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545" r:id="rId2"/>
    <p:sldId id="551" r:id="rId3"/>
    <p:sldId id="370" r:id="rId4"/>
    <p:sldId id="750" r:id="rId5"/>
    <p:sldId id="730" r:id="rId6"/>
    <p:sldId id="749" r:id="rId7"/>
    <p:sldId id="746" r:id="rId8"/>
    <p:sldId id="732" r:id="rId9"/>
    <p:sldId id="733" r:id="rId10"/>
    <p:sldId id="736" r:id="rId11"/>
    <p:sldId id="737" r:id="rId12"/>
    <p:sldId id="740" r:id="rId13"/>
    <p:sldId id="743" r:id="rId14"/>
    <p:sldId id="751" r:id="rId15"/>
    <p:sldId id="752" r:id="rId16"/>
    <p:sldId id="758" r:id="rId17"/>
    <p:sldId id="759" r:id="rId18"/>
    <p:sldId id="757" r:id="rId19"/>
    <p:sldId id="760" r:id="rId20"/>
    <p:sldId id="754" r:id="rId21"/>
    <p:sldId id="755" r:id="rId22"/>
    <p:sldId id="756" r:id="rId23"/>
    <p:sldId id="761" r:id="rId24"/>
    <p:sldId id="762" r:id="rId25"/>
    <p:sldId id="763" r:id="rId26"/>
    <p:sldId id="764" r:id="rId27"/>
    <p:sldId id="546" r:id="rId28"/>
    <p:sldId id="547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bg1"/>
      </a:buClr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800000"/>
    <a:srgbClr val="FF6600"/>
    <a:srgbClr val="0099CC"/>
    <a:srgbClr val="0000CC"/>
    <a:srgbClr val="669900"/>
    <a:srgbClr val="B2B2B2"/>
    <a:srgbClr val="CC0000"/>
    <a:srgbClr val="6699FF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1" autoAdjust="0"/>
    <p:restoredTop sz="94545" autoAdjust="0"/>
  </p:normalViewPr>
  <p:slideViewPr>
    <p:cSldViewPr>
      <p:cViewPr varScale="1">
        <p:scale>
          <a:sx n="111" d="100"/>
          <a:sy n="111" d="100"/>
        </p:scale>
        <p:origin x="-95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1775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fld id="{FE0B76BF-F47A-4723-ACD4-4C04EDB04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9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99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8BEFEEC-EB37-4FAD-B44A-F724FBA528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F8B00-6917-4FF9-90B8-816218DC4A8F}" type="slidenum">
              <a:rPr lang="en-US"/>
              <a:pPr/>
              <a:t>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19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21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22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23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81B79-FE0C-4BB4-A9FE-D1C6CC95DF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1063625"/>
            <a:ext cx="3883025" cy="29130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4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5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6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BAA34-A3AC-4E26-A054-702B33FF3F31}" type="slidenum">
              <a:rPr lang="en-US"/>
              <a:pPr/>
              <a:t>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9D05A1-954A-4984-9D92-2B3FA9AA8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211B33-C633-4EDB-9E7A-FB569C08C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11125"/>
            <a:ext cx="202247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11125"/>
            <a:ext cx="591502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2A7B45-6600-4D7E-9D61-86B0B211B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AC73EB-7913-4AC9-BDCE-9A74ED0A0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E8ED23-ADBF-4257-894E-C26DAF4ED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9572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371600"/>
            <a:ext cx="389731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64A9E5-E909-481E-89C3-C410227BC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10C518-6918-490E-8D38-B435C9558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9DA52-0F76-4537-968F-1029BB6C49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19A7722-CC11-43EE-9610-CCF780E92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BC47EB-CAD1-4589-B5DE-86656CC2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878815-2EB3-4AC4-A767-C0B7F04A6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4379912" y="2093913"/>
            <a:ext cx="384175" cy="9144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1338" y="111125"/>
            <a:ext cx="8045450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9454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384175" cy="68580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4150" y="6262688"/>
            <a:ext cx="406400" cy="406400"/>
          </a:xfrm>
          <a:prstGeom prst="rect">
            <a:avLst/>
          </a:prstGeom>
          <a:solidFill>
            <a:srgbClr val="5B0D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382588" y="6092825"/>
            <a:ext cx="398462" cy="37941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spcBef>
                <a:spcPct val="0"/>
              </a:spcBef>
              <a:buClrTx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565900" y="6461125"/>
            <a:ext cx="257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Computing &amp; Information Sciences</a:t>
            </a:r>
          </a:p>
          <a:p>
            <a:pPr algn="r">
              <a:spcBef>
                <a:spcPct val="0"/>
              </a:spcBef>
              <a:buClrTx/>
            </a:pPr>
            <a:r>
              <a:rPr lang="en-US" sz="1000" b="0">
                <a:solidFill>
                  <a:srgbClr val="FFFF99"/>
                </a:solidFill>
                <a:latin typeface="Copperplate Gothic Light" pitchFamily="34" charset="0"/>
              </a:rPr>
              <a:t>Kansas State University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123825"/>
            <a:ext cx="515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defRPr sz="1000" b="0">
                <a:solidFill>
                  <a:srgbClr val="FFFF99"/>
                </a:solidFill>
                <a:latin typeface="+mj-lt"/>
              </a:defRPr>
            </a:lvl1pPr>
          </a:lstStyle>
          <a:p>
            <a:fld id="{E57356D4-33B4-4E75-9FC2-36B203D83DE4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498475" y="76200"/>
            <a:ext cx="720725" cy="838200"/>
            <a:chOff x="1344" y="384"/>
            <a:chExt cx="1488" cy="1728"/>
          </a:xfrm>
        </p:grpSpPr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1344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auto">
            <a:xfrm>
              <a:off x="1344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auto">
            <a:xfrm>
              <a:off x="1920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auto">
            <a:xfrm>
              <a:off x="2256" y="384"/>
              <a:ext cx="240" cy="240"/>
            </a:xfrm>
            <a:prstGeom prst="ellipse">
              <a:avLst/>
            </a:prstGeom>
            <a:solidFill>
              <a:srgbClr val="0066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auto">
            <a:xfrm>
              <a:off x="2592" y="900"/>
              <a:ext cx="240" cy="240"/>
            </a:xfrm>
            <a:prstGeom prst="ellipse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ellipse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9"/>
            <p:cNvSpPr>
              <a:spLocks noChangeArrowheads="1"/>
            </p:cNvSpPr>
            <p:nvPr/>
          </p:nvSpPr>
          <p:spPr bwMode="auto">
            <a:xfrm>
              <a:off x="1632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20"/>
            <p:cNvSpPr>
              <a:spLocks noChangeArrowheads="1"/>
            </p:cNvSpPr>
            <p:nvPr/>
          </p:nvSpPr>
          <p:spPr bwMode="auto">
            <a:xfrm>
              <a:off x="2304" y="1872"/>
              <a:ext cx="240" cy="24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189" name="AutoShape 21"/>
            <p:cNvCxnSpPr>
              <a:cxnSpLocks noChangeShapeType="1"/>
              <a:stCxn id="7182" idx="4"/>
              <a:endCxn id="7181" idx="0"/>
            </p:cNvCxnSpPr>
            <p:nvPr/>
          </p:nvCxnSpPr>
          <p:spPr bwMode="auto">
            <a:xfrm>
              <a:off x="1464" y="636"/>
              <a:ext cx="0" cy="25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0" name="AutoShape 22"/>
            <p:cNvCxnSpPr>
              <a:cxnSpLocks noChangeShapeType="1"/>
              <a:stCxn id="7184" idx="3"/>
              <a:endCxn id="7183" idx="0"/>
            </p:cNvCxnSpPr>
            <p:nvPr/>
          </p:nvCxnSpPr>
          <p:spPr bwMode="auto">
            <a:xfrm flipH="1">
              <a:off x="2040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1" name="AutoShape 23"/>
            <p:cNvCxnSpPr>
              <a:cxnSpLocks noChangeShapeType="1"/>
              <a:stCxn id="7184" idx="5"/>
              <a:endCxn id="7185" idx="0"/>
            </p:cNvCxnSpPr>
            <p:nvPr/>
          </p:nvCxnSpPr>
          <p:spPr bwMode="auto">
            <a:xfrm>
              <a:off x="2461" y="601"/>
              <a:ext cx="251" cy="2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2" name="AutoShape 24"/>
            <p:cNvCxnSpPr>
              <a:cxnSpLocks noChangeShapeType="1"/>
              <a:stCxn id="7181" idx="4"/>
              <a:endCxn id="7186" idx="1"/>
            </p:cNvCxnSpPr>
            <p:nvPr/>
          </p:nvCxnSpPr>
          <p:spPr bwMode="auto">
            <a:xfrm>
              <a:off x="1464" y="1152"/>
              <a:ext cx="491" cy="2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3" name="AutoShape 25"/>
            <p:cNvCxnSpPr>
              <a:cxnSpLocks noChangeShapeType="1"/>
              <a:stCxn id="7183" idx="4"/>
              <a:endCxn id="7186" idx="0"/>
            </p:cNvCxnSpPr>
            <p:nvPr/>
          </p:nvCxnSpPr>
          <p:spPr bwMode="auto">
            <a:xfrm>
              <a:off x="2040" y="1152"/>
              <a:ext cx="0" cy="2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4" name="AutoShape 26"/>
            <p:cNvCxnSpPr>
              <a:cxnSpLocks noChangeShapeType="1"/>
              <a:stCxn id="7185" idx="4"/>
              <a:endCxn id="7188" idx="0"/>
            </p:cNvCxnSpPr>
            <p:nvPr/>
          </p:nvCxnSpPr>
          <p:spPr bwMode="auto">
            <a:xfrm flipH="1">
              <a:off x="2424" y="1152"/>
              <a:ext cx="288" cy="7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5" name="AutoShape 27"/>
            <p:cNvCxnSpPr>
              <a:cxnSpLocks noChangeShapeType="1"/>
              <a:stCxn id="7186" idx="5"/>
              <a:endCxn id="7188" idx="1"/>
            </p:cNvCxnSpPr>
            <p:nvPr/>
          </p:nvCxnSpPr>
          <p:spPr bwMode="auto">
            <a:xfrm>
              <a:off x="2125" y="1609"/>
              <a:ext cx="214" cy="28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  <p:cxnSp>
          <p:nvCxnSpPr>
            <p:cNvPr id="7196" name="AutoShape 28"/>
            <p:cNvCxnSpPr>
              <a:cxnSpLocks noChangeShapeType="1"/>
              <a:stCxn id="7186" idx="3"/>
              <a:endCxn id="7187" idx="0"/>
            </p:cNvCxnSpPr>
            <p:nvPr/>
          </p:nvCxnSpPr>
          <p:spPr bwMode="auto">
            <a:xfrm flipH="1">
              <a:off x="1752" y="1609"/>
              <a:ext cx="203" cy="25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</p:cxnSp>
      </p:grpSp>
      <p:pic>
        <p:nvPicPr>
          <p:cNvPr id="7197" name="Picture 29" descr="powerca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05800" y="5802313"/>
            <a:ext cx="838200" cy="674687"/>
          </a:xfrm>
          <a:prstGeom prst="rect">
            <a:avLst/>
          </a:prstGeom>
          <a:noFill/>
        </p:spPr>
      </p:pic>
      <p:sp>
        <p:nvSpPr>
          <p:cNvPr id="30" name="Text Box 8"/>
          <p:cNvSpPr txBox="1">
            <a:spLocks noChangeArrowheads="1"/>
          </p:cNvSpPr>
          <p:nvPr userDrawn="1"/>
        </p:nvSpPr>
        <p:spPr bwMode="auto">
          <a:xfrm>
            <a:off x="0" y="6461125"/>
            <a:ext cx="26997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CIS 536/636</a:t>
            </a:r>
          </a:p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Introduction to</a:t>
            </a:r>
            <a:r>
              <a:rPr lang="en-US" sz="1000" b="0" u="none" baseline="0" dirty="0" smtClean="0">
                <a:solidFill>
                  <a:srgbClr val="FFFF99"/>
                </a:solidFill>
                <a:latin typeface="Copperplate Gothic Light" pitchFamily="34" charset="0"/>
              </a:rPr>
              <a:t> </a:t>
            </a: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Computer Graphics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4036850" y="6535579"/>
            <a:ext cx="139012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000" b="0" u="none" dirty="0" smtClean="0">
                <a:solidFill>
                  <a:srgbClr val="FFFF99"/>
                </a:solidFill>
                <a:latin typeface="Copperplate Gothic Light" pitchFamily="34" charset="0"/>
              </a:rPr>
              <a:t>Lecture 14 of 41</a:t>
            </a:r>
            <a:endParaRPr lang="en-US" sz="1000" b="0" u="none" dirty="0">
              <a:solidFill>
                <a:srgbClr val="FFFF99"/>
              </a:solidFill>
              <a:latin typeface="Copperplate Gothic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DAA"/>
          </a:solidFill>
          <a:latin typeface="Copperplate Gothic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­"/>
        <a:defRPr>
          <a:solidFill>
            <a:srgbClr val="5B0DA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ð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u"/>
        <a:defRPr sz="1400">
          <a:solidFill>
            <a:srgbClr val="5B0DA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5B0DAA"/>
        </a:buClr>
        <a:buFont typeface="Wingdings" pitchFamily="2" charset="2"/>
        <a:buChar char="Ø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ieUq45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cis.ksu.edu/~bhsu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kddresearch.org/Courses/CIS636" TargetMode="External"/><Relationship Id="rId11" Type="http://schemas.openxmlformats.org/officeDocument/2006/relationships/hyperlink" Target="http://bit.ly/gBScYK" TargetMode="External"/><Relationship Id="rId5" Type="http://schemas.openxmlformats.org/officeDocument/2006/relationships/hyperlink" Target="http://bit.ly/eVizrE" TargetMode="External"/><Relationship Id="rId10" Type="http://schemas.openxmlformats.org/officeDocument/2006/relationships/hyperlink" Target="http://bit.ly/gi9g47" TargetMode="External"/><Relationship Id="rId4" Type="http://schemas.openxmlformats.org/officeDocument/2006/relationships/hyperlink" Target="http://bit.ly/hGvXlH" TargetMode="External"/><Relationship Id="rId9" Type="http://schemas.openxmlformats.org/officeDocument/2006/relationships/hyperlink" Target="http://www.clockworkcoders.com/ogls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hyperlink" Target="http://bit.ly/gi9g47" TargetMode="Externa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hyperlink" Target="http://bit.ly/et5qOp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hyperlink" Target="http://bit.ly/gi9g47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hyperlink" Target="http://bit.ly/gi9g47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7.jpeg"/><Relationship Id="rId4" Type="http://schemas.openxmlformats.org/officeDocument/2006/relationships/hyperlink" Target="http://bit.ly/et5qO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hyperlink" Target="http://bit.ly/ePRyXN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bit.ly/et5qO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hyperlink" Target="http://bit.ly/et5qO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hyperlink" Target="http://bit.ly/et5qO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hyperlink" Target="http://bit.ly/et5qO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hyperlink" Target="http://bit.ly/et5qO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hyperlink" Target="http://bit.ly/gBScY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hyperlink" Target="http://bit.ly/et5qOp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hyperlink" Target="http://bit.ly/et5qOp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http://bit.ly/hUEi62" TargetMode="External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0.jpeg"/><Relationship Id="rId12" Type="http://schemas.openxmlformats.org/officeDocument/2006/relationships/hyperlink" Target="http://bit.ly/hRhFQD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bit.ly/gR5EH3" TargetMode="External"/><Relationship Id="rId1" Type="http://schemas.openxmlformats.org/officeDocument/2006/relationships/tags" Target="../tags/tag23.xml"/><Relationship Id="rId6" Type="http://schemas.openxmlformats.org/officeDocument/2006/relationships/image" Target="../media/image19.jpeg"/><Relationship Id="rId11" Type="http://schemas.openxmlformats.org/officeDocument/2006/relationships/hyperlink" Target="http://bit.ly/i5IFL0" TargetMode="External"/><Relationship Id="rId5" Type="http://schemas.openxmlformats.org/officeDocument/2006/relationships/image" Target="../media/image18.jpeg"/><Relationship Id="rId15" Type="http://schemas.openxmlformats.org/officeDocument/2006/relationships/hyperlink" Target="http://bit.ly/ieeER5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://bit.ly/et5qOp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http://bit.ly/glaYo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4.gif"/><Relationship Id="rId4" Type="http://schemas.openxmlformats.org/officeDocument/2006/relationships/hyperlink" Target="http://bit.ly/g8Q8h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4.gif"/><Relationship Id="rId5" Type="http://schemas.openxmlformats.org/officeDocument/2006/relationships/hyperlink" Target="http://bit.ly/g8Q8hC" TargetMode="Externa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hyperlink" Target="http://bit.ly/hVQcnY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5.jpeg"/><Relationship Id="rId5" Type="http://schemas.openxmlformats.org/officeDocument/2006/relationships/image" Target="../media/image4.gif"/><Relationship Id="rId4" Type="http://schemas.openxmlformats.org/officeDocument/2006/relationships/hyperlink" Target="http://bit.ly/gBScYK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tags" Target="../tags/tag28.xml"/><Relationship Id="rId16" Type="http://schemas.openxmlformats.org/officeDocument/2006/relationships/image" Target="../media/image31.gif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6.jpeg"/><Relationship Id="rId5" Type="http://schemas.openxmlformats.org/officeDocument/2006/relationships/tags" Target="../tags/tag31.xml"/><Relationship Id="rId15" Type="http://schemas.openxmlformats.org/officeDocument/2006/relationships/image" Target="../media/image30.jpeg"/><Relationship Id="rId10" Type="http://schemas.openxmlformats.org/officeDocument/2006/relationships/notesSlide" Target="../notesSlides/notesSlide26.xml"/><Relationship Id="rId4" Type="http://schemas.openxmlformats.org/officeDocument/2006/relationships/tags" Target="../tags/tag3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hyperlink" Target="http://bit.ly/gBScYK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hyperlink" Target="http://bit.ly/hMqx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gi9g47" TargetMode="External"/><Relationship Id="rId13" Type="http://schemas.openxmlformats.org/officeDocument/2006/relationships/hyperlink" Target="http://bit.ly/hMqxMl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cs.brown.edu/~avd/" TargetMode="External"/><Relationship Id="rId12" Type="http://schemas.openxmlformats.org/officeDocument/2006/relationships/hyperlink" Target="http://bit.ly/hhkANP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11" Type="http://schemas.openxmlformats.org/officeDocument/2006/relationships/hyperlink" Target="http://www.wolfgang-engel.info/" TargetMode="External"/><Relationship Id="rId5" Type="http://schemas.openxmlformats.org/officeDocument/2006/relationships/image" Target="../media/image6.jpeg"/><Relationship Id="rId10" Type="http://schemas.openxmlformats.org/officeDocument/2006/relationships/hyperlink" Target="http://bit.ly/et5qOp" TargetMode="External"/><Relationship Id="rId4" Type="http://schemas.openxmlformats.org/officeDocument/2006/relationships/hyperlink" Target="http://bit.ly/gC3vwH" TargetMode="External"/><Relationship Id="rId9" Type="http://schemas.openxmlformats.org/officeDocument/2006/relationships/hyperlink" Target="http://knol.google.com/k/hlsl-shader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knol.google.com/k/hlsl-shaders" TargetMode="External"/><Relationship Id="rId5" Type="http://schemas.openxmlformats.org/officeDocument/2006/relationships/hyperlink" Target="http://bit.ly/fi8tBP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9B1qZp" TargetMode="Externa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12" Type="http://schemas.openxmlformats.org/officeDocument/2006/relationships/hyperlink" Target="http://bit.ly/9QKAS7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hyperlink" Target="http://bit.ly/idNET9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hyperlink" Target="http://bit.ly/eR0m2B" TargetMode="External"/><Relationship Id="rId4" Type="http://schemas.openxmlformats.org/officeDocument/2006/relationships/hyperlink" Target="http://bit.ly/fiYmje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hyperlink" Target="http://bit.ly/hhkANP" TargetMode="External"/><Relationship Id="rId4" Type="http://schemas.openxmlformats.org/officeDocument/2006/relationships/hyperlink" Target="http://www.wolfgang-engel.inf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hyperlink" Target="http://knol.google.com/k/hlsl-shad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1009650" y="2286000"/>
            <a:ext cx="77533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William H. Hsu</a:t>
            </a:r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2000" dirty="0"/>
              <a:t>Department of Computing and Information Sciences, </a:t>
            </a:r>
            <a:r>
              <a:rPr lang="en-US" sz="2000" dirty="0" smtClean="0"/>
              <a:t>KSU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dirty="0" smtClean="0"/>
              <a:t>KSOL course pages: </a:t>
            </a:r>
            <a:r>
              <a:rPr lang="en-US" sz="1600" dirty="0" smtClean="0">
                <a:solidFill>
                  <a:srgbClr val="0000CC"/>
                </a:solidFill>
                <a:hlinkClick r:id="rId4"/>
              </a:rPr>
              <a:t>http://bit.ly/hGvXlH</a:t>
            </a:r>
            <a:r>
              <a:rPr lang="en-US" sz="1600" dirty="0" smtClean="0">
                <a:solidFill>
                  <a:srgbClr val="0000CC"/>
                </a:solidFill>
              </a:rPr>
              <a:t> / </a:t>
            </a:r>
            <a:r>
              <a:rPr lang="en-US" sz="1600" dirty="0" smtClean="0">
                <a:solidFill>
                  <a:srgbClr val="0000CC"/>
                </a:solidFill>
                <a:hlinkClick r:id="rId5"/>
              </a:rPr>
              <a:t>http://bit.ly/eVizrE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Public mirror web site: </a:t>
            </a:r>
            <a:r>
              <a:rPr lang="en-US" sz="1600" dirty="0" smtClean="0">
                <a:hlinkClick r:id="rId6"/>
              </a:rPr>
              <a:t>http://www.kddresearch.org/Courses/CIS636</a:t>
            </a:r>
            <a:endParaRPr lang="en-US" sz="1600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Instructor home page: </a:t>
            </a:r>
            <a:r>
              <a:rPr lang="en-US" sz="1600" u="sng" dirty="0" smtClean="0">
                <a:hlinkClick r:id="rId7"/>
              </a:rPr>
              <a:t>http://www.cis.ksu.edu/~bhsu</a:t>
            </a: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endParaRPr lang="en-US" sz="1600" u="sng" dirty="0" smtClean="0"/>
          </a:p>
          <a:p>
            <a:pPr marL="342900" indent="-342900" algn="ctr">
              <a:buClr>
                <a:srgbClr val="5B0DAA"/>
              </a:buClr>
              <a:buFont typeface="Wingdings" pitchFamily="2" charset="2"/>
              <a:buNone/>
            </a:pPr>
            <a:r>
              <a:rPr lang="en-US" sz="1600" dirty="0" smtClean="0"/>
              <a:t>Readings:</a:t>
            </a:r>
            <a:endParaRPr lang="en-US" sz="1600" dirty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Today: Section 3.2 – 3.4,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 </a:t>
            </a:r>
            <a:r>
              <a:rPr lang="en-US" sz="1600" b="0" dirty="0" smtClean="0"/>
              <a:t>– see </a:t>
            </a:r>
            <a:r>
              <a:rPr lang="en-US" sz="1600" dirty="0" smtClean="0">
                <a:hlinkClick r:id="rId8"/>
              </a:rPr>
              <a:t>http://bit.ly/ieUq45</a:t>
            </a:r>
            <a:r>
              <a:rPr lang="en-US" sz="1600" b="0" dirty="0" smtClean="0"/>
              <a:t>; </a:t>
            </a:r>
            <a:r>
              <a:rPr lang="en-US" sz="1600" dirty="0" smtClean="0">
                <a:solidFill>
                  <a:srgbClr val="FF6600"/>
                </a:solidFill>
              </a:rPr>
              <a:t>Direct3D handout</a:t>
            </a:r>
            <a:endParaRPr lang="en-US" sz="1600" baseline="30000" dirty="0" smtClean="0">
              <a:solidFill>
                <a:srgbClr val="FF6600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Next class: </a:t>
            </a:r>
            <a:r>
              <a:rPr lang="en-US" sz="1600" b="0" dirty="0" smtClean="0">
                <a:latin typeface="Arial"/>
                <a:cs typeface="Arial"/>
              </a:rPr>
              <a:t>§</a:t>
            </a:r>
            <a:r>
              <a:rPr lang="en-US" sz="1600" b="0" dirty="0" smtClean="0"/>
              <a:t>4.1 – 4.3, </a:t>
            </a:r>
            <a:r>
              <a:rPr lang="en-US" sz="1600" b="0" dirty="0" err="1" smtClean="0"/>
              <a:t>Eberly</a:t>
            </a:r>
            <a:r>
              <a:rPr lang="en-US" sz="1600" b="0" dirty="0" smtClean="0"/>
              <a:t> </a:t>
            </a:r>
            <a:r>
              <a:rPr lang="en-US" sz="1600" b="0" i="1" dirty="0" smtClean="0"/>
              <a:t>2</a:t>
            </a:r>
            <a:r>
              <a:rPr lang="en-US" sz="1600" b="0" i="1" baseline="30000" dirty="0" smtClean="0"/>
              <a:t>e</a:t>
            </a:r>
            <a:r>
              <a:rPr lang="en-US" sz="1600" b="0" dirty="0" smtClean="0"/>
              <a:t>; </a:t>
            </a:r>
            <a:r>
              <a:rPr lang="en-US" sz="1600" u="sng" dirty="0" smtClean="0">
                <a:solidFill>
                  <a:srgbClr val="FF6600"/>
                </a:solidFill>
              </a:rPr>
              <a:t>C</a:t>
            </a:r>
            <a:r>
              <a:rPr lang="en-US" sz="1600" dirty="0" smtClean="0">
                <a:solidFill>
                  <a:srgbClr val="FF6600"/>
                </a:solidFill>
              </a:rPr>
              <a:t>omputer-</a:t>
            </a:r>
            <a:r>
              <a:rPr lang="en-US" sz="1600" u="sng" dirty="0" smtClean="0">
                <a:solidFill>
                  <a:srgbClr val="FF6600"/>
                </a:solidFill>
              </a:rPr>
              <a:t>G</a:t>
            </a:r>
            <a:r>
              <a:rPr lang="en-US" sz="1600" dirty="0" smtClean="0">
                <a:solidFill>
                  <a:srgbClr val="FF6600"/>
                </a:solidFill>
              </a:rPr>
              <a:t>enerated </a:t>
            </a:r>
            <a:r>
              <a:rPr lang="en-US" sz="1600" u="sng" dirty="0" smtClean="0">
                <a:solidFill>
                  <a:srgbClr val="FF6600"/>
                </a:solidFill>
              </a:rPr>
              <a:t>A</a:t>
            </a:r>
            <a:r>
              <a:rPr lang="en-US" sz="1600" dirty="0" smtClean="0">
                <a:solidFill>
                  <a:srgbClr val="FF6600"/>
                </a:solidFill>
              </a:rPr>
              <a:t>nimation handout</a:t>
            </a:r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smtClean="0"/>
              <a:t>Reference – Christen tutorials: </a:t>
            </a:r>
            <a:r>
              <a:rPr lang="en-US" sz="1600" dirty="0" smtClean="0">
                <a:hlinkClick r:id="rId9"/>
              </a:rPr>
              <a:t>http://www.clockworkcoders.com/oglsl/</a:t>
            </a:r>
            <a:endParaRPr lang="en-US" sz="1600" b="0" dirty="0" smtClean="0"/>
          </a:p>
          <a:p>
            <a:pPr marL="342900" indent="-342900" algn="ctr">
              <a:buClr>
                <a:srgbClr val="5B0DAA"/>
              </a:buClr>
            </a:pPr>
            <a:r>
              <a:rPr lang="en-US" sz="1600" b="0" dirty="0" err="1" smtClean="0"/>
              <a:t>NeHe</a:t>
            </a:r>
            <a:r>
              <a:rPr lang="en-US" sz="1600" b="0" dirty="0" smtClean="0"/>
              <a:t> article #21 (</a:t>
            </a:r>
            <a:r>
              <a:rPr lang="en-US" sz="1600" b="0" i="1" dirty="0" smtClean="0"/>
              <a:t>NB</a:t>
            </a:r>
            <a:r>
              <a:rPr lang="en-US" sz="1600" b="0" dirty="0" smtClean="0"/>
              <a:t>: not an old lesson):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33CCFF"/>
                </a:solidFill>
                <a:hlinkClick r:id="rId10"/>
              </a:rPr>
              <a:t>http://bit.ly/gi9g47</a:t>
            </a:r>
            <a:endParaRPr lang="en-US" sz="1600" dirty="0" smtClean="0">
              <a:solidFill>
                <a:srgbClr val="33CCFF"/>
              </a:solidFill>
            </a:endParaRPr>
          </a:p>
          <a:p>
            <a:pPr marL="342900" indent="-342900" algn="ctr">
              <a:buClr>
                <a:srgbClr val="5B0DAA"/>
              </a:buClr>
            </a:pPr>
            <a:r>
              <a:rPr lang="en-US" sz="1600" i="1" dirty="0" smtClean="0">
                <a:solidFill>
                  <a:srgbClr val="FF6600"/>
                </a:solidFill>
              </a:rPr>
              <a:t>Toymaker</a:t>
            </a:r>
            <a:r>
              <a:rPr lang="en-US" sz="1600" dirty="0" smtClean="0">
                <a:solidFill>
                  <a:srgbClr val="FF6600"/>
                </a:solidFill>
              </a:rPr>
              <a:t> shading tutorial, K. </a:t>
            </a:r>
            <a:r>
              <a:rPr lang="en-US" sz="1600" dirty="0" err="1" smtClean="0">
                <a:solidFill>
                  <a:srgbClr val="FF6600"/>
                </a:solidFill>
              </a:rPr>
              <a:t>Ditchburn</a:t>
            </a:r>
            <a:r>
              <a:rPr lang="en-US" sz="1600" dirty="0" smtClean="0">
                <a:solidFill>
                  <a:srgbClr val="FF6600"/>
                </a:solidFill>
              </a:rPr>
              <a:t>: </a:t>
            </a:r>
            <a:r>
              <a:rPr lang="en-US" sz="1600" dirty="0" smtClean="0">
                <a:solidFill>
                  <a:srgbClr val="FF6600"/>
                </a:solidFill>
                <a:hlinkClick r:id="rId11"/>
              </a:rPr>
              <a:t>http://bit.ly/gBScYK</a:t>
            </a:r>
            <a:endParaRPr lang="en-US" sz="1600" dirty="0" smtClean="0">
              <a:solidFill>
                <a:srgbClr val="33CCFF"/>
              </a:solidFill>
            </a:endParaRP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257786" y="950893"/>
            <a:ext cx="72571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Surface Detail 5 of 5: Shading Languages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/>
              <a:t>OGLSL, Direct3D Shading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20378" y="76200"/>
            <a:ext cx="75318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u="none" dirty="0" smtClean="0">
                <a:solidFill>
                  <a:srgbClr val="5B0DAA"/>
                </a:solidFill>
                <a:latin typeface="Copperplate Gothic Light" pitchFamily="34" charset="0"/>
              </a:rPr>
              <a:t>Lecture 14 of 41</a:t>
            </a:r>
            <a:endParaRPr lang="en-US" sz="2800" u="none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OpenGL FFP Diagram (for v1.5)</a:t>
            </a: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New Function: Fragment (Pixel-Level) </a:t>
            </a:r>
            <a:r>
              <a:rPr lang="en-US" sz="1800" dirty="0" err="1" smtClean="0">
                <a:solidFill>
                  <a:srgbClr val="800000"/>
                </a:solidFill>
              </a:rPr>
              <a:t>Shaders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Programmable pipeline – like HLSL, Cg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Compiles to </a:t>
            </a:r>
            <a:r>
              <a:rPr lang="en-US" sz="1800" dirty="0" err="1" smtClean="0">
                <a:solidFill>
                  <a:srgbClr val="0000CC"/>
                </a:solidFill>
              </a:rPr>
              <a:t>shader</a:t>
            </a:r>
            <a:r>
              <a:rPr lang="en-US" sz="1800" dirty="0" smtClean="0">
                <a:solidFill>
                  <a:srgbClr val="0000CC"/>
                </a:solidFill>
              </a:rPr>
              <a:t> objects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Runs on hardware: ATI </a:t>
            </a:r>
            <a:r>
              <a:rPr lang="en-US" sz="1800" dirty="0" err="1" smtClean="0">
                <a:solidFill>
                  <a:srgbClr val="0000CC"/>
                </a:solidFill>
              </a:rPr>
              <a:t>Radeon</a:t>
            </a:r>
            <a:r>
              <a:rPr lang="en-US" sz="1800" dirty="0" smtClean="0">
                <a:solidFill>
                  <a:srgbClr val="0000CC"/>
                </a:solidFill>
              </a:rPr>
              <a:t> 9x00+, </a:t>
            </a:r>
            <a:r>
              <a:rPr lang="en-US" sz="1800" dirty="0" err="1" smtClean="0">
                <a:solidFill>
                  <a:srgbClr val="0000CC"/>
                </a:solidFill>
              </a:rPr>
              <a:t>nVidia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dirty="0" err="1" smtClean="0">
                <a:solidFill>
                  <a:srgbClr val="0000CC"/>
                </a:solidFill>
              </a:rPr>
              <a:t>GeForce</a:t>
            </a:r>
            <a:r>
              <a:rPr lang="en-US" sz="1800" dirty="0" smtClean="0">
                <a:solidFill>
                  <a:srgbClr val="0000CC"/>
                </a:solidFill>
              </a:rPr>
              <a:t> 5x00+</a:t>
            </a:r>
            <a:endParaRPr lang="en-US" sz="1800" i="1" dirty="0" smtClean="0">
              <a:solidFill>
                <a:srgbClr val="0000CC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Review: OpenGL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Fixed Function Pipeline</a:t>
            </a:r>
            <a:endParaRPr lang="en-US" sz="2000" dirty="0">
              <a:solidFill>
                <a:srgbClr val="FF6600"/>
              </a:solidFill>
              <a:latin typeface="Copperplate Gothic Light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614525" y="1447800"/>
            <a:ext cx="6289123" cy="2940150"/>
            <a:chOff x="1547066" y="1143000"/>
            <a:chExt cx="6446064" cy="3254173"/>
          </a:xfrm>
        </p:grpSpPr>
        <p:pic>
          <p:nvPicPr>
            <p:cNvPr id="3" name="Picture 2" descr="NeHe-OpenGL1.5-FF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4436" y="1143000"/>
              <a:ext cx="6411323" cy="268605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47066" y="3886200"/>
              <a:ext cx="6446064" cy="5109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200" dirty="0" smtClean="0">
                  <a:solidFill>
                    <a:srgbClr val="33CCFF"/>
                  </a:solidFill>
                </a:rPr>
                <a:t>OpenGL 1.5 Fixed Function Pipeline (see </a:t>
              </a:r>
              <a:r>
                <a:rPr lang="en-US" sz="1200" i="1" dirty="0" smtClean="0">
                  <a:solidFill>
                    <a:srgbClr val="0000CC"/>
                  </a:solidFill>
                </a:rPr>
                <a:t>OpenGL Reference Manual</a:t>
              </a:r>
              <a:r>
                <a:rPr lang="en-US" sz="1200" dirty="0" smtClean="0">
                  <a:solidFill>
                    <a:srgbClr val="33CCFF"/>
                  </a:solidFill>
                </a:rPr>
                <a:t>)</a:t>
              </a:r>
            </a:p>
            <a:p>
              <a:pPr algn="ctr">
                <a:spcBef>
                  <a:spcPts val="0"/>
                </a:spcBef>
              </a:pPr>
              <a:r>
                <a:rPr lang="en-US" sz="1200" dirty="0" smtClean="0">
                  <a:solidFill>
                    <a:srgbClr val="33CCFF"/>
                  </a:solidFill>
                </a:rPr>
                <a:t>“GLSL: An Introduction” © 2004 F. Rudolf, </a:t>
              </a:r>
              <a:r>
                <a:rPr lang="en-US" sz="1200" dirty="0" err="1" smtClean="0">
                  <a:solidFill>
                    <a:srgbClr val="33CCFF"/>
                  </a:solidFill>
                </a:rPr>
                <a:t>NeHe</a:t>
              </a:r>
              <a:r>
                <a:rPr lang="en-US" sz="1200" dirty="0" smtClean="0">
                  <a:solidFill>
                    <a:srgbClr val="33CCFF"/>
                  </a:solidFill>
                </a:rPr>
                <a:t> Productions – </a:t>
              </a:r>
              <a:r>
                <a:rPr lang="en-US" sz="1200" dirty="0" smtClean="0">
                  <a:solidFill>
                    <a:srgbClr val="33CCFF"/>
                  </a:solidFill>
                  <a:hlinkClick r:id="rId5"/>
                </a:rPr>
                <a:t>http://bit.ly/gi9g47</a:t>
              </a:r>
              <a:endParaRPr lang="en-US" sz="1200" dirty="0">
                <a:solidFill>
                  <a:srgbClr val="33CCFF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GLSL Hybrid </a:t>
            </a:r>
            <a:r>
              <a:rPr lang="en-US" sz="2800" dirty="0" err="1" smtClean="0">
                <a:solidFill>
                  <a:srgbClr val="FF6600"/>
                </a:solidFill>
                <a:latin typeface="Copperplate Gothic Light" pitchFamily="34" charset="0"/>
              </a:rPr>
              <a:t>Shader</a:t>
            </a: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 Example</a:t>
            </a:r>
            <a:endParaRPr lang="en-US" sz="2000" dirty="0">
              <a:solidFill>
                <a:srgbClr val="FF6600"/>
              </a:solidFill>
              <a:latin typeface="Copperplate Gothic Ligh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109817"/>
            <a:ext cx="5029200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cs typeface="Courier New" pitchFamily="49" charset="0"/>
              </a:rPr>
              <a:t>Vertex </a:t>
            </a:r>
            <a:r>
              <a:rPr lang="en-US" sz="1200" dirty="0" err="1" smtClean="0">
                <a:latin typeface="+mn-lt"/>
                <a:cs typeface="Courier New" pitchFamily="49" charset="0"/>
              </a:rPr>
              <a:t>Shader</a:t>
            </a:r>
            <a:r>
              <a:rPr lang="en-US" sz="1200" dirty="0" smtClean="0">
                <a:latin typeface="+mn-lt"/>
                <a:cs typeface="Courier New" pitchFamily="49" charset="0"/>
              </a:rPr>
              <a:t> 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varying float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xpos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varying float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ypos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varying float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zpos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xpos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clamp(gl_Vertex.x,0.0,1.0);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ypos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clamp(gl_Vertex.y,0.0,1.0);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zpos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clamp(gl_Vertex.z,0.0,1.0);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gl_ModelViewProjectionMatrix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gl_Vertex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cs typeface="Courier New" pitchFamily="49" charset="0"/>
              </a:rPr>
              <a:t>Fragment </a:t>
            </a:r>
            <a:r>
              <a:rPr lang="en-US" sz="1200" dirty="0" err="1" smtClean="0">
                <a:cs typeface="Courier New" pitchFamily="49" charset="0"/>
              </a:rPr>
              <a:t>Shader</a:t>
            </a:r>
            <a:r>
              <a:rPr lang="en-US" sz="1200" dirty="0" smtClean="0">
                <a:cs typeface="Courier New" pitchFamily="49" charset="0"/>
              </a:rPr>
              <a:t> 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varying float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xpos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varying float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ypos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varying float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zpos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void main (void)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gl_FragColor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vec4 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xpos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ypos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zpos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1.0);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" name="Picture 11" descr="GLSL-Example-gradient-tut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921581"/>
            <a:ext cx="3192735" cy="24980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5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Diffuse </a:t>
            </a:r>
            <a:r>
              <a:rPr lang="en-US" sz="1800" dirty="0" err="1" smtClean="0">
                <a:solidFill>
                  <a:srgbClr val="800000"/>
                </a:solidFill>
              </a:rPr>
              <a:t>Shader</a:t>
            </a:r>
            <a:r>
              <a:rPr lang="en-US" sz="1800" dirty="0" smtClean="0">
                <a:solidFill>
                  <a:srgbClr val="800000"/>
                </a:solidFill>
              </a:rPr>
              <a:t> (</a:t>
            </a:r>
            <a:r>
              <a:rPr lang="en-US" sz="1800" dirty="0" err="1" smtClean="0">
                <a:solidFill>
                  <a:srgbClr val="800000"/>
                </a:solidFill>
              </a:rPr>
              <a:t>NeHe</a:t>
            </a:r>
            <a:r>
              <a:rPr lang="en-US" sz="1800" dirty="0" smtClean="0">
                <a:solidFill>
                  <a:srgbClr val="800000"/>
                </a:solidFill>
              </a:rPr>
              <a:t> GLSL Example)</a:t>
            </a: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Machine Problems, Projects: Will Use Combination of </a:t>
            </a:r>
            <a:r>
              <a:rPr lang="en-US" sz="1800" dirty="0" err="1" smtClean="0">
                <a:solidFill>
                  <a:srgbClr val="800000"/>
                </a:solidFill>
              </a:rPr>
              <a:t>Shaders</a:t>
            </a:r>
            <a:endParaRPr lang="en-US" sz="1800" i="1" dirty="0" smtClean="0">
              <a:solidFill>
                <a:srgbClr val="0000CC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GLSL Vertex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Shader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Example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5504" y="1400175"/>
            <a:ext cx="697789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8462" y="5939135"/>
            <a:ext cx="2798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CCFF"/>
                </a:solidFill>
              </a:rPr>
              <a:t>© 2004 F. Rudolf, </a:t>
            </a:r>
            <a:r>
              <a:rPr lang="en-US" sz="1200" dirty="0" err="1" smtClean="0">
                <a:solidFill>
                  <a:srgbClr val="33CCFF"/>
                </a:solidFill>
              </a:rPr>
              <a:t>NeHe</a:t>
            </a:r>
            <a:r>
              <a:rPr lang="en-US" sz="1200" dirty="0" smtClean="0">
                <a:solidFill>
                  <a:srgbClr val="33CCFF"/>
                </a:solidFill>
              </a:rPr>
              <a:t> Productions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CCFF"/>
                </a:solidFill>
                <a:hlinkClick r:id="rId5"/>
              </a:rPr>
              <a:t>http://bit.ly/gi9g47</a:t>
            </a:r>
            <a:endParaRPr lang="en-US" sz="1200" dirty="0">
              <a:solidFill>
                <a:srgbClr val="33CC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Consider BRDF (Especially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 L</a:t>
            </a:r>
            <a:r>
              <a:rPr lang="en-US" sz="1800" dirty="0" smtClean="0">
                <a:solidFill>
                  <a:srgbClr val="800000"/>
                </a:solidFill>
              </a:rPr>
              <a:t>) From Last Lecture</a:t>
            </a: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Result: Diffuse Term for </a:t>
            </a:r>
            <a:r>
              <a:rPr lang="en-US" sz="1800" dirty="0" err="1" smtClean="0">
                <a:solidFill>
                  <a:srgbClr val="800000"/>
                </a:solidFill>
              </a:rPr>
              <a:t>Phong</a:t>
            </a:r>
            <a:r>
              <a:rPr lang="en-US" sz="1800" dirty="0" smtClean="0">
                <a:solidFill>
                  <a:srgbClr val="800000"/>
                </a:solidFill>
              </a:rPr>
              <a:t> Shading (One Light, No </a:t>
            </a:r>
            <a:r>
              <a:rPr lang="en-US" sz="1800" dirty="0" err="1" smtClean="0">
                <a:solidFill>
                  <a:srgbClr val="800000"/>
                </a:solidFill>
              </a:rPr>
              <a:t>Specular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  <a:endParaRPr lang="en-US" sz="1800" i="1" dirty="0" smtClean="0">
              <a:solidFill>
                <a:srgbClr val="0000CC"/>
              </a:solidFill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GLSL Pixel </a:t>
            </a: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Shader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Example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1447800"/>
            <a:ext cx="80490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8462" y="5939135"/>
            <a:ext cx="2798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CCFF"/>
                </a:solidFill>
              </a:rPr>
              <a:t>© 2004 F. Rudolf, </a:t>
            </a:r>
            <a:r>
              <a:rPr lang="en-US" sz="1200" dirty="0" err="1" smtClean="0">
                <a:solidFill>
                  <a:srgbClr val="33CCFF"/>
                </a:solidFill>
              </a:rPr>
              <a:t>NeHe</a:t>
            </a:r>
            <a:r>
              <a:rPr lang="en-US" sz="1200" dirty="0" smtClean="0">
                <a:solidFill>
                  <a:srgbClr val="33CCFF"/>
                </a:solidFill>
              </a:rPr>
              <a:t> Productions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CCFF"/>
                </a:solidFill>
                <a:hlinkClick r:id="rId5"/>
              </a:rPr>
              <a:t>http://bit.ly/gi9g47</a:t>
            </a:r>
            <a:endParaRPr lang="en-US" sz="1200" dirty="0">
              <a:solidFill>
                <a:srgbClr val="33CC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Tutorial 1: Loading, Compiling, &amp; Linking OGLSL Programs [1]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990601"/>
            <a:ext cx="5029200" cy="486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  <a:cs typeface="Courier New" pitchFamily="49" charset="0"/>
              </a:rPr>
              <a:t>Vertex </a:t>
            </a:r>
            <a:r>
              <a:rPr lang="en-US" dirty="0" err="1" smtClean="0">
                <a:latin typeface="+mn-lt"/>
                <a:cs typeface="Courier New" pitchFamily="49" charset="0"/>
              </a:rPr>
              <a:t>Shader</a:t>
            </a:r>
            <a:r>
              <a:rPr lang="en-US" dirty="0" smtClean="0">
                <a:latin typeface="+mn-lt"/>
                <a:cs typeface="Courier New" pitchFamily="49" charset="0"/>
              </a:rPr>
              <a:t> 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vec4 a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gl_Vertex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a.x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a.x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 0.5;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a.y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a.y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 0.5;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gl_Position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gl_ModelViewProjectionMatrix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 a;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50" dirty="0" smtClean="0">
                <a:latin typeface="+mn-lt"/>
                <a:cs typeface="Courier New" pitchFamily="49" charset="0"/>
              </a:rPr>
              <a:t>Q: What does this do?</a:t>
            </a:r>
          </a:p>
          <a:p>
            <a:r>
              <a:rPr lang="en-US" sz="1050" dirty="0" smtClean="0">
                <a:latin typeface="+mn-lt"/>
                <a:cs typeface="Courier New" pitchFamily="49" charset="0"/>
              </a:rPr>
              <a:t>A:</a:t>
            </a:r>
          </a:p>
          <a:p>
            <a:pPr marL="685800" lvl="1" indent="-228600">
              <a:buClrTx/>
              <a:buFont typeface="+mj-lt"/>
              <a:buAutoNum type="arabicPeriod"/>
            </a:pPr>
            <a:r>
              <a:rPr lang="en-US" sz="1050" b="0" dirty="0" smtClean="0">
                <a:latin typeface="+mn-lt"/>
              </a:rPr>
              <a:t>Incoming x and y components are scaled with a factor 0.5</a:t>
            </a:r>
          </a:p>
          <a:p>
            <a:pPr marL="685800" lvl="1" indent="-228600">
              <a:buClrTx/>
              <a:buFont typeface="+mj-lt"/>
              <a:buAutoNum type="arabicPeriod"/>
            </a:pPr>
            <a:r>
              <a:rPr lang="en-US" sz="1050" b="0" dirty="0" smtClean="0">
                <a:latin typeface="+mn-lt"/>
              </a:rPr>
              <a:t>Scaled vertex is transformed with concatenated </a:t>
            </a:r>
            <a:r>
              <a:rPr lang="en-US" sz="1050" b="0" dirty="0" err="1" smtClean="0">
                <a:latin typeface="+mn-lt"/>
              </a:rPr>
              <a:t>modelview</a:t>
            </a:r>
            <a:r>
              <a:rPr lang="en-US" sz="1050" b="0" dirty="0" smtClean="0">
                <a:latin typeface="+mn-lt"/>
              </a:rPr>
              <a:t> and projection matrix.</a:t>
            </a:r>
            <a:endParaRPr lang="en-US" sz="1050" dirty="0" smtClean="0">
              <a:latin typeface="+mn-lt"/>
              <a:cs typeface="Courier New" pitchFamily="49" charset="0"/>
            </a:endParaRP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Fragment </a:t>
            </a:r>
            <a:r>
              <a:rPr lang="en-US" dirty="0" err="1" smtClean="0">
                <a:cs typeface="Courier New" pitchFamily="49" charset="0"/>
              </a:rPr>
              <a:t>Shader</a:t>
            </a:r>
            <a:r>
              <a:rPr lang="en-US" dirty="0" smtClean="0">
                <a:cs typeface="Courier New" pitchFamily="49" charset="0"/>
              </a:rPr>
              <a:t> 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void main (void)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gl_FragColor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vec4 (0.0, 1.0, 0.0, 1.0);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cs typeface="Courier New" pitchFamily="49" charset="0"/>
              </a:rPr>
              <a:t>Q: What does this do?</a:t>
            </a:r>
          </a:p>
          <a:p>
            <a:r>
              <a:rPr lang="en-US" sz="1000" dirty="0" smtClean="0">
                <a:cs typeface="Courier New" pitchFamily="49" charset="0"/>
              </a:rPr>
              <a:t>A: Makes everything </a:t>
            </a:r>
            <a:r>
              <a:rPr lang="en-US" sz="1000" dirty="0" smtClean="0">
                <a:solidFill>
                  <a:srgbClr val="00B050"/>
                </a:solidFill>
                <a:cs typeface="Courier New" pitchFamily="49" charset="0"/>
              </a:rPr>
              <a:t>green!</a:t>
            </a:r>
            <a:endParaRPr lang="en-US" sz="1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  <p:pic>
        <p:nvPicPr>
          <p:cNvPr id="6" name="Picture 5" descr="tu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5990" y="2286000"/>
            <a:ext cx="3371354" cy="1828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Tutorial 1: Loading, Compiling, &amp; Linking OGLSL Programs [2]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990601"/>
            <a:ext cx="6172200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aShaderManager</a:t>
            </a:r>
            <a:r>
              <a:rPr lang="en-US" dirty="0" smtClean="0">
                <a:latin typeface="+mn-lt"/>
                <a:cs typeface="Courier New" pitchFamily="49" charset="0"/>
              </a:rPr>
              <a:t> Class (Christen, 2003)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globals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aShaderManager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shadermanager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aShaderObject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// init: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shadermanager.loadfromFile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test.vert","test.frag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// draw: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-&gt;begin()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glutSolidSphere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(1.0,32,32);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-&gt;end();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dirty="0" smtClean="0">
                <a:latin typeface="Courier New" pitchFamily="49" charset="0"/>
                <a:cs typeface="Courier New" pitchFamily="49" charset="0"/>
              </a:rPr>
            </a:b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Methods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// load vertex/fragment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from file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aShaderObject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loadfromFile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(char*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vertexFile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char*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fragmentFile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aShaderObject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loadfromMemory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(const char*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vertexMem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, const char*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fragmentMem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free(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aShaderObject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* o);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err="1" smtClean="0"/>
              <a:t>loadFromFile</a:t>
            </a:r>
            <a:r>
              <a:rPr lang="en-US" sz="1000" b="0" dirty="0" smtClean="0"/>
              <a:t>: loads </a:t>
            </a:r>
            <a:r>
              <a:rPr lang="en-US" sz="1000" b="0" dirty="0" err="1" smtClean="0"/>
              <a:t>shader</a:t>
            </a:r>
            <a:r>
              <a:rPr lang="en-US" sz="1000" b="0" dirty="0" smtClean="0"/>
              <a:t> source code from file, compiles, links and returns a </a:t>
            </a:r>
            <a:r>
              <a:rPr lang="en-US" sz="1000" b="0" dirty="0" err="1" smtClean="0"/>
              <a:t>shader</a:t>
            </a:r>
            <a:r>
              <a:rPr lang="en-US" sz="1000" b="0" dirty="0" smtClean="0"/>
              <a:t> object.</a:t>
            </a:r>
          </a:p>
          <a:p>
            <a:r>
              <a:rPr lang="en-US" sz="1000" dirty="0" err="1" smtClean="0"/>
              <a:t>loadfromMemory</a:t>
            </a:r>
            <a:r>
              <a:rPr lang="en-US" sz="1000" b="0" dirty="0" smtClean="0"/>
              <a:t>: instead of using files you can specify memory addresses containing a </a:t>
            </a:r>
            <a:r>
              <a:rPr lang="en-US" sz="1000" dirty="0" smtClean="0"/>
              <a:t>null terminated</a:t>
            </a:r>
            <a:r>
              <a:rPr lang="en-US" sz="1000" b="0" dirty="0" smtClean="0"/>
              <a:t> char array of the program string.</a:t>
            </a:r>
          </a:p>
          <a:p>
            <a:r>
              <a:rPr lang="en-US" sz="1000" dirty="0" smtClean="0"/>
              <a:t>free</a:t>
            </a:r>
            <a:r>
              <a:rPr lang="en-US" sz="1000" b="0" dirty="0" smtClean="0"/>
              <a:t>: if you don't need a </a:t>
            </a:r>
            <a:r>
              <a:rPr lang="en-US" sz="1000" b="0" dirty="0" err="1" smtClean="0"/>
              <a:t>shader</a:t>
            </a:r>
            <a:r>
              <a:rPr lang="en-US" sz="1000" b="0" dirty="0" smtClean="0"/>
              <a:t> anymore you can free it. Usually this function isn't needed, the destructor of the </a:t>
            </a:r>
            <a:r>
              <a:rPr lang="en-US" sz="1000" b="0" dirty="0" err="1" smtClean="0"/>
              <a:t>ShaderManager</a:t>
            </a:r>
            <a:r>
              <a:rPr lang="en-US" sz="1000" b="0" dirty="0" smtClean="0"/>
              <a:t> frees memory.</a:t>
            </a:r>
            <a:endParaRPr lang="en-US" sz="1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  <p:pic>
        <p:nvPicPr>
          <p:cNvPr id="7" name="Picture 6" descr="tu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066800"/>
            <a:ext cx="2247569" cy="121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0400" y="4884003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FF6600"/>
                </a:solidFill>
              </a:rPr>
              <a:t>Without this framework: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FF6600"/>
                </a:solidFill>
                <a:hlinkClick r:id="rId6"/>
              </a:rPr>
              <a:t>http://bit.ly/ePRyXN</a:t>
            </a:r>
            <a:endParaRPr lang="en-US" sz="1200" dirty="0" smtClean="0">
              <a:solidFill>
                <a:srgbClr val="FF66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FF6600"/>
                </a:solidFill>
              </a:rPr>
              <a:t>… see next slide (Christen, 2003)</a:t>
            </a:r>
            <a:endParaRPr lang="en-US" sz="1200" dirty="0">
              <a:solidFill>
                <a:srgbClr val="FF66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10875" y="2662297"/>
            <a:ext cx="1799725" cy="2062103"/>
            <a:chOff x="6871077" y="990600"/>
            <a:chExt cx="1799725" cy="2062103"/>
          </a:xfrm>
        </p:grpSpPr>
        <p:sp>
          <p:nvSpPr>
            <p:cNvPr id="10" name="Rectangle 9"/>
            <p:cNvSpPr/>
            <p:nvPr/>
          </p:nvSpPr>
          <p:spPr>
            <a:xfrm>
              <a:off x="7620000" y="1828800"/>
              <a:ext cx="1050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66CC"/>
                  </a:solidFill>
                </a:rPr>
                <a:t>This is the easy way!</a:t>
              </a:r>
              <a:endParaRPr lang="en-US" sz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71077" y="990600"/>
              <a:ext cx="748923" cy="20621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800" dirty="0" smtClean="0">
                  <a:solidFill>
                    <a:srgbClr val="0066CC"/>
                  </a:solidFill>
                  <a:latin typeface="Calibri" pitchFamily="34" charset="0"/>
                  <a:cs typeface="Calibri" pitchFamily="34" charset="0"/>
                </a:rPr>
                <a:t>}</a:t>
              </a:r>
              <a:endParaRPr lang="en-US" sz="12800" dirty="0">
                <a:latin typeface="Calibri" pitchFamily="34" charset="0"/>
                <a:cs typeface="Calibri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Tutorial 1: Loading, Compiling, &amp; Linking OGLSL Programs [3]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143000"/>
            <a:ext cx="6172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AppInit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Function (Christen, 2003) – Part 1 of 3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#include "../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cwc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aGLSL.h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”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#include &lt;GL/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glut.h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iostream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using namespace std;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and Program Objects: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aShaderObject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aVertexShader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aFragmentShader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AppInit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(void) 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// it is important a GL context is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availble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before creating 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//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and Program objects.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aShaderObject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aVertexShader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aFragmentShader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Tutorial 1: Loading, Compiling, &amp; Linking OGLSL Programs [4]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143000"/>
            <a:ext cx="6172200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AppInit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Function (Christen, 2003) – Part 2 of 3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// Load Vertex Program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-&gt;load("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simple.vert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") != 0)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&lt;&lt; "can't load vertex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!\n“;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exit(-1); // if file is missing: major error, better exit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// Load Fragment Program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-&gt;load("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simple.frag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") != 0)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&lt;&lt; "can't load fragment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!\n“;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exit(-1); // if file is missing: major error, better exit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// Compile Vertex Program, if it fails output log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if (!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-&gt;compile())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&lt;&lt; "***COMPILER ERROR:\n";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getCompilerLog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() &lt;&lt;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 }</a:t>
            </a:r>
            <a:endParaRPr lang="en-US" sz="10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Tutorial 1: Loading, Compiling, &amp; Linking OGLSL Programs [5]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143000"/>
            <a:ext cx="6172200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AppInit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+mn-lt"/>
                <a:cs typeface="Courier New" pitchFamily="49" charset="0"/>
              </a:rPr>
              <a:t>Function (Christen, 2003) – Part 3 of 3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// Compile fragment Program, if it fails output log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if (!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-&gt;compile())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&lt;&lt; "***COMPILER ERROR:\n";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getCompilerLog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 &lt;&lt;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// Add (compiled Programs) to object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addShader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addShader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// Link the Program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if (!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-&gt;link())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&lt;&lt; "**LINKER ERROR\n";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getLinkerLog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 &lt;&lt;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  //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AppInit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2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Tutorial 1: Loading, Compiling, &amp; Linking OGLSL Programs [6]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143000"/>
            <a:ext cx="6172200" cy="4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DrawFrame</a:t>
            </a:r>
            <a:r>
              <a:rPr lang="en-US" dirty="0" smtClean="0">
                <a:latin typeface="+mn-lt"/>
                <a:cs typeface="Courier New" pitchFamily="49" charset="0"/>
              </a:rPr>
              <a:t> &amp;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AppExit</a:t>
            </a:r>
            <a:r>
              <a:rPr lang="en-US" dirty="0" smtClean="0">
                <a:latin typeface="+mn-lt"/>
                <a:cs typeface="Courier New" pitchFamily="49" charset="0"/>
              </a:rPr>
              <a:t> (Christen, 2003)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//*************************************************************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Draw one Frame (don't swap buffers)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DrawFrame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(void)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-&gt;begin();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glutSolidTeapot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(1.0);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-&gt;end();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//*************************************************************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 use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AppExit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to clean up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AppExit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(void)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!=0) delete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!=0) delete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if 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!=0) delete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20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//***********************************************************</a:t>
            </a:r>
            <a:endParaRPr lang="en-US" sz="12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Last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3.1,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2</a:t>
            </a:r>
            <a:r>
              <a:rPr lang="en-US" sz="1800" baseline="30000" dirty="0" smtClean="0">
                <a:solidFill>
                  <a:srgbClr val="800000"/>
                </a:solidFill>
              </a:rPr>
              <a:t>e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Today: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3.2 – 3.4,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Direct3D handout</a:t>
            </a:r>
          </a:p>
          <a:p>
            <a:pPr marL="342900" indent="-342900">
              <a:spcBef>
                <a:spcPts val="600"/>
              </a:spcBef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Reading for Next Class: </a:t>
            </a:r>
            <a:r>
              <a:rPr lang="en-US" sz="1800" dirty="0" smtClean="0">
                <a:solidFill>
                  <a:srgbClr val="800000"/>
                </a:solidFill>
                <a:latin typeface="Arial"/>
                <a:cs typeface="Arial"/>
              </a:rPr>
              <a:t>§</a:t>
            </a:r>
            <a:r>
              <a:rPr lang="en-US" sz="1800" dirty="0" smtClean="0">
                <a:solidFill>
                  <a:srgbClr val="800000"/>
                </a:solidFill>
              </a:rPr>
              <a:t>4.1 – 4.3, </a:t>
            </a:r>
            <a:r>
              <a:rPr lang="en-US" sz="1800" dirty="0" err="1" smtClean="0">
                <a:solidFill>
                  <a:srgbClr val="800000"/>
                </a:solidFill>
              </a:rPr>
              <a:t>Eberly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i="1" dirty="0" smtClean="0">
                <a:solidFill>
                  <a:srgbClr val="800000"/>
                </a:solidFill>
              </a:rPr>
              <a:t>2</a:t>
            </a:r>
            <a:r>
              <a:rPr lang="en-US" sz="1800" i="1" baseline="30000" dirty="0" smtClean="0">
                <a:solidFill>
                  <a:srgbClr val="800000"/>
                </a:solidFill>
              </a:rPr>
              <a:t>e</a:t>
            </a:r>
            <a:r>
              <a:rPr lang="en-US" sz="1800" dirty="0" smtClean="0">
                <a:solidFill>
                  <a:srgbClr val="800000"/>
                </a:solidFill>
              </a:rPr>
              <a:t>; CGA handout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dirty="0" err="1" smtClean="0">
                <a:solidFill>
                  <a:srgbClr val="800000"/>
                </a:solidFill>
              </a:rPr>
              <a:t>Shaders</a:t>
            </a:r>
            <a:r>
              <a:rPr lang="en-US" sz="1800" dirty="0" smtClean="0">
                <a:solidFill>
                  <a:srgbClr val="800000"/>
                </a:solidFill>
              </a:rPr>
              <a:t> and </a:t>
            </a:r>
            <a:r>
              <a:rPr lang="en-US" sz="1800" u="sng" dirty="0" smtClean="0">
                <a:solidFill>
                  <a:srgbClr val="800000"/>
                </a:solidFill>
              </a:rPr>
              <a:t>Programmable Hardware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Hardware rendering &amp; APIs for programmable hardware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Vertex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: vertex attributes to illumination at vertices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Pixel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: lit vertices to pixel colors, transparency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Today: </a:t>
            </a:r>
            <a:r>
              <a:rPr lang="en-US" sz="1800" dirty="0" err="1" smtClean="0">
                <a:solidFill>
                  <a:srgbClr val="800000"/>
                </a:solidFill>
              </a:rPr>
              <a:t>Shader</a:t>
            </a:r>
            <a:r>
              <a:rPr lang="en-US" sz="1800" dirty="0" smtClean="0">
                <a:solidFill>
                  <a:srgbClr val="800000"/>
                </a:solidFill>
              </a:rPr>
              <a:t> Languages, Especially OGLSL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O</a:t>
            </a:r>
            <a:r>
              <a:rPr lang="en-US" sz="1800" dirty="0" smtClean="0">
                <a:solidFill>
                  <a:srgbClr val="0000CC"/>
                </a:solidFill>
              </a:rPr>
              <a:t>pen</a:t>
            </a:r>
            <a:r>
              <a:rPr lang="en-US" sz="1800" u="sng" dirty="0" smtClean="0">
                <a:solidFill>
                  <a:srgbClr val="0000CC"/>
                </a:solidFill>
              </a:rPr>
              <a:t>GL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hading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anguage (OGLSL or GLSL) – main topic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High-Level Shading Language (HLSL) &amp; Direct3D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Pixar’s </a:t>
            </a:r>
            <a:r>
              <a:rPr lang="en-US" sz="1800" dirty="0" err="1" smtClean="0">
                <a:solidFill>
                  <a:srgbClr val="0000CC"/>
                </a:solidFill>
              </a:rPr>
              <a:t>RenderMan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Shading in Direct3D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Tutorials from K. </a:t>
            </a:r>
            <a:r>
              <a:rPr lang="en-US" sz="1800" dirty="0" err="1" smtClean="0">
                <a:solidFill>
                  <a:srgbClr val="0000CC"/>
                </a:solidFill>
              </a:rPr>
              <a:t>Ditchburn</a:t>
            </a:r>
            <a:r>
              <a:rPr lang="en-US" sz="1800" dirty="0" smtClean="0">
                <a:solidFill>
                  <a:srgbClr val="0000CC"/>
                </a:solidFill>
              </a:rPr>
              <a:t> based on Direct3D 10, HLSL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 more info, see </a:t>
            </a:r>
            <a:r>
              <a:rPr lang="en-US" sz="1800" i="1" dirty="0" smtClean="0">
                <a:solidFill>
                  <a:srgbClr val="0000CC"/>
                </a:solidFill>
              </a:rPr>
              <a:t>Toymaker</a:t>
            </a:r>
            <a:r>
              <a:rPr lang="en-US" sz="1800" dirty="0" smtClean="0">
                <a:solidFill>
                  <a:srgbClr val="0000CC"/>
                </a:solidFill>
              </a:rPr>
              <a:t> site: </a:t>
            </a:r>
            <a:r>
              <a:rPr lang="en-US" sz="1800" dirty="0" smtClean="0">
                <a:solidFill>
                  <a:srgbClr val="FF6600"/>
                </a:solidFill>
                <a:hlinkClick r:id="rId4"/>
              </a:rPr>
              <a:t>http://bit.ly/gBScYK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Coming Up: </a:t>
            </a:r>
            <a:r>
              <a:rPr lang="en-US" sz="1800" u="sng" dirty="0" smtClean="0">
                <a:solidFill>
                  <a:srgbClr val="800000"/>
                </a:solidFill>
              </a:rPr>
              <a:t>C</a:t>
            </a:r>
            <a:r>
              <a:rPr lang="en-US" sz="1800" dirty="0" smtClean="0">
                <a:solidFill>
                  <a:srgbClr val="800000"/>
                </a:solidFill>
              </a:rPr>
              <a:t>omputer-</a:t>
            </a:r>
            <a:r>
              <a:rPr lang="en-US" sz="1800" u="sng" dirty="0" smtClean="0">
                <a:solidFill>
                  <a:srgbClr val="800000"/>
                </a:solidFill>
              </a:rPr>
              <a:t>G</a:t>
            </a:r>
            <a:r>
              <a:rPr lang="en-US" sz="1800" dirty="0" smtClean="0">
                <a:solidFill>
                  <a:srgbClr val="800000"/>
                </a:solidFill>
              </a:rPr>
              <a:t>enerated </a:t>
            </a:r>
            <a:r>
              <a:rPr lang="en-US" sz="1800" u="sng" dirty="0" smtClean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nimation Demos, Videos</a:t>
            </a:r>
            <a:endParaRPr lang="en-US" sz="1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9200" y="76200"/>
            <a:ext cx="739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>
                <a:solidFill>
                  <a:srgbClr val="5B0DAA"/>
                </a:solidFill>
                <a:latin typeface="Copperplate Gothic Light" pitchFamily="34" charset="0"/>
              </a:rPr>
              <a:t>Lecture Outline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Tutorial 1: Loading, Compiling, &amp; Linking OGLSL Programs [7]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143000"/>
            <a:ext cx="6400800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Loading Programs without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aShaderManager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class (Steps 1 – 2a  of 3)</a:t>
            </a:r>
          </a:p>
          <a:p>
            <a:endParaRPr lang="en-US" dirty="0" smtClean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aGLSL.h</a:t>
            </a:r>
            <a:r>
              <a:rPr lang="en-US" b="0" dirty="0" smtClean="0"/>
              <a:t> defines: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aVertexShader</a:t>
            </a:r>
            <a:r>
              <a:rPr lang="en-US" b="0" dirty="0" smtClean="0"/>
              <a:t>: Class to manage vertex </a:t>
            </a:r>
            <a:r>
              <a:rPr lang="en-US" b="0" dirty="0" err="1" smtClean="0"/>
              <a:t>shader</a:t>
            </a:r>
            <a:r>
              <a:rPr lang="en-US" b="0" dirty="0" smtClean="0"/>
              <a:t> programs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aFragmentShader</a:t>
            </a:r>
            <a:r>
              <a:rPr lang="en-US" b="0" dirty="0" smtClean="0"/>
              <a:t>: Class to manage fragment </a:t>
            </a:r>
            <a:r>
              <a:rPr lang="en-US" b="0" dirty="0" err="1" smtClean="0"/>
              <a:t>shader</a:t>
            </a:r>
            <a:r>
              <a:rPr lang="en-US" b="0" dirty="0" smtClean="0"/>
              <a:t> programs </a:t>
            </a:r>
          </a:p>
          <a:p>
            <a:pPr lvl="1"/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aShaderObject</a:t>
            </a:r>
            <a:r>
              <a:rPr lang="en-US" b="0" dirty="0" smtClean="0"/>
              <a:t>: Class to manage </a:t>
            </a:r>
            <a:r>
              <a:rPr lang="en-US" b="0" dirty="0" err="1" smtClean="0"/>
              <a:t>shader</a:t>
            </a:r>
            <a:r>
              <a:rPr lang="en-US" b="0" dirty="0" smtClean="0"/>
              <a:t> objects</a:t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dirty="0" smtClean="0"/>
              <a:t>Step 1: Declare </a:t>
            </a:r>
            <a:r>
              <a:rPr lang="en-US" dirty="0" err="1" smtClean="0"/>
              <a:t>shader</a:t>
            </a:r>
            <a:r>
              <a:rPr lang="en-US" dirty="0" smtClean="0"/>
              <a:t> programs and </a:t>
            </a:r>
            <a:r>
              <a:rPr lang="en-US" dirty="0" err="1" smtClean="0"/>
              <a:t>shader</a:t>
            </a:r>
            <a:r>
              <a:rPr lang="en-US" dirty="0" smtClean="0"/>
              <a:t> objects</a:t>
            </a:r>
            <a:endParaRPr lang="en-US" b="0" dirty="0" smtClean="0"/>
          </a:p>
          <a:p>
            <a:pPr lvl="1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aShaderObject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lvl="1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lvl="1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= 0;</a:t>
            </a:r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Step 2: Load, add and compile/link programs in </a:t>
            </a:r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AppInit</a:t>
            </a:r>
            <a:r>
              <a:rPr lang="en-US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US" b="0" dirty="0" smtClean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  <a:p>
            <a:pPr marL="800100" lvl="1" indent="-342900">
              <a:buClrTx/>
              <a:buAutoNum type="alphaLcParenR"/>
            </a:pPr>
            <a:r>
              <a:rPr lang="en-US" b="0" dirty="0" smtClean="0"/>
              <a:t>Reserve memory and initialize objects (it is important an OpenGL context already exists when you do this)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aShaderObject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Tutorial 1: Loading, Compiling, &amp; Linking OGLSL Programs [8]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143000"/>
            <a:ext cx="83820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Loading Programs without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aShaderManager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class (Steps 2b – 2d of 3)</a:t>
            </a:r>
          </a:p>
          <a:p>
            <a:endParaRPr lang="en-US" dirty="0" smtClean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Step 2: Load, add and compile/link programs in </a:t>
            </a:r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AppInit</a:t>
            </a:r>
            <a:r>
              <a:rPr lang="en-US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(continued)</a:t>
            </a:r>
          </a:p>
          <a:p>
            <a:pPr marL="800100" lvl="1" indent="-342900">
              <a:buClrTx/>
              <a:buFont typeface="+mj-lt"/>
              <a:buAutoNum type="alphaLcParenR" startAt="2"/>
            </a:pPr>
            <a:r>
              <a:rPr lang="en-US" b="0" dirty="0" smtClean="0"/>
              <a:t>Load: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-&gt;load("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simple.vert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-&gt;load("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simple.frag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marL="800100" lvl="1" indent="-342900">
              <a:buClrTx/>
              <a:buFont typeface="+mj-lt"/>
              <a:buAutoNum type="alphaLcParenR" startAt="2"/>
            </a:pPr>
            <a:r>
              <a:rPr lang="en-US" b="0" dirty="0" smtClean="0"/>
              <a:t>Compile: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-&gt;compile();</a:t>
            </a:r>
          </a:p>
          <a:p>
            <a:pPr lvl="2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-&gt;compile();</a:t>
            </a:r>
          </a:p>
          <a:p>
            <a:pPr marL="800100" lvl="1" indent="-342900">
              <a:buClrTx/>
            </a:pPr>
            <a:r>
              <a:rPr lang="en-US" b="0" dirty="0" smtClean="0"/>
              <a:t>	You can access compiler errors with:</a:t>
            </a:r>
          </a:p>
          <a:p>
            <a:pPr lvl="1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char* 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getCompilerLog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(void); </a:t>
            </a:r>
          </a:p>
          <a:p>
            <a:pPr marL="800100" lvl="1" indent="-342900">
              <a:buClrTx/>
            </a:pPr>
            <a:r>
              <a:rPr lang="en-US" b="0" dirty="0" smtClean="0"/>
              <a:t>	(</a:t>
            </a:r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getCompilerLog</a:t>
            </a:r>
            <a:r>
              <a:rPr lang="en-US" b="0" dirty="0" smtClean="0"/>
              <a:t> is defined in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aVertexShader</a:t>
            </a:r>
            <a:r>
              <a:rPr lang="en-US" b="0" dirty="0" smtClean="0"/>
              <a:t> and </a:t>
            </a:r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aFragmentShader</a:t>
            </a:r>
            <a:r>
              <a:rPr lang="en-US" b="0" dirty="0" smtClean="0"/>
              <a:t> )</a:t>
            </a:r>
          </a:p>
          <a:p>
            <a:pPr marL="800100" lvl="1" indent="-342900">
              <a:buClrTx/>
              <a:buFont typeface="+mj-lt"/>
              <a:buAutoNum type="alphaLcParenR" startAt="4"/>
            </a:pPr>
            <a:r>
              <a:rPr lang="en-US" b="0" dirty="0" smtClean="0"/>
              <a:t>Add (compiled) programs to the object and link it:</a:t>
            </a:r>
          </a:p>
          <a:p>
            <a:r>
              <a:rPr lang="en-US" b="0" dirty="0" smtClean="0"/>
              <a:t>	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addShader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myVertexShader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addShader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myFragmentShader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-&gt;link();</a:t>
            </a:r>
          </a:p>
          <a:p>
            <a:pPr marL="800100" lvl="1" indent="-342900">
              <a:buClrTx/>
            </a:pPr>
            <a:r>
              <a:rPr lang="en-US" b="0" dirty="0" smtClean="0"/>
              <a:t>	You can access linker errors with "</a:t>
            </a:r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getLinkerLog</a:t>
            </a:r>
            <a:r>
              <a:rPr lang="en-US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b="0" dirty="0" smtClean="0"/>
              <a:t>" similar to </a:t>
            </a:r>
            <a:r>
              <a:rPr lang="en-US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compilerLog</a:t>
            </a:r>
            <a:r>
              <a:rPr lang="en-US" b="0" dirty="0" smtClean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FF6600"/>
                </a:solidFill>
                <a:latin typeface="Copperplate Gothic Light" pitchFamily="34" charset="0"/>
              </a:rPr>
              <a:t>Tutorial 1: Loading, Compiling, &amp; Linking OGLSL Programs [9]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1143000"/>
            <a:ext cx="6553200" cy="148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Loading Programs without </a:t>
            </a:r>
            <a:r>
              <a:rPr lang="en-US" dirty="0" err="1" smtClean="0">
                <a:solidFill>
                  <a:srgbClr val="0000CC"/>
                </a:solidFill>
                <a:latin typeface="Courier New" pitchFamily="49" charset="0"/>
                <a:cs typeface="Courier New" pitchFamily="49" charset="0"/>
              </a:rPr>
              <a:t>aShaderManager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class (Step 3 of 3)</a:t>
            </a:r>
          </a:p>
          <a:p>
            <a:endParaRPr lang="en-US" dirty="0" smtClean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Step 3: Use </a:t>
            </a:r>
            <a:r>
              <a:rPr lang="en-US" dirty="0" err="1" smtClean="0"/>
              <a:t>shader</a:t>
            </a:r>
            <a:r>
              <a:rPr lang="en-US" dirty="0" smtClean="0"/>
              <a:t> (see rest of Tutorials, #2 – 10!)</a:t>
            </a:r>
            <a:endParaRPr lang="en-US" b="0" dirty="0" smtClean="0"/>
          </a:p>
          <a:p>
            <a:pPr lvl="1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-&gt;begin();</a:t>
            </a:r>
          </a:p>
          <a:p>
            <a:pPr lvl="1"/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... {draw something with GL} ...</a:t>
            </a:r>
          </a:p>
          <a:p>
            <a:pPr lvl="1"/>
            <a:r>
              <a:rPr lang="en-US" sz="12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myShader</a:t>
            </a:r>
            <a:r>
              <a:rPr lang="en-US" sz="12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-&gt;end();</a:t>
            </a:r>
            <a:endParaRPr lang="en-US" sz="1200" dirty="0">
              <a:solidFill>
                <a:srgbClr val="FF66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939135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Adapted from material © 2003 – 2005 M.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4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  <p:pic>
        <p:nvPicPr>
          <p:cNvPr id="5" name="Picture 4" descr="tut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8132" y="4343400"/>
            <a:ext cx="1521736" cy="1105070"/>
          </a:xfrm>
          <a:prstGeom prst="rect">
            <a:avLst/>
          </a:prstGeom>
        </p:spPr>
      </p:pic>
      <p:pic>
        <p:nvPicPr>
          <p:cNvPr id="6" name="Picture 5" descr="cl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3377" y="4343400"/>
            <a:ext cx="1493446" cy="1101960"/>
          </a:xfrm>
          <a:prstGeom prst="rect">
            <a:avLst/>
          </a:prstGeom>
        </p:spPr>
      </p:pic>
      <p:pic>
        <p:nvPicPr>
          <p:cNvPr id="7" name="Picture 6" descr="MultiTextur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3345" y="4343400"/>
            <a:ext cx="2110910" cy="1113025"/>
          </a:xfrm>
          <a:prstGeom prst="rect">
            <a:avLst/>
          </a:prstGeom>
        </p:spPr>
      </p:pic>
      <p:pic>
        <p:nvPicPr>
          <p:cNvPr id="8" name="Picture 7" descr="colorke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7500" y="2590800"/>
            <a:ext cx="1143000" cy="1143000"/>
          </a:xfrm>
          <a:prstGeom prst="rect">
            <a:avLst/>
          </a:prstGeom>
        </p:spPr>
      </p:pic>
      <p:pic>
        <p:nvPicPr>
          <p:cNvPr id="9" name="Picture 8" descr="textur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2590800"/>
            <a:ext cx="1752600" cy="1143646"/>
          </a:xfrm>
          <a:prstGeom prst="rect">
            <a:avLst/>
          </a:prstGeom>
        </p:spPr>
      </p:pic>
      <p:pic>
        <p:nvPicPr>
          <p:cNvPr id="10" name="Picture 9" descr="pho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85562" y="2667000"/>
            <a:ext cx="1486477" cy="1143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386709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#5 </a:t>
            </a:r>
            <a:r>
              <a:rPr lang="en-US" sz="1000" dirty="0" err="1" smtClean="0">
                <a:solidFill>
                  <a:srgbClr val="0000CC"/>
                </a:solidFill>
              </a:rPr>
              <a:t>Phong</a:t>
            </a:r>
            <a:r>
              <a:rPr lang="en-US" sz="1000" dirty="0" smtClean="0">
                <a:solidFill>
                  <a:srgbClr val="0000CC"/>
                </a:solidFill>
              </a:rPr>
              <a:t> shading in OpenGL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1"/>
              </a:rPr>
              <a:t>http://bit.ly/i5IFL0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1900" y="3790890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#6 Texture Mapping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2"/>
              </a:rPr>
              <a:t>http://bit.ly/hRhFQD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379089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#7 Color Keys (Transparency Masks)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3"/>
              </a:rPr>
              <a:t>http://bit.ly/hUEi62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29623" y="5486400"/>
            <a:ext cx="1398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#8 </a:t>
            </a:r>
            <a:r>
              <a:rPr lang="en-US" sz="1000" dirty="0" err="1" smtClean="0">
                <a:solidFill>
                  <a:srgbClr val="0000CC"/>
                </a:solidFill>
              </a:rPr>
              <a:t>Multitexturing</a:t>
            </a:r>
            <a:endParaRPr lang="en-US" sz="1000" dirty="0" smtClean="0">
              <a:solidFill>
                <a:srgbClr val="0000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4"/>
              </a:rPr>
              <a:t>http://bit.ly/glaYoY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5486400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#9 Procedural Texture (Procedural Materials)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5"/>
              </a:rPr>
              <a:t>http://bit.ly/ieeER5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86500" y="54864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</a:rPr>
              <a:t>#10 Cartoon Shading</a:t>
            </a:r>
          </a:p>
          <a:p>
            <a:pPr algn="ctr">
              <a:spcBef>
                <a:spcPts val="0"/>
              </a:spcBef>
            </a:pPr>
            <a:r>
              <a:rPr lang="en-US" sz="1000" dirty="0" smtClean="0">
                <a:solidFill>
                  <a:srgbClr val="0000CC"/>
                </a:solidFill>
                <a:hlinkClick r:id="rId16"/>
              </a:rPr>
              <a:t>http://bit.ly/gR5EH3</a:t>
            </a:r>
            <a:endParaRPr lang="en-US" sz="1000" dirty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Shading in Direct3D [1]: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Writing Vertex </a:t>
            </a:r>
            <a:r>
              <a:rPr lang="en-US" sz="2800" dirty="0" err="1" smtClean="0">
                <a:solidFill>
                  <a:srgbClr val="0066CC"/>
                </a:solidFill>
                <a:latin typeface="Copperplate Gothic Light" pitchFamily="34" charset="0"/>
              </a:rPr>
              <a:t>Shaders</a:t>
            </a:r>
            <a:endParaRPr lang="en-US" sz="2000" dirty="0">
              <a:solidFill>
                <a:srgbClr val="0066CC"/>
              </a:solidFill>
              <a:latin typeface="Copperplate Gothic Light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57200" y="5892800"/>
            <a:ext cx="6858000" cy="508000"/>
            <a:chOff x="429499" y="5892800"/>
            <a:chExt cx="6858000" cy="508000"/>
          </a:xfrm>
        </p:grpSpPr>
        <p:sp>
          <p:nvSpPr>
            <p:cNvPr id="8" name="Rectangle 7"/>
            <p:cNvSpPr/>
            <p:nvPr/>
          </p:nvSpPr>
          <p:spPr>
            <a:xfrm>
              <a:off x="429499" y="5902202"/>
              <a:ext cx="5620962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Clr>
                  <a:srgbClr val="800000"/>
                </a:buClr>
              </a:pPr>
              <a:r>
                <a:rPr lang="en-US" sz="1200" dirty="0" smtClean="0">
                  <a:solidFill>
                    <a:srgbClr val="FF3300"/>
                  </a:solidFill>
                </a:rPr>
                <a:t>Adapted from </a:t>
              </a:r>
              <a:r>
                <a:rPr lang="en-US" sz="1200" i="1" dirty="0" smtClean="0">
                  <a:solidFill>
                    <a:srgbClr val="FF3300"/>
                  </a:solidFill>
                </a:rPr>
                <a:t>Toymaker </a:t>
              </a:r>
              <a:r>
                <a:rPr lang="en-US" sz="1200" dirty="0" smtClean="0">
                  <a:solidFill>
                    <a:srgbClr val="FF3300"/>
                  </a:solidFill>
                </a:rPr>
                <a:t>© 2004 – 2010 K. </a:t>
              </a:r>
              <a:r>
                <a:rPr lang="en-US" sz="1200" dirty="0" err="1" smtClean="0">
                  <a:solidFill>
                    <a:srgbClr val="FF3300"/>
                  </a:solidFill>
                </a:rPr>
                <a:t>Ditchburn</a:t>
              </a:r>
              <a:r>
                <a:rPr lang="en-US" sz="1200" dirty="0" smtClean="0">
                  <a:solidFill>
                    <a:srgbClr val="FF3300"/>
                  </a:solidFill>
                </a:rPr>
                <a:t>, Teesside University</a:t>
              </a:r>
            </a:p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Clr>
                  <a:srgbClr val="800000"/>
                </a:buClr>
              </a:pPr>
              <a:r>
                <a:rPr lang="en-US" sz="1200" dirty="0" smtClean="0">
                  <a:solidFill>
                    <a:srgbClr val="3333FF"/>
                  </a:solidFill>
                  <a:hlinkClick r:id="rId4"/>
                </a:rPr>
                <a:t>http://bit.ly/g8Q8hC</a:t>
              </a:r>
              <a:endParaRPr lang="en-US" sz="1200" dirty="0" smtClean="0">
                <a:solidFill>
                  <a:srgbClr val="3333FF"/>
                </a:solidFill>
              </a:endParaRPr>
            </a:p>
          </p:txBody>
        </p:sp>
        <p:pic>
          <p:nvPicPr>
            <p:cNvPr id="9" name="Picture 8" descr="TeessideUniversit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8299" y="5892800"/>
              <a:ext cx="1219200" cy="5080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33400" y="1143000"/>
            <a:ext cx="7848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n-lt"/>
                <a:cs typeface="Courier New" pitchFamily="49" charset="0"/>
              </a:rPr>
              <a:t>Defining </a:t>
            </a:r>
            <a:r>
              <a:rPr lang="en-US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TVertex</a:t>
            </a:r>
            <a:r>
              <a:rPr lang="en-US" sz="1000" dirty="0" smtClean="0">
                <a:latin typeface="+mn-lt"/>
                <a:cs typeface="Courier New" pitchFamily="49" charset="0"/>
              </a:rPr>
              <a:t> data structure: position/normal/texture </a:t>
            </a:r>
            <a:r>
              <a:rPr lang="en-US" sz="1000" dirty="0" err="1" smtClean="0">
                <a:latin typeface="+mn-lt"/>
                <a:cs typeface="Courier New" pitchFamily="49" charset="0"/>
              </a:rPr>
              <a:t>tuple</a:t>
            </a:r>
            <a:r>
              <a:rPr lang="en-US" sz="1000" dirty="0" smtClean="0">
                <a:latin typeface="+mn-lt"/>
                <a:cs typeface="Courier New" pitchFamily="49" charset="0"/>
              </a:rPr>
              <a:t>: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TVertex</a:t>
            </a:r>
            <a:r>
              <a:rPr lang="en-US" sz="1000" dirty="0" smtClean="0">
                <a:cs typeface="Courier New" pitchFamily="49" charset="0"/>
              </a:rPr>
              <a:t>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  D3DXVECTOR3 position;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  D3DXVECTOR3 Normal;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  D3DXVECTOR3 Tex;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+mn-lt"/>
                <a:cs typeface="Courier New" pitchFamily="49" charset="0"/>
              </a:rPr>
              <a:t>Vertex declaration to describe this structure: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const D3DVERTEXELEMENT9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dec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[4] =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 {0, 0,  D3DDECLTYPE_FLOAT3, D3DDECLMETHOD_DEFAULT, D3DDECLUSAGE_POSITION,0},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 {0, 12, D3DDECLTYPE_FLOAT3, D3DDECLMETHOD_DEFAULT, D3DDECLUSAGE_NORMAL,  0},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 {0, 24, D3DDECLTYPE_FLOAT2, D3DDECLMETHOD_DEFAULT, D3DDECLUSAGE_TEXCOORD,0},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  D3DDECL_END()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/>
              <a:t>Each line corresponds to one of the elements in </a:t>
            </a:r>
            <a:r>
              <a:rPr lang="en-US" sz="10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TVertex</a:t>
            </a:r>
            <a:r>
              <a:rPr lang="en-US" sz="1000" dirty="0" smtClean="0"/>
              <a:t>. The data in each line is: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WORD Stream; WORD Offset; BYTE Type; BYTE Method; BYTE Usage; BYTE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UsageIndex</a:t>
            </a:r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000" b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/>
              <a:t>We need to tell Direct3D about our vertex declaration using the following call: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IDirect3DVertexDeclaration9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m_vertexDeclaration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;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gDevice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CreateVertexDeclaration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dec,&amp;m_vertexDeclaration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1000" b="0" dirty="0" smtClean="0"/>
          </a:p>
          <a:p>
            <a:r>
              <a:rPr lang="en-US" sz="1000" dirty="0" smtClean="0"/>
              <a:t>To render: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gDevice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SetStreamSource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( 0, m_vb,0,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TVertex</a:t>
            </a:r>
            <a:r>
              <a:rPr lang="en-US" sz="1000" dirty="0" smtClean="0">
                <a:cs typeface="Courier New" pitchFamily="49" charset="0"/>
              </a:rPr>
              <a:t> 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));</a:t>
            </a:r>
            <a:br>
              <a:rPr lang="en-US" sz="10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gDevice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SetVertexDeclaration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m_vertexDeclaration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33400" y="1143000"/>
            <a:ext cx="8153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  <a:cs typeface="Courier New" pitchFamily="49" charset="0"/>
              </a:rPr>
              <a:t>This example shows how to manipulate the vertex position data to create the effect of a fluttering flag.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+mn-lt"/>
                <a:cs typeface="Courier New" pitchFamily="49" charset="0"/>
              </a:rPr>
              <a:t>Global: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float4x4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matWorld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: WORLD;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+mn-lt"/>
                <a:cs typeface="Courier New" pitchFamily="49" charset="0"/>
              </a:rPr>
              <a:t>In application: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dxEffect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SetMatrix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matWorld",&amp;mat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))).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err="1" smtClean="0">
                <a:latin typeface="+mn-lt"/>
                <a:cs typeface="Courier New" pitchFamily="49" charset="0"/>
              </a:rPr>
              <a:t>Shader</a:t>
            </a:r>
            <a:r>
              <a:rPr lang="en-US" sz="1000" dirty="0" smtClean="0">
                <a:latin typeface="+mn-lt"/>
                <a:cs typeface="Courier New" pitchFamily="49" charset="0"/>
              </a:rPr>
              <a:t> output structure: transformed vertex position &amp; texture coordinate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VS_OUTPUT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float4 Pos : POSITION;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float2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: TEXCOORD0;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};</a:t>
            </a: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VS_OUTPUT VS(float4 Pos : POSITION,float2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tex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: TEXCOORD0)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float angle=(time%360)*2;     // angle to use for sine wave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Pos.z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 = sin(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Pos.x+angle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);   // wave effect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// take y position of vertex into account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Pos.z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+= sin(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Pos.y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/2+angle);</a:t>
            </a:r>
          </a:p>
          <a:p>
            <a:endParaRPr lang="en-US" sz="10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// make left edge look as if it is attached to a flagpole</a:t>
            </a:r>
          </a:p>
          <a:p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Pos.z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*= </a:t>
            </a:r>
            <a:r>
              <a:rPr lang="en-US" sz="1000" dirty="0" err="1" smtClean="0">
                <a:latin typeface="Courier New" pitchFamily="49" charset="0"/>
                <a:cs typeface="Courier New" pitchFamily="49" charset="0"/>
              </a:rPr>
              <a:t>Pos.x</a:t>
            </a:r>
            <a:r>
              <a:rPr lang="en-US" sz="1000" dirty="0" smtClean="0">
                <a:latin typeface="Courier New" pitchFamily="49" charset="0"/>
                <a:cs typeface="Courier New" pitchFamily="49" charset="0"/>
              </a:rPr>
              <a:t> * 0.09f;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Shading in Direct3D [2]</a:t>
            </a:r>
            <a:r>
              <a:rPr lang="en-US" sz="2000" dirty="0" smtClean="0">
                <a:solidFill>
                  <a:srgbClr val="0066CC"/>
                </a:solidFill>
                <a:latin typeface="Copperplate Gothic Light" pitchFamily="34" charset="0"/>
              </a:rPr>
              <a:t>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Using Vertex </a:t>
            </a:r>
            <a:r>
              <a:rPr lang="en-US" sz="2800" dirty="0" err="1" smtClean="0">
                <a:solidFill>
                  <a:srgbClr val="0066CC"/>
                </a:solidFill>
                <a:latin typeface="Copperplate Gothic Light" pitchFamily="34" charset="0"/>
              </a:rPr>
              <a:t>Shaders</a:t>
            </a:r>
            <a:endParaRPr lang="en-US" sz="2800" dirty="0" smtClean="0">
              <a:solidFill>
                <a:srgbClr val="0066CC"/>
              </a:solidFill>
              <a:latin typeface="Copperplate Gothic Light" pitchFamily="34" charset="0"/>
            </a:endParaRPr>
          </a:p>
        </p:txBody>
      </p:sp>
      <p:pic>
        <p:nvPicPr>
          <p:cNvPr id="6" name="Picture 5" descr="flagVSha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143250"/>
            <a:ext cx="2667000" cy="2266950"/>
          </a:xfrm>
          <a:prstGeom prst="rect">
            <a:avLst/>
          </a:prstGeom>
        </p:spPr>
      </p:pic>
      <p:grpSp>
        <p:nvGrpSpPr>
          <p:cNvPr id="17" name="Group 6"/>
          <p:cNvGrpSpPr/>
          <p:nvPr/>
        </p:nvGrpSpPr>
        <p:grpSpPr>
          <a:xfrm>
            <a:off x="457200" y="5892800"/>
            <a:ext cx="6858000" cy="508000"/>
            <a:chOff x="429499" y="5892800"/>
            <a:chExt cx="6858000" cy="508000"/>
          </a:xfrm>
        </p:grpSpPr>
        <p:sp>
          <p:nvSpPr>
            <p:cNvPr id="18" name="Rectangle 17"/>
            <p:cNvSpPr/>
            <p:nvPr/>
          </p:nvSpPr>
          <p:spPr>
            <a:xfrm>
              <a:off x="429499" y="5902202"/>
              <a:ext cx="5620962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Clr>
                  <a:srgbClr val="800000"/>
                </a:buClr>
              </a:pPr>
              <a:r>
                <a:rPr lang="en-US" sz="1200" dirty="0" smtClean="0">
                  <a:solidFill>
                    <a:srgbClr val="FF3300"/>
                  </a:solidFill>
                </a:rPr>
                <a:t>Adapted from </a:t>
              </a:r>
              <a:r>
                <a:rPr lang="en-US" sz="1200" i="1" dirty="0" smtClean="0">
                  <a:solidFill>
                    <a:srgbClr val="FF3300"/>
                  </a:solidFill>
                </a:rPr>
                <a:t>Toymaker </a:t>
              </a:r>
              <a:r>
                <a:rPr lang="en-US" sz="1200" dirty="0" smtClean="0">
                  <a:solidFill>
                    <a:srgbClr val="FF3300"/>
                  </a:solidFill>
                </a:rPr>
                <a:t>© 2004 – 2010 K. </a:t>
              </a:r>
              <a:r>
                <a:rPr lang="en-US" sz="1200" dirty="0" err="1" smtClean="0">
                  <a:solidFill>
                    <a:srgbClr val="FF3300"/>
                  </a:solidFill>
                </a:rPr>
                <a:t>Ditchburn</a:t>
              </a:r>
              <a:r>
                <a:rPr lang="en-US" sz="1200" dirty="0" smtClean="0">
                  <a:solidFill>
                    <a:srgbClr val="FF3300"/>
                  </a:solidFill>
                </a:rPr>
                <a:t>, Teesside University</a:t>
              </a:r>
            </a:p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Clr>
                  <a:srgbClr val="800000"/>
                </a:buClr>
              </a:pPr>
              <a:r>
                <a:rPr lang="en-US" sz="1200" dirty="0" smtClean="0">
                  <a:solidFill>
                    <a:srgbClr val="3333FF"/>
                  </a:solidFill>
                  <a:hlinkClick r:id="rId5"/>
                </a:rPr>
                <a:t>http://bit.ly/g8Q8hC</a:t>
              </a:r>
              <a:endParaRPr lang="en-US" sz="1200" dirty="0" smtClean="0">
                <a:solidFill>
                  <a:srgbClr val="3333FF"/>
                </a:solidFill>
              </a:endParaRPr>
            </a:p>
          </p:txBody>
        </p:sp>
        <p:pic>
          <p:nvPicPr>
            <p:cNvPr id="19" name="Picture 18" descr="TeessideUniversity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68299" y="5892800"/>
              <a:ext cx="1219200" cy="50800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Application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Scene management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Vertices, tessellation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Vertex Operations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Transformation and Lighting (T&amp;L)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Culling, Clipping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Pixel Operations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Triangle setup and </a:t>
            </a:r>
            <a:r>
              <a:rPr lang="en-US" sz="1800" dirty="0" err="1" smtClean="0">
                <a:solidFill>
                  <a:srgbClr val="0000CC"/>
                </a:solidFill>
              </a:rPr>
              <a:t>rasterization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Shading, </a:t>
            </a:r>
            <a:r>
              <a:rPr lang="en-US" sz="1800" dirty="0" err="1" smtClean="0">
                <a:solidFill>
                  <a:srgbClr val="0000CC"/>
                </a:solidFill>
              </a:rPr>
              <a:t>multitexturing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Fog, alpha test, depth buffering, </a:t>
            </a:r>
            <a:r>
              <a:rPr lang="en-US" sz="1800" dirty="0" err="1" smtClean="0">
                <a:solidFill>
                  <a:srgbClr val="0000CC"/>
                </a:solidFill>
              </a:rPr>
              <a:t>antialiasing</a:t>
            </a:r>
            <a:endParaRPr lang="en-US" sz="1800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Display</a:t>
            </a:r>
            <a:endParaRPr lang="en-US" b="0" dirty="0"/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Shading in Direct3D: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Pixel Shading &amp; Rest of Pipeline</a:t>
            </a:r>
            <a:endParaRPr lang="en-US" sz="2000" dirty="0">
              <a:solidFill>
                <a:srgbClr val="0066CC"/>
              </a:solidFill>
              <a:latin typeface="Copperplate Gothic Light" pitchFamily="34" charset="0"/>
            </a:endParaRPr>
          </a:p>
        </p:txBody>
      </p:sp>
      <p:grpSp>
        <p:nvGrpSpPr>
          <p:cNvPr id="10" name="Group 6"/>
          <p:cNvGrpSpPr/>
          <p:nvPr/>
        </p:nvGrpSpPr>
        <p:grpSpPr>
          <a:xfrm>
            <a:off x="457200" y="5892800"/>
            <a:ext cx="6858000" cy="508000"/>
            <a:chOff x="429499" y="5892800"/>
            <a:chExt cx="6858000" cy="508000"/>
          </a:xfrm>
        </p:grpSpPr>
        <p:sp>
          <p:nvSpPr>
            <p:cNvPr id="11" name="Rectangle 10"/>
            <p:cNvSpPr/>
            <p:nvPr/>
          </p:nvSpPr>
          <p:spPr>
            <a:xfrm>
              <a:off x="429499" y="5902202"/>
              <a:ext cx="5620962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Clr>
                  <a:srgbClr val="800000"/>
                </a:buClr>
              </a:pPr>
              <a:r>
                <a:rPr lang="en-US" sz="1200" dirty="0" smtClean="0">
                  <a:solidFill>
                    <a:srgbClr val="FF3300"/>
                  </a:solidFill>
                </a:rPr>
                <a:t>Adapted from </a:t>
              </a:r>
              <a:r>
                <a:rPr lang="en-US" sz="1200" i="1" dirty="0" smtClean="0">
                  <a:solidFill>
                    <a:srgbClr val="FF3300"/>
                  </a:solidFill>
                </a:rPr>
                <a:t>Toymaker </a:t>
              </a:r>
              <a:r>
                <a:rPr lang="en-US" sz="1200" dirty="0" smtClean="0">
                  <a:solidFill>
                    <a:srgbClr val="FF3300"/>
                  </a:solidFill>
                </a:rPr>
                <a:t>© 2004 – 2010 K. </a:t>
              </a:r>
              <a:r>
                <a:rPr lang="en-US" sz="1200" dirty="0" err="1" smtClean="0">
                  <a:solidFill>
                    <a:srgbClr val="FF3300"/>
                  </a:solidFill>
                </a:rPr>
                <a:t>Ditchburn</a:t>
              </a:r>
              <a:r>
                <a:rPr lang="en-US" sz="1200" dirty="0" smtClean="0">
                  <a:solidFill>
                    <a:srgbClr val="FF3300"/>
                  </a:solidFill>
                </a:rPr>
                <a:t>, Teesside University</a:t>
              </a:r>
            </a:p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Clr>
                  <a:srgbClr val="800000"/>
                </a:buClr>
              </a:pPr>
              <a:r>
                <a:rPr lang="en-US" sz="1200" dirty="0" smtClean="0">
                  <a:solidFill>
                    <a:srgbClr val="3333FF"/>
                  </a:solidFill>
                  <a:hlinkClick r:id="rId4"/>
                </a:rPr>
                <a:t>http://bit.ly/gBScYK</a:t>
              </a:r>
              <a:endParaRPr lang="en-US" sz="1200" dirty="0" smtClean="0">
                <a:solidFill>
                  <a:srgbClr val="3333FF"/>
                </a:solidFill>
              </a:endParaRPr>
            </a:p>
          </p:txBody>
        </p:sp>
        <p:pic>
          <p:nvPicPr>
            <p:cNvPr id="12" name="Picture 11" descr="TeessideUniversit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8299" y="5892800"/>
              <a:ext cx="1219200" cy="5080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400800" y="1581090"/>
            <a:ext cx="2590800" cy="2305110"/>
            <a:chOff x="6400800" y="1581090"/>
            <a:chExt cx="2590800" cy="2305110"/>
          </a:xfrm>
        </p:grpSpPr>
        <p:pic>
          <p:nvPicPr>
            <p:cNvPr id="13" name="Picture 12" descr="PShader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78600" y="1581090"/>
              <a:ext cx="2235200" cy="179374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00800" y="3486090"/>
              <a:ext cx="2590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00CC"/>
                  </a:solidFill>
                </a:rPr>
                <a:t>Per-Pixel </a:t>
              </a:r>
              <a:r>
                <a:rPr lang="en-US" sz="1000" dirty="0" err="1" smtClean="0">
                  <a:solidFill>
                    <a:srgbClr val="0000CC"/>
                  </a:solidFill>
                </a:rPr>
                <a:t>Shader</a:t>
              </a:r>
              <a:r>
                <a:rPr lang="en-US" sz="1000" dirty="0" smtClean="0">
                  <a:solidFill>
                    <a:srgbClr val="0000CC"/>
                  </a:solidFill>
                </a:rPr>
                <a:t> for Diffuse Lighting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00CC"/>
                  </a:solidFill>
                  <a:hlinkClick r:id="rId7"/>
                </a:rPr>
                <a:t>http://bit.ly/hVQcnY</a:t>
              </a:r>
              <a:endParaRPr lang="en-US" sz="1000" dirty="0">
                <a:solidFill>
                  <a:srgbClr val="0000CC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Next: CGA Videos (Demos &amp; Trailers)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7" name="Group 3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7435852" y="2819401"/>
            <a:ext cx="1646238" cy="2595563"/>
            <a:chOff x="4684" y="2016"/>
            <a:chExt cx="1037" cy="1635"/>
          </a:xfrm>
        </p:grpSpPr>
        <p:pic>
          <p:nvPicPr>
            <p:cNvPr id="28" name="Picture 19" descr="Wall-E_Poster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04" y="2016"/>
              <a:ext cx="91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4684" y="3360"/>
              <a:ext cx="103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>
                  <a:solidFill>
                    <a:srgbClr val="0000CC"/>
                  </a:solidFill>
                  <a:latin typeface="+mn-lt"/>
                </a:rPr>
                <a:t>Wall-E</a:t>
              </a:r>
            </a:p>
            <a:p>
              <a:pPr>
                <a:spcBef>
                  <a:spcPct val="0"/>
                </a:spcBef>
              </a:pPr>
              <a:r>
                <a:rPr lang="en-US" sz="1200" u="none">
                  <a:solidFill>
                    <a:srgbClr val="0000CC"/>
                  </a:solidFill>
                  <a:latin typeface="+mn-lt"/>
                </a:rPr>
                <a:t>© 2008 Disney/Pixar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57200" y="2819400"/>
            <a:ext cx="1668463" cy="2779713"/>
            <a:chOff x="288" y="2016"/>
            <a:chExt cx="1051" cy="1751"/>
          </a:xfrm>
        </p:grpSpPr>
        <p:pic>
          <p:nvPicPr>
            <p:cNvPr id="31" name="Picture 18" descr="Kung_fu_panda_poster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36" y="2016"/>
              <a:ext cx="896" cy="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21"/>
            <p:cNvSpPr>
              <a:spLocks noChangeArrowheads="1"/>
            </p:cNvSpPr>
            <p:nvPr/>
          </p:nvSpPr>
          <p:spPr bwMode="auto">
            <a:xfrm>
              <a:off x="288" y="3360"/>
              <a:ext cx="1051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>
                  <a:solidFill>
                    <a:srgbClr val="0000CC"/>
                  </a:solidFill>
                  <a:latin typeface="+mn-lt"/>
                </a:rPr>
                <a:t>Kung-Fu Panda</a:t>
              </a:r>
            </a:p>
            <a:p>
              <a:pPr>
                <a:spcBef>
                  <a:spcPct val="0"/>
                </a:spcBef>
              </a:pPr>
              <a:r>
                <a:rPr lang="en-US" sz="1200" u="none">
                  <a:solidFill>
                    <a:srgbClr val="0000CC"/>
                  </a:solidFill>
                  <a:latin typeface="+mn-lt"/>
                </a:rPr>
                <a:t>© 2008 DreamWorks</a:t>
              </a:r>
            </a:p>
            <a:p>
              <a:pPr>
                <a:spcBef>
                  <a:spcPct val="0"/>
                </a:spcBef>
              </a:pPr>
              <a:r>
                <a:rPr lang="en-US" sz="1200" u="none">
                  <a:solidFill>
                    <a:srgbClr val="0000CC"/>
                  </a:solidFill>
                  <a:latin typeface="+mn-lt"/>
                </a:rPr>
                <a:t>Animation SKG</a:t>
              </a:r>
            </a:p>
          </p:txBody>
        </p:sp>
      </p:grpSp>
      <p:grpSp>
        <p:nvGrpSpPr>
          <p:cNvPr id="33" name="Group 3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327651" y="3140077"/>
            <a:ext cx="2452688" cy="2997201"/>
            <a:chOff x="3356" y="2160"/>
            <a:chExt cx="1545" cy="1888"/>
          </a:xfrm>
        </p:grpSpPr>
        <p:pic>
          <p:nvPicPr>
            <p:cNvPr id="34" name="Picture 24" descr="S2_CG_CHAR_Shrek_01_cmyk_1_imag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17" y="2160"/>
              <a:ext cx="81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356" y="3408"/>
              <a:ext cx="1545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Shrek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(2001)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Shrek 2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(2004)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Shrek the Third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 (2007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)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Shrek Forever After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(2010)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DreamWorks Animation SKG</a:t>
              </a:r>
            </a:p>
          </p:txBody>
        </p:sp>
      </p:grpSp>
      <p:grpSp>
        <p:nvGrpSpPr>
          <p:cNvPr id="36" name="Group 3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429000" y="838200"/>
            <a:ext cx="2297113" cy="4351338"/>
            <a:chOff x="2160" y="624"/>
            <a:chExt cx="1447" cy="2741"/>
          </a:xfrm>
        </p:grpSpPr>
        <p:pic>
          <p:nvPicPr>
            <p:cNvPr id="37" name="Picture 4" descr="i-want-you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160" y="624"/>
              <a:ext cx="1447" cy="2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2398" y="2842"/>
              <a:ext cx="947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Toy Story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(1995)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Toy Story 2 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(1999)</a:t>
              </a:r>
            </a:p>
            <a:p>
              <a:pPr algn="ctr">
                <a:spcBef>
                  <a:spcPct val="0"/>
                </a:spcBef>
              </a:pP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Toy Story 3</a:t>
              </a: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 (2010)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 algn="ctr"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Disney/Pixar</a:t>
              </a:r>
            </a:p>
          </p:txBody>
        </p:sp>
      </p:grpSp>
      <p:pic>
        <p:nvPicPr>
          <p:cNvPr id="39" name="Picture 37" descr="happy-feet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1200" y="3521075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49500" y="5121275"/>
            <a:ext cx="139083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u="none">
                <a:solidFill>
                  <a:srgbClr val="0000CC"/>
                </a:solidFill>
                <a:latin typeface="+mn-lt"/>
              </a:rPr>
              <a:t>Happy Feet</a:t>
            </a:r>
          </a:p>
          <a:p>
            <a:pPr>
              <a:spcBef>
                <a:spcPct val="0"/>
              </a:spcBef>
            </a:pPr>
            <a:r>
              <a:rPr lang="en-US" sz="1200" u="none">
                <a:solidFill>
                  <a:srgbClr val="0000CC"/>
                </a:solidFill>
                <a:latin typeface="+mn-lt"/>
              </a:rPr>
              <a:t>© 2006</a:t>
            </a:r>
          </a:p>
          <a:p>
            <a:pPr>
              <a:spcBef>
                <a:spcPct val="0"/>
              </a:spcBef>
            </a:pPr>
            <a:r>
              <a:rPr lang="en-US" sz="1200" u="none">
                <a:solidFill>
                  <a:srgbClr val="0000CC"/>
                </a:solidFill>
                <a:latin typeface="+mn-lt"/>
              </a:rPr>
              <a:t>Warner Brothers</a:t>
            </a:r>
          </a:p>
        </p:txBody>
      </p:sp>
      <p:grpSp>
        <p:nvGrpSpPr>
          <p:cNvPr id="41" name="Group 4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352801" y="5257802"/>
            <a:ext cx="2500313" cy="1147763"/>
            <a:chOff x="2112" y="3312"/>
            <a:chExt cx="1575" cy="723"/>
          </a:xfrm>
        </p:grpSpPr>
        <p:pic>
          <p:nvPicPr>
            <p:cNvPr id="42" name="Picture 7" descr="animated-luxo"/>
            <p:cNvPicPr>
              <a:picLocks noChangeAspect="1" noChangeArrowheads="1" noCrop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16" y="3312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8"/>
            <p:cNvSpPr>
              <a:spLocks noChangeArrowheads="1"/>
            </p:cNvSpPr>
            <p:nvPr/>
          </p:nvSpPr>
          <p:spPr bwMode="auto">
            <a:xfrm>
              <a:off x="2112" y="3744"/>
              <a:ext cx="157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 err="1">
                  <a:solidFill>
                    <a:srgbClr val="0000CC"/>
                  </a:solidFill>
                  <a:latin typeface="+mn-lt"/>
                </a:rPr>
                <a:t>Luxo</a:t>
              </a:r>
              <a:r>
                <a:rPr lang="en-US" sz="1200" i="1" u="none" dirty="0">
                  <a:solidFill>
                    <a:srgbClr val="0000CC"/>
                  </a:solidFill>
                  <a:latin typeface="+mn-lt"/>
                </a:rPr>
                <a:t> Jr.</a:t>
              </a:r>
            </a:p>
            <a:p>
              <a:pPr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1986 Pixar Animation Studios</a:t>
              </a:r>
            </a:p>
          </p:txBody>
        </p:sp>
      </p:grpSp>
      <p:sp>
        <p:nvSpPr>
          <p:cNvPr id="44" name="Rectangle 23"/>
          <p:cNvSpPr>
            <a:spLocks noChangeArrowheads="1"/>
          </p:cNvSpPr>
          <p:nvPr/>
        </p:nvSpPr>
        <p:spPr bwMode="auto">
          <a:xfrm>
            <a:off x="7391400" y="877669"/>
            <a:ext cx="170020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200" i="1" u="none" dirty="0" err="1" smtClean="0">
                <a:solidFill>
                  <a:srgbClr val="0000CC"/>
                </a:solidFill>
                <a:latin typeface="+mn-lt"/>
              </a:rPr>
              <a:t>Tron</a:t>
            </a:r>
            <a:r>
              <a:rPr lang="en-US" sz="1200" i="1" u="none" dirty="0" smtClean="0">
                <a:solidFill>
                  <a:srgbClr val="0000CC"/>
                </a:solidFill>
                <a:latin typeface="+mn-lt"/>
              </a:rPr>
              <a:t>: Legacy</a:t>
            </a:r>
            <a:endParaRPr lang="en-US" sz="1200" i="1" u="none" dirty="0">
              <a:solidFill>
                <a:srgbClr val="0000CC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sz="1200" u="none" dirty="0" smtClean="0">
                <a:solidFill>
                  <a:srgbClr val="0000CC"/>
                </a:solidFill>
                <a:latin typeface="+mn-lt"/>
              </a:rPr>
              <a:t>© 2010</a:t>
            </a:r>
            <a:endParaRPr lang="en-US" sz="1200" u="none" dirty="0">
              <a:solidFill>
                <a:srgbClr val="0000CC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sz="1200" u="none" dirty="0" smtClean="0">
                <a:solidFill>
                  <a:srgbClr val="0000CC"/>
                </a:solidFill>
                <a:latin typeface="+mn-lt"/>
              </a:rPr>
              <a:t>Walt Disney Pictures</a:t>
            </a:r>
            <a:endParaRPr lang="en-US" sz="1200" u="none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45" name="Picture 44" descr="tron-legacy-light-cycle-550x229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867400" y="1524000"/>
            <a:ext cx="2695575" cy="112233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533400" y="973213"/>
            <a:ext cx="2819400" cy="1769987"/>
            <a:chOff x="533400" y="973213"/>
            <a:chExt cx="2819400" cy="1769987"/>
          </a:xfrm>
        </p:grpSpPr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533400" y="973213"/>
              <a:ext cx="179087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Monsters Inc.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(2001)</a:t>
              </a:r>
            </a:p>
            <a:p>
              <a:pPr>
                <a:spcBef>
                  <a:spcPct val="0"/>
                </a:spcBef>
              </a:pPr>
              <a:r>
                <a:rPr lang="en-US" sz="1200" i="1" u="none" dirty="0" smtClean="0">
                  <a:solidFill>
                    <a:srgbClr val="0000CC"/>
                  </a:solidFill>
                  <a:latin typeface="+mn-lt"/>
                </a:rPr>
                <a:t>Monsters Inc. 2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(2012)</a:t>
              </a:r>
              <a:endParaRPr lang="en-US" sz="1200" i="1" u="none" dirty="0">
                <a:solidFill>
                  <a:srgbClr val="0000CC"/>
                </a:solidFill>
                <a:latin typeface="+mn-lt"/>
              </a:endParaRPr>
            </a:p>
            <a:p>
              <a:pPr>
                <a:spcBef>
                  <a:spcPct val="0"/>
                </a:spcBef>
              </a:pPr>
              <a:r>
                <a:rPr lang="en-US" sz="1200" u="none" dirty="0">
                  <a:solidFill>
                    <a:srgbClr val="0000CC"/>
                  </a:solidFill>
                  <a:latin typeface="+mn-lt"/>
                </a:rPr>
                <a:t>© </a:t>
              </a:r>
              <a:r>
                <a:rPr lang="en-US" sz="1200" u="none" dirty="0" smtClean="0">
                  <a:solidFill>
                    <a:srgbClr val="0000CC"/>
                  </a:solidFill>
                  <a:latin typeface="+mn-lt"/>
                </a:rPr>
                <a:t>Disney/Pixar</a:t>
              </a:r>
              <a:endParaRPr lang="en-US" sz="1200" u="none" dirty="0">
                <a:solidFill>
                  <a:srgbClr val="0000CC"/>
                </a:solidFill>
                <a:latin typeface="+mn-lt"/>
              </a:endParaRPr>
            </a:p>
          </p:txBody>
        </p:sp>
        <p:pic>
          <p:nvPicPr>
            <p:cNvPr id="48" name="Picture 47" descr="monsters-inc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3400" y="1624390"/>
              <a:ext cx="2819400" cy="111881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Summary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Last Time: </a:t>
            </a:r>
            <a:r>
              <a:rPr lang="en-US" sz="1800" dirty="0" err="1" smtClean="0">
                <a:solidFill>
                  <a:srgbClr val="800000"/>
                </a:solidFill>
              </a:rPr>
              <a:t>Shaders</a:t>
            </a:r>
            <a:r>
              <a:rPr lang="en-US" sz="1800" dirty="0" smtClean="0">
                <a:solidFill>
                  <a:srgbClr val="800000"/>
                </a:solidFill>
              </a:rPr>
              <a:t> and </a:t>
            </a:r>
            <a:r>
              <a:rPr lang="en-US" sz="1800" u="sng" dirty="0" smtClean="0">
                <a:solidFill>
                  <a:srgbClr val="800000"/>
                </a:solidFill>
              </a:rPr>
              <a:t>Programmable Hardware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Hardware rendering &amp; APIs for programmable hardware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Vertex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: vertex attributes to illumination at vertices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Pixel </a:t>
            </a:r>
            <a:r>
              <a:rPr lang="en-US" sz="1800" u="sng" dirty="0" err="1" smtClean="0">
                <a:solidFill>
                  <a:srgbClr val="0000CC"/>
                </a:solidFill>
              </a:rPr>
              <a:t>shaders</a:t>
            </a:r>
            <a:r>
              <a:rPr lang="en-US" sz="1800" dirty="0" smtClean="0">
                <a:solidFill>
                  <a:srgbClr val="0000CC"/>
                </a:solidFill>
              </a:rPr>
              <a:t>: lit vertices to pixel colors, transparency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err="1" smtClean="0">
                <a:solidFill>
                  <a:srgbClr val="800000"/>
                </a:solidFill>
              </a:rPr>
              <a:t>Shader</a:t>
            </a:r>
            <a:r>
              <a:rPr lang="en-US" sz="1800" dirty="0" smtClean="0">
                <a:solidFill>
                  <a:srgbClr val="800000"/>
                </a:solidFill>
              </a:rPr>
              <a:t> Languages, Especially OGLSL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O</a:t>
            </a:r>
            <a:r>
              <a:rPr lang="en-US" sz="1800" dirty="0" smtClean="0">
                <a:solidFill>
                  <a:srgbClr val="0000CC"/>
                </a:solidFill>
              </a:rPr>
              <a:t>pen</a:t>
            </a:r>
            <a:r>
              <a:rPr lang="en-US" sz="1800" u="sng" dirty="0" smtClean="0">
                <a:solidFill>
                  <a:srgbClr val="0000CC"/>
                </a:solidFill>
              </a:rPr>
              <a:t>GL</a:t>
            </a:r>
            <a:r>
              <a:rPr lang="en-US" sz="1800" dirty="0" smtClean="0">
                <a:solidFill>
                  <a:srgbClr val="0000CC"/>
                </a:solidFill>
              </a:rPr>
              <a:t> </a:t>
            </a:r>
            <a:r>
              <a:rPr lang="en-US" sz="1800" u="sng" dirty="0" smtClean="0">
                <a:solidFill>
                  <a:srgbClr val="0000CC"/>
                </a:solidFill>
              </a:rPr>
              <a:t>S</a:t>
            </a:r>
            <a:r>
              <a:rPr lang="en-US" sz="1800" dirty="0" smtClean="0">
                <a:solidFill>
                  <a:srgbClr val="0000CC"/>
                </a:solidFill>
              </a:rPr>
              <a:t>hading </a:t>
            </a:r>
            <a:r>
              <a:rPr lang="en-US" sz="1800" u="sng" dirty="0" smtClean="0">
                <a:solidFill>
                  <a:srgbClr val="0000CC"/>
                </a:solidFill>
              </a:rPr>
              <a:t>L</a:t>
            </a:r>
            <a:r>
              <a:rPr lang="en-US" sz="1800" dirty="0" smtClean="0">
                <a:solidFill>
                  <a:srgbClr val="0000CC"/>
                </a:solidFill>
              </a:rPr>
              <a:t>anguage (OGLSL or GLSL) – main topic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High-Level Shading Language (HLSL) &amp; Direct3D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Shading in Direct3D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Tutorials from K. </a:t>
            </a:r>
            <a:r>
              <a:rPr lang="en-US" sz="1800" dirty="0" err="1" smtClean="0">
                <a:solidFill>
                  <a:srgbClr val="0000CC"/>
                </a:solidFill>
              </a:rPr>
              <a:t>Ditchburn</a:t>
            </a:r>
            <a:r>
              <a:rPr lang="en-US" sz="1800" dirty="0" smtClean="0">
                <a:solidFill>
                  <a:srgbClr val="0000CC"/>
                </a:solidFill>
              </a:rPr>
              <a:t> based on Direct3D 10, HLSL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For more info, see </a:t>
            </a:r>
            <a:r>
              <a:rPr lang="en-US" sz="1800" i="1" dirty="0" smtClean="0">
                <a:solidFill>
                  <a:srgbClr val="0000CC"/>
                </a:solidFill>
              </a:rPr>
              <a:t>Toymaker</a:t>
            </a:r>
            <a:r>
              <a:rPr lang="en-US" sz="1800" dirty="0" smtClean="0">
                <a:solidFill>
                  <a:srgbClr val="0000CC"/>
                </a:solidFill>
              </a:rPr>
              <a:t> site: </a:t>
            </a:r>
            <a:r>
              <a:rPr lang="en-US" sz="1800" dirty="0" smtClean="0">
                <a:solidFill>
                  <a:srgbClr val="FF6600"/>
                </a:solidFill>
                <a:hlinkClick r:id="rId4"/>
              </a:rPr>
              <a:t>http://bit.ly/gBScYK</a:t>
            </a:r>
            <a:endParaRPr lang="en-US" sz="1800" dirty="0" smtClean="0">
              <a:solidFill>
                <a:srgbClr val="FF6600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Still to Come: Pixar’s </a:t>
            </a:r>
            <a:r>
              <a:rPr lang="en-US" sz="1800" i="1" dirty="0" err="1" smtClean="0">
                <a:solidFill>
                  <a:srgbClr val="800000"/>
                </a:solidFill>
              </a:rPr>
              <a:t>RenderMan</a:t>
            </a:r>
            <a:r>
              <a:rPr lang="en-US" sz="1800" dirty="0" smtClean="0">
                <a:solidFill>
                  <a:srgbClr val="800000"/>
                </a:solidFill>
              </a:rPr>
              <a:t> Specification, Renderer, SL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Many More Shading Techniques: Explore for Yourself!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References: GLSL, HLSL/D3D, Cg, </a:t>
            </a:r>
            <a:r>
              <a:rPr lang="en-US" sz="1800" dirty="0" err="1" smtClean="0">
                <a:solidFill>
                  <a:srgbClr val="0000CC"/>
                </a:solidFill>
              </a:rPr>
              <a:t>Renderman</a:t>
            </a:r>
            <a:r>
              <a:rPr lang="en-US" sz="1800" dirty="0" smtClean="0">
                <a:solidFill>
                  <a:srgbClr val="0000CC"/>
                </a:solidFill>
              </a:rPr>
              <a:t> (</a:t>
            </a:r>
            <a:r>
              <a:rPr lang="en-US" sz="1800" dirty="0" err="1" smtClean="0">
                <a:solidFill>
                  <a:srgbClr val="0000CC"/>
                </a:solidFill>
              </a:rPr>
              <a:t>Apodaca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dirty="0" err="1" smtClean="0">
                <a:solidFill>
                  <a:srgbClr val="0000CC"/>
                </a:solidFill>
              </a:rPr>
              <a:t>Gritz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i="1" dirty="0" smtClean="0">
                <a:solidFill>
                  <a:srgbClr val="0000CC"/>
                </a:solidFill>
              </a:rPr>
              <a:t>Graphics Gems</a:t>
            </a:r>
            <a:r>
              <a:rPr lang="en-US" sz="1800" dirty="0" smtClean="0">
                <a:solidFill>
                  <a:srgbClr val="0000CC"/>
                </a:solidFill>
              </a:rPr>
              <a:t> &amp; </a:t>
            </a:r>
            <a:r>
              <a:rPr lang="en-US" sz="1800" i="1" dirty="0" smtClean="0">
                <a:solidFill>
                  <a:srgbClr val="0000CC"/>
                </a:solidFill>
              </a:rPr>
              <a:t>GPU Gems</a:t>
            </a:r>
            <a:r>
              <a:rPr lang="en-US" sz="1800" dirty="0" smtClean="0">
                <a:solidFill>
                  <a:srgbClr val="0000CC"/>
                </a:solidFill>
              </a:rPr>
              <a:t> series (some chapters online)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Shader</a:t>
            </a:r>
            <a:r>
              <a:rPr lang="en-US" sz="1800" dirty="0" smtClean="0">
                <a:solidFill>
                  <a:srgbClr val="0000CC"/>
                </a:solidFill>
              </a:rPr>
              <a:t> books by Wolfgang Engels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endParaRPr lang="en-US" sz="1800" dirty="0" smtClean="0">
              <a:solidFill>
                <a:srgbClr val="0000CC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Terminology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OpenGL </a:t>
            </a:r>
            <a:r>
              <a:rPr lang="en-US" sz="1800" u="sng" dirty="0" smtClean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rchitecture </a:t>
            </a:r>
            <a:r>
              <a:rPr lang="en-US" sz="1800" u="sng" dirty="0" smtClean="0">
                <a:solidFill>
                  <a:srgbClr val="800000"/>
                </a:solidFill>
              </a:rPr>
              <a:t>R</a:t>
            </a:r>
            <a:r>
              <a:rPr lang="en-US" sz="1800" dirty="0" smtClean="0">
                <a:solidFill>
                  <a:srgbClr val="800000"/>
                </a:solidFill>
              </a:rPr>
              <a:t>eview </a:t>
            </a:r>
            <a:r>
              <a:rPr lang="en-US" sz="1800" u="sng" dirty="0" smtClean="0">
                <a:solidFill>
                  <a:srgbClr val="800000"/>
                </a:solidFill>
              </a:rPr>
              <a:t>B</a:t>
            </a:r>
            <a:r>
              <a:rPr lang="en-US" sz="1800" dirty="0" smtClean="0">
                <a:solidFill>
                  <a:srgbClr val="800000"/>
                </a:solidFill>
              </a:rPr>
              <a:t>oard – Standards Committee 2002 - 2006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O</a:t>
            </a:r>
            <a:r>
              <a:rPr lang="en-US" sz="1800" dirty="0" smtClean="0">
                <a:solidFill>
                  <a:srgbClr val="800000"/>
                </a:solidFill>
              </a:rPr>
              <a:t>pen</a:t>
            </a:r>
            <a:r>
              <a:rPr lang="en-US" sz="1800" u="sng" dirty="0" smtClean="0">
                <a:solidFill>
                  <a:srgbClr val="800000"/>
                </a:solidFill>
              </a:rPr>
              <a:t>GL</a:t>
            </a:r>
            <a:r>
              <a:rPr lang="en-US" sz="1800" dirty="0" smtClean="0">
                <a:solidFill>
                  <a:srgbClr val="800000"/>
                </a:solidFill>
              </a:rPr>
              <a:t> </a:t>
            </a:r>
            <a:r>
              <a:rPr lang="en-US" sz="1800" u="sng" dirty="0" smtClean="0">
                <a:solidFill>
                  <a:srgbClr val="800000"/>
                </a:solidFill>
              </a:rPr>
              <a:t>S</a:t>
            </a:r>
            <a:r>
              <a:rPr lang="en-US" sz="1800" dirty="0" smtClean="0">
                <a:solidFill>
                  <a:srgbClr val="800000"/>
                </a:solidFill>
              </a:rPr>
              <a:t>hading </a:t>
            </a:r>
            <a:r>
              <a:rPr lang="en-US" sz="1800" u="sng" dirty="0" smtClean="0">
                <a:solidFill>
                  <a:srgbClr val="800000"/>
                </a:solidFill>
              </a:rPr>
              <a:t>L</a:t>
            </a:r>
            <a:r>
              <a:rPr lang="en-US" sz="1800" dirty="0" smtClean="0">
                <a:solidFill>
                  <a:srgbClr val="800000"/>
                </a:solidFill>
              </a:rPr>
              <a:t>anguage (OGLSL </a:t>
            </a:r>
            <a:r>
              <a:rPr lang="en-US" sz="1800" i="1" dirty="0" smtClean="0">
                <a:solidFill>
                  <a:srgbClr val="800000"/>
                </a:solidFill>
              </a:rPr>
              <a:t>aka </a:t>
            </a:r>
            <a:r>
              <a:rPr lang="en-US" sz="1800" dirty="0" smtClean="0">
                <a:solidFill>
                  <a:srgbClr val="800000"/>
                </a:solidFill>
              </a:rPr>
              <a:t>GLSL)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Introduced in 2002 by OpenGL ARB, part of OpenGL since v1.4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GLSL compiler</a:t>
            </a:r>
            <a:r>
              <a:rPr lang="en-US" sz="1800" dirty="0" smtClean="0">
                <a:solidFill>
                  <a:srgbClr val="0000CC"/>
                </a:solidFill>
              </a:rPr>
              <a:t> builds programs to load on OpenGL graphics cards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AppInit</a:t>
            </a:r>
            <a:r>
              <a:rPr lang="en-US" sz="1800" u="sng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8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800" dirty="0" smtClean="0">
                <a:solidFill>
                  <a:srgbClr val="0000CC"/>
                </a:solidFill>
              </a:rPr>
              <a:t>function to </a:t>
            </a:r>
            <a:r>
              <a:rPr lang="en-US" sz="18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compile()</a:t>
            </a:r>
            <a:r>
              <a:rPr lang="en-US" sz="1800" dirty="0" smtClean="0">
                <a:solidFill>
                  <a:srgbClr val="0000CC"/>
                </a:solidFill>
              </a:rPr>
              <a:t>, </a:t>
            </a:r>
            <a:r>
              <a:rPr lang="en-US" sz="1800" dirty="0" err="1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addShader</a:t>
            </a:r>
            <a:r>
              <a:rPr lang="en-US" sz="18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1800" dirty="0" smtClean="0">
                <a:solidFill>
                  <a:srgbClr val="0000CC"/>
                </a:solidFill>
              </a:rPr>
              <a:t>, and </a:t>
            </a:r>
            <a:r>
              <a:rPr lang="en-US" sz="1800" dirty="0" smtClean="0">
                <a:solidFill>
                  <a:srgbClr val="FF6600"/>
                </a:solidFill>
                <a:latin typeface="Courier New" pitchFamily="49" charset="0"/>
                <a:cs typeface="Courier New" pitchFamily="49" charset="0"/>
              </a:rPr>
              <a:t>link()</a:t>
            </a: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u="sng" dirty="0" smtClean="0">
                <a:solidFill>
                  <a:srgbClr val="800000"/>
                </a:solidFill>
              </a:rPr>
              <a:t>H</a:t>
            </a:r>
            <a:r>
              <a:rPr lang="en-US" sz="1800" dirty="0" smtClean="0">
                <a:solidFill>
                  <a:srgbClr val="800000"/>
                </a:solidFill>
              </a:rPr>
              <a:t>igh-</a:t>
            </a:r>
            <a:r>
              <a:rPr lang="en-US" sz="1800" u="sng" dirty="0" smtClean="0">
                <a:solidFill>
                  <a:srgbClr val="800000"/>
                </a:solidFill>
              </a:rPr>
              <a:t>L</a:t>
            </a:r>
            <a:r>
              <a:rPr lang="en-US" sz="1800" dirty="0" smtClean="0">
                <a:solidFill>
                  <a:srgbClr val="800000"/>
                </a:solidFill>
              </a:rPr>
              <a:t>evel </a:t>
            </a:r>
            <a:r>
              <a:rPr lang="en-US" sz="1800" u="sng" dirty="0" smtClean="0">
                <a:solidFill>
                  <a:srgbClr val="800000"/>
                </a:solidFill>
              </a:rPr>
              <a:t>S</a:t>
            </a:r>
            <a:r>
              <a:rPr lang="en-US" sz="1800" dirty="0" smtClean="0">
                <a:solidFill>
                  <a:srgbClr val="800000"/>
                </a:solidFill>
              </a:rPr>
              <a:t>hading </a:t>
            </a:r>
            <a:r>
              <a:rPr lang="en-US" sz="1800" u="sng" dirty="0" smtClean="0">
                <a:solidFill>
                  <a:srgbClr val="800000"/>
                </a:solidFill>
              </a:rPr>
              <a:t>L</a:t>
            </a:r>
            <a:r>
              <a:rPr lang="en-US" sz="1800" dirty="0" smtClean="0">
                <a:solidFill>
                  <a:srgbClr val="800000"/>
                </a:solidFill>
              </a:rPr>
              <a:t>anguage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Microsoft’s programmable pipeline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smtClean="0">
                <a:solidFill>
                  <a:srgbClr val="0000CC"/>
                </a:solidFill>
              </a:rPr>
              <a:t>Used in tandem with Direct3D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dirty="0" err="1" smtClean="0">
                <a:solidFill>
                  <a:srgbClr val="0000CC"/>
                </a:solidFill>
              </a:rPr>
              <a:t>Shader</a:t>
            </a:r>
            <a:r>
              <a:rPr lang="en-US" sz="1800" dirty="0" smtClean="0">
                <a:solidFill>
                  <a:srgbClr val="0000CC"/>
                </a:solidFill>
              </a:rPr>
              <a:t> Model </a:t>
            </a:r>
            <a:r>
              <a:rPr lang="en-US" sz="1800" i="1" dirty="0" smtClean="0">
                <a:solidFill>
                  <a:srgbClr val="0000CC"/>
                </a:solidFill>
              </a:rPr>
              <a:t>n</a:t>
            </a:r>
            <a:r>
              <a:rPr lang="en-US" sz="1800" dirty="0" smtClean="0">
                <a:solidFill>
                  <a:srgbClr val="0000CC"/>
                </a:solidFill>
              </a:rPr>
              <a:t>: used with D3D version (SM5 = Direct3D 11, </a:t>
            </a:r>
            <a:r>
              <a:rPr lang="en-US" sz="1800" i="1" dirty="0" smtClean="0">
                <a:solidFill>
                  <a:srgbClr val="0000CC"/>
                </a:solidFill>
              </a:rPr>
              <a:t>etc.</a:t>
            </a:r>
            <a:r>
              <a:rPr lang="en-US" sz="1800" dirty="0" smtClean="0">
                <a:solidFill>
                  <a:srgbClr val="0000CC"/>
                </a:solidFill>
              </a:rPr>
              <a:t>)</a:t>
            </a:r>
            <a:endParaRPr lang="en-US" sz="1800" i="1" dirty="0" smtClean="0">
              <a:solidFill>
                <a:srgbClr val="0000CC"/>
              </a:solidFill>
            </a:endParaRPr>
          </a:p>
          <a:p>
            <a:pPr marL="342900" indent="-342900">
              <a:lnSpc>
                <a:spcPct val="110000"/>
              </a:lnSpc>
              <a:buClr>
                <a:srgbClr val="800000"/>
              </a:buClr>
              <a:buFont typeface="Wingdings" pitchFamily="2" charset="2"/>
              <a:buChar char="l"/>
            </a:pPr>
            <a:r>
              <a:rPr lang="en-US" sz="1800" dirty="0" smtClean="0">
                <a:solidFill>
                  <a:srgbClr val="800000"/>
                </a:solidFill>
              </a:rPr>
              <a:t>Other </a:t>
            </a:r>
            <a:r>
              <a:rPr lang="en-US" sz="1800" dirty="0" err="1" smtClean="0">
                <a:solidFill>
                  <a:srgbClr val="800000"/>
                </a:solidFill>
              </a:rPr>
              <a:t>Shader</a:t>
            </a:r>
            <a:r>
              <a:rPr lang="en-US" sz="1800" dirty="0" smtClean="0">
                <a:solidFill>
                  <a:srgbClr val="800000"/>
                </a:solidFill>
              </a:rPr>
              <a:t> Languages (SLs)</a:t>
            </a: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Cg</a:t>
            </a:r>
            <a:r>
              <a:rPr lang="en-US" sz="1800" dirty="0" smtClean="0">
                <a:solidFill>
                  <a:srgbClr val="0000CC"/>
                </a:solidFill>
              </a:rPr>
              <a:t> – </a:t>
            </a:r>
            <a:r>
              <a:rPr lang="en-US" sz="1800" dirty="0" err="1" smtClean="0">
                <a:solidFill>
                  <a:srgbClr val="0000CC"/>
                </a:solidFill>
              </a:rPr>
              <a:t>Nvidia’s</a:t>
            </a:r>
            <a:r>
              <a:rPr lang="en-US" sz="1800" dirty="0" smtClean="0">
                <a:solidFill>
                  <a:srgbClr val="0000CC"/>
                </a:solidFill>
              </a:rPr>
              <a:t> general-purpose SL (surveyed in Lecture 13)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smtClean="0">
                <a:solidFill>
                  <a:srgbClr val="0000CC"/>
                </a:solidFill>
              </a:rPr>
              <a:t>Gelato</a:t>
            </a:r>
            <a:r>
              <a:rPr lang="en-US" sz="1800" dirty="0" smtClean="0">
                <a:solidFill>
                  <a:srgbClr val="0000CC"/>
                </a:solidFill>
              </a:rPr>
              <a:t> – </a:t>
            </a:r>
            <a:r>
              <a:rPr lang="en-US" sz="1800" dirty="0" err="1" smtClean="0">
                <a:solidFill>
                  <a:srgbClr val="0000CC"/>
                </a:solidFill>
              </a:rPr>
              <a:t>Nvidia’s</a:t>
            </a:r>
            <a:r>
              <a:rPr lang="en-US" sz="1800" dirty="0" smtClean="0">
                <a:solidFill>
                  <a:srgbClr val="0000CC"/>
                </a:solidFill>
              </a:rPr>
              <a:t> production render farm SL (not covered)</a:t>
            </a:r>
            <a:endParaRPr lang="en-US" sz="1800" u="sng" dirty="0" smtClean="0">
              <a:solidFill>
                <a:srgbClr val="0000CC"/>
              </a:solidFill>
            </a:endParaRPr>
          </a:p>
          <a:p>
            <a:pPr marL="742950" lvl="1" indent="-285750">
              <a:spcBef>
                <a:spcPts val="600"/>
              </a:spcBef>
              <a:buClr>
                <a:srgbClr val="5B0DAA"/>
              </a:buClr>
              <a:buFont typeface="Wingdings" pitchFamily="2" charset="2"/>
              <a:buChar char="­"/>
            </a:pPr>
            <a:r>
              <a:rPr lang="en-US" sz="1800" u="sng" dirty="0" err="1" smtClean="0">
                <a:solidFill>
                  <a:srgbClr val="0000CC"/>
                </a:solidFill>
              </a:rPr>
              <a:t>RenderMan</a:t>
            </a:r>
            <a:r>
              <a:rPr lang="en-US" sz="1800" dirty="0" smtClean="0">
                <a:solidFill>
                  <a:srgbClr val="0000CC"/>
                </a:solidFill>
              </a:rPr>
              <a:t> – Pixar’s specification, renderer, or SL (surveyed later)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5667375"/>
            <a:ext cx="6153150" cy="733425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66800" y="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u="none">
                <a:solidFill>
                  <a:srgbClr val="5B0DAA"/>
                </a:solidFill>
                <a:latin typeface="Copperplate Gothic Light" pitchFamily="34" charset="0"/>
              </a:rPr>
              <a:t>Where We Are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550" y="990467"/>
            <a:ext cx="6515100" cy="435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3810000"/>
            <a:ext cx="7010400" cy="228600"/>
          </a:xfrm>
          <a:prstGeom prst="rect">
            <a:avLst/>
          </a:prstGeom>
          <a:solidFill>
            <a:schemeClr val="accent2">
              <a:alpha val="10196"/>
            </a:schemeClr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  <a:b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</a:b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Drawing in Direct3D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57200" y="5892800"/>
            <a:ext cx="5742701" cy="508000"/>
            <a:chOff x="429499" y="5892800"/>
            <a:chExt cx="5742701" cy="508000"/>
          </a:xfrm>
        </p:grpSpPr>
        <p:sp>
          <p:nvSpPr>
            <p:cNvPr id="8" name="Rectangle 7"/>
            <p:cNvSpPr/>
            <p:nvPr/>
          </p:nvSpPr>
          <p:spPr>
            <a:xfrm>
              <a:off x="429499" y="5902202"/>
              <a:ext cx="4441152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Clr>
                  <a:srgbClr val="800000"/>
                </a:buClr>
              </a:pPr>
              <a:r>
                <a:rPr lang="en-US" sz="1200" i="1" dirty="0" smtClean="0">
                  <a:solidFill>
                    <a:srgbClr val="FF3300"/>
                  </a:solidFill>
                </a:rPr>
                <a:t>Toymaker </a:t>
              </a:r>
              <a:r>
                <a:rPr lang="en-US" sz="1200" dirty="0" smtClean="0">
                  <a:solidFill>
                    <a:srgbClr val="FF3300"/>
                  </a:solidFill>
                </a:rPr>
                <a:t>© 2004 – 2010 K. </a:t>
              </a:r>
              <a:r>
                <a:rPr lang="en-US" sz="1200" dirty="0" err="1" smtClean="0">
                  <a:solidFill>
                    <a:srgbClr val="FF3300"/>
                  </a:solidFill>
                </a:rPr>
                <a:t>Ditchburn</a:t>
              </a:r>
              <a:r>
                <a:rPr lang="en-US" sz="1200" dirty="0" smtClean="0">
                  <a:solidFill>
                    <a:srgbClr val="FF3300"/>
                  </a:solidFill>
                </a:rPr>
                <a:t>, Teesside University</a:t>
              </a:r>
            </a:p>
            <a:p>
              <a:pPr marL="342900" indent="-342900">
                <a:lnSpc>
                  <a:spcPct val="110000"/>
                </a:lnSpc>
                <a:spcBef>
                  <a:spcPts val="0"/>
                </a:spcBef>
                <a:buClr>
                  <a:srgbClr val="800000"/>
                </a:buClr>
              </a:pPr>
              <a:r>
                <a:rPr lang="en-US" sz="1200" dirty="0" smtClean="0">
                  <a:solidFill>
                    <a:srgbClr val="3333FF"/>
                  </a:solidFill>
                  <a:hlinkClick r:id="rId4"/>
                </a:rPr>
                <a:t>http://bit.ly/hMqxMl</a:t>
              </a:r>
              <a:endParaRPr lang="en-US" sz="1200" dirty="0" smtClean="0">
                <a:solidFill>
                  <a:srgbClr val="3333FF"/>
                </a:solidFill>
              </a:endParaRPr>
            </a:p>
          </p:txBody>
        </p:sp>
        <p:pic>
          <p:nvPicPr>
            <p:cNvPr id="9" name="Picture 8" descr="TeessideUniversit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0" y="5892800"/>
              <a:ext cx="1219200" cy="508000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09600" y="9906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en-US" sz="1600" dirty="0" smtClean="0"/>
              <a:t>Specify the material we wish to use for the following triangles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en-US" sz="1600" dirty="0" smtClean="0"/>
              <a:t>Specify the texture we wish to use (if we want one or NULL if not)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en-US" sz="1600" dirty="0" smtClean="0"/>
              <a:t>Set the stream source to our vertex buffer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en-US" sz="1600" dirty="0" smtClean="0"/>
              <a:t>Set the FVF we will be using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en-US" sz="1600" dirty="0" smtClean="0"/>
              <a:t>Set the index buffer we will be using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en-US" sz="1600" dirty="0" smtClean="0"/>
              <a:t>Call the required </a:t>
            </a:r>
            <a:r>
              <a:rPr lang="en-US" sz="16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DrawPrimitive</a:t>
            </a:r>
            <a:r>
              <a:rPr lang="en-US" sz="1600" dirty="0" smtClean="0"/>
              <a:t> function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</a:pPr>
            <a:endParaRPr lang="en-US" sz="1600" dirty="0" smtClean="0"/>
          </a:p>
          <a:p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CGfxEntityCube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::Render()</a:t>
            </a:r>
            <a:b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   gD3dDevice-&gt;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SetMaterial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 &amp;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m_material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);</a:t>
            </a:r>
            <a:b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   gD3dDevice-&gt;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SetTexture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(0,NULL);</a:t>
            </a:r>
            <a:b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   gD3dDevice-&gt;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SetStreamSource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( 0, m_vb,0,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(CUBEVERTEX) );</a:t>
            </a:r>
            <a:b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   gD3dDevice-&gt;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SetFVF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 D3DFVF_CUBEVERTEX );</a:t>
            </a:r>
            <a:b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   gD3dDevice-&gt;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SetIndices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m_ib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);</a:t>
            </a:r>
            <a:b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   </a:t>
            </a:r>
            <a:b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   // draw a triangle list using 24 vertices and 12 triangles</a:t>
            </a:r>
            <a:b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   gD3dDevice-&gt;</a:t>
            </a:r>
            <a:r>
              <a:rPr lang="en-US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DrawIndexedPrimitive</a:t>
            </a:r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 D3DPT_TRIANGLELIST,0,0,24,0,12); </a:t>
            </a:r>
          </a:p>
          <a:p>
            <a:r>
              <a:rPr lang="en-US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" name="Picture 11" descr="squa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2209800"/>
            <a:ext cx="1673412" cy="1143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Acknowledgements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16139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7030A0"/>
                </a:solidFill>
              </a:rPr>
              <a:t>Direct3D material from slides © 2006 – 2010 N. Bean, Kansas State University</a:t>
            </a:r>
            <a:endParaRPr lang="en-US" sz="1200" i="1" dirty="0" smtClean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7030A0"/>
                </a:solidFill>
                <a:hlinkClick r:id="rId4"/>
              </a:rPr>
              <a:t>http://bit.ly/gC3vwH</a:t>
            </a:r>
            <a:endParaRPr lang="en-US" sz="1200" dirty="0">
              <a:solidFill>
                <a:srgbClr val="7030A0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533400" y="1339739"/>
            <a:ext cx="5410200" cy="1600200"/>
            <a:chOff x="533400" y="1295400"/>
            <a:chExt cx="5410200" cy="1600200"/>
          </a:xfrm>
        </p:grpSpPr>
        <p:sp>
          <p:nvSpPr>
            <p:cNvPr id="8" name="Rectangle 7"/>
            <p:cNvSpPr/>
            <p:nvPr/>
          </p:nvSpPr>
          <p:spPr>
            <a:xfrm>
              <a:off x="1828800" y="1295400"/>
              <a:ext cx="41148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rgbClr val="7030A0"/>
                  </a:solidFill>
                </a:rPr>
                <a:t>Nathan H. Bean</a:t>
              </a:r>
            </a:p>
            <a:p>
              <a:r>
                <a:rPr lang="en-US" sz="1200" dirty="0" smtClean="0">
                  <a:solidFill>
                    <a:srgbClr val="7030A0"/>
                  </a:solidFill>
                </a:rPr>
                <a:t>Instructor</a:t>
              </a:r>
            </a:p>
            <a:p>
              <a:r>
                <a:rPr lang="en-US" sz="1200" dirty="0" smtClean="0">
                  <a:solidFill>
                    <a:srgbClr val="7030A0"/>
                  </a:solidFill>
                </a:rPr>
                <a:t>Outreach Coordinator</a:t>
              </a:r>
            </a:p>
            <a:p>
              <a:r>
                <a:rPr lang="en-US" sz="1200" dirty="0" smtClean="0">
                  <a:solidFill>
                    <a:srgbClr val="7030A0"/>
                  </a:solidFill>
                </a:rPr>
                <a:t>Department of Computing and Information Sciences</a:t>
              </a:r>
            </a:p>
            <a:p>
              <a:r>
                <a:rPr lang="en-US" sz="1200" dirty="0" smtClean="0">
                  <a:solidFill>
                    <a:srgbClr val="7030A0"/>
                  </a:solidFill>
                </a:rPr>
                <a:t>Kansas State University</a:t>
              </a:r>
            </a:p>
            <a:p>
              <a:pPr>
                <a:spcBef>
                  <a:spcPts val="0"/>
                </a:spcBef>
              </a:pPr>
              <a:r>
                <a:rPr lang="en-US" sz="1200" dirty="0" smtClean="0">
                  <a:solidFill>
                    <a:srgbClr val="7030A0"/>
                  </a:solidFill>
                  <a:hlinkClick r:id="rId4"/>
                </a:rPr>
                <a:t>http://bit.ly/gC3vwH</a:t>
              </a:r>
              <a:endParaRPr lang="en-US" sz="1200" dirty="0">
                <a:solidFill>
                  <a:srgbClr val="7030A0"/>
                </a:solidFill>
              </a:endParaRPr>
            </a:p>
          </p:txBody>
        </p:sp>
        <p:pic>
          <p:nvPicPr>
            <p:cNvPr id="17" name="Picture 16" descr="Nathan Bea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400" y="1295400"/>
              <a:ext cx="1142999" cy="1600200"/>
            </a:xfrm>
            <a:prstGeom prst="rect">
              <a:avLst/>
            </a:prstGeom>
          </p:spPr>
        </p:pic>
      </p:grpSp>
      <p:grpSp>
        <p:nvGrpSpPr>
          <p:cNvPr id="3" name="Group 25"/>
          <p:cNvGrpSpPr/>
          <p:nvPr/>
        </p:nvGrpSpPr>
        <p:grpSpPr>
          <a:xfrm>
            <a:off x="4267200" y="3657600"/>
            <a:ext cx="4724400" cy="1403461"/>
            <a:chOff x="1828800" y="3048000"/>
            <a:chExt cx="4724400" cy="1403461"/>
          </a:xfrm>
        </p:grpSpPr>
        <p:pic>
          <p:nvPicPr>
            <p:cNvPr id="24" name="Picture 23" descr="AvDsummer2008smal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0200" y="3064979"/>
              <a:ext cx="1143000" cy="126682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828800" y="3048000"/>
              <a:ext cx="3429000" cy="14034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800" dirty="0" smtClean="0">
                  <a:solidFill>
                    <a:srgbClr val="800000"/>
                  </a:solidFill>
                </a:rPr>
                <a:t>Andy van Dam</a:t>
              </a:r>
            </a:p>
            <a:p>
              <a:pPr algn="r"/>
              <a:r>
                <a:rPr lang="en-US" sz="1200" dirty="0" smtClean="0">
                  <a:solidFill>
                    <a:srgbClr val="800000"/>
                  </a:solidFill>
                </a:rPr>
                <a:t>T. J. Watson University Professor of Technology and Education &amp; Professor of Computer Science</a:t>
              </a:r>
            </a:p>
            <a:p>
              <a:pPr algn="r"/>
              <a:r>
                <a:rPr lang="en-US" sz="1200" dirty="0" smtClean="0">
                  <a:solidFill>
                    <a:srgbClr val="800000"/>
                  </a:solidFill>
                </a:rPr>
                <a:t>Brown University</a:t>
              </a:r>
            </a:p>
            <a:p>
              <a:pPr algn="r"/>
              <a:r>
                <a:rPr lang="en-US" sz="1200" dirty="0" smtClean="0">
                  <a:solidFill>
                    <a:srgbClr val="008000"/>
                  </a:solidFill>
                  <a:hlinkClick r:id="rId7"/>
                </a:rPr>
                <a:t>http://www.cs.brown.edu/~avd/</a:t>
              </a:r>
              <a:r>
                <a:rPr lang="en-US" sz="1200" dirty="0" smtClean="0">
                  <a:solidFill>
                    <a:srgbClr val="008000"/>
                  </a:solidFill>
                </a:rPr>
                <a:t> </a:t>
              </a:r>
              <a:endParaRPr lang="en-US" sz="12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872335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err="1" smtClean="0">
                <a:solidFill>
                  <a:srgbClr val="33CCFF"/>
                </a:solidFill>
              </a:rPr>
              <a:t>Florian</a:t>
            </a:r>
            <a:r>
              <a:rPr lang="en-US" sz="1200" dirty="0" smtClean="0">
                <a:solidFill>
                  <a:srgbClr val="33CCFF"/>
                </a:solidFill>
              </a:rPr>
              <a:t> Rudolf, </a:t>
            </a:r>
            <a:r>
              <a:rPr lang="en-US" sz="1200" dirty="0" err="1" smtClean="0">
                <a:solidFill>
                  <a:srgbClr val="33CCFF"/>
                </a:solidFill>
              </a:rPr>
              <a:t>NeHe</a:t>
            </a:r>
            <a:r>
              <a:rPr lang="en-US" sz="1200" dirty="0" smtClean="0">
                <a:solidFill>
                  <a:srgbClr val="33CCFF"/>
                </a:solidFill>
              </a:rPr>
              <a:t> Productions</a:t>
            </a: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33CCFF"/>
                </a:solidFill>
                <a:hlinkClick r:id="rId8"/>
              </a:rPr>
              <a:t>http://bit.ly/gi9g47</a:t>
            </a:r>
            <a:endParaRPr lang="en-US" sz="1200" dirty="0">
              <a:solidFill>
                <a:srgbClr val="33CC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5368802"/>
            <a:ext cx="291778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</a:rPr>
              <a:t>Koen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Samyn</a:t>
            </a:r>
            <a:endParaRPr lang="en-US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hlinkClick r:id="rId9"/>
              </a:rPr>
              <a:t>http://knol.google.com/k/hlsl-shaders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457200" y="3886200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</a:rPr>
              <a:t>Martin Christen, ClockworkCoders.com</a:t>
            </a:r>
            <a:endParaRPr lang="en-US" sz="1200" i="1" dirty="0" smtClean="0">
              <a:solidFill>
                <a:srgbClr val="0000CC"/>
              </a:solidFill>
            </a:endParaRPr>
          </a:p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CC"/>
                </a:solidFill>
                <a:hlinkClick r:id="rId10"/>
              </a:rPr>
              <a:t>http://bit.ly/et5qOp</a:t>
            </a:r>
            <a:r>
              <a:rPr lang="en-US" sz="1200" dirty="0" smtClean="0">
                <a:solidFill>
                  <a:srgbClr val="0000CC"/>
                </a:solidFill>
              </a:rPr>
              <a:t> 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" y="4343400"/>
            <a:ext cx="37220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66CC"/>
                </a:solidFill>
              </a:rPr>
              <a:t>Wolfgang Engel, </a:t>
            </a:r>
            <a:r>
              <a:rPr lang="en-US" sz="1200" dirty="0" smtClean="0">
                <a:solidFill>
                  <a:srgbClr val="0066CC"/>
                </a:solidFill>
                <a:hlinkClick r:id="rId11"/>
              </a:rPr>
              <a:t>http://www.wolfgang-engel.info</a:t>
            </a:r>
            <a:endParaRPr lang="en-US" sz="1200" dirty="0" smtClean="0">
              <a:solidFill>
                <a:srgbClr val="0066CC"/>
              </a:solidFill>
            </a:endParaRPr>
          </a:p>
          <a:p>
            <a:r>
              <a:rPr lang="en-US" sz="1200" dirty="0" err="1" smtClean="0">
                <a:solidFill>
                  <a:srgbClr val="C00000"/>
                </a:solidFill>
              </a:rPr>
              <a:t>Visiondays</a:t>
            </a:r>
            <a:r>
              <a:rPr lang="en-US" sz="1200" dirty="0" smtClean="0">
                <a:solidFill>
                  <a:srgbClr val="C00000"/>
                </a:solidFill>
              </a:rPr>
              <a:t> 2003, </a:t>
            </a:r>
            <a:r>
              <a:rPr lang="en-US" sz="1200" dirty="0" smtClean="0">
                <a:solidFill>
                  <a:srgbClr val="C00000"/>
                </a:solidFill>
                <a:hlinkClick r:id="rId12"/>
              </a:rPr>
              <a:t>http://bit.ly/hhkANP</a:t>
            </a:r>
            <a:r>
              <a:rPr lang="en-US" sz="1200" dirty="0" smtClean="0">
                <a:solidFill>
                  <a:srgbClr val="C00000"/>
                </a:solidFill>
              </a:rPr>
              <a:t>  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902202"/>
            <a:ext cx="2858283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</a:pPr>
            <a:r>
              <a:rPr lang="en-US" sz="1200" dirty="0" smtClean="0">
                <a:solidFill>
                  <a:srgbClr val="0099FF"/>
                </a:solidFill>
              </a:rPr>
              <a:t>Keith </a:t>
            </a:r>
            <a:r>
              <a:rPr lang="en-US" sz="1200" dirty="0" err="1" smtClean="0">
                <a:solidFill>
                  <a:srgbClr val="0099FF"/>
                </a:solidFill>
              </a:rPr>
              <a:t>Ditchburn</a:t>
            </a:r>
            <a:r>
              <a:rPr lang="en-US" sz="1200" dirty="0" smtClean="0">
                <a:solidFill>
                  <a:srgbClr val="0099FF"/>
                </a:solidFill>
              </a:rPr>
              <a:t>, Teesside University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800000"/>
              </a:buClr>
            </a:pPr>
            <a:r>
              <a:rPr lang="en-US" sz="1200" dirty="0" smtClean="0">
                <a:solidFill>
                  <a:srgbClr val="3333FF"/>
                </a:solidFill>
                <a:hlinkClick r:id="rId13"/>
              </a:rPr>
              <a:t>http://bit.ly/hMqxMl</a:t>
            </a:r>
            <a:endParaRPr lang="en-US" sz="1200" dirty="0" smtClean="0">
              <a:solidFill>
                <a:srgbClr val="3333FF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err="1" smtClean="0">
                <a:solidFill>
                  <a:srgbClr val="5B0DAA"/>
                </a:solidFill>
                <a:latin typeface="Copperplate Gothic Light" pitchFamily="34" charset="0"/>
              </a:rPr>
              <a:t>Shader</a:t>
            </a: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 Languages Overview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572819" y="990600"/>
            <a:ext cx="4303163" cy="2762310"/>
            <a:chOff x="2631037" y="990600"/>
            <a:chExt cx="4303163" cy="2762310"/>
          </a:xfrm>
        </p:grpSpPr>
        <p:pic>
          <p:nvPicPr>
            <p:cNvPr id="4" name="Picture 3" descr="800px-Pipeline_OpenGL_(en)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1037" y="990600"/>
              <a:ext cx="4303163" cy="230219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27918" y="3352800"/>
              <a:ext cx="39094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0066CC"/>
                  </a:solidFill>
                </a:rPr>
                <a:t>OpenGL State Machine (Simplified) from Wikipedia: </a:t>
              </a:r>
              <a:r>
                <a:rPr lang="en-US" sz="1000" i="1" dirty="0" err="1" smtClean="0">
                  <a:solidFill>
                    <a:srgbClr val="0066CC"/>
                  </a:solidFill>
                </a:rPr>
                <a:t>Shader</a:t>
              </a:r>
              <a:endParaRPr lang="en-US" sz="1000" i="1" dirty="0" smtClean="0">
                <a:solidFill>
                  <a:srgbClr val="0066CC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800000"/>
                  </a:solidFill>
                  <a:hlinkClick r:id="rId5"/>
                </a:rPr>
                <a:t>http://bit.ly/fi8tBP</a:t>
              </a:r>
              <a:r>
                <a:rPr lang="en-US" sz="1000" dirty="0" smtClean="0">
                  <a:solidFill>
                    <a:srgbClr val="800000"/>
                  </a:solidFill>
                </a:rPr>
                <a:t> </a:t>
              </a:r>
              <a:endParaRPr lang="en-US" sz="10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219200" y="3858363"/>
            <a:ext cx="7010400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0066CC"/>
                </a:solidFill>
              </a:rPr>
              <a:t>• </a:t>
            </a:r>
            <a:r>
              <a:rPr lang="en-US" dirty="0" smtClean="0">
                <a:solidFill>
                  <a:srgbClr val="0066CC"/>
                </a:solidFill>
              </a:rPr>
              <a:t>HLSL</a:t>
            </a:r>
            <a:r>
              <a:rPr lang="en-US" b="0" dirty="0" smtClean="0">
                <a:solidFill>
                  <a:srgbClr val="0066CC"/>
                </a:solidFill>
              </a:rPr>
              <a:t>: </a:t>
            </a:r>
            <a:r>
              <a:rPr lang="en-US" b="0" dirty="0" err="1" smtClean="0">
                <a:solidFill>
                  <a:srgbClr val="0066CC"/>
                </a:solidFill>
              </a:rPr>
              <a:t>Shader</a:t>
            </a:r>
            <a:r>
              <a:rPr lang="en-US" b="0" dirty="0" smtClean="0">
                <a:solidFill>
                  <a:srgbClr val="0066CC"/>
                </a:solidFill>
              </a:rPr>
              <a:t> language and API developed by </a:t>
            </a:r>
            <a:r>
              <a:rPr lang="en-US" dirty="0" smtClean="0">
                <a:solidFill>
                  <a:srgbClr val="0066CC"/>
                </a:solidFill>
              </a:rPr>
              <a:t>Microsoft</a:t>
            </a:r>
            <a:r>
              <a:rPr lang="en-US" b="0" dirty="0" smtClean="0">
                <a:solidFill>
                  <a:srgbClr val="0066CC"/>
                </a:solidFill>
              </a:rPr>
              <a:t>, only usable from within a DirectX application.</a:t>
            </a:r>
            <a:endParaRPr lang="en-US" b="0" dirty="0" smtClean="0"/>
          </a:p>
          <a:p>
            <a:endParaRPr lang="en-US" b="0" dirty="0" smtClean="0">
              <a:solidFill>
                <a:srgbClr val="669900"/>
              </a:solidFill>
            </a:endParaRPr>
          </a:p>
          <a:p>
            <a:r>
              <a:rPr lang="en-US" b="0" dirty="0" smtClean="0">
                <a:solidFill>
                  <a:srgbClr val="669900"/>
                </a:solidFill>
              </a:rPr>
              <a:t>• </a:t>
            </a:r>
            <a:r>
              <a:rPr lang="en-US" dirty="0" smtClean="0">
                <a:solidFill>
                  <a:srgbClr val="669900"/>
                </a:solidFill>
              </a:rPr>
              <a:t>Cg</a:t>
            </a:r>
            <a:r>
              <a:rPr lang="en-US" b="0" dirty="0" smtClean="0">
                <a:solidFill>
                  <a:srgbClr val="669900"/>
                </a:solidFill>
              </a:rPr>
              <a:t>: </a:t>
            </a:r>
            <a:r>
              <a:rPr lang="en-US" b="0" dirty="0" err="1" smtClean="0">
                <a:solidFill>
                  <a:srgbClr val="669900"/>
                </a:solidFill>
              </a:rPr>
              <a:t>Shader</a:t>
            </a:r>
            <a:r>
              <a:rPr lang="en-US" b="0" dirty="0" smtClean="0">
                <a:solidFill>
                  <a:srgbClr val="669900"/>
                </a:solidFill>
              </a:rPr>
              <a:t> language and API developed by </a:t>
            </a:r>
            <a:r>
              <a:rPr lang="en-US" dirty="0" err="1" smtClean="0">
                <a:solidFill>
                  <a:srgbClr val="669900"/>
                </a:solidFill>
              </a:rPr>
              <a:t>Nvidia</a:t>
            </a:r>
            <a:r>
              <a:rPr lang="en-US" b="0" dirty="0" smtClean="0">
                <a:solidFill>
                  <a:srgbClr val="669900"/>
                </a:solidFill>
              </a:rPr>
              <a:t>, usable from within a DirectX and OpenGL application. Cg has a stark resemblance to HLSL.</a:t>
            </a: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b="0" dirty="0" smtClean="0">
                <a:solidFill>
                  <a:srgbClr val="FF6600"/>
                </a:solidFill>
              </a:rPr>
              <a:t>• </a:t>
            </a:r>
            <a:r>
              <a:rPr lang="en-US" dirty="0" smtClean="0">
                <a:solidFill>
                  <a:srgbClr val="FF6600"/>
                </a:solidFill>
              </a:rPr>
              <a:t>GLSL</a:t>
            </a:r>
            <a:r>
              <a:rPr lang="en-US" b="0" dirty="0" smtClean="0">
                <a:solidFill>
                  <a:srgbClr val="FF6600"/>
                </a:solidFill>
              </a:rPr>
              <a:t>: </a:t>
            </a:r>
            <a:r>
              <a:rPr lang="en-US" b="0" dirty="0" err="1" smtClean="0">
                <a:solidFill>
                  <a:srgbClr val="FF6600"/>
                </a:solidFill>
              </a:rPr>
              <a:t>Shader</a:t>
            </a:r>
            <a:r>
              <a:rPr lang="en-US" b="0" dirty="0" smtClean="0">
                <a:solidFill>
                  <a:srgbClr val="FF6600"/>
                </a:solidFill>
              </a:rPr>
              <a:t> language and API developed by the </a:t>
            </a:r>
            <a:r>
              <a:rPr lang="en-US" dirty="0" smtClean="0">
                <a:solidFill>
                  <a:srgbClr val="FF6600"/>
                </a:solidFill>
              </a:rPr>
              <a:t>OpenGL </a:t>
            </a:r>
            <a:r>
              <a:rPr lang="en-US" b="0" dirty="0" smtClean="0">
                <a:solidFill>
                  <a:srgbClr val="FF6600"/>
                </a:solidFill>
              </a:rPr>
              <a:t>consortium and usable from </a:t>
            </a:r>
            <a:r>
              <a:rPr lang="en-US" b="0" dirty="0" err="1" smtClean="0">
                <a:solidFill>
                  <a:srgbClr val="FF6600"/>
                </a:solidFill>
              </a:rPr>
              <a:t>withing</a:t>
            </a:r>
            <a:r>
              <a:rPr lang="en-US" b="0" dirty="0" smtClean="0">
                <a:solidFill>
                  <a:srgbClr val="FF6600"/>
                </a:solidFill>
              </a:rPr>
              <a:t> an OpenGL application.</a:t>
            </a:r>
            <a:endParaRPr lang="en-US" b="0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5507" y="5862935"/>
            <a:ext cx="2917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 smtClean="0">
                <a:solidFill>
                  <a:srgbClr val="0070C0"/>
                </a:solidFill>
              </a:rPr>
              <a:t>© 2009 </a:t>
            </a:r>
            <a:r>
              <a:rPr lang="en-US" sz="1200" dirty="0" err="1" smtClean="0">
                <a:solidFill>
                  <a:srgbClr val="0070C0"/>
                </a:solidFill>
              </a:rPr>
              <a:t>Koen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Samyn</a:t>
            </a:r>
            <a:endParaRPr lang="en-US" sz="1200" dirty="0" smtClean="0">
              <a:solidFill>
                <a:srgbClr val="0070C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hlinkClick r:id="rId6"/>
              </a:rPr>
              <a:t>http://knol.google.com/k/hlsl-shaders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5B0DAA"/>
                </a:solidFill>
                <a:latin typeface="Copperplate Gothic Light" pitchFamily="34" charset="0"/>
              </a:rPr>
              <a:t>Programmable Hardware</a:t>
            </a:r>
            <a:endParaRPr lang="en-US" sz="2000" dirty="0">
              <a:solidFill>
                <a:srgbClr val="5B0DAA"/>
              </a:solidFill>
              <a:latin typeface="Copperplate Gothic Ligh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902202"/>
            <a:ext cx="6096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800000"/>
                </a:solidFill>
              </a:rPr>
              <a:t>Inspired by slides © 2002 – 2003 van Dam </a:t>
            </a:r>
            <a:r>
              <a:rPr lang="en-US" sz="1200" i="1" dirty="0" smtClean="0">
                <a:solidFill>
                  <a:srgbClr val="800000"/>
                </a:solidFill>
              </a:rPr>
              <a:t>et al.</a:t>
            </a:r>
            <a:r>
              <a:rPr lang="en-US" sz="1200" dirty="0" smtClean="0">
                <a:solidFill>
                  <a:srgbClr val="800000"/>
                </a:solidFill>
              </a:rPr>
              <a:t>, Brown University</a:t>
            </a:r>
            <a:endParaRPr lang="en-US" sz="1200" i="1" dirty="0" smtClean="0">
              <a:solidFill>
                <a:srgbClr val="800000"/>
              </a:solidFill>
            </a:endParaRPr>
          </a:p>
          <a:p>
            <a:r>
              <a:rPr lang="en-US" sz="1200" dirty="0" smtClean="0">
                <a:solidFill>
                  <a:srgbClr val="008000"/>
                </a:solidFill>
                <a:hlinkClick r:id="rId4"/>
              </a:rPr>
              <a:t>http://bit.ly/fiYmje</a:t>
            </a:r>
            <a:r>
              <a:rPr lang="en-US" sz="1200" dirty="0" smtClean="0">
                <a:solidFill>
                  <a:srgbClr val="008000"/>
                </a:solidFill>
              </a:rPr>
              <a:t> </a:t>
            </a:r>
            <a:r>
              <a:rPr lang="en-US" sz="1200" dirty="0" smtClean="0">
                <a:solidFill>
                  <a:srgbClr val="800000"/>
                </a:solidFill>
              </a:rPr>
              <a:t>Reused with permission.</a:t>
            </a:r>
            <a:endParaRPr lang="en-US" sz="1200" dirty="0">
              <a:solidFill>
                <a:srgbClr val="8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1047690"/>
            <a:ext cx="3200400" cy="2152710"/>
            <a:chOff x="685800" y="990600"/>
            <a:chExt cx="3200400" cy="2152710"/>
          </a:xfrm>
        </p:grpSpPr>
        <p:pic>
          <p:nvPicPr>
            <p:cNvPr id="5" name="Picture 4" descr="crysis_2_big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335" y="990600"/>
              <a:ext cx="2659330" cy="167094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5800" y="2743200"/>
              <a:ext cx="32004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err="1" smtClean="0">
                  <a:solidFill>
                    <a:schemeClr val="bg2"/>
                  </a:solidFill>
                </a:rPr>
                <a:t>Crysis</a:t>
              </a:r>
              <a:r>
                <a:rPr lang="en-US" sz="1000" i="1" dirty="0" smtClean="0">
                  <a:solidFill>
                    <a:schemeClr val="bg2"/>
                  </a:solidFill>
                </a:rPr>
                <a:t> 2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chemeClr val="bg2"/>
                  </a:solidFill>
                </a:rPr>
                <a:t>© 2011 Electronic Arts, Inc. – </a:t>
              </a:r>
              <a:r>
                <a:rPr lang="en-US" sz="1000" dirty="0" smtClean="0">
                  <a:solidFill>
                    <a:schemeClr val="bg2"/>
                  </a:solidFill>
                  <a:hlinkClick r:id="rId6"/>
                </a:rPr>
                <a:t>http://bit.ly/idNET9</a:t>
              </a:r>
              <a:endParaRPr lang="en-US" sz="10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24400" y="1047690"/>
            <a:ext cx="3810000" cy="2133600"/>
            <a:chOff x="4724400" y="990600"/>
            <a:chExt cx="3810000" cy="21336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11283" y="990600"/>
              <a:ext cx="2236235" cy="1682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724400" y="2724090"/>
              <a:ext cx="381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Starcraft II: Wings of Liberty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© 2010 Blizzard Entertainment, Inc. – </a:t>
              </a:r>
              <a:r>
                <a:rPr lang="en-US" sz="10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hlinkClick r:id="rId8"/>
                </a:rPr>
                <a:t>http://bit.ly/9B1qZp</a:t>
              </a:r>
              <a:endParaRPr lang="en-US" sz="1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0100" y="3409890"/>
            <a:ext cx="2971800" cy="2381310"/>
            <a:chOff x="838200" y="3276600"/>
            <a:chExt cx="2971800" cy="2381310"/>
          </a:xfrm>
        </p:grpSpPr>
        <p:pic>
          <p:nvPicPr>
            <p:cNvPr id="13" name="Picture 12" descr="Ragepreview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4436" y="3276600"/>
              <a:ext cx="2659329" cy="19812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38200" y="5257800"/>
              <a:ext cx="2971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>
                  <a:solidFill>
                    <a:srgbClr val="FF6600"/>
                  </a:solidFill>
                </a:rPr>
                <a:t>Rage &amp; id Tech 5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FF6600"/>
                  </a:solidFill>
                </a:rPr>
                <a:t>© 2011 id Software, Inc. – </a:t>
              </a:r>
              <a:r>
                <a:rPr lang="en-US" sz="1000" dirty="0" smtClean="0">
                  <a:solidFill>
                    <a:srgbClr val="FF6600"/>
                  </a:solidFill>
                  <a:hlinkClick r:id="rId10"/>
                </a:rPr>
                <a:t>http://bit.ly/eR0m2B</a:t>
              </a:r>
              <a:endParaRPr lang="en-US" sz="10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76800" y="3429000"/>
            <a:ext cx="3505200" cy="2381310"/>
            <a:chOff x="4876800" y="3429000"/>
            <a:chExt cx="3505200" cy="238131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19738" y="3429000"/>
              <a:ext cx="2219325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23"/>
            <p:cNvSpPr/>
            <p:nvPr/>
          </p:nvSpPr>
          <p:spPr>
            <a:xfrm>
              <a:off x="4876800" y="5410200"/>
              <a:ext cx="3505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i="1" dirty="0" smtClean="0">
                  <a:solidFill>
                    <a:srgbClr val="CC0000"/>
                  </a:solidFill>
                </a:rPr>
                <a:t>Unreal Tournament 3 &amp; </a:t>
              </a:r>
              <a:r>
                <a:rPr lang="en-US" sz="1000" i="1" dirty="0" err="1" smtClean="0">
                  <a:solidFill>
                    <a:srgbClr val="CC0000"/>
                  </a:solidFill>
                </a:rPr>
                <a:t>Steamworks</a:t>
              </a:r>
              <a:endParaRPr lang="en-US" sz="1000" i="1" dirty="0" smtClean="0">
                <a:solidFill>
                  <a:srgbClr val="CC0000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dirty="0" smtClean="0">
                  <a:solidFill>
                    <a:srgbClr val="CC0000"/>
                  </a:solidFill>
                </a:rPr>
                <a:t>© 2010 Epic Games &amp; Valve – </a:t>
              </a:r>
              <a:r>
                <a:rPr lang="en-US" sz="1000" dirty="0" smtClean="0">
                  <a:solidFill>
                    <a:srgbClr val="CC0000"/>
                  </a:solidFill>
                  <a:hlinkClick r:id="rId12"/>
                </a:rPr>
                <a:t>http://bit.ly/9QKAS7</a:t>
              </a:r>
              <a:endParaRPr lang="en-US" sz="1000" dirty="0">
                <a:solidFill>
                  <a:srgbClr val="CC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0693 L 0.38333 0.50359 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12139E-6 L 0.38924 -0.51885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-0.52023 L 0.00833 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5 0.50636 L 0.00833 -0.00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HLSL  Overview</a:t>
            </a:r>
            <a:endParaRPr lang="en-US" sz="2000" dirty="0">
              <a:solidFill>
                <a:srgbClr val="0066CC"/>
              </a:solidFill>
              <a:latin typeface="Copperplate Gothic Ligh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80730"/>
            <a:ext cx="76962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de-DE" dirty="0" smtClean="0"/>
              <a:t>High-Level Shader Language (HLSL) is Microsoft‘s language for programming GPUs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de-DE" dirty="0" smtClean="0"/>
              <a:t>Looks like C</a:t>
            </a:r>
          </a:p>
          <a:p>
            <a:pPr marL="342900" indent="-342900">
              <a:spcBef>
                <a:spcPts val="600"/>
              </a:spcBef>
              <a:buClr>
                <a:srgbClr val="7030A0"/>
              </a:buClr>
              <a:buFont typeface="Wingdings" pitchFamily="2" charset="2"/>
              <a:buChar char="l"/>
            </a:pPr>
            <a:r>
              <a:rPr lang="de-DE" dirty="0" smtClean="0"/>
              <a:t>Example vertex and pixel shader for projective texturing (texture should appear to be projected onto the scene, as if from a slide projector)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16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err="1" smtClean="0">
                <a:latin typeface="Courier New" pitchFamily="49" charset="0"/>
              </a:rPr>
              <a:t>struct</a:t>
            </a:r>
            <a:r>
              <a:rPr lang="en-US" sz="1200" dirty="0" smtClean="0">
                <a:latin typeface="Courier New" pitchFamily="49" charset="0"/>
              </a:rPr>
              <a:t> VS_OUTPUTPROJTEX	</a:t>
            </a:r>
            <a:r>
              <a:rPr lang="en-US" sz="1200" dirty="0" smtClean="0">
                <a:solidFill>
                  <a:srgbClr val="009900"/>
                </a:solidFill>
                <a:latin typeface="Courier New" pitchFamily="49" charset="0"/>
              </a:rPr>
              <a:t>// output structure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    float4 Pos : POSITION;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    float4 Tex : TEXCOORD0;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};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VS_OUTPUTPROJTEX </a:t>
            </a:r>
            <a:r>
              <a:rPr lang="en-US" sz="1200" dirty="0" err="1" smtClean="0">
                <a:latin typeface="Courier New" pitchFamily="49" charset="0"/>
              </a:rPr>
              <a:t>VSProjTexture</a:t>
            </a:r>
            <a:r>
              <a:rPr lang="en-US" sz="1200" dirty="0" smtClean="0">
                <a:latin typeface="Courier New" pitchFamily="49" charset="0"/>
              </a:rPr>
              <a:t>(float4 Pos : POSITION, float3 Normal : NORMAL)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    VS_OUTPUTPROJTEX Out = (VS_OUTPUTPROJTEX)0;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Out.Pos</a:t>
            </a:r>
            <a:r>
              <a:rPr lang="en-US" sz="1200" dirty="0" smtClean="0">
                <a:latin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</a:rPr>
              <a:t>mul</a:t>
            </a:r>
            <a:r>
              <a:rPr lang="en-US" sz="1200" dirty="0" smtClean="0">
                <a:latin typeface="Courier New" pitchFamily="49" charset="0"/>
              </a:rPr>
              <a:t>(Pos, </a:t>
            </a:r>
            <a:r>
              <a:rPr lang="en-US" sz="1200" dirty="0" err="1" smtClean="0">
                <a:latin typeface="Courier New" pitchFamily="49" charset="0"/>
              </a:rPr>
              <a:t>matWorldViewProj</a:t>
            </a:r>
            <a:r>
              <a:rPr lang="en-US" sz="1200" dirty="0" smtClean="0">
                <a:latin typeface="Courier New" pitchFamily="49" charset="0"/>
              </a:rPr>
              <a:t>);	</a:t>
            </a:r>
            <a:r>
              <a:rPr lang="en-US" sz="1200" dirty="0" smtClean="0">
                <a:solidFill>
                  <a:srgbClr val="009900"/>
                </a:solidFill>
                <a:latin typeface="Courier New" pitchFamily="49" charset="0"/>
              </a:rPr>
              <a:t>// transform Position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    </a:t>
            </a:r>
            <a:r>
              <a:rPr lang="en-US" sz="1200" dirty="0" err="1" smtClean="0">
                <a:latin typeface="Courier New" pitchFamily="49" charset="0"/>
              </a:rPr>
              <a:t>Out.Tex</a:t>
            </a:r>
            <a:r>
              <a:rPr lang="en-US" sz="1200" dirty="0" smtClean="0">
                <a:latin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</a:rPr>
              <a:t>mul</a:t>
            </a:r>
            <a:r>
              <a:rPr lang="en-US" sz="1200" dirty="0" smtClean="0">
                <a:latin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</a:rPr>
              <a:t>ProjTextureMatrix</a:t>
            </a:r>
            <a:r>
              <a:rPr lang="en-US" sz="1200" dirty="0" smtClean="0">
                <a:latin typeface="Courier New" pitchFamily="49" charset="0"/>
              </a:rPr>
              <a:t>, Pos);	</a:t>
            </a:r>
            <a:r>
              <a:rPr lang="en-US" sz="1200" dirty="0" smtClean="0">
                <a:solidFill>
                  <a:srgbClr val="009900"/>
                </a:solidFill>
                <a:latin typeface="Courier New" pitchFamily="49" charset="0"/>
              </a:rPr>
              <a:t>// project texture coordinates</a:t>
            </a:r>
            <a:r>
              <a:rPr lang="en-US" sz="1200" dirty="0" smtClean="0">
                <a:latin typeface="Courier New" pitchFamily="49" charset="0"/>
              </a:rPr>
              <a:t>    </a:t>
            </a:r>
            <a:endParaRPr lang="en-US" sz="1200" dirty="0" smtClean="0">
              <a:solidFill>
                <a:srgbClr val="009900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1200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   return Out;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200" dirty="0" smtClean="0">
              <a:latin typeface="Courier New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float4 </a:t>
            </a:r>
            <a:r>
              <a:rPr lang="en-US" sz="1200" dirty="0" err="1" smtClean="0">
                <a:latin typeface="Courier New" pitchFamily="49" charset="0"/>
              </a:rPr>
              <a:t>PSProjTexture</a:t>
            </a:r>
            <a:r>
              <a:rPr lang="en-US" sz="1200" dirty="0" smtClean="0">
                <a:latin typeface="Courier New" pitchFamily="49" charset="0"/>
              </a:rPr>
              <a:t>(float4 Tex: TEXCOORD0) : COLOR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	return tex2Dproj(</a:t>
            </a:r>
            <a:r>
              <a:rPr lang="en-US" sz="1200" dirty="0" err="1" smtClean="0">
                <a:latin typeface="Courier New" pitchFamily="49" charset="0"/>
              </a:rPr>
              <a:t>ProjTexMapSampler</a:t>
            </a:r>
            <a:r>
              <a:rPr lang="en-US" sz="1200" dirty="0" smtClean="0">
                <a:latin typeface="Courier New" pitchFamily="49" charset="0"/>
              </a:rPr>
              <a:t>, Tex);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dirty="0" smtClean="0">
                <a:latin typeface="Courier New" pitchFamily="49" charset="0"/>
              </a:rPr>
              <a:t>}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43600"/>
            <a:ext cx="554305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66CC"/>
                </a:solidFill>
              </a:rPr>
              <a:t>Adapted from slide 2003 Wolfgang Engel, </a:t>
            </a:r>
            <a:r>
              <a:rPr lang="en-US" sz="1200" dirty="0" smtClean="0">
                <a:solidFill>
                  <a:srgbClr val="0066CC"/>
                </a:solidFill>
                <a:hlinkClick r:id="rId4"/>
              </a:rPr>
              <a:t>http://www.wolfgang-engel.info</a:t>
            </a:r>
            <a:endParaRPr lang="en-US" sz="1200" dirty="0" smtClean="0">
              <a:solidFill>
                <a:srgbClr val="0066CC"/>
              </a:solidFill>
            </a:endParaRPr>
          </a:p>
          <a:p>
            <a:r>
              <a:rPr lang="en-US" sz="1200" dirty="0" err="1" smtClean="0">
                <a:solidFill>
                  <a:srgbClr val="C00000"/>
                </a:solidFill>
              </a:rPr>
              <a:t>Visiondays</a:t>
            </a:r>
            <a:r>
              <a:rPr lang="en-US" sz="1200" dirty="0" smtClean="0">
                <a:solidFill>
                  <a:srgbClr val="C00000"/>
                </a:solidFill>
              </a:rPr>
              <a:t> 2003, </a:t>
            </a:r>
            <a:r>
              <a:rPr lang="en-US" sz="1200" dirty="0" smtClean="0">
                <a:solidFill>
                  <a:srgbClr val="C00000"/>
                </a:solidFill>
                <a:hlinkClick r:id="rId5"/>
              </a:rPr>
              <a:t>http://bit.ly/hhkANP</a:t>
            </a:r>
            <a:r>
              <a:rPr lang="en-US" sz="1200" dirty="0" smtClean="0">
                <a:solidFill>
                  <a:srgbClr val="C00000"/>
                </a:solidFill>
              </a:rPr>
              <a:t>  </a:t>
            </a:r>
            <a:endParaRPr lang="en-US" sz="1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1143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Review:</a:t>
            </a:r>
          </a:p>
          <a:p>
            <a:pPr algn="ctr">
              <a:spcBef>
                <a:spcPct val="0"/>
              </a:spcBef>
              <a:buClrTx/>
            </a:pP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HLSL Vertex </a:t>
            </a:r>
            <a:r>
              <a:rPr lang="en-US" sz="2800" dirty="0" err="1" smtClean="0">
                <a:solidFill>
                  <a:srgbClr val="0066CC"/>
                </a:solidFill>
                <a:latin typeface="Copperplate Gothic Light" pitchFamily="34" charset="0"/>
              </a:rPr>
              <a:t>Shader</a:t>
            </a:r>
            <a:r>
              <a:rPr lang="en-US" sz="2800" dirty="0" smtClean="0">
                <a:solidFill>
                  <a:srgbClr val="0066CC"/>
                </a:solidFill>
                <a:latin typeface="Copperplate Gothic Light" pitchFamily="34" charset="0"/>
              </a:rPr>
              <a:t> Example</a:t>
            </a:r>
            <a:endParaRPr lang="en-US" sz="2000" dirty="0">
              <a:solidFill>
                <a:srgbClr val="0066CC"/>
              </a:solidFill>
              <a:latin typeface="Copperplate Gothic Ligh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990600"/>
            <a:ext cx="5562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This is used by 3dsmax to load the correct parser</a:t>
            </a:r>
            <a:r>
              <a:rPr lang="en-US" sz="1200" b="0" dirty="0" smtClean="0">
                <a:solidFill>
                  <a:srgbClr val="0066CC"/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ParamID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= "0x0";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200" b="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DxMaterial</a:t>
            </a:r>
            <a:r>
              <a:rPr lang="en-US" sz="1200" b="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specific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float4x4 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wvp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: </a:t>
            </a:r>
            <a:r>
              <a:rPr lang="en-US" sz="1200" b="0" dirty="0" smtClean="0">
                <a:solidFill>
                  <a:srgbClr val="0099CC"/>
                </a:solidFill>
                <a:latin typeface="Courier New" pitchFamily="49" charset="0"/>
                <a:cs typeface="Courier New" pitchFamily="49" charset="0"/>
              </a:rPr>
              <a:t>WORLDVIEWPROJ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VS_OUTPUT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{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</a:t>
            </a:r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float4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Pos : </a:t>
            </a:r>
            <a:r>
              <a:rPr lang="en-US" sz="1200" b="0" dirty="0" smtClean="0">
                <a:solidFill>
                  <a:srgbClr val="0099FF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</a:t>
            </a:r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float4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Col : </a:t>
            </a:r>
            <a:r>
              <a:rPr lang="en-US" sz="1200" b="0" dirty="0" smtClean="0">
                <a:solidFill>
                  <a:srgbClr val="0099FF"/>
                </a:solidFill>
                <a:latin typeface="Courier New" pitchFamily="49" charset="0"/>
                <a:cs typeface="Courier New" pitchFamily="49" charset="0"/>
              </a:rPr>
              <a:t>COLOR0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};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VS_OUTPUT VS( </a:t>
            </a:r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float3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Pos : </a:t>
            </a:r>
            <a:r>
              <a:rPr lang="en-US" sz="1200" b="0" dirty="0" smtClean="0">
                <a:solidFill>
                  <a:srgbClr val="0099FF"/>
                </a:solidFill>
                <a:latin typeface="Courier New" pitchFamily="49" charset="0"/>
                <a:cs typeface="Courier New" pitchFamily="49" charset="0"/>
              </a:rPr>
              <a:t>POSITION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)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{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VS_OUTPUT Out = (VS_OUTPUT)0;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</a:t>
            </a:r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float4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hPos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= float4( Pos, 1);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Out.Pos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mul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hPos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wvp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);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Out.Col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= float4( 1, 1, 1, 1);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return Out;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}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technique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Default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{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</a:t>
            </a:r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pass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P0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{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        // </a:t>
            </a:r>
            <a:r>
              <a:rPr lang="en-US" sz="1200" b="0" dirty="0" err="1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shaders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    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CullMode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= None;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    </a:t>
            </a:r>
            <a:r>
              <a:rPr lang="en-US" sz="1200" b="0" dirty="0" err="1" smtClean="0">
                <a:latin typeface="Courier New" pitchFamily="49" charset="0"/>
                <a:cs typeface="Courier New" pitchFamily="49" charset="0"/>
              </a:rPr>
              <a:t>VertexShader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 = </a:t>
            </a:r>
            <a:r>
              <a:rPr lang="en-US" sz="12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compile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vs_2_0 VS();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    } </a:t>
            </a:r>
            <a:br>
              <a:rPr lang="en-US" sz="1200" b="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200" b="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943600"/>
            <a:ext cx="2917786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© 2009 </a:t>
            </a:r>
            <a:r>
              <a:rPr lang="en-US" sz="1200" dirty="0" err="1" smtClean="0">
                <a:solidFill>
                  <a:srgbClr val="0070C0"/>
                </a:solidFill>
              </a:rPr>
              <a:t>Koen</a:t>
            </a:r>
            <a:r>
              <a:rPr lang="en-US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err="1" smtClean="0">
                <a:solidFill>
                  <a:srgbClr val="0070C0"/>
                </a:solidFill>
              </a:rPr>
              <a:t>Samyn</a:t>
            </a:r>
            <a:endParaRPr lang="en-US" sz="1200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hlinkClick r:id="rId4"/>
              </a:rPr>
              <a:t>http://knol.google.com/k/hlsl-shaders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TITLE" val="CIS736-Basics-01-Math"/>
  <p:tag name="FOLDERNAME" val="CIS736-Basics-01-Math_270108225806"/>
  <p:tag name="PD" val="1825588"/>
  <p:tag name="NPWI" val="46"/>
  <p:tag name="WMSI" val="369"/>
  <p:tag name="WMIS" val="46646"/>
  <p:tag name="PREC" val="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HA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SPT" val="FALSE"/>
  <p:tag name="CVB" val="37"/>
  <p:tag name="BSN" val="37"/>
  <p:tag name="LFXCI" val="0"/>
  <p:tag name="SVT" val="TRUE"/>
  <p:tag name="CII" val="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SPT" val="FALSE"/>
  <p:tag name="CVB" val="2"/>
  <p:tag name="BSN" val="2"/>
  <p:tag name="LFXCI" val="0"/>
  <p:tag name="SVT" val="TRUE"/>
  <p:tag name="CII" val="2"/>
</p:tagLst>
</file>

<file path=ppt/theme/theme1.xml><?xml version="1.0" encoding="utf-8"?>
<a:theme xmlns:a="http://schemas.openxmlformats.org/drawingml/2006/main" name="CoopRob-presentations">
  <a:themeElements>
    <a:clrScheme name="CoopRob-presentation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96D"/>
      </a:accent1>
      <a:accent2>
        <a:srgbClr val="0000E0"/>
      </a:accent2>
      <a:accent3>
        <a:srgbClr val="FFFFFF"/>
      </a:accent3>
      <a:accent4>
        <a:srgbClr val="000000"/>
      </a:accent4>
      <a:accent5>
        <a:srgbClr val="FFE9BA"/>
      </a:accent5>
      <a:accent6>
        <a:srgbClr val="0000CB"/>
      </a:accent6>
      <a:hlink>
        <a:srgbClr val="CC0000"/>
      </a:hlink>
      <a:folHlink>
        <a:srgbClr val="B2B2B2"/>
      </a:folHlink>
    </a:clrScheme>
    <a:fontScheme name="CoopRob-presentations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opRob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opRob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opRob-presentation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96D"/>
        </a:accent1>
        <a:accent2>
          <a:srgbClr val="0000E0"/>
        </a:accent2>
        <a:accent3>
          <a:srgbClr val="FFFFFF"/>
        </a:accent3>
        <a:accent4>
          <a:srgbClr val="000000"/>
        </a:accent4>
        <a:accent5>
          <a:srgbClr val="FFE9BA"/>
        </a:accent5>
        <a:accent6>
          <a:srgbClr val="0000CB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Settings\sdeloach\Application Data\Microsoft\Templates\CoopRob-presentations.pot</Template>
  <TotalTime>6840</TotalTime>
  <Words>2400</Words>
  <Application>Microsoft Office PowerPoint</Application>
  <PresentationFormat>On-screen Show (4:3)</PresentationFormat>
  <Paragraphs>560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CoopRob-presentations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CIS736-Basics-01-Math</dc:title>
  <dc:creator>William H. Hsu</dc:creator>
  <cp:lastModifiedBy>William H. Hsu</cp:lastModifiedBy>
  <cp:revision>1368</cp:revision>
  <dcterms:created xsi:type="dcterms:W3CDTF">1601-01-01T00:00:00Z</dcterms:created>
  <dcterms:modified xsi:type="dcterms:W3CDTF">2011-02-25T02:58:21Z</dcterms:modified>
</cp:coreProperties>
</file>