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545" r:id="rId2"/>
    <p:sldId id="929" r:id="rId3"/>
    <p:sldId id="370" r:id="rId4"/>
    <p:sldId id="904" r:id="rId5"/>
    <p:sldId id="930" r:id="rId6"/>
    <p:sldId id="931" r:id="rId7"/>
    <p:sldId id="933" r:id="rId8"/>
    <p:sldId id="963" r:id="rId9"/>
    <p:sldId id="964" r:id="rId10"/>
    <p:sldId id="967" r:id="rId11"/>
    <p:sldId id="972" r:id="rId12"/>
    <p:sldId id="934" r:id="rId13"/>
    <p:sldId id="935" r:id="rId14"/>
    <p:sldId id="936" r:id="rId15"/>
    <p:sldId id="937" r:id="rId16"/>
    <p:sldId id="938" r:id="rId17"/>
    <p:sldId id="960" r:id="rId18"/>
    <p:sldId id="939" r:id="rId19"/>
    <p:sldId id="940" r:id="rId20"/>
    <p:sldId id="941" r:id="rId21"/>
    <p:sldId id="942" r:id="rId22"/>
    <p:sldId id="943" r:id="rId23"/>
    <p:sldId id="944" r:id="rId24"/>
    <p:sldId id="945" r:id="rId25"/>
    <p:sldId id="961" r:id="rId26"/>
    <p:sldId id="953" r:id="rId27"/>
    <p:sldId id="962" r:id="rId28"/>
    <p:sldId id="946" r:id="rId29"/>
    <p:sldId id="958" r:id="rId30"/>
    <p:sldId id="947" r:id="rId31"/>
    <p:sldId id="948" r:id="rId32"/>
    <p:sldId id="949" r:id="rId33"/>
    <p:sldId id="950" r:id="rId34"/>
    <p:sldId id="951" r:id="rId35"/>
    <p:sldId id="952" r:id="rId36"/>
    <p:sldId id="957" r:id="rId37"/>
    <p:sldId id="956" r:id="rId38"/>
    <p:sldId id="954" r:id="rId39"/>
    <p:sldId id="971" r:id="rId40"/>
    <p:sldId id="968" r:id="rId41"/>
    <p:sldId id="969" r:id="rId42"/>
    <p:sldId id="970" r:id="rId43"/>
    <p:sldId id="928" r:id="rId44"/>
    <p:sldId id="547" r:id="rId45"/>
  </p:sldIdLst>
  <p:sldSz cx="9144000" cy="6858000" type="screen4x3"/>
  <p:notesSz cx="7315200" cy="9601200"/>
  <p:custDataLst>
    <p:tags r:id="rId48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003366"/>
    <a:srgbClr val="339933"/>
    <a:srgbClr val="33CC33"/>
    <a:srgbClr val="FF6600"/>
    <a:srgbClr val="0000CC"/>
    <a:srgbClr val="008000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93977" autoAdjust="0"/>
  </p:normalViewPr>
  <p:slideViewPr>
    <p:cSldViewPr>
      <p:cViewPr varScale="1">
        <p:scale>
          <a:sx n="110" d="100"/>
          <a:sy n="110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22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11" Type="http://schemas.openxmlformats.org/officeDocument/2006/relationships/hyperlink" Target="http://bit.ly/gVaQCX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h6tzrd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dFpTw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8.gif"/><Relationship Id="rId4" Type="http://schemas.openxmlformats.org/officeDocument/2006/relationships/hyperlink" Target="http://bit.ly/f0ViA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8.gif"/><Relationship Id="rId4" Type="http://schemas.openxmlformats.org/officeDocument/2006/relationships/hyperlink" Target="http://bit.ly/f0Vi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3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hyperlink" Target="http://bit.ly/h9AHRg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hyperlink" Target="http://bit.ly/h6tzrd" TargetMode="External"/><Relationship Id="rId4" Type="http://schemas.openxmlformats.org/officeDocument/2006/relationships/hyperlink" Target="http://bit.ly/dFpTwq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hyperlink" Target="http://bit.ly/f8Myky" TargetMode="External"/><Relationship Id="rId10" Type="http://schemas.openxmlformats.org/officeDocument/2006/relationships/hyperlink" Target="http://bit.ly/gVaQCX" TargetMode="External"/><Relationship Id="rId4" Type="http://schemas.openxmlformats.org/officeDocument/2006/relationships/hyperlink" Target="http://bit.ly/feUESy" TargetMode="External"/><Relationship Id="rId9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1.jpe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2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3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34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hR88V2" TargetMode="External"/><Relationship Id="rId3" Type="http://schemas.openxmlformats.org/officeDocument/2006/relationships/notesSlide" Target="../notesSlides/notesSlide25.xml"/><Relationship Id="rId7" Type="http://schemas.openxmlformats.org/officeDocument/2006/relationships/hyperlink" Target="http://bit.ly/6NIXVr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hyperlink" Target="http://bit.ly/ggbjuv" TargetMode="External"/><Relationship Id="rId9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37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hyperlink" Target="http://bit.ly/h9AHRg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hyperlink" Target="http://bit.ly/h9AHRg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41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42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43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44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45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46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47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48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49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39.xml"/><Relationship Id="rId7" Type="http://schemas.openxmlformats.org/officeDocument/2006/relationships/hyperlink" Target="http://bit.ly/edluTR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hyperlink" Target="http://bit.ly/gwHQnt" TargetMode="External"/><Relationship Id="rId5" Type="http://schemas.openxmlformats.org/officeDocument/2006/relationships/image" Target="../media/image51.png"/><Relationship Id="rId10" Type="http://schemas.openxmlformats.org/officeDocument/2006/relationships/hyperlink" Target="http://bit.ly/fgSqLT" TargetMode="External"/><Relationship Id="rId4" Type="http://schemas.openxmlformats.org/officeDocument/2006/relationships/image" Target="../media/image50.png"/><Relationship Id="rId9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inity3d.com/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youtube.com/user/DigitalArtsGuild" TargetMode="External"/><Relationship Id="rId12" Type="http://schemas.openxmlformats.org/officeDocument/2006/relationships/hyperlink" Target="http://poorhousefx.com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hyperlink" Target="http://bit.ly/fzxN74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dr-yo.com/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hyperlink" Target="http://bit.ly/i6yfy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8.gif"/><Relationship Id="rId5" Type="http://schemas.openxmlformats.org/officeDocument/2006/relationships/hyperlink" Target="http://bit.ly/f0ViAN" TargetMode="Externa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55.png"/><Relationship Id="rId5" Type="http://schemas.openxmlformats.org/officeDocument/2006/relationships/image" Target="../media/image8.gif"/><Relationship Id="rId4" Type="http://schemas.openxmlformats.org/officeDocument/2006/relationships/hyperlink" Target="http://bit.ly/f0ViAN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hr8r2u" TargetMode="External"/><Relationship Id="rId3" Type="http://schemas.openxmlformats.org/officeDocument/2006/relationships/notesSlide" Target="../notesSlides/notesSlide42.xml"/><Relationship Id="rId7" Type="http://schemas.openxmlformats.org/officeDocument/2006/relationships/hyperlink" Target="http://bit.ly/hsyTb0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hyperlink" Target="http://bit.ly/eh2d1c" TargetMode="External"/><Relationship Id="rId5" Type="http://schemas.openxmlformats.org/officeDocument/2006/relationships/hyperlink" Target="http://bit.ly/dLvejg" TargetMode="External"/><Relationship Id="rId4" Type="http://schemas.openxmlformats.org/officeDocument/2006/relationships/hyperlink" Target="http://bit.ly/hH43dX" TargetMode="External"/><Relationship Id="rId9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hyperlink" Target="http://bit.ly/dLRkXN" TargetMode="External"/><Relationship Id="rId4" Type="http://schemas.openxmlformats.org/officeDocument/2006/relationships/hyperlink" Target="http://bit.ly/dFpTwq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g.com/" TargetMode="External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cs.virginia.edu/~dbrogan/" TargetMode="Externa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gif"/><Relationship Id="rId11" Type="http://schemas.openxmlformats.org/officeDocument/2006/relationships/hyperlink" Target="http://www.cse.ohio-state.edu/~parent/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gif"/><Relationship Id="rId4" Type="http://schemas.openxmlformats.org/officeDocument/2006/relationships/hyperlink" Target="http://graphics.ucsd.edu/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hyperlink" Target="http://bit.ly/f8Myky" TargetMode="External"/><Relationship Id="rId4" Type="http://schemas.openxmlformats.org/officeDocument/2006/relationships/hyperlink" Target="http://bit.ly/feUES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hyperlink" Target="http://bit.ly/f8Myky" TargetMode="External"/><Relationship Id="rId5" Type="http://schemas.openxmlformats.org/officeDocument/2006/relationships/hyperlink" Target="http://bit.ly/feUESy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gif"/><Relationship Id="rId5" Type="http://schemas.openxmlformats.org/officeDocument/2006/relationships/hyperlink" Target="http://bit.ly/f0ViAN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8.gif"/><Relationship Id="rId4" Type="http://schemas.openxmlformats.org/officeDocument/2006/relationships/hyperlink" Target="http://bit.ly/f0Vi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b="0" dirty="0" smtClean="0">
                <a:latin typeface="Arial"/>
                <a:cs typeface="Arial"/>
              </a:rPr>
              <a:t>Chapter 17, esp. §</a:t>
            </a:r>
            <a:r>
              <a:rPr lang="en-US" sz="1600" b="0" dirty="0" smtClean="0"/>
              <a:t>17.1 – 17.2,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</a:t>
            </a:r>
            <a:r>
              <a:rPr lang="en-US" sz="1600" b="0" dirty="0" smtClean="0"/>
              <a:t>Chapter 10, 13,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17.3 – 17.5,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Ross’s Maya tutorials: </a:t>
            </a:r>
            <a:r>
              <a:rPr lang="en-US" sz="1600" dirty="0" smtClean="0">
                <a:hlinkClick r:id="rId9"/>
              </a:rPr>
              <a:t>http://bit.ly/dFpTwq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err="1" smtClean="0"/>
              <a:t>PolyFacecom’s</a:t>
            </a:r>
            <a:r>
              <a:rPr lang="en-US" sz="1600" b="0" dirty="0" smtClean="0"/>
              <a:t> Maya character modeling tutorials: </a:t>
            </a:r>
            <a:r>
              <a:rPr lang="en-US" sz="1600" dirty="0" smtClean="0">
                <a:hlinkClick r:id="rId10"/>
              </a:rPr>
              <a:t>http://bit.ly/h6tzrd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Wikipedia, </a:t>
            </a:r>
            <a:r>
              <a:rPr lang="en-US" sz="1600" b="0" i="1" dirty="0" smtClean="0"/>
              <a:t>Flight Dynamics</a:t>
            </a:r>
            <a:r>
              <a:rPr lang="en-US" sz="1600" b="0" dirty="0" smtClean="0"/>
              <a:t>: </a:t>
            </a:r>
            <a:r>
              <a:rPr lang="en-US" sz="1600" dirty="0" smtClean="0">
                <a:hlinkClick r:id="rId11"/>
              </a:rPr>
              <a:t>http://bit.ly/gVaQCX</a:t>
            </a:r>
            <a:endParaRPr lang="en-US" sz="160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249011" y="950893"/>
            <a:ext cx="72747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Animation 2 of 3: Rotations, Quaternions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Dynamics &amp; Kinematics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22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Rotations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Euler’s Theorem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219200"/>
            <a:ext cx="829368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Rotations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Euler Angles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212554"/>
            <a:ext cx="7696200" cy="389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Representing Orientations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371600"/>
            <a:ext cx="7689755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Working with Fixed Angles &amp;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Rotation Matrices (RMs)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999" y="1295400"/>
            <a:ext cx="794087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Transformations in Pipeline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" y="1711046"/>
            <a:ext cx="8091488" cy="255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Error Considerations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" y="1143000"/>
            <a:ext cx="83724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Six Ways to Represent Orientations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600200"/>
            <a:ext cx="81057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Representing 3 Rotational</a:t>
            </a:r>
            <a:b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Degrees of Freedom (DOFs)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35" y="1219200"/>
            <a:ext cx="833186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va-computer-scie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6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1 –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T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ransformation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M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atrix [1]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4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  <a:sym typeface="Symbol"/>
              </a:rPr>
              <a:t>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4 Homogeneous TMs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6975" y="1295400"/>
            <a:ext cx="46958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1 –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T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ransformation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M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atrix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Translation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371600"/>
            <a:ext cx="4267200" cy="38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11.1 – 11.6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 (736), </a:t>
            </a:r>
            <a:r>
              <a:rPr lang="en-US" sz="1800" dirty="0" smtClean="0">
                <a:solidFill>
                  <a:srgbClr val="FF6600"/>
                </a:solidFill>
              </a:rPr>
              <a:t>Flash handout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</a:t>
            </a:r>
            <a:r>
              <a:rPr lang="en-US" sz="1800" dirty="0" smtClean="0">
                <a:solidFill>
                  <a:srgbClr val="800000"/>
                </a:solidFill>
              </a:rPr>
              <a:t>17.1 – 17.2,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Chapter 10, 13,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17.3 – 17.5,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Previously: Evaluators, Piecewise Polynomial Curves, </a:t>
            </a:r>
            <a:r>
              <a:rPr lang="en-US" sz="1800" dirty="0" err="1" smtClean="0">
                <a:solidFill>
                  <a:srgbClr val="800000"/>
                </a:solidFill>
              </a:rPr>
              <a:t>Bicubic</a:t>
            </a:r>
            <a:r>
              <a:rPr lang="en-US" sz="1800" dirty="0" smtClean="0">
                <a:solidFill>
                  <a:srgbClr val="800000"/>
                </a:solidFill>
              </a:rPr>
              <a:t> Surfaces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i="1" dirty="0" smtClean="0">
                <a:solidFill>
                  <a:srgbClr val="800000"/>
                </a:solidFill>
              </a:rPr>
              <a:t>Maya</a:t>
            </a:r>
            <a:r>
              <a:rPr lang="en-US" sz="1800" dirty="0" smtClean="0">
                <a:solidFill>
                  <a:srgbClr val="800000"/>
                </a:solidFill>
              </a:rPr>
              <a:t> &amp; Animation Preliminaries – Ross Tutorials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Maya</a:t>
            </a:r>
            <a:r>
              <a:rPr lang="en-US" sz="1800" dirty="0" smtClean="0">
                <a:solidFill>
                  <a:srgbClr val="0000CC"/>
                </a:solidFill>
              </a:rPr>
              <a:t> interface: navigation, menus, tools, primitives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Ross tutorials (</a:t>
            </a:r>
            <a:r>
              <a:rPr lang="en-US" sz="1800" dirty="0" smtClean="0">
                <a:hlinkClick r:id="rId4"/>
              </a:rPr>
              <a:t>http://bit.ly/dFpTwq</a:t>
            </a:r>
            <a:r>
              <a:rPr lang="en-US" sz="1800" dirty="0" smtClean="0"/>
              <a:t>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Preview of character models: </a:t>
            </a:r>
            <a:r>
              <a:rPr lang="en-US" sz="1800" dirty="0" err="1" smtClean="0">
                <a:solidFill>
                  <a:srgbClr val="0000CC"/>
                </a:solidFill>
              </a:rPr>
              <a:t>PolyFacecom</a:t>
            </a:r>
            <a:r>
              <a:rPr lang="en-US" sz="1800" dirty="0" smtClean="0">
                <a:solidFill>
                  <a:srgbClr val="0000CC"/>
                </a:solidFill>
              </a:rPr>
              <a:t> (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http://bit.ly/h6tzrd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Rotations in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Flight dynamics: roll, pitch, yaw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Matrix, angles (fixed, Euler, axis), </a:t>
            </a:r>
            <a:r>
              <a:rPr lang="en-US" sz="1800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, exponential maps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Dynamics: forward (trajectories, simulation), inverse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ballistics)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Kinematics: forward, inverse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Time: Videos Part 4 – Modeling &amp; Simulation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1 –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T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ransformation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M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atrix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Rotation about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x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,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y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,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z</a:t>
            </a:r>
            <a:endParaRPr lang="en-US" sz="2000" i="1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018268"/>
            <a:ext cx="2590800" cy="47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9651" y="1511006"/>
            <a:ext cx="199125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Rotation about </a:t>
            </a:r>
            <a:r>
              <a:rPr lang="en-GB" i="1" dirty="0" smtClean="0">
                <a:solidFill>
                  <a:srgbClr val="C00000"/>
                </a:solidFill>
                <a:sym typeface="Symbol" pitchFamily="18" charset="2"/>
              </a:rPr>
              <a:t>x</a:t>
            </a:r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 axis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GB" u="sng" dirty="0" smtClean="0">
                <a:solidFill>
                  <a:srgbClr val="C00000"/>
                </a:solidFill>
                <a:sym typeface="Symbol" pitchFamily="18" charset="2"/>
              </a:rPr>
              <a:t>Roll</a:t>
            </a:r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154497"/>
            <a:ext cx="199125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Rotation about </a:t>
            </a:r>
            <a:r>
              <a:rPr lang="en-GB" i="1" dirty="0" smtClean="0">
                <a:solidFill>
                  <a:srgbClr val="008000"/>
                </a:solidFill>
                <a:sym typeface="Symbol" pitchFamily="18" charset="2"/>
              </a:rPr>
              <a:t>y</a:t>
            </a: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 axis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(</a:t>
            </a:r>
            <a:r>
              <a:rPr lang="en-GB" u="sng" dirty="0" smtClean="0">
                <a:solidFill>
                  <a:srgbClr val="008000"/>
                </a:solidFill>
                <a:sym typeface="Symbol" pitchFamily="18" charset="2"/>
              </a:rPr>
              <a:t>Pitch</a:t>
            </a: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651" y="4754697"/>
            <a:ext cx="199125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Rotation about </a:t>
            </a:r>
            <a:r>
              <a:rPr lang="en-GB" i="1" dirty="0" smtClean="0">
                <a:solidFill>
                  <a:srgbClr val="003399"/>
                </a:solidFill>
                <a:sym typeface="Symbol" pitchFamily="18" charset="2"/>
              </a:rPr>
              <a:t>z</a:t>
            </a:r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 axis</a:t>
            </a:r>
          </a:p>
          <a:p>
            <a:pPr algn="ctr"/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(</a:t>
            </a:r>
            <a:r>
              <a:rPr lang="en-GB" u="sng" dirty="0" smtClean="0">
                <a:solidFill>
                  <a:srgbClr val="003399"/>
                </a:solidFill>
                <a:sym typeface="Symbol" pitchFamily="18" charset="2"/>
              </a:rPr>
              <a:t>Yaw</a:t>
            </a:r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9" name="Picture 8" descr="200px-Aileron_rol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971550"/>
            <a:ext cx="1905000" cy="1543050"/>
          </a:xfrm>
          <a:prstGeom prst="rect">
            <a:avLst/>
          </a:prstGeom>
        </p:spPr>
      </p:pic>
      <p:pic>
        <p:nvPicPr>
          <p:cNvPr id="11" name="Picture 10" descr="200px-Aptc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2657475"/>
            <a:ext cx="1905000" cy="1533525"/>
          </a:xfrm>
          <a:prstGeom prst="rect">
            <a:avLst/>
          </a:prstGeom>
        </p:spPr>
      </p:pic>
      <p:pic>
        <p:nvPicPr>
          <p:cNvPr id="12" name="Picture 11" descr="200px-Ayaw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4343400"/>
            <a:ext cx="1905000" cy="152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04682" y="3004363"/>
            <a:ext cx="13869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© 2006 Wikipedia,</a:t>
            </a:r>
          </a:p>
          <a:p>
            <a:pPr algn="ctr">
              <a:spcBef>
                <a:spcPts val="0"/>
              </a:spcBef>
            </a:pPr>
            <a:r>
              <a:rPr lang="en-US" sz="1000" i="1" dirty="0" smtClean="0"/>
              <a:t>Flight Dynamics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10"/>
              </a:rPr>
              <a:t>http://bit.ly/gVaQCX</a:t>
            </a:r>
            <a:endParaRPr lang="en-US" sz="1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02094" y="1219200"/>
            <a:ext cx="2085042" cy="1283732"/>
            <a:chOff x="5402094" y="1219200"/>
            <a:chExt cx="2085042" cy="1283732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5658336" y="1219200"/>
              <a:ext cx="1828800" cy="10668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>
                  <a:alpha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5402094" y="213360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i="1" dirty="0" smtClean="0">
                  <a:solidFill>
                    <a:srgbClr val="C00000"/>
                  </a:solidFill>
                  <a:sym typeface="Symbol" pitchFamily="18" charset="2"/>
                </a:rPr>
                <a:t>x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0" y="2819400"/>
            <a:ext cx="1760706" cy="1131332"/>
            <a:chOff x="6096000" y="2819400"/>
            <a:chExt cx="1760706" cy="1131332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6096000" y="2819400"/>
              <a:ext cx="1524000" cy="9144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339933">
                  <a:alpha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7543800" y="3581400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1800" i="1" dirty="0" smtClean="0">
                  <a:solidFill>
                    <a:srgbClr val="339933"/>
                  </a:solidFill>
                  <a:sym typeface="Symbol" pitchFamily="18" charset="2"/>
                </a:rPr>
                <a:t>y</a:t>
              </a:r>
              <a:endParaRPr lang="en-US" sz="1800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00800" y="4191000"/>
            <a:ext cx="284052" cy="1447800"/>
            <a:chOff x="6400800" y="4191000"/>
            <a:chExt cx="284052" cy="14478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rot="5400000" flipH="1" flipV="1">
              <a:off x="5982494" y="5066506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3399">
                  <a:alpha val="49804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6400800" y="4191000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solidFill>
                    <a:srgbClr val="003399"/>
                  </a:solidFill>
                  <a:sym typeface="Symbol" pitchFamily="18" charset="2"/>
                </a:rPr>
                <a:t>z</a:t>
              </a:r>
              <a:endParaRPr lang="en-US" dirty="0">
                <a:solidFill>
                  <a:srgbClr val="003399"/>
                </a:solidFill>
              </a:endParaRPr>
            </a:p>
          </p:txBody>
        </p:sp>
      </p:grp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2 – Fixed Angles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2563" y="999965"/>
            <a:ext cx="6548437" cy="47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2 – Fixed Angles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Gimbal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Lock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8276" y="1052176"/>
            <a:ext cx="6715124" cy="466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2 – Fixed Angles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Order of Rotations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526" y="1104900"/>
            <a:ext cx="7793324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2 – Fixed Angles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Interpolating Fixed Angles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066800"/>
            <a:ext cx="6919913" cy="458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2005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551, Computer Animation, </a:t>
            </a:r>
            <a:r>
              <a:rPr lang="en-US" sz="1200" dirty="0" smtClean="0">
                <a:solidFill>
                  <a:srgbClr val="003366"/>
                </a:solidFill>
                <a:hlinkClick r:id="rId4"/>
              </a:rPr>
              <a:t>http://bit.ly/ggbjuv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2 – Fixed Angles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Gimbal Lock Illustrated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gimba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905000"/>
            <a:ext cx="2895600" cy="2895600"/>
          </a:xfrm>
          <a:prstGeom prst="rect">
            <a:avLst/>
          </a:prstGeom>
        </p:spPr>
      </p:pic>
      <p:pic>
        <p:nvPicPr>
          <p:cNvPr id="14" name="Picture 13" descr="Rotating_gimbal-xyz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1905000"/>
            <a:ext cx="2895600" cy="2895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95400" y="502920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4953000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Anticz.com © 2001 M. Brown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7"/>
              </a:rPr>
              <a:t>http://bit.ly/6NIXVr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61065" y="4953000"/>
            <a:ext cx="27719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 smtClean="0"/>
              <a:t>Gimbal Lock</a:t>
            </a:r>
            <a:r>
              <a:rPr lang="en-US" dirty="0" smtClean="0"/>
              <a:t> © 2006 Wikipedia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(Rendered using POV-Ray)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hlinkClick r:id="rId8"/>
              </a:rPr>
              <a:t>http://bit.ly/hR88V2</a:t>
            </a:r>
            <a:endParaRPr lang="en-US" dirty="0" smtClean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Gimbal Lock</a:t>
            </a:r>
            <a:r>
              <a:rPr lang="en-US" sz="1800" dirty="0" smtClean="0">
                <a:solidFill>
                  <a:srgbClr val="800000"/>
                </a:solidFill>
              </a:rPr>
              <a:t>: Term Derived from Mechanical Problem in Gimbal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Gimbal</a:t>
            </a:r>
            <a:r>
              <a:rPr lang="en-US" sz="1800" dirty="0" smtClean="0">
                <a:solidFill>
                  <a:srgbClr val="800000"/>
                </a:solidFill>
              </a:rPr>
              <a:t>: Mechanism That Supports Compass, Gyroscope</a:t>
            </a:r>
          </a:p>
        </p:txBody>
      </p:sp>
      <p:pic>
        <p:nvPicPr>
          <p:cNvPr id="19" name="Picture 18" descr="uva-computer-scienc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3 – Euler Angles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066800"/>
            <a:ext cx="78934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3 – Euler Angles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371600"/>
            <a:ext cx="77137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va-computer-scie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6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4 – Axis-Angle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8907" y="990600"/>
            <a:ext cx="654209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4 – Axis-Angle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8" name="Picture 3" descr="axis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43200"/>
            <a:ext cx="4114800" cy="27432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9600" y="1143000"/>
            <a:ext cx="77845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Given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en-US" sz="2400" i="1" dirty="0">
                <a:solidFill>
                  <a:srgbClr val="FF6600"/>
                </a:solidFill>
                <a:effectLst/>
                <a:latin typeface="+mn-lt"/>
              </a:rPr>
              <a:t>r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– 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vector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in space to rotate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 </a:t>
            </a:r>
            <a:r>
              <a:rPr lang="en-US" sz="2400" i="0" dirty="0">
                <a:solidFill>
                  <a:srgbClr val="33CC33"/>
                </a:solidFill>
                <a:effectLst/>
                <a:latin typeface="+mn-lt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n</a:t>
            </a:r>
            <a:r>
              <a:rPr lang="en-US" sz="2400" i="0" dirty="0">
                <a:solidFill>
                  <a:srgbClr val="33CC33"/>
                </a:solidFill>
                <a:effectLst/>
                <a:latin typeface="+mn-lt"/>
              </a:rPr>
              <a:t>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– 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unit-length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axis in space about which to rotate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  <a:ea typeface="Tahoma"/>
                <a:cs typeface="Tahoma"/>
                <a:sym typeface="Symbol"/>
              </a:rPr>
              <a:t>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 –amount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about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n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to rotate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i="0" dirty="0">
              <a:solidFill>
                <a:schemeClr val="tx1"/>
              </a:solidFill>
              <a:effectLst/>
              <a:latin typeface="+mn-lt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Solve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   </a:t>
            </a:r>
            <a:r>
              <a:rPr lang="en-US" sz="2400" i="1" dirty="0">
                <a:solidFill>
                  <a:srgbClr val="33CC33"/>
                </a:solidFill>
                <a:effectLst/>
                <a:latin typeface="+mn-lt"/>
              </a:rPr>
              <a:t>r’ </a:t>
            </a:r>
            <a:r>
              <a:rPr lang="en-US" sz="2400" i="0" dirty="0" smtClean="0">
                <a:solidFill>
                  <a:schemeClr val="tx1"/>
                </a:solidFill>
                <a:effectLst/>
                <a:latin typeface="+mn-lt"/>
              </a:rPr>
              <a:t>– rotated </a:t>
            </a:r>
            <a:r>
              <a:rPr lang="en-US" sz="2400" i="0" dirty="0">
                <a:solidFill>
                  <a:schemeClr val="tx1"/>
                </a:solidFill>
                <a:effectLst/>
                <a:latin typeface="+mn-lt"/>
              </a:rPr>
              <a:t>vector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29425" y="3505200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6600"/>
                </a:solidFill>
                <a:effectLst/>
              </a:rPr>
              <a:t>r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43775" y="3276600"/>
            <a:ext cx="40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FF00"/>
                </a:solidFill>
                <a:effectLst/>
              </a:rPr>
              <a:t>r’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00800" y="3657600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</a:rPr>
              <a:t>n</a:t>
            </a:r>
          </a:p>
        </p:txBody>
      </p:sp>
      <p:pic>
        <p:nvPicPr>
          <p:cNvPr id="14" name="Picture 13" descr="uva-computer-scie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6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1143000"/>
            <a:ext cx="7010400" cy="1524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4 – Axis-Angle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Axis-Angle to Series of Rotations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447800"/>
            <a:ext cx="812947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4 – Axis-Angle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Axis-Angle to Rotation Matrix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866" y="1143000"/>
            <a:ext cx="7947134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5 –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219200"/>
            <a:ext cx="760614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5 –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[2]:</a:t>
            </a:r>
            <a:b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Arithmetic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190625"/>
            <a:ext cx="803190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5 –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Inverse &amp; Normalization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52128"/>
            <a:ext cx="7924800" cy="431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5 –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Representation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371600"/>
            <a:ext cx="80676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5 –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Geometric Operations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8013782" cy="423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5 –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Unit Quaternion Conversions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17" y="1219200"/>
            <a:ext cx="840558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5 –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Quaternions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Properties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" y="1143000"/>
            <a:ext cx="8196263" cy="442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 6 – Exponential Maps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1219200"/>
            <a:ext cx="8077200" cy="1800999"/>
            <a:chOff x="685800" y="1066800"/>
            <a:chExt cx="8077200" cy="18009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066800"/>
              <a:ext cx="8077200" cy="789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0300" y="1905000"/>
              <a:ext cx="4648200" cy="623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752600" y="2590800"/>
              <a:ext cx="5943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dirty="0" smtClean="0">
                  <a:sym typeface="Symbol" pitchFamily="18" charset="2"/>
                </a:rPr>
                <a:t>Original paper, </a:t>
              </a:r>
              <a:r>
                <a:rPr lang="en-US" sz="1200" i="1" dirty="0" smtClean="0">
                  <a:sym typeface="Symbol" pitchFamily="18" charset="2"/>
                </a:rPr>
                <a:t>Journal of Graphics Tools</a:t>
              </a:r>
              <a:r>
                <a:rPr lang="en-US" sz="1200" dirty="0" smtClean="0">
                  <a:sym typeface="Symbol" pitchFamily="18" charset="2"/>
                </a:rPr>
                <a:t>: </a:t>
              </a:r>
              <a:r>
                <a:rPr lang="en-US" sz="1200" dirty="0" err="1" smtClean="0">
                  <a:sym typeface="Symbol" pitchFamily="18" charset="2"/>
                </a:rPr>
                <a:t>Grassia</a:t>
              </a:r>
              <a:r>
                <a:rPr lang="en-US" sz="1200" dirty="0" smtClean="0">
                  <a:sym typeface="Symbol" pitchFamily="18" charset="2"/>
                </a:rPr>
                <a:t> (1998), </a:t>
              </a:r>
              <a:r>
                <a:rPr lang="en-US" sz="1200" dirty="0" smtClean="0">
                  <a:hlinkClick r:id="rId6"/>
                </a:rPr>
                <a:t>http://bit.ly/gwHQnt</a:t>
              </a:r>
              <a:endParaRPr lang="en-US" sz="1200" dirty="0">
                <a:sym typeface="Symbol" pitchFamily="18" charset="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9000" y="3581400"/>
            <a:ext cx="5095875" cy="1981200"/>
            <a:chOff x="3429000" y="3429000"/>
            <a:chExt cx="5095875" cy="19812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196514" y="5133201"/>
              <a:ext cx="356084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dirty="0" smtClean="0">
                  <a:sym typeface="Symbol" pitchFamily="18" charset="2"/>
                </a:rPr>
                <a:t>Wikipedia: </a:t>
              </a:r>
              <a:r>
                <a:rPr lang="en-US" sz="1200" i="1" dirty="0" smtClean="0">
                  <a:sym typeface="Symbol" pitchFamily="18" charset="2"/>
                </a:rPr>
                <a:t>Rotation Matrix, </a:t>
              </a:r>
              <a:r>
                <a:rPr lang="en-US" sz="1200" dirty="0" smtClean="0">
                  <a:sym typeface="Symbol" pitchFamily="18" charset="2"/>
                  <a:hlinkClick r:id="rId7"/>
                </a:rPr>
                <a:t>http://bit.ly/edluTR</a:t>
              </a:r>
              <a:endParaRPr lang="en-US" sz="1200" dirty="0" smtClean="0">
                <a:sym typeface="Symbol" pitchFamily="18" charset="2"/>
              </a:endParaRPr>
            </a:p>
          </p:txBody>
        </p:sp>
        <p:pic>
          <p:nvPicPr>
            <p:cNvPr id="10" name="Picture 9" descr="exponential_map-matrix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0" y="3429000"/>
              <a:ext cx="5095875" cy="1447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9600" y="3352800"/>
            <a:ext cx="2265620" cy="2366665"/>
            <a:chOff x="609600" y="3200400"/>
            <a:chExt cx="2265620" cy="2366665"/>
          </a:xfrm>
        </p:grpSpPr>
        <p:pic>
          <p:nvPicPr>
            <p:cNvPr id="11" name="Picture 10" descr="Exponential_Map-Azimuthal_Equidistant_N9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010" y="3200400"/>
              <a:ext cx="1828800" cy="18288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09600" y="5105400"/>
              <a:ext cx="22656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dirty="0" smtClean="0">
                  <a:sym typeface="Symbol" pitchFamily="18" charset="2"/>
                </a:rPr>
                <a:t>Wikipedia: </a:t>
              </a:r>
              <a:r>
                <a:rPr lang="en-US" sz="1200" i="1" dirty="0" smtClean="0">
                  <a:sym typeface="Symbol" pitchFamily="18" charset="2"/>
                </a:rPr>
                <a:t>Exponential Map</a:t>
              </a:r>
              <a:r>
                <a:rPr lang="en-US" sz="1200" dirty="0" smtClean="0">
                  <a:sym typeface="Symbol" pitchFamily="18" charset="2"/>
                </a:rPr>
                <a:t>,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dirty="0" smtClean="0">
                  <a:sym typeface="Symbol" pitchFamily="18" charset="2"/>
                  <a:hlinkClick r:id="rId10"/>
                </a:rPr>
                <a:t>http://bit.ly/fgSqLT</a:t>
              </a:r>
              <a:endParaRPr lang="en-US" sz="1200" dirty="0" smtClean="0">
                <a:sym typeface="Symbol" pitchFamily="18" charset="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85801" y="990600"/>
            <a:ext cx="6705599" cy="1747861"/>
            <a:chOff x="685801" y="4495800"/>
            <a:chExt cx="6705599" cy="1747861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1" y="4495800"/>
              <a:ext cx="1447799" cy="174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438400" y="4741866"/>
              <a:ext cx="4953000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Aaron Ross</a:t>
              </a:r>
            </a:p>
            <a:p>
              <a:r>
                <a:rPr lang="en-US" sz="1200" dirty="0" smtClean="0"/>
                <a:t>Founder, Digital Arts Guild</a:t>
              </a:r>
            </a:p>
            <a:p>
              <a:r>
                <a:rPr lang="en-US" sz="1200" dirty="0" smtClean="0">
                  <a:hlinkClick r:id="rId5"/>
                </a:rPr>
                <a:t>http://dr-yo.com</a:t>
              </a:r>
              <a:endParaRPr lang="en-US" sz="1200" dirty="0" smtClean="0"/>
            </a:p>
            <a:p>
              <a:r>
                <a:rPr lang="en-US" sz="1200" dirty="0" smtClean="0">
                  <a:hlinkClick r:id="rId6"/>
                </a:rPr>
                <a:t>http://bit.ly/fzxN74</a:t>
              </a:r>
              <a:endParaRPr lang="en-US" sz="1200" dirty="0" smtClean="0"/>
            </a:p>
            <a:p>
              <a:r>
                <a:rPr lang="en-US" sz="1200" dirty="0" smtClean="0">
                  <a:hlinkClick r:id="rId7"/>
                </a:rPr>
                <a:t>http://www.youtube.com/user/DigitalArtsGuild</a:t>
              </a:r>
              <a:endParaRPr lang="en-US" sz="1200" dirty="0" smtClean="0"/>
            </a:p>
          </p:txBody>
        </p:sp>
      </p:grp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References: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Maya Character Rigging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5799" y="2971800"/>
            <a:ext cx="5181601" cy="1524000"/>
            <a:chOff x="685800" y="1143000"/>
            <a:chExt cx="5181601" cy="1524000"/>
          </a:xfrm>
        </p:grpSpPr>
        <p:sp>
          <p:nvSpPr>
            <p:cNvPr id="14" name="Rectangle 13"/>
            <p:cNvSpPr/>
            <p:nvPr/>
          </p:nvSpPr>
          <p:spPr>
            <a:xfrm>
              <a:off x="2438401" y="1277136"/>
              <a:ext cx="3429000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</a:rPr>
                <a:t>Jim </a:t>
              </a:r>
              <a:r>
                <a:rPr lang="en-US" sz="1800" dirty="0" err="1" smtClean="0">
                  <a:solidFill>
                    <a:schemeClr val="bg1">
                      <a:lumMod val="50000"/>
                    </a:schemeClr>
                  </a:solidFill>
                </a:rPr>
                <a:t>Lammers</a:t>
              </a:r>
              <a:endParaRPr lang="en-US" sz="18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President</a:t>
              </a: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Trinity Animation</a:t>
              </a: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8"/>
                </a:rPr>
                <a:t>http://www.trinity3d.com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9"/>
                </a:rPr>
                <a:t>http://bit.ly/i6yfyV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7" descr="Jim-Lammer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800" y="1143000"/>
              <a:ext cx="1482811" cy="15240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85800" y="4724400"/>
            <a:ext cx="6705600" cy="1632626"/>
            <a:chOff x="685800" y="2786974"/>
            <a:chExt cx="6705600" cy="1632626"/>
          </a:xfrm>
        </p:grpSpPr>
        <p:pic>
          <p:nvPicPr>
            <p:cNvPr id="55297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5800" y="2786974"/>
              <a:ext cx="1447800" cy="163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2438400" y="2975423"/>
              <a:ext cx="4953000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3366"/>
                  </a:solidFill>
                </a:rPr>
                <a:t>Larry Neuberger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Associate Professor, Alfred State SUNY College of Technology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Online Instructor, Art Institute of Pittsburgh</a:t>
              </a:r>
            </a:p>
            <a:p>
              <a:r>
                <a:rPr lang="en-US" sz="1200" dirty="0" smtClean="0">
                  <a:hlinkClick r:id="rId12"/>
                </a:rPr>
                <a:t>http://poorhousefx.com</a:t>
              </a:r>
              <a:endParaRPr lang="en-US" sz="1200" dirty="0" smtClean="0">
                <a:solidFill>
                  <a:srgbClr val="003366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Quaternions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Matrix to Quaternion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0"/>
            <a:ext cx="83496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8" name="Picture 7" descr="UCSD_logo_t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Quaternions [2]: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Axis-Angle to Quaternion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8" name="Picture 7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305413"/>
            <a:ext cx="8305800" cy="41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Dynamics &amp; Kinematics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Dynamics</a:t>
            </a:r>
            <a:r>
              <a:rPr lang="en-US" sz="1800" dirty="0" smtClean="0">
                <a:solidFill>
                  <a:srgbClr val="800000"/>
                </a:solidFill>
              </a:rPr>
              <a:t>: Study of Motion &amp; Changes in Motion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Forward: model forces over time to find state,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Given: initial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 </a:t>
            </a:r>
            <a:r>
              <a:rPr lang="en-US" sz="1800" dirty="0" smtClean="0">
                <a:solidFill>
                  <a:srgbClr val="0000CC"/>
                </a:solidFill>
              </a:rPr>
              <a:t>, velocity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, gravitational constants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Calculate: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 at time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Inverse: given state and constraints, calculate forces,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Given: </a:t>
            </a:r>
            <a:r>
              <a:rPr lang="en-US" sz="1800" i="1" dirty="0" smtClean="0">
                <a:solidFill>
                  <a:srgbClr val="0000CC"/>
                </a:solidFill>
              </a:rPr>
              <a:t>desired</a:t>
            </a:r>
            <a:r>
              <a:rPr lang="en-US" sz="1800" dirty="0" smtClean="0">
                <a:solidFill>
                  <a:srgbClr val="0000CC"/>
                </a:solidFill>
              </a:rPr>
              <a:t>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 at time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  <a:r>
              <a:rPr lang="en-US" sz="1800" i="1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gravitational constants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Calculate: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 </a:t>
            </a:r>
            <a:r>
              <a:rPr lang="en-US" sz="1800" dirty="0" smtClean="0">
                <a:solidFill>
                  <a:srgbClr val="0000CC"/>
                </a:solidFill>
              </a:rPr>
              <a:t>, velocity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 needed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http://bit.ly/hH43dX</a:t>
            </a:r>
            <a:r>
              <a:rPr lang="en-US" sz="1800" dirty="0" smtClean="0">
                <a:solidFill>
                  <a:srgbClr val="0000CC"/>
                </a:solidFill>
              </a:rPr>
              <a:t> (see also: “Analytical dynamics”)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 non-particle objects: rigid-body dynamics (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http://bit.ly/dLvejg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Kinematics</a:t>
            </a:r>
            <a:r>
              <a:rPr lang="en-US" sz="1800" dirty="0" smtClean="0">
                <a:solidFill>
                  <a:srgbClr val="800000"/>
                </a:solidFill>
              </a:rPr>
              <a:t>: Study of Motion without Regard to Causative Forces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Modeling systems –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articulated figure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Forward: from angles to position (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http://bit.ly/eh2d1c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Inverse: finding angles given desired position (</a:t>
            </a:r>
            <a:r>
              <a:rPr lang="en-US" sz="1800" dirty="0" smtClean="0">
                <a:solidFill>
                  <a:srgbClr val="0000CC"/>
                </a:solidFill>
                <a:hlinkClick r:id="rId7"/>
              </a:rPr>
              <a:t>http://bit.ly/hsyTb0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dirty="0" smtClean="0">
                <a:solidFill>
                  <a:srgbClr val="0000CC"/>
                </a:solidFill>
                <a:hlinkClick r:id="rId8"/>
              </a:rPr>
              <a:t>http://bit.ly/hr8r2u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826000" y="5600700"/>
            <a:ext cx="2794000" cy="723900"/>
            <a:chOff x="4826000" y="5600700"/>
            <a:chExt cx="2794000" cy="723900"/>
          </a:xfrm>
        </p:grpSpPr>
        <p:pic>
          <p:nvPicPr>
            <p:cNvPr id="8" name="Picture 7" descr="Robot_arm_model_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000" y="5600700"/>
              <a:ext cx="965200" cy="7239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67400" y="5762595"/>
              <a:ext cx="1752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Forward Kinematics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2009 Wikipedia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Chapter 10, 13,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17.3 – 17.5,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Maya &amp; CGA, Ross Tutorials (</a:t>
            </a:r>
            <a:r>
              <a:rPr lang="en-US" sz="1800" dirty="0" smtClean="0">
                <a:hlinkClick r:id="rId4"/>
              </a:rPr>
              <a:t>http://bit.ly/dFpTwq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Maya interface: navigation, menus, tools, primitives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GUI, viewports, transforms, nodes, attributes, deformers, scenes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Object modeling and rigging; driven keys, blend shape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Rotations in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Flight dynamics: roll, pitch, yaw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Matrix, angles (fixed, Euler, axis), </a:t>
            </a:r>
            <a:r>
              <a:rPr lang="en-US" sz="1800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, exponential maps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Dynamics: forward (trajectories, simulation), inverse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ballistics)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Kinematics: forward, inverse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Previous Videos (#3): Morphing &amp; Other Special Effects (SFX)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Set of Videos (#4): Modeling &amp; Simulation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Animation for Simulation, Visualization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Lab 4: Unreal Wiki Tutorial, Modeling/Rigging (</a:t>
            </a:r>
            <a:r>
              <a:rPr lang="en-US" sz="1800" dirty="0" smtClean="0">
                <a:solidFill>
                  <a:srgbClr val="800000"/>
                </a:solidFill>
                <a:hlinkClick r:id="rId5"/>
              </a:rPr>
              <a:t>http://bit.ly/dLRkXN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Maya</a:t>
            </a:r>
            <a:r>
              <a:rPr lang="en-US" sz="1800" dirty="0" smtClean="0">
                <a:solidFill>
                  <a:srgbClr val="800000"/>
                </a:solidFill>
              </a:rPr>
              <a:t> Software for 3-D Modeling &amp; Animation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Shelves</a:t>
            </a:r>
            <a:r>
              <a:rPr lang="en-US" sz="1800" dirty="0" smtClean="0">
                <a:solidFill>
                  <a:srgbClr val="0000CC"/>
                </a:solidFill>
              </a:rPr>
              <a:t> and </a:t>
            </a:r>
            <a:r>
              <a:rPr lang="en-US" sz="1800" u="sng" dirty="0" smtClean="0">
                <a:solidFill>
                  <a:srgbClr val="0000CC"/>
                </a:solidFill>
              </a:rPr>
              <a:t>hotkeys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viewports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Channel box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deformers</a:t>
            </a:r>
            <a:r>
              <a:rPr lang="en-US" sz="1800" dirty="0" smtClean="0">
                <a:solidFill>
                  <a:srgbClr val="0000CC"/>
                </a:solidFill>
              </a:rPr>
              <a:t> – controlling complex vertex meshes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Rigging</a:t>
            </a:r>
            <a:r>
              <a:rPr lang="en-US" sz="1800" dirty="0" smtClean="0">
                <a:solidFill>
                  <a:srgbClr val="800000"/>
                </a:solidFill>
              </a:rPr>
              <a:t> Character Models: Defining Components of Articulated Figure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Joints</a:t>
            </a:r>
            <a:r>
              <a:rPr lang="en-US" sz="1800" dirty="0" smtClean="0">
                <a:solidFill>
                  <a:srgbClr val="0000CC"/>
                </a:solidFill>
              </a:rPr>
              <a:t> – axis of rotation, angular </a:t>
            </a: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egree(s) </a:t>
            </a: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f </a:t>
            </a: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reedom (DOFs)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Bones</a:t>
            </a:r>
            <a:r>
              <a:rPr lang="en-US" sz="1800" dirty="0" smtClean="0">
                <a:solidFill>
                  <a:srgbClr val="0000CC"/>
                </a:solidFill>
              </a:rPr>
              <a:t> – attached to joints, rotate about joint axis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Dynamics</a:t>
            </a:r>
            <a:r>
              <a:rPr lang="en-US" sz="1800" dirty="0" smtClean="0">
                <a:solidFill>
                  <a:srgbClr val="800000"/>
                </a:solidFill>
              </a:rPr>
              <a:t> (Motion under Forces) </a:t>
            </a:r>
            <a:r>
              <a:rPr lang="en-US" sz="1800" i="1" dirty="0" smtClean="0">
                <a:solidFill>
                  <a:srgbClr val="800000"/>
                </a:solidFill>
              </a:rPr>
              <a:t>vs. </a:t>
            </a:r>
            <a:r>
              <a:rPr lang="en-US" sz="1800" u="sng" dirty="0" smtClean="0">
                <a:solidFill>
                  <a:srgbClr val="800000"/>
                </a:solidFill>
              </a:rPr>
              <a:t>Kinematics</a:t>
            </a:r>
            <a:r>
              <a:rPr lang="en-US" sz="1800" dirty="0" smtClean="0">
                <a:solidFill>
                  <a:srgbClr val="800000"/>
                </a:solidFill>
              </a:rPr>
              <a:t> (Articulated Motion)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Roll</a:t>
            </a:r>
            <a:r>
              <a:rPr lang="en-US" sz="1800" dirty="0" smtClean="0">
                <a:solidFill>
                  <a:srgbClr val="800000"/>
                </a:solidFill>
              </a:rPr>
              <a:t> (Rotation about </a:t>
            </a:r>
            <a:r>
              <a:rPr lang="en-US" sz="1800" i="1" dirty="0" smtClean="0">
                <a:solidFill>
                  <a:srgbClr val="800000"/>
                </a:solidFill>
              </a:rPr>
              <a:t>x</a:t>
            </a:r>
            <a:r>
              <a:rPr lang="en-US" sz="1800" dirty="0" smtClean="0">
                <a:solidFill>
                  <a:srgbClr val="800000"/>
                </a:solidFill>
              </a:rPr>
              <a:t>), </a:t>
            </a:r>
            <a:r>
              <a:rPr lang="en-US" sz="1800" u="sng" dirty="0" smtClean="0">
                <a:solidFill>
                  <a:srgbClr val="800000"/>
                </a:solidFill>
              </a:rPr>
              <a:t>Pitch</a:t>
            </a:r>
            <a:r>
              <a:rPr lang="en-US" sz="1800" dirty="0" smtClean="0">
                <a:solidFill>
                  <a:srgbClr val="800000"/>
                </a:solidFill>
              </a:rPr>
              <a:t> (Rotation about </a:t>
            </a:r>
            <a:r>
              <a:rPr lang="en-US" sz="1800" i="1" dirty="0" smtClean="0">
                <a:solidFill>
                  <a:srgbClr val="800000"/>
                </a:solidFill>
              </a:rPr>
              <a:t>y</a:t>
            </a:r>
            <a:r>
              <a:rPr lang="en-US" sz="1800" dirty="0" smtClean="0">
                <a:solidFill>
                  <a:srgbClr val="800000"/>
                </a:solidFill>
              </a:rPr>
              <a:t>), </a:t>
            </a:r>
            <a:r>
              <a:rPr lang="en-US" sz="1800" u="sng" dirty="0" smtClean="0">
                <a:solidFill>
                  <a:srgbClr val="800000"/>
                </a:solidFill>
              </a:rPr>
              <a:t>Yaw</a:t>
            </a:r>
            <a:r>
              <a:rPr lang="en-US" sz="1800" dirty="0" smtClean="0">
                <a:solidFill>
                  <a:srgbClr val="800000"/>
                </a:solidFill>
              </a:rPr>
              <a:t> (Rotation about </a:t>
            </a:r>
            <a:r>
              <a:rPr lang="en-US" sz="1800" i="1" dirty="0" smtClean="0">
                <a:solidFill>
                  <a:srgbClr val="800000"/>
                </a:solidFill>
              </a:rPr>
              <a:t>z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Six Degrees of Rotation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  <a:latin typeface="+mn-lt"/>
              </a:rPr>
              <a:t>Matrix</a:t>
            </a: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 – what we studied before: 4</a:t>
            </a:r>
            <a:r>
              <a:rPr lang="en-US" sz="1800" dirty="0" smtClean="0">
                <a:solidFill>
                  <a:srgbClr val="0000CC"/>
                </a:solidFill>
                <a:latin typeface="+mn-lt"/>
                <a:sym typeface="Symbol"/>
              </a:rPr>
              <a:t> </a:t>
            </a: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4 Homogeneous TMs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Fixed angles</a:t>
            </a:r>
            <a:r>
              <a:rPr lang="en-US" sz="1800" dirty="0" smtClean="0">
                <a:solidFill>
                  <a:srgbClr val="0000CC"/>
                </a:solidFill>
              </a:rPr>
              <a:t> – global basis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Euler angles</a:t>
            </a:r>
            <a:r>
              <a:rPr lang="en-US" sz="1800" dirty="0" smtClean="0">
                <a:solidFill>
                  <a:srgbClr val="0000CC"/>
                </a:solidFill>
              </a:rPr>
              <a:t> – rotate around local axes (themselves rotated)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Axis-angle</a:t>
            </a:r>
            <a:r>
              <a:rPr lang="en-US" sz="1800" dirty="0" smtClean="0">
                <a:solidFill>
                  <a:srgbClr val="0000CC"/>
                </a:solidFill>
              </a:rPr>
              <a:t> – rotate around arbitrary axis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 – different representation of arbitrary rotation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Exponential maps</a:t>
            </a:r>
            <a:r>
              <a:rPr lang="en-US" sz="1800" dirty="0" smtClean="0">
                <a:solidFill>
                  <a:srgbClr val="0000CC"/>
                </a:solidFill>
              </a:rPr>
              <a:t> – 3-D representation related to quaternions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33400" y="4413250"/>
            <a:ext cx="7166757" cy="1835150"/>
            <a:chOff x="533400" y="4413250"/>
            <a:chExt cx="7166757" cy="1835150"/>
          </a:xfrm>
        </p:grpSpPr>
        <p:grpSp>
          <p:nvGrpSpPr>
            <p:cNvPr id="3" name="Group 34"/>
            <p:cNvGrpSpPr/>
            <p:nvPr/>
          </p:nvGrpSpPr>
          <p:grpSpPr>
            <a:xfrm>
              <a:off x="533400" y="4413250"/>
              <a:ext cx="4800600" cy="1835150"/>
              <a:chOff x="533400" y="4470400"/>
              <a:chExt cx="4800600" cy="183515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905000" y="4700111"/>
                <a:ext cx="3429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Steve Rotenberg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Lecturer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Graphics Lab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University of California – San Diego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CEO/Chief Scientist, </a:t>
                </a:r>
                <a:r>
                  <a:rPr lang="en-US" sz="1200" dirty="0" err="1" smtClean="0">
                    <a:solidFill>
                      <a:srgbClr val="003366"/>
                    </a:solidFill>
                  </a:rPr>
                  <a:t>PixelActive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hlinkClick r:id="rId4"/>
                  </a:rPr>
                  <a:t>http://graphics.ucsd.edu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34" name="Picture 33" descr="smugglers_run-front_larg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33400" y="4470400"/>
                <a:ext cx="1295400" cy="1835150"/>
              </a:xfrm>
              <a:prstGeom prst="rect">
                <a:avLst/>
              </a:prstGeom>
            </p:spPr>
          </p:pic>
        </p:grpSp>
        <p:pic>
          <p:nvPicPr>
            <p:cNvPr id="36" name="Picture 35" descr="UCSD_logo_top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8982" y="5243513"/>
              <a:ext cx="1781175" cy="276225"/>
            </a:xfrm>
            <a:prstGeom prst="rect">
              <a:avLst/>
            </a:prstGeom>
          </p:spPr>
        </p:pic>
      </p:grp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CGA Rotations, Dynamics &amp; Kinematics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2778158"/>
            <a:ext cx="8128782" cy="1489042"/>
            <a:chOff x="533400" y="2778158"/>
            <a:chExt cx="8128782" cy="1489042"/>
          </a:xfrm>
        </p:grpSpPr>
        <p:grpSp>
          <p:nvGrpSpPr>
            <p:cNvPr id="33" name="Group 32"/>
            <p:cNvGrpSpPr/>
            <p:nvPr/>
          </p:nvGrpSpPr>
          <p:grpSpPr>
            <a:xfrm>
              <a:off x="533400" y="2778158"/>
              <a:ext cx="7772400" cy="1489042"/>
              <a:chOff x="533400" y="2854396"/>
              <a:chExt cx="7772400" cy="148904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05000" y="2971053"/>
                <a:ext cx="6400800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David C. Brogan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Assistant Professor, Computer Science Department, University of Virginia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7"/>
                  </a:rPr>
                  <a:t>http://www.cs.virginia.edu/~dbrogan/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Susquehanna International Group (SIG)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8"/>
                  </a:rPr>
                  <a:t>http://www.sig.com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112644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3400" y="2854396"/>
                <a:ext cx="1295400" cy="1489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31" descr="uva-computer-science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8982" y="3552122"/>
              <a:ext cx="2743200" cy="42264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400" y="1066800"/>
            <a:ext cx="6477000" cy="1523663"/>
            <a:chOff x="533400" y="1066800"/>
            <a:chExt cx="6477000" cy="1523663"/>
          </a:xfrm>
        </p:grpSpPr>
        <p:grpSp>
          <p:nvGrpSpPr>
            <p:cNvPr id="25" name="Group 24"/>
            <p:cNvGrpSpPr/>
            <p:nvPr/>
          </p:nvGrpSpPr>
          <p:grpSpPr>
            <a:xfrm>
              <a:off x="533400" y="1066800"/>
              <a:ext cx="5791200" cy="1523663"/>
              <a:chOff x="533400" y="1216749"/>
              <a:chExt cx="5791200" cy="152366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05000" y="1332249"/>
                <a:ext cx="441960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CC0000"/>
                    </a:solidFill>
                  </a:rPr>
                  <a:t>Rick Parent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</a:rPr>
                  <a:t>Professor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</a:rPr>
                  <a:t>Department of Computer Science and Engineering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</a:rPr>
                  <a:t>Ohio State University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  <a:hlinkClick r:id="rId11"/>
                  </a:rPr>
                  <a:t>http://www.cse.ohio-state.edu/~parent/</a:t>
                </a:r>
                <a:endParaRPr lang="en-US" sz="1200" dirty="0" smtClean="0">
                  <a:solidFill>
                    <a:srgbClr val="CC0000"/>
                  </a:solidFill>
                </a:endParaRPr>
              </a:p>
            </p:txBody>
          </p:sp>
          <p:pic>
            <p:nvPicPr>
              <p:cNvPr id="112642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33400" y="1216749"/>
                <a:ext cx="1295400" cy="1523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645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18982" y="1295400"/>
              <a:ext cx="109141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Spaces &amp; Transformations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425" y="1447800"/>
            <a:ext cx="7953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Display Pipeline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8465" y="1006726"/>
            <a:ext cx="6442535" cy="470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6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Rotations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Orientation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83256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5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Rotations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Representing Position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" y="1143000"/>
            <a:ext cx="848535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46794</TotalTime>
  <Words>2410</Words>
  <Application>Microsoft Office PowerPoint</Application>
  <PresentationFormat>On-screen Show (4:3)</PresentationFormat>
  <Paragraphs>343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2406</cp:revision>
  <dcterms:created xsi:type="dcterms:W3CDTF">1601-01-01T00:00:00Z</dcterms:created>
  <dcterms:modified xsi:type="dcterms:W3CDTF">2011-03-14T16:43:53Z</dcterms:modified>
</cp:coreProperties>
</file>