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545" r:id="rId2"/>
    <p:sldId id="551" r:id="rId3"/>
    <p:sldId id="370" r:id="rId4"/>
    <p:sldId id="723" r:id="rId5"/>
    <p:sldId id="719" r:id="rId6"/>
    <p:sldId id="724" r:id="rId7"/>
    <p:sldId id="714" r:id="rId8"/>
    <p:sldId id="715" r:id="rId9"/>
    <p:sldId id="716" r:id="rId10"/>
    <p:sldId id="702" r:id="rId11"/>
    <p:sldId id="703" r:id="rId12"/>
    <p:sldId id="717" r:id="rId13"/>
    <p:sldId id="696" r:id="rId14"/>
    <p:sldId id="704" r:id="rId15"/>
    <p:sldId id="701" r:id="rId16"/>
    <p:sldId id="697" r:id="rId17"/>
    <p:sldId id="705" r:id="rId18"/>
    <p:sldId id="700" r:id="rId19"/>
    <p:sldId id="698" r:id="rId20"/>
    <p:sldId id="706" r:id="rId21"/>
    <p:sldId id="699" r:id="rId22"/>
    <p:sldId id="694" r:id="rId23"/>
    <p:sldId id="684" r:id="rId24"/>
    <p:sldId id="685" r:id="rId25"/>
    <p:sldId id="686" r:id="rId26"/>
    <p:sldId id="687" r:id="rId27"/>
    <p:sldId id="688" r:id="rId28"/>
    <p:sldId id="689" r:id="rId29"/>
    <p:sldId id="690" r:id="rId30"/>
    <p:sldId id="691" r:id="rId31"/>
    <p:sldId id="692" r:id="rId32"/>
    <p:sldId id="693" r:id="rId33"/>
    <p:sldId id="707" r:id="rId34"/>
    <p:sldId id="708" r:id="rId35"/>
    <p:sldId id="709" r:id="rId36"/>
    <p:sldId id="710" r:id="rId37"/>
    <p:sldId id="711" r:id="rId38"/>
    <p:sldId id="712" r:id="rId39"/>
    <p:sldId id="666" r:id="rId40"/>
    <p:sldId id="667" r:id="rId41"/>
    <p:sldId id="668" r:id="rId42"/>
    <p:sldId id="669" r:id="rId43"/>
    <p:sldId id="670" r:id="rId44"/>
    <p:sldId id="671" r:id="rId45"/>
    <p:sldId id="676" r:id="rId46"/>
    <p:sldId id="718" r:id="rId47"/>
    <p:sldId id="546" r:id="rId48"/>
    <p:sldId id="547" r:id="rId49"/>
  </p:sldIdLst>
  <p:sldSz cx="9144000" cy="6858000" type="screen4x3"/>
  <p:notesSz cx="7315200" cy="9601200"/>
  <p:custDataLst>
    <p:tags r:id="rId52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0000"/>
    <a:srgbClr val="6699FF"/>
    <a:srgbClr val="0099CC"/>
    <a:srgbClr val="FF6600"/>
    <a:srgbClr val="009999"/>
    <a:srgbClr val="0000CC"/>
    <a:srgbClr val="008000"/>
    <a:srgbClr val="3333CC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1" autoAdjust="0"/>
    <p:restoredTop sz="94545" autoAdjust="0"/>
  </p:normalViewPr>
  <p:slideViewPr>
    <p:cSldViewPr>
      <p:cViewPr varScale="1">
        <p:scale>
          <a:sx n="111" d="100"/>
          <a:sy n="111" d="100"/>
        </p:scale>
        <p:origin x="-160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A9618-594E-40AD-92E5-FB9E80DC06AF}" type="slidenum">
              <a:rPr lang="en-US"/>
              <a:pPr/>
              <a:t>39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F6B7E3-A575-4047-B8A6-9D02BFE13DBE}" type="slidenum">
              <a:rPr lang="en-US"/>
              <a:pPr/>
              <a:t>40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27FE5-87E2-4863-A543-15C5686E1634}" type="slidenum">
              <a:rPr lang="en-US"/>
              <a:pPr/>
              <a:t>41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1358D-7141-4C8B-8EB4-D7D08DB1C147}" type="slidenum">
              <a:rPr lang="en-US"/>
              <a:pPr/>
              <a:t>42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9CE1C-D07A-481B-8550-890629BE81E8}" type="slidenum">
              <a:rPr lang="en-US"/>
              <a:pPr/>
              <a:t>43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F2C49-5043-4659-8061-A2215110E502}" type="slidenum">
              <a:rPr lang="en-US"/>
              <a:pPr/>
              <a:t>44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95DEE-78A9-4D79-97AC-B12D97B07D8B}" type="slidenum">
              <a:rPr lang="en-US"/>
              <a:pPr/>
              <a:t>45</a:t>
            </a:fld>
            <a:endParaRPr 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EFEEC-EB37-4FAD-B44A-F724FBA528B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 userDrawn="1"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12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11" Type="http://schemas.openxmlformats.org/officeDocument/2006/relationships/hyperlink" Target="http://bit.ly/dJFYq9" TargetMode="External"/><Relationship Id="rId5" Type="http://schemas.openxmlformats.org/officeDocument/2006/relationships/hyperlink" Target="http://bit.ly/eVizrE" TargetMode="External"/><Relationship Id="rId10" Type="http://schemas.openxmlformats.org/officeDocument/2006/relationships/hyperlink" Target="http://bit.ly/gAhJbh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bit.ly/h2VZn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hyperlink" Target="http://bit.ly/hZfsj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bit.ly/hZfsjZ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2.xml"/><Relationship Id="rId7" Type="http://schemas.openxmlformats.org/officeDocument/2006/relationships/hyperlink" Target="http://bit.ly/hZfsjZ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hyperlink" Target="http://bit.ly/eJEdAM" TargetMode="External"/><Relationship Id="rId5" Type="http://schemas.openxmlformats.org/officeDocument/2006/relationships/hyperlink" Target="http://bit.ly/e3Zb8h" TargetMode="External"/><Relationship Id="rId4" Type="http://schemas.openxmlformats.org/officeDocument/2006/relationships/hyperlink" Target="http://bit.ly/gKj2N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8.png"/><Relationship Id="rId4" Type="http://schemas.openxmlformats.org/officeDocument/2006/relationships/hyperlink" Target="http://bit.ly/hZfsjZ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6TsJrb" TargetMode="Externa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hyperlink" Target="http://bit.ly/dVEa7l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bit.ly/ePpwoh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dVEa7l" TargetMode="Externa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hyperlink" Target="http://bit.ly/hs82Za" TargetMode="External"/><Relationship Id="rId5" Type="http://schemas.openxmlformats.org/officeDocument/2006/relationships/hyperlink" Target="http://bit.ly/g1hQpJ" TargetMode="External"/><Relationship Id="rId4" Type="http://schemas.openxmlformats.org/officeDocument/2006/relationships/hyperlink" Target="http://bit.ly/hRaQgk" TargetMode="External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2.png"/><Relationship Id="rId5" Type="http://schemas.openxmlformats.org/officeDocument/2006/relationships/hyperlink" Target="http://en.wikipedia.org/wiki/Shadow_mapping" TargetMode="External"/><Relationship Id="rId4" Type="http://schemas.openxmlformats.org/officeDocument/2006/relationships/hyperlink" Target="http://wiki.vrmedia.it/index.php?title=Shadow_Mappi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5.png"/><Relationship Id="rId4" Type="http://schemas.openxmlformats.org/officeDocument/2006/relationships/hyperlink" Target="http://bit.ly/hZfsj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hyperlink" Target="http://bit.ly/fun4a5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35.png"/><Relationship Id="rId4" Type="http://schemas.openxmlformats.org/officeDocument/2006/relationships/hyperlink" Target="http://bit.ly/hZfsj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isplacement_mapping" TargetMode="External"/><Relationship Id="rId3" Type="http://schemas.openxmlformats.org/officeDocument/2006/relationships/notesSlide" Target="../notesSlides/notesSlide20.xml"/><Relationship Id="rId7" Type="http://schemas.openxmlformats.org/officeDocument/2006/relationships/hyperlink" Target="http://wiki.vrmedia.it/index.php?title=Shadow_Mappi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hyperlink" Target="http://bit.ly/dWXNy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40.jpeg"/><Relationship Id="rId4" Type="http://schemas.openxmlformats.org/officeDocument/2006/relationships/hyperlink" Target="http://bit.ly/i78SiP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hyperlink" Target="http://bit.ly/hiSt0f" TargetMode="External"/><Relationship Id="rId5" Type="http://schemas.openxmlformats.org/officeDocument/2006/relationships/hyperlink" Target="http://www.cs.brown.edu/~avd/" TargetMode="Externa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44.png"/><Relationship Id="rId4" Type="http://schemas.openxmlformats.org/officeDocument/2006/relationships/hyperlink" Target="http://bit.ly/hiSt0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45.png"/><Relationship Id="rId4" Type="http://schemas.openxmlformats.org/officeDocument/2006/relationships/hyperlink" Target="http://bit.ly/hiSt0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46.png"/><Relationship Id="rId4" Type="http://schemas.openxmlformats.org/officeDocument/2006/relationships/hyperlink" Target="http://bit.ly/hiSt0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47.png"/><Relationship Id="rId4" Type="http://schemas.openxmlformats.org/officeDocument/2006/relationships/hyperlink" Target="http://bit.ly/hiSt0f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dGGdlc" TargetMode="External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49.png"/><Relationship Id="rId5" Type="http://schemas.openxmlformats.org/officeDocument/2006/relationships/hyperlink" Target="http://bit.ly/hiSt0f" TargetMode="Externa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51.png"/><Relationship Id="rId4" Type="http://schemas.openxmlformats.org/officeDocument/2006/relationships/hyperlink" Target="http://bit.ly/hiSt0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52.png"/><Relationship Id="rId4" Type="http://schemas.openxmlformats.org/officeDocument/2006/relationships/hyperlink" Target="http://bit.ly/hiSt0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53.png"/><Relationship Id="rId4" Type="http://schemas.openxmlformats.org/officeDocument/2006/relationships/hyperlink" Target="http://bit.ly/hiSt0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54.png"/><Relationship Id="rId4" Type="http://schemas.openxmlformats.org/officeDocument/2006/relationships/hyperlink" Target="http://bit.ly/hiSt0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55.png"/><Relationship Id="rId4" Type="http://schemas.openxmlformats.org/officeDocument/2006/relationships/hyperlink" Target="http://bit.ly/hiSt0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56.png"/><Relationship Id="rId4" Type="http://schemas.openxmlformats.org/officeDocument/2006/relationships/hyperlink" Target="http://bit.ly/hiSt0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57.png"/><Relationship Id="rId4" Type="http://schemas.openxmlformats.org/officeDocument/2006/relationships/hyperlink" Target="http://bit.ly/hiSt0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58.png"/><Relationship Id="rId4" Type="http://schemas.openxmlformats.org/officeDocument/2006/relationships/hyperlink" Target="http://bit.ly/hiSt0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59.png"/><Relationship Id="rId4" Type="http://schemas.openxmlformats.org/officeDocument/2006/relationships/hyperlink" Target="http://bit.ly/hiSt0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60.png"/><Relationship Id="rId4" Type="http://schemas.openxmlformats.org/officeDocument/2006/relationships/hyperlink" Target="http://bit.ly/hiSt0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61.png"/><Relationship Id="rId4" Type="http://schemas.openxmlformats.org/officeDocument/2006/relationships/hyperlink" Target="http://bit.ly/hiSt0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hyperlink" Target="http://bit.ly/g1J2nj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cs.cmu.edu/~fp/" TargetMode="External"/><Relationship Id="rId9" Type="http://schemas.openxmlformats.org/officeDocument/2006/relationships/hyperlink" Target="http://bit.ly/hVcVWN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5.xml"/><Relationship Id="rId7" Type="http://schemas.openxmlformats.org/officeDocument/2006/relationships/hyperlink" Target="http://bit.ly/hUUM94" TargetMode="External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11" Type="http://schemas.openxmlformats.org/officeDocument/2006/relationships/image" Target="../media/image10.gif"/><Relationship Id="rId5" Type="http://schemas.openxmlformats.org/officeDocument/2006/relationships/image" Target="../media/image7.png"/><Relationship Id="rId10" Type="http://schemas.openxmlformats.org/officeDocument/2006/relationships/hyperlink" Target="http://graphics.stanford.edu/~hanrahan/" TargetMode="External"/><Relationship Id="rId4" Type="http://schemas.openxmlformats.org/officeDocument/2006/relationships/hyperlink" Target="http://bit.ly/dJFYq9" TargetMode="External"/><Relationship Id="rId9" Type="http://schemas.openxmlformats.org/officeDocument/2006/relationships/hyperlink" Target="http://bit.ly/hZfsj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hyperlink" Target="http://en.wikipedia.org/wiki/Shadow_mappin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iki.vrmedia.it/index.php?title=Shadow_Mappi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hyperlink" Target="http://developer.nvidia.com/object/shadow_mapping.html" TargetMode="External"/><Relationship Id="rId5" Type="http://schemas.openxmlformats.org/officeDocument/2006/relationships/hyperlink" Target="http://bit.ly/f1iRYB" TargetMode="External"/><Relationship Id="rId4" Type="http://schemas.openxmlformats.org/officeDocument/2006/relationships/hyperlink" Target="http://bit.ly/e1LA2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hyperlink" Target="http://bit.ly/hJlfps" TargetMode="External"/><Relationship Id="rId4" Type="http://schemas.openxmlformats.org/officeDocument/2006/relationships/hyperlink" Target="http://bit.ly/hZfsjZ" TargetMode="Externa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Department 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Readings: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Sections 20.5 – 20.13, </a:t>
            </a:r>
            <a:r>
              <a:rPr lang="en-US" sz="1600" b="0" dirty="0" err="1" smtClean="0"/>
              <a:t>Eberly</a:t>
            </a:r>
            <a:r>
              <a:rPr lang="en-US" sz="1600" b="0" dirty="0" smtClean="0"/>
              <a:t>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r>
              <a:rPr lang="en-US" sz="1600" b="0" dirty="0" smtClean="0"/>
              <a:t> – see </a:t>
            </a:r>
            <a:r>
              <a:rPr lang="en-US" sz="1600" dirty="0" smtClean="0">
                <a:hlinkClick r:id="rId8"/>
              </a:rPr>
              <a:t>http://bit.ly/ieUq45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smtClean="0"/>
              <a:t>Next class: Section 3.1, </a:t>
            </a:r>
            <a:r>
              <a:rPr lang="en-US" sz="1600" b="0" dirty="0" err="1" smtClean="0"/>
              <a:t>Eberly</a:t>
            </a:r>
            <a:r>
              <a:rPr lang="en-US" sz="1600" b="0" dirty="0" smtClean="0"/>
              <a:t>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Brown CS123 slides on Polygons/Texture Mapping – </a:t>
            </a:r>
            <a:r>
              <a:rPr lang="en-US" sz="1600" dirty="0" smtClean="0">
                <a:hlinkClick r:id="rId9"/>
              </a:rPr>
              <a:t>http://bit.ly/h2VZn8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err="1" smtClean="0"/>
              <a:t>Wayback</a:t>
            </a:r>
            <a:r>
              <a:rPr lang="en-US" sz="1600" b="0" dirty="0" smtClean="0"/>
              <a:t> Machine archive of Brown CS123 slides: </a:t>
            </a:r>
            <a:r>
              <a:rPr lang="en-US" sz="1600" dirty="0" smtClean="0">
                <a:hlinkClick r:id="rId10"/>
              </a:rPr>
              <a:t>http://bit.ly/gAhJbh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err="1" smtClean="0"/>
              <a:t>Gröller</a:t>
            </a:r>
            <a:r>
              <a:rPr lang="en-US" sz="1600" b="0" dirty="0" smtClean="0"/>
              <a:t> &amp; </a:t>
            </a:r>
            <a:r>
              <a:rPr lang="en-US" sz="1600" b="0" dirty="0" err="1" smtClean="0"/>
              <a:t>Jeschke</a:t>
            </a:r>
            <a:r>
              <a:rPr lang="en-US" sz="1600" b="0" dirty="0" smtClean="0"/>
              <a:t> slides on Texturing – </a:t>
            </a:r>
            <a:r>
              <a:rPr lang="en-US" sz="1600" dirty="0" smtClean="0">
                <a:solidFill>
                  <a:srgbClr val="008000"/>
                </a:solidFill>
                <a:hlinkClick r:id="rId11"/>
              </a:rPr>
              <a:t>http://bit.ly/dJFYq9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endParaRPr lang="en-US" sz="1600" dirty="0" smtClean="0">
              <a:solidFill>
                <a:srgbClr val="800000"/>
              </a:solidFill>
            </a:endParaRP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b="0" dirty="0" smtClean="0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2126608" y="950893"/>
            <a:ext cx="55194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Surface Detail 3 </a:t>
            </a:r>
            <a:r>
              <a:rPr lang="en-US" sz="2800" smtClean="0"/>
              <a:t>of 5: Mappings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OpenGL Textures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12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Reflection Maps (Special Type) </a:t>
            </a:r>
            <a:r>
              <a:rPr lang="en-US" sz="1800" i="1" dirty="0" smtClean="0">
                <a:solidFill>
                  <a:srgbClr val="800000"/>
                </a:solidFill>
              </a:rPr>
              <a:t>~ </a:t>
            </a:r>
            <a:r>
              <a:rPr lang="en-US" sz="1800" dirty="0" smtClean="0">
                <a:solidFill>
                  <a:srgbClr val="800000"/>
                </a:solidFill>
              </a:rPr>
              <a:t>Environment Maps (General Case)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 a given viewing direction</a:t>
            </a:r>
          </a:p>
          <a:p>
            <a:pPr marL="1200150" lvl="2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 each normal direction</a:t>
            </a:r>
          </a:p>
          <a:p>
            <a:pPr marL="1657350" lvl="3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 each incoming direction (hemispherical integral)</a:t>
            </a:r>
          </a:p>
          <a:p>
            <a:pPr marL="2114550" lvl="4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Evaluate reflection equation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Idea: Take Picture of Scene Faced by Object, Apply as Map to Object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Requirements: Need to Take Account of Projective Distortions</a:t>
            </a: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Reflection/Environment Mapping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Basic Concept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Adapted from slides © 1995 – 2009 P. </a:t>
            </a:r>
            <a:r>
              <a:rPr lang="en-US" dirty="0" err="1" smtClean="0">
                <a:solidFill>
                  <a:srgbClr val="003300"/>
                </a:solidFill>
              </a:rPr>
              <a:t>Hanrahan</a:t>
            </a:r>
            <a:r>
              <a:rPr lang="en-US" dirty="0" smtClean="0">
                <a:solidFill>
                  <a:srgbClr val="003300"/>
                </a:solidFill>
              </a:rPr>
              <a:t>, Stanford University</a:t>
            </a:r>
            <a:endParaRPr lang="en-US" i="1" dirty="0" smtClean="0">
              <a:solidFill>
                <a:srgbClr val="003300"/>
              </a:solidFill>
            </a:endParaRPr>
          </a:p>
          <a:p>
            <a:r>
              <a:rPr lang="en-US" dirty="0" smtClean="0">
                <a:hlinkClick r:id="rId4"/>
              </a:rPr>
              <a:t>http://bit.ly/hZfsjZ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(CS 348B)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503320"/>
            <a:ext cx="4114800" cy="228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Reflection/Environment Mapping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Techniques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Adapted from slides © 1995 – 2009 P. </a:t>
            </a:r>
            <a:r>
              <a:rPr lang="en-US" dirty="0" err="1" smtClean="0">
                <a:solidFill>
                  <a:srgbClr val="003300"/>
                </a:solidFill>
              </a:rPr>
              <a:t>Hanrahan</a:t>
            </a:r>
            <a:r>
              <a:rPr lang="en-US" dirty="0" smtClean="0">
                <a:solidFill>
                  <a:srgbClr val="003300"/>
                </a:solidFill>
              </a:rPr>
              <a:t>, Stanford University</a:t>
            </a:r>
            <a:endParaRPr lang="en-US" i="1" dirty="0" smtClean="0">
              <a:solidFill>
                <a:srgbClr val="003300"/>
              </a:solidFill>
            </a:endParaRPr>
          </a:p>
          <a:p>
            <a:r>
              <a:rPr lang="en-US" dirty="0" smtClean="0">
                <a:hlinkClick r:id="rId4"/>
              </a:rPr>
              <a:t>http://bit.ly/hZfsjZ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(CS 348B)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4009" y="1371600"/>
            <a:ext cx="329399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Gazing Ball (</a:t>
            </a:r>
            <a:r>
              <a:rPr lang="en-US" sz="1800" dirty="0" err="1" smtClean="0">
                <a:solidFill>
                  <a:srgbClr val="800000"/>
                </a:solidFill>
              </a:rPr>
              <a:t>Mirrorball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Reflection Functions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Diffuse: irradiance map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Glossy: radiance map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Anisotropic: for each tangent direction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Mirror: reflection map (related to environment map)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Illumination Functions: Environment Map or Procedural Light Sources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76400" y="1562100"/>
            <a:ext cx="3124200" cy="1351121"/>
            <a:chOff x="1676400" y="1562100"/>
            <a:chExt cx="3124200" cy="1351121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9722" y="1562100"/>
              <a:ext cx="2130878" cy="1065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1676400" y="2667000"/>
              <a:ext cx="182614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solidFill>
                    <a:srgbClr val="003300"/>
                  </a:solidFill>
                </a:rPr>
                <a:t>Photo © 2009 K. </a:t>
              </a:r>
              <a:r>
                <a:rPr lang="en-US" sz="1000" dirty="0" err="1" smtClean="0">
                  <a:solidFill>
                    <a:srgbClr val="003300"/>
                  </a:solidFill>
                </a:rPr>
                <a:t>Turkowski</a:t>
              </a:r>
              <a:endParaRPr lang="en-US" sz="10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How To Create Direction Maps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Latitude-Longitude (Map Projections) - paint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Gazing Ball - photograph reflective sphere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Fisheye Lens - standard (wide-angle) camera lens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Cubical Environment Map</a:t>
            </a:r>
            <a:r>
              <a:rPr lang="en-US" sz="1800" dirty="0" smtClean="0">
                <a:solidFill>
                  <a:srgbClr val="0000CC"/>
                </a:solidFill>
              </a:rPr>
              <a:t> - rendering program or photography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Easy to produce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"Uniform" resolution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Simple texture coordinates calculation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Old </a:t>
            </a:r>
            <a:r>
              <a:rPr lang="en-US" sz="1800" dirty="0" err="1" smtClean="0">
                <a:solidFill>
                  <a:srgbClr val="800000"/>
                </a:solidFill>
              </a:rPr>
              <a:t>NeHe</a:t>
            </a:r>
            <a:r>
              <a:rPr lang="en-US" sz="1800" dirty="0" smtClean="0">
                <a:solidFill>
                  <a:srgbClr val="800000"/>
                </a:solidFill>
              </a:rPr>
              <a:t> OpenGL Mapping Tutorials (2000)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#6 (texture map onto cube) – Beginner (</a:t>
            </a:r>
            <a:r>
              <a:rPr lang="en-US" sz="1800" dirty="0" err="1" smtClean="0">
                <a:solidFill>
                  <a:srgbClr val="0000CC"/>
                </a:solidFill>
              </a:rPr>
              <a:t>Molofee</a:t>
            </a:r>
            <a:r>
              <a:rPr lang="en-US" sz="1800" dirty="0" smtClean="0">
                <a:solidFill>
                  <a:srgbClr val="0000CC"/>
                </a:solidFill>
              </a:rPr>
              <a:t>):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http://bit.ly/gKj2Nb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#23 (sphere) – Intermediate (</a:t>
            </a:r>
            <a:r>
              <a:rPr lang="en-US" sz="1800" dirty="0" err="1" smtClean="0">
                <a:solidFill>
                  <a:srgbClr val="0000CC"/>
                </a:solidFill>
              </a:rPr>
              <a:t>Schmick</a:t>
            </a:r>
            <a:r>
              <a:rPr lang="en-US" sz="1800" dirty="0" smtClean="0">
                <a:solidFill>
                  <a:srgbClr val="0000CC"/>
                </a:solidFill>
              </a:rPr>
              <a:t> &amp; </a:t>
            </a:r>
            <a:r>
              <a:rPr lang="en-US" sz="1800" dirty="0" err="1" smtClean="0">
                <a:solidFill>
                  <a:srgbClr val="0000CC"/>
                </a:solidFill>
              </a:rPr>
              <a:t>Molofee</a:t>
            </a:r>
            <a:r>
              <a:rPr lang="en-US" sz="1800" dirty="0" smtClean="0">
                <a:solidFill>
                  <a:srgbClr val="0000CC"/>
                </a:solidFill>
              </a:rPr>
              <a:t>): 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http://bit.ly/e3Zb8h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err="1" smtClean="0">
                <a:solidFill>
                  <a:srgbClr val="800000"/>
                </a:solidFill>
              </a:rPr>
              <a:t>nVidia</a:t>
            </a:r>
            <a:r>
              <a:rPr lang="en-US" sz="1800" dirty="0" smtClean="0">
                <a:solidFill>
                  <a:srgbClr val="800000"/>
                </a:solidFill>
              </a:rPr>
              <a:t> Tutorial: </a:t>
            </a:r>
            <a:r>
              <a:rPr lang="en-US" sz="1800" smtClean="0">
                <a:solidFill>
                  <a:srgbClr val="800000"/>
                </a:solidFill>
              </a:rPr>
              <a:t>OpenGL </a:t>
            </a:r>
            <a:r>
              <a:rPr lang="en-US" sz="1800" smtClean="0">
                <a:solidFill>
                  <a:srgbClr val="800000"/>
                </a:solidFill>
              </a:rPr>
              <a:t>Cube Map </a:t>
            </a:r>
            <a:r>
              <a:rPr lang="en-US" sz="1800" dirty="0" smtClean="0">
                <a:solidFill>
                  <a:srgbClr val="800000"/>
                </a:solidFill>
              </a:rPr>
              <a:t>(1999): </a:t>
            </a:r>
            <a:r>
              <a:rPr lang="en-US" sz="1800" dirty="0" smtClean="0">
                <a:solidFill>
                  <a:srgbClr val="0000CC"/>
                </a:solidFill>
                <a:hlinkClick r:id="rId6"/>
              </a:rPr>
              <a:t>http://bit.ly/eJEdAM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Issues: Non-Linear Mapping, Area Distortion, Converting Between Maps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Reflection/Environment Mapping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Advanced Methods &amp; Research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Adapted from slides © 1995 – 2009 P. </a:t>
            </a:r>
            <a:r>
              <a:rPr lang="en-US" dirty="0" err="1" smtClean="0">
                <a:solidFill>
                  <a:srgbClr val="003300"/>
                </a:solidFill>
              </a:rPr>
              <a:t>Hanrahan</a:t>
            </a:r>
            <a:r>
              <a:rPr lang="en-US" dirty="0" smtClean="0">
                <a:solidFill>
                  <a:srgbClr val="003300"/>
                </a:solidFill>
              </a:rPr>
              <a:t>, Stanford University</a:t>
            </a:r>
            <a:endParaRPr lang="en-US" i="1" dirty="0" smtClean="0">
              <a:solidFill>
                <a:srgbClr val="003300"/>
              </a:solidFill>
            </a:endParaRPr>
          </a:p>
          <a:p>
            <a:r>
              <a:rPr lang="en-US" dirty="0" smtClean="0">
                <a:hlinkClick r:id="rId7"/>
              </a:rPr>
              <a:t>http://bit.ly/hZfsjZ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(CS 348B)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741" y="2743200"/>
            <a:ext cx="2027059" cy="144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Transparency: One Term for Many Techniques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Goal: “See Through” Objects (Could Be Real Decals)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Ideas: Render Background Object, Then Foreground Object or Material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Blend</a:t>
            </a:r>
            <a:r>
              <a:rPr lang="en-US" sz="1800" dirty="0" smtClean="0">
                <a:solidFill>
                  <a:srgbClr val="0000CC"/>
                </a:solidFill>
              </a:rPr>
              <a:t> in color of (semi-)transparent/translucent foreground object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Simulate little holes in foreground material (</a:t>
            </a:r>
            <a:r>
              <a:rPr lang="en-US" sz="1800" u="sng" dirty="0" smtClean="0">
                <a:solidFill>
                  <a:srgbClr val="0000CC"/>
                </a:solidFill>
              </a:rPr>
              <a:t>screen door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Transparency Mapping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Basic Concept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Adapted from slides © 1995 – 2009 P. </a:t>
            </a:r>
            <a:r>
              <a:rPr lang="en-US" dirty="0" err="1" smtClean="0">
                <a:solidFill>
                  <a:srgbClr val="003300"/>
                </a:solidFill>
              </a:rPr>
              <a:t>Hanrahan</a:t>
            </a:r>
            <a:r>
              <a:rPr lang="en-US" dirty="0" smtClean="0">
                <a:solidFill>
                  <a:srgbClr val="003300"/>
                </a:solidFill>
              </a:rPr>
              <a:t>, Stanford University</a:t>
            </a:r>
            <a:endParaRPr lang="en-US" i="1" dirty="0" smtClean="0">
              <a:solidFill>
                <a:srgbClr val="003300"/>
              </a:solidFill>
            </a:endParaRPr>
          </a:p>
          <a:p>
            <a:r>
              <a:rPr lang="en-US" dirty="0" smtClean="0">
                <a:hlinkClick r:id="rId4"/>
              </a:rPr>
              <a:t>http://bit.ly/hZfsjZ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(CS 348B)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1971" y="1371600"/>
            <a:ext cx="3929829" cy="27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Alpha Compositing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aka </a:t>
            </a:r>
            <a:r>
              <a:rPr lang="en-US" sz="1800" dirty="0" smtClean="0">
                <a:solidFill>
                  <a:srgbClr val="800000"/>
                </a:solidFill>
              </a:rPr>
              <a:t>Alpha Blending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Combine colors of transparent foreground, opaque background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Uses </a:t>
            </a:r>
            <a:r>
              <a:rPr lang="en-US" sz="1800" u="sng" dirty="0" smtClean="0">
                <a:solidFill>
                  <a:srgbClr val="0000CC"/>
                </a:solidFill>
              </a:rPr>
              <a:t>alpha channel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i="1" dirty="0" smtClean="0">
                <a:solidFill>
                  <a:srgbClr val="0000CC"/>
                </a:solidFill>
              </a:rPr>
              <a:t>A</a:t>
            </a:r>
            <a:r>
              <a:rPr lang="en-US" sz="1800" dirty="0" smtClean="0">
                <a:solidFill>
                  <a:srgbClr val="0000CC"/>
                </a:solidFill>
              </a:rPr>
              <a:t> of (</a:t>
            </a:r>
            <a:r>
              <a:rPr lang="en-US" sz="1800" i="1" dirty="0" smtClean="0">
                <a:solidFill>
                  <a:srgbClr val="0000CC"/>
                </a:solidFill>
              </a:rPr>
              <a:t>R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i="1" dirty="0" smtClean="0">
                <a:solidFill>
                  <a:srgbClr val="0000CC"/>
                </a:solidFill>
              </a:rPr>
              <a:t>G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i="1" dirty="0" smtClean="0">
                <a:solidFill>
                  <a:srgbClr val="0000CC"/>
                </a:solidFill>
              </a:rPr>
              <a:t>B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i="1" dirty="0" smtClean="0">
                <a:solidFill>
                  <a:srgbClr val="0000CC"/>
                </a:solidFill>
              </a:rPr>
              <a:t>A</a:t>
            </a:r>
            <a:r>
              <a:rPr lang="en-US" sz="1800" dirty="0" smtClean="0">
                <a:solidFill>
                  <a:srgbClr val="0000CC"/>
                </a:solidFill>
              </a:rPr>
              <a:t>) – think “% transparency”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Wikipedia: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http://bit.ly/ePpwoh</a:t>
            </a:r>
            <a:r>
              <a:rPr lang="en-US" sz="1800" dirty="0" smtClean="0">
                <a:solidFill>
                  <a:srgbClr val="0000CC"/>
                </a:solidFill>
              </a:rPr>
              <a:t> (see also RGBA,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http://bit.ly/ePpwoh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Screen Door Transparency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Simulate little holes in foreground material (screen door)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Result: visual effect of being able to see through foreground</a:t>
            </a: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Transparency Mapping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Techniques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724400" y="2513012"/>
            <a:ext cx="3533568" cy="2668588"/>
            <a:chOff x="5029200" y="2438400"/>
            <a:chExt cx="3228768" cy="2438400"/>
          </a:xfrm>
        </p:grpSpPr>
        <p:pic>
          <p:nvPicPr>
            <p:cNvPr id="8" name="Picture 7" descr="sparsenessScreendoo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0690" y="2438400"/>
              <a:ext cx="3005789" cy="19958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029200" y="4476690"/>
              <a:ext cx="32287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0099CC"/>
                  </a:solidFill>
                </a:rPr>
                <a:t>Screen door: Viola </a:t>
              </a:r>
              <a:r>
                <a:rPr lang="en-US" sz="1000" i="1" dirty="0" smtClean="0">
                  <a:solidFill>
                    <a:srgbClr val="0099CC"/>
                  </a:solidFill>
                </a:rPr>
                <a:t>et al. </a:t>
              </a:r>
              <a:r>
                <a:rPr lang="en-US" sz="1000" dirty="0" smtClean="0">
                  <a:solidFill>
                    <a:srgbClr val="0099CC"/>
                  </a:solidFill>
                </a:rPr>
                <a:t>(2004), </a:t>
              </a:r>
              <a:r>
                <a:rPr lang="en-US" sz="1000" dirty="0" smtClean="0">
                  <a:solidFill>
                    <a:srgbClr val="0099CC"/>
                  </a:solidFill>
                  <a:hlinkClick r:id="rId6"/>
                </a:rPr>
                <a:t>http://bit.ly/dVEa7l</a:t>
              </a:r>
              <a:endParaRPr lang="en-US" sz="1000" dirty="0" smtClean="0">
                <a:solidFill>
                  <a:srgbClr val="0099CC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0099CC"/>
                  </a:solidFill>
                </a:rPr>
                <a:t>Technical University of Vienna, IEEE Vis 2004</a:t>
              </a:r>
              <a:endParaRPr lang="en-US" sz="1000" dirty="0">
                <a:solidFill>
                  <a:srgbClr val="0099CC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95400" y="2513012"/>
            <a:ext cx="3250406" cy="2667000"/>
            <a:chOff x="1295400" y="2438400"/>
            <a:chExt cx="2971800" cy="2438400"/>
          </a:xfrm>
        </p:grpSpPr>
        <p:pic>
          <p:nvPicPr>
            <p:cNvPr id="6" name="Picture 5" descr="TransparencyMapping_Photo14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6267" y="2438400"/>
              <a:ext cx="2630066" cy="198495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295400" y="4476690"/>
              <a:ext cx="2971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FF6600"/>
                  </a:solidFill>
                </a:rPr>
                <a:t>Alpha blending: Lim (2010), </a:t>
              </a:r>
              <a:r>
                <a:rPr lang="en-US" sz="1000" dirty="0" smtClean="0">
                  <a:solidFill>
                    <a:srgbClr val="FF6600"/>
                  </a:solidFill>
                  <a:hlinkClick r:id="rId8"/>
                </a:rPr>
                <a:t>http://bit.ly/6TsJrb</a:t>
              </a:r>
              <a:endParaRPr lang="en-US" sz="1000" dirty="0" smtClean="0">
                <a:solidFill>
                  <a:srgbClr val="FF6600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FF6600"/>
                  </a:solidFill>
                </a:rPr>
                <a:t>Goon Creative, Maya Transparency Tutorial</a:t>
              </a:r>
              <a:endParaRPr lang="en-US" sz="1000" dirty="0">
                <a:solidFill>
                  <a:srgbClr val="FF66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Transparency Mapping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Advanced Methods &amp; Research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OpenGL Transparency How-To at </a:t>
            </a:r>
            <a:r>
              <a:rPr lang="en-US" sz="1800" dirty="0" smtClean="0">
                <a:solidFill>
                  <a:srgbClr val="6699FF"/>
                </a:solidFill>
              </a:rPr>
              <a:t>OpenGL.org</a:t>
            </a:r>
            <a:r>
              <a:rPr lang="en-US" sz="1800" dirty="0" smtClean="0">
                <a:solidFill>
                  <a:srgbClr val="800000"/>
                </a:solidFill>
              </a:rPr>
              <a:t>: 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http://bit.ly/hRaQgk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Screen Door Transparency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Use </a:t>
            </a:r>
            <a:r>
              <a:rPr lang="en-US" sz="1800" dirty="0" err="1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glPolygonStipple</a:t>
            </a:r>
            <a:r>
              <a:rPr lang="en-US" sz="1800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800" dirty="0" smtClean="0">
                <a:solidFill>
                  <a:srgbClr val="0000CC"/>
                </a:solidFill>
              </a:rPr>
              <a:t>,</a:t>
            </a:r>
            <a:r>
              <a:rPr lang="en-US" sz="1800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glEnable</a:t>
            </a:r>
            <a:r>
              <a:rPr lang="en-US" sz="1800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(GL_POLYGON_STIPPLE)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See 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http://bit.ly/g1hQpJ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Glass-Like Transparency using Alpha Blending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Use </a:t>
            </a:r>
            <a:r>
              <a:rPr lang="en-US" sz="1800" dirty="0" err="1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glEnable</a:t>
            </a:r>
            <a:r>
              <a:rPr lang="en-US" sz="1800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(GL_BLEND)</a:t>
            </a:r>
            <a:r>
              <a:rPr lang="en-US" sz="1800" dirty="0" smtClean="0">
                <a:solidFill>
                  <a:srgbClr val="0000CC"/>
                </a:solidFill>
              </a:rPr>
              <a:t>,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glBlendFunc</a:t>
            </a:r>
            <a:r>
              <a:rPr lang="en-US" sz="1800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(…)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See </a:t>
            </a:r>
            <a:r>
              <a:rPr lang="en-US" sz="1800" dirty="0" smtClean="0">
                <a:solidFill>
                  <a:srgbClr val="800000"/>
                </a:solidFill>
                <a:hlinkClick r:id="rId6"/>
              </a:rPr>
              <a:t>http://bit.ly/hs82Za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85370" y="3657600"/>
            <a:ext cx="3820230" cy="2667000"/>
            <a:chOff x="2133600" y="1295400"/>
            <a:chExt cx="5181600" cy="3617407"/>
          </a:xfrm>
        </p:grpSpPr>
        <p:pic>
          <p:nvPicPr>
            <p:cNvPr id="13" name="Picture 12" descr="sparsenessScreendoor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4189" y="2819400"/>
              <a:ext cx="2180422" cy="14478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476573" y="4349053"/>
              <a:ext cx="4495658" cy="563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0099CC"/>
                  </a:solidFill>
                </a:rPr>
                <a:t>Viola </a:t>
              </a:r>
              <a:r>
                <a:rPr lang="en-US" sz="1000" i="1" dirty="0" smtClean="0">
                  <a:solidFill>
                    <a:srgbClr val="0099CC"/>
                  </a:solidFill>
                </a:rPr>
                <a:t>et al. </a:t>
              </a:r>
              <a:r>
                <a:rPr lang="en-US" sz="1000" dirty="0" smtClean="0">
                  <a:solidFill>
                    <a:srgbClr val="0099CC"/>
                  </a:solidFill>
                </a:rPr>
                <a:t>(2004), </a:t>
              </a:r>
              <a:r>
                <a:rPr lang="en-US" sz="1000" dirty="0" smtClean="0">
                  <a:solidFill>
                    <a:srgbClr val="0099CC"/>
                  </a:solidFill>
                  <a:hlinkClick r:id="rId8"/>
                </a:rPr>
                <a:t>http://bit.ly/dVEa7l</a:t>
              </a:r>
              <a:endParaRPr lang="en-US" sz="1000" dirty="0" smtClean="0">
                <a:solidFill>
                  <a:srgbClr val="0099CC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0099CC"/>
                  </a:solidFill>
                </a:rPr>
                <a:t>Technical University of Vienna, IEEE Vis 2004</a:t>
              </a:r>
              <a:endParaRPr lang="en-US" sz="1000" dirty="0">
                <a:solidFill>
                  <a:srgbClr val="0099CC"/>
                </a:solidFill>
              </a:endParaRPr>
            </a:p>
          </p:txBody>
        </p:sp>
        <p:pic>
          <p:nvPicPr>
            <p:cNvPr id="15" name="Picture 14" descr="geckoAverageMod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3600" y="1295400"/>
              <a:ext cx="5181600" cy="1428319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Goal: Create Illusion of Textured Surface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Idea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Start with regular smooth object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Make height map (by hand and/or using program, </a:t>
            </a:r>
            <a:r>
              <a:rPr lang="en-US" sz="1800" i="1" dirty="0" smtClean="0">
                <a:solidFill>
                  <a:srgbClr val="0000CC"/>
                </a:solidFill>
              </a:rPr>
              <a:t>i.e.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procedurally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Use map to perturb surface </a:t>
            </a:r>
            <a:r>
              <a:rPr lang="en-US" sz="1800" dirty="0" err="1" smtClean="0">
                <a:solidFill>
                  <a:srgbClr val="0000CC"/>
                </a:solidFill>
              </a:rPr>
              <a:t>normals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Plug new </a:t>
            </a:r>
            <a:r>
              <a:rPr lang="en-US" sz="1800" dirty="0" err="1" smtClean="0">
                <a:solidFill>
                  <a:srgbClr val="0000CC"/>
                </a:solidFill>
              </a:rPr>
              <a:t>normals</a:t>
            </a:r>
            <a:r>
              <a:rPr lang="en-US" sz="1800" dirty="0" smtClean="0">
                <a:solidFill>
                  <a:srgbClr val="0000CC"/>
                </a:solidFill>
              </a:rPr>
              <a:t> into illumination equation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Will This Look Realistic?  Why/Why Not?</a:t>
            </a: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Bump Mapping 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Basic Concept</a:t>
            </a:r>
            <a:endParaRPr lang="en-US" sz="2000" i="1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5834" y="35052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1" dirty="0" smtClean="0"/>
              <a:t>Bump Mapping </a:t>
            </a:r>
            <a:r>
              <a:rPr lang="en-US" dirty="0" smtClean="0"/>
              <a:t>© 2010 Wikipedia</a:t>
            </a:r>
            <a:endParaRPr lang="en-US" dirty="0" smtClean="0">
              <a:hlinkClick r:id="rId4"/>
            </a:endParaRPr>
          </a:p>
          <a:p>
            <a:pPr algn="ctr">
              <a:spcBef>
                <a:spcPts val="0"/>
              </a:spcBef>
            </a:pPr>
            <a:r>
              <a:rPr lang="en-US" dirty="0" smtClean="0">
                <a:hlinkClick r:id="rId5"/>
              </a:rPr>
              <a:t>http://en.wikipedia.org/wiki/Bump_mapping</a:t>
            </a:r>
            <a:endParaRPr lang="en-US" dirty="0"/>
          </a:p>
        </p:txBody>
      </p:sp>
      <p:pic>
        <p:nvPicPr>
          <p:cNvPr id="10" name="Picture 9" descr="Bump-map-demo-smoot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1524000"/>
            <a:ext cx="1981200" cy="1981200"/>
          </a:xfrm>
          <a:prstGeom prst="rect">
            <a:avLst/>
          </a:prstGeom>
        </p:spPr>
      </p:pic>
      <p:pic>
        <p:nvPicPr>
          <p:cNvPr id="11" name="Picture 10" descr="Orange-bumpma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1600200"/>
            <a:ext cx="1828800" cy="1828800"/>
          </a:xfrm>
          <a:prstGeom prst="rect">
            <a:avLst/>
          </a:prstGeom>
        </p:spPr>
      </p:pic>
      <p:pic>
        <p:nvPicPr>
          <p:cNvPr id="12" name="Picture 11" descr="Bump-map-demo-bump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1600200"/>
            <a:ext cx="1905000" cy="1905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71800" y="1752600"/>
            <a:ext cx="7232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/>
              <a:t>+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982325" y="1752600"/>
            <a:ext cx="7232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/>
              <a:t>=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  <p:bldP spid="13" grpId="2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Bump Mapping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Techniques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Adapted from slides © 1995 – 2009 P. </a:t>
            </a:r>
            <a:r>
              <a:rPr lang="en-US" dirty="0" err="1" smtClean="0">
                <a:solidFill>
                  <a:srgbClr val="003300"/>
                </a:solidFill>
              </a:rPr>
              <a:t>Hanrahan</a:t>
            </a:r>
            <a:r>
              <a:rPr lang="en-US" dirty="0" smtClean="0">
                <a:solidFill>
                  <a:srgbClr val="003300"/>
                </a:solidFill>
              </a:rPr>
              <a:t>, Stanford University</a:t>
            </a:r>
            <a:endParaRPr lang="en-US" i="1" dirty="0" smtClean="0">
              <a:solidFill>
                <a:srgbClr val="003300"/>
              </a:solidFill>
            </a:endParaRPr>
          </a:p>
          <a:p>
            <a:r>
              <a:rPr lang="en-US" dirty="0" smtClean="0">
                <a:hlinkClick r:id="rId4"/>
              </a:rPr>
              <a:t>http://bit.ly/hZfsjZ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(CS 348B)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066800"/>
            <a:ext cx="7467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29000" y="1524000"/>
            <a:ext cx="4876800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Hey, wait a minute!</a:t>
            </a: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pPr algn="r"/>
            <a:r>
              <a:rPr lang="en-US" dirty="0" smtClean="0">
                <a:solidFill>
                  <a:srgbClr val="800000"/>
                </a:solidFill>
              </a:rPr>
              <a:t>… what’s wrong with the one on the left?</a:t>
            </a:r>
            <a:endParaRPr lang="en-US" dirty="0"/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Bump Mapping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Advanced Methods &amp; Research</a:t>
            </a:r>
          </a:p>
        </p:txBody>
      </p:sp>
      <p:pic>
        <p:nvPicPr>
          <p:cNvPr id="7" name="Picture 6" descr="800px-Bump_map_vs_isosurfac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5720" y="1951506"/>
            <a:ext cx="4145280" cy="2590800"/>
          </a:xfrm>
          <a:prstGeom prst="rect">
            <a:avLst/>
          </a:prstGeom>
        </p:spPr>
      </p:pic>
      <p:pic>
        <p:nvPicPr>
          <p:cNvPr id="8" name="Picture 7" descr="Encyclopedia Brow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2510" y="1570506"/>
            <a:ext cx="2091690" cy="3200400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Bump Mapping Tutorial for OpenGL (Baker, 2003): </a:t>
            </a:r>
            <a:r>
              <a:rPr lang="en-US" sz="1800" dirty="0" smtClean="0">
                <a:solidFill>
                  <a:srgbClr val="800000"/>
                </a:solidFill>
                <a:hlinkClick r:id="rId6"/>
              </a:rPr>
              <a:t>http://bit.ly/fun4a5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Right Ball (Displacement Mapped) Casts </a:t>
            </a:r>
            <a:r>
              <a:rPr lang="en-US" sz="1800" i="1" dirty="0" smtClean="0">
                <a:solidFill>
                  <a:srgbClr val="800000"/>
                </a:solidFill>
              </a:rPr>
              <a:t>Rough</a:t>
            </a:r>
            <a:r>
              <a:rPr lang="en-US" sz="1800" dirty="0" smtClean="0">
                <a:solidFill>
                  <a:srgbClr val="800000"/>
                </a:solidFill>
              </a:rPr>
              <a:t> Shadow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Left Ball (Bump Mapped) Casts </a:t>
            </a:r>
            <a:r>
              <a:rPr lang="en-US" sz="1800" i="1" dirty="0" smtClean="0">
                <a:solidFill>
                  <a:srgbClr val="800000"/>
                </a:solidFill>
              </a:rPr>
              <a:t>Smooth</a:t>
            </a:r>
            <a:r>
              <a:rPr lang="en-US" sz="1800" dirty="0" smtClean="0">
                <a:solidFill>
                  <a:srgbClr val="800000"/>
                </a:solidFill>
              </a:rPr>
              <a:t> Shadow – Why?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Bump Mapping Only Perturbs </a:t>
            </a:r>
            <a:r>
              <a:rPr lang="en-US" sz="1800" dirty="0" err="1" smtClean="0">
                <a:solidFill>
                  <a:srgbClr val="800000"/>
                </a:solidFill>
              </a:rPr>
              <a:t>Normals</a:t>
            </a:r>
            <a:r>
              <a:rPr lang="en-US" sz="1800" dirty="0" smtClean="0">
                <a:solidFill>
                  <a:srgbClr val="800000"/>
                </a:solidFill>
              </a:rPr>
              <a:t> (Surface Only!)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</a:pPr>
            <a:endParaRPr lang="en-US" sz="1800" dirty="0" smtClean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Remember What We Did to Perform Bump Mapping?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Q: Can We Make This </a:t>
            </a:r>
            <a:r>
              <a:rPr lang="en-US" sz="1800" i="1" dirty="0" smtClean="0">
                <a:solidFill>
                  <a:srgbClr val="800000"/>
                </a:solidFill>
              </a:rPr>
              <a:t>Permanent</a:t>
            </a:r>
            <a:r>
              <a:rPr lang="en-US" sz="1800" dirty="0" smtClean="0">
                <a:solidFill>
                  <a:srgbClr val="800000"/>
                </a:solidFill>
              </a:rPr>
              <a:t>? How?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A: Sure!   Let Perturbed </a:t>
            </a:r>
            <a:r>
              <a:rPr lang="en-US" sz="1800" dirty="0" err="1" smtClean="0">
                <a:solidFill>
                  <a:srgbClr val="800000"/>
                </a:solidFill>
              </a:rPr>
              <a:t>Normals</a:t>
            </a:r>
            <a:r>
              <a:rPr lang="en-US" sz="1800" dirty="0" smtClean="0">
                <a:solidFill>
                  <a:srgbClr val="800000"/>
                </a:solidFill>
              </a:rPr>
              <a:t> Define New Surface; Save Out Vertices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</a:pPr>
            <a:endParaRPr lang="en-US" sz="1800" dirty="0" smtClean="0">
              <a:solidFill>
                <a:srgbClr val="800000"/>
              </a:solidFill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Displacement Mapping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Basic Concept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Adapted from slides © 1995 – 2009 P. </a:t>
            </a:r>
            <a:r>
              <a:rPr lang="en-US" dirty="0" err="1" smtClean="0">
                <a:solidFill>
                  <a:srgbClr val="003300"/>
                </a:solidFill>
              </a:rPr>
              <a:t>Hanrahan</a:t>
            </a:r>
            <a:r>
              <a:rPr lang="en-US" dirty="0" smtClean="0">
                <a:solidFill>
                  <a:srgbClr val="003300"/>
                </a:solidFill>
              </a:rPr>
              <a:t>, Stanford University</a:t>
            </a:r>
            <a:endParaRPr lang="en-US" i="1" dirty="0" smtClean="0">
              <a:solidFill>
                <a:srgbClr val="003300"/>
              </a:solidFill>
            </a:endParaRPr>
          </a:p>
          <a:p>
            <a:r>
              <a:rPr lang="en-US" dirty="0" smtClean="0">
                <a:hlinkClick r:id="rId4"/>
              </a:rPr>
              <a:t>http://bit.ly/hZfsjZ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(CS 348B)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371600"/>
            <a:ext cx="5410200" cy="335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2.6.3, 20.3 – 20.4,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2</a:t>
            </a:r>
            <a:r>
              <a:rPr lang="en-US" sz="1800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20.5 – 20.13,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2</a:t>
            </a:r>
            <a:r>
              <a:rPr lang="en-US" sz="1800" baseline="30000" dirty="0" smtClean="0">
                <a:solidFill>
                  <a:srgbClr val="800000"/>
                </a:solidFill>
              </a:rPr>
              <a:t>e </a:t>
            </a:r>
            <a:r>
              <a:rPr lang="en-US" sz="1800" dirty="0" smtClean="0">
                <a:solidFill>
                  <a:srgbClr val="800000"/>
                </a:solidFill>
              </a:rPr>
              <a:t>(Many Mappings)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3.1,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2</a:t>
            </a:r>
            <a:r>
              <a:rPr lang="en-US" sz="1800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Texture Mapping Explained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Definitions and design principles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Enclosing volumes: cylinder, sphere, box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Mapping methods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reflected ray – bounce ray off object </a:t>
            </a:r>
            <a:r>
              <a:rPr lang="en-US" sz="1800" i="1" dirty="0" smtClean="0">
                <a:solidFill>
                  <a:srgbClr val="0000CC"/>
                </a:solidFill>
              </a:rPr>
              <a:t>O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object normal – ray from face normal of object (polygon mesh)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object center – ray from center of object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intermediate surface normal – ray from inside of enclosing </a:t>
            </a:r>
            <a:r>
              <a:rPr lang="en-US" sz="1800" i="1" dirty="0" smtClean="0">
                <a:solidFill>
                  <a:srgbClr val="0000CC"/>
                </a:solidFill>
              </a:rPr>
              <a:t>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Mappings, OpenGL Texturing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Shadow, reflection/environment</a:t>
            </a:r>
            <a:r>
              <a:rPr lang="en-US" sz="1800" i="1" dirty="0" smtClean="0">
                <a:solidFill>
                  <a:srgbClr val="0000CC"/>
                </a:solidFill>
              </a:rPr>
              <a:t>,</a:t>
            </a:r>
            <a:r>
              <a:rPr lang="en-US" sz="1800" dirty="0" smtClean="0">
                <a:solidFill>
                  <a:srgbClr val="0000CC"/>
                </a:solidFill>
              </a:rPr>
              <a:t> transparency, bump, displacement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Other mappings: gloss, volumetric fog, skins, rainbows, water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OpenGL texture mapping how-to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Displacement Map: Similar to Bump Map – Contains Delta Values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Displacement Mapping: Uses Open </a:t>
            </a:r>
            <a:r>
              <a:rPr lang="en-US" sz="1800" u="sng" dirty="0" smtClean="0">
                <a:solidFill>
                  <a:srgbClr val="800000"/>
                </a:solidFill>
              </a:rPr>
              <a:t>GL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u="sng" dirty="0" smtClean="0">
                <a:solidFill>
                  <a:srgbClr val="800000"/>
                </a:solidFill>
              </a:rPr>
              <a:t>S</a:t>
            </a:r>
            <a:r>
              <a:rPr lang="en-US" sz="1800" dirty="0" smtClean="0">
                <a:solidFill>
                  <a:srgbClr val="800000"/>
                </a:solidFill>
              </a:rPr>
              <a:t>hading </a:t>
            </a:r>
            <a:r>
              <a:rPr lang="en-US" sz="1800" u="sng" dirty="0" smtClean="0">
                <a:solidFill>
                  <a:srgbClr val="800000"/>
                </a:solidFill>
              </a:rPr>
              <a:t>L</a:t>
            </a:r>
            <a:r>
              <a:rPr lang="en-US" sz="1800" dirty="0" smtClean="0">
                <a:solidFill>
                  <a:srgbClr val="800000"/>
                </a:solidFill>
              </a:rPr>
              <a:t>anguage (GLSL)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Tutorial using GLSL (</a:t>
            </a:r>
            <a:r>
              <a:rPr lang="en-US" sz="1800" dirty="0" err="1" smtClean="0">
                <a:solidFill>
                  <a:srgbClr val="800000"/>
                </a:solidFill>
              </a:rPr>
              <a:t>Guinot</a:t>
            </a:r>
            <a:r>
              <a:rPr lang="en-US" sz="1800" dirty="0" smtClean="0">
                <a:solidFill>
                  <a:srgbClr val="800000"/>
                </a:solidFill>
              </a:rPr>
              <a:t>, 2006): </a:t>
            </a:r>
            <a:r>
              <a:rPr lang="en-US" sz="1800" dirty="0" smtClean="0">
                <a:solidFill>
                  <a:srgbClr val="800000"/>
                </a:solidFill>
                <a:hlinkClick r:id="rId4"/>
              </a:rPr>
              <a:t>http://bit.ly/dWXNya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</a:pPr>
            <a:endParaRPr lang="en-US" sz="1800" dirty="0" smtClean="0">
              <a:solidFill>
                <a:srgbClr val="800000"/>
              </a:solidFill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Displacement Mapping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Techniques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91200" y="2209800"/>
            <a:ext cx="2209800" cy="2057400"/>
            <a:chOff x="457200" y="1143000"/>
            <a:chExt cx="2209800" cy="2057400"/>
          </a:xfrm>
        </p:grpSpPr>
        <p:sp>
          <p:nvSpPr>
            <p:cNvPr id="5" name="Rectangle 4"/>
            <p:cNvSpPr/>
            <p:nvPr/>
          </p:nvSpPr>
          <p:spPr>
            <a:xfrm>
              <a:off x="457200" y="2634091"/>
              <a:ext cx="220980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0000"/>
                  </a:solidFill>
                </a:rPr>
                <a:t>Displacement Mapping:</a:t>
              </a:r>
            </a:p>
            <a:p>
              <a:pPr algn="ctr"/>
              <a:r>
                <a:rPr lang="en-US" dirty="0" smtClean="0">
                  <a:solidFill>
                    <a:srgbClr val="CC0000"/>
                  </a:solidFill>
                </a:rPr>
                <a:t>For Real!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pic>
          <p:nvPicPr>
            <p:cNvPr id="9" name="Picture 8" descr="Antoine-Dods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6325" y="1143000"/>
              <a:ext cx="1411551" cy="144728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981200" y="1447800"/>
            <a:ext cx="3352800" cy="3956660"/>
            <a:chOff x="5715000" y="493724"/>
            <a:chExt cx="3789219" cy="4471681"/>
          </a:xfrm>
        </p:grpSpPr>
        <p:pic>
          <p:nvPicPr>
            <p:cNvPr id="8" name="Picture 7" descr="Displacement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5656" y="493724"/>
              <a:ext cx="2675037" cy="39624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715000" y="4513214"/>
              <a:ext cx="3789219" cy="452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/>
                <a:t>Displacement Mapping </a:t>
              </a:r>
              <a:r>
                <a:rPr lang="en-US" sz="1000" dirty="0" smtClean="0"/>
                <a:t>© 2005 Wikipedia</a:t>
              </a:r>
              <a:endParaRPr lang="en-US" sz="1000" dirty="0" smtClean="0">
                <a:hlinkClick r:id="rId7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8"/>
                </a:rPr>
                <a:t>http://en.wikipedia.org/wiki/Displacement_mapping</a:t>
              </a:r>
              <a:endParaRPr lang="en-US" sz="10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When To Consider Using Displacement Mapping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Very “deep” texture effect: veins, ridges,</a:t>
            </a:r>
            <a:r>
              <a:rPr lang="en-US" sz="1800" i="1" dirty="0" smtClean="0">
                <a:solidFill>
                  <a:srgbClr val="0000CC"/>
                </a:solidFill>
              </a:rPr>
              <a:t> etc.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Shadows expected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</a:pPr>
            <a:r>
              <a:rPr lang="en-US" sz="1800" dirty="0" smtClean="0">
                <a:solidFill>
                  <a:srgbClr val="800000"/>
                </a:solidFill>
              </a:rPr>
              <a:t/>
            </a:r>
            <a:br>
              <a:rPr lang="en-US" sz="1800" dirty="0" smtClean="0">
                <a:solidFill>
                  <a:srgbClr val="800000"/>
                </a:solidFill>
              </a:rPr>
            </a:br>
            <a:r>
              <a:rPr lang="en-US" sz="1800" dirty="0" smtClean="0">
                <a:solidFill>
                  <a:srgbClr val="800000"/>
                </a:solidFill>
              </a:rPr>
              <a:t/>
            </a:r>
            <a:br>
              <a:rPr lang="en-US" sz="1800" dirty="0" smtClean="0">
                <a:solidFill>
                  <a:srgbClr val="800000"/>
                </a:solidFill>
              </a:rPr>
            </a:b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Like Many Mappings and Other Effects, Wanted In Hardware!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</a:pPr>
            <a:endParaRPr lang="en-US" sz="1800" dirty="0" smtClean="0">
              <a:solidFill>
                <a:srgbClr val="800000"/>
              </a:solidFill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Displacement Mapping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Advanced Methods &amp; Research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28800" y="2209800"/>
            <a:ext cx="5715000" cy="3352800"/>
            <a:chOff x="1828800" y="1600200"/>
            <a:chExt cx="5715000" cy="3352800"/>
          </a:xfrm>
        </p:grpSpPr>
        <p:sp>
          <p:nvSpPr>
            <p:cNvPr id="6" name="Rectangle 5"/>
            <p:cNvSpPr/>
            <p:nvPr/>
          </p:nvSpPr>
          <p:spPr>
            <a:xfrm>
              <a:off x="2933700" y="4386691"/>
              <a:ext cx="350520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99FF"/>
                  </a:solidFill>
                </a:rPr>
                <a:t>The “Imp” © 2008 K. Scott, id Software</a:t>
              </a:r>
            </a:p>
            <a:p>
              <a:pPr algn="ctr"/>
              <a:r>
                <a:rPr lang="en-US" dirty="0" smtClean="0">
                  <a:solidFill>
                    <a:srgbClr val="0099FF"/>
                  </a:solidFill>
                </a:rPr>
                <a:t>Bjorn3D, </a:t>
              </a:r>
              <a:r>
                <a:rPr lang="en-US" dirty="0" smtClean="0">
                  <a:solidFill>
                    <a:srgbClr val="0099FF"/>
                  </a:solidFill>
                  <a:hlinkClick r:id="rId4"/>
                </a:rPr>
                <a:t>http://bit.ly/i78SiP</a:t>
              </a:r>
              <a:r>
                <a:rPr lang="en-US" dirty="0" smtClean="0">
                  <a:solidFill>
                    <a:srgbClr val="0099FF"/>
                  </a:solidFill>
                </a:rPr>
                <a:t> </a:t>
              </a:r>
              <a:endParaRPr lang="en-US" dirty="0">
                <a:solidFill>
                  <a:srgbClr val="0099FF"/>
                </a:solidFill>
              </a:endParaRPr>
            </a:p>
          </p:txBody>
        </p:sp>
        <p:pic>
          <p:nvPicPr>
            <p:cNvPr id="7" name="Picture 6" descr="discplacement-e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1600200"/>
              <a:ext cx="5715000" cy="268605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  <a:b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</a:b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Slides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5" name="Picture 4" descr="AvDsummer2008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236179"/>
            <a:ext cx="1143000" cy="1266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1219200"/>
            <a:ext cx="3429000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Andy van Dam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T. J. Watson University Professor of Technology and Education &amp; Professor of Computer Science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Brown University</a:t>
            </a:r>
          </a:p>
          <a:p>
            <a:r>
              <a:rPr lang="en-US" dirty="0" smtClean="0">
                <a:solidFill>
                  <a:srgbClr val="008000"/>
                </a:solidFill>
                <a:hlinkClick r:id="rId5"/>
              </a:rPr>
              <a:t>http://www.cs.brown.edu/~avd/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6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762000" y="990600"/>
            <a:ext cx="8222255" cy="4682218"/>
            <a:chOff x="762000" y="990600"/>
            <a:chExt cx="8222255" cy="468221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2000" y="3505200"/>
              <a:ext cx="8222255" cy="2167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10200" y="990600"/>
              <a:ext cx="3505200" cy="24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Technique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143000"/>
            <a:ext cx="82536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Technique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114" y="1143000"/>
            <a:ext cx="801188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Technique [3]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066800"/>
            <a:ext cx="704240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Interpolation Trick: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Barycentric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Coordinates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410" y="1066800"/>
            <a:ext cx="812879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5247" y="981075"/>
            <a:ext cx="6964353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Applying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Barycentric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Coordinates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5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276600"/>
            <a:ext cx="2052145" cy="198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295400"/>
            <a:ext cx="197334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781800" y="5334000"/>
            <a:ext cx="2177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9999"/>
                </a:solidFill>
              </a:rPr>
              <a:t>© 1999 – 2011 Wolfram Research</a:t>
            </a:r>
          </a:p>
          <a:p>
            <a:pPr>
              <a:spcBef>
                <a:spcPts val="0"/>
              </a:spcBef>
            </a:pPr>
            <a:r>
              <a:rPr lang="en-US" sz="1000" dirty="0" smtClean="0">
                <a:hlinkClick r:id="rId8"/>
              </a:rPr>
              <a:t>http://bit.ly/dGGdlc</a:t>
            </a:r>
            <a:endParaRPr lang="en-US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Technique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Map Point to Object on (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u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,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) Square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143000"/>
            <a:ext cx="824776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Technique [5]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990600"/>
            <a:ext cx="7620000" cy="47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>
                <a:solidFill>
                  <a:srgbClr val="5B0DAA"/>
                </a:solidFill>
                <a:latin typeface="Copperplate Gothic Light" pitchFamily="34" charset="0"/>
              </a:rPr>
              <a:t>Where We Are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3550" y="990467"/>
            <a:ext cx="6515100" cy="43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7800" y="3429000"/>
            <a:ext cx="7010400" cy="2286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Technique [6]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066800"/>
            <a:ext cx="814794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Technique [7]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999" y="1066800"/>
            <a:ext cx="787701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Technique [8]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380" y="1143000"/>
            <a:ext cx="793442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Style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Tiling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741" y="1066800"/>
            <a:ext cx="780385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Style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Stretching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219200"/>
            <a:ext cx="8229600" cy="435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Complex Geometry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799" y="1066800"/>
            <a:ext cx="790302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Complex Geometry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1" y="1066800"/>
            <a:ext cx="801284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Complex Geometry [3]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066800"/>
            <a:ext cx="813816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Complex Geometry [4]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4674" y="990600"/>
            <a:ext cx="764592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ChangeArrowheads="1"/>
          </p:cNvSpPr>
          <p:nvPr/>
        </p:nvSpPr>
        <p:spPr bwMode="auto">
          <a:xfrm>
            <a:off x="1066800" y="762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  <a:t>OpenGL Texturing [1]:</a:t>
            </a:r>
            <a:b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</a:br>
            <a: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  <a:t>Steps</a:t>
            </a:r>
            <a:endParaRPr lang="en-US" sz="2000" b="1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027075" name="Rectangle 3"/>
          <p:cNvSpPr>
            <a:spLocks noChangeArrowheads="1"/>
          </p:cNvSpPr>
          <p:nvPr/>
        </p:nvSpPr>
        <p:spPr bwMode="auto">
          <a:xfrm>
            <a:off x="685800" y="5943600"/>
            <a:ext cx="5522913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008000"/>
                </a:solidFill>
              </a:rPr>
              <a:t>©  2007 Jacobs, D. W., University of Maryland</a:t>
            </a:r>
          </a:p>
        </p:txBody>
      </p:sp>
      <p:pic>
        <p:nvPicPr>
          <p:cNvPr id="1027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1100" y="1219200"/>
            <a:ext cx="7086600" cy="45831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OpenGL Shading (Overview)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549539"/>
            <a:ext cx="2971800" cy="140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Frank </a:t>
            </a:r>
            <a:r>
              <a:rPr lang="en-US" sz="1800" dirty="0" err="1" smtClean="0">
                <a:solidFill>
                  <a:srgbClr val="C00000"/>
                </a:solidFill>
              </a:rPr>
              <a:t>Pfenning</a:t>
            </a:r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Professor of Computer Science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School of Computer Science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Carnegie Mellon University</a:t>
            </a:r>
          </a:p>
          <a:p>
            <a:r>
              <a:rPr lang="en-US" dirty="0" smtClean="0">
                <a:hlinkClick r:id="rId4"/>
              </a:rPr>
              <a:t>http://www.cs.cmu.edu/~fp/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FrankPfenn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143000"/>
            <a:ext cx="1905000" cy="2247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Adapted from slides © 2003 F. </a:t>
            </a:r>
            <a:r>
              <a:rPr lang="en-US" dirty="0" err="1" smtClean="0">
                <a:solidFill>
                  <a:srgbClr val="C00000"/>
                </a:solidFill>
              </a:rPr>
              <a:t>Pfenning</a:t>
            </a:r>
            <a:r>
              <a:rPr lang="en-US" dirty="0" smtClean="0">
                <a:solidFill>
                  <a:srgbClr val="C00000"/>
                </a:solidFill>
              </a:rPr>
              <a:t>, Carnegie Mellon University</a:t>
            </a:r>
            <a:endParaRPr lang="en-US" i="1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6"/>
              </a:rPr>
              <a:t>http://bit.ly/g1J2nj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038600" y="914400"/>
            <a:ext cx="472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Set Up Point Light Sources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Set Up Materials, Turn Lights On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Start Drawing (</a:t>
            </a:r>
            <a:r>
              <a:rPr lang="en-US" sz="1800" dirty="0" err="1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glBegin</a:t>
            </a:r>
            <a:r>
              <a:rPr lang="en-US" sz="1800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cs typeface="Courier New" pitchFamily="49" charset="0"/>
              </a:rPr>
              <a:t>… </a:t>
            </a:r>
            <a:r>
              <a:rPr lang="en-US" sz="1800" dirty="0" err="1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glEnd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295400"/>
            <a:ext cx="337881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1" y="3067050"/>
            <a:ext cx="400567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" y="5105400"/>
            <a:ext cx="3492495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See also: </a:t>
            </a:r>
            <a:r>
              <a:rPr lang="en-US" i="1" dirty="0" smtClean="0">
                <a:solidFill>
                  <a:srgbClr val="3366FF"/>
                </a:solidFill>
              </a:rPr>
              <a:t>OpenGL: A Primer, 3</a:t>
            </a:r>
            <a:r>
              <a:rPr lang="en-US" i="1" baseline="30000" dirty="0" smtClean="0">
                <a:solidFill>
                  <a:srgbClr val="3366FF"/>
                </a:solidFill>
              </a:rPr>
              <a:t>e</a:t>
            </a:r>
            <a:r>
              <a:rPr lang="en-US" dirty="0" smtClean="0">
                <a:solidFill>
                  <a:srgbClr val="3366FF"/>
                </a:solidFill>
              </a:rPr>
              <a:t> (Angel)</a:t>
            </a:r>
          </a:p>
          <a:p>
            <a:r>
              <a:rPr lang="en-US" dirty="0" smtClean="0">
                <a:solidFill>
                  <a:srgbClr val="3366FF"/>
                </a:solidFill>
                <a:hlinkClick r:id="rId9"/>
              </a:rPr>
              <a:t>http://bit.ly/hVcVWN</a:t>
            </a:r>
            <a:endParaRPr lang="en-US" dirty="0" smtClean="0">
              <a:solidFill>
                <a:srgbClr val="3366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ChangeArrowheads="1"/>
          </p:cNvSpPr>
          <p:nvPr/>
        </p:nvSpPr>
        <p:spPr bwMode="auto">
          <a:xfrm>
            <a:off x="1143000" y="762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  <a:t>OpenGL Texturing [2]:</a:t>
            </a:r>
            <a:b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</a:br>
            <a: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  <a:t>Specify 2-D Texture Object</a:t>
            </a:r>
          </a:p>
        </p:txBody>
      </p:sp>
      <p:sp>
        <p:nvSpPr>
          <p:cNvPr id="1031171" name="Rectangle 3"/>
          <p:cNvSpPr>
            <a:spLocks noChangeArrowheads="1"/>
          </p:cNvSpPr>
          <p:nvPr/>
        </p:nvSpPr>
        <p:spPr bwMode="auto">
          <a:xfrm>
            <a:off x="685800" y="5943600"/>
            <a:ext cx="5522913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008000"/>
                </a:solidFill>
              </a:rPr>
              <a:t>©  2007 Jacobs, D. W., University of Maryland</a:t>
            </a:r>
          </a:p>
        </p:txBody>
      </p:sp>
      <p:pic>
        <p:nvPicPr>
          <p:cNvPr id="1031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19200"/>
            <a:ext cx="7162800" cy="42529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ChangeArrowheads="1"/>
          </p:cNvSpPr>
          <p:nvPr/>
        </p:nvSpPr>
        <p:spPr bwMode="auto">
          <a:xfrm>
            <a:off x="1143000" y="762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  <a:t>OpenGL Texturing [3]:</a:t>
            </a:r>
            <a:b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</a:br>
            <a: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  <a:t>Specify How Texture Is Applied</a:t>
            </a:r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685800" y="5943600"/>
            <a:ext cx="5522913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008000"/>
                </a:solidFill>
              </a:rPr>
              <a:t>©  2007 Jacobs, D. W., University of Maryland</a:t>
            </a:r>
          </a:p>
        </p:txBody>
      </p:sp>
      <p:pic>
        <p:nvPicPr>
          <p:cNvPr id="1035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371600"/>
            <a:ext cx="8077200" cy="40497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ChangeArrowheads="1"/>
          </p:cNvSpPr>
          <p:nvPr/>
        </p:nvSpPr>
        <p:spPr bwMode="auto">
          <a:xfrm>
            <a:off x="1104900" y="762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  <a:t>OpenGL Texturing [4]:</a:t>
            </a:r>
            <a:b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</a:br>
            <a: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  <a:t>Enable Texture and Draw</a:t>
            </a:r>
          </a:p>
        </p:txBody>
      </p:sp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685800" y="5943600"/>
            <a:ext cx="5522913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008000"/>
                </a:solidFill>
              </a:rPr>
              <a:t>©  2007 Jacobs, D. W., University of Maryland</a:t>
            </a:r>
          </a:p>
        </p:txBody>
      </p:sp>
      <p:pic>
        <p:nvPicPr>
          <p:cNvPr id="1037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371600"/>
            <a:ext cx="8001000" cy="29813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ChangeArrowheads="1"/>
          </p:cNvSpPr>
          <p:nvPr/>
        </p:nvSpPr>
        <p:spPr bwMode="auto">
          <a:xfrm>
            <a:off x="1066800" y="762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  <a:t>OpenGL Texturing [5]:</a:t>
            </a:r>
            <a:b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</a:br>
            <a: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  <a:t>Create Texture Object</a:t>
            </a:r>
          </a:p>
        </p:txBody>
      </p:sp>
      <p:sp>
        <p:nvSpPr>
          <p:cNvPr id="1039363" name="Rectangle 3"/>
          <p:cNvSpPr>
            <a:spLocks noChangeArrowheads="1"/>
          </p:cNvSpPr>
          <p:nvPr/>
        </p:nvSpPr>
        <p:spPr bwMode="auto">
          <a:xfrm>
            <a:off x="685800" y="5943600"/>
            <a:ext cx="5522913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008000"/>
                </a:solidFill>
              </a:rPr>
              <a:t>©  2007 Jacobs, D. W., University of Maryland</a:t>
            </a:r>
          </a:p>
        </p:txBody>
      </p:sp>
      <p:pic>
        <p:nvPicPr>
          <p:cNvPr id="1039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43000"/>
            <a:ext cx="7924800" cy="44878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ChangeArrowheads="1"/>
          </p:cNvSpPr>
          <p:nvPr/>
        </p:nvSpPr>
        <p:spPr bwMode="auto">
          <a:xfrm>
            <a:off x="1066800" y="762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  <a:t>OpenGL Texturing [6]:</a:t>
            </a:r>
            <a:b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</a:br>
            <a:r>
              <a:rPr lang="en-US" sz="2800" b="1">
                <a:solidFill>
                  <a:srgbClr val="5B0DAA"/>
                </a:solidFill>
                <a:latin typeface="Copperplate Gothic Light" pitchFamily="34" charset="0"/>
              </a:rPr>
              <a:t>Putting It All Together</a:t>
            </a:r>
          </a:p>
        </p:txBody>
      </p:sp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685800" y="5943600"/>
            <a:ext cx="5522913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008000"/>
                </a:solidFill>
              </a:rPr>
              <a:t>©  2007 Jacobs, D. W., University of Maryland</a:t>
            </a:r>
          </a:p>
        </p:txBody>
      </p:sp>
      <p:pic>
        <p:nvPicPr>
          <p:cNvPr id="1041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0" y="1219200"/>
            <a:ext cx="6781800" cy="46101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ChangeArrowheads="1"/>
          </p:cNvSpPr>
          <p:nvPr/>
        </p:nvSpPr>
        <p:spPr bwMode="auto">
          <a:xfrm>
            <a:off x="1143000" y="762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b="1" dirty="0" smtClean="0">
                <a:solidFill>
                  <a:srgbClr val="5B0DAA"/>
                </a:solidFill>
                <a:latin typeface="Copperplate Gothic Light" pitchFamily="34" charset="0"/>
              </a:rPr>
              <a:t>Texturing </a:t>
            </a:r>
            <a:r>
              <a:rPr lang="en-US" sz="2800" b="1" dirty="0">
                <a:solidFill>
                  <a:srgbClr val="5B0DAA"/>
                </a:solidFill>
                <a:latin typeface="Copperplate Gothic Light" pitchFamily="34" charset="0"/>
              </a:rPr>
              <a:t>with </a:t>
            </a:r>
            <a:r>
              <a:rPr lang="en-US" sz="2800" b="1" dirty="0" smtClean="0">
                <a:solidFill>
                  <a:srgbClr val="5B0DAA"/>
                </a:solidFill>
                <a:latin typeface="Copperplate Gothic Light" pitchFamily="34" charset="0"/>
              </a:rPr>
              <a:t>Blocks</a:t>
            </a:r>
            <a:endParaRPr lang="en-US" sz="2800" b="1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053699" name="Rectangle 3"/>
          <p:cNvSpPr>
            <a:spLocks noChangeArrowheads="1"/>
          </p:cNvSpPr>
          <p:nvPr/>
        </p:nvSpPr>
        <p:spPr bwMode="auto">
          <a:xfrm>
            <a:off x="685800" y="5943600"/>
            <a:ext cx="5522913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008000"/>
                </a:solidFill>
              </a:rPr>
              <a:t>©  2007 Jacobs, D. W., University of Maryland</a:t>
            </a:r>
          </a:p>
        </p:txBody>
      </p:sp>
      <p:pic>
        <p:nvPicPr>
          <p:cNvPr id="1053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014413"/>
            <a:ext cx="6400800" cy="48529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1066800"/>
            <a:ext cx="5715000" cy="4551363"/>
            <a:chOff x="256" y="792"/>
            <a:chExt cx="5184" cy="3033"/>
          </a:xfrm>
        </p:grpSpPr>
        <p:pic>
          <p:nvPicPr>
            <p:cNvPr id="1141763" name="Picture 3" descr="mipmap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620"/>
              <a:ext cx="2560" cy="752"/>
            </a:xfrm>
            <a:prstGeom prst="rect">
              <a:avLst/>
            </a:prstGeom>
            <a:noFill/>
          </p:spPr>
        </p:pic>
        <p:pic>
          <p:nvPicPr>
            <p:cNvPr id="1141764" name="Picture 4" descr="nomipma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6" y="1620"/>
              <a:ext cx="2560" cy="752"/>
            </a:xfrm>
            <a:prstGeom prst="rect">
              <a:avLst/>
            </a:prstGeom>
            <a:noFill/>
          </p:spPr>
        </p:pic>
        <p:pic>
          <p:nvPicPr>
            <p:cNvPr id="1141765" name="Picture 5" descr="mipmap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8" y="792"/>
              <a:ext cx="3456" cy="765"/>
            </a:xfrm>
            <a:prstGeom prst="rect">
              <a:avLst/>
            </a:prstGeom>
            <a:noFill/>
          </p:spPr>
        </p:pic>
        <p:pic>
          <p:nvPicPr>
            <p:cNvPr id="1141766" name="Picture 6" descr="mipcolo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2" y="2448"/>
              <a:ext cx="3264" cy="1377"/>
            </a:xfrm>
            <a:prstGeom prst="rect">
              <a:avLst/>
            </a:prstGeom>
            <a:noFill/>
          </p:spPr>
        </p:pic>
      </p:grpSp>
      <p:sp>
        <p:nvSpPr>
          <p:cNvPr id="1141767" name="Rectangle 7"/>
          <p:cNvSpPr>
            <a:spLocks noChangeArrowheads="1"/>
          </p:cNvSpPr>
          <p:nvPr/>
        </p:nvSpPr>
        <p:spPr bwMode="auto">
          <a:xfrm>
            <a:off x="685800" y="5943600"/>
            <a:ext cx="5522913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990033"/>
                </a:solidFill>
              </a:rPr>
              <a:t>©  1999 – 2007 van Dam, A., Brown University</a:t>
            </a:r>
          </a:p>
        </p:txBody>
      </p:sp>
      <p:sp>
        <p:nvSpPr>
          <p:cNvPr id="1141770" name="Rectangle 10"/>
          <p:cNvSpPr>
            <a:spLocks noChangeArrowheads="1"/>
          </p:cNvSpPr>
          <p:nvPr/>
        </p:nvSpPr>
        <p:spPr bwMode="auto">
          <a:xfrm>
            <a:off x="1143000" y="762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b="1" dirty="0" smtClean="0">
                <a:solidFill>
                  <a:srgbClr val="5B0DAA"/>
                </a:solidFill>
                <a:latin typeface="Copperplate Gothic Light" pitchFamily="34" charset="0"/>
              </a:rPr>
              <a:t>Preview: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b="1" dirty="0" err="1" smtClean="0">
                <a:solidFill>
                  <a:srgbClr val="5B0DAA"/>
                </a:solidFill>
                <a:latin typeface="Copperplate Gothic Light" pitchFamily="34" charset="0"/>
              </a:rPr>
              <a:t>Mipmapping</a:t>
            </a:r>
            <a:endParaRPr lang="en-US" sz="2800" b="1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Texture Mapping Explained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Definitions and design principles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Enclosing volumes: cylinder, sphere, box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Mapping methods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reflected ray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object normal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object center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intermediate surface normal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Mappings, OpenGL Texturing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Idea: define “texture” to simulate surface detail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Shadow, reflection/environment</a:t>
            </a:r>
            <a:r>
              <a:rPr lang="en-US" sz="1800" i="1" dirty="0" smtClean="0">
                <a:solidFill>
                  <a:srgbClr val="0000CC"/>
                </a:solidFill>
              </a:rPr>
              <a:t>,</a:t>
            </a:r>
            <a:r>
              <a:rPr lang="en-US" sz="1800" dirty="0" smtClean="0">
                <a:solidFill>
                  <a:srgbClr val="0000CC"/>
                </a:solidFill>
              </a:rPr>
              <a:t> transparency, bump, displacement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Other mappings: gloss, volumetric fog, skins, rainbows, water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OpenGL texture mapping how-to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38800" y="2105027"/>
            <a:ext cx="3152685" cy="2085973"/>
            <a:chOff x="5001602" y="942618"/>
            <a:chExt cx="3996713" cy="264442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9200" y="942618"/>
              <a:ext cx="3969115" cy="1876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001602" y="2845713"/>
              <a:ext cx="3505200" cy="741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i="1" dirty="0" smtClean="0">
                  <a:solidFill>
                    <a:srgbClr val="336600"/>
                  </a:solidFill>
                </a:rPr>
                <a:t>The Lord of the Rings:                             The Fellowship of the Ring</a:t>
              </a:r>
            </a:p>
            <a:p>
              <a:r>
                <a:rPr lang="en-US" sz="1000" dirty="0" smtClean="0">
                  <a:solidFill>
                    <a:srgbClr val="336600"/>
                  </a:solidFill>
                </a:rPr>
                <a:t>© 2001 New Line Cinema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Texture Mapping - Adding Detail, Raster Image, Color, </a:t>
            </a:r>
            <a:r>
              <a:rPr lang="en-US" sz="1800" i="1" dirty="0" smtClean="0">
                <a:solidFill>
                  <a:srgbClr val="800000"/>
                </a:solidFill>
              </a:rPr>
              <a:t>etc. </a:t>
            </a:r>
            <a:r>
              <a:rPr lang="en-US" sz="1800" dirty="0" smtClean="0">
                <a:solidFill>
                  <a:srgbClr val="800000"/>
                </a:solidFill>
              </a:rPr>
              <a:t>to CG Model</a:t>
            </a:r>
            <a:endParaRPr lang="en-US" sz="1800" i="1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Planar projection</a:t>
            </a:r>
            <a:r>
              <a:rPr lang="en-US" sz="1800" dirty="0" smtClean="0">
                <a:solidFill>
                  <a:srgbClr val="0000CC"/>
                </a:solidFill>
              </a:rPr>
              <a:t>: apply flat texture to flat surface(s)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Enclosing volumes</a:t>
            </a:r>
            <a:r>
              <a:rPr lang="en-US" sz="1800" dirty="0" smtClean="0">
                <a:solidFill>
                  <a:srgbClr val="0000CC"/>
                </a:solidFill>
              </a:rPr>
              <a:t>: cylinder, sphere, box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Mapping methods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reflected ray</a:t>
            </a:r>
            <a:r>
              <a:rPr lang="en-US" sz="1800" dirty="0" smtClean="0">
                <a:solidFill>
                  <a:srgbClr val="0000CC"/>
                </a:solidFill>
              </a:rPr>
              <a:t> – bounce ray off object </a:t>
            </a:r>
            <a:r>
              <a:rPr lang="en-US" sz="1800" i="1" dirty="0" smtClean="0">
                <a:solidFill>
                  <a:srgbClr val="0000CC"/>
                </a:solidFill>
              </a:rPr>
              <a:t>O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object normal</a:t>
            </a:r>
            <a:r>
              <a:rPr lang="en-US" sz="1800" dirty="0" smtClean="0">
                <a:solidFill>
                  <a:srgbClr val="0000CC"/>
                </a:solidFill>
              </a:rPr>
              <a:t> – ray from face normal of object (polygon mesh)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object center</a:t>
            </a:r>
            <a:r>
              <a:rPr lang="en-US" sz="1800" dirty="0" smtClean="0">
                <a:solidFill>
                  <a:srgbClr val="0000CC"/>
                </a:solidFill>
              </a:rPr>
              <a:t> – ray from center of object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intermediate surface normal</a:t>
            </a:r>
            <a:r>
              <a:rPr lang="en-US" sz="1800" dirty="0" smtClean="0">
                <a:solidFill>
                  <a:srgbClr val="0000CC"/>
                </a:solidFill>
              </a:rPr>
              <a:t> – ray from inside of enclosing </a:t>
            </a:r>
            <a:r>
              <a:rPr lang="en-US" sz="1800" i="1" dirty="0" smtClean="0">
                <a:solidFill>
                  <a:srgbClr val="0000CC"/>
                </a:solidFill>
              </a:rPr>
              <a:t>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Mappings</a:t>
            </a:r>
            <a:r>
              <a:rPr lang="en-US" sz="1800" dirty="0" smtClean="0">
                <a:solidFill>
                  <a:srgbClr val="800000"/>
                </a:solidFill>
              </a:rPr>
              <a:t>: Apply Image or Simulated Surface Detail to Object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Shadow</a:t>
            </a:r>
            <a:r>
              <a:rPr lang="en-US" sz="1800" dirty="0" smtClean="0">
                <a:solidFill>
                  <a:srgbClr val="0000CC"/>
                </a:solidFill>
              </a:rPr>
              <a:t>: cast planar projective shadows or calculate volume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Reflection/environment</a:t>
            </a:r>
            <a:r>
              <a:rPr lang="en-US" sz="1800" dirty="0" smtClean="0">
                <a:solidFill>
                  <a:srgbClr val="0000CC"/>
                </a:solidFill>
              </a:rPr>
              <a:t>: take picture of scene from “inside” object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Transparency</a:t>
            </a:r>
            <a:r>
              <a:rPr lang="en-US" sz="1800" dirty="0" smtClean="0">
                <a:solidFill>
                  <a:srgbClr val="0000CC"/>
                </a:solidFill>
              </a:rPr>
              <a:t>: take picture of scene “behind” object; refract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Bump</a:t>
            </a:r>
            <a:r>
              <a:rPr lang="en-US" sz="1800" dirty="0" smtClean="0">
                <a:solidFill>
                  <a:srgbClr val="0000CC"/>
                </a:solidFill>
              </a:rPr>
              <a:t>: perturb color based on height map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Displacement</a:t>
            </a:r>
            <a:r>
              <a:rPr lang="en-US" sz="1800" dirty="0" smtClean="0">
                <a:solidFill>
                  <a:srgbClr val="0000CC"/>
                </a:solidFill>
              </a:rPr>
              <a:t>: perturb face </a:t>
            </a:r>
            <a:r>
              <a:rPr lang="en-US" sz="1800" dirty="0" err="1" smtClean="0">
                <a:solidFill>
                  <a:srgbClr val="0000CC"/>
                </a:solidFill>
              </a:rPr>
              <a:t>normals</a:t>
            </a:r>
            <a:r>
              <a:rPr lang="en-US" sz="1800" dirty="0" smtClean="0">
                <a:solidFill>
                  <a:srgbClr val="0000CC"/>
                </a:solidFill>
              </a:rPr>
              <a:t>, recalculate lighting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Many Mappings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5769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99CC"/>
                </a:solidFill>
              </a:rPr>
              <a:t>Texturing material from slides © 2002 E. </a:t>
            </a:r>
            <a:r>
              <a:rPr lang="en-US" sz="1200" dirty="0" err="1" smtClean="0">
                <a:solidFill>
                  <a:srgbClr val="0099CC"/>
                </a:solidFill>
              </a:rPr>
              <a:t>Gröller</a:t>
            </a:r>
            <a:r>
              <a:rPr lang="en-US" sz="1200" dirty="0" smtClean="0">
                <a:solidFill>
                  <a:srgbClr val="0099CC"/>
                </a:solidFill>
              </a:rPr>
              <a:t> &amp; S. </a:t>
            </a:r>
            <a:r>
              <a:rPr lang="en-US" sz="1200" dirty="0" err="1" smtClean="0">
                <a:solidFill>
                  <a:srgbClr val="0099CC"/>
                </a:solidFill>
              </a:rPr>
              <a:t>Jeschke</a:t>
            </a:r>
            <a:r>
              <a:rPr lang="en-US" sz="1200" dirty="0" smtClean="0">
                <a:solidFill>
                  <a:srgbClr val="0099CC"/>
                </a:solidFill>
              </a:rPr>
              <a:t>, Vienna University of Technology</a:t>
            </a:r>
            <a:endParaRPr lang="en-US" sz="1200" i="1" dirty="0" smtClean="0">
              <a:solidFill>
                <a:srgbClr val="0099C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8000"/>
                </a:solidFill>
                <a:hlinkClick r:id="rId4"/>
              </a:rPr>
              <a:t>http://bit.ly/dJFYq9</a:t>
            </a:r>
            <a:endParaRPr lang="en-US" sz="1200" dirty="0">
              <a:solidFill>
                <a:srgbClr val="80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5100" y="2774437"/>
            <a:ext cx="4419600" cy="7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57200" y="1066800"/>
            <a:ext cx="3733800" cy="2331720"/>
            <a:chOff x="457200" y="3383280"/>
            <a:chExt cx="3733800" cy="2331720"/>
          </a:xfrm>
        </p:grpSpPr>
        <p:pic>
          <p:nvPicPr>
            <p:cNvPr id="5" name="Picture 4" descr="StefanJeschk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3383280"/>
              <a:ext cx="1793631" cy="23317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286000" y="3532791"/>
              <a:ext cx="1905000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99CC"/>
                  </a:solidFill>
                </a:rPr>
                <a:t>Stefan </a:t>
              </a:r>
              <a:r>
                <a:rPr lang="en-US" sz="1800" dirty="0" err="1" smtClean="0">
                  <a:solidFill>
                    <a:srgbClr val="0099CC"/>
                  </a:solidFill>
                </a:rPr>
                <a:t>Jeschke</a:t>
              </a:r>
              <a:endParaRPr lang="en-US" sz="1800" dirty="0" smtClean="0">
                <a:solidFill>
                  <a:srgbClr val="0099CC"/>
                </a:solidFill>
              </a:endParaRPr>
            </a:p>
            <a:p>
              <a:r>
                <a:rPr lang="en-US" sz="1200" dirty="0" smtClean="0">
                  <a:solidFill>
                    <a:srgbClr val="0099CC"/>
                  </a:solidFill>
                </a:rPr>
                <a:t>Research Assistant</a:t>
              </a:r>
            </a:p>
            <a:p>
              <a:r>
                <a:rPr lang="en-US" sz="1200" dirty="0" smtClean="0">
                  <a:solidFill>
                    <a:srgbClr val="800000"/>
                  </a:solidFill>
                  <a:hlinkClick r:id="rId7"/>
                </a:rPr>
                <a:t>http://bit.ly/hUUM94</a:t>
              </a:r>
              <a:r>
                <a:rPr lang="en-US" sz="1200" dirty="0" smtClean="0">
                  <a:solidFill>
                    <a:srgbClr val="800000"/>
                  </a:solidFill>
                </a:rPr>
                <a:t>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628900" y="2181241"/>
            <a:ext cx="4572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99CC"/>
                </a:solidFill>
              </a:rPr>
              <a:t>Institute of Computer Graphics and Algorithms</a:t>
            </a:r>
          </a:p>
          <a:p>
            <a:pPr algn="ctr"/>
            <a:r>
              <a:rPr lang="en-US" dirty="0" smtClean="0">
                <a:solidFill>
                  <a:srgbClr val="0099CC"/>
                </a:solidFill>
              </a:rPr>
              <a:t>Technical University of Vienna</a:t>
            </a:r>
            <a:endParaRPr lang="en-US" dirty="0">
              <a:solidFill>
                <a:srgbClr val="0099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0" y="1112520"/>
            <a:ext cx="4484370" cy="2287921"/>
            <a:chOff x="4572000" y="3429000"/>
            <a:chExt cx="4484370" cy="2287921"/>
          </a:xfrm>
        </p:grpSpPr>
        <p:pic>
          <p:nvPicPr>
            <p:cNvPr id="6" name="Picture 5" descr="EduardGroeller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3800" y="3429000"/>
              <a:ext cx="1512570" cy="228792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572000" y="3429000"/>
              <a:ext cx="2971800" cy="1034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99CC"/>
                  </a:solidFill>
                </a:rPr>
                <a:t>Eduard </a:t>
              </a:r>
              <a:r>
                <a:rPr lang="en-US" sz="1800" dirty="0" err="1" smtClean="0">
                  <a:solidFill>
                    <a:srgbClr val="0099CC"/>
                  </a:solidFill>
                </a:rPr>
                <a:t>Gröller</a:t>
              </a:r>
              <a:endParaRPr lang="en-US" sz="1800" dirty="0" smtClean="0">
                <a:solidFill>
                  <a:srgbClr val="0099CC"/>
                </a:solidFill>
              </a:endParaRPr>
            </a:p>
            <a:p>
              <a:r>
                <a:rPr lang="en-US" sz="1200" dirty="0" smtClean="0">
                  <a:solidFill>
                    <a:srgbClr val="0099CC"/>
                  </a:solidFill>
                </a:rPr>
                <a:t>Associate Professor</a:t>
              </a:r>
            </a:p>
            <a:p>
              <a:r>
                <a:rPr lang="en-US" sz="1200" dirty="0" smtClean="0">
                  <a:solidFill>
                    <a:srgbClr val="0099CC"/>
                  </a:solidFill>
                </a:rPr>
                <a:t>Director, Visualization Working Group</a:t>
              </a:r>
            </a:p>
            <a:p>
              <a:r>
                <a:rPr lang="en-US" sz="1200" dirty="0" smtClean="0">
                  <a:solidFill>
                    <a:srgbClr val="800000"/>
                  </a:solidFill>
                  <a:hlinkClick r:id="rId7"/>
                </a:rPr>
                <a:t>http://bit.ly/hUUM94</a:t>
              </a:r>
              <a:r>
                <a:rPr lang="en-US" sz="1200" dirty="0" smtClean="0">
                  <a:solidFill>
                    <a:srgbClr val="800000"/>
                  </a:solidFill>
                </a:rPr>
                <a:t> 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066800" y="5965007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00"/>
                </a:solidFill>
              </a:rPr>
              <a:t>Mapping material from slides © 1995 – 2009 P. </a:t>
            </a:r>
            <a:r>
              <a:rPr lang="en-US" sz="1200" dirty="0" err="1" smtClean="0">
                <a:solidFill>
                  <a:srgbClr val="003300"/>
                </a:solidFill>
              </a:rPr>
              <a:t>Hanrahan</a:t>
            </a:r>
            <a:r>
              <a:rPr lang="en-US" sz="1200" dirty="0" smtClean="0">
                <a:solidFill>
                  <a:srgbClr val="003300"/>
                </a:solidFill>
              </a:rPr>
              <a:t>, Stanford University</a:t>
            </a:r>
            <a:endParaRPr lang="en-US" sz="1200" i="1" dirty="0" smtClean="0">
              <a:solidFill>
                <a:srgbClr val="0033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hlinkClick r:id="rId9"/>
              </a:rPr>
              <a:t>http://bit.ly/hZfsjZ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C00000"/>
                </a:solidFill>
              </a:rPr>
              <a:t>(CS 348B, Computer Graphics: Image Synthesis Techniques)</a:t>
            </a:r>
            <a:endParaRPr lang="en-US" sz="1200" dirty="0">
              <a:solidFill>
                <a:srgbClr val="C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43001" y="4136207"/>
            <a:ext cx="5264449" cy="1807393"/>
            <a:chOff x="1143001" y="4038600"/>
            <a:chExt cx="5486399" cy="1883593"/>
          </a:xfrm>
        </p:grpSpPr>
        <p:sp>
          <p:nvSpPr>
            <p:cNvPr id="20" name="Rectangle 19"/>
            <p:cNvSpPr/>
            <p:nvPr/>
          </p:nvSpPr>
          <p:spPr>
            <a:xfrm>
              <a:off x="2971800" y="4038600"/>
              <a:ext cx="3657600" cy="1883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</a:rPr>
                <a:t>Pat </a:t>
              </a:r>
              <a:r>
                <a:rPr lang="en-US" sz="1800" dirty="0" err="1" smtClean="0">
                  <a:solidFill>
                    <a:srgbClr val="C00000"/>
                  </a:solidFill>
                </a:rPr>
                <a:t>Hanrahan</a:t>
              </a:r>
              <a:endParaRPr lang="en-US" sz="1800" dirty="0" smtClean="0">
                <a:solidFill>
                  <a:srgbClr val="C00000"/>
                </a:solidFill>
              </a:endParaRP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CANON USA Professor</a:t>
              </a: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Director, Computer Graphics Laboratory</a:t>
              </a: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Computer Science and Electrical Engineering Departments</a:t>
              </a: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Stanford University</a:t>
              </a:r>
            </a:p>
            <a:p>
              <a:endParaRPr lang="en-US" sz="1200" dirty="0" smtClean="0">
                <a:solidFill>
                  <a:srgbClr val="C00000"/>
                </a:solidFill>
              </a:endParaRPr>
            </a:p>
            <a:p>
              <a:r>
                <a:rPr lang="en-US" sz="1200" dirty="0" smtClean="0">
                  <a:hlinkClick r:id="rId10"/>
                </a:rPr>
                <a:t>http://graphics.stanford.edu/~hanrahan/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pic>
          <p:nvPicPr>
            <p:cNvPr id="21" name="Picture 20" descr="PatHanrahan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3001" y="4095762"/>
              <a:ext cx="1380154" cy="1826431"/>
            </a:xfrm>
            <a:prstGeom prst="rect">
              <a:avLst/>
            </a:prstGeom>
          </p:spPr>
        </p:pic>
      </p:grpSp>
      <p:pic>
        <p:nvPicPr>
          <p:cNvPr id="22" name="Picture 21" descr="stanford-logo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03409" y="4114800"/>
            <a:ext cx="1197591" cy="1828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Overview of Mappings: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Eberly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2</a:t>
            </a:r>
            <a:r>
              <a:rPr lang="en-US" sz="2800" baseline="30000" dirty="0" smtClean="0">
                <a:solidFill>
                  <a:srgbClr val="5B0DAA"/>
                </a:solidFill>
                <a:latin typeface="Copperplate Gothic Light" pitchFamily="34" charset="0"/>
              </a:rPr>
              <a:t>e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Chapter 20 Sections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Fine Surface Detail: Bump (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20.5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2</a:t>
            </a:r>
            <a:r>
              <a:rPr lang="en-US" sz="1800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Material Effects: Gloss (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20.6) 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Enclosing Volumes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Sphere (</a:t>
            </a: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0000CC"/>
                </a:solidFill>
              </a:rPr>
              <a:t>20.7)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Cube (</a:t>
            </a: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0000CC"/>
                </a:solidFill>
              </a:rPr>
              <a:t>20.8)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Light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Refraction for </a:t>
            </a:r>
            <a:r>
              <a:rPr lang="en-US" sz="1800" u="sng" dirty="0" smtClean="0">
                <a:solidFill>
                  <a:srgbClr val="0000CC"/>
                </a:solidFill>
                <a:latin typeface="Arial"/>
                <a:cs typeface="Arial"/>
              </a:rPr>
              <a:t>Transparency</a:t>
            </a: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 (§20.9) 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Reflection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i="1" dirty="0" smtClean="0">
                <a:solidFill>
                  <a:srgbClr val="0000CC"/>
                </a:solidFill>
              </a:rPr>
              <a:t>aka</a:t>
            </a:r>
            <a:r>
              <a:rPr lang="en-US" sz="1800" dirty="0" smtClean="0">
                <a:solidFill>
                  <a:srgbClr val="0000CC"/>
                </a:solidFill>
              </a:rPr>
              <a:t> Environment (</a:t>
            </a: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§20.10)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Shadow</a:t>
            </a:r>
            <a:endParaRPr lang="en-US" sz="18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Shadow Maps (</a:t>
            </a: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§20.11, 20.13)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Projective Textures (</a:t>
            </a: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§20.12)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More Special Effects (SFX)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Fog (</a:t>
            </a: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0000CC"/>
                </a:solidFill>
              </a:rPr>
              <a:t>20.14)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Skinning (§20.15)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Iridescence (§20.16), Water (§20.17)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  <p:pic>
        <p:nvPicPr>
          <p:cNvPr id="19" name="Picture 18" descr="vorlon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6300" y="1066800"/>
            <a:ext cx="2946400" cy="2209800"/>
          </a:xfrm>
          <a:prstGeom prst="rect">
            <a:avLst/>
          </a:prstGeom>
        </p:spPr>
      </p:pic>
      <p:pic>
        <p:nvPicPr>
          <p:cNvPr id="20" name="Picture 19" descr="shadow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0956" y="3352800"/>
            <a:ext cx="2937089" cy="19812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791200" y="5334000"/>
            <a:ext cx="3276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srgbClr val="3333CC"/>
                </a:solidFill>
              </a:rPr>
              <a:t>Babylon 5</a:t>
            </a:r>
          </a:p>
          <a:p>
            <a:r>
              <a:rPr lang="en-US" sz="1000" dirty="0" smtClean="0">
                <a:solidFill>
                  <a:srgbClr val="3333CC"/>
                </a:solidFill>
              </a:rPr>
              <a:t>© 1993 – 1998 Warner Brothers Entertainment, Inc.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Shadow Mapping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Basic Concept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29250" y="940713"/>
            <a:ext cx="3562350" cy="4088487"/>
            <a:chOff x="5334000" y="940713"/>
            <a:chExt cx="3562350" cy="4088487"/>
          </a:xfrm>
        </p:grpSpPr>
        <p:sp>
          <p:nvSpPr>
            <p:cNvPr id="5" name="Rectangle 4"/>
            <p:cNvSpPr/>
            <p:nvPr/>
          </p:nvSpPr>
          <p:spPr>
            <a:xfrm>
              <a:off x="5362575" y="4598313"/>
              <a:ext cx="35052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i="1" dirty="0" smtClean="0">
                  <a:solidFill>
                    <a:schemeClr val="bg2">
                      <a:lumMod val="75000"/>
                    </a:schemeClr>
                  </a:solidFill>
                </a:rPr>
                <a:t>Shadow Mapping </a:t>
              </a:r>
              <a:r>
                <a:rPr lang="en-US" sz="1000" dirty="0" smtClean="0">
                  <a:solidFill>
                    <a:schemeClr val="bg2">
                      <a:lumMod val="75000"/>
                    </a:schemeClr>
                  </a:solidFill>
                </a:rPr>
                <a:t>© 2007 </a:t>
              </a:r>
              <a:r>
                <a:rPr lang="en-US" sz="1000" i="1" dirty="0" smtClean="0">
                  <a:solidFill>
                    <a:schemeClr val="accent5">
                      <a:lumMod val="50000"/>
                    </a:schemeClr>
                  </a:solidFill>
                </a:rPr>
                <a:t>X</a:t>
              </a:r>
              <a:r>
                <a:rPr lang="en-US" sz="1000" i="1" dirty="0" smtClean="0">
                  <a:solidFill>
                    <a:schemeClr val="bg2">
                      <a:lumMod val="75000"/>
                    </a:schemeClr>
                  </a:solidFill>
                </a:rPr>
                <a:t>VR Wiki</a:t>
              </a:r>
              <a:endParaRPr lang="en-US" sz="1000" i="1" dirty="0" smtClean="0">
                <a:solidFill>
                  <a:schemeClr val="bg2">
                    <a:lumMod val="75000"/>
                  </a:schemeClr>
                </a:solidFill>
                <a:hlinkClick r:id="rId4"/>
              </a:endParaRPr>
            </a:p>
            <a:p>
              <a:r>
                <a:rPr lang="en-US" sz="1000" dirty="0" smtClean="0">
                  <a:hlinkClick r:id="rId4"/>
                </a:rPr>
                <a:t>http://wiki.vrmedia.it/index.php?title=Shadow_Mapping</a:t>
              </a:r>
              <a:endParaRPr lang="en-US" sz="1000" dirty="0"/>
            </a:p>
          </p:txBody>
        </p:sp>
        <p:pic>
          <p:nvPicPr>
            <p:cNvPr id="6" name="Picture 5" descr="Xvr_shadow_mapping_dem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0" y="940713"/>
              <a:ext cx="3562350" cy="3590925"/>
            </a:xfrm>
            <a:prstGeom prst="rect">
              <a:avLst/>
            </a:prstGeom>
          </p:spPr>
        </p:pic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Process for Adding Shadows in 3-D CG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Compatible with Local Illumination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Global method: </a:t>
            </a:r>
            <a:r>
              <a:rPr lang="en-US" sz="1800" u="sng" dirty="0" smtClean="0">
                <a:solidFill>
                  <a:srgbClr val="0000CC"/>
                </a:solidFill>
              </a:rPr>
              <a:t>shadow rays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Not needed here as in </a:t>
            </a:r>
            <a:r>
              <a:rPr lang="en-US" sz="1800" dirty="0" err="1" smtClean="0">
                <a:solidFill>
                  <a:srgbClr val="0000CC"/>
                </a:solidFill>
              </a:rPr>
              <a:t>raytracing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Instead, use </a:t>
            </a:r>
            <a:r>
              <a:rPr lang="en-US" sz="1800" u="sng" dirty="0" smtClean="0">
                <a:solidFill>
                  <a:srgbClr val="0000CC"/>
                </a:solidFill>
              </a:rPr>
              <a:t>decaling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Decals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“Paste” surface detail onto model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Semi-transparent: alpha blending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Can simulate many attributes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1600" y="5562600"/>
            <a:ext cx="2971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Shadow Mapping </a:t>
            </a:r>
            <a:r>
              <a:rPr lang="en-US" sz="1000" dirty="0" smtClean="0"/>
              <a:t>© 2005 Wikipedia</a:t>
            </a:r>
            <a:endParaRPr lang="en-US" sz="1000" dirty="0" smtClean="0">
              <a:hlinkClick r:id="rId4"/>
            </a:endParaRPr>
          </a:p>
          <a:p>
            <a:r>
              <a:rPr lang="en-US" sz="1000" dirty="0" smtClean="0">
                <a:hlinkClick r:id="rId6"/>
              </a:rPr>
              <a:t>http://en.wikipedia.org/wiki/Shadow_mapping</a:t>
            </a:r>
            <a:endParaRPr lang="en-US" sz="1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3400" y="4267200"/>
            <a:ext cx="2190750" cy="2136577"/>
            <a:chOff x="533400" y="4267200"/>
            <a:chExt cx="2190750" cy="2136577"/>
          </a:xfrm>
        </p:grpSpPr>
        <p:pic>
          <p:nvPicPr>
            <p:cNvPr id="10" name="Picture 9" descr="no_shadow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4267200"/>
              <a:ext cx="2190750" cy="17526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637959" y="6096000"/>
              <a:ext cx="19816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Without shadow map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71800" y="4343400"/>
            <a:ext cx="2033016" cy="2060377"/>
            <a:chOff x="2971800" y="4343400"/>
            <a:chExt cx="2033016" cy="2060377"/>
          </a:xfrm>
        </p:grpSpPr>
        <p:pic>
          <p:nvPicPr>
            <p:cNvPr id="11" name="Picture 10" descr="shadow_mappin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1800" y="4343400"/>
              <a:ext cx="2033016" cy="1626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136152" y="6096000"/>
              <a:ext cx="17043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With shadow map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Ways to Handle Shadows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Projected planar shadows: works well on flat surfaces only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Shadow stencil buffer: powerful, excellent results possible; hard!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OpenGL Shadow Mapping Tutorials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Beginner/Intermediate (Baker, 2003):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http://bit.ly/e1LA2N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Advanced (Octavian </a:t>
            </a:r>
            <a:r>
              <a:rPr lang="en-US" sz="1800" i="1" dirty="0" smtClean="0">
                <a:solidFill>
                  <a:srgbClr val="0000CC"/>
                </a:solidFill>
              </a:rPr>
              <a:t>et al.</a:t>
            </a:r>
            <a:r>
              <a:rPr lang="en-US" sz="1800" dirty="0" smtClean="0">
                <a:solidFill>
                  <a:srgbClr val="0000CC"/>
                </a:solidFill>
              </a:rPr>
              <a:t>, 2000): 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http://bit.ly/f1iRYB</a:t>
            </a:r>
            <a:r>
              <a:rPr lang="en-US" sz="1800" dirty="0" smtClean="0">
                <a:solidFill>
                  <a:srgbClr val="0000CC"/>
                </a:solidFill>
              </a:rPr>
              <a:t> (old </a:t>
            </a:r>
            <a:r>
              <a:rPr lang="en-US" sz="1800" dirty="0" err="1" smtClean="0">
                <a:solidFill>
                  <a:srgbClr val="0000CC"/>
                </a:solidFill>
              </a:rPr>
              <a:t>NeHe</a:t>
            </a:r>
            <a:r>
              <a:rPr lang="en-US" sz="1800" dirty="0" smtClean="0">
                <a:solidFill>
                  <a:srgbClr val="0000CC"/>
                </a:solidFill>
              </a:rPr>
              <a:t> #27)</a:t>
            </a: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Shadow Mapping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Techniques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9900"/>
                </a:solidFill>
              </a:rPr>
              <a:t>Adapted from “Shadow Mapping” © 2001 C. </a:t>
            </a:r>
            <a:r>
              <a:rPr lang="en-US" dirty="0" err="1" smtClean="0">
                <a:solidFill>
                  <a:srgbClr val="669900"/>
                </a:solidFill>
              </a:rPr>
              <a:t>Everitt</a:t>
            </a:r>
            <a:r>
              <a:rPr lang="en-US" dirty="0" smtClean="0">
                <a:solidFill>
                  <a:srgbClr val="669900"/>
                </a:solidFill>
              </a:rPr>
              <a:t>, </a:t>
            </a:r>
            <a:r>
              <a:rPr lang="en-US" dirty="0" err="1" smtClean="0">
                <a:solidFill>
                  <a:srgbClr val="669900"/>
                </a:solidFill>
              </a:rPr>
              <a:t>nVidia</a:t>
            </a:r>
            <a:endParaRPr lang="en-US" dirty="0" smtClean="0">
              <a:solidFill>
                <a:srgbClr val="669900"/>
              </a:solidFill>
            </a:endParaRPr>
          </a:p>
          <a:p>
            <a:r>
              <a:rPr lang="en-US" dirty="0" smtClean="0">
                <a:hlinkClick r:id="rId6"/>
              </a:rPr>
              <a:t>http://developer.nvidia.com/object/shadow_mapping.html</a:t>
            </a:r>
            <a:endParaRPr lang="en-US" i="1" dirty="0" smtClean="0">
              <a:solidFill>
                <a:srgbClr val="0033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3982" y="2057400"/>
            <a:ext cx="3981418" cy="243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5334000" y="2209587"/>
            <a:ext cx="3505199" cy="2249490"/>
            <a:chOff x="5562600" y="2523812"/>
            <a:chExt cx="3442447" cy="2355965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62600" y="2523812"/>
              <a:ext cx="3442447" cy="1929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217023" y="4572000"/>
              <a:ext cx="2133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336600"/>
                  </a:solidFill>
                </a:rPr>
                <a:t>Shadow Stencil Buffer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Shadow Mapping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Advanced Methods &amp; Research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Adapted from slides © 1995 – 2009 P. </a:t>
            </a:r>
            <a:r>
              <a:rPr lang="en-US" dirty="0" err="1" smtClean="0">
                <a:solidFill>
                  <a:srgbClr val="003300"/>
                </a:solidFill>
              </a:rPr>
              <a:t>Hanrahan</a:t>
            </a:r>
            <a:r>
              <a:rPr lang="en-US" dirty="0" smtClean="0">
                <a:solidFill>
                  <a:srgbClr val="003300"/>
                </a:solidFill>
              </a:rPr>
              <a:t>, Stanford University</a:t>
            </a:r>
            <a:endParaRPr lang="en-US" i="1" dirty="0" smtClean="0">
              <a:solidFill>
                <a:srgbClr val="003300"/>
              </a:solidFill>
            </a:endParaRPr>
          </a:p>
          <a:p>
            <a:r>
              <a:rPr lang="en-US" dirty="0" smtClean="0">
                <a:hlinkClick r:id="rId4"/>
              </a:rPr>
              <a:t>http://bit.ly/hZfsjZ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(CS 348B)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2789" y="1378649"/>
            <a:ext cx="5759011" cy="365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hadowMatte1-300x2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6863" y="1259446"/>
            <a:ext cx="1144809" cy="858607"/>
          </a:xfrm>
          <a:prstGeom prst="rect">
            <a:avLst/>
          </a:prstGeom>
        </p:spPr>
      </p:pic>
      <p:pic>
        <p:nvPicPr>
          <p:cNvPr id="12" name="Picture 11" descr="shadowMatte2-300x2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9238" y="2190690"/>
            <a:ext cx="1140058" cy="855044"/>
          </a:xfrm>
          <a:prstGeom prst="rect">
            <a:avLst/>
          </a:prstGeom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3605" y="4019490"/>
            <a:ext cx="1131324" cy="85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0032" y="3105090"/>
            <a:ext cx="1138470" cy="85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Shadow Mattes (</a:t>
            </a:r>
            <a:r>
              <a:rPr lang="en-US" sz="1800" dirty="0" err="1" smtClean="0">
                <a:solidFill>
                  <a:srgbClr val="800000"/>
                </a:solidFill>
              </a:rPr>
              <a:t>Hanrahan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Can Be Layered (See Maya 2011 Tutorial by </a:t>
            </a:r>
            <a:r>
              <a:rPr lang="en-US" sz="1800" dirty="0" err="1" smtClean="0">
                <a:solidFill>
                  <a:srgbClr val="800000"/>
                </a:solidFill>
              </a:rPr>
              <a:t>Maciek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dirty="0" err="1" smtClean="0">
                <a:solidFill>
                  <a:srgbClr val="800000"/>
                </a:solidFill>
              </a:rPr>
              <a:t>Gryka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63134" y="5010090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8000"/>
                </a:solidFill>
              </a:rPr>
              <a:t>© 2010 M. </a:t>
            </a:r>
            <a:r>
              <a:rPr lang="en-US" sz="1000" dirty="0" err="1" smtClean="0">
                <a:solidFill>
                  <a:srgbClr val="008000"/>
                </a:solidFill>
              </a:rPr>
              <a:t>Gryka</a:t>
            </a:r>
            <a:endParaRPr lang="en-US" sz="1000" dirty="0" smtClean="0">
              <a:solidFill>
                <a:srgbClr val="008000"/>
              </a:solidFill>
              <a:hlinkClick r:id="rId10"/>
            </a:endParaRPr>
          </a:p>
          <a:p>
            <a:pPr>
              <a:spcBef>
                <a:spcPts val="0"/>
              </a:spcBef>
            </a:pPr>
            <a:r>
              <a:rPr lang="en-US" sz="1000" dirty="0" smtClean="0">
                <a:hlinkClick r:id="rId10"/>
              </a:rPr>
              <a:t>http://bit.ly/hJlfps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74"/>
  <p:tag name="NBP" val="1"/>
  <p:tag name="CII" val="74"/>
  <p:tag name="SPT" val="FALSE"/>
  <p:tag name="CVB" val="74"/>
  <p:tag name="BSN" val="74"/>
  <p:tag name="LFXCI" val="0"/>
  <p:tag name="SV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75"/>
  <p:tag name="NBP" val="1"/>
  <p:tag name="CII" val="75"/>
  <p:tag name="SPT" val="FALSE"/>
  <p:tag name="CVB" val="75"/>
  <p:tag name="BSN" val="75"/>
  <p:tag name="LFXCI" val="0"/>
  <p:tag name="SVT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76"/>
  <p:tag name="NBP" val="1"/>
  <p:tag name="CII" val="76"/>
  <p:tag name="SPT" val="FALSE"/>
  <p:tag name="CVB" val="76"/>
  <p:tag name="BSN" val="76"/>
  <p:tag name="LFXCI" val="0"/>
  <p:tag name="SVT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77"/>
  <p:tag name="NBP" val="1"/>
  <p:tag name="CII" val="77"/>
  <p:tag name="SPT" val="FALSE"/>
  <p:tag name="CVB" val="77"/>
  <p:tag name="BSN" val="77"/>
  <p:tag name="LFXCI" val="0"/>
  <p:tag name="SVT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78"/>
  <p:tag name="NBP" val="1"/>
  <p:tag name="CII" val="78"/>
  <p:tag name="SPT" val="FALSE"/>
  <p:tag name="CVB" val="78"/>
  <p:tag name="BSN" val="78"/>
  <p:tag name="LFXCI" val="0"/>
  <p:tag name="SVT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79"/>
  <p:tag name="NBP" val="1"/>
  <p:tag name="CII" val="79"/>
  <p:tag name="SPT" val="FALSE"/>
  <p:tag name="CVB" val="79"/>
  <p:tag name="BSN" val="79"/>
  <p:tag name="LFXCI" val="0"/>
  <p:tag name="SVT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84"/>
  <p:tag name="NBP" val="1"/>
  <p:tag name="CII" val="84"/>
  <p:tag name="SPT" val="FALSE"/>
  <p:tag name="CVB" val="84"/>
  <p:tag name="BSN" val="84"/>
  <p:tag name="LFXCI" val="0"/>
  <p:tag name="SV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5817</TotalTime>
  <Words>2483</Words>
  <Application>Microsoft Office PowerPoint</Application>
  <PresentationFormat>On-screen Show (4:3)</PresentationFormat>
  <Paragraphs>528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1219</cp:revision>
  <dcterms:created xsi:type="dcterms:W3CDTF">1601-01-01T00:00:00Z</dcterms:created>
  <dcterms:modified xsi:type="dcterms:W3CDTF">2011-03-02T05:58:54Z</dcterms:modified>
</cp:coreProperties>
</file>