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24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9" r:id="rId1"/>
  </p:sldMasterIdLst>
  <p:notesMasterIdLst>
    <p:notesMasterId r:id="rId18"/>
  </p:notesMasterIdLst>
  <p:handoutMasterIdLst>
    <p:handoutMasterId r:id="rId19"/>
  </p:handoutMasterIdLst>
  <p:sldIdLst>
    <p:sldId id="545" r:id="rId2"/>
    <p:sldId id="551" r:id="rId3"/>
    <p:sldId id="370" r:id="rId4"/>
    <p:sldId id="771" r:id="rId5"/>
    <p:sldId id="772" r:id="rId6"/>
    <p:sldId id="764" r:id="rId7"/>
    <p:sldId id="774" r:id="rId8"/>
    <p:sldId id="765" r:id="rId9"/>
    <p:sldId id="766" r:id="rId10"/>
    <p:sldId id="767" r:id="rId11"/>
    <p:sldId id="768" r:id="rId12"/>
    <p:sldId id="770" r:id="rId13"/>
    <p:sldId id="769" r:id="rId14"/>
    <p:sldId id="773" r:id="rId15"/>
    <p:sldId id="546" r:id="rId16"/>
    <p:sldId id="547" r:id="rId17"/>
  </p:sldIdLst>
  <p:sldSz cx="9144000" cy="6858000" type="screen4x3"/>
  <p:notesSz cx="7315200" cy="9601200"/>
  <p:custDataLst>
    <p:tags r:id="rId20"/>
  </p:custDataLst>
  <p:defaultTextStyle>
    <a:defPPr>
      <a:defRPr lang="en-US"/>
    </a:defPPr>
    <a:lvl1pPr algn="l" rtl="0" eaLnBrk="0" fontAlgn="base" hangingPunct="0">
      <a:spcBef>
        <a:spcPct val="20000"/>
      </a:spcBef>
      <a:spcAft>
        <a:spcPct val="0"/>
      </a:spcAft>
      <a:buClr>
        <a:schemeClr val="bg1"/>
      </a:buClr>
      <a:defRPr sz="1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buClr>
        <a:schemeClr val="bg1"/>
      </a:buClr>
      <a:defRPr sz="1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buClr>
        <a:schemeClr val="bg1"/>
      </a:buClr>
      <a:defRPr sz="1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buClr>
        <a:schemeClr val="bg1"/>
      </a:buClr>
      <a:defRPr sz="1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buClr>
        <a:schemeClr val="bg1"/>
      </a:buClr>
      <a:defRPr sz="1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6699FF"/>
    <a:srgbClr val="009999"/>
    <a:srgbClr val="0099FF"/>
    <a:srgbClr val="FF6600"/>
    <a:srgbClr val="800000"/>
    <a:srgbClr val="0099CC"/>
    <a:srgbClr val="0000CC"/>
    <a:srgbClr val="669900"/>
    <a:srgbClr val="B2B2B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81" autoAdjust="0"/>
    <p:restoredTop sz="93977" autoAdjust="0"/>
  </p:normalViewPr>
  <p:slideViewPr>
    <p:cSldViewPr>
      <p:cViewPr varScale="1">
        <p:scale>
          <a:sx n="110" d="100"/>
          <a:sy n="110" d="100"/>
        </p:scale>
        <p:origin x="-1632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t" anchorCtr="0" compatLnSpc="1">
            <a:prstTxWarp prst="textNoShape">
              <a:avLst/>
            </a:prstTxWarp>
          </a:bodyPr>
          <a:lstStyle>
            <a:lvl1pPr defTabSz="965200">
              <a:spcBef>
                <a:spcPct val="0"/>
              </a:spcBef>
              <a:buClrTx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t" anchorCtr="0" compatLnSpc="1">
            <a:prstTxWarp prst="textNoShape">
              <a:avLst/>
            </a:prstTxWarp>
          </a:bodyPr>
          <a:lstStyle>
            <a:lvl1pPr algn="r" defTabSz="965200">
              <a:spcBef>
                <a:spcPct val="0"/>
              </a:spcBef>
              <a:buClrTx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b" anchorCtr="0" compatLnSpc="1">
            <a:prstTxWarp prst="textNoShape">
              <a:avLst/>
            </a:prstTxWarp>
          </a:bodyPr>
          <a:lstStyle>
            <a:lvl1pPr defTabSz="965200">
              <a:spcBef>
                <a:spcPct val="0"/>
              </a:spcBef>
              <a:buClrTx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1775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b" anchorCtr="0" compatLnSpc="1">
            <a:prstTxWarp prst="textNoShape">
              <a:avLst/>
            </a:prstTxWarp>
          </a:bodyPr>
          <a:lstStyle>
            <a:lvl1pPr algn="r" defTabSz="965200">
              <a:spcBef>
                <a:spcPct val="0"/>
              </a:spcBef>
              <a:buClrTx/>
              <a:defRPr sz="1200">
                <a:latin typeface="Times New Roman" pitchFamily="18" charset="0"/>
              </a:defRPr>
            </a:lvl1pPr>
          </a:lstStyle>
          <a:p>
            <a:fld id="{FE0B76BF-F47A-4723-ACD4-4C04EDB04DA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99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99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9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99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defRPr sz="1200" b="0">
                <a:latin typeface="Times New Roman" pitchFamily="18" charset="0"/>
              </a:defRPr>
            </a:lvl1pPr>
          </a:lstStyle>
          <a:p>
            <a:fld id="{D8BEFEEC-EB37-4FAD-B44A-F724FBA528B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EF8B00-6917-4FF9-90B8-816218DC4A8F}" type="slidenum">
              <a:rPr lang="en-US"/>
              <a:pPr/>
              <a:t>1</a:t>
            </a:fld>
            <a:endParaRPr lang="en-US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6088" y="1063625"/>
            <a:ext cx="3883025" cy="2913063"/>
          </a:xfrm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10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11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12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13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14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15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16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F81B79-FE0C-4BB4-A9FE-D1C6CC95DFE2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6088" y="1063625"/>
            <a:ext cx="3883025" cy="2913063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4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5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6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7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8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9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39D05A1-954A-4984-9D92-2B3FA9AA86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211B33-C633-4EDB-9E7A-FB569C08CD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8763" y="111125"/>
            <a:ext cx="2022475" cy="5984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1338" y="111125"/>
            <a:ext cx="5915025" cy="5984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92A7B45-6600-4D7E-9D61-86B0B211B0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4AC73EB-7913-4AC9-BDCE-9A74ED0A08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7E8ED23-ADBF-4257-894E-C26DAF4ED1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95725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3925" y="1371600"/>
            <a:ext cx="3897313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564A9E5-E909-481E-89C3-C410227BC7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D10C518-6918-490E-8D38-B435C95585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2C9DA52-0F76-4537-968F-1029BB6C49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19A7722-CC11-43EE-9610-CCF780E920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4BC47EB-CAD1-4589-B5DE-86656CC219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2878815-2EB3-4AC4-A767-C0B7F04A61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 rot="5400000">
            <a:off x="4379912" y="2093913"/>
            <a:ext cx="384175" cy="9144000"/>
          </a:xfrm>
          <a:prstGeom prst="rect">
            <a:avLst/>
          </a:prstGeom>
          <a:solidFill>
            <a:srgbClr val="5B0DA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41338" y="111125"/>
            <a:ext cx="8045450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FF99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94543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0"/>
            <a:ext cx="384175" cy="6858000"/>
          </a:xfrm>
          <a:prstGeom prst="rect">
            <a:avLst/>
          </a:prstGeom>
          <a:solidFill>
            <a:srgbClr val="5B0DA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184150" y="6262688"/>
            <a:ext cx="406400" cy="406400"/>
          </a:xfrm>
          <a:prstGeom prst="rect">
            <a:avLst/>
          </a:prstGeom>
          <a:solidFill>
            <a:srgbClr val="5B0DA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Oval 7"/>
          <p:cNvSpPr>
            <a:spLocks noChangeArrowheads="1"/>
          </p:cNvSpPr>
          <p:nvPr/>
        </p:nvSpPr>
        <p:spPr bwMode="auto">
          <a:xfrm>
            <a:off x="382588" y="6092825"/>
            <a:ext cx="398462" cy="37941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r">
              <a:spcBef>
                <a:spcPct val="0"/>
              </a:spcBef>
              <a:buClrTx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6565900" y="6461125"/>
            <a:ext cx="2578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  <a:buClrTx/>
            </a:pPr>
            <a:r>
              <a:rPr lang="en-US" sz="1000" b="0">
                <a:solidFill>
                  <a:srgbClr val="FFFF99"/>
                </a:solidFill>
                <a:latin typeface="Copperplate Gothic Light" pitchFamily="34" charset="0"/>
              </a:rPr>
              <a:t>Computing &amp; Information Sciences</a:t>
            </a:r>
          </a:p>
          <a:p>
            <a:pPr algn="r">
              <a:spcBef>
                <a:spcPct val="0"/>
              </a:spcBef>
              <a:buClrTx/>
            </a:pPr>
            <a:r>
              <a:rPr lang="en-US" sz="1000" b="0">
                <a:solidFill>
                  <a:srgbClr val="FFFF99"/>
                </a:solidFill>
                <a:latin typeface="Copperplate Gothic Light" pitchFamily="34" charset="0"/>
              </a:rPr>
              <a:t>Kansas State University</a:t>
            </a:r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123825"/>
            <a:ext cx="5159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defRPr sz="1000" b="0">
                <a:solidFill>
                  <a:srgbClr val="FFFF99"/>
                </a:solidFill>
                <a:latin typeface="+mj-lt"/>
              </a:defRPr>
            </a:lvl1pPr>
          </a:lstStyle>
          <a:p>
            <a:fld id="{E57356D4-33B4-4E75-9FC2-36B203D83DE4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7180" name="Group 12"/>
          <p:cNvGrpSpPr>
            <a:grpSpLocks/>
          </p:cNvGrpSpPr>
          <p:nvPr/>
        </p:nvGrpSpPr>
        <p:grpSpPr bwMode="auto">
          <a:xfrm>
            <a:off x="498475" y="76200"/>
            <a:ext cx="720725" cy="838200"/>
            <a:chOff x="1344" y="384"/>
            <a:chExt cx="1488" cy="1728"/>
          </a:xfrm>
        </p:grpSpPr>
        <p:sp>
          <p:nvSpPr>
            <p:cNvPr id="7181" name="Oval 13"/>
            <p:cNvSpPr>
              <a:spLocks noChangeArrowheads="1"/>
            </p:cNvSpPr>
            <p:nvPr/>
          </p:nvSpPr>
          <p:spPr bwMode="auto">
            <a:xfrm>
              <a:off x="1344" y="900"/>
              <a:ext cx="240" cy="240"/>
            </a:xfrm>
            <a:prstGeom prst="ellipse">
              <a:avLst/>
            </a:prstGeom>
            <a:solidFill>
              <a:srgbClr val="66FF33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2" name="Oval 14"/>
            <p:cNvSpPr>
              <a:spLocks noChangeArrowheads="1"/>
            </p:cNvSpPr>
            <p:nvPr/>
          </p:nvSpPr>
          <p:spPr bwMode="auto">
            <a:xfrm>
              <a:off x="1344" y="384"/>
              <a:ext cx="240" cy="240"/>
            </a:xfrm>
            <a:prstGeom prst="ellipse">
              <a:avLst/>
            </a:prstGeom>
            <a:solidFill>
              <a:srgbClr val="0066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3" name="Oval 15"/>
            <p:cNvSpPr>
              <a:spLocks noChangeArrowheads="1"/>
            </p:cNvSpPr>
            <p:nvPr/>
          </p:nvSpPr>
          <p:spPr bwMode="auto">
            <a:xfrm>
              <a:off x="1920" y="900"/>
              <a:ext cx="240" cy="240"/>
            </a:xfrm>
            <a:prstGeom prst="ellipse">
              <a:avLst/>
            </a:prstGeom>
            <a:solidFill>
              <a:srgbClr val="66FF33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4" name="Oval 16"/>
            <p:cNvSpPr>
              <a:spLocks noChangeArrowheads="1"/>
            </p:cNvSpPr>
            <p:nvPr/>
          </p:nvSpPr>
          <p:spPr bwMode="auto">
            <a:xfrm>
              <a:off x="2256" y="384"/>
              <a:ext cx="240" cy="240"/>
            </a:xfrm>
            <a:prstGeom prst="ellipse">
              <a:avLst/>
            </a:prstGeom>
            <a:solidFill>
              <a:srgbClr val="0066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5" name="Oval 17"/>
            <p:cNvSpPr>
              <a:spLocks noChangeArrowheads="1"/>
            </p:cNvSpPr>
            <p:nvPr/>
          </p:nvSpPr>
          <p:spPr bwMode="auto">
            <a:xfrm>
              <a:off x="2592" y="900"/>
              <a:ext cx="240" cy="240"/>
            </a:xfrm>
            <a:prstGeom prst="ellipse">
              <a:avLst/>
            </a:prstGeom>
            <a:solidFill>
              <a:srgbClr val="66FF33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6" name="Oval 18"/>
            <p:cNvSpPr>
              <a:spLocks noChangeArrowheads="1"/>
            </p:cNvSpPr>
            <p:nvPr/>
          </p:nvSpPr>
          <p:spPr bwMode="auto">
            <a:xfrm>
              <a:off x="1920" y="1392"/>
              <a:ext cx="240" cy="240"/>
            </a:xfrm>
            <a:prstGeom prst="ellipse">
              <a:avLst/>
            </a:prstGeom>
            <a:solidFill>
              <a:srgbClr val="FFFF66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7" name="Oval 19"/>
            <p:cNvSpPr>
              <a:spLocks noChangeArrowheads="1"/>
            </p:cNvSpPr>
            <p:nvPr/>
          </p:nvSpPr>
          <p:spPr bwMode="auto">
            <a:xfrm>
              <a:off x="1632" y="1872"/>
              <a:ext cx="240" cy="24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8" name="Oval 20"/>
            <p:cNvSpPr>
              <a:spLocks noChangeArrowheads="1"/>
            </p:cNvSpPr>
            <p:nvPr/>
          </p:nvSpPr>
          <p:spPr bwMode="auto">
            <a:xfrm>
              <a:off x="2304" y="1872"/>
              <a:ext cx="240" cy="24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189" name="AutoShape 21"/>
            <p:cNvCxnSpPr>
              <a:cxnSpLocks noChangeShapeType="1"/>
              <a:stCxn id="7182" idx="4"/>
              <a:endCxn id="7181" idx="0"/>
            </p:cNvCxnSpPr>
            <p:nvPr/>
          </p:nvCxnSpPr>
          <p:spPr bwMode="auto">
            <a:xfrm>
              <a:off x="1464" y="636"/>
              <a:ext cx="0" cy="25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0" name="AutoShape 22"/>
            <p:cNvCxnSpPr>
              <a:cxnSpLocks noChangeShapeType="1"/>
              <a:stCxn id="7184" idx="3"/>
              <a:endCxn id="7183" idx="0"/>
            </p:cNvCxnSpPr>
            <p:nvPr/>
          </p:nvCxnSpPr>
          <p:spPr bwMode="auto">
            <a:xfrm flipH="1">
              <a:off x="2040" y="601"/>
              <a:ext cx="251" cy="28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1" name="AutoShape 23"/>
            <p:cNvCxnSpPr>
              <a:cxnSpLocks noChangeShapeType="1"/>
              <a:stCxn id="7184" idx="5"/>
              <a:endCxn id="7185" idx="0"/>
            </p:cNvCxnSpPr>
            <p:nvPr/>
          </p:nvCxnSpPr>
          <p:spPr bwMode="auto">
            <a:xfrm>
              <a:off x="2461" y="601"/>
              <a:ext cx="251" cy="28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2" name="AutoShape 24"/>
            <p:cNvCxnSpPr>
              <a:cxnSpLocks noChangeShapeType="1"/>
              <a:stCxn id="7181" idx="4"/>
              <a:endCxn id="7186" idx="1"/>
            </p:cNvCxnSpPr>
            <p:nvPr/>
          </p:nvCxnSpPr>
          <p:spPr bwMode="auto">
            <a:xfrm>
              <a:off x="1464" y="1152"/>
              <a:ext cx="491" cy="2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3" name="AutoShape 25"/>
            <p:cNvCxnSpPr>
              <a:cxnSpLocks noChangeShapeType="1"/>
              <a:stCxn id="7183" idx="4"/>
              <a:endCxn id="7186" idx="0"/>
            </p:cNvCxnSpPr>
            <p:nvPr/>
          </p:nvCxnSpPr>
          <p:spPr bwMode="auto">
            <a:xfrm>
              <a:off x="2040" y="1152"/>
              <a:ext cx="0" cy="22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4" name="AutoShape 26"/>
            <p:cNvCxnSpPr>
              <a:cxnSpLocks noChangeShapeType="1"/>
              <a:stCxn id="7185" idx="4"/>
              <a:endCxn id="7188" idx="0"/>
            </p:cNvCxnSpPr>
            <p:nvPr/>
          </p:nvCxnSpPr>
          <p:spPr bwMode="auto">
            <a:xfrm flipH="1">
              <a:off x="2424" y="1152"/>
              <a:ext cx="288" cy="70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5" name="AutoShape 27"/>
            <p:cNvCxnSpPr>
              <a:cxnSpLocks noChangeShapeType="1"/>
              <a:stCxn id="7186" idx="5"/>
              <a:endCxn id="7188" idx="1"/>
            </p:cNvCxnSpPr>
            <p:nvPr/>
          </p:nvCxnSpPr>
          <p:spPr bwMode="auto">
            <a:xfrm>
              <a:off x="2125" y="1609"/>
              <a:ext cx="214" cy="28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6" name="AutoShape 28"/>
            <p:cNvCxnSpPr>
              <a:cxnSpLocks noChangeShapeType="1"/>
              <a:stCxn id="7186" idx="3"/>
              <a:endCxn id="7187" idx="0"/>
            </p:cNvCxnSpPr>
            <p:nvPr/>
          </p:nvCxnSpPr>
          <p:spPr bwMode="auto">
            <a:xfrm flipH="1">
              <a:off x="1752" y="1609"/>
              <a:ext cx="203" cy="25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</p:grpSp>
      <p:pic>
        <p:nvPicPr>
          <p:cNvPr id="7197" name="Picture 29" descr="powerca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05800" y="5802313"/>
            <a:ext cx="838200" cy="674687"/>
          </a:xfrm>
          <a:prstGeom prst="rect">
            <a:avLst/>
          </a:prstGeom>
          <a:noFill/>
        </p:spPr>
      </p:pic>
      <p:sp>
        <p:nvSpPr>
          <p:cNvPr id="30" name="Text Box 8"/>
          <p:cNvSpPr txBox="1">
            <a:spLocks noChangeArrowheads="1"/>
          </p:cNvSpPr>
          <p:nvPr userDrawn="1"/>
        </p:nvSpPr>
        <p:spPr bwMode="auto">
          <a:xfrm>
            <a:off x="0" y="6461125"/>
            <a:ext cx="26997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000" b="0" u="none" dirty="0" smtClean="0">
                <a:solidFill>
                  <a:srgbClr val="FFFF99"/>
                </a:solidFill>
                <a:latin typeface="Copperplate Gothic Light" pitchFamily="34" charset="0"/>
              </a:rPr>
              <a:t>CIS 536/636</a:t>
            </a:r>
          </a:p>
          <a:p>
            <a:pPr algn="l">
              <a:defRPr/>
            </a:pPr>
            <a:r>
              <a:rPr lang="en-US" sz="1000" b="0" u="none" dirty="0" smtClean="0">
                <a:solidFill>
                  <a:srgbClr val="FFFF99"/>
                </a:solidFill>
                <a:latin typeface="Copperplate Gothic Light" pitchFamily="34" charset="0"/>
              </a:rPr>
              <a:t>Introduction to</a:t>
            </a:r>
            <a:r>
              <a:rPr lang="en-US" sz="1000" b="0" u="none" baseline="0" dirty="0" smtClean="0">
                <a:solidFill>
                  <a:srgbClr val="FFFF99"/>
                </a:solidFill>
                <a:latin typeface="Copperplate Gothic Light" pitchFamily="34" charset="0"/>
              </a:rPr>
              <a:t> </a:t>
            </a:r>
            <a:r>
              <a:rPr lang="en-US" sz="1000" b="0" u="none" dirty="0" smtClean="0">
                <a:solidFill>
                  <a:srgbClr val="FFFF99"/>
                </a:solidFill>
                <a:latin typeface="Copperplate Gothic Light" pitchFamily="34" charset="0"/>
              </a:rPr>
              <a:t>Computer Graphics</a:t>
            </a:r>
            <a:endParaRPr lang="en-US" sz="1000" b="0" u="none" dirty="0">
              <a:solidFill>
                <a:srgbClr val="FFFF99"/>
              </a:solidFill>
              <a:latin typeface="Copperplate Gothic Light" pitchFamily="34" charset="0"/>
            </a:endParaRPr>
          </a:p>
        </p:txBody>
      </p:sp>
      <p:sp>
        <p:nvSpPr>
          <p:cNvPr id="31" name="Text Box 8"/>
          <p:cNvSpPr txBox="1">
            <a:spLocks noChangeArrowheads="1"/>
          </p:cNvSpPr>
          <p:nvPr userDrawn="1"/>
        </p:nvSpPr>
        <p:spPr bwMode="auto">
          <a:xfrm>
            <a:off x="4036850" y="6535579"/>
            <a:ext cx="139012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000" b="0" u="none" dirty="0" smtClean="0">
                <a:solidFill>
                  <a:srgbClr val="FFFF99"/>
                </a:solidFill>
                <a:latin typeface="Copperplate Gothic Light" pitchFamily="34" charset="0"/>
              </a:rPr>
              <a:t>Lecture 16 of 41</a:t>
            </a:r>
            <a:endParaRPr lang="en-US" sz="1000" b="0" u="none" dirty="0">
              <a:solidFill>
                <a:srgbClr val="FFFF99"/>
              </a:solidFill>
              <a:latin typeface="Copperplate Gothic Light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­"/>
        <a:defRPr>
          <a:solidFill>
            <a:srgbClr val="5B0DA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ð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u"/>
        <a:defRPr sz="1400">
          <a:solidFill>
            <a:srgbClr val="5B0DA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bit.ly/hRaQgk" TargetMode="External"/><Relationship Id="rId3" Type="http://schemas.openxmlformats.org/officeDocument/2006/relationships/notesSlide" Target="../notesSlides/notesSlide1.xml"/><Relationship Id="rId7" Type="http://schemas.openxmlformats.org/officeDocument/2006/relationships/hyperlink" Target="http://www.cis.ksu.edu/~bhsu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hyperlink" Target="http://www.kddresearch.org/Courses/CIS636" TargetMode="External"/><Relationship Id="rId5" Type="http://schemas.openxmlformats.org/officeDocument/2006/relationships/hyperlink" Target="http://bit.ly/eVizrE" TargetMode="External"/><Relationship Id="rId10" Type="http://schemas.openxmlformats.org/officeDocument/2006/relationships/hyperlink" Target="http://bit.ly/gGRFMA" TargetMode="External"/><Relationship Id="rId4" Type="http://schemas.openxmlformats.org/officeDocument/2006/relationships/hyperlink" Target="http://bit.ly/hGvXlH" TargetMode="External"/><Relationship Id="rId9" Type="http://schemas.openxmlformats.org/officeDocument/2006/relationships/hyperlink" Target="http://bit.ly/eeebCN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hyperlink" Target="http://bit.ly/dVEa7l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hyperlink" Target="http://bit.ly/hRaQgk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hyperlink" Target="http://bit.ly/6TsJrb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image" Target="../media/image26.gif"/><Relationship Id="rId5" Type="http://schemas.openxmlformats.org/officeDocument/2006/relationships/image" Target="../media/image25.png"/><Relationship Id="rId4" Type="http://schemas.openxmlformats.org/officeDocument/2006/relationships/hyperlink" Target="http://bit.ly/hRaQgk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6" Type="http://schemas.openxmlformats.org/officeDocument/2006/relationships/hyperlink" Target="http://bit.ly/eeebCN" TargetMode="External"/><Relationship Id="rId5" Type="http://schemas.openxmlformats.org/officeDocument/2006/relationships/image" Target="../media/image27.png"/><Relationship Id="rId4" Type="http://schemas.openxmlformats.org/officeDocument/2006/relationships/hyperlink" Target="http://bit.ly/hRaQgk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hyperlink" Target="http://bit.ly/gGRFMA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hyperlink" Target="http://bit.ly/hRaQgk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5" Type="http://schemas.openxmlformats.org/officeDocument/2006/relationships/image" Target="../media/image31.png"/><Relationship Id="rId4" Type="http://schemas.openxmlformats.org/officeDocument/2006/relationships/hyperlink" Target="http://bit.ly/hRaQgk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hyperlink" Target="http://bit.ly/hRaQgk" TargetMode="External"/><Relationship Id="rId5" Type="http://schemas.openxmlformats.org/officeDocument/2006/relationships/hyperlink" Target="http://www.newtek.com/lightwave/" TargetMode="External"/><Relationship Id="rId4" Type="http://schemas.openxmlformats.org/officeDocument/2006/relationships/hyperlink" Target="http://students.autodesk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hyperlink" Target="http://bit.ly/gxy9e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hyperlink" Target="http://bit.ly/fIkCkr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image" Target="../media/image11.jpeg"/><Relationship Id="rId18" Type="http://schemas.openxmlformats.org/officeDocument/2006/relationships/hyperlink" Target="http://youtu.be/JcpWXaA2qeg" TargetMode="External"/><Relationship Id="rId26" Type="http://schemas.openxmlformats.org/officeDocument/2006/relationships/image" Target="../media/image17.jpeg"/><Relationship Id="rId3" Type="http://schemas.openxmlformats.org/officeDocument/2006/relationships/tags" Target="../tags/tag9.xml"/><Relationship Id="rId21" Type="http://schemas.openxmlformats.org/officeDocument/2006/relationships/image" Target="../media/image15.gif"/><Relationship Id="rId7" Type="http://schemas.openxmlformats.org/officeDocument/2006/relationships/tags" Target="../tags/tag13.xml"/><Relationship Id="rId12" Type="http://schemas.openxmlformats.org/officeDocument/2006/relationships/hyperlink" Target="http://bit.ly/eKDwkk" TargetMode="External"/><Relationship Id="rId17" Type="http://schemas.openxmlformats.org/officeDocument/2006/relationships/image" Target="../media/image13.png"/><Relationship Id="rId25" Type="http://schemas.openxmlformats.org/officeDocument/2006/relationships/hyperlink" Target="http://youtu.be/cJHU9IYvWUg" TargetMode="External"/><Relationship Id="rId2" Type="http://schemas.openxmlformats.org/officeDocument/2006/relationships/tags" Target="../tags/tag8.xml"/><Relationship Id="rId16" Type="http://schemas.openxmlformats.org/officeDocument/2006/relationships/hyperlink" Target="http://youtu.be/u7__TG7swg0" TargetMode="External"/><Relationship Id="rId20" Type="http://schemas.openxmlformats.org/officeDocument/2006/relationships/hyperlink" Target="http://bit.ly/gTnp2V" TargetMode="Externa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image" Target="../media/image10.jpeg"/><Relationship Id="rId24" Type="http://schemas.openxmlformats.org/officeDocument/2006/relationships/image" Target="../media/image16.jpeg"/><Relationship Id="rId5" Type="http://schemas.openxmlformats.org/officeDocument/2006/relationships/tags" Target="../tags/tag11.xml"/><Relationship Id="rId15" Type="http://schemas.openxmlformats.org/officeDocument/2006/relationships/image" Target="../media/image12.jpeg"/><Relationship Id="rId23" Type="http://schemas.openxmlformats.org/officeDocument/2006/relationships/hyperlink" Target="http://youtu.be/pIwXwVJZ3BY" TargetMode="External"/><Relationship Id="rId10" Type="http://schemas.openxmlformats.org/officeDocument/2006/relationships/notesSlide" Target="../notesSlides/notesSlide6.xml"/><Relationship Id="rId19" Type="http://schemas.openxmlformats.org/officeDocument/2006/relationships/image" Target="../media/image14.jpeg"/><Relationship Id="rId4" Type="http://schemas.openxmlformats.org/officeDocument/2006/relationships/tags" Target="../tags/tag10.xml"/><Relationship Id="rId9" Type="http://schemas.openxmlformats.org/officeDocument/2006/relationships/slideLayout" Target="../slideLayouts/slideLayout7.xml"/><Relationship Id="rId14" Type="http://schemas.openxmlformats.org/officeDocument/2006/relationships/hyperlink" Target="http://bit.ly/h8krLv" TargetMode="External"/><Relationship Id="rId22" Type="http://schemas.openxmlformats.org/officeDocument/2006/relationships/hyperlink" Target="http://youtu.be/L_oL_27KqgU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hyperlink" Target="http://bit.ly/g1J2nj" TargetMode="External"/><Relationship Id="rId5" Type="http://schemas.openxmlformats.org/officeDocument/2006/relationships/image" Target="../media/image18.jpeg"/><Relationship Id="rId4" Type="http://schemas.openxmlformats.org/officeDocument/2006/relationships/hyperlink" Target="http://www.cs.cmu.edu/~fp/" TargetMode="External"/><Relationship Id="rId9" Type="http://schemas.openxmlformats.org/officeDocument/2006/relationships/hyperlink" Target="http://bit.ly/hVcVWN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5" Type="http://schemas.openxmlformats.org/officeDocument/2006/relationships/hyperlink" Target="http://bit.ly/hRaQgk" TargetMode="Externa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5" Type="http://schemas.openxmlformats.org/officeDocument/2006/relationships/image" Target="../media/image22.png"/><Relationship Id="rId4" Type="http://schemas.openxmlformats.org/officeDocument/2006/relationships/hyperlink" Target="http://bit.ly/hRaQg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5" name="Rectangle 3"/>
          <p:cNvSpPr>
            <a:spLocks noChangeArrowheads="1"/>
          </p:cNvSpPr>
          <p:nvPr/>
        </p:nvSpPr>
        <p:spPr bwMode="auto">
          <a:xfrm>
            <a:off x="1009650" y="2286000"/>
            <a:ext cx="775335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r>
              <a:rPr lang="en-US" sz="2000" dirty="0"/>
              <a:t>William H. Hsu</a:t>
            </a:r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r>
              <a:rPr lang="en-US" sz="2000" dirty="0"/>
              <a:t>Department of Computing and Information Sciences, </a:t>
            </a:r>
            <a:r>
              <a:rPr lang="en-US" sz="2000" dirty="0" smtClean="0"/>
              <a:t>KSU</a:t>
            </a:r>
            <a:endParaRPr lang="en-US" sz="1600" dirty="0"/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endParaRPr lang="en-US" sz="1600" dirty="0"/>
          </a:p>
          <a:p>
            <a:pPr marL="342900" indent="-342900" algn="ctr">
              <a:buClr>
                <a:srgbClr val="5B0DAA"/>
              </a:buClr>
            </a:pPr>
            <a:r>
              <a:rPr lang="en-US" sz="1600" dirty="0" smtClean="0"/>
              <a:t>KSOL course pages: </a:t>
            </a:r>
            <a:r>
              <a:rPr lang="en-US" sz="1600" dirty="0" smtClean="0">
                <a:solidFill>
                  <a:srgbClr val="0000CC"/>
                </a:solidFill>
                <a:hlinkClick r:id="rId4"/>
              </a:rPr>
              <a:t>http://bit.ly/hGvXlH</a:t>
            </a:r>
            <a:r>
              <a:rPr lang="en-US" sz="1600" dirty="0" smtClean="0">
                <a:solidFill>
                  <a:srgbClr val="0000CC"/>
                </a:solidFill>
              </a:rPr>
              <a:t> / </a:t>
            </a:r>
            <a:r>
              <a:rPr lang="en-US" sz="1600" dirty="0" smtClean="0">
                <a:solidFill>
                  <a:srgbClr val="0000CC"/>
                </a:solidFill>
                <a:hlinkClick r:id="rId5"/>
              </a:rPr>
              <a:t>http://bit.ly/eVizrE</a:t>
            </a:r>
            <a:r>
              <a:rPr lang="en-US" sz="1600" dirty="0" smtClean="0">
                <a:solidFill>
                  <a:srgbClr val="0000CC"/>
                </a:solidFill>
              </a:rPr>
              <a:t> </a:t>
            </a:r>
            <a:endParaRPr lang="en-US" sz="1600" dirty="0" smtClean="0"/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r>
              <a:rPr lang="en-US" sz="1600" dirty="0" smtClean="0"/>
              <a:t>Public mirror web site: </a:t>
            </a:r>
            <a:r>
              <a:rPr lang="en-US" sz="1600" dirty="0" smtClean="0">
                <a:hlinkClick r:id="rId6"/>
              </a:rPr>
              <a:t>http://www.kddresearch.org/Courses/CIS636</a:t>
            </a:r>
            <a:endParaRPr lang="en-US" sz="1600" dirty="0" smtClean="0"/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r>
              <a:rPr lang="en-US" sz="1600" dirty="0" smtClean="0"/>
              <a:t>Instructor home page: </a:t>
            </a:r>
            <a:r>
              <a:rPr lang="en-US" sz="1600" u="sng" dirty="0" smtClean="0">
                <a:hlinkClick r:id="rId7"/>
              </a:rPr>
              <a:t>http://www.cis.ksu.edu/~bhsu</a:t>
            </a:r>
            <a:endParaRPr lang="en-US" sz="1600" u="sng" dirty="0" smtClean="0"/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endParaRPr lang="en-US" sz="1600" u="sng" dirty="0" smtClean="0"/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r>
              <a:rPr lang="en-US" sz="1600" dirty="0" smtClean="0"/>
              <a:t>Readings:</a:t>
            </a:r>
            <a:endParaRPr lang="en-US" sz="1600" dirty="0"/>
          </a:p>
          <a:p>
            <a:pPr marL="342900" indent="-342900" algn="ctr">
              <a:buClr>
                <a:srgbClr val="5B0DAA"/>
              </a:buClr>
            </a:pPr>
            <a:r>
              <a:rPr lang="en-US" sz="1600" b="0" dirty="0" smtClean="0"/>
              <a:t>Today: </a:t>
            </a:r>
            <a:r>
              <a:rPr lang="en-US" sz="1600" b="0" dirty="0" smtClean="0">
                <a:latin typeface="Arial"/>
                <a:cs typeface="Arial"/>
              </a:rPr>
              <a:t>§</a:t>
            </a:r>
            <a:r>
              <a:rPr lang="en-US" sz="1600" b="0" dirty="0" smtClean="0"/>
              <a:t>2.6, 20.1 </a:t>
            </a:r>
            <a:r>
              <a:rPr lang="en-US" sz="1600" b="0" dirty="0" err="1" smtClean="0"/>
              <a:t>Eberly</a:t>
            </a:r>
            <a:r>
              <a:rPr lang="en-US" sz="1600" b="0" dirty="0" smtClean="0"/>
              <a:t> </a:t>
            </a:r>
            <a:r>
              <a:rPr lang="en-US" sz="1600" b="0" i="1" dirty="0" smtClean="0"/>
              <a:t>2</a:t>
            </a:r>
            <a:r>
              <a:rPr lang="en-US" sz="1600" b="0" i="1" baseline="30000" dirty="0" smtClean="0"/>
              <a:t>e</a:t>
            </a:r>
            <a:endParaRPr lang="en-US" sz="1600" b="0" dirty="0" smtClean="0"/>
          </a:p>
          <a:p>
            <a:pPr marL="342900" indent="-342900" algn="ctr">
              <a:buClr>
                <a:srgbClr val="5B0DAA"/>
              </a:buClr>
            </a:pPr>
            <a:r>
              <a:rPr lang="en-US" sz="1600" i="1" dirty="0" smtClean="0">
                <a:solidFill>
                  <a:srgbClr val="0099FF"/>
                </a:solidFill>
              </a:rPr>
              <a:t>OpenGL: A Primer</a:t>
            </a:r>
            <a:r>
              <a:rPr lang="en-US" sz="1600" dirty="0" smtClean="0">
                <a:solidFill>
                  <a:srgbClr val="0099FF"/>
                </a:solidFill>
              </a:rPr>
              <a:t> </a:t>
            </a:r>
            <a:r>
              <a:rPr lang="en-US" sz="1600" b="0" dirty="0" smtClean="0"/>
              <a:t>on shading, alpha blending</a:t>
            </a:r>
          </a:p>
          <a:p>
            <a:pPr algn="ctr">
              <a:spcBef>
                <a:spcPts val="0"/>
              </a:spcBef>
            </a:pPr>
            <a:r>
              <a:rPr lang="en-US" sz="1600" b="0" dirty="0" err="1" smtClean="0">
                <a:solidFill>
                  <a:srgbClr val="3399FF"/>
                </a:solidFill>
              </a:rPr>
              <a:t>Khronos</a:t>
            </a:r>
            <a:r>
              <a:rPr lang="en-US" sz="1600" b="0" dirty="0" smtClean="0">
                <a:solidFill>
                  <a:srgbClr val="3399FF"/>
                </a:solidFill>
              </a:rPr>
              <a:t> Group docs on transparency: </a:t>
            </a:r>
            <a:r>
              <a:rPr lang="en-US" sz="1600" dirty="0" smtClean="0">
                <a:hlinkClick r:id="rId8"/>
              </a:rPr>
              <a:t>http://bit.ly/hRaQgk</a:t>
            </a:r>
            <a:endParaRPr lang="en-US" sz="1600" dirty="0" smtClean="0"/>
          </a:p>
          <a:p>
            <a:pPr algn="ctr">
              <a:spcBef>
                <a:spcPts val="0"/>
              </a:spcBef>
            </a:pPr>
            <a:r>
              <a:rPr lang="en-US" sz="1600" b="0" dirty="0" smtClean="0"/>
              <a:t>Wikipedia, </a:t>
            </a:r>
            <a:r>
              <a:rPr lang="en-US" sz="1600" b="0" i="1" dirty="0" smtClean="0"/>
              <a:t>Painter’s Algorithm</a:t>
            </a:r>
            <a:r>
              <a:rPr lang="en-US" sz="1600" b="0" dirty="0" smtClean="0"/>
              <a:t>: </a:t>
            </a:r>
            <a:r>
              <a:rPr lang="en-US" sz="1600" dirty="0" smtClean="0">
                <a:hlinkClick r:id="rId9"/>
              </a:rPr>
              <a:t>http://bit.ly/eeebCN</a:t>
            </a:r>
            <a:endParaRPr lang="en-US" sz="1600" dirty="0" smtClean="0"/>
          </a:p>
          <a:p>
            <a:pPr algn="ctr">
              <a:spcBef>
                <a:spcPts val="0"/>
              </a:spcBef>
            </a:pPr>
            <a:r>
              <a:rPr lang="en-US" sz="1600" b="0" dirty="0" smtClean="0"/>
              <a:t>Wikipedia, </a:t>
            </a:r>
            <a:r>
              <a:rPr lang="en-US" sz="1600" b="0" i="1" dirty="0" smtClean="0"/>
              <a:t>Z-buffering</a:t>
            </a:r>
            <a:r>
              <a:rPr lang="en-US" sz="1600" b="0" dirty="0" smtClean="0"/>
              <a:t>: </a:t>
            </a:r>
            <a:r>
              <a:rPr lang="en-US" sz="1600" dirty="0" smtClean="0">
                <a:hlinkClick r:id="rId10"/>
              </a:rPr>
              <a:t>http://bit.ly/gGRFMA</a:t>
            </a:r>
            <a:r>
              <a:rPr lang="en-US" sz="1600" dirty="0" smtClean="0"/>
              <a:t> </a:t>
            </a:r>
          </a:p>
          <a:p>
            <a:pPr algn="ctr">
              <a:spcBef>
                <a:spcPts val="0"/>
              </a:spcBef>
            </a:pPr>
            <a:endParaRPr lang="en-US" sz="1600" dirty="0" smtClean="0"/>
          </a:p>
          <a:p>
            <a:pPr marL="342900" indent="-342900" algn="ctr">
              <a:buClr>
                <a:srgbClr val="5B0DAA"/>
              </a:buClr>
            </a:pPr>
            <a:endParaRPr lang="en-US" sz="1600" b="0" i="1" dirty="0" smtClean="0"/>
          </a:p>
        </p:txBody>
      </p:sp>
      <p:sp>
        <p:nvSpPr>
          <p:cNvPr id="233476" name="Rectangle 4"/>
          <p:cNvSpPr>
            <a:spLocks noChangeArrowheads="1"/>
          </p:cNvSpPr>
          <p:nvPr/>
        </p:nvSpPr>
        <p:spPr bwMode="auto">
          <a:xfrm>
            <a:off x="909401" y="950893"/>
            <a:ext cx="795390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/>
              <a:t>Transparency, Painter’s Algorithm, &amp; </a:t>
            </a:r>
            <a:r>
              <a:rPr lang="en-US" sz="2800" i="1" dirty="0" smtClean="0"/>
              <a:t>Z</a:t>
            </a:r>
            <a:r>
              <a:rPr lang="en-US" sz="2800" dirty="0" smtClean="0"/>
              <a:t>-Buffer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/>
              <a:t>Lab 3a: Shading &amp; Transparency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120378" y="76200"/>
            <a:ext cx="753189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u="none" dirty="0" smtClean="0">
                <a:solidFill>
                  <a:srgbClr val="5B0DAA"/>
                </a:solidFill>
                <a:latin typeface="Copperplate Gothic Light" pitchFamily="34" charset="0"/>
              </a:rPr>
              <a:t>Lecture 16 of 41</a:t>
            </a:r>
            <a:endParaRPr lang="en-US" sz="2800" u="none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Transparency in OpenGL [3]: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Screen Door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3447" y="5943600"/>
            <a:ext cx="23675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3399FF"/>
                </a:solidFill>
              </a:rPr>
              <a:t>© 1997 – 2011 </a:t>
            </a:r>
            <a:r>
              <a:rPr lang="en-US" sz="1200" dirty="0" err="1" smtClean="0">
                <a:solidFill>
                  <a:srgbClr val="3399FF"/>
                </a:solidFill>
              </a:rPr>
              <a:t>Khronos</a:t>
            </a:r>
            <a:r>
              <a:rPr lang="en-US" sz="1200" dirty="0" smtClean="0">
                <a:solidFill>
                  <a:srgbClr val="3399FF"/>
                </a:solidFill>
              </a:rPr>
              <a:t> </a:t>
            </a:r>
            <a:r>
              <a:rPr lang="en-US" sz="1200" dirty="0" smtClean="0">
                <a:solidFill>
                  <a:srgbClr val="3399FF"/>
                </a:solidFill>
              </a:rPr>
              <a:t>Group</a:t>
            </a:r>
            <a:endParaRPr lang="en-US" sz="1200" dirty="0" smtClean="0">
              <a:solidFill>
                <a:srgbClr val="3399FF"/>
              </a:solidFill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hlinkClick r:id="rId4"/>
              </a:rPr>
              <a:t>http://</a:t>
            </a:r>
            <a:r>
              <a:rPr lang="en-US" sz="1200" dirty="0" smtClean="0">
                <a:hlinkClick r:id="rId4"/>
              </a:rPr>
              <a:t>bit.ly/hRaQgk</a:t>
            </a:r>
            <a:endParaRPr lang="en-US" sz="12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1143000"/>
            <a:ext cx="6739128" cy="1789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3200400" y="3122612"/>
            <a:ext cx="3533568" cy="2668588"/>
            <a:chOff x="5029200" y="2438400"/>
            <a:chExt cx="3228768" cy="2438400"/>
          </a:xfrm>
        </p:grpSpPr>
        <p:pic>
          <p:nvPicPr>
            <p:cNvPr id="9" name="Picture 8" descr="sparsenessScreendoor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40690" y="2438400"/>
              <a:ext cx="3005789" cy="1995844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5029200" y="4476690"/>
              <a:ext cx="322876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1000" dirty="0" smtClean="0">
                  <a:solidFill>
                    <a:srgbClr val="0099CC"/>
                  </a:solidFill>
                </a:rPr>
                <a:t>Screen door: Viola </a:t>
              </a:r>
              <a:r>
                <a:rPr lang="en-US" sz="1000" i="1" dirty="0" smtClean="0">
                  <a:solidFill>
                    <a:srgbClr val="0099CC"/>
                  </a:solidFill>
                </a:rPr>
                <a:t>et al. </a:t>
              </a:r>
              <a:r>
                <a:rPr lang="en-US" sz="1000" dirty="0" smtClean="0">
                  <a:solidFill>
                    <a:srgbClr val="0099CC"/>
                  </a:solidFill>
                </a:rPr>
                <a:t>(2004), </a:t>
              </a:r>
              <a:r>
                <a:rPr lang="en-US" sz="1000" dirty="0" smtClean="0">
                  <a:solidFill>
                    <a:srgbClr val="0099CC"/>
                  </a:solidFill>
                  <a:hlinkClick r:id="rId7"/>
                </a:rPr>
                <a:t>http://bit.ly/dVEa7l</a:t>
              </a:r>
              <a:endParaRPr lang="en-US" sz="1000" dirty="0" smtClean="0">
                <a:solidFill>
                  <a:srgbClr val="0099CC"/>
                </a:solidFill>
              </a:endParaRPr>
            </a:p>
            <a:p>
              <a:pPr algn="ctr">
                <a:spcBef>
                  <a:spcPts val="0"/>
                </a:spcBef>
              </a:pPr>
              <a:r>
                <a:rPr lang="en-US" sz="1000" dirty="0" smtClean="0">
                  <a:solidFill>
                    <a:srgbClr val="0099CC"/>
                  </a:solidFill>
                </a:rPr>
                <a:t>Technical University of Vienna, IEEE Vis 2004</a:t>
              </a:r>
              <a:endParaRPr lang="en-US" sz="1000" dirty="0">
                <a:solidFill>
                  <a:srgbClr val="0099CC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Transparency in OpenGL [4]: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Glass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3447" y="5943600"/>
            <a:ext cx="23675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3399FF"/>
                </a:solidFill>
              </a:rPr>
              <a:t>© 1997 – 2011 </a:t>
            </a:r>
            <a:r>
              <a:rPr lang="en-US" sz="1200" dirty="0" err="1" smtClean="0">
                <a:solidFill>
                  <a:srgbClr val="3399FF"/>
                </a:solidFill>
              </a:rPr>
              <a:t>Khronos</a:t>
            </a:r>
            <a:r>
              <a:rPr lang="en-US" sz="1200" dirty="0" smtClean="0">
                <a:solidFill>
                  <a:srgbClr val="3399FF"/>
                </a:solidFill>
              </a:rPr>
              <a:t> Group</a:t>
            </a:r>
          </a:p>
          <a:p>
            <a:pPr>
              <a:spcBef>
                <a:spcPts val="0"/>
              </a:spcBef>
            </a:pPr>
            <a:r>
              <a:rPr lang="en-US" sz="1200" dirty="0" smtClean="0">
                <a:hlinkClick r:id="rId4"/>
              </a:rPr>
              <a:t>http://</a:t>
            </a:r>
            <a:r>
              <a:rPr lang="en-US" sz="1200" dirty="0" smtClean="0">
                <a:hlinkClick r:id="rId4"/>
              </a:rPr>
              <a:t>bit.ly/hRaQgk</a:t>
            </a:r>
            <a:endParaRPr lang="en-US" sz="1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990600"/>
            <a:ext cx="6324600" cy="2102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"/>
          <p:cNvGrpSpPr/>
          <p:nvPr/>
        </p:nvGrpSpPr>
        <p:grpSpPr>
          <a:xfrm>
            <a:off x="3200400" y="3200400"/>
            <a:ext cx="3250406" cy="2667000"/>
            <a:chOff x="1295400" y="2438400"/>
            <a:chExt cx="2971800" cy="2438400"/>
          </a:xfrm>
        </p:grpSpPr>
        <p:pic>
          <p:nvPicPr>
            <p:cNvPr id="12" name="Picture 11" descr="TransparencyMapping_Photo14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66267" y="2438400"/>
              <a:ext cx="2630066" cy="1984955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1295400" y="4476690"/>
              <a:ext cx="29718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1000" dirty="0" smtClean="0">
                  <a:solidFill>
                    <a:srgbClr val="FF6600"/>
                  </a:solidFill>
                </a:rPr>
                <a:t>Alpha blending: Lim (2010), </a:t>
              </a:r>
              <a:r>
                <a:rPr lang="en-US" sz="1000" dirty="0" smtClean="0">
                  <a:solidFill>
                    <a:srgbClr val="FF6600"/>
                  </a:solidFill>
                  <a:hlinkClick r:id="rId7"/>
                </a:rPr>
                <a:t>http://bit.ly/6TsJrb</a:t>
              </a:r>
              <a:endParaRPr lang="en-US" sz="1000" dirty="0" smtClean="0">
                <a:solidFill>
                  <a:srgbClr val="FF6600"/>
                </a:solidFill>
              </a:endParaRPr>
            </a:p>
            <a:p>
              <a:pPr algn="ctr">
                <a:spcBef>
                  <a:spcPts val="0"/>
                </a:spcBef>
              </a:pPr>
              <a:r>
                <a:rPr lang="en-US" sz="1000" dirty="0" smtClean="0">
                  <a:solidFill>
                    <a:srgbClr val="FF6600"/>
                  </a:solidFill>
                </a:rPr>
                <a:t>Goon Creative, Maya Transparency Tutorial</a:t>
              </a:r>
              <a:endParaRPr lang="en-US" sz="1000" dirty="0">
                <a:solidFill>
                  <a:srgbClr val="FF6600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Transparency in OpenGL [5]: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Alpha &amp; Painter’s Algorithm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3447" y="5943600"/>
            <a:ext cx="23675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3399FF"/>
                </a:solidFill>
              </a:rPr>
              <a:t>© 1997 – 2011 </a:t>
            </a:r>
            <a:r>
              <a:rPr lang="en-US" sz="1200" dirty="0" err="1" smtClean="0">
                <a:solidFill>
                  <a:srgbClr val="3399FF"/>
                </a:solidFill>
              </a:rPr>
              <a:t>Khronos</a:t>
            </a:r>
            <a:r>
              <a:rPr lang="en-US" sz="1200" dirty="0" smtClean="0">
                <a:solidFill>
                  <a:srgbClr val="3399FF"/>
                </a:solidFill>
              </a:rPr>
              <a:t> Group</a:t>
            </a:r>
          </a:p>
          <a:p>
            <a:pPr>
              <a:spcBef>
                <a:spcPts val="0"/>
              </a:spcBef>
            </a:pPr>
            <a:r>
              <a:rPr lang="en-US" sz="1200" dirty="0" smtClean="0">
                <a:hlinkClick r:id="rId4"/>
              </a:rPr>
              <a:t>http://</a:t>
            </a:r>
            <a:r>
              <a:rPr lang="en-US" sz="1200" dirty="0" smtClean="0">
                <a:hlinkClick r:id="rId4"/>
              </a:rPr>
              <a:t>bit.ly/hRaQgk</a:t>
            </a:r>
            <a:endParaRPr lang="en-US" sz="12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1295400"/>
            <a:ext cx="7839829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6"/>
          <p:cNvGrpSpPr/>
          <p:nvPr/>
        </p:nvGrpSpPr>
        <p:grpSpPr>
          <a:xfrm>
            <a:off x="762000" y="3200400"/>
            <a:ext cx="7620000" cy="2362200"/>
            <a:chOff x="762000" y="3200400"/>
            <a:chExt cx="7620000" cy="2362200"/>
          </a:xfrm>
        </p:grpSpPr>
        <p:sp>
          <p:nvSpPr>
            <p:cNvPr id="5" name="Rectangle 4"/>
            <p:cNvSpPr/>
            <p:nvPr/>
          </p:nvSpPr>
          <p:spPr>
            <a:xfrm>
              <a:off x="3154831" y="5162490"/>
              <a:ext cx="287450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1000" dirty="0" smtClean="0"/>
                <a:t>© 2004 – 2009 Wikipedia, </a:t>
              </a:r>
              <a:r>
                <a:rPr lang="en-US" sz="1000" i="1" dirty="0" smtClean="0"/>
                <a:t>Painter’s Algorithm</a:t>
              </a:r>
            </a:p>
            <a:p>
              <a:pPr algn="ctr">
                <a:spcBef>
                  <a:spcPts val="0"/>
                </a:spcBef>
              </a:pPr>
              <a:r>
                <a:rPr lang="en-US" sz="1000" dirty="0" smtClean="0">
                  <a:hlinkClick r:id="rId6"/>
                </a:rPr>
                <a:t>http://bit.ly/eeebCN</a:t>
              </a:r>
              <a:endParaRPr lang="en-US" sz="1000" dirty="0"/>
            </a:p>
          </p:txBody>
        </p:sp>
        <p:pic>
          <p:nvPicPr>
            <p:cNvPr id="6" name="Picture 5" descr="800px-Painter's_algorithm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62000" y="3200400"/>
              <a:ext cx="7620000" cy="1905000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Transparency in OpenGL [6]: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Painter’s algorithm &amp; Z-buffering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3447" y="5943600"/>
            <a:ext cx="23675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3399FF"/>
                </a:solidFill>
              </a:rPr>
              <a:t>© 1997 – 2011 </a:t>
            </a:r>
            <a:r>
              <a:rPr lang="en-US" sz="1200" dirty="0" err="1" smtClean="0">
                <a:solidFill>
                  <a:srgbClr val="3399FF"/>
                </a:solidFill>
              </a:rPr>
              <a:t>Khronos</a:t>
            </a:r>
            <a:r>
              <a:rPr lang="en-US" sz="1200" dirty="0" smtClean="0">
                <a:solidFill>
                  <a:srgbClr val="3399FF"/>
                </a:solidFill>
              </a:rPr>
              <a:t> Group</a:t>
            </a:r>
          </a:p>
          <a:p>
            <a:pPr>
              <a:spcBef>
                <a:spcPts val="0"/>
              </a:spcBef>
            </a:pPr>
            <a:r>
              <a:rPr lang="en-US" sz="1200" dirty="0" smtClean="0">
                <a:hlinkClick r:id="rId4"/>
              </a:rPr>
              <a:t>http://</a:t>
            </a:r>
            <a:r>
              <a:rPr lang="en-US" sz="1200" dirty="0" smtClean="0">
                <a:hlinkClick r:id="rId4"/>
              </a:rPr>
              <a:t>bit.ly/hRaQgk</a:t>
            </a:r>
            <a:endParaRPr lang="en-US" sz="12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1143000"/>
            <a:ext cx="7239000" cy="1894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14"/>
          <p:cNvGrpSpPr/>
          <p:nvPr/>
        </p:nvGrpSpPr>
        <p:grpSpPr>
          <a:xfrm>
            <a:off x="2384471" y="3152265"/>
            <a:ext cx="4473529" cy="2638935"/>
            <a:chOff x="3679871" y="3048000"/>
            <a:chExt cx="4473529" cy="2638935"/>
          </a:xfrm>
        </p:grpSpPr>
        <p:pic>
          <p:nvPicPr>
            <p:cNvPr id="11" name="Picture 10" descr="Z_buffer.svg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96000" y="3048000"/>
              <a:ext cx="2057400" cy="2638935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3679871" y="4038600"/>
              <a:ext cx="197682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1000" dirty="0" smtClean="0"/>
                <a:t>© 2009 Wikipedia, </a:t>
              </a:r>
              <a:r>
                <a:rPr lang="en-US" sz="1000" i="1" dirty="0" smtClean="0"/>
                <a:t>Z-buffering</a:t>
              </a:r>
            </a:p>
            <a:p>
              <a:pPr algn="ctr">
                <a:spcBef>
                  <a:spcPts val="0"/>
                </a:spcBef>
              </a:pPr>
              <a:r>
                <a:rPr lang="en-US" sz="1000" dirty="0" smtClean="0">
                  <a:hlinkClick r:id="rId7"/>
                </a:rPr>
                <a:t>http://bit.ly/gGRFMA</a:t>
              </a:r>
              <a:r>
                <a:rPr lang="en-US" sz="1000" dirty="0" smtClean="0"/>
                <a:t> </a:t>
              </a:r>
              <a:endParaRPr lang="en-US" sz="1000" dirty="0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Transparency in OpenGL [6]: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Partial Transparency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3447" y="5943600"/>
            <a:ext cx="23675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3399FF"/>
                </a:solidFill>
              </a:rPr>
              <a:t>© 1997 – 2011 </a:t>
            </a:r>
            <a:r>
              <a:rPr lang="en-US" sz="1200" dirty="0" err="1" smtClean="0">
                <a:solidFill>
                  <a:srgbClr val="3399FF"/>
                </a:solidFill>
              </a:rPr>
              <a:t>Khronos</a:t>
            </a:r>
            <a:r>
              <a:rPr lang="en-US" sz="1200" dirty="0" smtClean="0">
                <a:solidFill>
                  <a:srgbClr val="3399FF"/>
                </a:solidFill>
              </a:rPr>
              <a:t> Group</a:t>
            </a:r>
          </a:p>
          <a:p>
            <a:pPr>
              <a:spcBef>
                <a:spcPts val="0"/>
              </a:spcBef>
            </a:pPr>
            <a:r>
              <a:rPr lang="en-US" sz="1200" dirty="0" smtClean="0">
                <a:hlinkClick r:id="rId4"/>
              </a:rPr>
              <a:t>http://</a:t>
            </a:r>
            <a:r>
              <a:rPr lang="en-US" sz="1200" dirty="0" smtClean="0">
                <a:hlinkClick r:id="rId4"/>
              </a:rPr>
              <a:t>bit.ly/hRaQgk</a:t>
            </a:r>
            <a:endParaRPr lang="en-US" sz="12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720" y="1219200"/>
            <a:ext cx="803148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Summary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Reading for Last Class: </a:t>
            </a:r>
            <a:r>
              <a:rPr lang="en-US" sz="1800" dirty="0" smtClean="0">
                <a:solidFill>
                  <a:srgbClr val="800000"/>
                </a:solidFill>
                <a:latin typeface="Arial"/>
                <a:cs typeface="Arial"/>
              </a:rPr>
              <a:t>§</a:t>
            </a:r>
            <a:r>
              <a:rPr lang="en-US" sz="1800" dirty="0" smtClean="0">
                <a:solidFill>
                  <a:srgbClr val="800000"/>
                </a:solidFill>
              </a:rPr>
              <a:t>4.1 – 4.3, </a:t>
            </a:r>
            <a:r>
              <a:rPr lang="en-US" sz="1800" dirty="0" err="1" smtClean="0">
                <a:solidFill>
                  <a:srgbClr val="800000"/>
                </a:solidFill>
              </a:rPr>
              <a:t>Eberly</a:t>
            </a:r>
            <a:r>
              <a:rPr lang="en-US" sz="1800" dirty="0" smtClean="0">
                <a:solidFill>
                  <a:srgbClr val="800000"/>
                </a:solidFill>
              </a:rPr>
              <a:t> </a:t>
            </a:r>
            <a:r>
              <a:rPr lang="en-US" sz="1800" i="1" dirty="0" smtClean="0">
                <a:solidFill>
                  <a:srgbClr val="800000"/>
                </a:solidFill>
              </a:rPr>
              <a:t>2</a:t>
            </a:r>
            <a:r>
              <a:rPr lang="en-US" sz="1800" i="1" baseline="30000" dirty="0" smtClean="0">
                <a:solidFill>
                  <a:srgbClr val="800000"/>
                </a:solidFill>
              </a:rPr>
              <a:t>e</a:t>
            </a:r>
            <a:r>
              <a:rPr lang="en-US" sz="1800" dirty="0" smtClean="0">
                <a:solidFill>
                  <a:srgbClr val="800000"/>
                </a:solidFill>
              </a:rPr>
              <a:t>; </a:t>
            </a:r>
            <a:r>
              <a:rPr lang="en-US" sz="1800" dirty="0" smtClean="0">
                <a:solidFill>
                  <a:srgbClr val="FF6600"/>
                </a:solidFill>
              </a:rPr>
              <a:t>CGA handout</a:t>
            </a: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Reading for Today: </a:t>
            </a:r>
            <a:r>
              <a:rPr lang="en-US" sz="1800" dirty="0" smtClean="0">
                <a:solidFill>
                  <a:srgbClr val="800000"/>
                </a:solidFill>
                <a:latin typeface="Arial"/>
                <a:cs typeface="Arial"/>
              </a:rPr>
              <a:t>§</a:t>
            </a:r>
            <a:r>
              <a:rPr lang="en-US" sz="1800" dirty="0" smtClean="0">
                <a:solidFill>
                  <a:srgbClr val="800000"/>
                </a:solidFill>
              </a:rPr>
              <a:t>2.6, 20.1, </a:t>
            </a:r>
            <a:r>
              <a:rPr lang="en-US" sz="1800" dirty="0" err="1" smtClean="0">
                <a:solidFill>
                  <a:srgbClr val="800000"/>
                </a:solidFill>
              </a:rPr>
              <a:t>Eberly</a:t>
            </a:r>
            <a:r>
              <a:rPr lang="en-US" sz="1800" dirty="0" smtClean="0">
                <a:solidFill>
                  <a:srgbClr val="800000"/>
                </a:solidFill>
              </a:rPr>
              <a:t> </a:t>
            </a:r>
            <a:r>
              <a:rPr lang="en-US" sz="1800" i="1" dirty="0" smtClean="0">
                <a:solidFill>
                  <a:srgbClr val="800000"/>
                </a:solidFill>
              </a:rPr>
              <a:t>2</a:t>
            </a:r>
            <a:r>
              <a:rPr lang="en-US" sz="1800" i="1" baseline="30000" dirty="0" smtClean="0">
                <a:solidFill>
                  <a:srgbClr val="800000"/>
                </a:solidFill>
              </a:rPr>
              <a:t>e</a:t>
            </a:r>
            <a:r>
              <a:rPr lang="en-US" sz="1800" dirty="0" smtClean="0">
                <a:solidFill>
                  <a:srgbClr val="800000"/>
                </a:solidFill>
              </a:rPr>
              <a:t>; </a:t>
            </a:r>
            <a:r>
              <a:rPr lang="en-US" sz="1800" dirty="0" smtClean="0">
                <a:solidFill>
                  <a:srgbClr val="0099FF"/>
                </a:solidFill>
              </a:rPr>
              <a:t>OpenGL primer material</a:t>
            </a:r>
            <a:endParaRPr lang="en-US" sz="1800" dirty="0" smtClean="0">
              <a:solidFill>
                <a:srgbClr val="FF66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Reading for Next Class: </a:t>
            </a:r>
            <a:r>
              <a:rPr lang="en-US" sz="1800" dirty="0" smtClean="0">
                <a:solidFill>
                  <a:srgbClr val="800000"/>
                </a:solidFill>
                <a:latin typeface="Arial"/>
                <a:cs typeface="Arial"/>
              </a:rPr>
              <a:t>§</a:t>
            </a:r>
            <a:r>
              <a:rPr lang="en-US" sz="1800" dirty="0" smtClean="0">
                <a:solidFill>
                  <a:srgbClr val="800000"/>
                </a:solidFill>
              </a:rPr>
              <a:t>5.1 – 5.2, </a:t>
            </a:r>
            <a:r>
              <a:rPr lang="en-US" sz="1800" dirty="0" err="1" smtClean="0">
                <a:solidFill>
                  <a:srgbClr val="800000"/>
                </a:solidFill>
              </a:rPr>
              <a:t>Eberly</a:t>
            </a:r>
            <a:r>
              <a:rPr lang="en-US" sz="1800" dirty="0" smtClean="0">
                <a:solidFill>
                  <a:srgbClr val="800000"/>
                </a:solidFill>
              </a:rPr>
              <a:t> </a:t>
            </a:r>
            <a:r>
              <a:rPr lang="en-US" sz="1800" i="1" dirty="0" smtClean="0">
                <a:solidFill>
                  <a:srgbClr val="800000"/>
                </a:solidFill>
              </a:rPr>
              <a:t>2</a:t>
            </a:r>
            <a:r>
              <a:rPr lang="en-US" sz="1800" i="1" baseline="30000" dirty="0" smtClean="0">
                <a:solidFill>
                  <a:srgbClr val="800000"/>
                </a:solidFill>
              </a:rPr>
              <a:t>e</a:t>
            </a:r>
            <a:endParaRPr lang="en-US" sz="1800" dirty="0" smtClean="0">
              <a:solidFill>
                <a:srgbClr val="0099FF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Last Time: Scene Graphs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Maintaining state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Coming up: traversal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CGA Demos, Videos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State of CGA: videos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Issues: photorealism, hardware, traditional (non-CG) animation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Techniques showcased: </a:t>
            </a:r>
            <a:r>
              <a:rPr lang="en-US" sz="1800" dirty="0" err="1" smtClean="0">
                <a:solidFill>
                  <a:srgbClr val="0000CC"/>
                </a:solidFill>
              </a:rPr>
              <a:t>multipass</a:t>
            </a:r>
            <a:r>
              <a:rPr lang="en-US" sz="1800" dirty="0" smtClean="0">
                <a:solidFill>
                  <a:srgbClr val="0000CC"/>
                </a:solidFill>
              </a:rPr>
              <a:t> texturing, alpha, portals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Shading and Transparency in OpenGL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Alpha blending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Painter’s algorithm – less efficient, can handle non-opaque objects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Depth buffering (</a:t>
            </a:r>
            <a:r>
              <a:rPr lang="en-US" sz="1800" i="1" dirty="0" smtClean="0">
                <a:solidFill>
                  <a:srgbClr val="0000CC"/>
                </a:solidFill>
              </a:rPr>
              <a:t>z</a:t>
            </a:r>
            <a:r>
              <a:rPr lang="en-US" sz="1800" dirty="0" smtClean="0">
                <a:solidFill>
                  <a:srgbClr val="0000CC"/>
                </a:solidFill>
              </a:rPr>
              <a:t>-buffering) – in hardware, fast, opaque only</a:t>
            </a:r>
            <a:endParaRPr lang="en-US" sz="1800" i="1" dirty="0" smtClean="0">
              <a:solidFill>
                <a:srgbClr val="0000CC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Terminology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sng" dirty="0" smtClean="0">
                <a:solidFill>
                  <a:srgbClr val="800000"/>
                </a:solidFill>
              </a:rPr>
              <a:t>N</a:t>
            </a:r>
            <a:r>
              <a:rPr lang="en-US" sz="1800" dirty="0" smtClean="0">
                <a:solidFill>
                  <a:srgbClr val="800000"/>
                </a:solidFill>
              </a:rPr>
              <a:t>on-</a:t>
            </a:r>
            <a:r>
              <a:rPr lang="en-US" sz="1800" u="sng" dirty="0" smtClean="0">
                <a:solidFill>
                  <a:srgbClr val="800000"/>
                </a:solidFill>
              </a:rPr>
              <a:t>P</a:t>
            </a:r>
            <a:r>
              <a:rPr lang="en-US" sz="1800" dirty="0" smtClean="0">
                <a:solidFill>
                  <a:srgbClr val="800000"/>
                </a:solidFill>
              </a:rPr>
              <a:t>hoto</a:t>
            </a:r>
            <a:r>
              <a:rPr lang="en-US" sz="1800" u="sng" dirty="0" smtClean="0">
                <a:solidFill>
                  <a:srgbClr val="800000"/>
                </a:solidFill>
              </a:rPr>
              <a:t>r</a:t>
            </a:r>
            <a:r>
              <a:rPr lang="en-US" sz="1800" dirty="0" smtClean="0">
                <a:solidFill>
                  <a:srgbClr val="800000"/>
                </a:solidFill>
              </a:rPr>
              <a:t>ealistic Rendering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Cartoon </a:t>
            </a:r>
            <a:r>
              <a:rPr lang="en-US" sz="1800" u="sng" dirty="0" err="1" smtClean="0">
                <a:solidFill>
                  <a:srgbClr val="0000CC"/>
                </a:solidFill>
              </a:rPr>
              <a:t>shaders</a:t>
            </a:r>
            <a:endParaRPr lang="en-US" sz="1800" u="sng" dirty="0" smtClean="0">
              <a:solidFill>
                <a:srgbClr val="0000CC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Pencil </a:t>
            </a:r>
            <a:r>
              <a:rPr lang="en-US" sz="1800" u="sng" dirty="0" err="1" smtClean="0">
                <a:solidFill>
                  <a:srgbClr val="0000CC"/>
                </a:solidFill>
              </a:rPr>
              <a:t>shaders</a:t>
            </a:r>
            <a:endParaRPr lang="en-US" sz="1800" u="sng" dirty="0" smtClean="0">
              <a:solidFill>
                <a:srgbClr val="0000CC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CGA and Realism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Aliasing</a:t>
            </a:r>
            <a:r>
              <a:rPr lang="en-US" sz="1800" dirty="0" smtClean="0">
                <a:solidFill>
                  <a:srgbClr val="0000CC"/>
                </a:solidFill>
              </a:rPr>
              <a:t> – reconstructed image differs from original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Alias</a:t>
            </a:r>
            <a:r>
              <a:rPr lang="en-US" sz="1800" dirty="0" smtClean="0">
                <a:solidFill>
                  <a:srgbClr val="0000CC"/>
                </a:solidFill>
              </a:rPr>
              <a:t> – artifact in reconstructed image (</a:t>
            </a:r>
            <a:r>
              <a:rPr lang="en-US" sz="1800" u="sng" dirty="0" err="1" smtClean="0">
                <a:solidFill>
                  <a:srgbClr val="0000CC"/>
                </a:solidFill>
              </a:rPr>
              <a:t>jaggies</a:t>
            </a:r>
            <a:r>
              <a:rPr lang="en-US" sz="1800" dirty="0" smtClean="0">
                <a:solidFill>
                  <a:srgbClr val="0000CC"/>
                </a:solidFill>
              </a:rPr>
              <a:t>, </a:t>
            </a:r>
            <a:r>
              <a:rPr lang="en-US" sz="1800" u="sng" dirty="0" smtClean="0">
                <a:solidFill>
                  <a:srgbClr val="0000CC"/>
                </a:solidFill>
              </a:rPr>
              <a:t>Moir</a:t>
            </a:r>
            <a:r>
              <a:rPr lang="en-US" sz="1800" u="sng" dirty="0" smtClean="0">
                <a:solidFill>
                  <a:srgbClr val="0000CC"/>
                </a:solidFill>
                <a:latin typeface="Arial"/>
                <a:cs typeface="Arial"/>
              </a:rPr>
              <a:t>é pattern</a:t>
            </a:r>
            <a:r>
              <a:rPr lang="en-US" sz="1800" dirty="0" smtClean="0">
                <a:solidFill>
                  <a:srgbClr val="0000CC"/>
                </a:solidFill>
                <a:latin typeface="Arial"/>
                <a:cs typeface="Arial"/>
              </a:rPr>
              <a:t>, </a:t>
            </a:r>
            <a:r>
              <a:rPr lang="en-US" sz="1800" i="1" dirty="0" smtClean="0">
                <a:solidFill>
                  <a:srgbClr val="0000CC"/>
                </a:solidFill>
                <a:latin typeface="Arial"/>
                <a:cs typeface="Arial"/>
              </a:rPr>
              <a:t>etc.</a:t>
            </a:r>
            <a:r>
              <a:rPr lang="en-US" sz="1800" dirty="0" smtClean="0">
                <a:solidFill>
                  <a:srgbClr val="0000CC"/>
                </a:solidFill>
                <a:latin typeface="Arial"/>
                <a:cs typeface="Arial"/>
              </a:rPr>
              <a:t>)</a:t>
            </a:r>
            <a:endParaRPr lang="en-US" sz="1800" dirty="0" smtClean="0">
              <a:solidFill>
                <a:srgbClr val="0000CC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Anti-aliasing</a:t>
            </a:r>
            <a:r>
              <a:rPr lang="en-US" sz="1800" dirty="0" smtClean="0">
                <a:solidFill>
                  <a:srgbClr val="0000CC"/>
                </a:solidFill>
              </a:rPr>
              <a:t> – techniques (</a:t>
            </a:r>
            <a:r>
              <a:rPr lang="en-US" sz="1800" i="1" dirty="0" smtClean="0">
                <a:solidFill>
                  <a:srgbClr val="0000CC"/>
                </a:solidFill>
              </a:rPr>
              <a:t>e.g.</a:t>
            </a:r>
            <a:r>
              <a:rPr lang="en-US" sz="1800" dirty="0" smtClean="0">
                <a:solidFill>
                  <a:srgbClr val="0000CC"/>
                </a:solidFill>
              </a:rPr>
              <a:t>, area sampling) for avoiding aliasing</a:t>
            </a:r>
            <a:endParaRPr lang="en-US" sz="1800" u="sng" dirty="0" smtClean="0">
              <a:solidFill>
                <a:srgbClr val="0000CC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Temporal aliasing</a:t>
            </a:r>
            <a:r>
              <a:rPr lang="en-US" sz="1800" dirty="0" smtClean="0">
                <a:solidFill>
                  <a:srgbClr val="0000CC"/>
                </a:solidFill>
              </a:rPr>
              <a:t> – aliasing over time (</a:t>
            </a:r>
            <a:r>
              <a:rPr lang="en-US" sz="1800" i="1" dirty="0" smtClean="0">
                <a:solidFill>
                  <a:srgbClr val="0000CC"/>
                </a:solidFill>
              </a:rPr>
              <a:t>e.g.</a:t>
            </a:r>
            <a:r>
              <a:rPr lang="en-US" sz="1800" dirty="0" smtClean="0">
                <a:solidFill>
                  <a:srgbClr val="0000CC"/>
                </a:solidFill>
              </a:rPr>
              <a:t>, in animation)</a:t>
            </a:r>
            <a:endParaRPr lang="en-US" sz="1800" u="sng" dirty="0" smtClean="0">
              <a:solidFill>
                <a:srgbClr val="0000CC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Temporal anti-aliasing</a:t>
            </a:r>
            <a:r>
              <a:rPr lang="en-US" sz="1800" dirty="0" smtClean="0">
                <a:solidFill>
                  <a:srgbClr val="0000CC"/>
                </a:solidFill>
              </a:rPr>
              <a:t> – smoothing out aliasing over time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Shading and Transparency in OpenGL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Alpha blending</a:t>
            </a:r>
            <a:r>
              <a:rPr lang="en-US" sz="1800" dirty="0" smtClean="0">
                <a:solidFill>
                  <a:srgbClr val="0000CC"/>
                </a:solidFill>
              </a:rPr>
              <a:t> – using A channel of R, G, B, A to combine colors</a:t>
            </a:r>
            <a:endParaRPr lang="en-US" sz="1800" u="sng" dirty="0" smtClean="0">
              <a:solidFill>
                <a:srgbClr val="0000CC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Painter’s algorithm</a:t>
            </a:r>
            <a:r>
              <a:rPr lang="en-US" sz="1800" dirty="0" smtClean="0">
                <a:solidFill>
                  <a:srgbClr val="0000CC"/>
                </a:solidFill>
              </a:rPr>
              <a:t> </a:t>
            </a:r>
            <a:r>
              <a:rPr lang="en-US" sz="1800" i="1" dirty="0" smtClean="0">
                <a:solidFill>
                  <a:srgbClr val="0000CC"/>
                </a:solidFill>
              </a:rPr>
              <a:t>aka </a:t>
            </a:r>
            <a:r>
              <a:rPr lang="en-US" sz="1800" dirty="0" smtClean="0">
                <a:solidFill>
                  <a:srgbClr val="0000CC"/>
                </a:solidFill>
              </a:rPr>
              <a:t>priority fill – back-to-front rendering</a:t>
            </a:r>
            <a:endParaRPr lang="en-US" sz="1800" u="sng" dirty="0" smtClean="0">
              <a:solidFill>
                <a:srgbClr val="0000CC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Depth buffering (</a:t>
            </a:r>
            <a:r>
              <a:rPr lang="en-US" sz="1800" i="1" u="sng" dirty="0" smtClean="0">
                <a:solidFill>
                  <a:srgbClr val="0000CC"/>
                </a:solidFill>
              </a:rPr>
              <a:t>z</a:t>
            </a:r>
            <a:r>
              <a:rPr lang="en-US" sz="1800" u="sng" dirty="0" smtClean="0">
                <a:solidFill>
                  <a:srgbClr val="0000CC"/>
                </a:solidFill>
              </a:rPr>
              <a:t>-buffering)</a:t>
            </a:r>
            <a:r>
              <a:rPr lang="en-US" sz="1800" dirty="0" smtClean="0">
                <a:solidFill>
                  <a:srgbClr val="0000CC"/>
                </a:solidFill>
              </a:rPr>
              <a:t> – checking </a:t>
            </a:r>
            <a:r>
              <a:rPr lang="en-US" sz="1800" i="1" dirty="0" smtClean="0">
                <a:solidFill>
                  <a:srgbClr val="0000CC"/>
                </a:solidFill>
              </a:rPr>
              <a:t>z</a:t>
            </a:r>
            <a:r>
              <a:rPr lang="en-US" sz="1800" dirty="0" smtClean="0">
                <a:solidFill>
                  <a:srgbClr val="0000CC"/>
                </a:solidFill>
              </a:rPr>
              <a:t> values</a:t>
            </a:r>
            <a:endParaRPr lang="en-US" sz="1800" u="sng" dirty="0" smtClean="0">
              <a:solidFill>
                <a:srgbClr val="0000CC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endParaRPr lang="en-US" sz="1800" dirty="0" smtClean="0">
              <a:solidFill>
                <a:srgbClr val="0000CC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1" name="Rectangle 3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Reading for Last Class: </a:t>
            </a:r>
            <a:r>
              <a:rPr lang="en-US" sz="1800" dirty="0" smtClean="0">
                <a:solidFill>
                  <a:srgbClr val="800000"/>
                </a:solidFill>
                <a:latin typeface="Arial"/>
                <a:cs typeface="Arial"/>
              </a:rPr>
              <a:t>§</a:t>
            </a:r>
            <a:r>
              <a:rPr lang="en-US" sz="1800" dirty="0" smtClean="0">
                <a:solidFill>
                  <a:srgbClr val="800000"/>
                </a:solidFill>
              </a:rPr>
              <a:t>4.1 – 4.3, </a:t>
            </a:r>
            <a:r>
              <a:rPr lang="en-US" sz="1800" dirty="0" err="1" smtClean="0">
                <a:solidFill>
                  <a:srgbClr val="800000"/>
                </a:solidFill>
              </a:rPr>
              <a:t>Eberly</a:t>
            </a:r>
            <a:r>
              <a:rPr lang="en-US" sz="1800" dirty="0" smtClean="0">
                <a:solidFill>
                  <a:srgbClr val="800000"/>
                </a:solidFill>
              </a:rPr>
              <a:t> </a:t>
            </a:r>
            <a:r>
              <a:rPr lang="en-US" sz="1800" i="1" dirty="0" smtClean="0">
                <a:solidFill>
                  <a:srgbClr val="800000"/>
                </a:solidFill>
              </a:rPr>
              <a:t>2</a:t>
            </a:r>
            <a:r>
              <a:rPr lang="en-US" sz="1800" i="1" baseline="30000" dirty="0" smtClean="0">
                <a:solidFill>
                  <a:srgbClr val="800000"/>
                </a:solidFill>
              </a:rPr>
              <a:t>e</a:t>
            </a:r>
            <a:r>
              <a:rPr lang="en-US" sz="1800" dirty="0" smtClean="0">
                <a:solidFill>
                  <a:srgbClr val="800000"/>
                </a:solidFill>
              </a:rPr>
              <a:t>; </a:t>
            </a:r>
            <a:r>
              <a:rPr lang="en-US" sz="1800" dirty="0" smtClean="0">
                <a:solidFill>
                  <a:srgbClr val="FF6600"/>
                </a:solidFill>
              </a:rPr>
              <a:t>CGA handout</a:t>
            </a: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Reading for Today: </a:t>
            </a:r>
            <a:r>
              <a:rPr lang="en-US" sz="1800" dirty="0" smtClean="0">
                <a:solidFill>
                  <a:srgbClr val="800000"/>
                </a:solidFill>
                <a:latin typeface="Arial"/>
                <a:cs typeface="Arial"/>
              </a:rPr>
              <a:t>§</a:t>
            </a:r>
            <a:r>
              <a:rPr lang="en-US" sz="1800" dirty="0" smtClean="0">
                <a:solidFill>
                  <a:srgbClr val="800000"/>
                </a:solidFill>
              </a:rPr>
              <a:t>2.6, 20.1, </a:t>
            </a:r>
            <a:r>
              <a:rPr lang="en-US" sz="1800" dirty="0" err="1" smtClean="0">
                <a:solidFill>
                  <a:srgbClr val="800000"/>
                </a:solidFill>
              </a:rPr>
              <a:t>Eberly</a:t>
            </a:r>
            <a:r>
              <a:rPr lang="en-US" sz="1800" dirty="0" smtClean="0">
                <a:solidFill>
                  <a:srgbClr val="800000"/>
                </a:solidFill>
              </a:rPr>
              <a:t> </a:t>
            </a:r>
            <a:r>
              <a:rPr lang="en-US" sz="1800" i="1" dirty="0" smtClean="0">
                <a:solidFill>
                  <a:srgbClr val="800000"/>
                </a:solidFill>
              </a:rPr>
              <a:t>2</a:t>
            </a:r>
            <a:r>
              <a:rPr lang="en-US" sz="1800" i="1" baseline="30000" dirty="0" smtClean="0">
                <a:solidFill>
                  <a:srgbClr val="800000"/>
                </a:solidFill>
              </a:rPr>
              <a:t>e</a:t>
            </a:r>
            <a:r>
              <a:rPr lang="en-US" sz="1800" dirty="0" smtClean="0">
                <a:solidFill>
                  <a:srgbClr val="800000"/>
                </a:solidFill>
              </a:rPr>
              <a:t>; </a:t>
            </a:r>
            <a:r>
              <a:rPr lang="en-US" sz="1800" dirty="0" smtClean="0">
                <a:solidFill>
                  <a:srgbClr val="0099FF"/>
                </a:solidFill>
              </a:rPr>
              <a:t>OpenGL primer material</a:t>
            </a:r>
            <a:endParaRPr lang="en-US" sz="1800" dirty="0" smtClean="0">
              <a:solidFill>
                <a:srgbClr val="FF66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Reading for Next Class: </a:t>
            </a:r>
            <a:r>
              <a:rPr lang="en-US" sz="1800" dirty="0" smtClean="0">
                <a:solidFill>
                  <a:srgbClr val="800000"/>
                </a:solidFill>
                <a:latin typeface="Arial"/>
                <a:cs typeface="Arial"/>
              </a:rPr>
              <a:t>§</a:t>
            </a:r>
            <a:r>
              <a:rPr lang="en-US" sz="1800" dirty="0" smtClean="0">
                <a:solidFill>
                  <a:srgbClr val="800000"/>
                </a:solidFill>
              </a:rPr>
              <a:t>5.1 – 5.2, </a:t>
            </a:r>
            <a:r>
              <a:rPr lang="en-US" sz="1800" dirty="0" err="1" smtClean="0">
                <a:solidFill>
                  <a:srgbClr val="800000"/>
                </a:solidFill>
              </a:rPr>
              <a:t>Eberly</a:t>
            </a:r>
            <a:r>
              <a:rPr lang="en-US" sz="1800" dirty="0" smtClean="0">
                <a:solidFill>
                  <a:srgbClr val="800000"/>
                </a:solidFill>
              </a:rPr>
              <a:t> </a:t>
            </a:r>
            <a:r>
              <a:rPr lang="en-US" sz="1800" i="1" dirty="0" smtClean="0">
                <a:solidFill>
                  <a:srgbClr val="800000"/>
                </a:solidFill>
              </a:rPr>
              <a:t>2</a:t>
            </a:r>
            <a:r>
              <a:rPr lang="en-US" sz="1800" i="1" baseline="30000" dirty="0" smtClean="0">
                <a:solidFill>
                  <a:srgbClr val="800000"/>
                </a:solidFill>
              </a:rPr>
              <a:t>e</a:t>
            </a:r>
            <a:endParaRPr lang="en-US" sz="1800" dirty="0" smtClean="0">
              <a:solidFill>
                <a:srgbClr val="0099FF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Last Time: Scene Graphs; </a:t>
            </a:r>
            <a:r>
              <a:rPr lang="en-US" sz="1800" u="sng" dirty="0" smtClean="0">
                <a:solidFill>
                  <a:srgbClr val="800000"/>
                </a:solidFill>
              </a:rPr>
              <a:t>CGA</a:t>
            </a:r>
            <a:r>
              <a:rPr lang="en-US" sz="1800" dirty="0" smtClean="0">
                <a:solidFill>
                  <a:srgbClr val="800000"/>
                </a:solidFill>
              </a:rPr>
              <a:t> Demos, Videos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Scene graphs</a:t>
            </a:r>
            <a:r>
              <a:rPr lang="en-US" sz="1800" dirty="0" smtClean="0">
                <a:solidFill>
                  <a:srgbClr val="0000CC"/>
                </a:solidFill>
              </a:rPr>
              <a:t> and state – main topic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State of CGA: videos and discussion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Demos to download</a:t>
            </a: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CC"/>
                </a:solidFill>
              </a:rPr>
              <a:t>Adobe Maya: </a:t>
            </a:r>
            <a:r>
              <a:rPr lang="en-US" sz="1800" dirty="0" smtClean="0">
                <a:hlinkClick r:id="rId4"/>
              </a:rPr>
              <a:t>http://students.autodesk.com</a:t>
            </a:r>
            <a:r>
              <a:rPr lang="en-US" sz="1800" dirty="0" smtClean="0"/>
              <a:t> </a:t>
            </a:r>
            <a:endParaRPr lang="en-US" sz="1800" i="1" dirty="0" smtClean="0">
              <a:solidFill>
                <a:srgbClr val="0000CC"/>
              </a:solidFill>
            </a:endParaRP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dirty="0" err="1" smtClean="0">
                <a:solidFill>
                  <a:srgbClr val="0000CC"/>
                </a:solidFill>
              </a:rPr>
              <a:t>NewTek</a:t>
            </a:r>
            <a:r>
              <a:rPr lang="en-US" sz="1800" dirty="0" smtClean="0">
                <a:solidFill>
                  <a:srgbClr val="0000CC"/>
                </a:solidFill>
              </a:rPr>
              <a:t> </a:t>
            </a:r>
            <a:r>
              <a:rPr lang="en-US" sz="1800" dirty="0" err="1" smtClean="0">
                <a:solidFill>
                  <a:srgbClr val="0000CC"/>
                </a:solidFill>
              </a:rPr>
              <a:t>Lightwave</a:t>
            </a:r>
            <a:r>
              <a:rPr lang="en-US" sz="1800" dirty="0" smtClean="0">
                <a:solidFill>
                  <a:srgbClr val="0000CC"/>
                </a:solidFill>
              </a:rPr>
              <a:t>: </a:t>
            </a:r>
            <a:r>
              <a:rPr lang="en-US" sz="1800" dirty="0" smtClean="0">
                <a:hlinkClick r:id="rId5"/>
              </a:rPr>
              <a:t>http://www.newtek.com/lightwave/</a:t>
            </a:r>
            <a:endParaRPr lang="en-US" sz="1800" dirty="0" smtClean="0"/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Today: Shading and Transparency in OpenGL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Transparency revisited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OpenGL how-to: </a:t>
            </a:r>
            <a:r>
              <a:rPr lang="en-US" sz="1800" dirty="0" smtClean="0">
                <a:hlinkClick r:id="rId6"/>
              </a:rPr>
              <a:t>http://bit.ly/hRaQgk</a:t>
            </a:r>
            <a:endParaRPr lang="en-US" sz="1800" dirty="0" smtClean="0">
              <a:solidFill>
                <a:srgbClr val="0000CC"/>
              </a:solidFill>
            </a:endParaRP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CC"/>
                </a:solidFill>
              </a:rPr>
              <a:t>Alpha blending (15.020, 15.040)</a:t>
            </a: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CC"/>
                </a:solidFill>
              </a:rPr>
              <a:t>Screen-door transparency (15.030)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Painter’s algorithm &amp; depth buffering (z-buffering)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</a:pPr>
            <a:endParaRPr lang="en-US" sz="1800" dirty="0" smtClean="0">
              <a:solidFill>
                <a:srgbClr val="0000CC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219200" y="76200"/>
            <a:ext cx="7391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>
                <a:solidFill>
                  <a:srgbClr val="5B0DAA"/>
                </a:solidFill>
                <a:latin typeface="Copperplate Gothic Light" pitchFamily="34" charset="0"/>
              </a:rPr>
              <a:t>Lecture Outline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52625" y="5667375"/>
            <a:ext cx="6153150" cy="733425"/>
          </a:xfrm>
          <a:prstGeom prst="rect">
            <a:avLst/>
          </a:prstGeom>
          <a:noFill/>
        </p:spPr>
      </p:pic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066800" y="76200"/>
            <a:ext cx="7924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u="none">
                <a:solidFill>
                  <a:srgbClr val="5B0DAA"/>
                </a:solidFill>
                <a:latin typeface="Copperplate Gothic Light" pitchFamily="34" charset="0"/>
              </a:rPr>
              <a:t>Where We Are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33550" y="990467"/>
            <a:ext cx="6515100" cy="4350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47800" y="4191000"/>
            <a:ext cx="7010400" cy="228600"/>
          </a:xfrm>
          <a:prstGeom prst="rect">
            <a:avLst/>
          </a:prstGeom>
          <a:solidFill>
            <a:schemeClr val="accent2">
              <a:alpha val="10196"/>
            </a:schemeClr>
          </a:solidFill>
          <a:ln w="38100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Review [1]: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Scene Graphs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sng" dirty="0" smtClean="0">
                <a:solidFill>
                  <a:srgbClr val="800000"/>
                </a:solidFill>
              </a:rPr>
              <a:t>Scene Graph</a:t>
            </a:r>
            <a:r>
              <a:rPr lang="en-US" sz="1800" dirty="0" smtClean="0">
                <a:solidFill>
                  <a:srgbClr val="800000"/>
                </a:solidFill>
              </a:rPr>
              <a:t>: General Data Structure used in CG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Used to: compute visibility, set up rendering pipeline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Actual graph: general </a:t>
            </a:r>
            <a:r>
              <a:rPr lang="en-US" sz="1800" u="sng" dirty="0" smtClean="0">
                <a:solidFill>
                  <a:srgbClr val="0000CC"/>
                </a:solidFill>
              </a:rPr>
              <a:t>graph</a:t>
            </a:r>
            <a:r>
              <a:rPr lang="en-US" sz="1800" dirty="0" smtClean="0">
                <a:solidFill>
                  <a:srgbClr val="0000CC"/>
                </a:solidFill>
              </a:rPr>
              <a:t>, </a:t>
            </a:r>
            <a:r>
              <a:rPr lang="en-US" sz="1800" u="sng" dirty="0" smtClean="0">
                <a:solidFill>
                  <a:srgbClr val="0000CC"/>
                </a:solidFill>
              </a:rPr>
              <a:t>forest</a:t>
            </a:r>
            <a:r>
              <a:rPr lang="en-US" sz="1800" dirty="0" smtClean="0">
                <a:solidFill>
                  <a:srgbClr val="0000CC"/>
                </a:solidFill>
              </a:rPr>
              <a:t>, or </a:t>
            </a:r>
            <a:r>
              <a:rPr lang="en-US" sz="1800" u="sng" dirty="0" smtClean="0">
                <a:solidFill>
                  <a:srgbClr val="0000CC"/>
                </a:solidFill>
              </a:rPr>
              <a:t>rooted tree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Scene Graph </a:t>
            </a:r>
            <a:r>
              <a:rPr lang="en-US" sz="1800" u="sng" dirty="0" smtClean="0">
                <a:solidFill>
                  <a:srgbClr val="800000"/>
                </a:solidFill>
              </a:rPr>
              <a:t>Traversal</a:t>
            </a:r>
            <a:r>
              <a:rPr lang="en-US" sz="1800" dirty="0" smtClean="0">
                <a:solidFill>
                  <a:srgbClr val="800000"/>
                </a:solidFill>
              </a:rPr>
              <a:t>: Initial Step – Drives Rendering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Features of Scene Graphs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Spatial partitioning</a:t>
            </a:r>
            <a:r>
              <a:rPr lang="en-US" sz="1800" dirty="0" smtClean="0">
                <a:solidFill>
                  <a:srgbClr val="0000CC"/>
                </a:solidFill>
              </a:rPr>
              <a:t>: </a:t>
            </a:r>
            <a:r>
              <a:rPr lang="en-US" sz="1800" i="1" dirty="0" smtClean="0">
                <a:solidFill>
                  <a:srgbClr val="0000CC"/>
                </a:solidFill>
              </a:rPr>
              <a:t>e.g.</a:t>
            </a:r>
            <a:r>
              <a:rPr lang="en-US" sz="1800" dirty="0" smtClean="0">
                <a:solidFill>
                  <a:srgbClr val="0000CC"/>
                </a:solidFill>
              </a:rPr>
              <a:t>, using </a:t>
            </a:r>
            <a:r>
              <a:rPr lang="en-US" sz="1800" u="sng" dirty="0" smtClean="0">
                <a:solidFill>
                  <a:srgbClr val="0000CC"/>
                </a:solidFill>
              </a:rPr>
              <a:t>bounding volume hierarchies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Leaves</a:t>
            </a:r>
            <a:r>
              <a:rPr lang="en-US" sz="1800" dirty="0" smtClean="0">
                <a:solidFill>
                  <a:srgbClr val="0000CC"/>
                </a:solidFill>
              </a:rPr>
              <a:t>: primitive components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Interior nodes</a:t>
            </a:r>
            <a:r>
              <a:rPr lang="en-US" sz="1800" dirty="0" smtClean="0">
                <a:solidFill>
                  <a:srgbClr val="0000CC"/>
                </a:solidFill>
              </a:rPr>
              <a:t>: assembly operations, </a:t>
            </a:r>
            <a:r>
              <a:rPr lang="en-US" sz="1800" dirty="0" err="1" smtClean="0">
                <a:solidFill>
                  <a:srgbClr val="0000CC"/>
                </a:solidFill>
              </a:rPr>
              <a:t>modelview</a:t>
            </a:r>
            <a:r>
              <a:rPr lang="en-US" sz="1800" dirty="0" smtClean="0">
                <a:solidFill>
                  <a:srgbClr val="0000CC"/>
                </a:solidFill>
              </a:rPr>
              <a:t> transformations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Root(s)</a:t>
            </a:r>
            <a:r>
              <a:rPr lang="en-US" sz="1800" dirty="0" smtClean="0">
                <a:solidFill>
                  <a:srgbClr val="0000CC"/>
                </a:solidFill>
              </a:rPr>
              <a:t>: scene or major objects</a:t>
            </a:r>
            <a:endParaRPr lang="en-US" sz="1800" u="sng" dirty="0" smtClean="0">
              <a:solidFill>
                <a:srgbClr val="0000CC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endParaRPr lang="en-US" sz="1800" dirty="0" smtClean="0">
              <a:solidFill>
                <a:srgbClr val="0000CC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5939135"/>
            <a:ext cx="2133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/>
              <a:t>Images © 2007 A. Bar-</a:t>
            </a:r>
            <a:r>
              <a:rPr lang="en-US" sz="1200" dirty="0" err="1" smtClean="0"/>
              <a:t>Zeev</a:t>
            </a:r>
            <a:endParaRPr lang="en-US" sz="1200" dirty="0" smtClean="0"/>
          </a:p>
          <a:p>
            <a:pPr>
              <a:spcBef>
                <a:spcPts val="0"/>
              </a:spcBef>
            </a:pPr>
            <a:r>
              <a:rPr lang="en-US" sz="1200" dirty="0" smtClean="0">
                <a:hlinkClick r:id="rId4"/>
              </a:rPr>
              <a:t>http://bit.ly/gxy9ed</a:t>
            </a:r>
            <a:endParaRPr lang="en-US" sz="1200" dirty="0"/>
          </a:p>
        </p:txBody>
      </p:sp>
      <p:pic>
        <p:nvPicPr>
          <p:cNvPr id="8" name="Picture 7" descr="image00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" y="4271207"/>
            <a:ext cx="2276323" cy="1478437"/>
          </a:xfrm>
          <a:prstGeom prst="rect">
            <a:avLst/>
          </a:prstGeom>
        </p:spPr>
      </p:pic>
      <p:pic>
        <p:nvPicPr>
          <p:cNvPr id="10" name="Picture 9" descr="image002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21687" y="4286525"/>
            <a:ext cx="2293313" cy="1447800"/>
          </a:xfrm>
          <a:prstGeom prst="rect">
            <a:avLst/>
          </a:prstGeom>
        </p:spPr>
      </p:pic>
      <p:pic>
        <p:nvPicPr>
          <p:cNvPr id="11" name="Picture 10" descr="image003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33848" y="4267200"/>
            <a:ext cx="2881552" cy="14864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Review [2]: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Aesthetic Considerations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sng" dirty="0" smtClean="0">
                <a:solidFill>
                  <a:srgbClr val="800000"/>
                </a:solidFill>
              </a:rPr>
              <a:t>N</a:t>
            </a:r>
            <a:r>
              <a:rPr lang="en-US" sz="1800" dirty="0" smtClean="0">
                <a:solidFill>
                  <a:srgbClr val="800000"/>
                </a:solidFill>
              </a:rPr>
              <a:t>on-</a:t>
            </a:r>
            <a:r>
              <a:rPr lang="en-US" sz="1800" u="sng" dirty="0" smtClean="0">
                <a:solidFill>
                  <a:srgbClr val="800000"/>
                </a:solidFill>
              </a:rPr>
              <a:t>P</a:t>
            </a:r>
            <a:r>
              <a:rPr lang="en-US" sz="1800" dirty="0" smtClean="0">
                <a:solidFill>
                  <a:srgbClr val="800000"/>
                </a:solidFill>
              </a:rPr>
              <a:t>hoto</a:t>
            </a:r>
            <a:r>
              <a:rPr lang="en-US" sz="1800" u="sng" dirty="0" smtClean="0">
                <a:solidFill>
                  <a:srgbClr val="800000"/>
                </a:solidFill>
              </a:rPr>
              <a:t>r</a:t>
            </a:r>
            <a:r>
              <a:rPr lang="en-US" sz="1800" dirty="0" smtClean="0">
                <a:solidFill>
                  <a:srgbClr val="800000"/>
                </a:solidFill>
              </a:rPr>
              <a:t>ealistic Rendering: Aimed at Achieving Natural Aesthetic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Cartoon </a:t>
            </a:r>
            <a:r>
              <a:rPr lang="en-US" sz="1800" u="sng" dirty="0" err="1" smtClean="0">
                <a:solidFill>
                  <a:srgbClr val="0000CC"/>
                </a:solidFill>
              </a:rPr>
              <a:t>shaders</a:t>
            </a:r>
            <a:r>
              <a:rPr lang="en-US" sz="1800" dirty="0" smtClean="0">
                <a:solidFill>
                  <a:srgbClr val="0000CC"/>
                </a:solidFill>
              </a:rPr>
              <a:t>: use sharp gradient (</a:t>
            </a:r>
            <a:r>
              <a:rPr lang="en-US" sz="1800" dirty="0" err="1" smtClean="0">
                <a:solidFill>
                  <a:srgbClr val="0000CC"/>
                </a:solidFill>
              </a:rPr>
              <a:t>thresholded</a:t>
            </a:r>
            <a:r>
              <a:rPr lang="en-US" sz="1800" dirty="0" smtClean="0">
                <a:solidFill>
                  <a:srgbClr val="0000CC"/>
                </a:solidFill>
              </a:rPr>
              <a:t>)</a:t>
            </a:r>
            <a:endParaRPr lang="en-US" sz="1800" u="sng" dirty="0" smtClean="0">
              <a:solidFill>
                <a:srgbClr val="0000CC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Pencil </a:t>
            </a:r>
            <a:r>
              <a:rPr lang="en-US" sz="1800" u="sng" dirty="0" err="1" smtClean="0">
                <a:solidFill>
                  <a:srgbClr val="0000CC"/>
                </a:solidFill>
              </a:rPr>
              <a:t>shaders</a:t>
            </a:r>
            <a:r>
              <a:rPr lang="en-US" sz="1800" dirty="0" smtClean="0">
                <a:solidFill>
                  <a:srgbClr val="0000CC"/>
                </a:solidFill>
              </a:rPr>
              <a:t>: blurring, stippling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CGA and Realism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Aliasing (see Wikipedia: </a:t>
            </a:r>
            <a:r>
              <a:rPr lang="en-US" sz="1800" dirty="0" smtClean="0">
                <a:solidFill>
                  <a:srgbClr val="800000"/>
                </a:solidFill>
                <a:hlinkClick r:id="rId4"/>
              </a:rPr>
              <a:t>http://bit.ly/fIkCkr</a:t>
            </a:r>
            <a:r>
              <a:rPr lang="en-US" sz="1800" dirty="0" smtClean="0">
                <a:solidFill>
                  <a:srgbClr val="800000"/>
                </a:solidFill>
              </a:rPr>
              <a:t>)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Term from signal processing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Two sampled signals indistinguishable from (aliases of) one another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Examples: </a:t>
            </a:r>
            <a:r>
              <a:rPr lang="en-US" sz="1800" u="sng" dirty="0" err="1" smtClean="0">
                <a:solidFill>
                  <a:srgbClr val="0000CC"/>
                </a:solidFill>
              </a:rPr>
              <a:t>jaggies</a:t>
            </a:r>
            <a:r>
              <a:rPr lang="en-US" sz="1800" dirty="0" smtClean="0">
                <a:solidFill>
                  <a:srgbClr val="0000CC"/>
                </a:solidFill>
              </a:rPr>
              <a:t>, </a:t>
            </a:r>
            <a:r>
              <a:rPr lang="en-US" sz="1800" u="sng" dirty="0" smtClean="0">
                <a:solidFill>
                  <a:srgbClr val="0000CC"/>
                </a:solidFill>
              </a:rPr>
              <a:t>Moir</a:t>
            </a:r>
            <a:r>
              <a:rPr lang="en-US" sz="1800" u="sng" dirty="0" smtClean="0">
                <a:solidFill>
                  <a:srgbClr val="0000CC"/>
                </a:solidFill>
                <a:latin typeface="Arial"/>
                <a:cs typeface="Arial"/>
              </a:rPr>
              <a:t>é vibration</a:t>
            </a:r>
            <a:r>
              <a:rPr lang="en-US" sz="1800" dirty="0" smtClean="0">
                <a:solidFill>
                  <a:srgbClr val="0000CC"/>
                </a:solidFill>
                <a:latin typeface="Arial"/>
                <a:cs typeface="Arial"/>
              </a:rPr>
              <a:t> (</a:t>
            </a:r>
            <a:r>
              <a:rPr lang="en-US" sz="1800" u="sng" dirty="0" smtClean="0">
                <a:solidFill>
                  <a:srgbClr val="0000CC"/>
                </a:solidFill>
              </a:rPr>
              <a:t>Moir</a:t>
            </a:r>
            <a:r>
              <a:rPr lang="en-US" sz="1800" u="sng" dirty="0" smtClean="0">
                <a:solidFill>
                  <a:srgbClr val="0000CC"/>
                </a:solidFill>
                <a:latin typeface="Arial"/>
                <a:cs typeface="Arial"/>
              </a:rPr>
              <a:t>é pattern</a:t>
            </a:r>
            <a:r>
              <a:rPr lang="en-US" sz="1800" dirty="0" smtClean="0">
                <a:solidFill>
                  <a:srgbClr val="0000CC"/>
                </a:solidFill>
                <a:latin typeface="Arial"/>
                <a:cs typeface="Arial"/>
              </a:rPr>
              <a:t>)</a:t>
            </a:r>
            <a:endParaRPr lang="en-US" sz="1800" u="sng" dirty="0" smtClean="0">
              <a:solidFill>
                <a:srgbClr val="0000CC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Anti-aliasing</a:t>
            </a:r>
            <a:r>
              <a:rPr lang="en-US" sz="1800" dirty="0" smtClean="0">
                <a:solidFill>
                  <a:srgbClr val="0000CC"/>
                </a:solidFill>
              </a:rPr>
              <a:t>: operations to prevent such effects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Temporal Aliasing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Similar effect in animation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Small artifact can be much more jarring!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Example: think of flecks in traditional film reels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772723" y="3962400"/>
            <a:ext cx="2218877" cy="1600200"/>
            <a:chOff x="6858000" y="3657600"/>
            <a:chExt cx="2218877" cy="1600200"/>
          </a:xfrm>
        </p:grpSpPr>
        <p:grpSp>
          <p:nvGrpSpPr>
            <p:cNvPr id="9" name="Group 8"/>
            <p:cNvGrpSpPr/>
            <p:nvPr/>
          </p:nvGrpSpPr>
          <p:grpSpPr>
            <a:xfrm>
              <a:off x="7034275" y="3657600"/>
              <a:ext cx="1866327" cy="1066800"/>
              <a:chOff x="7121209" y="3657600"/>
              <a:chExt cx="1866327" cy="1066800"/>
            </a:xfrm>
          </p:grpSpPr>
          <p:pic>
            <p:nvPicPr>
              <p:cNvPr id="5" name="Picture 4" descr="Moire_pattern_of_bricks_small.jp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8112760" y="3657600"/>
                <a:ext cx="874776" cy="1066800"/>
              </a:xfrm>
              <a:prstGeom prst="rect">
                <a:avLst/>
              </a:prstGeom>
            </p:spPr>
          </p:pic>
          <p:pic>
            <p:nvPicPr>
              <p:cNvPr id="7170" name="Picture 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121209" y="3657601"/>
                <a:ext cx="879791" cy="10667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8" name="Rectangle 7"/>
            <p:cNvSpPr/>
            <p:nvPr/>
          </p:nvSpPr>
          <p:spPr>
            <a:xfrm>
              <a:off x="6858000" y="4857690"/>
              <a:ext cx="221887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1000" dirty="0" smtClean="0"/>
                <a:t>© 2004 – 2009 Wikipedia, </a:t>
              </a:r>
              <a:r>
                <a:rPr lang="en-US" sz="1000" i="1" dirty="0" smtClean="0"/>
                <a:t>Aliasing</a:t>
              </a:r>
            </a:p>
            <a:p>
              <a:pPr algn="ctr">
                <a:spcBef>
                  <a:spcPts val="0"/>
                </a:spcBef>
              </a:pPr>
              <a:r>
                <a:rPr lang="en-US" sz="1000" dirty="0" smtClean="0">
                  <a:hlinkClick r:id="rId4"/>
                </a:rPr>
                <a:t>http://bit.ly/fIkCkr</a:t>
              </a:r>
              <a:r>
                <a:rPr lang="en-US" sz="1000" dirty="0" smtClean="0"/>
                <a:t> </a:t>
              </a:r>
              <a:endParaRPr lang="en-US" sz="10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783944" y="1828800"/>
            <a:ext cx="2196435" cy="1295400"/>
            <a:chOff x="6783944" y="1828800"/>
            <a:chExt cx="2196435" cy="1295400"/>
          </a:xfrm>
        </p:grpSpPr>
        <p:sp>
          <p:nvSpPr>
            <p:cNvPr id="12" name="Rectangle 11"/>
            <p:cNvSpPr/>
            <p:nvPr/>
          </p:nvSpPr>
          <p:spPr>
            <a:xfrm>
              <a:off x="6783944" y="2724090"/>
              <a:ext cx="219643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1000" dirty="0" smtClean="0"/>
                <a:t>© 2004 – 2009 Wikipedia, </a:t>
              </a:r>
              <a:r>
                <a:rPr lang="en-US" sz="1000" i="1" dirty="0" err="1" smtClean="0"/>
                <a:t>Jaggies</a:t>
              </a:r>
              <a:endParaRPr lang="en-US" sz="1000" i="1" dirty="0" smtClean="0"/>
            </a:p>
            <a:p>
              <a:pPr algn="ctr">
                <a:spcBef>
                  <a:spcPts val="0"/>
                </a:spcBef>
              </a:pPr>
              <a:r>
                <a:rPr lang="en-US" sz="1000" dirty="0" smtClean="0">
                  <a:hlinkClick r:id="rId4"/>
                </a:rPr>
                <a:t>http://bit.ly/fIkCkr</a:t>
              </a:r>
              <a:r>
                <a:rPr lang="en-US" sz="1000" dirty="0" smtClean="0"/>
                <a:t> </a:t>
              </a:r>
              <a:endParaRPr lang="en-US" sz="1000" dirty="0"/>
            </a:p>
          </p:txBody>
        </p:sp>
        <p:pic>
          <p:nvPicPr>
            <p:cNvPr id="13" name="Picture 12" descr="Test_nn.gif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43961" y="1828800"/>
              <a:ext cx="1676400" cy="838200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Review[3]: CG Feature Films &amp; Shorts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grpSp>
        <p:nvGrpSpPr>
          <p:cNvPr id="27" name="Group 31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7435852" y="2819401"/>
            <a:ext cx="1646238" cy="2779713"/>
            <a:chOff x="4684" y="2016"/>
            <a:chExt cx="1037" cy="1751"/>
          </a:xfrm>
        </p:grpSpPr>
        <p:pic>
          <p:nvPicPr>
            <p:cNvPr id="28" name="Picture 19" descr="Wall-E_Poster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704" y="2016"/>
              <a:ext cx="914" cy="1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Rectangle 20"/>
            <p:cNvSpPr>
              <a:spLocks noChangeArrowheads="1"/>
            </p:cNvSpPr>
            <p:nvPr/>
          </p:nvSpPr>
          <p:spPr bwMode="auto">
            <a:xfrm>
              <a:off x="4684" y="3360"/>
              <a:ext cx="1037" cy="4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 i="1" u="none" dirty="0">
                  <a:solidFill>
                    <a:srgbClr val="0000CC"/>
                  </a:solidFill>
                  <a:latin typeface="+mn-lt"/>
                </a:rPr>
                <a:t>Wall-E</a:t>
              </a:r>
            </a:p>
            <a:p>
              <a:pPr>
                <a:spcBef>
                  <a:spcPct val="0"/>
                </a:spcBef>
              </a:pPr>
              <a:r>
                <a:rPr lang="en-US" sz="1200" u="none" dirty="0">
                  <a:solidFill>
                    <a:srgbClr val="0000CC"/>
                  </a:solidFill>
                  <a:latin typeface="+mn-lt"/>
                </a:rPr>
                <a:t>© 2008 </a:t>
              </a:r>
              <a:r>
                <a:rPr lang="en-US" sz="1200" u="none" dirty="0" smtClean="0">
                  <a:solidFill>
                    <a:srgbClr val="0000CC"/>
                  </a:solidFill>
                  <a:latin typeface="+mn-lt"/>
                </a:rPr>
                <a:t>Disney/Pixar</a:t>
              </a:r>
            </a:p>
            <a:p>
              <a:pPr>
                <a:spcBef>
                  <a:spcPct val="0"/>
                </a:spcBef>
              </a:pPr>
              <a:r>
                <a:rPr lang="en-US" sz="1200" dirty="0" smtClean="0">
                  <a:solidFill>
                    <a:srgbClr val="0000CC"/>
                  </a:solidFill>
                  <a:latin typeface="+mn-lt"/>
                  <a:hlinkClick r:id="rId12"/>
                </a:rPr>
                <a:t>http://bit.ly/eKDwkk</a:t>
              </a:r>
              <a:endParaRPr lang="en-US" sz="1200" u="none" dirty="0">
                <a:solidFill>
                  <a:srgbClr val="0000CC"/>
                </a:solidFill>
                <a:latin typeface="+mn-lt"/>
              </a:endParaRPr>
            </a:p>
          </p:txBody>
        </p:sp>
      </p:grpSp>
      <p:grpSp>
        <p:nvGrpSpPr>
          <p:cNvPr id="30" name="Group 29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57200" y="2819400"/>
            <a:ext cx="1668463" cy="2963863"/>
            <a:chOff x="288" y="2016"/>
            <a:chExt cx="1051" cy="1867"/>
          </a:xfrm>
        </p:grpSpPr>
        <p:pic>
          <p:nvPicPr>
            <p:cNvPr id="31" name="Picture 18" descr="Kung_fu_panda_poster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36" y="2016"/>
              <a:ext cx="896" cy="1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Rectangle 21"/>
            <p:cNvSpPr>
              <a:spLocks noChangeArrowheads="1"/>
            </p:cNvSpPr>
            <p:nvPr/>
          </p:nvSpPr>
          <p:spPr bwMode="auto">
            <a:xfrm>
              <a:off x="288" y="3360"/>
              <a:ext cx="1051" cy="5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200" i="1" u="none" dirty="0">
                  <a:solidFill>
                    <a:srgbClr val="0000CC"/>
                  </a:solidFill>
                  <a:latin typeface="+mn-lt"/>
                </a:rPr>
                <a:t>Kung-Fu Panda</a:t>
              </a:r>
            </a:p>
            <a:p>
              <a:pPr algn="ctr">
                <a:spcBef>
                  <a:spcPct val="0"/>
                </a:spcBef>
              </a:pPr>
              <a:r>
                <a:rPr lang="en-US" sz="1200" u="none" dirty="0">
                  <a:solidFill>
                    <a:srgbClr val="0000CC"/>
                  </a:solidFill>
                  <a:latin typeface="+mn-lt"/>
                </a:rPr>
                <a:t>© 2008 DreamWorks</a:t>
              </a:r>
            </a:p>
            <a:p>
              <a:pPr algn="ctr">
                <a:spcBef>
                  <a:spcPct val="0"/>
                </a:spcBef>
              </a:pPr>
              <a:r>
                <a:rPr lang="en-US" sz="1200" u="none" dirty="0">
                  <a:solidFill>
                    <a:srgbClr val="0000CC"/>
                  </a:solidFill>
                  <a:latin typeface="+mn-lt"/>
                </a:rPr>
                <a:t>Animation </a:t>
              </a:r>
              <a:r>
                <a:rPr lang="en-US" sz="1200" u="none" dirty="0" smtClean="0">
                  <a:solidFill>
                    <a:srgbClr val="0000CC"/>
                  </a:solidFill>
                  <a:latin typeface="+mn-lt"/>
                </a:rPr>
                <a:t>SKG</a:t>
              </a:r>
            </a:p>
            <a:p>
              <a:pPr algn="ctr">
                <a:spcBef>
                  <a:spcPct val="0"/>
                </a:spcBef>
              </a:pPr>
              <a:r>
                <a:rPr lang="en-US" sz="1200" dirty="0" smtClean="0">
                  <a:solidFill>
                    <a:srgbClr val="0000CC"/>
                  </a:solidFill>
                  <a:latin typeface="+mn-lt"/>
                  <a:hlinkClick r:id="rId14"/>
                </a:rPr>
                <a:t>http://bit.ly/h8krLv</a:t>
              </a:r>
              <a:endParaRPr lang="en-US" sz="1200" u="none" dirty="0" smtClean="0">
                <a:solidFill>
                  <a:srgbClr val="0000CC"/>
                </a:solidFill>
                <a:latin typeface="+mn-lt"/>
              </a:endParaRPr>
            </a:p>
          </p:txBody>
        </p:sp>
      </p:grpSp>
      <p:grpSp>
        <p:nvGrpSpPr>
          <p:cNvPr id="33" name="Group 33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5365753" y="3140077"/>
            <a:ext cx="2378077" cy="2811463"/>
            <a:chOff x="3380" y="2160"/>
            <a:chExt cx="1498" cy="1771"/>
          </a:xfrm>
        </p:grpSpPr>
        <p:pic>
          <p:nvPicPr>
            <p:cNvPr id="34" name="Picture 24" descr="S2_CG_CHAR_Shrek_01_cmyk_1_image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3717" y="2160"/>
              <a:ext cx="814" cy="1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Rectangle 26"/>
            <p:cNvSpPr>
              <a:spLocks noChangeArrowheads="1"/>
            </p:cNvSpPr>
            <p:nvPr/>
          </p:nvSpPr>
          <p:spPr bwMode="auto">
            <a:xfrm>
              <a:off x="3380" y="3408"/>
              <a:ext cx="1498" cy="5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200" i="1" u="none" dirty="0" smtClean="0">
                  <a:solidFill>
                    <a:srgbClr val="0000CC"/>
                  </a:solidFill>
                  <a:latin typeface="+mn-lt"/>
                </a:rPr>
                <a:t>Shrek Forever After</a:t>
              </a:r>
            </a:p>
            <a:p>
              <a:pPr algn="ctr">
                <a:spcBef>
                  <a:spcPct val="0"/>
                </a:spcBef>
              </a:pPr>
              <a:r>
                <a:rPr lang="en-US" sz="1200" u="none" dirty="0" smtClean="0">
                  <a:solidFill>
                    <a:srgbClr val="0000CC"/>
                  </a:solidFill>
                  <a:latin typeface="+mn-lt"/>
                </a:rPr>
                <a:t>© 2010 DreamWorks</a:t>
              </a:r>
            </a:p>
            <a:p>
              <a:pPr algn="ctr">
                <a:spcBef>
                  <a:spcPct val="0"/>
                </a:spcBef>
              </a:pPr>
              <a:r>
                <a:rPr lang="en-US" sz="1200" u="none" dirty="0" smtClean="0">
                  <a:solidFill>
                    <a:srgbClr val="0000CC"/>
                  </a:solidFill>
                  <a:latin typeface="+mn-lt"/>
                </a:rPr>
                <a:t>Animation SKG</a:t>
              </a:r>
            </a:p>
            <a:p>
              <a:pPr algn="ctr">
                <a:spcBef>
                  <a:spcPct val="0"/>
                </a:spcBef>
              </a:pPr>
              <a:r>
                <a:rPr lang="en-US" sz="1200" dirty="0" smtClean="0">
                  <a:solidFill>
                    <a:srgbClr val="0000CC"/>
                  </a:solidFill>
                  <a:latin typeface="+mn-lt"/>
                  <a:hlinkClick r:id="rId16"/>
                </a:rPr>
                <a:t>http://youtu.be/u7__TG7swg0</a:t>
              </a:r>
              <a:endParaRPr lang="en-US" sz="1200" u="none" dirty="0">
                <a:solidFill>
                  <a:srgbClr val="0000CC"/>
                </a:solidFill>
                <a:latin typeface="+mn-lt"/>
              </a:endParaRPr>
            </a:p>
          </p:txBody>
        </p:sp>
      </p:grpSp>
      <p:grpSp>
        <p:nvGrpSpPr>
          <p:cNvPr id="36" name="Group 38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3378202" y="838200"/>
            <a:ext cx="2411414" cy="4167188"/>
            <a:chOff x="2112" y="624"/>
            <a:chExt cx="1519" cy="2625"/>
          </a:xfrm>
        </p:grpSpPr>
        <p:pic>
          <p:nvPicPr>
            <p:cNvPr id="37" name="Picture 4" descr="i-want-you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160" y="624"/>
              <a:ext cx="1447" cy="2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Rectangle 34"/>
            <p:cNvSpPr>
              <a:spLocks noChangeArrowheads="1"/>
            </p:cNvSpPr>
            <p:nvPr/>
          </p:nvSpPr>
          <p:spPr bwMode="auto">
            <a:xfrm>
              <a:off x="2112" y="2842"/>
              <a:ext cx="1519" cy="4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200" i="1" u="none" dirty="0" smtClean="0">
                  <a:solidFill>
                    <a:srgbClr val="0000CC"/>
                  </a:solidFill>
                  <a:latin typeface="+mn-lt"/>
                </a:rPr>
                <a:t>Toy </a:t>
              </a:r>
              <a:r>
                <a:rPr lang="en-US" sz="1200" i="1" u="none" dirty="0">
                  <a:solidFill>
                    <a:srgbClr val="0000CC"/>
                  </a:solidFill>
                  <a:latin typeface="+mn-lt"/>
                </a:rPr>
                <a:t>Story </a:t>
              </a:r>
              <a:r>
                <a:rPr lang="en-US" sz="1200" i="1" u="none" dirty="0" smtClean="0">
                  <a:solidFill>
                    <a:srgbClr val="0000CC"/>
                  </a:solidFill>
                  <a:latin typeface="+mn-lt"/>
                </a:rPr>
                <a:t>3</a:t>
              </a:r>
              <a:endParaRPr lang="en-US" sz="1200" i="1" u="none" dirty="0">
                <a:solidFill>
                  <a:srgbClr val="0000CC"/>
                </a:solidFill>
                <a:latin typeface="+mn-lt"/>
              </a:endParaRPr>
            </a:p>
            <a:p>
              <a:pPr algn="ctr">
                <a:spcBef>
                  <a:spcPct val="0"/>
                </a:spcBef>
              </a:pPr>
              <a:r>
                <a:rPr lang="en-US" sz="1200" u="none" dirty="0">
                  <a:solidFill>
                    <a:srgbClr val="0000CC"/>
                  </a:solidFill>
                  <a:latin typeface="+mn-lt"/>
                </a:rPr>
                <a:t>© </a:t>
              </a:r>
              <a:r>
                <a:rPr lang="en-US" sz="1200" u="none" dirty="0" smtClean="0">
                  <a:solidFill>
                    <a:srgbClr val="0000CC"/>
                  </a:solidFill>
                  <a:latin typeface="+mn-lt"/>
                </a:rPr>
                <a:t>2010 Disney/Pixar</a:t>
              </a:r>
            </a:p>
            <a:p>
              <a:pPr algn="ctr">
                <a:spcBef>
                  <a:spcPct val="0"/>
                </a:spcBef>
              </a:pPr>
              <a:r>
                <a:rPr lang="en-US" sz="1200" dirty="0" smtClean="0">
                  <a:solidFill>
                    <a:srgbClr val="0000CC"/>
                  </a:solidFill>
                  <a:latin typeface="+mn-lt"/>
                  <a:hlinkClick r:id="rId18"/>
                </a:rPr>
                <a:t>http://youtu.be/JcpWXaA2qeg</a:t>
              </a:r>
              <a:endParaRPr lang="en-US" sz="1200" u="none" dirty="0">
                <a:solidFill>
                  <a:srgbClr val="0000CC"/>
                </a:solidFill>
                <a:latin typeface="+mn-lt"/>
              </a:endParaRPr>
            </a:p>
          </p:txBody>
        </p:sp>
      </p:grpSp>
      <p:pic>
        <p:nvPicPr>
          <p:cNvPr id="39" name="Picture 37" descr="happy-feet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981200" y="3521075"/>
            <a:ext cx="14478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Rectangle 3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133600" y="4655403"/>
            <a:ext cx="1627369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 i="1" u="none" dirty="0">
                <a:solidFill>
                  <a:srgbClr val="0000CC"/>
                </a:solidFill>
                <a:latin typeface="+mn-lt"/>
              </a:rPr>
              <a:t>Happy Feet</a:t>
            </a:r>
          </a:p>
          <a:p>
            <a:pPr>
              <a:spcBef>
                <a:spcPct val="0"/>
              </a:spcBef>
            </a:pPr>
            <a:r>
              <a:rPr lang="en-US" sz="1200" u="none" dirty="0">
                <a:solidFill>
                  <a:srgbClr val="0000CC"/>
                </a:solidFill>
                <a:latin typeface="+mn-lt"/>
              </a:rPr>
              <a:t>© 2006</a:t>
            </a:r>
          </a:p>
          <a:p>
            <a:pPr>
              <a:spcBef>
                <a:spcPct val="0"/>
              </a:spcBef>
            </a:pPr>
            <a:r>
              <a:rPr lang="en-US" sz="1200" u="none" dirty="0">
                <a:solidFill>
                  <a:srgbClr val="0000CC"/>
                </a:solidFill>
                <a:latin typeface="+mn-lt"/>
              </a:rPr>
              <a:t>Warner </a:t>
            </a:r>
            <a:r>
              <a:rPr lang="en-US" sz="1200" u="none" dirty="0" smtClean="0">
                <a:solidFill>
                  <a:srgbClr val="0000CC"/>
                </a:solidFill>
                <a:latin typeface="+mn-lt"/>
              </a:rPr>
              <a:t>Brothers</a:t>
            </a:r>
          </a:p>
          <a:p>
            <a:pPr>
              <a:spcBef>
                <a:spcPct val="0"/>
              </a:spcBef>
            </a:pPr>
            <a:r>
              <a:rPr lang="en-US" sz="1200" dirty="0" smtClean="0">
                <a:solidFill>
                  <a:srgbClr val="0000CC"/>
                </a:solidFill>
                <a:latin typeface="+mn-lt"/>
                <a:hlinkClick r:id="rId20"/>
              </a:rPr>
              <a:t>http://bit.ly/gTnp2V</a:t>
            </a:r>
            <a:endParaRPr lang="en-US" sz="1200" u="none" dirty="0" smtClean="0">
              <a:solidFill>
                <a:srgbClr val="0000CC"/>
              </a:solidFill>
              <a:latin typeface="+mn-lt"/>
            </a:endParaRPr>
          </a:p>
        </p:txBody>
      </p:sp>
      <p:grpSp>
        <p:nvGrpSpPr>
          <p:cNvPr id="41" name="Group 49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3352800" y="5068887"/>
            <a:ext cx="2500313" cy="1331913"/>
            <a:chOff x="2112" y="3312"/>
            <a:chExt cx="1575" cy="839"/>
          </a:xfrm>
        </p:grpSpPr>
        <p:pic>
          <p:nvPicPr>
            <p:cNvPr id="42" name="Picture 7" descr="animated-luxo"/>
            <p:cNvPicPr>
              <a:picLocks noChangeAspect="1" noChangeArrowheads="1" noCrop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2616" y="3312"/>
              <a:ext cx="528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Rectangle 48"/>
            <p:cNvSpPr>
              <a:spLocks noChangeArrowheads="1"/>
            </p:cNvSpPr>
            <p:nvPr/>
          </p:nvSpPr>
          <p:spPr bwMode="auto">
            <a:xfrm>
              <a:off x="2112" y="3744"/>
              <a:ext cx="1575" cy="4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 i="1" u="none" dirty="0" err="1">
                  <a:solidFill>
                    <a:srgbClr val="0000CC"/>
                  </a:solidFill>
                  <a:latin typeface="+mn-lt"/>
                </a:rPr>
                <a:t>Luxo</a:t>
              </a:r>
              <a:r>
                <a:rPr lang="en-US" sz="1200" i="1" u="none" dirty="0">
                  <a:solidFill>
                    <a:srgbClr val="0000CC"/>
                  </a:solidFill>
                  <a:latin typeface="+mn-lt"/>
                </a:rPr>
                <a:t> Jr.</a:t>
              </a:r>
            </a:p>
            <a:p>
              <a:pPr>
                <a:spcBef>
                  <a:spcPct val="0"/>
                </a:spcBef>
              </a:pPr>
              <a:r>
                <a:rPr lang="en-US" sz="1200" u="none" dirty="0">
                  <a:solidFill>
                    <a:srgbClr val="0000CC"/>
                  </a:solidFill>
                  <a:latin typeface="+mn-lt"/>
                </a:rPr>
                <a:t>© 1986 Pixar Animation </a:t>
              </a:r>
              <a:r>
                <a:rPr lang="en-US" sz="1200" u="none" dirty="0" smtClean="0">
                  <a:solidFill>
                    <a:srgbClr val="0000CC"/>
                  </a:solidFill>
                  <a:latin typeface="+mn-lt"/>
                </a:rPr>
                <a:t>Studios</a:t>
              </a:r>
            </a:p>
            <a:p>
              <a:pPr>
                <a:spcBef>
                  <a:spcPct val="0"/>
                </a:spcBef>
              </a:pPr>
              <a:r>
                <a:rPr lang="en-US" sz="1200" dirty="0" smtClean="0">
                  <a:solidFill>
                    <a:srgbClr val="0000CC"/>
                  </a:solidFill>
                  <a:latin typeface="+mn-lt"/>
                  <a:hlinkClick r:id="rId22"/>
                </a:rPr>
                <a:t>http://youtu.be/L_oL_27KqgU</a:t>
              </a:r>
              <a:endParaRPr lang="en-US" sz="1200" u="none" dirty="0">
                <a:solidFill>
                  <a:srgbClr val="0000CC"/>
                </a:solidFill>
                <a:latin typeface="+mn-lt"/>
              </a:endParaRPr>
            </a:p>
          </p:txBody>
        </p:sp>
      </p:grpSp>
      <p:sp>
        <p:nvSpPr>
          <p:cNvPr id="44" name="Rectangle 23"/>
          <p:cNvSpPr>
            <a:spLocks noChangeArrowheads="1"/>
          </p:cNvSpPr>
          <p:nvPr/>
        </p:nvSpPr>
        <p:spPr bwMode="auto">
          <a:xfrm>
            <a:off x="6477000" y="877669"/>
            <a:ext cx="2402068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 i="1" u="none" dirty="0" err="1" smtClean="0">
                <a:solidFill>
                  <a:srgbClr val="0000CC"/>
                </a:solidFill>
                <a:latin typeface="+mn-lt"/>
              </a:rPr>
              <a:t>Tron</a:t>
            </a:r>
            <a:r>
              <a:rPr lang="en-US" sz="1200" i="1" u="none" dirty="0" smtClean="0">
                <a:solidFill>
                  <a:srgbClr val="0000CC"/>
                </a:solidFill>
                <a:latin typeface="+mn-lt"/>
              </a:rPr>
              <a:t>: Legacy</a:t>
            </a:r>
          </a:p>
          <a:p>
            <a:pPr>
              <a:spcBef>
                <a:spcPct val="0"/>
              </a:spcBef>
            </a:pPr>
            <a:r>
              <a:rPr lang="en-US" sz="1200" u="none" dirty="0" smtClean="0">
                <a:solidFill>
                  <a:srgbClr val="0000CC"/>
                </a:solidFill>
                <a:latin typeface="+mn-lt"/>
              </a:rPr>
              <a:t>© 2010 Walt Disney Pictures</a:t>
            </a:r>
          </a:p>
          <a:p>
            <a:pPr>
              <a:spcBef>
                <a:spcPct val="0"/>
              </a:spcBef>
            </a:pPr>
            <a:r>
              <a:rPr lang="en-US" sz="1200" dirty="0" smtClean="0">
                <a:solidFill>
                  <a:srgbClr val="0000CC"/>
                </a:solidFill>
                <a:latin typeface="+mn-lt"/>
                <a:hlinkClick r:id="rId23"/>
              </a:rPr>
              <a:t>http://youtu.be/pIwXwVJZ3BY</a:t>
            </a:r>
            <a:endParaRPr lang="en-US" sz="1200" u="none" dirty="0">
              <a:solidFill>
                <a:srgbClr val="0000CC"/>
              </a:solidFill>
              <a:latin typeface="+mn-lt"/>
            </a:endParaRPr>
          </a:p>
        </p:txBody>
      </p:sp>
      <p:pic>
        <p:nvPicPr>
          <p:cNvPr id="45" name="Picture 44" descr="tron-legacy-light-cycle-550x229.jp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5867400" y="1524000"/>
            <a:ext cx="2695575" cy="1122339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533400" y="973213"/>
            <a:ext cx="2819400" cy="1769987"/>
            <a:chOff x="533400" y="973213"/>
            <a:chExt cx="2819400" cy="1769987"/>
          </a:xfrm>
        </p:grpSpPr>
        <p:sp>
          <p:nvSpPr>
            <p:cNvPr id="47" name="Rectangle 43"/>
            <p:cNvSpPr>
              <a:spLocks noChangeArrowheads="1"/>
            </p:cNvSpPr>
            <p:nvPr/>
          </p:nvSpPr>
          <p:spPr bwMode="auto">
            <a:xfrm>
              <a:off x="533400" y="973213"/>
              <a:ext cx="2393156" cy="6463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 i="1" u="none" dirty="0" smtClean="0">
                  <a:solidFill>
                    <a:srgbClr val="0000CC"/>
                  </a:solidFill>
                  <a:latin typeface="+mn-lt"/>
                </a:rPr>
                <a:t>Monsters Inc. 2</a:t>
              </a:r>
              <a:endParaRPr lang="en-US" sz="1200" u="none" dirty="0" smtClean="0">
                <a:solidFill>
                  <a:srgbClr val="0000CC"/>
                </a:solidFill>
                <a:latin typeface="+mn-lt"/>
              </a:endParaRPr>
            </a:p>
            <a:p>
              <a:pPr>
                <a:spcBef>
                  <a:spcPct val="0"/>
                </a:spcBef>
              </a:pPr>
              <a:r>
                <a:rPr lang="en-US" sz="1200" u="none" dirty="0" smtClean="0">
                  <a:solidFill>
                    <a:srgbClr val="0000CC"/>
                  </a:solidFill>
                  <a:latin typeface="+mn-lt"/>
                </a:rPr>
                <a:t>© 2012 Disney/Pixar</a:t>
              </a:r>
            </a:p>
            <a:p>
              <a:pPr>
                <a:spcBef>
                  <a:spcPct val="0"/>
                </a:spcBef>
              </a:pPr>
              <a:r>
                <a:rPr lang="en-US" sz="1200" dirty="0" smtClean="0">
                  <a:solidFill>
                    <a:srgbClr val="0000CC"/>
                  </a:solidFill>
                  <a:latin typeface="+mn-lt"/>
                  <a:hlinkClick r:id="rId25"/>
                </a:rPr>
                <a:t>http://youtu.be/cJHU9IYvWUg</a:t>
              </a:r>
              <a:endParaRPr lang="en-US" sz="1200" u="none" dirty="0">
                <a:solidFill>
                  <a:srgbClr val="0000CC"/>
                </a:solidFill>
                <a:latin typeface="+mn-lt"/>
              </a:endParaRPr>
            </a:p>
          </p:txBody>
        </p:sp>
        <p:pic>
          <p:nvPicPr>
            <p:cNvPr id="48" name="Picture 47" descr="monsters-inc.jpg"/>
            <p:cNvPicPr>
              <a:picLocks noChangeAspect="1"/>
            </p:cNvPicPr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33400" y="1624390"/>
              <a:ext cx="2819400" cy="1118810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Review [4]: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OpenGL Shading (Overview)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3549539"/>
            <a:ext cx="2971800" cy="1403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</a:rPr>
              <a:t>Frank </a:t>
            </a:r>
            <a:r>
              <a:rPr lang="en-US" sz="1800" dirty="0" err="1" smtClean="0">
                <a:solidFill>
                  <a:srgbClr val="C00000"/>
                </a:solidFill>
              </a:rPr>
              <a:t>Pfenning</a:t>
            </a:r>
            <a:endParaRPr lang="en-US" sz="1800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Professor of Computer Science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School of Computer Science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Carnegie Mellon University</a:t>
            </a:r>
          </a:p>
          <a:p>
            <a:r>
              <a:rPr lang="en-US" dirty="0" smtClean="0">
                <a:hlinkClick r:id="rId4"/>
              </a:rPr>
              <a:t>http://www.cs.cmu.edu/~fp/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 descr="FrankPfennin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1143000"/>
            <a:ext cx="1905000" cy="22479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Adapted from slides © 2003 F. </a:t>
            </a:r>
            <a:r>
              <a:rPr lang="en-US" dirty="0" err="1" smtClean="0">
                <a:solidFill>
                  <a:srgbClr val="C00000"/>
                </a:solidFill>
              </a:rPr>
              <a:t>Pfenning</a:t>
            </a:r>
            <a:r>
              <a:rPr lang="en-US" dirty="0" smtClean="0">
                <a:solidFill>
                  <a:srgbClr val="C00000"/>
                </a:solidFill>
              </a:rPr>
              <a:t>, Carnegie Mellon University</a:t>
            </a:r>
            <a:endParaRPr lang="en-US" i="1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6"/>
              </a:rPr>
              <a:t>http://bit.ly/g1J2nj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038600" y="914400"/>
            <a:ext cx="4724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Set Up Point Light Sources</a:t>
            </a:r>
            <a:endParaRPr lang="en-US" sz="1800" u="sng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Set Up Materials, Turn Lights On</a:t>
            </a: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Start Drawing (</a:t>
            </a:r>
            <a:r>
              <a:rPr lang="en-US" sz="1800" dirty="0" err="1" smtClean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glBegin</a:t>
            </a:r>
            <a:r>
              <a:rPr lang="en-US" sz="1800" dirty="0" smtClean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smtClean="0">
                <a:solidFill>
                  <a:srgbClr val="800000"/>
                </a:solidFill>
                <a:latin typeface="+mn-lt"/>
                <a:cs typeface="Courier New" pitchFamily="49" charset="0"/>
              </a:rPr>
              <a:t>… </a:t>
            </a:r>
            <a:r>
              <a:rPr lang="en-US" sz="1800" dirty="0" err="1" smtClean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glEnd</a:t>
            </a:r>
            <a:r>
              <a:rPr lang="en-US" sz="1800" dirty="0" smtClean="0">
                <a:solidFill>
                  <a:srgbClr val="800000"/>
                </a:solidFill>
              </a:rPr>
              <a:t>)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5800" y="1295400"/>
            <a:ext cx="337881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5801" y="3067050"/>
            <a:ext cx="4005678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457200" y="5105400"/>
            <a:ext cx="3492495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See also: </a:t>
            </a:r>
            <a:r>
              <a:rPr lang="en-US" i="1" dirty="0" smtClean="0">
                <a:solidFill>
                  <a:srgbClr val="3366FF"/>
                </a:solidFill>
              </a:rPr>
              <a:t>OpenGL: A Primer, 3</a:t>
            </a:r>
            <a:r>
              <a:rPr lang="en-US" i="1" baseline="30000" dirty="0" smtClean="0">
                <a:solidFill>
                  <a:srgbClr val="3366FF"/>
                </a:solidFill>
              </a:rPr>
              <a:t>e</a:t>
            </a:r>
            <a:r>
              <a:rPr lang="en-US" dirty="0" smtClean="0">
                <a:solidFill>
                  <a:srgbClr val="3366FF"/>
                </a:solidFill>
              </a:rPr>
              <a:t> (Angel)</a:t>
            </a:r>
          </a:p>
          <a:p>
            <a:r>
              <a:rPr lang="en-US" dirty="0" smtClean="0">
                <a:solidFill>
                  <a:srgbClr val="3366FF"/>
                </a:solidFill>
                <a:hlinkClick r:id="rId9"/>
              </a:rPr>
              <a:t>http://bit.ly/hVcVWN</a:t>
            </a:r>
            <a:endParaRPr lang="en-US" dirty="0" smtClean="0">
              <a:solidFill>
                <a:srgbClr val="3366FF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Transparency in OpenGL [1]: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Transparent </a:t>
            </a:r>
            <a:r>
              <a:rPr lang="en-US" sz="2800" i="1" dirty="0" smtClean="0">
                <a:solidFill>
                  <a:srgbClr val="5B0DAA"/>
                </a:solidFill>
                <a:latin typeface="Copperplate Gothic Light" pitchFamily="34" charset="0"/>
              </a:rPr>
              <a:t>vs. 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Translucent, Blended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23975" y="1133475"/>
            <a:ext cx="649605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25"/>
          <p:cNvSpPr/>
          <p:nvPr/>
        </p:nvSpPr>
        <p:spPr>
          <a:xfrm>
            <a:off x="453447" y="5943600"/>
            <a:ext cx="23675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3399FF"/>
                </a:solidFill>
              </a:rPr>
              <a:t>© 1997 – 2011 </a:t>
            </a:r>
            <a:r>
              <a:rPr lang="en-US" sz="1200" dirty="0" err="1" smtClean="0">
                <a:solidFill>
                  <a:srgbClr val="3399FF"/>
                </a:solidFill>
              </a:rPr>
              <a:t>Khronos</a:t>
            </a:r>
            <a:r>
              <a:rPr lang="en-US" sz="1200" dirty="0" smtClean="0">
                <a:solidFill>
                  <a:srgbClr val="3399FF"/>
                </a:solidFill>
              </a:rPr>
              <a:t> Group</a:t>
            </a:r>
          </a:p>
          <a:p>
            <a:pPr>
              <a:spcBef>
                <a:spcPts val="0"/>
              </a:spcBef>
            </a:pPr>
            <a:r>
              <a:rPr lang="en-US" sz="1200" dirty="0" smtClean="0">
                <a:hlinkClick r:id="rId5"/>
              </a:rPr>
              <a:t>http://</a:t>
            </a:r>
            <a:r>
              <a:rPr lang="en-US" sz="1200" dirty="0" smtClean="0">
                <a:hlinkClick r:id="rId5"/>
              </a:rPr>
              <a:t>bit.ly/hRaQgk</a:t>
            </a:r>
            <a:endParaRPr lang="en-US" sz="1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Transparency in OpenGL [2]: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Blending </a:t>
            </a:r>
            <a:r>
              <a:rPr lang="en-US" sz="2800" i="1" dirty="0" smtClean="0">
                <a:solidFill>
                  <a:srgbClr val="5B0DAA"/>
                </a:solidFill>
                <a:latin typeface="Copperplate Gothic Light" pitchFamily="34" charset="0"/>
              </a:rPr>
              <a:t>vs. 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Screen Door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3447" y="5943600"/>
            <a:ext cx="23675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3399FF"/>
                </a:solidFill>
              </a:rPr>
              <a:t>© 1997 – 2011 </a:t>
            </a:r>
            <a:r>
              <a:rPr lang="en-US" sz="1200" dirty="0" err="1" smtClean="0">
                <a:solidFill>
                  <a:srgbClr val="3399FF"/>
                </a:solidFill>
              </a:rPr>
              <a:t>Khronos</a:t>
            </a:r>
            <a:r>
              <a:rPr lang="en-US" sz="1200" dirty="0" smtClean="0">
                <a:solidFill>
                  <a:srgbClr val="3399FF"/>
                </a:solidFill>
              </a:rPr>
              <a:t> Group</a:t>
            </a:r>
          </a:p>
          <a:p>
            <a:pPr>
              <a:spcBef>
                <a:spcPts val="0"/>
              </a:spcBef>
            </a:pPr>
            <a:r>
              <a:rPr lang="en-US" sz="1200" dirty="0" smtClean="0">
                <a:hlinkClick r:id="rId4"/>
              </a:rPr>
              <a:t>http://</a:t>
            </a:r>
            <a:r>
              <a:rPr lang="en-US" sz="1200" dirty="0" smtClean="0">
                <a:hlinkClick r:id="rId4"/>
              </a:rPr>
              <a:t>bit.ly/hRaQgk</a:t>
            </a:r>
            <a:endParaRPr lang="en-US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990600"/>
            <a:ext cx="7086600" cy="4686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ETITLE" val="CIS736-Basics-01-Math"/>
  <p:tag name="FOLDERNAME" val="CIS736-Basics-01-Math_270108225806"/>
  <p:tag name="PD" val="1825588"/>
  <p:tag name="NPWI" val="46"/>
  <p:tag name="WMSI" val="369"/>
  <p:tag name="WMIS" val="46646"/>
  <p:tag name="PREC" val="T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CHA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CHA" val="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CHA" val="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CHA" val="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CHA" val="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"/>
  <p:tag name="NBP" val="1"/>
  <p:tag name="CVB" val="1"/>
  <p:tag name="SPT" val="FALSE"/>
  <p:tag name="BSN" val="1"/>
  <p:tag name="LFXCI" val="0"/>
  <p:tag name="SVT" val="TRUE"/>
  <p:tag name="CII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37"/>
  <p:tag name="NBP" val="1"/>
  <p:tag name="SPT" val="FALSE"/>
  <p:tag name="CVB" val="37"/>
  <p:tag name="BSN" val="37"/>
  <p:tag name="LFXCI" val="0"/>
  <p:tag name="SVT" val="TRUE"/>
  <p:tag name="CII" val="3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CHA" val="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CHA" val="5"/>
</p:tagLst>
</file>

<file path=ppt/theme/theme1.xml><?xml version="1.0" encoding="utf-8"?>
<a:theme xmlns:a="http://schemas.openxmlformats.org/drawingml/2006/main" name="CoopRob-presentations">
  <a:themeElements>
    <a:clrScheme name="CoopRob-presentations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D96D"/>
      </a:accent1>
      <a:accent2>
        <a:srgbClr val="0000E0"/>
      </a:accent2>
      <a:accent3>
        <a:srgbClr val="FFFFFF"/>
      </a:accent3>
      <a:accent4>
        <a:srgbClr val="000000"/>
      </a:accent4>
      <a:accent5>
        <a:srgbClr val="FFE9BA"/>
      </a:accent5>
      <a:accent6>
        <a:srgbClr val="0000CB"/>
      </a:accent6>
      <a:hlink>
        <a:srgbClr val="CC0000"/>
      </a:hlink>
      <a:folHlink>
        <a:srgbClr val="B2B2B2"/>
      </a:folHlink>
    </a:clrScheme>
    <a:fontScheme name="CoopRob-presentations">
      <a:majorFont>
        <a:latin typeface="Copperplate Gothic Ligh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opRob-presenta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pRob-presentation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D96D"/>
        </a:accent1>
        <a:accent2>
          <a:srgbClr val="0000E0"/>
        </a:accent2>
        <a:accent3>
          <a:srgbClr val="FFFFFF"/>
        </a:accent3>
        <a:accent4>
          <a:srgbClr val="000000"/>
        </a:accent4>
        <a:accent5>
          <a:srgbClr val="FFE9BA"/>
        </a:accent5>
        <a:accent6>
          <a:srgbClr val="0000CB"/>
        </a:accent6>
        <a:hlink>
          <a:srgbClr val="CC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Settings\sdeloach\Application Data\Microsoft\Templates\CoopRob-presentations.pot</Template>
  <TotalTime>8485</TotalTime>
  <Words>1003</Words>
  <Application>Microsoft Office PowerPoint</Application>
  <PresentationFormat>On-screen Show (4:3)</PresentationFormat>
  <Paragraphs>199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CoopRob-presentations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CIS736-Basics-01-Math</dc:title>
  <dc:creator>William H. Hsu</dc:creator>
  <cp:lastModifiedBy>William H. Hsu</cp:lastModifiedBy>
  <cp:revision>1409</cp:revision>
  <dcterms:created xsi:type="dcterms:W3CDTF">1601-01-01T00:00:00Z</dcterms:created>
  <dcterms:modified xsi:type="dcterms:W3CDTF">2011-02-25T20:27:43Z</dcterms:modified>
</cp:coreProperties>
</file>