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545" r:id="rId2"/>
    <p:sldId id="929" r:id="rId3"/>
    <p:sldId id="370" r:id="rId4"/>
    <p:sldId id="1049" r:id="rId5"/>
    <p:sldId id="1069" r:id="rId6"/>
    <p:sldId id="1071" r:id="rId7"/>
    <p:sldId id="1072" r:id="rId8"/>
    <p:sldId id="1075" r:id="rId9"/>
    <p:sldId id="1076" r:id="rId10"/>
    <p:sldId id="1081" r:id="rId11"/>
    <p:sldId id="1083" r:id="rId12"/>
    <p:sldId id="1088" r:id="rId13"/>
    <p:sldId id="1090" r:id="rId14"/>
    <p:sldId id="1089" r:id="rId15"/>
    <p:sldId id="1112" r:id="rId16"/>
    <p:sldId id="1113" r:id="rId17"/>
    <p:sldId id="1114" r:id="rId18"/>
    <p:sldId id="1115" r:id="rId19"/>
    <p:sldId id="1091" r:id="rId20"/>
    <p:sldId id="1092" r:id="rId21"/>
    <p:sldId id="1093" r:id="rId22"/>
    <p:sldId id="1094" r:id="rId23"/>
    <p:sldId id="1095" r:id="rId24"/>
    <p:sldId id="1096" r:id="rId25"/>
    <p:sldId id="1097" r:id="rId26"/>
    <p:sldId id="1102" r:id="rId27"/>
    <p:sldId id="1098" r:id="rId28"/>
    <p:sldId id="1099" r:id="rId29"/>
    <p:sldId id="1100" r:id="rId30"/>
    <p:sldId id="1101" r:id="rId31"/>
    <p:sldId id="1103" r:id="rId32"/>
    <p:sldId id="1104" r:id="rId33"/>
    <p:sldId id="1105" r:id="rId34"/>
    <p:sldId id="1106" r:id="rId35"/>
    <p:sldId id="1107" r:id="rId36"/>
    <p:sldId id="1108" r:id="rId37"/>
    <p:sldId id="1110" r:id="rId38"/>
    <p:sldId id="1111" r:id="rId39"/>
    <p:sldId id="928" r:id="rId40"/>
    <p:sldId id="547" r:id="rId41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832CE"/>
    <a:srgbClr val="3D2AB0"/>
    <a:srgbClr val="3333FF"/>
    <a:srgbClr val="3333CC"/>
    <a:srgbClr val="FF6600"/>
    <a:srgbClr val="FF3300"/>
    <a:srgbClr val="6699FF"/>
    <a:srgbClr val="0033CC"/>
    <a:srgbClr val="5B0D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27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bit.ly/hzZofI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eaTY7u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bqrQT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hyperlink" Target="http://bit.ly/gvxfPV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://bit.ly/gXstA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.gif"/><Relationship Id="rId4" Type="http://schemas.openxmlformats.org/officeDocument/2006/relationships/hyperlink" Target="http://bit.ly/gvxfP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://bit.ly/eN3R8c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://bit.ly/gJYana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bit.ly/gvxfP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hyperlink" Target="http://bit.ly/bqrQT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hyperlink" Target="http://bit.ly/h0hRzU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hyperlink" Target="http://bit.ly/bqrQT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hyperlink" Target="http://bit.ly/bqrQT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hyperlink" Target="http://bit.ly/bqrQT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hyperlink" Target="http://bit.ly/bqrQT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0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hr8r2u" TargetMode="External"/><Relationship Id="rId3" Type="http://schemas.openxmlformats.org/officeDocument/2006/relationships/notesSlide" Target="../notesSlides/notesSlide26.xml"/><Relationship Id="rId7" Type="http://schemas.openxmlformats.org/officeDocument/2006/relationships/hyperlink" Target="http://bit.ly/hsyTb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hyperlink" Target="http://bit.ly/eh2d1c" TargetMode="External"/><Relationship Id="rId5" Type="http://schemas.openxmlformats.org/officeDocument/2006/relationships/hyperlink" Target="http://bit.ly/dLvejg" TargetMode="External"/><Relationship Id="rId4" Type="http://schemas.openxmlformats.org/officeDocument/2006/relationships/hyperlink" Target="http://bit.ly/hH43dX" TargetMode="External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3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24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5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6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7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8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9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30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32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33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ubertshum.com/info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gif"/><Relationship Id="rId10" Type="http://schemas.openxmlformats.org/officeDocument/2006/relationships/hyperlink" Target="http://www.cs.cornell.edu/~francois/" TargetMode="External"/><Relationship Id="rId4" Type="http://schemas.openxmlformats.org/officeDocument/2006/relationships/hyperlink" Target="http://www.cs.unm.edu/~angel/" TargetMode="External"/><Relationship Id="rId9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hyperlink" Target="http://bit.ly/gvxfP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hyperlink" Target="http://bit.ly/gvxfP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.gif"/><Relationship Id="rId4" Type="http://schemas.openxmlformats.org/officeDocument/2006/relationships/hyperlink" Target="http://bit.ly/gvxfP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hyperlink" Target="http://www.lighthouse3d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hyperlink" Target="http://www.lighthouse3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§8.3 – 8.4, 4.2, 5.0, 5.6, 9.1</a:t>
            </a:r>
            <a:r>
              <a:rPr lang="en-US" sz="1600" b="0" dirty="0" smtClean="0"/>
              <a:t>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§9.1,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Wikipedia, </a:t>
            </a:r>
            <a:r>
              <a:rPr lang="en-US" sz="1600" b="0" i="1" dirty="0" smtClean="0">
                <a:latin typeface="Arial"/>
                <a:cs typeface="Arial"/>
              </a:rPr>
              <a:t>Human-Computer Interaction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  <a:hlinkClick r:id="rId9"/>
              </a:rPr>
              <a:t>http://bit.ly/bqrQTg</a:t>
            </a:r>
            <a:endParaRPr lang="en-US" sz="1600" dirty="0" smtClean="0">
              <a:latin typeface="Arial"/>
              <a:cs typeface="Arial"/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Wikipedia, </a:t>
            </a:r>
            <a:r>
              <a:rPr lang="en-US" sz="1600" b="0" i="1" dirty="0" smtClean="0">
                <a:latin typeface="Arial"/>
                <a:cs typeface="Arial"/>
              </a:rPr>
              <a:t>User Interface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  <a:hlinkClick r:id="rId10"/>
              </a:rPr>
              <a:t>http://bit.ly/eaTY7u</a:t>
            </a:r>
            <a:endParaRPr lang="en-US" sz="1600" dirty="0" smtClean="0">
              <a:latin typeface="Arial"/>
              <a:cs typeface="Arial"/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Wikipedia,</a:t>
            </a:r>
            <a:r>
              <a:rPr lang="en-US" sz="1600" b="0" i="1" dirty="0" smtClean="0">
                <a:latin typeface="Arial"/>
                <a:cs typeface="Arial"/>
              </a:rPr>
              <a:t> Particle System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  <a:hlinkClick r:id="rId11"/>
              </a:rPr>
              <a:t>http://bit.ly/hzZofI</a:t>
            </a:r>
            <a:endParaRPr lang="en-US" sz="1600" b="0" i="1" dirty="0" smtClean="0">
              <a:latin typeface="Arial"/>
              <a:cs typeface="Arial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226865" y="950893"/>
            <a:ext cx="53190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Interaction Handling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Lab 5: Using Particle Systems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27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BitBlitting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, Sprites, &amp; XOR Write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5946197"/>
            <a:ext cx="7620000" cy="461665"/>
            <a:chOff x="457200" y="5946197"/>
            <a:chExt cx="76200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6197"/>
              <a:ext cx="554831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sym typeface="Symbol" pitchFamily="18" charset="2"/>
                </a:rPr>
                <a:t>Adapted from slides © 2005-2008 E. Angel, University of New Mexico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Interactive Computer Graphics,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&amp; 5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edition slides,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5"/>
                </a:rPr>
                <a:t>http://bit.ly/gvxfPV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unm_log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5959698"/>
              <a:ext cx="2057400" cy="434662"/>
            </a:xfrm>
            <a:prstGeom prst="rect">
              <a:avLst/>
            </a:prstGeom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85800" y="1066800"/>
            <a:ext cx="8153400" cy="4800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000" dirty="0" smtClean="0"/>
              <a:t>Usual (Default) Mode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Source replaces destination: </a:t>
            </a:r>
            <a:r>
              <a:rPr lang="en-US" sz="1800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d’ = 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Cannot write temporary lines this way – why?</a:t>
            </a: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Cannot recover what was “under” line in fast, simple way</a:t>
            </a: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Consequence: cannot </a:t>
            </a:r>
            <a:r>
              <a:rPr lang="en-US" sz="1800" i="1" dirty="0" smtClean="0">
                <a:solidFill>
                  <a:srgbClr val="5B0DAA"/>
                </a:solidFill>
              </a:rPr>
              <a:t>deselect</a:t>
            </a:r>
            <a:r>
              <a:rPr lang="en-US" sz="1800" dirty="0" smtClean="0">
                <a:solidFill>
                  <a:srgbClr val="5B0DAA"/>
                </a:solidFill>
              </a:rPr>
              <a:t> (toggle select) easily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000" dirty="0" smtClean="0"/>
              <a:t>Solution: E</a:t>
            </a:r>
            <a:r>
              <a:rPr lang="en-US" sz="2000" u="sng" dirty="0" smtClean="0"/>
              <a:t>x</a:t>
            </a:r>
            <a:r>
              <a:rPr lang="en-US" sz="2000" dirty="0" smtClean="0"/>
              <a:t>clusive </a:t>
            </a:r>
            <a:r>
              <a:rPr lang="en-US" sz="2000" u="sng" dirty="0" smtClean="0"/>
              <a:t>OR</a:t>
            </a:r>
            <a:r>
              <a:rPr lang="en-US" sz="2000" dirty="0" smtClean="0"/>
              <a:t> Mode (XOR)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d’ = d</a:t>
            </a:r>
            <a:r>
              <a:rPr lang="en-US" sz="1800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  <a:sym typeface="Symbol" pitchFamily="82" charset="2"/>
              </a:rPr>
              <a:t>  s</a:t>
            </a:r>
            <a:endParaRPr lang="en-US" sz="1800" dirty="0" smtClean="0">
              <a:solidFill>
                <a:srgbClr val="5B0DAA"/>
              </a:solidFill>
              <a:latin typeface="Courier New" pitchFamily="49" charset="0"/>
              <a:cs typeface="Courier New" pitchFamily="49" charset="0"/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Suppose we use XOR mode to scan convert line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Can draw it again to erase it!</a:t>
            </a:r>
            <a:endParaRPr lang="en-US" sz="2000" i="1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1800" y="3412435"/>
          <a:ext cx="457200" cy="397565"/>
        </p:xfrm>
        <a:graphic>
          <a:graphicData uri="http://schemas.openxmlformats.org/presentationml/2006/ole">
            <p:oleObj spid="_x0000_s61442" name="Equation" r:id="rId7" imgW="291960" imgH="253800" progId="Equation.3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524000" y="4191000"/>
            <a:ext cx="6505654" cy="1641529"/>
            <a:chOff x="2209800" y="4191000"/>
            <a:chExt cx="6505654" cy="1641529"/>
          </a:xfrm>
        </p:grpSpPr>
        <p:pic>
          <p:nvPicPr>
            <p:cNvPr id="17" name="Picture 16" descr="bitblt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9800" y="4191000"/>
              <a:ext cx="2362200" cy="164152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800600" y="4796321"/>
              <a:ext cx="391485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100" i="1" dirty="0" smtClean="0">
                  <a:solidFill>
                    <a:srgbClr val="006666"/>
                  </a:solidFill>
                </a:rPr>
                <a:t>Visual Basic Explorer </a:t>
              </a:r>
              <a:r>
                <a:rPr lang="en-US" sz="1100" dirty="0" smtClean="0">
                  <a:solidFill>
                    <a:srgbClr val="006666"/>
                  </a:solidFill>
                </a:rPr>
                <a:t>© 2002 S. Christensen &amp; B. </a:t>
              </a:r>
              <a:r>
                <a:rPr lang="en-US" sz="1100" dirty="0" err="1" smtClean="0">
                  <a:solidFill>
                    <a:srgbClr val="006666"/>
                  </a:solidFill>
                </a:rPr>
                <a:t>Abreu</a:t>
              </a:r>
              <a:endParaRPr lang="en-US" sz="1100" dirty="0" smtClean="0">
                <a:solidFill>
                  <a:srgbClr val="006666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1100" dirty="0" smtClean="0">
                  <a:solidFill>
                    <a:srgbClr val="006666"/>
                  </a:solidFill>
                  <a:hlinkClick r:id="rId9"/>
                </a:rPr>
                <a:t>http://bit.ly/gXstAM</a:t>
              </a:r>
              <a:endParaRPr lang="en-US" sz="1100" dirty="0" smtClean="0">
                <a:solidFill>
                  <a:srgbClr val="006666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172200" y="3581400"/>
            <a:ext cx="1981200" cy="2090309"/>
            <a:chOff x="6172200" y="3581400"/>
            <a:chExt cx="1981200" cy="2090309"/>
          </a:xfrm>
        </p:grpSpPr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6172200" y="3581400"/>
              <a:ext cx="1981200" cy="1295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65532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6418846" y="5105400"/>
              <a:ext cx="1487908" cy="5663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dirty="0" smtClean="0"/>
                <a:t>New </a:t>
              </a:r>
              <a:r>
                <a:rPr lang="en-US" dirty="0"/>
                <a:t>line </a:t>
              </a:r>
              <a:r>
                <a:rPr lang="en-US" dirty="0" smtClean="0"/>
                <a:t>drawn</a:t>
              </a:r>
            </a:p>
            <a:p>
              <a:pPr algn="ctr"/>
              <a:r>
                <a:rPr lang="en-US" dirty="0" smtClean="0"/>
                <a:t>with </a:t>
              </a:r>
              <a:r>
                <a:rPr lang="en-US" dirty="0"/>
                <a:t>XOR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67200" y="1371600"/>
            <a:ext cx="2015295" cy="1937909"/>
            <a:chOff x="4267200" y="1371600"/>
            <a:chExt cx="2015295" cy="1937909"/>
          </a:xfrm>
        </p:grpSpPr>
        <p:grpSp>
          <p:nvGrpSpPr>
            <p:cNvPr id="40" name="Group 39"/>
            <p:cNvGrpSpPr/>
            <p:nvPr/>
          </p:nvGrpSpPr>
          <p:grpSpPr>
            <a:xfrm>
              <a:off x="4284247" y="1371600"/>
              <a:ext cx="1981200" cy="1295400"/>
              <a:chOff x="4343400" y="1295400"/>
              <a:chExt cx="1981200" cy="1295400"/>
            </a:xfrm>
          </p:grpSpPr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4343400" y="1295400"/>
                <a:ext cx="1981200" cy="1295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4724400" y="15240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267200" y="2743200"/>
              <a:ext cx="2015295" cy="5663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dirty="0" smtClean="0"/>
                <a:t>Draw </a:t>
              </a:r>
              <a:r>
                <a:rPr lang="en-US" dirty="0"/>
                <a:t>line with </a:t>
              </a:r>
              <a:r>
                <a:rPr lang="en-US" dirty="0" smtClean="0"/>
                <a:t>mouse</a:t>
              </a:r>
            </a:p>
            <a:p>
              <a:pPr algn="ctr"/>
              <a:r>
                <a:rPr lang="en-US" dirty="0" smtClean="0"/>
                <a:t>in </a:t>
              </a:r>
              <a:r>
                <a:rPr lang="en-US" dirty="0"/>
                <a:t>XOR mode</a:t>
              </a:r>
            </a:p>
          </p:txBody>
        </p:sp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Rubberband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Lines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5946197"/>
            <a:ext cx="7620000" cy="461665"/>
            <a:chOff x="457200" y="5946197"/>
            <a:chExt cx="76200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6197"/>
              <a:ext cx="554831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sym typeface="Symbol" pitchFamily="18" charset="2"/>
                </a:rPr>
                <a:t>Adapted from slides © 2005-2008 E. Angel, University of New Mexico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Interactive Computer Graphics,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&amp; 5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edition slides,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http://bit.ly/gvxfPV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unm_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959698"/>
              <a:ext cx="2057400" cy="434662"/>
            </a:xfrm>
            <a:prstGeom prst="rect">
              <a:avLst/>
            </a:prstGeom>
          </p:spPr>
        </p:pic>
      </p:grp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4572000" y="1447800"/>
            <a:ext cx="533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295400" y="1371600"/>
            <a:ext cx="1981200" cy="1831777"/>
            <a:chOff x="1295400" y="1371600"/>
            <a:chExt cx="1981200" cy="1831777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295400" y="1371600"/>
              <a:ext cx="1981200" cy="1295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676400" y="1600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617387" y="2895600"/>
              <a:ext cx="1337226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dirty="0" smtClean="0"/>
                <a:t>Initial display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95400" y="3581400"/>
            <a:ext cx="1981200" cy="1295400"/>
            <a:chOff x="1295400" y="3581400"/>
            <a:chExt cx="1981200" cy="1295400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1981200" y="3962400"/>
              <a:ext cx="5334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pPr algn="ctr"/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295400" y="3581400"/>
              <a:ext cx="1981200" cy="1295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6764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1600200" y="3657600"/>
              <a:ext cx="5334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2000" y="2133600"/>
            <a:ext cx="3326086" cy="307777"/>
            <a:chOff x="4572000" y="2133600"/>
            <a:chExt cx="3326086" cy="307777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4572000" y="2209800"/>
              <a:ext cx="2362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anchor="ctr" anchorCtr="1"/>
            <a:lstStyle/>
            <a:p>
              <a:pPr algn="ctr"/>
              <a:endParaRPr lang="en-US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6889477" y="2133600"/>
              <a:ext cx="1008609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dirty="0"/>
                <a:t>first point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05400" y="1447800"/>
            <a:ext cx="3037754" cy="383977"/>
            <a:chOff x="5105400" y="1447800"/>
            <a:chExt cx="3037754" cy="383977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5105400" y="1447800"/>
              <a:ext cx="1752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anchor="ctr" anchorCtr="1"/>
            <a:lstStyle/>
            <a:p>
              <a:pPr algn="ctr"/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847608" y="1524000"/>
              <a:ext cx="1295546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dirty="0"/>
                <a:t>second point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99459" y="3810000"/>
            <a:ext cx="1595309" cy="1861709"/>
            <a:chOff x="1499459" y="3810000"/>
            <a:chExt cx="1595309" cy="1861709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499459" y="5105400"/>
              <a:ext cx="1595309" cy="5663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dirty="0" smtClean="0"/>
                <a:t>Mouse </a:t>
              </a:r>
              <a:r>
                <a:rPr lang="en-US" dirty="0"/>
                <a:t>moved </a:t>
              </a:r>
              <a:r>
                <a:rPr lang="en-US" dirty="0" smtClean="0"/>
                <a:t>to</a:t>
              </a:r>
            </a:p>
            <a:p>
              <a:pPr algn="ctr"/>
              <a:r>
                <a:rPr lang="en-US" dirty="0" smtClean="0"/>
                <a:t>new </a:t>
              </a:r>
              <a:r>
                <a:rPr lang="en-US" dirty="0"/>
                <a:t>position</a:t>
              </a: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2209800" y="3810000"/>
              <a:ext cx="2286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87591" y="3581400"/>
            <a:ext cx="2015295" cy="2090309"/>
            <a:chOff x="3687591" y="3581400"/>
            <a:chExt cx="2015295" cy="2090309"/>
          </a:xfrm>
        </p:grpSpPr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3704638" y="3581400"/>
              <a:ext cx="1981200" cy="1295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40386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3687591" y="5105400"/>
              <a:ext cx="2015295" cy="5663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dirty="0" smtClean="0"/>
                <a:t>Original </a:t>
              </a:r>
              <a:r>
                <a:rPr lang="en-US" dirty="0"/>
                <a:t>line redrawn </a:t>
              </a:r>
              <a:endParaRPr lang="en-US" dirty="0" smtClean="0"/>
            </a:p>
            <a:p>
              <a:pPr algn="ctr"/>
              <a:r>
                <a:rPr lang="en-US" dirty="0" smtClean="0"/>
                <a:t>with </a:t>
              </a:r>
              <a:r>
                <a:rPr lang="en-US" dirty="0"/>
                <a:t>XOR</a:t>
              </a:r>
            </a:p>
          </p:txBody>
        </p:sp>
      </p:grpSp>
      <p:sp>
        <p:nvSpPr>
          <p:cNvPr id="34" name="Line 29"/>
          <p:cNvSpPr>
            <a:spLocks noChangeShapeType="1"/>
          </p:cNvSpPr>
          <p:nvPr/>
        </p:nvSpPr>
        <p:spPr bwMode="auto">
          <a:xfrm flipV="1">
            <a:off x="6400800" y="3733800"/>
            <a:ext cx="914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3962400" y="3657600"/>
            <a:ext cx="533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Display List Functions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5946197"/>
            <a:ext cx="7620000" cy="461665"/>
            <a:chOff x="457200" y="5946197"/>
            <a:chExt cx="76200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6197"/>
              <a:ext cx="554831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sym typeface="Symbol" pitchFamily="18" charset="2"/>
                </a:rPr>
                <a:t>Adapted from slides © 2005-2008 E. Angel, University of New Mexico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Interactive Computer Graphics,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&amp; 5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edition slides,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http://bit.ly/gvxfPV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unm_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959698"/>
              <a:ext cx="2057400" cy="434662"/>
            </a:xfrm>
            <a:prstGeom prst="rect">
              <a:avLst/>
            </a:prstGeom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066800"/>
            <a:ext cx="8153400" cy="4800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1800" dirty="0" smtClean="0"/>
              <a:t>Creating Display List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GLuint id;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void init()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{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  id = </a:t>
            </a:r>
            <a:r>
              <a:rPr lang="en-US" sz="1600" dirty="0" err="1" smtClean="0">
                <a:solidFill>
                  <a:srgbClr val="5B0DAA"/>
                </a:solidFill>
                <a:latin typeface="Courier New" pitchFamily="49" charset="0"/>
              </a:rPr>
              <a:t>glGenLists</a:t>
            </a: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( 1 );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  glNewList( id, GL_COMPILE );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  /* other OpenGL routines */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  </a:t>
            </a:r>
            <a:r>
              <a:rPr lang="en-US" sz="1600" dirty="0" err="1" smtClean="0">
                <a:solidFill>
                  <a:srgbClr val="5B0DAA"/>
                </a:solidFill>
                <a:latin typeface="Courier New" pitchFamily="49" charset="0"/>
              </a:rPr>
              <a:t>glEndList</a:t>
            </a: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();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}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1800" dirty="0" smtClean="0"/>
              <a:t>Calling Created List</a:t>
            </a:r>
            <a:endParaRPr lang="en-US" sz="1600" dirty="0" smtClean="0">
              <a:latin typeface="Courier New" pitchFamily="49" charset="0"/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void display()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{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  </a:t>
            </a:r>
            <a:r>
              <a:rPr lang="en-US" sz="1600" dirty="0" err="1" smtClean="0">
                <a:solidFill>
                  <a:srgbClr val="5B0DAA"/>
                </a:solidFill>
                <a:latin typeface="Courier New" pitchFamily="49" charset="0"/>
              </a:rPr>
              <a:t>glCallList</a:t>
            </a: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(id);</a:t>
            </a:r>
          </a:p>
          <a:p>
            <a:pPr marL="742950" lvl="1" indent="-285750">
              <a:buClr>
                <a:srgbClr val="5B0DAA"/>
              </a:buClr>
              <a:defRPr/>
            </a:pP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</a:rPr>
              <a:t>  }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Documentation: </a:t>
            </a:r>
            <a:r>
              <a:rPr lang="en-US" sz="1600" dirty="0" smtClean="0">
                <a:solidFill>
                  <a:srgbClr val="5B0DAA"/>
                </a:solidFill>
                <a:hlinkClick r:id="rId6"/>
              </a:rPr>
              <a:t>http://bit.ly/gJYana</a:t>
            </a:r>
            <a:endParaRPr lang="en-US" sz="1600" dirty="0" smtClean="0">
              <a:solidFill>
                <a:srgbClr val="5B0DAA"/>
              </a:solidFill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Tutorial © 2005 S. H. </a:t>
            </a:r>
            <a:r>
              <a:rPr lang="en-US" sz="1600" dirty="0" err="1" smtClean="0">
                <a:solidFill>
                  <a:srgbClr val="5B0DAA"/>
                </a:solidFill>
              </a:rPr>
              <a:t>Ahn</a:t>
            </a:r>
            <a:r>
              <a:rPr lang="en-US" sz="1600" dirty="0" smtClean="0">
                <a:solidFill>
                  <a:srgbClr val="5B0DAA"/>
                </a:solidFill>
              </a:rPr>
              <a:t>: </a:t>
            </a:r>
            <a:r>
              <a:rPr lang="en-US" sz="1600" dirty="0" smtClean="0">
                <a:solidFill>
                  <a:srgbClr val="5B0DAA"/>
                </a:solidFill>
                <a:hlinkClick r:id="rId7"/>
              </a:rPr>
              <a:t>http://bit.ly/eN3R8c</a:t>
            </a:r>
            <a:endParaRPr lang="en-US" sz="1600" dirty="0" smtClean="0">
              <a:solidFill>
                <a:srgbClr val="5B0DAA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H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uman-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C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omputer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nteraction (HCI)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5954068"/>
            <a:ext cx="41619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Wikipedia, </a:t>
            </a:r>
            <a:r>
              <a:rPr lang="en-US" sz="1200" i="1" dirty="0" smtClean="0">
                <a:sym typeface="Symbol" pitchFamily="18" charset="2"/>
              </a:rPr>
              <a:t>Human-Computer Interaction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  <a:hlinkClick r:id="rId4"/>
              </a:rPr>
              <a:t>http://bit.ly/bqrQTg</a:t>
            </a:r>
            <a:endParaRPr lang="en-US" sz="1200" dirty="0">
              <a:sym typeface="Symbol" pitchFamily="18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Study, Planning, &amp; Design of Interaction between People, Computers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Study: intersection of computer science, behavioral science, design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Planning: information management tasks, media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Design: </a:t>
            </a:r>
            <a:r>
              <a:rPr lang="en-US" sz="1800" u="sng" dirty="0" smtClean="0">
                <a:solidFill>
                  <a:srgbClr val="0000CC"/>
                </a:solidFill>
              </a:rPr>
              <a:t>g</a:t>
            </a:r>
            <a:r>
              <a:rPr lang="en-US" sz="1800" dirty="0" smtClean="0">
                <a:solidFill>
                  <a:srgbClr val="0000CC"/>
                </a:solidFill>
              </a:rPr>
              <a:t>raphical </a:t>
            </a:r>
            <a:r>
              <a:rPr lang="en-US" sz="1800" u="sng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ser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nterfaces, displays, algorithms, systems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Related Areas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Cognitive Science &amp; Cognitive Modeling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Ergonomics &amp; Human Factors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HCI: more emphasis on computers (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other artifacts)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Some overlap within information technology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</a:t>
            </a:r>
            <a:r>
              <a:rPr lang="en-US" sz="1800" dirty="0" smtClean="0">
                <a:solidFill>
                  <a:srgbClr val="0000CC"/>
                </a:solidFill>
              </a:rPr>
              <a:t>omputational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nformation </a:t>
            </a:r>
            <a:r>
              <a:rPr lang="en-US" sz="1800" dirty="0" smtClean="0">
                <a:solidFill>
                  <a:srgbClr val="0000CC"/>
                </a:solidFill>
              </a:rPr>
              <a:t>&amp; </a:t>
            </a:r>
            <a:r>
              <a:rPr lang="en-US" sz="1800" u="sng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nowledge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anagement (CIKM)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Software Engineering: Operating Systems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Computer Graphics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Wearable Computers &amp; </a:t>
            </a:r>
            <a:r>
              <a:rPr lang="en-US" sz="1800" dirty="0" smtClean="0">
                <a:solidFill>
                  <a:srgbClr val="0000CC"/>
                </a:solidFill>
              </a:rPr>
              <a:t>Ubiquitous </a:t>
            </a:r>
            <a:r>
              <a:rPr lang="en-US" sz="1800" dirty="0" smtClean="0">
                <a:solidFill>
                  <a:srgbClr val="0000CC"/>
                </a:solidFill>
              </a:rPr>
              <a:t>Communication/Computing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Interaction Spectrum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 HCI &amp; Print Media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6527929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57200" y="5943600"/>
            <a:ext cx="7696200" cy="482600"/>
            <a:chOff x="457200" y="5943600"/>
            <a:chExt cx="7696200" cy="482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54068"/>
              <a:ext cx="470237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FF0000"/>
                  </a:solidFill>
                  <a:sym typeface="Symbol" pitchFamily="18" charset="2"/>
                </a:rPr>
                <a:t>Adapted from slide © 2004 F. </a:t>
              </a:r>
              <a:r>
                <a:rPr lang="en-GB" sz="1200" dirty="0" err="1" smtClean="0">
                  <a:solidFill>
                    <a:srgbClr val="FF0000"/>
                  </a:solidFill>
                  <a:sym typeface="Symbol" pitchFamily="18" charset="2"/>
                </a:rPr>
                <a:t>Guimbretière</a:t>
              </a:r>
              <a:r>
                <a:rPr lang="en-GB" sz="1200" dirty="0" smtClean="0">
                  <a:solidFill>
                    <a:srgbClr val="FF0000"/>
                  </a:solidFill>
                  <a:sym typeface="Symbol" pitchFamily="18" charset="2"/>
                </a:rPr>
                <a:t>, Cornell University</a:t>
              </a:r>
              <a:endParaRPr lang="en-GB" sz="1200" dirty="0">
                <a:solidFill>
                  <a:srgbClr val="FF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FF0000"/>
                  </a:solidFill>
                </a:rPr>
                <a:t>Stanford CS448B: Visualization, Fall 2004, </a:t>
              </a:r>
              <a:r>
                <a:rPr lang="en-US" sz="1200" dirty="0" smtClean="0">
                  <a:solidFill>
                    <a:srgbClr val="FF0000"/>
                  </a:solidFill>
                  <a:hlinkClick r:id="rId5"/>
                </a:rPr>
                <a:t>http://bit.ly/h0hRzU</a:t>
              </a:r>
              <a:endParaRPr lang="en-US" sz="1200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00" y="5943600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HCI Design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Perceptual Principles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59672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material © 2008 Wikimedia Foundation (from </a:t>
            </a:r>
            <a:r>
              <a:rPr lang="en-US" sz="1200" dirty="0" err="1" smtClean="0">
                <a:sym typeface="Symbol" pitchFamily="18" charset="2"/>
              </a:rPr>
              <a:t>Wickens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1200" i="1" dirty="0" smtClean="0">
                <a:sym typeface="Symbol" pitchFamily="18" charset="2"/>
              </a:rPr>
              <a:t>et al.</a:t>
            </a:r>
            <a:r>
              <a:rPr lang="en-US" sz="1200" dirty="0" smtClean="0">
                <a:sym typeface="Symbol" pitchFamily="18" charset="2"/>
              </a:rPr>
              <a:t>, 2004)</a:t>
            </a:r>
            <a:endParaRPr lang="en-GB" sz="1200" dirty="0" smtClean="0"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ym typeface="Symbol" pitchFamily="18" charset="2"/>
              </a:rPr>
              <a:t>Human-Computer Interaction</a:t>
            </a:r>
            <a:r>
              <a:rPr lang="en-GB" sz="1200" dirty="0" smtClean="0">
                <a:sym typeface="Symbol" pitchFamily="18" charset="2"/>
              </a:rPr>
              <a:t>, </a:t>
            </a:r>
            <a:r>
              <a:rPr lang="en-GB" sz="1200" dirty="0" smtClean="0">
                <a:sym typeface="Symbol" pitchFamily="18" charset="2"/>
                <a:hlinkClick r:id="rId4"/>
              </a:rPr>
              <a:t>http://bit.ly/bqrQTg</a:t>
            </a:r>
            <a:endParaRPr lang="en-GB" sz="12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1. Make Displays Perceivable (Legible, Audible, </a:t>
            </a:r>
            <a:r>
              <a:rPr lang="en-US" sz="1800" i="1" dirty="0" smtClean="0">
                <a:solidFill>
                  <a:srgbClr val="800000"/>
                </a:solidFill>
              </a:rPr>
              <a:t>etc.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User must discern characters, objects, processes to interact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Usual sense of </a:t>
            </a:r>
            <a:r>
              <a:rPr lang="en-US" sz="1800" dirty="0" err="1" smtClean="0">
                <a:solidFill>
                  <a:srgbClr val="0000CC"/>
                </a:solidFill>
              </a:rPr>
              <a:t>perceivability</a:t>
            </a:r>
            <a:r>
              <a:rPr lang="en-US" sz="1800" dirty="0" smtClean="0">
                <a:solidFill>
                  <a:srgbClr val="0000CC"/>
                </a:solidFill>
              </a:rPr>
              <a:t>: legibility (readability)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2. Avoid Absolute Judgment Limits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Don’t ask user to sense level of variable based on one channel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Examples: color, size, (audio) volume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3. Use Top-Down Processing: Be Consistent with Past Experience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4. Exploit Redundancy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Present signal in alternative forms: color &amp; shape, voice &amp; print,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Example: traffic light (color &amp; position, sometimes sound)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5. Use </a:t>
            </a:r>
            <a:r>
              <a:rPr lang="en-US" sz="1800" dirty="0" err="1" smtClean="0">
                <a:solidFill>
                  <a:srgbClr val="800000"/>
                </a:solidFill>
              </a:rPr>
              <a:t>Discriminable</a:t>
            </a:r>
            <a:r>
              <a:rPr lang="en-US" sz="1800" dirty="0" smtClean="0">
                <a:solidFill>
                  <a:srgbClr val="800000"/>
                </a:solidFill>
              </a:rPr>
              <a:t> Elements to Minimize Confusion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Allow visual elements to overlap only when necessary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Example: A423B9 more similar to A423B8 than 92 to 93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HCI Design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Mental Models Principles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59672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material © 2008 Wikimedia Foundation (from </a:t>
            </a:r>
            <a:r>
              <a:rPr lang="en-US" sz="1200" dirty="0" err="1" smtClean="0">
                <a:sym typeface="Symbol" pitchFamily="18" charset="2"/>
              </a:rPr>
              <a:t>Wickens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1200" i="1" dirty="0" smtClean="0">
                <a:sym typeface="Symbol" pitchFamily="18" charset="2"/>
              </a:rPr>
              <a:t>et al.</a:t>
            </a:r>
            <a:r>
              <a:rPr lang="en-US" sz="1200" dirty="0" smtClean="0">
                <a:sym typeface="Symbol" pitchFamily="18" charset="2"/>
              </a:rPr>
              <a:t>, 2004)</a:t>
            </a:r>
            <a:endParaRPr lang="en-GB" sz="1200" dirty="0" smtClean="0"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ym typeface="Symbol" pitchFamily="18" charset="2"/>
              </a:rPr>
              <a:t>Human-Computer Interaction</a:t>
            </a:r>
            <a:r>
              <a:rPr lang="en-GB" sz="1200" dirty="0" smtClean="0">
                <a:sym typeface="Symbol" pitchFamily="18" charset="2"/>
              </a:rPr>
              <a:t>, </a:t>
            </a:r>
            <a:r>
              <a:rPr lang="en-GB" sz="1200" dirty="0" smtClean="0">
                <a:sym typeface="Symbol" pitchFamily="18" charset="2"/>
                <a:hlinkClick r:id="rId4"/>
              </a:rPr>
              <a:t>http://bit.ly/bqrQTg</a:t>
            </a:r>
            <a:endParaRPr lang="en-GB" sz="12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6. Maintain Pictorial Realism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UI elements should match real-world elements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Organization &amp; layout should match those of real-world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7. Follow User’s Expectations Regarding Moving Parts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Motion paths should follow behavior of processes they model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Example: mark on altimeter should move up as altitude increases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HCI Design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Principles Based on Attention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59672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material © 2008 Wikimedia Foundation (from </a:t>
            </a:r>
            <a:r>
              <a:rPr lang="en-US" sz="1200" dirty="0" err="1" smtClean="0">
                <a:sym typeface="Symbol" pitchFamily="18" charset="2"/>
              </a:rPr>
              <a:t>Wickens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1200" i="1" dirty="0" smtClean="0">
                <a:sym typeface="Symbol" pitchFamily="18" charset="2"/>
              </a:rPr>
              <a:t>et al.</a:t>
            </a:r>
            <a:r>
              <a:rPr lang="en-US" sz="1200" dirty="0" smtClean="0">
                <a:sym typeface="Symbol" pitchFamily="18" charset="2"/>
              </a:rPr>
              <a:t>, 2004)</a:t>
            </a:r>
            <a:endParaRPr lang="en-GB" sz="1200" dirty="0" smtClean="0"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ym typeface="Symbol" pitchFamily="18" charset="2"/>
              </a:rPr>
              <a:t>Human-Computer Interaction</a:t>
            </a:r>
            <a:r>
              <a:rPr lang="en-GB" sz="1200" dirty="0" smtClean="0">
                <a:sym typeface="Symbol" pitchFamily="18" charset="2"/>
              </a:rPr>
              <a:t>, </a:t>
            </a:r>
            <a:r>
              <a:rPr lang="en-GB" sz="1200" dirty="0" smtClean="0">
                <a:sym typeface="Symbol" pitchFamily="18" charset="2"/>
                <a:hlinkClick r:id="rId4"/>
              </a:rPr>
              <a:t>http://bit.ly/bqrQTg</a:t>
            </a:r>
            <a:endParaRPr lang="en-GB" sz="12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8. Minimize Information Access Cost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Reduce cognitive load, especially time/effort overhead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Make convenience/accessibility proportional to frequency of access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9. Place Multiple Information Sources Close Together &amp; Integrate Them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Ensure design compatibility (layout, style, symbols, controls,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Tradeoff: usability aspects – understandability </a:t>
            </a:r>
            <a:r>
              <a:rPr lang="en-US" sz="1800" i="1" dirty="0" smtClean="0">
                <a:solidFill>
                  <a:srgbClr val="0000CC"/>
                </a:solidFill>
              </a:rPr>
              <a:t>vs. </a:t>
            </a:r>
            <a:r>
              <a:rPr lang="en-US" sz="1800" dirty="0" smtClean="0">
                <a:solidFill>
                  <a:srgbClr val="0000CC"/>
                </a:solidFill>
              </a:rPr>
              <a:t>efficiency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 convenient shortcuts in proportion to frequency of need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User education needs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10. Multiple Information Channels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Multisensory channels and integration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audio-visual)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Take advantage of brain’s ability to merge senses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HCI Design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Memory Principles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59672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material © 2008 Wikimedia Foundation (from </a:t>
            </a:r>
            <a:r>
              <a:rPr lang="en-US" sz="1200" dirty="0" err="1" smtClean="0">
                <a:sym typeface="Symbol" pitchFamily="18" charset="2"/>
              </a:rPr>
              <a:t>Wickens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1200" i="1" dirty="0" smtClean="0">
                <a:sym typeface="Symbol" pitchFamily="18" charset="2"/>
              </a:rPr>
              <a:t>et al.</a:t>
            </a:r>
            <a:r>
              <a:rPr lang="en-US" sz="1200" dirty="0" smtClean="0">
                <a:sym typeface="Symbol" pitchFamily="18" charset="2"/>
              </a:rPr>
              <a:t>, 2004)</a:t>
            </a:r>
            <a:endParaRPr lang="en-GB" sz="1200" dirty="0" smtClean="0"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ym typeface="Symbol" pitchFamily="18" charset="2"/>
              </a:rPr>
              <a:t>Human-Computer Interaction</a:t>
            </a:r>
            <a:r>
              <a:rPr lang="en-GB" sz="1200" dirty="0" smtClean="0">
                <a:sym typeface="Symbol" pitchFamily="18" charset="2"/>
              </a:rPr>
              <a:t>, </a:t>
            </a:r>
            <a:r>
              <a:rPr lang="en-GB" sz="1200" dirty="0" smtClean="0">
                <a:sym typeface="Symbol" pitchFamily="18" charset="2"/>
                <a:hlinkClick r:id="rId4"/>
              </a:rPr>
              <a:t>http://bit.ly/bqrQTg</a:t>
            </a:r>
            <a:endParaRPr lang="en-GB" sz="12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11. Replace Memory with Visual Information: Knowledge in The World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Don’t rely on user to remember menus, shortcuts &amp; macros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Present GUI elements in self-explanatory way to user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Balance usability for new users and experienced users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12. Develop Methods for Predictive Aiding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Proactive (as opposed to reactive) user feedback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Example: road signs depicting km to destination, progress bars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13. Ensure Consistency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Fulfill user’s expectations of similarity towards lookalike GUIs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Maximize skill transfer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Natural Effects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371600"/>
            <a:ext cx="824305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Chapter 7,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§8.4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§8.3 – 8.4, 4.2, 5.0, 5.6, 9.1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§9.1,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Picking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OpenGL </a:t>
            </a:r>
            <a:r>
              <a:rPr lang="en-US" sz="1800" u="sng" dirty="0" smtClean="0">
                <a:solidFill>
                  <a:srgbClr val="0000CC"/>
                </a:solidFill>
              </a:rPr>
              <a:t>modes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u="sng" dirty="0" smtClean="0">
                <a:solidFill>
                  <a:srgbClr val="0000CC"/>
                </a:solidFill>
              </a:rPr>
              <a:t>rendering</a:t>
            </a:r>
            <a:r>
              <a:rPr lang="en-US" sz="1800" dirty="0" smtClean="0">
                <a:solidFill>
                  <a:srgbClr val="0000CC"/>
                </a:solidFill>
              </a:rPr>
              <a:t> (default), </a:t>
            </a:r>
            <a:r>
              <a:rPr lang="en-US" sz="1800" u="sng" dirty="0" smtClean="0">
                <a:solidFill>
                  <a:srgbClr val="0000CC"/>
                </a:solidFill>
              </a:rPr>
              <a:t>feedback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selection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Name stack, hit records, rendering in selection mode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Selection buffer and other buffers with color coding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Interaction Handling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uman-</a:t>
            </a:r>
            <a:r>
              <a:rPr lang="en-US" sz="1800" u="sng" dirty="0" smtClean="0">
                <a:solidFill>
                  <a:srgbClr val="0000CC"/>
                </a:solidFill>
              </a:rPr>
              <a:t>C</a:t>
            </a:r>
            <a:r>
              <a:rPr lang="en-US" sz="1800" dirty="0" smtClean="0">
                <a:solidFill>
                  <a:srgbClr val="0000CC"/>
                </a:solidFill>
              </a:rPr>
              <a:t>omputer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nteraction (HCI)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Perceptual Principles: Legibility, Consistency, Redundancy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Mental Models: Realism, User Expectations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Attention: Access Cost/Benefit, Multiple Sources, Sensory Modes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Memory: Self-Explanatory GUIs, Predictive Aids, Reusable Skills 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Particle Systems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Advantages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913" y="1219200"/>
            <a:ext cx="82262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Model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614" y="1143000"/>
            <a:ext cx="8114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Generation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799" y="1182415"/>
            <a:ext cx="8077551" cy="29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Particles per Area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295400"/>
            <a:ext cx="8229600" cy="29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Emission Rate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as a Function of Time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1" y="1219200"/>
            <a:ext cx="8077199" cy="285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Attributes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075" y="1219200"/>
            <a:ext cx="71818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Dynamics &amp; Kinematics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Dynamics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&amp; Changes in Motion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model forces over time to find state,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initial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, 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given state and constraints, calculate forces,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</a:t>
            </a:r>
            <a:r>
              <a:rPr lang="en-US" sz="1800" i="1" dirty="0" smtClean="0">
                <a:solidFill>
                  <a:srgbClr val="0000CC"/>
                </a:solidFill>
              </a:rPr>
              <a:t>desired</a:t>
            </a:r>
            <a:r>
              <a:rPr lang="en-US" sz="1800" dirty="0" smtClean="0">
                <a:solidFill>
                  <a:srgbClr val="0000CC"/>
                </a:solidFill>
              </a:rPr>
              <a:t>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  <a:r>
              <a:rPr lang="en-US" sz="1800" i="1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 needed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http://bit.ly/hH43dX</a:t>
            </a:r>
            <a:r>
              <a:rPr lang="en-US" sz="1800" dirty="0" smtClean="0">
                <a:solidFill>
                  <a:srgbClr val="0000CC"/>
                </a:solidFill>
              </a:rPr>
              <a:t> (see also: “Analytical dynamics”)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non-particle objects: rigid-body dynamics (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http://bit.ly/dLvejg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Kinematics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without Regard to Causative Forces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Modeling systems –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from angles to position (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http://bit.ly/eh2d1c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finding angles given desired position (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http://bit.ly/hsyTb0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8"/>
              </a:rPr>
              <a:t>http://bit.ly/hr8r2u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826000" y="5600700"/>
            <a:ext cx="2794000" cy="723900"/>
            <a:chOff x="4826000" y="5600700"/>
            <a:chExt cx="2794000" cy="723900"/>
          </a:xfrm>
        </p:grpSpPr>
        <p:pic>
          <p:nvPicPr>
            <p:cNvPr id="8" name="Picture 7" descr="Robot_arm_model_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000" y="5600700"/>
              <a:ext cx="965200" cy="7239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67400" y="5762595"/>
              <a:ext cx="1752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Forward Kinematics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2009 Wikipedia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Dynamics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143000"/>
            <a:ext cx="8305800" cy="429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Extinction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3" y="1176338"/>
            <a:ext cx="80528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Water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09" y="1061539"/>
            <a:ext cx="7901791" cy="465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2057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Systems [2]: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780" y="1095375"/>
            <a:ext cx="7988784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Systems for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Multi-Body Systems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6" y="1219200"/>
            <a:ext cx="80956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Rigid Body Dynamics: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How to Do It?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067" y="1219200"/>
            <a:ext cx="815113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Distance between Particles: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Keep Constant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79170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Verlet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Integration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" y="1033569"/>
            <a:ext cx="8005762" cy="46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Modeling Joints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066800"/>
            <a:ext cx="798273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Setting Joint Limits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847" y="1295400"/>
            <a:ext cx="80131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Redux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066800"/>
            <a:ext cx="7543800" cy="45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Friction Force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048536"/>
            <a:ext cx="7696200" cy="45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Chapter 7,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§8.4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§8.3 – 8.4, 4.2, 5.0, 5.6, 9.1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§9.1,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Picking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OpenGL </a:t>
            </a:r>
            <a:r>
              <a:rPr lang="en-US" sz="1800" u="sng" dirty="0" smtClean="0">
                <a:solidFill>
                  <a:srgbClr val="0000CC"/>
                </a:solidFill>
              </a:rPr>
              <a:t>modes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u="sng" dirty="0" smtClean="0">
                <a:solidFill>
                  <a:srgbClr val="0000CC"/>
                </a:solidFill>
              </a:rPr>
              <a:t>rendering</a:t>
            </a:r>
            <a:r>
              <a:rPr lang="en-US" sz="1800" dirty="0" smtClean="0">
                <a:solidFill>
                  <a:srgbClr val="0000CC"/>
                </a:solidFill>
              </a:rPr>
              <a:t> (default), </a:t>
            </a:r>
            <a:r>
              <a:rPr lang="en-US" sz="1800" u="sng" dirty="0" smtClean="0">
                <a:solidFill>
                  <a:srgbClr val="0000CC"/>
                </a:solidFill>
              </a:rPr>
              <a:t>feedback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selection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Name stack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Hit records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Rendering in selection mode using </a:t>
            </a:r>
            <a:r>
              <a:rPr lang="en-US" sz="1800" u="sng" dirty="0" smtClean="0">
                <a:solidFill>
                  <a:srgbClr val="0000CC"/>
                </a:solidFill>
              </a:rPr>
              <a:t>selection buffer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Color coding</a:t>
            </a:r>
            <a:r>
              <a:rPr lang="en-US" sz="1800" dirty="0" smtClean="0">
                <a:solidFill>
                  <a:srgbClr val="0000CC"/>
                </a:solidFill>
              </a:rPr>
              <a:t> of </a:t>
            </a:r>
            <a:r>
              <a:rPr lang="en-US" sz="1800" dirty="0" err="1" smtClean="0">
                <a:solidFill>
                  <a:srgbClr val="0000CC"/>
                </a:solidFill>
              </a:rPr>
              <a:t>pickable</a:t>
            </a:r>
            <a:r>
              <a:rPr lang="en-US" sz="1800" dirty="0" smtClean="0">
                <a:solidFill>
                  <a:srgbClr val="0000CC"/>
                </a:solidFill>
              </a:rPr>
              <a:t> objects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Interaction </a:t>
            </a:r>
            <a:r>
              <a:rPr lang="en-US" sz="1800" dirty="0" smtClean="0">
                <a:solidFill>
                  <a:srgbClr val="800000"/>
                </a:solidFill>
              </a:rPr>
              <a:t>Handling &amp; </a:t>
            </a:r>
            <a:r>
              <a:rPr lang="en-US" sz="1800" u="sng" dirty="0" smtClean="0">
                <a:solidFill>
                  <a:srgbClr val="800000"/>
                </a:solidFill>
              </a:rPr>
              <a:t>H</a:t>
            </a:r>
            <a:r>
              <a:rPr lang="en-US" sz="1800" dirty="0" smtClean="0">
                <a:solidFill>
                  <a:srgbClr val="800000"/>
                </a:solidFill>
              </a:rPr>
              <a:t>uman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 </a:t>
            </a:r>
            <a:r>
              <a:rPr lang="en-US" sz="1800" u="sng" dirty="0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nteraction (HCI)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Spectrum of interaction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Kinds of interaction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User input: selection, control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Stimuli: much more when we cover visualization, color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Next: Particle Systems, Collision Response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Picking, Interaction, Particles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400" y="1066800"/>
            <a:ext cx="7591425" cy="1295399"/>
            <a:chOff x="533400" y="4800601"/>
            <a:chExt cx="7591425" cy="1295399"/>
          </a:xfrm>
        </p:grpSpPr>
        <p:sp>
          <p:nvSpPr>
            <p:cNvPr id="13" name="Rectangle 12"/>
            <p:cNvSpPr/>
            <p:nvPr/>
          </p:nvSpPr>
          <p:spPr>
            <a:xfrm>
              <a:off x="1905000" y="4820436"/>
              <a:ext cx="32004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</a:rPr>
                <a:t>Edward Angel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Professor Emeritus of Computer Science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Founding Director, ARTS Lab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University of New Mexico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http://www.cs.unm.edu/~angel/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6" name="Picture 15" descr="unm_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5025" y="5214871"/>
              <a:ext cx="2209800" cy="466859"/>
            </a:xfrm>
            <a:prstGeom prst="rect">
              <a:avLst/>
            </a:prstGeom>
          </p:spPr>
        </p:pic>
        <p:pic>
          <p:nvPicPr>
            <p:cNvPr id="20" name="Picture 19" descr="EdAnge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4800601"/>
              <a:ext cx="1295399" cy="129539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4572000"/>
            <a:ext cx="7410450" cy="1676400"/>
            <a:chOff x="533400" y="4572000"/>
            <a:chExt cx="7410450" cy="1676400"/>
          </a:xfrm>
        </p:grpSpPr>
        <p:pic>
          <p:nvPicPr>
            <p:cNvPr id="30" name="Picture 29" descr="HubertShu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4572000"/>
              <a:ext cx="1294182" cy="16764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5000" y="4653070"/>
              <a:ext cx="3124200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4832CE"/>
                  </a:solidFill>
                </a:rPr>
                <a:t>Hubert Pak Ho Shum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Postdoctoral Researcher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Advanced Science Institute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RIKEN </a:t>
              </a:r>
              <a:r>
                <a:rPr lang="en-US" altLang="ja-JP" sz="1200" dirty="0" smtClean="0">
                  <a:solidFill>
                    <a:srgbClr val="4832CE"/>
                  </a:solidFill>
                </a:rPr>
                <a:t>(</a:t>
              </a:r>
              <a:r>
                <a:rPr lang="ja-JP" altLang="en-US" sz="1200" smtClean="0">
                  <a:solidFill>
                    <a:srgbClr val="4832CE"/>
                  </a:solidFill>
                </a:rPr>
                <a:t>理研</a:t>
              </a:r>
              <a:r>
                <a:rPr lang="en-US" altLang="ja-JP" sz="1200" dirty="0" smtClean="0">
                  <a:solidFill>
                    <a:srgbClr val="4832CE"/>
                  </a:solidFill>
                </a:rPr>
                <a:t>)</a:t>
              </a:r>
              <a:endParaRPr lang="en-US" sz="1200" dirty="0" smtClean="0">
                <a:solidFill>
                  <a:srgbClr val="4832CE"/>
                </a:solidFill>
              </a:endParaRPr>
            </a:p>
            <a:p>
              <a:endParaRPr lang="en-US" sz="1200" dirty="0" smtClean="0">
                <a:solidFill>
                  <a:srgbClr val="4832CE"/>
                </a:solidFill>
              </a:endParaRPr>
            </a:p>
            <a:p>
              <a:r>
                <a:rPr lang="en-US" sz="1200" dirty="0" smtClean="0">
                  <a:solidFill>
                    <a:srgbClr val="4832CE"/>
                  </a:solidFill>
                  <a:hlinkClick r:id="rId8"/>
                </a:rPr>
                <a:t>http://hubertshum.com/info/</a:t>
              </a:r>
              <a:endParaRPr lang="en-US" sz="1200" dirty="0">
                <a:solidFill>
                  <a:srgbClr val="4832CE"/>
                </a:solidFill>
              </a:endParaRPr>
            </a:p>
          </p:txBody>
        </p:sp>
        <p:pic>
          <p:nvPicPr>
            <p:cNvPr id="35" name="Picture 34" descr="RIKEN_logo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7400" y="5091113"/>
              <a:ext cx="2076450" cy="6381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3400" y="2693289"/>
            <a:ext cx="8229600" cy="1573911"/>
            <a:chOff x="533400" y="2563403"/>
            <a:chExt cx="8229600" cy="1573911"/>
          </a:xfrm>
        </p:grpSpPr>
        <p:sp>
          <p:nvSpPr>
            <p:cNvPr id="27" name="Rectangle 26"/>
            <p:cNvSpPr/>
            <p:nvPr/>
          </p:nvSpPr>
          <p:spPr>
            <a:xfrm>
              <a:off x="1905000" y="2611694"/>
              <a:ext cx="350963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</a:rPr>
                <a:t>François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Guimbretière</a:t>
              </a:r>
              <a:endParaRPr lang="en-US" sz="18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Associate Professor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Department of Computer Science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Cornell University</a:t>
              </a:r>
            </a:p>
            <a:p>
              <a:endParaRPr lang="en-US" sz="12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hlinkClick r:id="rId10"/>
                </a:rPr>
                <a:t>http://www.cs.cornell.edu/~francois/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41" name="Picture 40" descr="FrancoisGuimbretiere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400" y="2563403"/>
              <a:ext cx="1295400" cy="1573911"/>
            </a:xfrm>
            <a:prstGeom prst="rect">
              <a:avLst/>
            </a:prstGeom>
          </p:spPr>
        </p:pic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67400" y="3109058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Picking</a:t>
            </a:r>
            <a:r>
              <a:rPr lang="en-US" sz="1800" dirty="0" smtClean="0">
                <a:solidFill>
                  <a:srgbClr val="800000"/>
                </a:solidFill>
              </a:rPr>
              <a:t>: Allowing User to Select Objects in Scene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Selection mode</a:t>
            </a:r>
            <a:r>
              <a:rPr lang="en-US" sz="1800" dirty="0" smtClean="0">
                <a:solidFill>
                  <a:srgbClr val="0000CC"/>
                </a:solidFill>
              </a:rPr>
              <a:t>: mode when cursor (“mouse”) is active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Name stack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ast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n,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irst </a:t>
            </a: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ut data structure holding object names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Hit records</a:t>
            </a:r>
            <a:r>
              <a:rPr lang="en-US" sz="1800" dirty="0" smtClean="0">
                <a:solidFill>
                  <a:srgbClr val="0000CC"/>
                </a:solidFill>
              </a:rPr>
              <a:t>: ID, depth info for intersections with view volume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Selection buffer</a:t>
            </a:r>
            <a:r>
              <a:rPr lang="en-US" sz="1800" dirty="0" smtClean="0">
                <a:solidFill>
                  <a:srgbClr val="0000CC"/>
                </a:solidFill>
              </a:rPr>
              <a:t>: holds hits, depth (compare: frame/z-buffer)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Color coding</a:t>
            </a:r>
            <a:r>
              <a:rPr lang="en-US" sz="1800" dirty="0" smtClean="0">
                <a:solidFill>
                  <a:srgbClr val="0000CC"/>
                </a:solidFill>
              </a:rPr>
              <a:t>: using color to represent </a:t>
            </a:r>
            <a:r>
              <a:rPr lang="en-US" sz="1800" dirty="0" err="1" smtClean="0">
                <a:solidFill>
                  <a:srgbClr val="0000CC"/>
                </a:solidFill>
              </a:rPr>
              <a:t>pickable</a:t>
            </a:r>
            <a:r>
              <a:rPr lang="en-US" sz="1800" dirty="0" smtClean="0">
                <a:solidFill>
                  <a:srgbClr val="0000CC"/>
                </a:solidFill>
              </a:rPr>
              <a:t> object ID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H</a:t>
            </a:r>
            <a:r>
              <a:rPr lang="en-US" sz="1800" dirty="0" smtClean="0">
                <a:solidFill>
                  <a:srgbClr val="800000"/>
                </a:solidFill>
              </a:rPr>
              <a:t>uman-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 </a:t>
            </a:r>
            <a:r>
              <a:rPr lang="en-US" sz="1800" u="sng" dirty="0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nteraction (HCI)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aka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an-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achine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nteraction (archaic</a:t>
            </a:r>
            <a:r>
              <a:rPr lang="en-US" sz="1800" dirty="0" smtClean="0">
                <a:solidFill>
                  <a:srgbClr val="0000CC"/>
                </a:solidFill>
              </a:rPr>
              <a:t>), </a:t>
            </a:r>
            <a:r>
              <a:rPr lang="en-US" sz="1800" u="sng" dirty="0" smtClean="0">
                <a:solidFill>
                  <a:srgbClr val="0000CC"/>
                </a:solidFill>
              </a:rPr>
              <a:t>C</a:t>
            </a:r>
            <a:r>
              <a:rPr lang="en-US" sz="1800" dirty="0" smtClean="0">
                <a:solidFill>
                  <a:srgbClr val="0000CC"/>
                </a:solidFill>
              </a:rPr>
              <a:t>omputer-</a:t>
            </a: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uman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nteraction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Study, planning, design of interaction between humans &amp; computers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User interface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Operation and control of machine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Feedback to human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Particle Systems</a:t>
            </a:r>
            <a:r>
              <a:rPr lang="en-US" sz="1800" dirty="0" smtClean="0">
                <a:solidFill>
                  <a:srgbClr val="800000"/>
                </a:solidFill>
              </a:rPr>
              <a:t> – Simulation of Processes, Simple Physical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Events: birth (emission), collision, death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Properties: mass, initial velocity, lifetime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Interactive Computer Graphics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5946197"/>
            <a:ext cx="7620000" cy="461665"/>
            <a:chOff x="457200" y="5946197"/>
            <a:chExt cx="76200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6197"/>
              <a:ext cx="554831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sym typeface="Symbol" pitchFamily="18" charset="2"/>
                </a:rPr>
                <a:t>Adapted from slides © 2005-2008 E. Angel, University of New Mexico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Interactive Computer Graphics,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&amp; 5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edition slides,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http://bit.ly/gvxfPV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unm_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959698"/>
              <a:ext cx="2057400" cy="434662"/>
            </a:xfrm>
            <a:prstGeom prst="rect">
              <a:avLst/>
            </a:prstGeom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066800"/>
            <a:ext cx="81534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latin typeface="+mn-lt"/>
              </a:rPr>
              <a:t>More Sophisticated Interactive Programs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Modes of interaction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Tools for building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  <a:defRPr/>
            </a:pPr>
            <a:r>
              <a:rPr lang="en-US" sz="2000" kern="0" dirty="0" smtClean="0"/>
              <a:t>Techniques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smtClean="0">
                <a:solidFill>
                  <a:srgbClr val="5B0DAA"/>
                </a:solidFill>
              </a:rPr>
              <a:t>Picking: select objects from display (three methods covered)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Rubberbanding: interactive drawing of lines,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rectangles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lang="en-US" sz="1800" kern="0" dirty="0" smtClean="0">
                <a:solidFill>
                  <a:srgbClr val="5B0DAA"/>
                </a:solidFill>
                <a:latin typeface="+mn-lt"/>
              </a:rPr>
              <a:t>Display lists: retained mode graphics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Picking – Three Approaches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5946197"/>
            <a:ext cx="7620000" cy="461665"/>
            <a:chOff x="457200" y="5946197"/>
            <a:chExt cx="76200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6197"/>
              <a:ext cx="554831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sym typeface="Symbol" pitchFamily="18" charset="2"/>
                </a:rPr>
                <a:t>Adapted from slides © 2005-2008 E. Angel, University of New Mexico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Interactive Computer Graphics,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&amp; 5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edition slides,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http://bit.ly/gvxfPV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unm_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959698"/>
              <a:ext cx="2057400" cy="434662"/>
            </a:xfrm>
            <a:prstGeom prst="rect">
              <a:avLst/>
            </a:prstGeom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066800"/>
            <a:ext cx="81534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latin typeface="+mn-lt"/>
              </a:rPr>
              <a:t>1. Hit List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Most general approach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Difficult to implement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2000" dirty="0" smtClean="0">
                <a:latin typeface="+mn-lt"/>
              </a:rPr>
              <a:t>2. Buffered Object IDs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Write to back buffer or some other buffer 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Store object IDs as objects rendered 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  <a:defRPr/>
            </a:pPr>
            <a:r>
              <a:rPr lang="en-US" sz="2000" dirty="0" smtClean="0"/>
              <a:t>3. Rectangular Maps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Easy to implement for many applications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i="1" dirty="0" smtClean="0">
                <a:solidFill>
                  <a:srgbClr val="5B0DAA"/>
                </a:solidFill>
              </a:rPr>
              <a:t>e.g.</a:t>
            </a:r>
            <a:r>
              <a:rPr lang="en-US" sz="1800" dirty="0" smtClean="0">
                <a:solidFill>
                  <a:srgbClr val="5B0DAA"/>
                </a:solidFill>
              </a:rPr>
              <a:t>, simple paint programs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Rendering Modes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5946197"/>
            <a:ext cx="7620000" cy="461665"/>
            <a:chOff x="457200" y="5946197"/>
            <a:chExt cx="76200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6197"/>
              <a:ext cx="554831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sym typeface="Symbol" pitchFamily="18" charset="2"/>
                </a:rPr>
                <a:t>Adapted from slides © 2005-2008 E. Angel, University of New Mexico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Interactive Computer Graphics,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&amp; 5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edition slides,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http://bit.ly/gvxfPV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endParaRPr>
            </a:p>
          </p:txBody>
        </p:sp>
        <p:pic>
          <p:nvPicPr>
            <p:cNvPr id="8" name="Picture 7" descr="unm_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959698"/>
              <a:ext cx="2057400" cy="434662"/>
            </a:xfrm>
            <a:prstGeom prst="rect">
              <a:avLst/>
            </a:prstGeom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066800"/>
            <a:ext cx="8153400" cy="4648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000" kern="0" dirty="0" smtClean="0">
                <a:latin typeface="+mn-lt"/>
              </a:rPr>
              <a:t>OpenGL: Can Render in One of Three Modes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  <a:latin typeface="Courier New" pitchFamily="49" charset="0"/>
              </a:rPr>
              <a:t>GL_RENDER</a:t>
            </a:r>
            <a:endParaRPr lang="en-US" sz="1800" dirty="0" smtClean="0">
              <a:solidFill>
                <a:srgbClr val="5B0DAA"/>
              </a:solidFill>
            </a:endParaRP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Normal rendering to frame buffer</a:t>
            </a: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Default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  <a:latin typeface="Courier New" pitchFamily="49" charset="0"/>
              </a:rPr>
              <a:t>GL_FEEDBACK</a:t>
            </a:r>
            <a:endParaRPr lang="en-US" sz="1800" dirty="0" smtClean="0">
              <a:solidFill>
                <a:srgbClr val="5B0DAA"/>
              </a:solidFill>
            </a:endParaRP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Provides list of primitives rendered</a:t>
            </a: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No output to frame buffer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dirty="0" smtClean="0">
                <a:solidFill>
                  <a:srgbClr val="5B0DAA"/>
                </a:solidFill>
                <a:latin typeface="Courier New" pitchFamily="49" charset="0"/>
              </a:rPr>
              <a:t>GL_SELECTION</a:t>
            </a: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Each primitive in view volume generates </a:t>
            </a:r>
            <a:r>
              <a:rPr lang="en-US" sz="1800" i="1" dirty="0" smtClean="0">
                <a:solidFill>
                  <a:srgbClr val="5B0DAA"/>
                </a:solidFill>
              </a:rPr>
              <a:t>hit record</a:t>
            </a:r>
            <a:endParaRPr lang="en-US" sz="1800" dirty="0" smtClean="0">
              <a:solidFill>
                <a:srgbClr val="5B0DAA"/>
              </a:solidFill>
            </a:endParaRP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Record placed in </a:t>
            </a:r>
            <a:r>
              <a:rPr lang="en-US" sz="1800" i="1" dirty="0" smtClean="0">
                <a:solidFill>
                  <a:srgbClr val="5B0DAA"/>
                </a:solidFill>
              </a:rPr>
              <a:t>name stack</a:t>
            </a:r>
          </a:p>
          <a:p>
            <a:pPr marL="1200150" lvl="2" indent="-285750">
              <a:buClr>
                <a:srgbClr val="5B0DAA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5B0DAA"/>
                </a:solidFill>
              </a:rPr>
              <a:t>Stack can be examined later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000" kern="0" dirty="0" smtClean="0">
                <a:latin typeface="+mn-lt"/>
              </a:rPr>
              <a:t>Mode Selected by </a:t>
            </a:r>
            <a:r>
              <a:rPr lang="en-US" sz="2000" dirty="0" err="1" smtClean="0">
                <a:latin typeface="Courier New" pitchFamily="49" charset="0"/>
              </a:rPr>
              <a:t>glRenderMode</a:t>
            </a:r>
            <a:r>
              <a:rPr lang="en-US" sz="2000" dirty="0" smtClean="0">
                <a:latin typeface="Courier New" pitchFamily="49" charset="0"/>
              </a:rPr>
              <a:t>(mode)</a:t>
            </a:r>
            <a:endParaRPr lang="en-US" sz="2000" kern="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Name Stack Functions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066800"/>
            <a:ext cx="8153400" cy="4648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glInitNames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(void);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Creates empty name stack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Must call to initialize stack prior to pushing names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glPushName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GLuint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name);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Adds name to top of stack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Maximum dimension: implementation-dependent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Must contain at least 64 names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Can query state variable 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GL_NAME_STACK_DEPTH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Pushing too many values causes 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GL_STACK_OVERFLOW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glPopName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Removes name from top of stack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Popping value from empty stack causes 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GL_STACK_UNDERFLOW</a:t>
            </a:r>
            <a:r>
              <a:rPr lang="en-US" sz="1800" dirty="0" smtClean="0"/>
              <a:t> 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glLoadName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GLunit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name);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Replaces top of stack with </a:t>
            </a: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name</a:t>
            </a:r>
            <a:endParaRPr lang="en-US" sz="1600" dirty="0" smtClean="0">
              <a:solidFill>
                <a:srgbClr val="5B0DAA"/>
              </a:solidFill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600" dirty="0" smtClean="0">
                <a:solidFill>
                  <a:srgbClr val="5B0DAA"/>
                </a:solidFill>
              </a:rPr>
              <a:t>Same as calling </a:t>
            </a:r>
            <a:r>
              <a:rPr lang="en-US" sz="1600" dirty="0" err="1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glPopName</a:t>
            </a: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1600" dirty="0" err="1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glPushName</a:t>
            </a:r>
            <a:r>
              <a:rPr lang="en-US" sz="1600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(name);</a:t>
            </a:r>
            <a:endParaRPr lang="en-US" sz="1800" kern="0" dirty="0" smtClean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5944899"/>
            <a:ext cx="7162800" cy="461665"/>
            <a:chOff x="457200" y="5944899"/>
            <a:chExt cx="71628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4899"/>
              <a:ext cx="397647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FF6600"/>
                  </a:solidFill>
                  <a:sym typeface="Symbol" pitchFamily="18" charset="2"/>
                </a:rPr>
                <a:t>Adapted from tutorial © 2001-2009 A. R. </a:t>
              </a:r>
              <a:r>
                <a:rPr lang="en-GB" sz="1200" dirty="0" err="1" smtClean="0">
                  <a:solidFill>
                    <a:srgbClr val="FF6600"/>
                  </a:solidFill>
                  <a:sym typeface="Symbol" pitchFamily="18" charset="2"/>
                </a:rPr>
                <a:t>Fernandes</a:t>
              </a:r>
              <a:endParaRPr lang="en-GB" sz="1200" dirty="0">
                <a:solidFill>
                  <a:srgbClr val="FF66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rgbClr val="FF6600"/>
                  </a:solidFill>
                </a:rPr>
                <a:t>Lighthouse 3D</a:t>
              </a:r>
              <a:r>
                <a:rPr lang="en-US" sz="1200" dirty="0" smtClean="0">
                  <a:solidFill>
                    <a:srgbClr val="FF6600"/>
                  </a:solidFill>
                </a:rPr>
                <a:t>, </a:t>
              </a:r>
              <a:r>
                <a:rPr lang="en-US" sz="1200" dirty="0" smtClean="0">
                  <a:solidFill>
                    <a:srgbClr val="FF6600"/>
                  </a:solidFill>
                  <a:hlinkClick r:id="rId4"/>
                </a:rPr>
                <a:t>http://www.lighthouse3d.com</a:t>
              </a:r>
              <a:endParaRPr lang="en-US" sz="1200" dirty="0">
                <a:solidFill>
                  <a:srgbClr val="FF6600"/>
                </a:solidFill>
                <a:sym typeface="Symbol" pitchFamily="18" charset="2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5985231"/>
              <a:ext cx="2667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3352800"/>
            <a:ext cx="8610600" cy="838200"/>
            <a:chOff x="457200" y="3352800"/>
            <a:chExt cx="8610600" cy="838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57200" y="3352800"/>
              <a:ext cx="8610600" cy="838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3429000"/>
              <a:ext cx="114299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Same as</a:t>
              </a:r>
            </a:p>
            <a:p>
              <a:r>
                <a:rPr lang="en-US" sz="120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glLoadName</a:t>
              </a:r>
              <a:r>
                <a:rPr lang="en-US" sz="120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(HEAD);</a:t>
              </a:r>
              <a:endParaRPr lang="en-US" sz="12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</a:t>
            </a:r>
            <a:r>
              <a:rPr lang="en-US" sz="2000" dirty="0" smtClean="0">
                <a:solidFill>
                  <a:srgbClr val="5B0DAA"/>
                </a:solidFill>
                <a:latin typeface="Copperplate Gothic Light" pitchFamily="34" charset="0"/>
              </a:rPr>
              <a:t> –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Selection Mode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066800"/>
            <a:ext cx="8153400" cy="4648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BODY 1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HEAD 2</a:t>
            </a:r>
          </a:p>
          <a:p>
            <a:pPr marL="342900" lvl="0" indent="-342900">
              <a:buClr>
                <a:srgbClr val="5B0DAA"/>
              </a:buClr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renderInSelectionMode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42900" lvl="0" indent="-342900">
              <a:buClr>
                <a:srgbClr val="5B0DAA"/>
              </a:buClr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 marL="342900" indent="-342900">
              <a:buClr>
                <a:srgbClr val="5B0DAA"/>
              </a:buClr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glInitNames();     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1. create empty name stack (NS)</a:t>
            </a:r>
          </a:p>
          <a:p>
            <a:pPr marL="342900" indent="-342900">
              <a:buClr>
                <a:srgbClr val="5B0DAA"/>
              </a:buClr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glPushName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(BODY);  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2. push first name 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   // 3. hit record (HR) for each primitive intersecting view volume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drawBody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4. empty stack &amp; save HRs to selection buffer (SB)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glPopName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glPushName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(HEAD);  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5. new name; no HR, same SB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drawHead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       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6. new HR for each primitive in VV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drawEyes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       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7. update HR with new max/min depths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glPopName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      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8. empty NS; write HRs to SB</a:t>
            </a:r>
          </a:p>
          <a:p>
            <a:pPr marL="91440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drawGround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        </a:t>
            </a:r>
            <a:r>
              <a:rPr lang="en-US" dirty="0" smtClean="0">
                <a:solidFill>
                  <a:srgbClr val="5B0DAA"/>
                </a:solidFill>
                <a:latin typeface="Courier New" pitchFamily="49" charset="0"/>
                <a:cs typeface="Courier New" pitchFamily="49" charset="0"/>
              </a:rPr>
              <a:t>// 9. new HRs; empty NS, depth update only</a:t>
            </a:r>
            <a:endParaRPr lang="en-US" sz="1600" kern="0" dirty="0" smtClean="0">
              <a:solidFill>
                <a:srgbClr val="5B0DAA"/>
              </a:solidFill>
              <a:latin typeface="Courier New" pitchFamily="49" charset="0"/>
              <a:cs typeface="Courier New" pitchFamily="49" charset="0"/>
            </a:endParaRPr>
          </a:p>
          <a:p>
            <a:pPr marL="0" lvl="4" indent="-342900">
              <a:buClr>
                <a:srgbClr val="5B0DAA"/>
              </a:buCl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}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457200" y="5944899"/>
            <a:ext cx="7162800" cy="461665"/>
            <a:chOff x="457200" y="5944899"/>
            <a:chExt cx="7162800" cy="46166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44899"/>
              <a:ext cx="397647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FF6600"/>
                  </a:solidFill>
                  <a:sym typeface="Symbol" pitchFamily="18" charset="2"/>
                </a:rPr>
                <a:t>Adapted from tutorial © 2001-2009 A. R. </a:t>
              </a:r>
              <a:r>
                <a:rPr lang="en-GB" sz="1200" dirty="0" err="1" smtClean="0">
                  <a:solidFill>
                    <a:srgbClr val="FF6600"/>
                  </a:solidFill>
                  <a:sym typeface="Symbol" pitchFamily="18" charset="2"/>
                </a:rPr>
                <a:t>Fernandes</a:t>
              </a:r>
              <a:endParaRPr lang="en-GB" sz="1200" dirty="0">
                <a:solidFill>
                  <a:srgbClr val="FF66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i="1" dirty="0" smtClean="0">
                  <a:solidFill>
                    <a:srgbClr val="FF6600"/>
                  </a:solidFill>
                </a:rPr>
                <a:t>Lighthouse 3D</a:t>
              </a:r>
              <a:r>
                <a:rPr lang="en-US" sz="1200" dirty="0" smtClean="0">
                  <a:solidFill>
                    <a:srgbClr val="FF6600"/>
                  </a:solidFill>
                </a:rPr>
                <a:t>, </a:t>
              </a:r>
              <a:r>
                <a:rPr lang="en-US" sz="1200" dirty="0" smtClean="0">
                  <a:solidFill>
                    <a:srgbClr val="FF6600"/>
                  </a:solidFill>
                  <a:hlinkClick r:id="rId4"/>
                </a:rPr>
                <a:t>http://www.lighthouse3d.com</a:t>
              </a:r>
              <a:endParaRPr lang="en-US" sz="1200" dirty="0">
                <a:solidFill>
                  <a:srgbClr val="FF6600"/>
                </a:solidFill>
                <a:sym typeface="Symbol" pitchFamily="18" charset="2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5985231"/>
              <a:ext cx="2667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79501</TotalTime>
  <Words>2520</Words>
  <Application>Microsoft Office PowerPoint</Application>
  <PresentationFormat>On-screen Show (4:3)</PresentationFormat>
  <Paragraphs>413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CoopRob-presentations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4072</cp:revision>
  <dcterms:created xsi:type="dcterms:W3CDTF">1601-01-01T00:00:00Z</dcterms:created>
  <dcterms:modified xsi:type="dcterms:W3CDTF">2011-04-03T22:00:45Z</dcterms:modified>
</cp:coreProperties>
</file>