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Default Extension="vml" ContentType="application/vnd.openxmlformats-officedocument.vmlDrawing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33.xml" ContentType="application/vnd.openxmlformats-officedocument.presentationml.tags+xml"/>
  <Default Extension="gif" ContentType="image/gif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64" r:id="rId2"/>
    <p:sldId id="340" r:id="rId3"/>
    <p:sldId id="370" r:id="rId4"/>
    <p:sldId id="404" r:id="rId5"/>
    <p:sldId id="358" r:id="rId6"/>
    <p:sldId id="395" r:id="rId7"/>
    <p:sldId id="373" r:id="rId8"/>
    <p:sldId id="375" r:id="rId9"/>
    <p:sldId id="376" r:id="rId10"/>
    <p:sldId id="383" r:id="rId11"/>
    <p:sldId id="384" r:id="rId12"/>
    <p:sldId id="385" r:id="rId13"/>
    <p:sldId id="387" r:id="rId14"/>
    <p:sldId id="388" r:id="rId15"/>
    <p:sldId id="389" r:id="rId16"/>
    <p:sldId id="391" r:id="rId17"/>
    <p:sldId id="392" r:id="rId18"/>
    <p:sldId id="396" r:id="rId19"/>
    <p:sldId id="397" r:id="rId20"/>
    <p:sldId id="398" r:id="rId21"/>
    <p:sldId id="401" r:id="rId22"/>
    <p:sldId id="399" r:id="rId23"/>
    <p:sldId id="400" r:id="rId24"/>
    <p:sldId id="393" r:id="rId25"/>
    <p:sldId id="402" r:id="rId26"/>
    <p:sldId id="403" r:id="rId27"/>
    <p:sldId id="405" r:id="rId28"/>
    <p:sldId id="406" r:id="rId29"/>
    <p:sldId id="339" r:id="rId30"/>
    <p:sldId id="407" r:id="rId31"/>
    <p:sldId id="355" r:id="rId32"/>
    <p:sldId id="369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CC"/>
    <a:srgbClr val="3366FF"/>
    <a:srgbClr val="006699"/>
    <a:srgbClr val="336699"/>
    <a:srgbClr val="009999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1" autoAdjust="0"/>
    <p:restoredTop sz="94728" autoAdjust="0"/>
  </p:normalViewPr>
  <p:slideViewPr>
    <p:cSldViewPr>
      <p:cViewPr>
        <p:scale>
          <a:sx n="120" d="100"/>
          <a:sy n="120" d="100"/>
        </p:scale>
        <p:origin x="-1362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fld id="{FE0B76BF-F47A-4723-ACD4-4C04EDB04D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fld id="{D8BEFEEC-EB37-4FAD-B44A-F724FBA528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F8B00-6917-4FF9-90B8-816218DC4A8F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5E1F7-2775-4492-AC54-FFFDD9830FC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FFFD3-99E8-4157-9BB1-4231EC612FB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C7225-15CC-4D0B-A21E-9825138235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E288F-D3A1-4E45-B42F-E7E886B94BA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1580D-A00D-4B79-A25B-939E4A554D8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413B7-5774-4D2F-A5F4-2EB897B45EB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BD78A-A29D-420A-A88F-7AEFB6614C5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74AD3-3BAC-4BBA-B407-32A57577592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5BEF1C-EDC2-408F-B9FB-AD8C449B047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A54B2-6932-4BC5-9913-276C6D545CC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9A976-B225-4A6D-BF03-077D3F859E3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587F9-D380-4189-A204-1BC4423188F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CF228-D0FB-4077-BED1-3FCDC313150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64820-B00F-4FBA-ADD9-0663E8F1D90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158CD-6BFA-4F79-95F2-A2F247EE79D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05062-1697-44A2-BF23-AFFB026F5942}" type="slidenum">
              <a:rPr lang="en-US"/>
              <a:pPr/>
              <a:t>25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05062-1697-44A2-BF23-AFFB026F5942}" type="slidenum">
              <a:rPr lang="en-US"/>
              <a:pPr/>
              <a:t>26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05062-1697-44A2-BF23-AFFB026F5942}" type="slidenum">
              <a:rPr lang="en-US"/>
              <a:pPr/>
              <a:t>27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05062-1697-44A2-BF23-AFFB026F5942}" type="slidenum">
              <a:rPr lang="en-US"/>
              <a:pPr/>
              <a:t>28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F0D7A-4D2C-4984-88F2-D260ACED44B9}" type="slidenum">
              <a:rPr lang="en-US"/>
              <a:pPr/>
              <a:t>29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81B79-FE0C-4BB4-A9FE-D1C6CC95DF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05062-1697-44A2-BF23-AFFB026F5942}" type="slidenum">
              <a:rPr lang="en-US"/>
              <a:pPr/>
              <a:t>30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05062-1697-44A2-BF23-AFFB026F5942}" type="slidenum">
              <a:rPr lang="en-US"/>
              <a:pPr/>
              <a:t>31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C41A6-9540-4382-9F94-78EC65704B76}" type="slidenum">
              <a:rPr lang="en-US"/>
              <a:pPr/>
              <a:t>32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B3B77-8B2E-43C1-862F-47AE9DBF664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C601F-7BDD-478E-B06B-7ACEC281994C}" type="slidenum">
              <a:rPr lang="en-US"/>
              <a:pPr/>
              <a:t>5</a:t>
            </a:fld>
            <a:endParaRPr lang="en-US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0D910-4E75-4201-90DF-7D304110567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90C25-AA33-4B03-83EE-F7D1B1A4036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9EDAE-F562-4F1E-8EB7-DC753823B30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B7C2F-8333-4571-9986-0233E1F9E3C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9D05A1-954A-4984-9D92-2B3FA9AA8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211B33-C633-4EDB-9E7A-FB569C08C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111125"/>
            <a:ext cx="2022475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111125"/>
            <a:ext cx="5915025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2A7B45-6600-4D7E-9D61-86B0B211B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AC73EB-7913-4AC9-BDCE-9A74ED0A0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E8ED23-ADBF-4257-894E-C26DAF4ED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957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3925" y="1371600"/>
            <a:ext cx="389731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64A9E5-E909-481E-89C3-C410227BC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0C518-6918-490E-8D38-B435C9558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9DA52-0F76-4537-968F-1029BB6C4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9A7722-CC11-43EE-9610-CCF780E92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BC47EB-CAD1-4589-B5DE-86656CC21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878815-2EB3-4AC4-A767-C0B7F04A6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rot="5400000">
            <a:off x="4379912" y="2093913"/>
            <a:ext cx="384175" cy="9144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111125"/>
            <a:ext cx="80454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99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9454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384175" cy="6858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4150" y="6262688"/>
            <a:ext cx="406400" cy="4064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82588" y="6092825"/>
            <a:ext cx="398462" cy="37941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buClrTx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565900" y="6461125"/>
            <a:ext cx="257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</a:pPr>
            <a:r>
              <a:rPr lang="en-US" sz="1000" b="0">
                <a:solidFill>
                  <a:srgbClr val="FFFF99"/>
                </a:solidFill>
                <a:latin typeface="Copperplate Gothic Light" pitchFamily="34" charset="0"/>
              </a:rPr>
              <a:t>Computing &amp; Information Sciences</a:t>
            </a:r>
          </a:p>
          <a:p>
            <a:pPr algn="r">
              <a:spcBef>
                <a:spcPct val="0"/>
              </a:spcBef>
              <a:buClrTx/>
            </a:pPr>
            <a:r>
              <a:rPr lang="en-US" sz="1000" b="0">
                <a:solidFill>
                  <a:srgbClr val="FFFF99"/>
                </a:solidFill>
                <a:latin typeface="Copperplate Gothic Light" pitchFamily="34" charset="0"/>
              </a:rPr>
              <a:t>Kansas State University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123825"/>
            <a:ext cx="515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000" b="0">
                <a:solidFill>
                  <a:srgbClr val="FFFF99"/>
                </a:solidFill>
                <a:latin typeface="+mj-lt"/>
              </a:defRPr>
            </a:lvl1pPr>
          </a:lstStyle>
          <a:p>
            <a:fld id="{E57356D4-33B4-4E75-9FC2-36B203D83DE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498475" y="76200"/>
            <a:ext cx="720725" cy="838200"/>
            <a:chOff x="1344" y="384"/>
            <a:chExt cx="1488" cy="1728"/>
          </a:xfrm>
        </p:grpSpPr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1344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1344" y="384"/>
              <a:ext cx="240" cy="24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1920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2256" y="384"/>
              <a:ext cx="240" cy="24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2592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1920" y="1392"/>
              <a:ext cx="240" cy="240"/>
            </a:xfrm>
            <a:prstGeom prst="ellipse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1632" y="1872"/>
              <a:ext cx="240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2304" y="1872"/>
              <a:ext cx="240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89" name="AutoShape 21"/>
            <p:cNvCxnSpPr>
              <a:cxnSpLocks noChangeShapeType="1"/>
              <a:stCxn id="7182" idx="4"/>
              <a:endCxn id="7181" idx="0"/>
            </p:cNvCxnSpPr>
            <p:nvPr/>
          </p:nvCxnSpPr>
          <p:spPr bwMode="auto">
            <a:xfrm>
              <a:off x="1464" y="636"/>
              <a:ext cx="0" cy="2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0" name="AutoShape 22"/>
            <p:cNvCxnSpPr>
              <a:cxnSpLocks noChangeShapeType="1"/>
              <a:stCxn id="7184" idx="3"/>
              <a:endCxn id="7183" idx="0"/>
            </p:cNvCxnSpPr>
            <p:nvPr/>
          </p:nvCxnSpPr>
          <p:spPr bwMode="auto">
            <a:xfrm flipH="1">
              <a:off x="2040" y="601"/>
              <a:ext cx="251" cy="2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1" name="AutoShape 23"/>
            <p:cNvCxnSpPr>
              <a:cxnSpLocks noChangeShapeType="1"/>
              <a:stCxn id="7184" idx="5"/>
              <a:endCxn id="7185" idx="0"/>
            </p:cNvCxnSpPr>
            <p:nvPr/>
          </p:nvCxnSpPr>
          <p:spPr bwMode="auto">
            <a:xfrm>
              <a:off x="2461" y="601"/>
              <a:ext cx="251" cy="2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2" name="AutoShape 24"/>
            <p:cNvCxnSpPr>
              <a:cxnSpLocks noChangeShapeType="1"/>
              <a:stCxn id="7181" idx="4"/>
              <a:endCxn id="7186" idx="1"/>
            </p:cNvCxnSpPr>
            <p:nvPr/>
          </p:nvCxnSpPr>
          <p:spPr bwMode="auto">
            <a:xfrm>
              <a:off x="1464" y="1152"/>
              <a:ext cx="491" cy="2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3" name="AutoShape 25"/>
            <p:cNvCxnSpPr>
              <a:cxnSpLocks noChangeShapeType="1"/>
              <a:stCxn id="7183" idx="4"/>
              <a:endCxn id="7186" idx="0"/>
            </p:cNvCxnSpPr>
            <p:nvPr/>
          </p:nvCxnSpPr>
          <p:spPr bwMode="auto">
            <a:xfrm>
              <a:off x="2040" y="1152"/>
              <a:ext cx="0" cy="2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4" name="AutoShape 26"/>
            <p:cNvCxnSpPr>
              <a:cxnSpLocks noChangeShapeType="1"/>
              <a:stCxn id="7185" idx="4"/>
              <a:endCxn id="7188" idx="0"/>
            </p:cNvCxnSpPr>
            <p:nvPr/>
          </p:nvCxnSpPr>
          <p:spPr bwMode="auto">
            <a:xfrm flipH="1">
              <a:off x="2424" y="1152"/>
              <a:ext cx="288" cy="70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5" name="AutoShape 27"/>
            <p:cNvCxnSpPr>
              <a:cxnSpLocks noChangeShapeType="1"/>
              <a:stCxn id="7186" idx="5"/>
              <a:endCxn id="7188" idx="1"/>
            </p:cNvCxnSpPr>
            <p:nvPr/>
          </p:nvCxnSpPr>
          <p:spPr bwMode="auto">
            <a:xfrm>
              <a:off x="2125" y="1609"/>
              <a:ext cx="214" cy="2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6" name="AutoShape 28"/>
            <p:cNvCxnSpPr>
              <a:cxnSpLocks noChangeShapeType="1"/>
              <a:stCxn id="7186" idx="3"/>
              <a:endCxn id="7187" idx="0"/>
            </p:cNvCxnSpPr>
            <p:nvPr/>
          </p:nvCxnSpPr>
          <p:spPr bwMode="auto">
            <a:xfrm flipH="1">
              <a:off x="1752" y="1609"/>
              <a:ext cx="203" cy="2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</p:grpSp>
      <p:pic>
        <p:nvPicPr>
          <p:cNvPr id="7197" name="Picture 29" descr="powerca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5802313"/>
            <a:ext cx="838200" cy="674687"/>
          </a:xfrm>
          <a:prstGeom prst="rect">
            <a:avLst/>
          </a:prstGeom>
          <a:noFill/>
        </p:spPr>
      </p:pic>
      <p:sp>
        <p:nvSpPr>
          <p:cNvPr id="30" name="Text Box 8"/>
          <p:cNvSpPr txBox="1">
            <a:spLocks noChangeArrowheads="1"/>
          </p:cNvSpPr>
          <p:nvPr userDrawn="1"/>
        </p:nvSpPr>
        <p:spPr bwMode="auto">
          <a:xfrm>
            <a:off x="0" y="6461125"/>
            <a:ext cx="27799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CIS 536/636 &amp; 736</a:t>
            </a:r>
          </a:p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(Introduction to)</a:t>
            </a:r>
            <a:r>
              <a:rPr lang="en-US" sz="1000" b="0" u="none" baseline="0" dirty="0" smtClean="0">
                <a:solidFill>
                  <a:srgbClr val="FFFF99"/>
                </a:solidFill>
                <a:latin typeface="Copperplate Gothic Light" pitchFamily="34" charset="0"/>
              </a:rPr>
              <a:t> </a:t>
            </a: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Computer Graphics</a:t>
            </a:r>
            <a:endParaRPr lang="en-US" sz="1000" b="0" u="none" dirty="0">
              <a:solidFill>
                <a:srgbClr val="FFFF99"/>
              </a:solidFill>
              <a:latin typeface="Copperplate Gothic Light" pitchFamily="34" charset="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 userDrawn="1"/>
        </p:nvSpPr>
        <p:spPr bwMode="auto">
          <a:xfrm>
            <a:off x="4036850" y="6535579"/>
            <a:ext cx="12971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Lecture 1 of 41</a:t>
            </a:r>
            <a:endParaRPr lang="en-US" sz="1000" b="0" u="none" dirty="0">
              <a:solidFill>
                <a:srgbClr val="FFFF99"/>
              </a:solidFill>
              <a:latin typeface="Copperplate Gothic Ligh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­"/>
        <a:defRPr>
          <a:solidFill>
            <a:srgbClr val="5B0D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ð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u"/>
        <a:defRPr sz="1400">
          <a:solidFill>
            <a:srgbClr val="5B0D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eBrI09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cis.ksu.edu/~bhs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://www.kddresearch.org/Courses/CIS636" TargetMode="External"/><Relationship Id="rId11" Type="http://schemas.openxmlformats.org/officeDocument/2006/relationships/hyperlink" Target="http://bit.ly/2yNPD" TargetMode="External"/><Relationship Id="rId5" Type="http://schemas.openxmlformats.org/officeDocument/2006/relationships/hyperlink" Target="http://bit.ly/eVizrE" TargetMode="External"/><Relationship Id="rId10" Type="http://schemas.openxmlformats.org/officeDocument/2006/relationships/hyperlink" Target="http://bit.ly/ieUq45" TargetMode="External"/><Relationship Id="rId4" Type="http://schemas.openxmlformats.org/officeDocument/2006/relationships/hyperlink" Target="http://bit.ly/hGvXlH" TargetMode="External"/><Relationship Id="rId9" Type="http://schemas.openxmlformats.org/officeDocument/2006/relationships/hyperlink" Target="http://bit.ly/fwpDw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16.xml"/><Relationship Id="rId9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hyperlink" Target="http://en.wikipedia.org/wiki/Transformation_matri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hyperlink" Target="http://en.wikipedia.org/wiki/Scaling_matrix" TargetMode="External"/><Relationship Id="rId5" Type="http://schemas.openxmlformats.org/officeDocument/2006/relationships/hyperlink" Target="http://en.wikipedia.org/wiki/Rotation_matrix" TargetMode="External"/><Relationship Id="rId4" Type="http://schemas.openxmlformats.org/officeDocument/2006/relationships/hyperlink" Target="http://en.wikipedia.org/wiki/Translation_matri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2" Type="http://schemas.openxmlformats.org/officeDocument/2006/relationships/tags" Target="../tags/tag2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1.xml"/><Relationship Id="rId9" Type="http://schemas.openxmlformats.org/officeDocument/2006/relationships/hyperlink" Target="http://bit.ly/fcIjLB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fly.cc.fer.hr/~unreal/theredbook/" TargetMode="External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nocular.com/flash/tutorials/transformmatrix/" TargetMode="External"/><Relationship Id="rId3" Type="http://schemas.openxmlformats.org/officeDocument/2006/relationships/notesSlide" Target="../notesSlides/notesSlide23.xml"/><Relationship Id="rId7" Type="http://schemas.openxmlformats.org/officeDocument/2006/relationships/hyperlink" Target="http://en.wikipedia.org/wiki/Transformation_matri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6" Type="http://schemas.openxmlformats.org/officeDocument/2006/relationships/hyperlink" Target="http://bit.ly/hZfx3W" TargetMode="External"/><Relationship Id="rId5" Type="http://schemas.openxmlformats.org/officeDocument/2006/relationships/hyperlink" Target="http://www.bobpowell.net/transformations.htm" TargetMode="External"/><Relationship Id="rId4" Type="http://schemas.openxmlformats.org/officeDocument/2006/relationships/image" Target="../media/image5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cS4h7g" TargetMode="External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5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Relationship Id="rId6" Type="http://schemas.openxmlformats.org/officeDocument/2006/relationships/hyperlink" Target="http://knol.google.com/k/matrices-for-3d-applications-view-transformation" TargetMode="External"/><Relationship Id="rId5" Type="http://schemas.openxmlformats.org/officeDocument/2006/relationships/image" Target="../media/image56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hyperlink" Target="http://bit.ly/cS4h7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Relationship Id="rId6" Type="http://schemas.openxmlformats.org/officeDocument/2006/relationships/image" Target="../media/image58.png"/><Relationship Id="rId5" Type="http://schemas.openxmlformats.org/officeDocument/2006/relationships/hyperlink" Target="http://en.wikipedia.org/wiki/Barycentric_coordinates_(mathematics)" TargetMode="External"/><Relationship Id="rId4" Type="http://schemas.openxmlformats.org/officeDocument/2006/relationships/hyperlink" Target="http://bit.ly/fG7RSk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Relationship Id="rId6" Type="http://schemas.openxmlformats.org/officeDocument/2006/relationships/hyperlink" Target="http://bit.ly/hvAZAe" TargetMode="External"/><Relationship Id="rId5" Type="http://schemas.openxmlformats.org/officeDocument/2006/relationships/image" Target="../media/image60.gif"/><Relationship Id="rId4" Type="http://schemas.openxmlformats.org/officeDocument/2006/relationships/image" Target="../media/image5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Relationship Id="rId5" Type="http://schemas.openxmlformats.org/officeDocument/2006/relationships/hyperlink" Target="http://en.wikipedia.org/wiki/Ray_tracing_(graphics)" TargetMode="External"/><Relationship Id="rId4" Type="http://schemas.openxmlformats.org/officeDocument/2006/relationships/image" Target="../media/image6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jpeg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6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Relationship Id="rId6" Type="http://schemas.openxmlformats.org/officeDocument/2006/relationships/image" Target="../media/image64.jpeg"/><Relationship Id="rId5" Type="http://schemas.openxmlformats.org/officeDocument/2006/relationships/image" Target="../media/image63.jpeg"/><Relationship Id="rId4" Type="http://schemas.openxmlformats.org/officeDocument/2006/relationships/image" Target="../media/image6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hyperlink" Target="http://nehe.gamedev.net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Relationship Id="rId6" Type="http://schemas.openxmlformats.org/officeDocument/2006/relationships/hyperlink" Target="http://unixhelp.ed.ac.uk/" TargetMode="External"/><Relationship Id="rId5" Type="http://schemas.openxmlformats.org/officeDocument/2006/relationships/hyperlink" Target="https://selfserv.cis.ksu.edu/selfserv/requestAccount" TargetMode="External"/><Relationship Id="rId4" Type="http://schemas.openxmlformats.org/officeDocument/2006/relationships/hyperlink" Target="http://support.cis.ksu.edu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Relationship Id="rId4" Type="http://schemas.openxmlformats.org/officeDocument/2006/relationships/hyperlink" Target="http://en.wikipedia.org/wiki/Homogeneous_coordinate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0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hyperlink" Target="http://bit.ly/eBrI09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bit.ly/fwpDwd" TargetMode="External"/><Relationship Id="rId1" Type="http://schemas.openxmlformats.org/officeDocument/2006/relationships/tags" Target="../tags/tag7.xml"/><Relationship Id="rId6" Type="http://schemas.openxmlformats.org/officeDocument/2006/relationships/hyperlink" Target="http://bit.ly/f4CvMZ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://bit.ly/gt5v3u" TargetMode="Externa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hyperlink" Target="http://bit.ly/f5z1UC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hyperlink" Target="http://bit.ly/dNa2MO" TargetMode="External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1037034" y="2286000"/>
            <a:ext cx="77533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2000" dirty="0"/>
              <a:t>William H. Hsu</a:t>
            </a: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2000" dirty="0"/>
              <a:t>Department of Computing and Information Sciences, </a:t>
            </a:r>
            <a:r>
              <a:rPr lang="en-US" sz="2000" dirty="0" smtClean="0"/>
              <a:t>KSU</a:t>
            </a:r>
            <a:endParaRPr lang="en-US" sz="1600" dirty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endParaRPr lang="en-US" sz="1600" dirty="0"/>
          </a:p>
          <a:p>
            <a:pPr marL="342900" indent="-342900" algn="ctr">
              <a:buClr>
                <a:srgbClr val="5B0DAA"/>
              </a:buClr>
            </a:pPr>
            <a:r>
              <a:rPr lang="en-US" sz="1600" dirty="0"/>
              <a:t>KSOL course pages: </a:t>
            </a:r>
            <a:r>
              <a:rPr lang="en-US" sz="1600" dirty="0" smtClean="0">
                <a:solidFill>
                  <a:srgbClr val="0000CC"/>
                </a:solidFill>
                <a:hlinkClick r:id="rId4"/>
              </a:rPr>
              <a:t>http://bit.ly/hGvXlH</a:t>
            </a:r>
            <a:r>
              <a:rPr lang="en-US" sz="1600" dirty="0" smtClean="0">
                <a:solidFill>
                  <a:srgbClr val="0000CC"/>
                </a:solidFill>
              </a:rPr>
              <a:t> / </a:t>
            </a:r>
            <a:r>
              <a:rPr lang="en-US" sz="1600" dirty="0" smtClean="0">
                <a:solidFill>
                  <a:srgbClr val="0000CC"/>
                </a:solidFill>
                <a:hlinkClick r:id="rId5"/>
              </a:rPr>
              <a:t>http://bit.ly/eVizrE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endParaRPr lang="en-US" sz="1600" dirty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dirty="0" smtClean="0"/>
              <a:t>Public mirror web </a:t>
            </a:r>
            <a:r>
              <a:rPr lang="en-US" sz="1600" dirty="0"/>
              <a:t>site: </a:t>
            </a: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www.kddresearch.org/Courses/CIS636</a:t>
            </a:r>
            <a:endParaRPr lang="en-US" sz="1600" dirty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dirty="0"/>
              <a:t>Instructor home page: </a:t>
            </a:r>
            <a:r>
              <a:rPr lang="en-US" sz="1600" u="sng" dirty="0">
                <a:hlinkClick r:id="rId7"/>
              </a:rPr>
              <a:t>http://www.cis.ksu.edu/~bhsu</a:t>
            </a:r>
            <a:endParaRPr lang="en-US" sz="1600" u="sng" dirty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endParaRPr lang="en-US" sz="1600" u="sng" dirty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dirty="0"/>
              <a:t>Readings</a:t>
            </a:r>
            <a:r>
              <a:rPr lang="en-US" sz="1600" dirty="0" smtClean="0"/>
              <a:t>:</a:t>
            </a:r>
            <a:endParaRPr lang="en-US" sz="1600" dirty="0"/>
          </a:p>
          <a:p>
            <a:pPr marL="342900" indent="-342900" algn="ctr">
              <a:buClr>
                <a:srgbClr val="5B0DAA"/>
              </a:buClr>
            </a:pPr>
            <a:r>
              <a:rPr lang="en-US" sz="1600" b="0" dirty="0" smtClean="0"/>
              <a:t>Wikipedia: vectors (</a:t>
            </a:r>
            <a:r>
              <a:rPr lang="en-US" sz="1600" dirty="0" smtClean="0">
                <a:solidFill>
                  <a:srgbClr val="800000"/>
                </a:solidFill>
                <a:hlinkClick r:id="rId8"/>
              </a:rPr>
              <a:t>http://bit.ly/eBrI09</a:t>
            </a:r>
            <a:r>
              <a:rPr lang="en-US" sz="1600" b="0" dirty="0" smtClean="0"/>
              <a:t>), matrices (</a:t>
            </a:r>
            <a:r>
              <a:rPr lang="en-US" sz="1600" dirty="0" smtClean="0">
                <a:solidFill>
                  <a:srgbClr val="800000"/>
                </a:solidFill>
                <a:hlinkClick r:id="rId9"/>
              </a:rPr>
              <a:t>http://bit.ly/fwpDwd</a:t>
            </a:r>
            <a:r>
              <a:rPr lang="en-US" sz="1600" dirty="0" smtClean="0">
                <a:solidFill>
                  <a:srgbClr val="800000"/>
                </a:solidFill>
              </a:rPr>
              <a:t>)</a:t>
            </a:r>
            <a:endParaRPr lang="en-US" sz="1600" b="0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b="0" dirty="0" smtClean="0"/>
              <a:t>Sections </a:t>
            </a:r>
            <a:r>
              <a:rPr lang="en-US" sz="1600" b="0" u="sng" dirty="0" smtClean="0"/>
              <a:t>2.1 – 2.2</a:t>
            </a:r>
            <a:r>
              <a:rPr lang="en-US" sz="1600" b="0" dirty="0" smtClean="0"/>
              <a:t>, 13.2, 14.1 – 14.4, 17.1, Eberly </a:t>
            </a:r>
            <a:r>
              <a:rPr lang="en-US" sz="1600" b="0" i="1" dirty="0" smtClean="0"/>
              <a:t>2</a:t>
            </a:r>
            <a:r>
              <a:rPr lang="en-US" sz="1600" b="0" i="1" baseline="30000" dirty="0" smtClean="0"/>
              <a:t>e</a:t>
            </a:r>
            <a:r>
              <a:rPr lang="en-US" sz="1600" b="0" dirty="0" smtClean="0"/>
              <a:t> – see </a:t>
            </a:r>
            <a:r>
              <a:rPr lang="en-US" sz="1600" dirty="0" smtClean="0">
                <a:hlinkClick r:id="rId10"/>
              </a:rPr>
              <a:t>http://bit.ly/ieUq45</a:t>
            </a:r>
            <a:endParaRPr lang="en-US" sz="1600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b="0" dirty="0" smtClean="0"/>
              <a:t>Appendices 1-4, Foley, J. D., </a:t>
            </a:r>
            <a:r>
              <a:rPr lang="en-US" sz="1600" b="0" dirty="0" err="1" smtClean="0"/>
              <a:t>VanDam</a:t>
            </a:r>
            <a:r>
              <a:rPr lang="en-US" sz="1600" b="0" dirty="0" smtClean="0"/>
              <a:t>, A., </a:t>
            </a:r>
            <a:r>
              <a:rPr lang="en-US" sz="1600" b="0" dirty="0" err="1" smtClean="0"/>
              <a:t>Feiner</a:t>
            </a:r>
            <a:r>
              <a:rPr lang="en-US" sz="1600" b="0" dirty="0" smtClean="0"/>
              <a:t>, S. K., &amp; Hughes, J. F.  (1991). </a:t>
            </a:r>
            <a:r>
              <a:rPr lang="en-US" sz="1600" b="0" i="1" dirty="0" smtClean="0"/>
              <a:t>Computer Graphics, Principles and Practice, Second Edition in C. </a:t>
            </a: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1600" b="0" dirty="0" smtClean="0"/>
              <a:t>McCauley (Senocular.com) tutorial: </a:t>
            </a:r>
            <a:r>
              <a:rPr lang="en-US" sz="1600" dirty="0" smtClean="0">
                <a:hlinkClick r:id="rId11"/>
              </a:rPr>
              <a:t>http://bit.ly/2yNPD</a:t>
            </a:r>
            <a:r>
              <a:rPr lang="en-US" sz="1600" dirty="0" smtClean="0"/>
              <a:t> </a:t>
            </a:r>
            <a:endParaRPr lang="en-US" sz="1600" b="0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endParaRPr lang="en-US" sz="1600" b="0" i="1" dirty="0" smtClean="0"/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715581" y="990600"/>
            <a:ext cx="83962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/>
              <a:t>Computer Graphics (CG) Basics: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smtClean="0"/>
              <a:t>Transformation </a:t>
            </a:r>
            <a:r>
              <a:rPr lang="en-US" sz="2800" dirty="0" smtClean="0"/>
              <a:t>Matrices &amp; Coordinate Systems</a:t>
            </a:r>
            <a:endParaRPr lang="en-US" sz="2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47762" y="76200"/>
            <a:ext cx="753189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Lecture 1 of 41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240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Vector Spaces and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Affine Spaces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Vector Space</a:t>
            </a:r>
            <a:r>
              <a:rPr lang="en-US" sz="1800" dirty="0">
                <a:solidFill>
                  <a:srgbClr val="800000"/>
                </a:solidFill>
              </a:rPr>
              <a:t>: Set of Points with Addition, Multiplication by Constant</a:t>
            </a:r>
            <a:endParaRPr lang="en-US" sz="1800" u="sng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Components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Set 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 (of </a:t>
            </a:r>
            <a:r>
              <a:rPr lang="en-US" sz="1600" u="sng" dirty="0">
                <a:solidFill>
                  <a:srgbClr val="0000CC"/>
                </a:solidFill>
              </a:rPr>
              <a:t>vectors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/>
              <a:t>u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w</a:t>
            </a:r>
            <a:r>
              <a:rPr lang="en-US" sz="1600" dirty="0">
                <a:solidFill>
                  <a:srgbClr val="0000CC"/>
                </a:solidFill>
              </a:rPr>
              <a:t>) over which addition, scalar multiplication defined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Vector addition: </a:t>
            </a:r>
            <a:r>
              <a:rPr lang="en-US" sz="1600" dirty="0"/>
              <a:t>v </a:t>
            </a:r>
            <a:r>
              <a:rPr lang="en-US" sz="1600" dirty="0">
                <a:solidFill>
                  <a:srgbClr val="0000CC"/>
                </a:solidFill>
              </a:rPr>
              <a:t>+ </a:t>
            </a:r>
            <a:r>
              <a:rPr lang="en-US" sz="1600" dirty="0"/>
              <a:t>w</a:t>
            </a:r>
            <a:endParaRPr lang="en-US" sz="1600" dirty="0">
              <a:solidFill>
                <a:srgbClr val="0000CC"/>
              </a:solidFill>
            </a:endParaRP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Scalar multiplication: </a:t>
            </a:r>
            <a:r>
              <a:rPr lang="en-US" sz="1600" dirty="0">
                <a:sym typeface="Symbol" pitchFamily="18" charset="2"/>
              </a:rPr>
              <a:t></a:t>
            </a:r>
            <a:r>
              <a:rPr lang="en-US" sz="1600" dirty="0"/>
              <a:t>v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Properties (necessary and sufficient conditions)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Addition: associative, commutative, identity (</a:t>
            </a:r>
            <a:r>
              <a:rPr lang="en-US" sz="1600" dirty="0"/>
              <a:t>0</a:t>
            </a:r>
            <a:r>
              <a:rPr lang="en-US" sz="1600" dirty="0">
                <a:solidFill>
                  <a:srgbClr val="0000CC"/>
                </a:solidFill>
              </a:rPr>
              <a:t> vector such that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/>
              <a:t>0</a:t>
            </a:r>
            <a:r>
              <a:rPr lang="en-US" sz="1600" dirty="0">
                <a:solidFill>
                  <a:srgbClr val="0000CC"/>
                </a:solidFill>
              </a:rPr>
              <a:t> +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), admits inverses (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</a:t>
            </a:r>
            <a:r>
              <a:rPr lang="en-US" sz="1600" dirty="0"/>
              <a:t>w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+ </a:t>
            </a:r>
            <a:r>
              <a:rPr lang="en-US" sz="1600" dirty="0"/>
              <a:t>w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/>
              <a:t>0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Scalar multiplication: satisfies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, 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()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(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1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,                   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, 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( + )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 + 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, 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(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+ </a:t>
            </a:r>
            <a:r>
              <a:rPr lang="en-US" sz="1600" dirty="0"/>
              <a:t>w</a:t>
            </a:r>
            <a:r>
              <a:rPr lang="en-US" sz="1600" dirty="0">
                <a:solidFill>
                  <a:srgbClr val="0000CC"/>
                </a:solidFill>
              </a:rPr>
              <a:t>) =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 + </a:t>
            </a:r>
            <a:r>
              <a:rPr lang="en-US" sz="1600" dirty="0"/>
              <a:t>w</a:t>
            </a: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sng" dirty="0">
                <a:solidFill>
                  <a:srgbClr val="0000CC"/>
                </a:solidFill>
              </a:rPr>
              <a:t>Linear combination</a:t>
            </a:r>
            <a:r>
              <a:rPr lang="en-US" sz="1600" dirty="0">
                <a:solidFill>
                  <a:srgbClr val="0000CC"/>
                </a:solidFill>
              </a:rPr>
              <a:t>: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00CC"/>
                </a:solidFill>
              </a:rPr>
              <a:t>v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00CC"/>
                </a:solidFill>
              </a:rPr>
              <a:t> +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2</a:t>
            </a:r>
            <a:r>
              <a:rPr lang="en-US" sz="1600" dirty="0">
                <a:solidFill>
                  <a:srgbClr val="0000CC"/>
                </a:solidFill>
              </a:rPr>
              <a:t>v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2 </a:t>
            </a:r>
            <a:r>
              <a:rPr lang="en-US" sz="1600" dirty="0">
                <a:solidFill>
                  <a:srgbClr val="0000CC"/>
                </a:solidFill>
              </a:rPr>
              <a:t>+ … +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i="1" baseline="-25000" dirty="0" err="1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sz="1600" dirty="0" err="1">
                <a:solidFill>
                  <a:srgbClr val="0000CC"/>
                </a:solidFill>
              </a:rPr>
              <a:t>v</a:t>
            </a:r>
            <a:r>
              <a:rPr lang="en-US" sz="1600" i="1" baseline="-25000" dirty="0" err="1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 </a:t>
            </a:r>
            <a:endParaRPr lang="en-US" sz="1600" dirty="0">
              <a:solidFill>
                <a:srgbClr val="0000CC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Affine Space</a:t>
            </a:r>
            <a:r>
              <a:rPr lang="en-US" sz="1800" dirty="0">
                <a:solidFill>
                  <a:srgbClr val="800000"/>
                </a:solidFill>
              </a:rPr>
              <a:t>: Set of Points with Geometric Operations (No “Origin”)</a:t>
            </a:r>
            <a:endParaRPr lang="en-US" sz="1800" u="sng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Components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Set 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 (of </a:t>
            </a:r>
            <a:r>
              <a:rPr lang="en-US" sz="1600" u="sng" dirty="0">
                <a:solidFill>
                  <a:srgbClr val="0000CC"/>
                </a:solidFill>
              </a:rPr>
              <a:t>points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i="1" dirty="0"/>
              <a:t>P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Q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R</a:t>
            </a:r>
            <a:r>
              <a:rPr lang="en-US" sz="1600" dirty="0">
                <a:solidFill>
                  <a:srgbClr val="0000CC"/>
                </a:solidFill>
              </a:rPr>
              <a:t>) </a:t>
            </a:r>
            <a:r>
              <a:rPr lang="en-US" sz="1600" i="1" dirty="0">
                <a:solidFill>
                  <a:srgbClr val="0000CC"/>
                </a:solidFill>
              </a:rPr>
              <a:t>and</a:t>
            </a:r>
            <a:r>
              <a:rPr lang="en-US" sz="1600" dirty="0">
                <a:solidFill>
                  <a:srgbClr val="0000CC"/>
                </a:solidFill>
              </a:rPr>
              <a:t> associated vector space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Operators: vector difference, point-vector addition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sng" dirty="0">
                <a:solidFill>
                  <a:srgbClr val="0000CC"/>
                </a:solidFill>
              </a:rPr>
              <a:t>Affine combination</a:t>
            </a:r>
            <a:r>
              <a:rPr lang="en-US" sz="1600" dirty="0">
                <a:solidFill>
                  <a:srgbClr val="0000CC"/>
                </a:solidFill>
              </a:rPr>
              <a:t> (of </a:t>
            </a:r>
            <a:r>
              <a:rPr lang="en-US" sz="1600" i="1" dirty="0"/>
              <a:t>P</a:t>
            </a:r>
            <a:r>
              <a:rPr lang="en-US" sz="1600" dirty="0">
                <a:solidFill>
                  <a:srgbClr val="0000CC"/>
                </a:solidFill>
              </a:rPr>
              <a:t> and </a:t>
            </a:r>
            <a:r>
              <a:rPr lang="en-US" sz="1600" i="1" dirty="0"/>
              <a:t>Q</a:t>
            </a:r>
            <a:r>
              <a:rPr lang="en-US" sz="1600" dirty="0">
                <a:solidFill>
                  <a:srgbClr val="0000CC"/>
                </a:solidFill>
              </a:rPr>
              <a:t> by </a:t>
            </a:r>
            <a:r>
              <a:rPr lang="en-US" sz="1600" i="1" dirty="0">
                <a:solidFill>
                  <a:srgbClr val="0000CC"/>
                </a:solidFill>
              </a:rPr>
              <a:t>t </a:t>
            </a:r>
            <a:r>
              <a:rPr lang="en-US" sz="1600" dirty="0" smtClean="0">
                <a:solidFill>
                  <a:srgbClr val="0000CC"/>
                </a:solidFill>
                <a:sym typeface="Symbol" pitchFamily="18" charset="2"/>
              </a:rPr>
              <a:t></a:t>
            </a:r>
            <a:r>
              <a:rPr lang="en-US" sz="1600" dirty="0" smtClean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dirty="0" smtClean="0">
                <a:solidFill>
                  <a:srgbClr val="0000CC"/>
                </a:solidFill>
              </a:rPr>
              <a:t>): </a:t>
            </a:r>
            <a:r>
              <a:rPr lang="en-US" sz="1600" i="1" dirty="0"/>
              <a:t>P + </a:t>
            </a:r>
            <a:r>
              <a:rPr lang="en-US" sz="1600" i="1" dirty="0">
                <a:solidFill>
                  <a:srgbClr val="0000CC"/>
                </a:solidFill>
              </a:rPr>
              <a:t>t</a:t>
            </a:r>
            <a:r>
              <a:rPr lang="en-US" sz="1600" dirty="0"/>
              <a:t>(</a:t>
            </a:r>
            <a:r>
              <a:rPr lang="en-US" sz="1600" i="1" dirty="0"/>
              <a:t>Q – P)</a:t>
            </a: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i="1" dirty="0">
                <a:solidFill>
                  <a:srgbClr val="0000CC"/>
                </a:solidFill>
              </a:rPr>
              <a:t>NB</a:t>
            </a:r>
            <a:r>
              <a:rPr lang="en-US" sz="1600" dirty="0">
                <a:solidFill>
                  <a:srgbClr val="0000CC"/>
                </a:solidFill>
              </a:rPr>
              <a:t>: for any vector space (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, +, </a:t>
            </a:r>
            <a:r>
              <a:rPr lang="en-US" sz="1600" dirty="0">
                <a:solidFill>
                  <a:srgbClr val="0000CC"/>
                </a:solidFill>
                <a:cs typeface="Arial" charset="0"/>
              </a:rPr>
              <a:t>·</a:t>
            </a:r>
            <a:r>
              <a:rPr lang="en-US" sz="1600" dirty="0">
                <a:solidFill>
                  <a:srgbClr val="0000CC"/>
                </a:solidFill>
              </a:rPr>
              <a:t>) there exists affine space (points(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  <a:r>
              <a:rPr lang="en-US" sz="1600" i="1" dirty="0">
                <a:solidFill>
                  <a:srgbClr val="0000CC"/>
                </a:solidFill>
              </a:rPr>
              <a:t>, V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240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Linear and Planar Equations</a:t>
            </a:r>
            <a:b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</a:b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in Affine Spaces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800000"/>
                </a:solidFill>
              </a:rPr>
              <a:t>Equation of Line in Affine Space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Let </a:t>
            </a:r>
            <a:r>
              <a:rPr lang="en-US" sz="1800" i="1"/>
              <a:t>P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 i="1"/>
              <a:t>Q</a:t>
            </a:r>
            <a:r>
              <a:rPr lang="en-US" sz="1800">
                <a:solidFill>
                  <a:srgbClr val="0000CC"/>
                </a:solidFill>
              </a:rPr>
              <a:t> be points in affine space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>
                <a:solidFill>
                  <a:srgbClr val="0000CC"/>
                </a:solidFill>
              </a:rPr>
              <a:t>Parametric form</a:t>
            </a:r>
            <a:r>
              <a:rPr lang="en-US" sz="1800">
                <a:solidFill>
                  <a:srgbClr val="0000CC"/>
                </a:solidFill>
              </a:rPr>
              <a:t> (real-valued </a:t>
            </a:r>
            <a:r>
              <a:rPr lang="en-US" sz="1800" u="sng">
                <a:solidFill>
                  <a:srgbClr val="0000CC"/>
                </a:solidFill>
              </a:rPr>
              <a:t>parameter</a:t>
            </a:r>
            <a:r>
              <a:rPr lang="en-US" sz="1800">
                <a:solidFill>
                  <a:srgbClr val="0000CC"/>
                </a:solidFill>
              </a:rPr>
              <a:t> </a:t>
            </a:r>
            <a:r>
              <a:rPr lang="en-US" sz="1800" i="1">
                <a:solidFill>
                  <a:srgbClr val="0000CC"/>
                </a:solidFill>
              </a:rPr>
              <a:t>t</a:t>
            </a:r>
            <a:r>
              <a:rPr lang="en-US" sz="1800">
                <a:solidFill>
                  <a:srgbClr val="0000CC"/>
                </a:solidFill>
              </a:rPr>
              <a:t>)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Set of points of form (1 –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>
                <a:solidFill>
                  <a:srgbClr val="0000CC"/>
                </a:solidFill>
              </a:rPr>
              <a:t>)</a:t>
            </a:r>
            <a:r>
              <a:rPr lang="en-US" sz="1600" i="1"/>
              <a:t>P +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 i="1"/>
              <a:t>Q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Forms line passing through </a:t>
            </a:r>
            <a:r>
              <a:rPr lang="en-US" sz="1600" i="1"/>
              <a:t>P </a:t>
            </a:r>
            <a:r>
              <a:rPr lang="en-US" sz="1600">
                <a:solidFill>
                  <a:srgbClr val="0000CC"/>
                </a:solidFill>
              </a:rPr>
              <a:t>and </a:t>
            </a:r>
            <a:r>
              <a:rPr lang="en-US" sz="1600" i="1"/>
              <a:t>Q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Example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Cartesian plane of points (</a:t>
            </a:r>
            <a:r>
              <a:rPr lang="en-US" sz="1600" i="1"/>
              <a:t>x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y</a:t>
            </a:r>
            <a:r>
              <a:rPr lang="en-US" sz="1600">
                <a:solidFill>
                  <a:srgbClr val="0000CC"/>
                </a:solidFill>
              </a:rPr>
              <a:t>) is an affine space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Parametric line between (</a:t>
            </a:r>
            <a:r>
              <a:rPr lang="en-US" sz="1600" i="1"/>
              <a:t>a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b</a:t>
            </a:r>
            <a:r>
              <a:rPr lang="en-US" sz="1600">
                <a:solidFill>
                  <a:srgbClr val="0000CC"/>
                </a:solidFill>
              </a:rPr>
              <a:t>) and (</a:t>
            </a:r>
            <a:r>
              <a:rPr lang="en-US" sz="1600" i="1"/>
              <a:t>c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d</a:t>
            </a:r>
            <a:r>
              <a:rPr lang="en-US" sz="1600">
                <a:solidFill>
                  <a:srgbClr val="0000CC"/>
                </a:solidFill>
              </a:rPr>
              <a:t>):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None/>
            </a:pPr>
            <a:r>
              <a:rPr lang="en-US" sz="1600" i="1">
                <a:solidFill>
                  <a:srgbClr val="0000CC"/>
                </a:solidFill>
              </a:rPr>
              <a:t>	L</a:t>
            </a:r>
            <a:r>
              <a:rPr lang="en-US" sz="1600">
                <a:solidFill>
                  <a:srgbClr val="0000CC"/>
                </a:solidFill>
              </a:rPr>
              <a:t> = {((1 –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>
                <a:solidFill>
                  <a:srgbClr val="0000CC"/>
                </a:solidFill>
              </a:rPr>
              <a:t>)</a:t>
            </a:r>
            <a:r>
              <a:rPr lang="en-US" sz="1600" i="1"/>
              <a:t>a</a:t>
            </a:r>
            <a:r>
              <a:rPr lang="en-US" sz="1600"/>
              <a:t> </a:t>
            </a:r>
            <a:r>
              <a:rPr lang="en-US" sz="1600">
                <a:solidFill>
                  <a:srgbClr val="0000CC"/>
                </a:solidFill>
              </a:rPr>
              <a:t>+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 i="1"/>
              <a:t>c</a:t>
            </a:r>
            <a:r>
              <a:rPr lang="en-US" sz="1600">
                <a:solidFill>
                  <a:srgbClr val="0000CC"/>
                </a:solidFill>
              </a:rPr>
              <a:t>, (1 –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>
                <a:solidFill>
                  <a:srgbClr val="0000CC"/>
                </a:solidFill>
              </a:rPr>
              <a:t>)</a:t>
            </a:r>
            <a:r>
              <a:rPr lang="en-US" sz="1600" i="1"/>
              <a:t>b</a:t>
            </a:r>
            <a:r>
              <a:rPr lang="en-US" sz="1600"/>
              <a:t> </a:t>
            </a:r>
            <a:r>
              <a:rPr lang="en-US" sz="1600">
                <a:solidFill>
                  <a:srgbClr val="0000CC"/>
                </a:solidFill>
              </a:rPr>
              <a:t>+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 i="1"/>
              <a:t>d</a:t>
            </a:r>
            <a:r>
              <a:rPr lang="en-US" sz="1600">
                <a:solidFill>
                  <a:srgbClr val="0000CC"/>
                </a:solidFill>
              </a:rPr>
              <a:t>) | </a:t>
            </a:r>
            <a:r>
              <a:rPr lang="en-US" sz="1600" i="1">
                <a:solidFill>
                  <a:srgbClr val="0000CC"/>
                </a:solidFill>
              </a:rPr>
              <a:t>t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</a:t>
            </a:r>
            <a:r>
              <a:rPr lang="en-US" sz="1600">
                <a:solidFill>
                  <a:srgbClr val="0000CC"/>
                </a:solidFill>
                <a:latin typeface="Times New Roman" pitchFamily="18" charset="0"/>
              </a:rPr>
              <a:t>R}</a:t>
            </a:r>
            <a:endParaRPr lang="en-US" sz="160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800000"/>
                </a:solidFill>
              </a:rPr>
              <a:t>Equation of Plane in Affine Space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Let </a:t>
            </a:r>
            <a:r>
              <a:rPr lang="en-US" sz="1800" i="1"/>
              <a:t>P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 i="1"/>
              <a:t>Q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 i="1"/>
              <a:t>R</a:t>
            </a:r>
            <a:r>
              <a:rPr lang="en-US" sz="1800">
                <a:solidFill>
                  <a:srgbClr val="0000CC"/>
                </a:solidFill>
              </a:rPr>
              <a:t> be points in affine space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>
                <a:solidFill>
                  <a:srgbClr val="0000CC"/>
                </a:solidFill>
              </a:rPr>
              <a:t>Parametric form</a:t>
            </a:r>
            <a:r>
              <a:rPr lang="en-US" sz="1800">
                <a:solidFill>
                  <a:srgbClr val="0000CC"/>
                </a:solidFill>
              </a:rPr>
              <a:t> (real-valued parameters </a:t>
            </a:r>
            <a:r>
              <a:rPr lang="en-US" sz="1800" i="1">
                <a:solidFill>
                  <a:srgbClr val="0000CC"/>
                </a:solidFill>
              </a:rPr>
              <a:t>s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 i="1">
                <a:solidFill>
                  <a:srgbClr val="0000CC"/>
                </a:solidFill>
              </a:rPr>
              <a:t>t</a:t>
            </a:r>
            <a:r>
              <a:rPr lang="en-US" sz="1800">
                <a:solidFill>
                  <a:srgbClr val="0000CC"/>
                </a:solidFill>
              </a:rPr>
              <a:t>)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Set of points of form (1 – </a:t>
            </a:r>
            <a:r>
              <a:rPr lang="en-US" sz="1600" i="1">
                <a:solidFill>
                  <a:srgbClr val="0000CC"/>
                </a:solidFill>
              </a:rPr>
              <a:t>s</a:t>
            </a:r>
            <a:r>
              <a:rPr lang="en-US" sz="1600">
                <a:solidFill>
                  <a:srgbClr val="0000CC"/>
                </a:solidFill>
              </a:rPr>
              <a:t>)((1 –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>
                <a:solidFill>
                  <a:srgbClr val="0000CC"/>
                </a:solidFill>
              </a:rPr>
              <a:t>)</a:t>
            </a:r>
            <a:r>
              <a:rPr lang="en-US" sz="1600" i="1"/>
              <a:t>P +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 i="1"/>
              <a:t>Q</a:t>
            </a:r>
            <a:r>
              <a:rPr lang="en-US" sz="1600">
                <a:solidFill>
                  <a:srgbClr val="0000CC"/>
                </a:solidFill>
              </a:rPr>
              <a:t>) + </a:t>
            </a:r>
            <a:r>
              <a:rPr lang="en-US" sz="1600" i="1">
                <a:solidFill>
                  <a:srgbClr val="0000CC"/>
                </a:solidFill>
              </a:rPr>
              <a:t>s</a:t>
            </a:r>
            <a:r>
              <a:rPr lang="en-US" sz="1600" i="1"/>
              <a:t>R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Forms plane containing </a:t>
            </a:r>
            <a:r>
              <a:rPr lang="en-US" sz="1600" i="1"/>
              <a:t>P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Q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240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Vector Space Spans and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Affine Spans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Vector Space Span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 – set of all linear combinations of a set of vectors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Example: vectors in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endParaRPr lang="en-US" sz="1600" dirty="0">
              <a:solidFill>
                <a:srgbClr val="0000CC"/>
              </a:solidFill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Span of single (nonzero) vector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: line through the origin containing </a:t>
            </a:r>
            <a:r>
              <a:rPr lang="en-US" sz="1600" dirty="0"/>
              <a:t>v</a:t>
            </a:r>
            <a:endParaRPr lang="en-US" sz="1600" dirty="0">
              <a:solidFill>
                <a:srgbClr val="0000CC"/>
              </a:solidFill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Span of pair of (nonzero, </a:t>
            </a:r>
            <a:r>
              <a:rPr lang="en-US" sz="1600" dirty="0" err="1">
                <a:solidFill>
                  <a:srgbClr val="0000CC"/>
                </a:solidFill>
              </a:rPr>
              <a:t>noncollinear</a:t>
            </a:r>
            <a:r>
              <a:rPr lang="en-US" sz="1600" dirty="0">
                <a:solidFill>
                  <a:srgbClr val="0000CC"/>
                </a:solidFill>
              </a:rPr>
              <a:t>) vectors: plane through the origin containing both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Span of 3 of vectors in </a:t>
            </a:r>
            <a:r>
              <a:rPr lang="en-US" sz="1600" u="sng" dirty="0">
                <a:solidFill>
                  <a:srgbClr val="0000CC"/>
                </a:solidFill>
              </a:rPr>
              <a:t>general position</a:t>
            </a:r>
            <a:r>
              <a:rPr lang="en-US" sz="1600" dirty="0">
                <a:solidFill>
                  <a:srgbClr val="0000CC"/>
                </a:solidFill>
              </a:rPr>
              <a:t>: all of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endParaRPr lang="en-US" sz="1600" dirty="0">
              <a:solidFill>
                <a:srgbClr val="0000CC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Affine Span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 – set of all affine combinations of a set of points </a:t>
            </a:r>
            <a:r>
              <a:rPr lang="en-US" sz="1600" i="1" dirty="0"/>
              <a:t>P</a:t>
            </a:r>
            <a:r>
              <a:rPr lang="en-US" sz="1600" i="1" baseline="-25000" dirty="0"/>
              <a:t>1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P</a:t>
            </a:r>
            <a:r>
              <a:rPr lang="en-US" sz="1600" i="1" baseline="-25000" dirty="0"/>
              <a:t>2</a:t>
            </a:r>
            <a:r>
              <a:rPr lang="en-US" sz="1600" dirty="0">
                <a:solidFill>
                  <a:srgbClr val="0000CC"/>
                </a:solidFill>
              </a:rPr>
              <a:t>, …, </a:t>
            </a:r>
            <a:r>
              <a:rPr lang="en-US" sz="1600" i="1" dirty="0" err="1"/>
              <a:t>P</a:t>
            </a:r>
            <a:r>
              <a:rPr lang="en-US" sz="1600" i="1" baseline="-25000" dirty="0" err="1"/>
              <a:t>n</a:t>
            </a:r>
            <a:r>
              <a:rPr lang="en-US" sz="1600" dirty="0">
                <a:solidFill>
                  <a:srgbClr val="0000CC"/>
                </a:solidFill>
              </a:rPr>
              <a:t> in an affine space</a:t>
            </a:r>
            <a:endParaRPr lang="en-US" sz="1600" u="sng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Example: vectors, points in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endParaRPr lang="en-US" sz="1600" baseline="3000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Standard affine plan of points (</a:t>
            </a:r>
            <a:r>
              <a:rPr lang="en-US" sz="1600" i="1" dirty="0">
                <a:solidFill>
                  <a:srgbClr val="0000CC"/>
                </a:solidFill>
              </a:rPr>
              <a:t>x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y</a:t>
            </a:r>
            <a:r>
              <a:rPr lang="en-US" sz="1600" dirty="0">
                <a:solidFill>
                  <a:srgbClr val="0000CC"/>
                </a:solidFill>
              </a:rPr>
              <a:t>, 1)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Consider points </a:t>
            </a:r>
            <a:r>
              <a:rPr lang="en-US" sz="1600" i="1" dirty="0"/>
              <a:t>P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Q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Affine span: line containing </a:t>
            </a:r>
            <a:r>
              <a:rPr lang="en-US" sz="1600" i="1" dirty="0"/>
              <a:t>P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Q</a:t>
            </a:r>
            <a:endParaRPr lang="en-US" sz="1600" dirty="0">
              <a:solidFill>
                <a:srgbClr val="0000CC"/>
              </a:solidFill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Also intersection of span, affine space</a:t>
            </a:r>
          </a:p>
        </p:txBody>
      </p:sp>
      <p:sp>
        <p:nvSpPr>
          <p:cNvPr id="530436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4743450"/>
            <a:ext cx="2438400" cy="833438"/>
          </a:xfrm>
          <a:prstGeom prst="parallelogram">
            <a:avLst>
              <a:gd name="adj" fmla="val 133377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0437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29263" y="4267200"/>
            <a:ext cx="1709737" cy="1905000"/>
          </a:xfrm>
          <a:prstGeom prst="parallelogram">
            <a:avLst>
              <a:gd name="adj" fmla="val 25000"/>
            </a:avLst>
          </a:prstGeom>
          <a:solidFill>
            <a:srgbClr val="00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</a:pPr>
            <a:endParaRPr lang="en-US" b="0"/>
          </a:p>
        </p:txBody>
      </p:sp>
      <p:sp>
        <p:nvSpPr>
          <p:cNvPr id="530438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05400" y="5100638"/>
            <a:ext cx="1951038" cy="476250"/>
          </a:xfrm>
          <a:prstGeom prst="parallelogram">
            <a:avLst>
              <a:gd name="adj" fmla="val 127035"/>
            </a:avLst>
          </a:prstGeom>
          <a:solidFill>
            <a:srgbClr val="99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899150" y="5046663"/>
            <a:ext cx="885825" cy="395287"/>
            <a:chOff x="3572" y="3227"/>
            <a:chExt cx="558" cy="249"/>
          </a:xfrm>
        </p:grpSpPr>
        <p:sp>
          <p:nvSpPr>
            <p:cNvPr id="24600" name="Oval 8"/>
            <p:cNvSpPr>
              <a:spLocks noChangeArrowheads="1"/>
            </p:cNvSpPr>
            <p:nvPr/>
          </p:nvSpPr>
          <p:spPr bwMode="auto">
            <a:xfrm>
              <a:off x="3607" y="3227"/>
              <a:ext cx="51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01" name="Oval 9"/>
            <p:cNvSpPr>
              <a:spLocks noChangeArrowheads="1"/>
            </p:cNvSpPr>
            <p:nvPr/>
          </p:nvSpPr>
          <p:spPr bwMode="auto">
            <a:xfrm>
              <a:off x="3966" y="3227"/>
              <a:ext cx="51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02" name="Text Box 10"/>
            <p:cNvSpPr txBox="1">
              <a:spLocks noChangeArrowheads="1"/>
            </p:cNvSpPr>
            <p:nvPr/>
          </p:nvSpPr>
          <p:spPr bwMode="auto">
            <a:xfrm>
              <a:off x="3572" y="3264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</a:pPr>
              <a:r>
                <a:rPr lang="en-US" sz="1600" i="1"/>
                <a:t>P</a:t>
              </a:r>
            </a:p>
          </p:txBody>
        </p:sp>
        <p:sp>
          <p:nvSpPr>
            <p:cNvPr id="24603" name="Rectangle 11"/>
            <p:cNvSpPr>
              <a:spLocks noChangeArrowheads="1"/>
            </p:cNvSpPr>
            <p:nvPr/>
          </p:nvSpPr>
          <p:spPr bwMode="auto">
            <a:xfrm>
              <a:off x="3914" y="3259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</a:pPr>
              <a:r>
                <a:rPr lang="en-US" sz="1600" i="1"/>
                <a:t>Q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162800" y="4114800"/>
            <a:ext cx="1828800" cy="581025"/>
            <a:chOff x="4368" y="2592"/>
            <a:chExt cx="1152" cy="366"/>
          </a:xfrm>
        </p:grpSpPr>
        <p:sp>
          <p:nvSpPr>
            <p:cNvPr id="24598" name="Rectangle 13"/>
            <p:cNvSpPr>
              <a:spLocks noChangeArrowheads="1"/>
            </p:cNvSpPr>
            <p:nvPr/>
          </p:nvSpPr>
          <p:spPr bwMode="auto">
            <a:xfrm>
              <a:off x="4799" y="2592"/>
              <a:ext cx="72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</a:pPr>
              <a:r>
                <a:rPr lang="en-US" sz="1600"/>
                <a:t>Span</a:t>
              </a:r>
            </a:p>
            <a:p>
              <a:pPr algn="ctr">
                <a:spcBef>
                  <a:spcPct val="0"/>
                </a:spcBef>
                <a:buClrTx/>
              </a:pPr>
              <a:r>
                <a:rPr lang="en-US" sz="1600"/>
                <a:t>of u and v</a:t>
              </a:r>
            </a:p>
          </p:txBody>
        </p:sp>
        <p:sp>
          <p:nvSpPr>
            <p:cNvPr id="24599" name="Line 14"/>
            <p:cNvSpPr>
              <a:spLocks noChangeShapeType="1"/>
            </p:cNvSpPr>
            <p:nvPr/>
          </p:nvSpPr>
          <p:spPr bwMode="auto">
            <a:xfrm flipH="1">
              <a:off x="4368" y="2736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638800" y="5132388"/>
            <a:ext cx="885825" cy="1344612"/>
            <a:chOff x="3408" y="3233"/>
            <a:chExt cx="558" cy="847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3408" y="3233"/>
              <a:ext cx="558" cy="655"/>
              <a:chOff x="3408" y="3281"/>
              <a:chExt cx="558" cy="655"/>
            </a:xfrm>
          </p:grpSpPr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3607" y="3281"/>
                <a:ext cx="359" cy="655"/>
                <a:chOff x="4224" y="3216"/>
                <a:chExt cx="336" cy="576"/>
              </a:xfrm>
            </p:grpSpPr>
            <p:sp>
              <p:nvSpPr>
                <p:cNvPr id="24592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21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3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4224" y="3216"/>
                  <a:ext cx="336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4" name="Line 23"/>
                <p:cNvSpPr>
                  <a:spLocks noChangeShapeType="1"/>
                </p:cNvSpPr>
                <p:nvPr/>
              </p:nvSpPr>
              <p:spPr bwMode="auto">
                <a:xfrm>
                  <a:off x="4224" y="345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4224" y="3456"/>
                  <a:ext cx="192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90" name="Text Box 25"/>
              <p:cNvSpPr txBox="1">
                <a:spLocks noChangeArrowheads="1"/>
              </p:cNvSpPr>
              <p:nvPr/>
            </p:nvSpPr>
            <p:spPr bwMode="auto">
              <a:xfrm>
                <a:off x="3408" y="3554"/>
                <a:ext cx="1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</a:pPr>
                <a:r>
                  <a:rPr lang="en-US" sz="1600"/>
                  <a:t>u</a:t>
                </a:r>
              </a:p>
            </p:txBody>
          </p:sp>
          <p:sp>
            <p:nvSpPr>
              <p:cNvPr id="24591" name="Text Box 26"/>
              <p:cNvSpPr txBox="1">
                <a:spLocks noChangeArrowheads="1"/>
              </p:cNvSpPr>
              <p:nvPr/>
            </p:nvSpPr>
            <p:spPr bwMode="auto">
              <a:xfrm>
                <a:off x="3768" y="3554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</a:pPr>
                <a:r>
                  <a:rPr lang="en-US" sz="1600"/>
                  <a:t>v</a:t>
                </a:r>
              </a:p>
            </p:txBody>
          </p:sp>
        </p:grpSp>
        <p:sp>
          <p:nvSpPr>
            <p:cNvPr id="24588" name="Rectangle 27"/>
            <p:cNvSpPr>
              <a:spLocks noChangeArrowheads="1"/>
            </p:cNvSpPr>
            <p:nvPr/>
          </p:nvSpPr>
          <p:spPr bwMode="auto">
            <a:xfrm>
              <a:off x="3507" y="386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</a:pPr>
              <a:r>
                <a:rPr lang="en-US" sz="1600"/>
                <a:t>0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562600" y="5105400"/>
            <a:ext cx="3429000" cy="657225"/>
            <a:chOff x="5562600" y="5105400"/>
            <a:chExt cx="3429000" cy="657225"/>
          </a:xfrm>
        </p:grpSpPr>
        <p:grpSp>
          <p:nvGrpSpPr>
            <p:cNvPr id="4" name="Group 1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705600" y="5105400"/>
              <a:ext cx="2286000" cy="657225"/>
              <a:chOff x="4080" y="3216"/>
              <a:chExt cx="1440" cy="414"/>
            </a:xfrm>
          </p:grpSpPr>
          <p:sp>
            <p:nvSpPr>
              <p:cNvPr id="24596" name="Rectangle 16"/>
              <p:cNvSpPr>
                <a:spLocks noChangeArrowheads="1"/>
              </p:cNvSpPr>
              <p:nvPr/>
            </p:nvSpPr>
            <p:spPr bwMode="auto">
              <a:xfrm>
                <a:off x="4707" y="3264"/>
                <a:ext cx="813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</a:pPr>
                <a:r>
                  <a:rPr lang="en-US" sz="1600" dirty="0"/>
                  <a:t>Affine span</a:t>
                </a:r>
              </a:p>
              <a:p>
                <a:pPr algn="ctr">
                  <a:spcBef>
                    <a:spcPct val="0"/>
                  </a:spcBef>
                  <a:buClrTx/>
                </a:pPr>
                <a:r>
                  <a:rPr lang="en-US" sz="1600" dirty="0"/>
                  <a:t>of </a:t>
                </a:r>
                <a:r>
                  <a:rPr lang="en-US" sz="1600" i="1" dirty="0"/>
                  <a:t>P</a:t>
                </a:r>
                <a:r>
                  <a:rPr lang="en-US" sz="1600" dirty="0"/>
                  <a:t> and </a:t>
                </a:r>
                <a:r>
                  <a:rPr lang="en-US" sz="1600" i="1" dirty="0"/>
                  <a:t>Q</a:t>
                </a:r>
              </a:p>
            </p:txBody>
          </p:sp>
          <p:sp>
            <p:nvSpPr>
              <p:cNvPr id="24597" name="Line 17"/>
              <p:cNvSpPr>
                <a:spLocks noChangeShapeType="1"/>
              </p:cNvSpPr>
              <p:nvPr/>
            </p:nvSpPr>
            <p:spPr bwMode="auto">
              <a:xfrm flipH="1" flipV="1">
                <a:off x="4080" y="3216"/>
                <a:ext cx="57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" name="Straight Connector 30"/>
            <p:cNvCxnSpPr/>
            <p:nvPr/>
          </p:nvCxnSpPr>
          <p:spPr bwMode="auto">
            <a:xfrm>
              <a:off x="5562600" y="5105400"/>
              <a:ext cx="1752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9" name="Straight Connector 38"/>
          <p:cNvCxnSpPr/>
          <p:nvPr/>
        </p:nvCxnSpPr>
        <p:spPr bwMode="auto">
          <a:xfrm>
            <a:off x="5562600" y="5105400"/>
            <a:ext cx="1752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3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3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  <p:bldP spid="530436" grpId="0" animBg="1"/>
      <p:bldP spid="5304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Intuitive Idea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err="1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i="1" baseline="30000" dirty="0" err="1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n</a:t>
            </a:r>
            <a:r>
              <a:rPr lang="en-US" sz="1600" dirty="0" smtClean="0">
                <a:solidFill>
                  <a:srgbClr val="0000CC"/>
                </a:solidFill>
              </a:rPr>
              <a:t>: </a:t>
            </a:r>
            <a:r>
              <a:rPr lang="en-US" sz="1600" dirty="0">
                <a:solidFill>
                  <a:srgbClr val="0000CC"/>
                </a:solidFill>
              </a:rPr>
              <a:t>vector or affine space of “equal or lower dimension”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Closed under constructive operator for space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Linear Subspace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Subset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 of vector space (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, +, </a:t>
            </a:r>
            <a:r>
              <a:rPr lang="en-US" sz="1600" dirty="0">
                <a:solidFill>
                  <a:srgbClr val="0000CC"/>
                </a:solidFill>
                <a:cs typeface="Arial" charset="0"/>
              </a:rPr>
              <a:t>·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Closed under addition (+) and scalar multiplication (</a:t>
            </a:r>
            <a:r>
              <a:rPr lang="en-US" sz="1600" dirty="0">
                <a:solidFill>
                  <a:srgbClr val="0000CC"/>
                </a:solidFill>
                <a:cs typeface="Arial" charset="0"/>
              </a:rPr>
              <a:t>·)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Examples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Subspaces of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r>
              <a:rPr lang="en-US" sz="1600" dirty="0" smtClean="0">
                <a:solidFill>
                  <a:srgbClr val="0000CC"/>
                </a:solidFill>
              </a:rPr>
              <a:t>: </a:t>
            </a:r>
            <a:r>
              <a:rPr lang="en-US" sz="1600" dirty="0">
                <a:solidFill>
                  <a:srgbClr val="0000CC"/>
                </a:solidFill>
              </a:rPr>
              <a:t>origin (0, 0, 0), line through the origin, plane containing origin,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r>
              <a:rPr lang="en-US" sz="1600" baseline="30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CC"/>
                </a:solidFill>
              </a:rPr>
              <a:t>itself 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For vector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, {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dirty="0"/>
              <a:t>v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|  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dirty="0" smtClean="0">
                <a:solidFill>
                  <a:srgbClr val="0000CC"/>
                </a:solidFill>
              </a:rPr>
              <a:t>} </a:t>
            </a:r>
            <a:r>
              <a:rPr lang="en-US" sz="1600" dirty="0">
                <a:solidFill>
                  <a:srgbClr val="0000CC"/>
                </a:solidFill>
              </a:rPr>
              <a:t>is a subspace (why?)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Affine Subspace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Nonempty subset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 of vector space (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, +, </a:t>
            </a:r>
            <a:r>
              <a:rPr lang="en-US" sz="1600" dirty="0">
                <a:solidFill>
                  <a:srgbClr val="0000CC"/>
                </a:solidFill>
                <a:cs typeface="Arial" charset="0"/>
              </a:rPr>
              <a:t>·</a:t>
            </a:r>
            <a:r>
              <a:rPr lang="en-US" sz="1600" dirty="0">
                <a:solidFill>
                  <a:srgbClr val="0000CC"/>
                </a:solidFill>
              </a:rPr>
              <a:t>) 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u="sng" dirty="0">
                <a:solidFill>
                  <a:srgbClr val="0000CC"/>
                </a:solidFill>
              </a:rPr>
              <a:t>Closure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’ of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 under point subtraction is a linear subspace of 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i="1" dirty="0">
                <a:solidFill>
                  <a:srgbClr val="0000CC"/>
                </a:solidFill>
              </a:rPr>
              <a:t>Important affine subspace of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4</a:t>
            </a:r>
            <a:r>
              <a:rPr lang="en-US" sz="1600" dirty="0" smtClean="0">
                <a:solidFill>
                  <a:srgbClr val="0000CC"/>
                </a:solidFill>
              </a:rPr>
              <a:t>: </a:t>
            </a:r>
            <a:r>
              <a:rPr lang="en-US" sz="1600" dirty="0">
                <a:solidFill>
                  <a:srgbClr val="0000CC"/>
                </a:solidFill>
              </a:rPr>
              <a:t>{(</a:t>
            </a:r>
            <a:r>
              <a:rPr lang="en-US" sz="1600" i="1" dirty="0">
                <a:solidFill>
                  <a:srgbClr val="0000CC"/>
                </a:solidFill>
              </a:rPr>
              <a:t>x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y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z</a:t>
            </a:r>
            <a:r>
              <a:rPr lang="en-US" sz="1600" dirty="0">
                <a:solidFill>
                  <a:srgbClr val="0000CC"/>
                </a:solidFill>
              </a:rPr>
              <a:t>, 1)}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Foundation of homogeneous coordinates, 3-D transformations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240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Subspaces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5240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Bases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Spanning Set</a:t>
            </a:r>
            <a:r>
              <a:rPr lang="en-US" sz="1800" dirty="0">
                <a:solidFill>
                  <a:srgbClr val="800000"/>
                </a:solidFill>
              </a:rPr>
              <a:t> (of Set </a:t>
            </a:r>
            <a:r>
              <a:rPr lang="en-US" sz="1800" i="1" dirty="0">
                <a:solidFill>
                  <a:srgbClr val="800000"/>
                </a:solidFill>
              </a:rPr>
              <a:t>S</a:t>
            </a:r>
            <a:r>
              <a:rPr lang="en-US" sz="1800" dirty="0">
                <a:solidFill>
                  <a:srgbClr val="800000"/>
                </a:solidFill>
              </a:rPr>
              <a:t> of Vectors)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Definition: set of vectors for which any vector in Span(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) can be expressed as linear combination of vectors in spanning set</a:t>
            </a: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Intuitive idea: spanning set “covers” Span(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Basis</a:t>
            </a:r>
            <a:r>
              <a:rPr lang="en-US" sz="1800" dirty="0">
                <a:solidFill>
                  <a:srgbClr val="800000"/>
                </a:solidFill>
              </a:rPr>
              <a:t> (of Set </a:t>
            </a:r>
            <a:r>
              <a:rPr lang="en-US" sz="1800" i="1" dirty="0">
                <a:solidFill>
                  <a:srgbClr val="800000"/>
                </a:solidFill>
              </a:rPr>
              <a:t>S</a:t>
            </a:r>
            <a:r>
              <a:rPr lang="en-US" sz="1800" dirty="0">
                <a:solidFill>
                  <a:srgbClr val="800000"/>
                </a:solidFill>
              </a:rPr>
              <a:t> of Vectors)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Minimal spanning set of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u="sng" dirty="0">
                <a:solidFill>
                  <a:srgbClr val="0000CC"/>
                </a:solidFill>
              </a:rPr>
              <a:t>Minimal</a:t>
            </a:r>
            <a:r>
              <a:rPr lang="en-US" sz="1600" dirty="0">
                <a:solidFill>
                  <a:srgbClr val="0000CC"/>
                </a:solidFill>
              </a:rPr>
              <a:t>: any smaller set of vectors has smaller span</a:t>
            </a:r>
            <a:endParaRPr lang="en-US" sz="1600" u="sng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Alternative definition: linearly independent spanning set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Exercise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Claim: basis of subspace of vector space is always linearly independent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Proof: by contradiction (suppose basis is dependent… not minimal)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Standard Basis for </a:t>
            </a:r>
            <a:r>
              <a:rPr lang="en-US" sz="1800" dirty="0" smtClean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800" baseline="30000" dirty="0" smtClean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3</a:t>
            </a:r>
            <a:r>
              <a:rPr lang="en-US" sz="1800" dirty="0" smtClean="0">
                <a:solidFill>
                  <a:srgbClr val="800000"/>
                </a:solidFill>
              </a:rPr>
              <a:t>:</a:t>
            </a:r>
            <a:r>
              <a:rPr lang="en-US" sz="1800" dirty="0" smtClean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800000"/>
                </a:solidFill>
              </a:rPr>
              <a:t>,</a:t>
            </a:r>
            <a:r>
              <a:rPr lang="en-US" sz="1800" dirty="0" smtClean="0">
                <a:solidFill>
                  <a:srgbClr val="0000CC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dirty="0" smtClean="0">
                <a:solidFill>
                  <a:srgbClr val="0000CC"/>
                </a:solidFill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1800" baseline="30000" dirty="0">
              <a:solidFill>
                <a:srgbClr val="800000"/>
              </a:solidFill>
              <a:latin typeface="Times New Roman" pitchFamily="18" charset="0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/>
              <a:t>E</a:t>
            </a:r>
            <a:r>
              <a:rPr lang="en-US" sz="1600" dirty="0">
                <a:solidFill>
                  <a:srgbClr val="0000CC"/>
                </a:solidFill>
              </a:rPr>
              <a:t> = {</a:t>
            </a:r>
            <a:r>
              <a:rPr lang="en-US" sz="1600" dirty="0"/>
              <a:t>e</a:t>
            </a:r>
            <a:r>
              <a:rPr lang="en-US" sz="1600" baseline="-25000" dirty="0"/>
              <a:t>1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2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3</a:t>
            </a:r>
            <a:r>
              <a:rPr lang="en-US" sz="1600" dirty="0">
                <a:solidFill>
                  <a:srgbClr val="0000CC"/>
                </a:solidFill>
              </a:rPr>
              <a:t>}, </a:t>
            </a:r>
            <a:r>
              <a:rPr lang="en-US" sz="1600" dirty="0"/>
              <a:t>e</a:t>
            </a:r>
            <a:r>
              <a:rPr lang="en-US" sz="1600" baseline="-25000" dirty="0"/>
              <a:t>1</a:t>
            </a:r>
            <a:r>
              <a:rPr lang="en-US" sz="1600" dirty="0">
                <a:solidFill>
                  <a:srgbClr val="0000CC"/>
                </a:solidFill>
              </a:rPr>
              <a:t> = (1, 0, 0)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2</a:t>
            </a:r>
            <a:r>
              <a:rPr lang="en-US" sz="1600" dirty="0">
                <a:solidFill>
                  <a:srgbClr val="0000CC"/>
                </a:solidFill>
              </a:rPr>
              <a:t> = (0, 1, 0)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3</a:t>
            </a:r>
            <a:r>
              <a:rPr lang="en-US" sz="1600" dirty="0">
                <a:solidFill>
                  <a:srgbClr val="0000CC"/>
                </a:solidFill>
              </a:rPr>
              <a:t> = (0, 0, 1)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i="1" dirty="0">
                <a:solidFill>
                  <a:srgbClr val="0000CC"/>
                </a:solidFill>
              </a:rPr>
              <a:t>How to use this as coordinate system?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5240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Coordinates</a:t>
            </a:r>
            <a:b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</a:b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and Coordinate Systems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Coordinates Using Bases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Coordinates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Consider basis </a:t>
            </a:r>
            <a:r>
              <a:rPr lang="en-US" sz="1600" dirty="0"/>
              <a:t>B </a:t>
            </a:r>
            <a:r>
              <a:rPr lang="en-US" sz="1600" dirty="0">
                <a:solidFill>
                  <a:srgbClr val="0000CC"/>
                </a:solidFill>
              </a:rPr>
              <a:t>= {</a:t>
            </a:r>
            <a:r>
              <a:rPr lang="en-US" sz="1600" dirty="0"/>
              <a:t>v</a:t>
            </a:r>
            <a:r>
              <a:rPr lang="en-US" sz="1600" baseline="-25000" dirty="0"/>
              <a:t>1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baseline="-25000" dirty="0"/>
              <a:t>2</a:t>
            </a:r>
            <a:r>
              <a:rPr lang="en-US" sz="1600" dirty="0">
                <a:solidFill>
                  <a:srgbClr val="0000CC"/>
                </a:solidFill>
              </a:rPr>
              <a:t>, …, </a:t>
            </a:r>
            <a:r>
              <a:rPr lang="en-US" sz="1600" dirty="0" err="1"/>
              <a:t>v</a:t>
            </a:r>
            <a:r>
              <a:rPr lang="en-US" sz="1600" i="1" baseline="-25000" dirty="0" err="1"/>
              <a:t>n</a:t>
            </a:r>
            <a:r>
              <a:rPr lang="en-US" sz="1600" dirty="0">
                <a:solidFill>
                  <a:srgbClr val="0000CC"/>
                </a:solidFill>
              </a:rPr>
              <a:t>} for vector space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Any vector </a:t>
            </a:r>
            <a:r>
              <a:rPr lang="en-US" sz="1600" dirty="0"/>
              <a:t>v </a:t>
            </a:r>
            <a:r>
              <a:rPr lang="en-US" sz="1600" dirty="0">
                <a:solidFill>
                  <a:srgbClr val="0000CC"/>
                </a:solidFill>
              </a:rPr>
              <a:t>in the vector space can be expressed as linear combination of vectors in </a:t>
            </a:r>
            <a:r>
              <a:rPr lang="en-US" sz="1600" dirty="0"/>
              <a:t>B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u="sng" dirty="0">
                <a:solidFill>
                  <a:srgbClr val="0000CC"/>
                </a:solidFill>
              </a:rPr>
              <a:t>Definition</a:t>
            </a:r>
            <a:r>
              <a:rPr lang="en-US" sz="1600" dirty="0">
                <a:solidFill>
                  <a:srgbClr val="0000CC"/>
                </a:solidFill>
              </a:rPr>
              <a:t>: coefficients of linear combination are coordinates</a:t>
            </a: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Example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/>
              <a:t>E</a:t>
            </a:r>
            <a:r>
              <a:rPr lang="en-US" sz="1600" dirty="0">
                <a:solidFill>
                  <a:srgbClr val="0000CC"/>
                </a:solidFill>
              </a:rPr>
              <a:t> = {</a:t>
            </a:r>
            <a:r>
              <a:rPr lang="en-US" sz="1600" dirty="0"/>
              <a:t>e</a:t>
            </a:r>
            <a:r>
              <a:rPr lang="en-US" sz="1600" baseline="-25000" dirty="0"/>
              <a:t>1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2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3</a:t>
            </a:r>
            <a:r>
              <a:rPr lang="en-US" sz="1600" dirty="0">
                <a:solidFill>
                  <a:srgbClr val="0000CC"/>
                </a:solidFill>
              </a:rPr>
              <a:t>},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sym typeface="Symbol"/>
              </a:rPr>
              <a:t>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e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>
                <a:solidFill>
                  <a:srgbClr val="0000CC"/>
                </a:solidFill>
              </a:rPr>
              <a:t>= (1, 0, 0)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sym typeface="Symbol"/>
              </a:rPr>
              <a:t>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e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>
                <a:solidFill>
                  <a:srgbClr val="0000CC"/>
                </a:solidFill>
              </a:rPr>
              <a:t>= (0, 1, 0)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sym typeface="Symbol"/>
              </a:rPr>
              <a:t> </a:t>
            </a:r>
            <a:r>
              <a:rPr lang="en-US" sz="1600" dirty="0" smtClean="0"/>
              <a:t>e</a:t>
            </a:r>
            <a:r>
              <a:rPr lang="en-US" sz="1600" baseline="-25000" dirty="0" smtClean="0"/>
              <a:t>3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>
                <a:solidFill>
                  <a:srgbClr val="0000CC"/>
                </a:solidFill>
              </a:rPr>
              <a:t>= (0, 0, 1)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endParaRPr lang="en-US" sz="1600" dirty="0">
              <a:solidFill>
                <a:srgbClr val="800000"/>
              </a:solidFill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Coordinates of (</a:t>
            </a:r>
            <a:r>
              <a:rPr lang="en-US" sz="1600" i="1" dirty="0">
                <a:solidFill>
                  <a:srgbClr val="0000CC"/>
                </a:solidFill>
              </a:rPr>
              <a:t>a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b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c</a:t>
            </a:r>
            <a:r>
              <a:rPr lang="en-US" sz="1600" dirty="0">
                <a:solidFill>
                  <a:srgbClr val="0000CC"/>
                </a:solidFill>
              </a:rPr>
              <a:t>) with respect to </a:t>
            </a:r>
            <a:r>
              <a:rPr lang="en-US" sz="1600" dirty="0"/>
              <a:t>E</a:t>
            </a:r>
            <a:r>
              <a:rPr lang="en-US" sz="1600" dirty="0">
                <a:solidFill>
                  <a:srgbClr val="0000CC"/>
                </a:solidFill>
              </a:rPr>
              <a:t>: (</a:t>
            </a:r>
            <a:r>
              <a:rPr lang="en-US" sz="1600" i="1" dirty="0">
                <a:solidFill>
                  <a:srgbClr val="0000CC"/>
                </a:solidFill>
              </a:rPr>
              <a:t>a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b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c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Coordinate System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sng" dirty="0">
                <a:solidFill>
                  <a:srgbClr val="0000CC"/>
                </a:solidFill>
              </a:rPr>
              <a:t>Definition</a:t>
            </a:r>
            <a:r>
              <a:rPr lang="en-US" sz="1600" dirty="0">
                <a:solidFill>
                  <a:srgbClr val="0000CC"/>
                </a:solidFill>
              </a:rPr>
              <a:t>: set of independent points in affine space</a:t>
            </a: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Affine span of coordinate system is entire affine space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Exercise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Derive basis for associated vector space of arbitrary coordinate system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(Hint: consider definition of affine span…)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5240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Using the Dot Product: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Length/Norm &amp; Distance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7200" y="990600"/>
            <a:ext cx="8534400" cy="5410200"/>
            <a:chOff x="288" y="624"/>
            <a:chExt cx="5376" cy="3408"/>
          </a:xfrm>
        </p:grpSpPr>
        <p:sp>
          <p:nvSpPr>
            <p:cNvPr id="1029" name="Rectangle 4"/>
            <p:cNvSpPr>
              <a:spLocks noChangeArrowheads="1"/>
            </p:cNvSpPr>
            <p:nvPr/>
          </p:nvSpPr>
          <p:spPr bwMode="auto">
            <a:xfrm>
              <a:off x="288" y="624"/>
              <a:ext cx="5376" cy="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lnSpc>
                  <a:spcPct val="12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en-US" sz="2000" u="sng" dirty="0">
                  <a:solidFill>
                    <a:srgbClr val="800000"/>
                  </a:solidFill>
                </a:rPr>
                <a:t>Length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 dirty="0">
                  <a:solidFill>
                    <a:srgbClr val="0000CC"/>
                  </a:solidFill>
                </a:rPr>
                <a:t>Definition</a:t>
              </a:r>
            </a:p>
            <a:p>
              <a:pPr marL="1085850" lvl="2" indent="-22860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ð"/>
              </a:pPr>
              <a:r>
                <a:rPr lang="en-US" sz="1800" dirty="0">
                  <a:solidFill>
                    <a:srgbClr val="0000CC"/>
                  </a:solidFill>
                </a:rPr>
                <a:t> </a:t>
              </a:r>
            </a:p>
            <a:p>
              <a:pPr marL="1085850" lvl="2" indent="-22860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ð"/>
              </a:pPr>
              <a:r>
                <a:rPr lang="en-US" sz="1800" dirty="0"/>
                <a:t>v </a:t>
              </a:r>
              <a:r>
                <a:rPr lang="en-US" sz="1800" dirty="0">
                  <a:cs typeface="Arial" charset="0"/>
                </a:rPr>
                <a:t>•</a:t>
              </a:r>
              <a:r>
                <a:rPr lang="en-US" sz="1800" dirty="0"/>
                <a:t> v </a:t>
              </a:r>
              <a:r>
                <a:rPr lang="en-US" sz="1800" dirty="0">
                  <a:solidFill>
                    <a:srgbClr val="0000CC"/>
                  </a:solidFill>
                </a:rPr>
                <a:t>=</a:t>
              </a:r>
              <a:r>
                <a:rPr lang="en-US" sz="1800" dirty="0"/>
                <a:t> </a:t>
              </a:r>
              <a:r>
                <a:rPr lang="en-US" sz="1800" dirty="0">
                  <a:solidFill>
                    <a:srgbClr val="0000CC"/>
                  </a:solidFill>
                  <a:sym typeface="Symbol" pitchFamily="18" charset="2"/>
                </a:rPr>
                <a:t></a:t>
              </a:r>
              <a:r>
                <a:rPr lang="en-US" sz="1800" baseline="-25000" dirty="0" err="1">
                  <a:solidFill>
                    <a:srgbClr val="0000CC"/>
                  </a:solidFill>
                  <a:sym typeface="Symbol" pitchFamily="18" charset="2"/>
                </a:rPr>
                <a:t>i</a:t>
              </a:r>
              <a:r>
                <a:rPr lang="en-US" sz="1800" dirty="0">
                  <a:solidFill>
                    <a:srgbClr val="0000CC"/>
                  </a:solidFill>
                  <a:sym typeface="Symbol" pitchFamily="18" charset="2"/>
                </a:rPr>
                <a:t> </a:t>
              </a:r>
              <a:r>
                <a:rPr lang="en-US" sz="1800" i="1" dirty="0">
                  <a:solidFill>
                    <a:srgbClr val="0000CC"/>
                  </a:solidFill>
                  <a:sym typeface="Symbol" pitchFamily="18" charset="2"/>
                </a:rPr>
                <a:t>v</a:t>
              </a:r>
              <a:r>
                <a:rPr lang="en-US" sz="1800" i="1" baseline="-25000" dirty="0">
                  <a:solidFill>
                    <a:srgbClr val="0000CC"/>
                  </a:solidFill>
                  <a:sym typeface="Symbol" pitchFamily="18" charset="2"/>
                </a:rPr>
                <a:t>i</a:t>
              </a:r>
              <a:r>
                <a:rPr lang="en-US" sz="1800" i="1" baseline="30000" dirty="0">
                  <a:solidFill>
                    <a:srgbClr val="0000CC"/>
                  </a:solidFill>
                  <a:sym typeface="Symbol" pitchFamily="18" charset="2"/>
                </a:rPr>
                <a:t>2</a:t>
              </a:r>
              <a:endParaRPr lang="en-US" sz="1800" i="1" baseline="30000" dirty="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 i="1" dirty="0">
                  <a:solidFill>
                    <a:srgbClr val="0000CC"/>
                  </a:solidFill>
                </a:rPr>
                <a:t>aka</a:t>
              </a:r>
              <a:r>
                <a:rPr lang="en-US" sz="1800" dirty="0">
                  <a:solidFill>
                    <a:srgbClr val="0000CC"/>
                  </a:solidFill>
                </a:rPr>
                <a:t> </a:t>
              </a:r>
              <a:r>
                <a:rPr lang="en-US" sz="1800" u="sng" dirty="0">
                  <a:solidFill>
                    <a:srgbClr val="0000CC"/>
                  </a:solidFill>
                </a:rPr>
                <a:t>Euclidean norm</a:t>
              </a:r>
              <a:endParaRPr lang="en-US" sz="1800" u="sng" dirty="0">
                <a:solidFill>
                  <a:srgbClr val="800000"/>
                </a:solidFill>
              </a:endParaRPr>
            </a:p>
            <a:p>
              <a:pPr marL="342900" indent="-342900">
                <a:lnSpc>
                  <a:spcPct val="12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en-US" sz="2000" dirty="0">
                  <a:solidFill>
                    <a:srgbClr val="800000"/>
                  </a:solidFill>
                </a:rPr>
                <a:t>Applications of the Dot Product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 dirty="0">
                  <a:solidFill>
                    <a:srgbClr val="0000CC"/>
                  </a:solidFill>
                </a:rPr>
                <a:t>Normalization of vectors: division by scalar length || </a:t>
              </a:r>
              <a:r>
                <a:rPr lang="en-US" sz="1800" dirty="0"/>
                <a:t>v</a:t>
              </a:r>
              <a:r>
                <a:rPr lang="en-US" sz="1800" i="1" dirty="0"/>
                <a:t> </a:t>
              </a:r>
              <a:r>
                <a:rPr lang="en-US" sz="1800" dirty="0">
                  <a:solidFill>
                    <a:srgbClr val="0000CC"/>
                  </a:solidFill>
                </a:rPr>
                <a:t>|| converts to </a:t>
              </a:r>
              <a:r>
                <a:rPr lang="en-US" sz="1800" u="sng" dirty="0">
                  <a:solidFill>
                    <a:srgbClr val="0000CC"/>
                  </a:solidFill>
                </a:rPr>
                <a:t>unit vector</a:t>
              </a:r>
              <a:endParaRPr lang="en-US" sz="1800" dirty="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 dirty="0">
                  <a:solidFill>
                    <a:srgbClr val="0000CC"/>
                  </a:solidFill>
                </a:rPr>
                <a:t>Distances</a:t>
              </a:r>
            </a:p>
            <a:p>
              <a:pPr marL="1085850" lvl="2" indent="-22860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ð"/>
              </a:pPr>
              <a:r>
                <a:rPr lang="en-US" sz="1800" dirty="0">
                  <a:solidFill>
                    <a:srgbClr val="0000CC"/>
                  </a:solidFill>
                </a:rPr>
                <a:t>Between points: || </a:t>
              </a:r>
              <a:r>
                <a:rPr lang="en-US" sz="1800" i="1" dirty="0"/>
                <a:t>Q</a:t>
              </a:r>
              <a:r>
                <a:rPr lang="en-US" sz="1800" dirty="0">
                  <a:solidFill>
                    <a:srgbClr val="0000CC"/>
                  </a:solidFill>
                </a:rPr>
                <a:t> – </a:t>
              </a:r>
              <a:r>
                <a:rPr lang="en-US" sz="1800" i="1" dirty="0"/>
                <a:t>P</a:t>
              </a:r>
              <a:r>
                <a:rPr lang="en-US" sz="1800" dirty="0">
                  <a:solidFill>
                    <a:srgbClr val="0000CC"/>
                  </a:solidFill>
                </a:rPr>
                <a:t> ||</a:t>
              </a:r>
            </a:p>
            <a:p>
              <a:pPr marL="1085850" lvl="2" indent="-22860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ð"/>
              </a:pPr>
              <a:r>
                <a:rPr lang="en-US" sz="1800" dirty="0">
                  <a:solidFill>
                    <a:srgbClr val="0000CC"/>
                  </a:solidFill>
                </a:rPr>
                <a:t>From points to planes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 dirty="0">
                  <a:solidFill>
                    <a:srgbClr val="0000CC"/>
                  </a:solidFill>
                </a:rPr>
                <a:t>Generating equations (e.g., point </a:t>
              </a:r>
              <a:r>
                <a:rPr lang="en-US" sz="1800" u="sng" dirty="0">
                  <a:solidFill>
                    <a:srgbClr val="0000CC"/>
                  </a:solidFill>
                </a:rPr>
                <a:t>loci</a:t>
              </a:r>
              <a:r>
                <a:rPr lang="en-US" sz="1800" dirty="0">
                  <a:solidFill>
                    <a:srgbClr val="0000CC"/>
                  </a:solidFill>
                </a:rPr>
                <a:t>): circles, hollow cylinders, etc.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 dirty="0">
                  <a:solidFill>
                    <a:srgbClr val="0000CC"/>
                  </a:solidFill>
                </a:rPr>
                <a:t>Ray / object intersection equations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 dirty="0">
                  <a:solidFill>
                    <a:srgbClr val="0000CC"/>
                  </a:solidFill>
                </a:rPr>
                <a:t>See A.3.5, FVD</a:t>
              </a:r>
            </a:p>
          </p:txBody>
        </p:sp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034" y="1145"/>
            <a:ext cx="838" cy="295"/>
          </p:xfrm>
          <a:graphic>
            <a:graphicData uri="http://schemas.openxmlformats.org/presentationml/2006/ole">
              <p:oleObj spid="_x0000_s606210" name="Microsoft Equation 3.0" r:id="rId5" imgW="787320" imgH="266400" progId="Equation.3">
                <p:embed/>
              </p:oleObj>
            </a:graphicData>
          </a:graphic>
        </p:graphicFrame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478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Orthonormal Bases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800000"/>
                </a:solidFill>
              </a:rPr>
              <a:t>Orthogonality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Given: vectors </a:t>
            </a:r>
            <a:r>
              <a:rPr lang="en-US" sz="1800"/>
              <a:t>u</a:t>
            </a:r>
            <a:r>
              <a:rPr lang="en-US" sz="1800">
                <a:solidFill>
                  <a:srgbClr val="0000CC"/>
                </a:solidFill>
              </a:rPr>
              <a:t> = (u</a:t>
            </a:r>
            <a:r>
              <a:rPr lang="en-US" sz="1800" baseline="-25000">
                <a:solidFill>
                  <a:srgbClr val="0000CC"/>
                </a:solidFill>
              </a:rPr>
              <a:t>1</a:t>
            </a:r>
            <a:r>
              <a:rPr lang="en-US" sz="1800">
                <a:solidFill>
                  <a:srgbClr val="0000CC"/>
                </a:solidFill>
              </a:rPr>
              <a:t>, u</a:t>
            </a:r>
            <a:r>
              <a:rPr lang="en-US" sz="1800" baseline="-25000">
                <a:solidFill>
                  <a:srgbClr val="0000CC"/>
                </a:solidFill>
              </a:rPr>
              <a:t>2</a:t>
            </a:r>
            <a:r>
              <a:rPr lang="en-US" sz="1800">
                <a:solidFill>
                  <a:srgbClr val="0000CC"/>
                </a:solidFill>
              </a:rPr>
              <a:t>, …, u</a:t>
            </a:r>
            <a:r>
              <a:rPr lang="en-US" sz="1800" i="1" baseline="-25000">
                <a:solidFill>
                  <a:srgbClr val="0000CC"/>
                </a:solidFill>
              </a:rPr>
              <a:t>n</a:t>
            </a:r>
            <a:r>
              <a:rPr lang="en-US" sz="1800">
                <a:solidFill>
                  <a:srgbClr val="0000CC"/>
                </a:solidFill>
              </a:rPr>
              <a:t>)</a:t>
            </a:r>
            <a:r>
              <a:rPr lang="en-US" sz="1800" baseline="30000">
                <a:solidFill>
                  <a:srgbClr val="0000CC"/>
                </a:solidFill>
              </a:rPr>
              <a:t>T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/>
              <a:t>v</a:t>
            </a:r>
            <a:r>
              <a:rPr lang="en-US" sz="1800">
                <a:solidFill>
                  <a:srgbClr val="0000CC"/>
                </a:solidFill>
              </a:rPr>
              <a:t> = (v</a:t>
            </a:r>
            <a:r>
              <a:rPr lang="en-US" sz="1800" baseline="-25000">
                <a:solidFill>
                  <a:srgbClr val="0000CC"/>
                </a:solidFill>
              </a:rPr>
              <a:t>1</a:t>
            </a:r>
            <a:r>
              <a:rPr lang="en-US" sz="1800">
                <a:solidFill>
                  <a:srgbClr val="0000CC"/>
                </a:solidFill>
              </a:rPr>
              <a:t>, v</a:t>
            </a:r>
            <a:r>
              <a:rPr lang="en-US" sz="1800" baseline="-25000">
                <a:solidFill>
                  <a:srgbClr val="0000CC"/>
                </a:solidFill>
              </a:rPr>
              <a:t>2</a:t>
            </a:r>
            <a:r>
              <a:rPr lang="en-US" sz="1800">
                <a:solidFill>
                  <a:srgbClr val="0000CC"/>
                </a:solidFill>
              </a:rPr>
              <a:t>, …, v</a:t>
            </a:r>
            <a:r>
              <a:rPr lang="en-US" sz="1800" i="1" baseline="-25000">
                <a:solidFill>
                  <a:srgbClr val="0000CC"/>
                </a:solidFill>
              </a:rPr>
              <a:t>n</a:t>
            </a:r>
            <a:r>
              <a:rPr lang="en-US" sz="1800">
                <a:solidFill>
                  <a:srgbClr val="0000CC"/>
                </a:solidFill>
              </a:rPr>
              <a:t>)</a:t>
            </a:r>
            <a:r>
              <a:rPr lang="en-US" sz="1800" baseline="30000">
                <a:solidFill>
                  <a:srgbClr val="0000CC"/>
                </a:solidFill>
              </a:rPr>
              <a:t>T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>
                <a:solidFill>
                  <a:srgbClr val="0000CC"/>
                </a:solidFill>
              </a:rPr>
              <a:t>Definition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/>
              <a:t>u</a:t>
            </a:r>
            <a:r>
              <a:rPr lang="en-US" sz="1800">
                <a:solidFill>
                  <a:srgbClr val="0000CC"/>
                </a:solidFill>
              </a:rPr>
              <a:t>,</a:t>
            </a:r>
            <a:r>
              <a:rPr lang="en-US" sz="1800"/>
              <a:t> v </a:t>
            </a: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are </a:t>
            </a:r>
            <a:r>
              <a:rPr lang="en-US" sz="1800" u="sng">
                <a:solidFill>
                  <a:srgbClr val="0000CC"/>
                </a:solidFill>
                <a:sym typeface="Symbol" pitchFamily="18" charset="2"/>
              </a:rPr>
              <a:t>orthogonal</a:t>
            </a: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 if </a:t>
            </a:r>
            <a:r>
              <a:rPr lang="en-US" sz="1800"/>
              <a:t>u </a:t>
            </a:r>
            <a:r>
              <a:rPr lang="en-US" sz="1800">
                <a:cs typeface="Arial" charset="0"/>
              </a:rPr>
              <a:t>•</a:t>
            </a:r>
            <a:r>
              <a:rPr lang="en-US" sz="1800"/>
              <a:t> v </a:t>
            </a:r>
            <a:r>
              <a:rPr lang="en-US" sz="1800">
                <a:solidFill>
                  <a:srgbClr val="0000CC"/>
                </a:solidFill>
              </a:rPr>
              <a:t>=</a:t>
            </a:r>
            <a:r>
              <a:rPr lang="en-US" sz="1800"/>
              <a:t> 0</a:t>
            </a:r>
            <a:endParaRPr lang="en-US" sz="1800">
              <a:solidFill>
                <a:srgbClr val="0000CC"/>
              </a:solidFill>
              <a:sym typeface="Symbol" pitchFamily="18" charset="2"/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In </a:t>
            </a:r>
            <a:r>
              <a:rPr lang="en-US" sz="1800">
                <a:solidFill>
                  <a:srgbClr val="0000CC"/>
                </a:solidFill>
                <a:latin typeface="Times New Roman" pitchFamily="18" charset="0"/>
              </a:rPr>
              <a:t>R</a:t>
            </a:r>
            <a:r>
              <a:rPr lang="en-US" sz="1800" baseline="3000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, angle between orthogonal vectors is 90</a:t>
            </a:r>
            <a:r>
              <a:rPr lang="en-US" sz="1800">
                <a:solidFill>
                  <a:srgbClr val="0000CC"/>
                </a:solidFill>
                <a:cs typeface="Arial" charset="0"/>
                <a:sym typeface="Symbol" pitchFamily="18" charset="2"/>
              </a:rPr>
              <a:t>º</a:t>
            </a: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 </a:t>
            </a:r>
            <a:endParaRPr lang="en-US" sz="1800" i="1" baseline="-25000">
              <a:solidFill>
                <a:srgbClr val="0000CC"/>
              </a:solidFill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800000"/>
                </a:solidFill>
              </a:rPr>
              <a:t>Orthonormal Bases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Necessary and sufficient conditions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/>
              <a:t>B </a:t>
            </a:r>
            <a:r>
              <a:rPr lang="en-US" sz="1800">
                <a:solidFill>
                  <a:srgbClr val="0000CC"/>
                </a:solidFill>
              </a:rPr>
              <a:t>= {</a:t>
            </a:r>
            <a:r>
              <a:rPr lang="en-US" sz="1800"/>
              <a:t>b</a:t>
            </a:r>
            <a:r>
              <a:rPr lang="en-US" sz="1800" baseline="-25000"/>
              <a:t>1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/>
              <a:t>b</a:t>
            </a:r>
            <a:r>
              <a:rPr lang="en-US" sz="1800" baseline="-25000"/>
              <a:t>2</a:t>
            </a:r>
            <a:r>
              <a:rPr lang="en-US" sz="1800">
                <a:solidFill>
                  <a:srgbClr val="0000CC"/>
                </a:solidFill>
              </a:rPr>
              <a:t>, …, </a:t>
            </a:r>
            <a:r>
              <a:rPr lang="en-US" sz="1800"/>
              <a:t>b</a:t>
            </a:r>
            <a:r>
              <a:rPr lang="en-US" sz="1800" i="1" baseline="-25000"/>
              <a:t>n</a:t>
            </a:r>
            <a:r>
              <a:rPr lang="en-US" sz="1800">
                <a:solidFill>
                  <a:srgbClr val="0000CC"/>
                </a:solidFill>
              </a:rPr>
              <a:t>} is basis for given vector space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>
                <a:solidFill>
                  <a:srgbClr val="0000CC"/>
                </a:solidFill>
              </a:rPr>
              <a:t>Every pair (</a:t>
            </a:r>
            <a:r>
              <a:rPr lang="en-US" sz="1800"/>
              <a:t>b</a:t>
            </a:r>
            <a:r>
              <a:rPr lang="en-US" sz="1800" i="1" baseline="-25000"/>
              <a:t>i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/>
              <a:t>b</a:t>
            </a:r>
            <a:r>
              <a:rPr lang="en-US" sz="1800" i="1" baseline="-25000"/>
              <a:t>j</a:t>
            </a:r>
            <a:r>
              <a:rPr lang="en-US" sz="1800">
                <a:solidFill>
                  <a:srgbClr val="0000CC"/>
                </a:solidFill>
              </a:rPr>
              <a:t>) is orthogonal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>
                <a:solidFill>
                  <a:srgbClr val="0000CC"/>
                </a:solidFill>
              </a:rPr>
              <a:t>Every vector </a:t>
            </a:r>
            <a:r>
              <a:rPr lang="en-US" sz="1800"/>
              <a:t>b</a:t>
            </a:r>
            <a:r>
              <a:rPr lang="en-US" sz="1800" i="1" baseline="-25000"/>
              <a:t>i</a:t>
            </a:r>
            <a:r>
              <a:rPr lang="en-US" sz="1800">
                <a:solidFill>
                  <a:srgbClr val="0000CC"/>
                </a:solidFill>
              </a:rPr>
              <a:t> is of unit magnitude (|| </a:t>
            </a:r>
            <a:r>
              <a:rPr lang="en-US" sz="1800"/>
              <a:t>v</a:t>
            </a:r>
            <a:r>
              <a:rPr lang="en-US" sz="1800" i="1" baseline="-25000"/>
              <a:t>i </a:t>
            </a:r>
            <a:r>
              <a:rPr lang="en-US" sz="1800">
                <a:solidFill>
                  <a:srgbClr val="0000CC"/>
                </a:solidFill>
              </a:rPr>
              <a:t>|| = 1)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Convenient property: can just take dot product </a:t>
            </a:r>
            <a:r>
              <a:rPr lang="en-US" sz="1800"/>
              <a:t>v </a:t>
            </a:r>
            <a:r>
              <a:rPr lang="en-US" sz="1800">
                <a:cs typeface="Arial" charset="0"/>
              </a:rPr>
              <a:t>•</a:t>
            </a:r>
            <a:r>
              <a:rPr lang="en-US" sz="1800"/>
              <a:t> b</a:t>
            </a:r>
            <a:r>
              <a:rPr lang="en-US" sz="1800" i="1" baseline="-25000"/>
              <a:t>i </a:t>
            </a:r>
            <a:r>
              <a:rPr lang="en-US" sz="1800">
                <a:solidFill>
                  <a:srgbClr val="0000CC"/>
                </a:solidFill>
              </a:rPr>
              <a:t>to find coefficients in linear combination (coordinates </a:t>
            </a:r>
            <a:r>
              <a:rPr lang="en-US" sz="1800" u="sng">
                <a:solidFill>
                  <a:srgbClr val="0000CC"/>
                </a:solidFill>
              </a:rPr>
              <a:t>w</a:t>
            </a:r>
            <a:r>
              <a:rPr lang="en-US" sz="1800">
                <a:solidFill>
                  <a:srgbClr val="0000CC"/>
                </a:solidFill>
              </a:rPr>
              <a:t>ith </a:t>
            </a:r>
            <a:r>
              <a:rPr lang="en-US" sz="1800" u="sng">
                <a:solidFill>
                  <a:srgbClr val="0000CC"/>
                </a:solidFill>
              </a:rPr>
              <a:t>r</a:t>
            </a:r>
            <a:r>
              <a:rPr lang="en-US" sz="1800">
                <a:solidFill>
                  <a:srgbClr val="0000CC"/>
                </a:solidFill>
              </a:rPr>
              <a:t>espect </a:t>
            </a:r>
            <a:r>
              <a:rPr lang="en-US" sz="1800" u="sng">
                <a:solidFill>
                  <a:srgbClr val="0000CC"/>
                </a:solidFill>
              </a:rPr>
              <a:t>t</a:t>
            </a:r>
            <a:r>
              <a:rPr lang="en-US" sz="1800">
                <a:solidFill>
                  <a:srgbClr val="0000CC"/>
                </a:solidFill>
              </a:rPr>
              <a:t>o </a:t>
            </a:r>
            <a:r>
              <a:rPr lang="en-US" sz="1800"/>
              <a:t>B</a:t>
            </a:r>
            <a:r>
              <a:rPr lang="en-US" sz="1800">
                <a:solidFill>
                  <a:srgbClr val="0000CC"/>
                </a:solidFill>
              </a:rPr>
              <a:t>) for vector </a:t>
            </a:r>
            <a:r>
              <a:rPr lang="en-US" sz="1800"/>
              <a:t>v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3716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sng" dirty="0">
                <a:solidFill>
                  <a:srgbClr val="5B0DAA"/>
                </a:solidFill>
                <a:latin typeface="Copperplate Gothic Light" pitchFamily="34" charset="0"/>
              </a:rPr>
              <a:t>C</a:t>
            </a: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umulative </a:t>
            </a:r>
            <a:r>
              <a:rPr lang="en-US" sz="2800" u="sng" dirty="0">
                <a:solidFill>
                  <a:srgbClr val="5B0DAA"/>
                </a:solidFill>
                <a:latin typeface="Copperplate Gothic Light" pitchFamily="34" charset="0"/>
              </a:rPr>
              <a:t>T</a:t>
            </a: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ransformation 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u="sng" dirty="0">
                <a:solidFill>
                  <a:srgbClr val="5B0DAA"/>
                </a:solidFill>
                <a:latin typeface="Copperplate Gothic Light" pitchFamily="34" charset="0"/>
              </a:rPr>
              <a:t>M</a:t>
            </a: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atrices: Basic T, R, 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T: </a:t>
            </a:r>
            <a:r>
              <a:rPr lang="en-US" sz="1800" u="sng">
                <a:solidFill>
                  <a:srgbClr val="800000"/>
                </a:solidFill>
              </a:rPr>
              <a:t>Translation</a:t>
            </a:r>
            <a:r>
              <a:rPr lang="en-US" sz="1800">
                <a:solidFill>
                  <a:srgbClr val="800000"/>
                </a:solidFill>
              </a:rPr>
              <a:t> (see</a:t>
            </a:r>
            <a:r>
              <a:rPr lang="en-US" sz="1800">
                <a:solidFill>
                  <a:srgbClr val="0000CC"/>
                </a:solidFill>
              </a:rPr>
              <a:t> </a:t>
            </a:r>
            <a:r>
              <a:rPr lang="en-US" sz="1800">
                <a:hlinkClick r:id="rId4"/>
              </a:rPr>
              <a:t>http://en.wikipedia.org/wiki/Translation_matrix</a:t>
            </a:r>
            <a:r>
              <a:rPr lang="en-US" sz="1800">
                <a:solidFill>
                  <a:srgbClr val="800000"/>
                </a:solidFill>
              </a:rPr>
              <a:t>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Given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Point to be moved – e.g., vertex of polygon or polyhedron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Displacement vector (also represented as point)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Return: new, displaced (translated) point of </a:t>
            </a:r>
            <a:r>
              <a:rPr lang="en-US" sz="1600" u="sng">
                <a:solidFill>
                  <a:srgbClr val="0000CC"/>
                </a:solidFill>
              </a:rPr>
              <a:t>rigid body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R: </a:t>
            </a:r>
            <a:r>
              <a:rPr lang="en-US" sz="1800" u="sng">
                <a:solidFill>
                  <a:srgbClr val="800000"/>
                </a:solidFill>
              </a:rPr>
              <a:t>Rotation</a:t>
            </a:r>
            <a:r>
              <a:rPr lang="en-US" sz="1800">
                <a:solidFill>
                  <a:srgbClr val="800000"/>
                </a:solidFill>
              </a:rPr>
              <a:t> (see</a:t>
            </a:r>
            <a:r>
              <a:rPr lang="en-US" sz="1800">
                <a:solidFill>
                  <a:srgbClr val="0000CC"/>
                </a:solidFill>
              </a:rPr>
              <a:t> </a:t>
            </a:r>
            <a:r>
              <a:rPr lang="en-US" sz="1800">
                <a:solidFill>
                  <a:srgbClr val="800000"/>
                </a:solidFill>
                <a:hlinkClick r:id="rId5"/>
              </a:rPr>
              <a:t>http</a:t>
            </a:r>
            <a:r>
              <a:rPr lang="en-US" sz="1800" u="sng">
                <a:hlinkClick r:id="rId5"/>
              </a:rPr>
              <a:t>://en.wikipedia.org/wiki/Rotation_matrix</a:t>
            </a:r>
            <a:r>
              <a:rPr lang="en-US" sz="1800">
                <a:solidFill>
                  <a:srgbClr val="800000"/>
                </a:solidFill>
              </a:rPr>
              <a:t>)</a:t>
            </a:r>
            <a:r>
              <a:rPr lang="en-US" sz="1800">
                <a:solidFill>
                  <a:srgbClr val="0000CC"/>
                </a:solidFill>
              </a:rPr>
              <a:t> </a:t>
            </a:r>
            <a:endParaRPr lang="en-US" sz="1800" u="sng">
              <a:solidFill>
                <a:srgbClr val="800000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Given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Point to be rotated about axis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Axis of rotation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Degrees to be rotated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Return: new, displaced (rotated) point of rigid body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S: </a:t>
            </a:r>
            <a:r>
              <a:rPr lang="en-US" sz="1800" u="sng">
                <a:solidFill>
                  <a:srgbClr val="800000"/>
                </a:solidFill>
              </a:rPr>
              <a:t>Scaling</a:t>
            </a:r>
            <a:r>
              <a:rPr lang="en-US" sz="1800">
                <a:solidFill>
                  <a:srgbClr val="800000"/>
                </a:solidFill>
              </a:rPr>
              <a:t> (see</a:t>
            </a:r>
            <a:r>
              <a:rPr lang="en-US" sz="1800">
                <a:solidFill>
                  <a:srgbClr val="0000CC"/>
                </a:solidFill>
              </a:rPr>
              <a:t> </a:t>
            </a:r>
            <a:r>
              <a:rPr lang="en-US" sz="1800">
                <a:hlinkClick r:id="rId6"/>
              </a:rPr>
              <a:t>http://en.wikipedia.org/wiki/Scaling_matrix</a:t>
            </a:r>
            <a:r>
              <a:rPr lang="en-US" sz="1800">
                <a:solidFill>
                  <a:srgbClr val="800000"/>
                </a:solidFill>
              </a:rPr>
              <a:t>)</a:t>
            </a:r>
            <a:endParaRPr lang="en-US" sz="1800" u="sng">
              <a:solidFill>
                <a:srgbClr val="800000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Given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Set of points centered at origin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Scaling factor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Return: new, displaced (scaled) point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General: </a:t>
            </a:r>
            <a:r>
              <a:rPr lang="en-US" sz="1800">
                <a:solidFill>
                  <a:srgbClr val="800000"/>
                </a:solidFill>
                <a:hlinkClick r:id="rId7"/>
              </a:rPr>
              <a:t>h</a:t>
            </a:r>
            <a:r>
              <a:rPr lang="en-US" sz="1800">
                <a:hlinkClick r:id="rId7"/>
              </a:rPr>
              <a:t>ttp://en.wikipedia.org/wiki/Transformation_matrix</a:t>
            </a:r>
            <a:endParaRPr lang="en-US" sz="18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4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Rigid Body Transformation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To Move p Distance and Magnitude of Vector v: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Invertibility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Compositionality</a:t>
            </a:r>
            <a:endParaRPr lang="en-US" sz="1800"/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4478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Translation 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17412" name="Picture 9" descr="translation-illust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4563" y="3581400"/>
            <a:ext cx="25860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translation-poi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19300" y="2112963"/>
            <a:ext cx="571500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2" descr="translation-invers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4162425"/>
            <a:ext cx="12954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3" descr="translation-compositi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5257800"/>
            <a:ext cx="16764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3276600" y="60960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2008 – Creative Commons License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4478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Lecture Outline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524291" name="Rectangle 3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CG Basics 1: </a:t>
            </a:r>
            <a:r>
              <a:rPr lang="en-US" sz="1800" dirty="0">
                <a:solidFill>
                  <a:srgbClr val="800000"/>
                </a:solidFill>
              </a:rPr>
              <a:t>Basic </a:t>
            </a:r>
            <a:r>
              <a:rPr lang="en-US" sz="1800" dirty="0" err="1">
                <a:solidFill>
                  <a:srgbClr val="800000"/>
                </a:solidFill>
              </a:rPr>
              <a:t>Precalculus</a:t>
            </a:r>
            <a:r>
              <a:rPr lang="en-US" sz="1800" dirty="0">
                <a:solidFill>
                  <a:srgbClr val="800000"/>
                </a:solidFill>
              </a:rPr>
              <a:t> and Linear Algebra for CG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Matrices and vectors: definitions, basic operations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Vector spaces and affine spaces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T</a:t>
            </a:r>
            <a:r>
              <a:rPr lang="en-US" sz="1800" dirty="0" smtClean="0">
                <a:solidFill>
                  <a:srgbClr val="0000CC"/>
                </a:solidFill>
              </a:rPr>
              <a:t>ranslation, </a:t>
            </a:r>
            <a:r>
              <a:rPr lang="en-US" sz="1800" u="sng" dirty="0" smtClean="0">
                <a:solidFill>
                  <a:srgbClr val="0000CC"/>
                </a:solidFill>
              </a:rPr>
              <a:t>R</a:t>
            </a:r>
            <a:r>
              <a:rPr lang="en-US" sz="1800" dirty="0" smtClean="0">
                <a:solidFill>
                  <a:srgbClr val="0000CC"/>
                </a:solidFill>
              </a:rPr>
              <a:t>otation,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caling </a:t>
            </a:r>
            <a:r>
              <a:rPr lang="en-US" sz="1800" i="1" dirty="0" smtClean="0">
                <a:solidFill>
                  <a:srgbClr val="0000CC"/>
                </a:solidFill>
              </a:rPr>
              <a:t>aka</a:t>
            </a:r>
            <a:r>
              <a:rPr lang="en-US" sz="1800" dirty="0" smtClean="0">
                <a:solidFill>
                  <a:srgbClr val="0000CC"/>
                </a:solidFill>
              </a:rPr>
              <a:t> T, R, S transformations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Parametric equations (of lines, rays, line segments)</a:t>
            </a:r>
            <a:endParaRPr lang="en-US" sz="1800" dirty="0">
              <a:solidFill>
                <a:srgbClr val="0000CC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Importance to Computer Graphics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Points as vectors, transformation matrices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Homogeneous coordinates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TRS in viewing/normalizing transformation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Intersections: clipping, ray tracing, </a:t>
            </a:r>
            <a:r>
              <a:rPr lang="en-US" sz="1800" i="1" dirty="0" smtClean="0">
                <a:solidFill>
                  <a:srgbClr val="0000CC"/>
                </a:solidFill>
              </a:rPr>
              <a:t>etc.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Looking Forward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The week ahead: Viewing (Part 1 of 4), Lab 0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Lab exercise: C/Linux, basic OpenGL setup (see KSOL)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6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Rigid Body Transformation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Properties: Inverse</a:t>
            </a:r>
            <a:r>
              <a:rPr lang="en-US" sz="1800">
                <a:solidFill>
                  <a:srgbClr val="800000"/>
                </a:solidFill>
                <a:sym typeface="Symbol" pitchFamily="18" charset="2"/>
              </a:rPr>
              <a:t> </a:t>
            </a:r>
            <a:r>
              <a:rPr lang="en-US" sz="1800">
                <a:solidFill>
                  <a:srgbClr val="800000"/>
                </a:solidFill>
              </a:rPr>
              <a:t>Transpose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Idea: Define New (Relative) Coordinate System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Example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Rotations about x, y, and z Axes (using Plain 3-D Coordinates)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4478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Rotation 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18436" name="Picture 7" descr="rotation-exa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429000"/>
            <a:ext cx="16192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 descr="rotation-illustr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990600"/>
            <a:ext cx="2411413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3276600" y="60960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2008 – Creative Commons License</a:t>
            </a:r>
          </a:p>
        </p:txBody>
      </p:sp>
      <p:pic>
        <p:nvPicPr>
          <p:cNvPr id="18439" name="Picture 11" descr="rotation-properti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1884363"/>
            <a:ext cx="1600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85800" y="4897438"/>
            <a:ext cx="8229600" cy="741362"/>
            <a:chOff x="432" y="2880"/>
            <a:chExt cx="4860" cy="438"/>
          </a:xfrm>
        </p:grpSpPr>
        <p:pic>
          <p:nvPicPr>
            <p:cNvPr id="18441" name="Picture 10" descr="rotation-matrices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12" y="2880"/>
              <a:ext cx="1458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13" descr="rotation-matrix-x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32" y="2880"/>
              <a:ext cx="1458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14" descr="rotation-matrix-z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40" y="2880"/>
              <a:ext cx="1452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717674" y="5047780"/>
          <a:ext cx="705333" cy="964083"/>
        </p:xfrm>
        <a:graphic>
          <a:graphicData uri="http://schemas.openxmlformats.org/presentationml/2006/ole">
            <p:oleObj spid="_x0000_s683010" name="Equation" r:id="rId5" imgW="520560" imgH="71100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249737" y="5048768"/>
          <a:ext cx="735999" cy="958332"/>
        </p:xfrm>
        <a:graphic>
          <a:graphicData uri="http://schemas.openxmlformats.org/presentationml/2006/ole">
            <p:oleObj spid="_x0000_s683011" name="Equation" r:id="rId6" imgW="545760" imgH="71100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6813550" y="5046134"/>
          <a:ext cx="730250" cy="973666"/>
        </p:xfrm>
        <a:graphic>
          <a:graphicData uri="http://schemas.openxmlformats.org/presentationml/2006/ole">
            <p:oleObj spid="_x0000_s683012" name="Equation" r:id="rId7" imgW="533160" imgH="711000" progId="Equation.3">
              <p:embed/>
            </p:oleObj>
          </a:graphicData>
        </a:graphic>
      </p:graphicFrame>
      <p:sp>
        <p:nvSpPr>
          <p:cNvPr id="205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8229600" cy="5029200"/>
          </a:xfrm>
          <a:noFill/>
        </p:spPr>
        <p:txBody>
          <a:bodyPr/>
          <a:lstStyle/>
          <a:p>
            <a:r>
              <a:rPr lang="en-US" sz="1800" b="1" dirty="0" smtClean="0"/>
              <a:t>3 x 3 rotation matrices</a:t>
            </a:r>
          </a:p>
          <a:p>
            <a:r>
              <a:rPr lang="en-US" sz="1800" b="1" dirty="0" smtClean="0"/>
              <a:t>3 x 3 matrices that “rotate” world (leaving out </a:t>
            </a:r>
            <a:r>
              <a:rPr lang="en-US" sz="1800" b="1" i="1" dirty="0" smtClean="0"/>
              <a:t>w</a:t>
            </a:r>
            <a:r>
              <a:rPr lang="en-US" sz="1800" b="1" dirty="0" smtClean="0"/>
              <a:t> for simplicity)</a:t>
            </a:r>
          </a:p>
          <a:p>
            <a:r>
              <a:rPr lang="en-US" sz="1800" b="1" dirty="0" smtClean="0"/>
              <a:t>3 unit vectors originally along </a:t>
            </a:r>
            <a:r>
              <a:rPr lang="en-US" sz="1800" b="1" i="1" dirty="0" smtClean="0"/>
              <a:t>x</a:t>
            </a:r>
            <a:r>
              <a:rPr lang="en-US" sz="1800" b="1" dirty="0" smtClean="0"/>
              <a:t>, </a:t>
            </a:r>
            <a:r>
              <a:rPr lang="en-US" sz="1800" b="1" i="1" dirty="0" smtClean="0"/>
              <a:t>y</a:t>
            </a:r>
            <a:r>
              <a:rPr lang="en-US" sz="1800" b="1" dirty="0" smtClean="0"/>
              <a:t>, </a:t>
            </a:r>
            <a:r>
              <a:rPr lang="en-US" sz="1800" b="1" i="1" dirty="0" smtClean="0"/>
              <a:t>z</a:t>
            </a:r>
            <a:r>
              <a:rPr lang="en-US" sz="1800" b="1" dirty="0" smtClean="0"/>
              <a:t> axes: moved to new positions</a:t>
            </a:r>
          </a:p>
          <a:p>
            <a:r>
              <a:rPr lang="en-US" sz="1800" b="1" dirty="0" smtClean="0"/>
              <a:t>Because of </a:t>
            </a:r>
            <a:r>
              <a:rPr lang="en-US" sz="1800" b="1" u="sng" dirty="0" smtClean="0"/>
              <a:t>rigid-body rotation</a:t>
            </a:r>
            <a:r>
              <a:rPr lang="en-US" sz="1800" b="1" dirty="0" smtClean="0"/>
              <a:t>, new vectors are still:</a:t>
            </a:r>
          </a:p>
          <a:p>
            <a:pPr lvl="1"/>
            <a:r>
              <a:rPr lang="en-US" sz="1600" b="1" dirty="0" smtClean="0"/>
              <a:t>unit vectors</a:t>
            </a:r>
          </a:p>
          <a:p>
            <a:pPr lvl="1"/>
            <a:r>
              <a:rPr lang="en-US" sz="1600" b="1" dirty="0" smtClean="0"/>
              <a:t>perpendicular to each other</a:t>
            </a:r>
          </a:p>
          <a:p>
            <a:pPr lvl="1"/>
            <a:r>
              <a:rPr lang="en-US" sz="1600" b="1" dirty="0" smtClean="0"/>
              <a:t>compliant with “right hand rule”</a:t>
            </a:r>
          </a:p>
          <a:p>
            <a:r>
              <a:rPr lang="en-US" sz="1800" b="1" i="1" dirty="0" smtClean="0"/>
              <a:t>Any </a:t>
            </a:r>
            <a:r>
              <a:rPr lang="en-US" sz="1800" b="1" dirty="0" smtClean="0"/>
              <a:t>such matrix transformation = rotation</a:t>
            </a:r>
          </a:p>
          <a:p>
            <a:pPr lvl="1"/>
            <a:r>
              <a:rPr lang="en-US" sz="1600" b="1" dirty="0" smtClean="0"/>
              <a:t>about </a:t>
            </a:r>
            <a:r>
              <a:rPr lang="en-US" sz="1600" b="1" i="1" dirty="0" smtClean="0"/>
              <a:t>some</a:t>
            </a:r>
            <a:r>
              <a:rPr lang="en-US" sz="1600" b="1" dirty="0" smtClean="0"/>
              <a:t> axis</a:t>
            </a:r>
          </a:p>
          <a:p>
            <a:pPr lvl="1"/>
            <a:r>
              <a:rPr lang="en-US" sz="1600" b="1" dirty="0" smtClean="0"/>
              <a:t>by </a:t>
            </a:r>
            <a:r>
              <a:rPr lang="en-US" sz="1600" b="1" i="1" dirty="0" smtClean="0"/>
              <a:t>some</a:t>
            </a:r>
            <a:r>
              <a:rPr lang="en-US" sz="1600" b="1" dirty="0" smtClean="0"/>
              <a:t> amount</a:t>
            </a:r>
            <a:endParaRPr lang="en-US" b="1" dirty="0" smtClean="0"/>
          </a:p>
          <a:p>
            <a:r>
              <a:rPr lang="en-US" sz="1800" b="1" dirty="0" smtClean="0"/>
              <a:t>Let’s call these </a:t>
            </a:r>
            <a:r>
              <a:rPr lang="en-US" sz="1800" b="1" i="1" dirty="0" smtClean="0"/>
              <a:t>x</a:t>
            </a:r>
            <a:r>
              <a:rPr lang="en-US" sz="1800" b="1" dirty="0" smtClean="0"/>
              <a:t>, </a:t>
            </a:r>
            <a:r>
              <a:rPr lang="en-US" sz="1800" b="1" i="1" dirty="0" smtClean="0"/>
              <a:t>y</a:t>
            </a:r>
            <a:r>
              <a:rPr lang="en-US" sz="1800" b="1" dirty="0" smtClean="0"/>
              <a:t>, and </a:t>
            </a:r>
            <a:r>
              <a:rPr lang="en-US" sz="1800" b="1" i="1" dirty="0" smtClean="0"/>
              <a:t>z</a:t>
            </a:r>
            <a:r>
              <a:rPr lang="en-US" sz="1800" b="1" dirty="0" smtClean="0"/>
              <a:t>-axis-aligned unit vectors </a:t>
            </a:r>
            <a:r>
              <a:rPr lang="en-US" sz="1800" b="1" i="1" dirty="0" smtClean="0"/>
              <a:t>e</a:t>
            </a:r>
            <a:r>
              <a:rPr lang="en-US" sz="1800" b="1" i="1" baseline="-25000" dirty="0" smtClean="0"/>
              <a:t>1</a:t>
            </a:r>
            <a:r>
              <a:rPr lang="en-US" sz="1800" b="1" dirty="0" smtClean="0"/>
              <a:t>, </a:t>
            </a:r>
            <a:r>
              <a:rPr lang="en-US" sz="1800" b="1" i="1" dirty="0" smtClean="0"/>
              <a:t>e</a:t>
            </a:r>
            <a:r>
              <a:rPr lang="en-US" sz="1800" b="1" i="1" baseline="-25000" dirty="0" smtClean="0"/>
              <a:t>2</a:t>
            </a:r>
            <a:r>
              <a:rPr lang="en-US" sz="1800" b="1" dirty="0" smtClean="0"/>
              <a:t>, </a:t>
            </a:r>
            <a:r>
              <a:rPr lang="en-US" sz="1800" b="1" i="1" dirty="0" smtClean="0"/>
              <a:t>e</a:t>
            </a:r>
            <a:r>
              <a:rPr lang="en-US" sz="1800" b="1" i="1" baseline="-25000" dirty="0" smtClean="0"/>
              <a:t>3</a:t>
            </a:r>
            <a:endParaRPr lang="en-US" sz="1800" b="1" dirty="0" smtClean="0"/>
          </a:p>
          <a:p>
            <a:r>
              <a:rPr lang="en-US" sz="1800" b="1" dirty="0" smtClean="0"/>
              <a:t>Writing out (these are also called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dirty="0" smtClean="0"/>
              <a:t>, </a:t>
            </a:r>
            <a:r>
              <a:rPr lang="en-US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b="1" dirty="0" smtClean="0"/>
              <a:t>, </a:t>
            </a:r>
            <a:r>
              <a:rPr lang="en-US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b="1" dirty="0" smtClean="0"/>
              <a:t>):</a:t>
            </a:r>
            <a:endParaRPr lang="en-US" sz="1000" b="1" dirty="0" smtClean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667000" y="6096000"/>
            <a:ext cx="557370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Adapted from slide © </a:t>
            </a:r>
            <a:r>
              <a:rPr lang="en-US" dirty="0">
                <a:solidFill>
                  <a:schemeClr val="accent2"/>
                </a:solidFill>
              </a:rPr>
              <a:t>2003 – 2008 A. van Dam, Brown University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Rotation as Change of Basis 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596049" y="2540913"/>
            <a:ext cx="1938351" cy="1497687"/>
            <a:chOff x="6858000" y="2590800"/>
            <a:chExt cx="1938351" cy="1497687"/>
          </a:xfrm>
        </p:grpSpPr>
        <p:pic>
          <p:nvPicPr>
            <p:cNvPr id="13" name="Picture 12" descr="right-hand-rule2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39000" y="2590800"/>
              <a:ext cx="1167374" cy="990600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6858000" y="3657600"/>
              <a:ext cx="1938351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dirty="0" smtClean="0"/>
                <a:t>© 1997 - 2011 Murray Bourne</a:t>
              </a:r>
            </a:p>
            <a:p>
              <a:pPr algn="ctr"/>
              <a:r>
                <a:rPr lang="en-US" sz="1000" dirty="0" smtClean="0">
                  <a:hlinkClick r:id="rId9"/>
                </a:rPr>
                <a:t>http://bit.ly/fcIjLB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>
                <a:solidFill>
                  <a:srgbClr val="800000"/>
                </a:solidFill>
              </a:rPr>
              <a:t>Not</a:t>
            </a:r>
            <a:r>
              <a:rPr lang="en-US" sz="1800" i="1">
                <a:solidFill>
                  <a:srgbClr val="800000"/>
                </a:solidFill>
              </a:rPr>
              <a:t> </a:t>
            </a:r>
            <a:r>
              <a:rPr lang="en-US" sz="1800">
                <a:solidFill>
                  <a:srgbClr val="800000"/>
                </a:solidFill>
              </a:rPr>
              <a:t>Rigid Body Transformation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Idea: Move Points Toward/Away from Origin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Homogeneous Coordinates Make It Easier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Result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Ratio Need Not Be Uniform in </a:t>
            </a:r>
            <a:r>
              <a:rPr lang="en-US" sz="1800" i="1">
                <a:solidFill>
                  <a:srgbClr val="800000"/>
                </a:solidFill>
              </a:rPr>
              <a:t>x</a:t>
            </a:r>
            <a:r>
              <a:rPr lang="en-US" sz="1800">
                <a:solidFill>
                  <a:srgbClr val="800000"/>
                </a:solidFill>
              </a:rPr>
              <a:t>, </a:t>
            </a:r>
            <a:r>
              <a:rPr lang="en-US" sz="1800" i="1">
                <a:solidFill>
                  <a:srgbClr val="800000"/>
                </a:solidFill>
              </a:rPr>
              <a:t>y</a:t>
            </a:r>
            <a:r>
              <a:rPr lang="en-US" sz="1800">
                <a:solidFill>
                  <a:srgbClr val="800000"/>
                </a:solidFill>
              </a:rPr>
              <a:t>, </a:t>
            </a:r>
            <a:r>
              <a:rPr lang="en-US" sz="1800" i="1">
                <a:solidFill>
                  <a:srgbClr val="800000"/>
                </a:solidFill>
              </a:rPr>
              <a:t>z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4478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Scaling 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19460" name="Picture 7" descr="scaling-result-homogeneo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638675"/>
            <a:ext cx="36671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8" descr="scaling-matrix-poi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1905000"/>
            <a:ext cx="28225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9" descr="scaling-matrix-point-homogeneou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3352800"/>
            <a:ext cx="2463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3276600" y="60960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2008 – Creative Commons License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691188" y="2133600"/>
            <a:ext cx="3376612" cy="3348038"/>
            <a:chOff x="3585" y="1344"/>
            <a:chExt cx="2127" cy="2109"/>
          </a:xfrm>
        </p:grpSpPr>
        <p:pic>
          <p:nvPicPr>
            <p:cNvPr id="19465" name="Picture 12" descr="glScale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8" y="1920"/>
              <a:ext cx="1824" cy="1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6" name="Rectangle 13"/>
            <p:cNvSpPr>
              <a:spLocks noChangeArrowheads="1"/>
            </p:cNvSpPr>
            <p:nvPr/>
          </p:nvSpPr>
          <p:spPr bwMode="auto">
            <a:xfrm>
              <a:off x="3585" y="1344"/>
              <a:ext cx="2127" cy="5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Results of glScalef(2.0, -0.5, 1.0)</a:t>
              </a:r>
            </a:p>
            <a:p>
              <a:r>
                <a:rPr lang="en-US">
                  <a:solidFill>
                    <a:schemeClr val="accent2"/>
                  </a:solidFill>
                </a:rPr>
                <a:t>© 1993 Neider, Davis, Woo</a:t>
              </a:r>
            </a:p>
            <a:p>
              <a:r>
                <a:rPr lang="en-US">
                  <a:hlinkClick r:id="rId8"/>
                </a:rPr>
                <a:t>http://fly.cc.fer.hr/~unreal/theredbook/</a:t>
              </a:r>
              <a:endParaRPr lang="en-US">
                <a:solidFill>
                  <a:schemeClr val="accent2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2954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Other Transformations 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20483" name="Picture 7" descr="TR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7350" y="2876550"/>
            <a:ext cx="397668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779463" y="5840413"/>
            <a:ext cx="4696863" cy="56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© </a:t>
            </a:r>
            <a:r>
              <a:rPr lang="en-US" dirty="0" err="1">
                <a:solidFill>
                  <a:schemeClr val="accent2"/>
                </a:solidFill>
              </a:rPr>
              <a:t>Ramuseco</a:t>
            </a:r>
            <a:r>
              <a:rPr lang="en-US" dirty="0">
                <a:solidFill>
                  <a:schemeClr val="accent2"/>
                </a:solidFill>
              </a:rPr>
              <a:t> Limited 2004-2005 All Rights Reserved. </a:t>
            </a:r>
          </a:p>
          <a:p>
            <a:r>
              <a:rPr lang="en-US" dirty="0">
                <a:hlinkClick r:id="rId5"/>
              </a:rPr>
              <a:t>http://www.bobpowell.net/transformations.htm</a:t>
            </a:r>
            <a:endParaRPr lang="en-US" dirty="0"/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Shear</a:t>
            </a:r>
            <a:r>
              <a:rPr lang="en-US" sz="1800" dirty="0" smtClean="0">
                <a:solidFill>
                  <a:srgbClr val="800000"/>
                </a:solidFill>
              </a:rPr>
              <a:t> </a:t>
            </a:r>
            <a:r>
              <a:rPr lang="en-US" sz="1800" i="1" dirty="0" smtClean="0">
                <a:solidFill>
                  <a:srgbClr val="800000"/>
                </a:solidFill>
              </a:rPr>
              <a:t>aka</a:t>
            </a:r>
            <a:r>
              <a:rPr lang="en-US" sz="1800" dirty="0" smtClean="0">
                <a:solidFill>
                  <a:srgbClr val="800000"/>
                </a:solidFill>
              </a:rPr>
              <a:t> </a:t>
            </a:r>
            <a:r>
              <a:rPr lang="en-US" sz="1800" u="sng" dirty="0" smtClean="0">
                <a:solidFill>
                  <a:srgbClr val="800000"/>
                </a:solidFill>
              </a:rPr>
              <a:t>Skew</a:t>
            </a:r>
            <a:r>
              <a:rPr lang="en-US" sz="1800" dirty="0" smtClean="0">
                <a:solidFill>
                  <a:srgbClr val="800000"/>
                </a:solidFill>
              </a:rPr>
              <a:t> (</a:t>
            </a:r>
            <a:r>
              <a:rPr lang="en-US" sz="1800" dirty="0" smtClean="0">
                <a:solidFill>
                  <a:srgbClr val="800000"/>
                </a:solidFill>
                <a:hlinkClick r:id="rId6"/>
              </a:rPr>
              <a:t>http://bit.ly/hZfx3W</a:t>
            </a:r>
            <a:r>
              <a:rPr lang="en-US" sz="1800" dirty="0" smtClean="0">
                <a:solidFill>
                  <a:srgbClr val="800000"/>
                </a:solidFill>
              </a:rPr>
              <a:t>): “Tilting”, Oblique Projection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Perspective </a:t>
            </a:r>
            <a:r>
              <a:rPr lang="en-US" sz="1800" u="sng" dirty="0">
                <a:solidFill>
                  <a:srgbClr val="800000"/>
                </a:solidFill>
              </a:rPr>
              <a:t>to Parallel</a:t>
            </a:r>
            <a:r>
              <a:rPr lang="en-US" sz="1800" dirty="0">
                <a:solidFill>
                  <a:srgbClr val="800000"/>
                </a:solidFill>
              </a:rPr>
              <a:t> View Volume (“</a:t>
            </a:r>
            <a:r>
              <a:rPr lang="en-US" sz="1800" i="1" dirty="0">
                <a:solidFill>
                  <a:srgbClr val="800000"/>
                </a:solidFill>
              </a:rPr>
              <a:t>D</a:t>
            </a:r>
            <a:r>
              <a:rPr lang="en-US" sz="1800" dirty="0">
                <a:solidFill>
                  <a:srgbClr val="800000"/>
                </a:solidFill>
              </a:rPr>
              <a:t>” in Foley </a:t>
            </a:r>
            <a:r>
              <a:rPr lang="en-US" sz="1800" i="1" dirty="0">
                <a:solidFill>
                  <a:srgbClr val="800000"/>
                </a:solidFill>
              </a:rPr>
              <a:t>et al.</a:t>
            </a:r>
            <a:r>
              <a:rPr lang="en-US" sz="1800" dirty="0">
                <a:solidFill>
                  <a:srgbClr val="800000"/>
                </a:solidFill>
              </a:rPr>
              <a:t>)</a:t>
            </a:r>
            <a:endParaRPr lang="en-US" sz="1800" u="sng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See </a:t>
            </a:r>
            <a:r>
              <a:rPr lang="en-US" sz="1800" dirty="0" smtClean="0">
                <a:solidFill>
                  <a:srgbClr val="800000"/>
                </a:solidFill>
              </a:rPr>
              <a:t>also</a:t>
            </a:r>
            <a:endParaRPr lang="en-US" sz="1600" dirty="0">
              <a:solidFill>
                <a:srgbClr val="5B0DAA"/>
              </a:solidFill>
            </a:endParaRPr>
          </a:p>
          <a:p>
            <a:pPr marL="742950" lvl="1" indent="-285750"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800000"/>
                </a:solidFill>
                <a:hlinkClick r:id="rId7"/>
              </a:rPr>
              <a:t>h</a:t>
            </a:r>
            <a:r>
              <a:rPr lang="en-US" sz="1600" dirty="0" smtClean="0">
                <a:solidFill>
                  <a:srgbClr val="5B0DAA"/>
                </a:solidFill>
                <a:hlinkClick r:id="rId7"/>
              </a:rPr>
              <a:t>ttp://en.wikipedia.org/wiki/Transformation_matrix </a:t>
            </a:r>
            <a:endParaRPr lang="en-US" sz="1600" dirty="0" smtClean="0">
              <a:solidFill>
                <a:srgbClr val="5B0DAA"/>
              </a:solidFill>
            </a:endParaRPr>
          </a:p>
          <a:p>
            <a:pPr marL="742950" lvl="1" indent="-285750"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5B0DAA"/>
                </a:solidFill>
                <a:hlinkClick r:id="rId8"/>
              </a:rPr>
              <a:t>http://www.senocular.com/flash/tutorials/transformmatrix/</a:t>
            </a:r>
            <a:endParaRPr lang="en-US" sz="1600" dirty="0">
              <a:solidFill>
                <a:srgbClr val="5B0DAA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295400" y="762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Parametric Equation of a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Line Segment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60400" y="1371600"/>
            <a:ext cx="7823200" cy="4800600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b="1" dirty="0" smtClean="0"/>
              <a:t>Parametric form for line segment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sz="1800" b="1" dirty="0" smtClean="0"/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b="1" i="1" dirty="0" smtClean="0"/>
              <a:t>X = x</a:t>
            </a:r>
            <a:r>
              <a:rPr lang="en-US" b="1" i="1" baseline="-25000" dirty="0" smtClean="0"/>
              <a:t>0</a:t>
            </a:r>
            <a:r>
              <a:rPr lang="en-US" b="1" i="1" dirty="0" smtClean="0"/>
              <a:t> + t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– x</a:t>
            </a:r>
            <a:r>
              <a:rPr lang="en-US" b="1" i="1" baseline="-25000" dirty="0" smtClean="0"/>
              <a:t>0</a:t>
            </a:r>
            <a:r>
              <a:rPr lang="en-US" b="1" dirty="0" smtClean="0"/>
              <a:t>)       0 </a:t>
            </a:r>
            <a:r>
              <a:rPr lang="en-US" b="1" dirty="0" smtClean="0">
                <a:cs typeface="Arial" charset="0"/>
              </a:rPr>
              <a:t>≤</a:t>
            </a:r>
            <a:r>
              <a:rPr lang="en-US" b="1" dirty="0" smtClean="0"/>
              <a:t> </a:t>
            </a:r>
            <a:r>
              <a:rPr lang="en-US" b="1" i="1" dirty="0" smtClean="0"/>
              <a:t>t</a:t>
            </a:r>
            <a:r>
              <a:rPr lang="en-US" b="1" dirty="0" smtClean="0"/>
              <a:t> </a:t>
            </a:r>
            <a:r>
              <a:rPr lang="en-US" b="1" dirty="0" smtClean="0">
                <a:cs typeface="Arial" charset="0"/>
              </a:rPr>
              <a:t>≤</a:t>
            </a:r>
            <a:r>
              <a:rPr lang="en-US" b="1" dirty="0" smtClean="0"/>
              <a:t> 1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endParaRPr lang="en-US" b="1" i="1" dirty="0" smtClean="0"/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b="1" i="1" dirty="0" smtClean="0"/>
              <a:t>Y = y</a:t>
            </a:r>
            <a:r>
              <a:rPr lang="en-US" b="1" i="1" baseline="-25000" dirty="0" smtClean="0"/>
              <a:t>0</a:t>
            </a:r>
            <a:r>
              <a:rPr lang="en-US" b="1" i="1" dirty="0" smtClean="0"/>
              <a:t> + t</a:t>
            </a:r>
            <a:r>
              <a:rPr lang="en-US" b="1" dirty="0" smtClean="0"/>
              <a:t>(</a:t>
            </a:r>
            <a:r>
              <a:rPr lang="en-US" b="1" i="1" dirty="0" smtClean="0"/>
              <a:t>y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–  y</a:t>
            </a:r>
            <a:r>
              <a:rPr lang="en-US" b="1" i="1" baseline="-25000" dirty="0" smtClean="0"/>
              <a:t>0</a:t>
            </a:r>
            <a:r>
              <a:rPr lang="en-US" b="1" dirty="0" smtClean="0"/>
              <a:t>)</a:t>
            </a:r>
            <a:endParaRPr lang="en-US" b="1" i="1" dirty="0" smtClean="0"/>
          </a:p>
          <a:p>
            <a:pPr lvl="1">
              <a:lnSpc>
                <a:spcPct val="110000"/>
              </a:lnSpc>
              <a:spcBef>
                <a:spcPct val="0"/>
              </a:spcBef>
            </a:pPr>
            <a:endParaRPr lang="en-US" b="1" dirty="0" smtClean="0"/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b="1" i="1" dirty="0" smtClean="0"/>
              <a:t>P</a:t>
            </a:r>
            <a:r>
              <a:rPr lang="en-US" b="1" dirty="0" smtClean="0"/>
              <a:t>(</a:t>
            </a:r>
            <a:r>
              <a:rPr lang="en-US" b="1" i="1" dirty="0" smtClean="0"/>
              <a:t>t</a:t>
            </a:r>
            <a:r>
              <a:rPr lang="en-US" b="1" dirty="0" smtClean="0"/>
              <a:t>)</a:t>
            </a:r>
            <a:r>
              <a:rPr lang="en-US" b="1" i="1" dirty="0" smtClean="0"/>
              <a:t> = P</a:t>
            </a:r>
            <a:r>
              <a:rPr lang="en-US" b="1" i="1" baseline="-25000" dirty="0" smtClean="0"/>
              <a:t>0</a:t>
            </a:r>
            <a:r>
              <a:rPr lang="en-US" b="1" i="1" dirty="0" smtClean="0"/>
              <a:t> + t</a:t>
            </a:r>
            <a:r>
              <a:rPr lang="en-US" b="1" dirty="0" smtClean="0"/>
              <a:t>(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– P</a:t>
            </a:r>
            <a:r>
              <a:rPr lang="en-US" b="1" i="1" baseline="-25000" dirty="0" smtClean="0"/>
              <a:t>0</a:t>
            </a:r>
            <a:r>
              <a:rPr lang="en-US" b="1" dirty="0" smtClean="0"/>
              <a:t>)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sz="1800" b="1" dirty="0" smtClean="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b="1" dirty="0" smtClean="0"/>
              <a:t>Line in general: </a:t>
            </a:r>
            <a:r>
              <a:rPr lang="en-US" sz="1800" b="1" i="1" dirty="0" smtClean="0"/>
              <a:t>t</a:t>
            </a:r>
            <a:r>
              <a:rPr lang="en-US" sz="1800" b="1" dirty="0" smtClean="0"/>
              <a:t> </a:t>
            </a:r>
            <a:r>
              <a:rPr lang="en-US" sz="1800" b="1" dirty="0" smtClean="0">
                <a:sym typeface="Symbol"/>
              </a:rPr>
              <a:t> [-, ]</a:t>
            </a:r>
            <a:endParaRPr lang="en-US" sz="1800" b="1" dirty="0" smtClean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sz="1800" b="1" dirty="0" smtClean="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b="1" dirty="0" smtClean="0"/>
              <a:t>Later: used for clipping (other intersection calculations)</a:t>
            </a:r>
          </a:p>
        </p:txBody>
      </p:sp>
      <p:pic>
        <p:nvPicPr>
          <p:cNvPr id="31748" name="Picture 9" descr="0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838325"/>
            <a:ext cx="26035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0" descr="0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5329" y="4836804"/>
            <a:ext cx="1788671" cy="110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15"/>
          <p:cNvSpPr>
            <a:spLocks noChangeArrowheads="1"/>
          </p:cNvSpPr>
          <p:nvPr/>
        </p:nvSpPr>
        <p:spPr bwMode="auto">
          <a:xfrm>
            <a:off x="4267200" y="6096000"/>
            <a:ext cx="39227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© 2003 – 2008 A. van Dam, Brown University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Importance to CG [1]: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Vectors and Matrices</a:t>
            </a:r>
            <a:endParaRPr lang="en-US" sz="28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450850" y="990600"/>
            <a:ext cx="8464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Points as Vectors (</a:t>
            </a:r>
            <a:r>
              <a:rPr lang="en-US" sz="1800" dirty="0" err="1" smtClean="0">
                <a:solidFill>
                  <a:srgbClr val="800000"/>
                </a:solidFill>
              </a:rPr>
              <a:t>w.r.t</a:t>
            </a:r>
            <a:r>
              <a:rPr lang="en-US" sz="1800" dirty="0" smtClean="0">
                <a:solidFill>
                  <a:srgbClr val="800000"/>
                </a:solidFill>
              </a:rPr>
              <a:t>. Origin)</a:t>
            </a: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Local Coordinate Systems (Spaces)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u="sng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sng" dirty="0" err="1" smtClean="0">
                <a:solidFill>
                  <a:srgbClr val="0000CC"/>
                </a:solidFill>
              </a:rPr>
              <a:t>M</a:t>
            </a:r>
            <a:r>
              <a:rPr lang="en-US" sz="1600" dirty="0" err="1" smtClean="0">
                <a:solidFill>
                  <a:srgbClr val="0000CC"/>
                </a:solidFill>
              </a:rPr>
              <a:t>odel</a:t>
            </a:r>
            <a:r>
              <a:rPr lang="en-US" sz="1600" u="sng" dirty="0" err="1" smtClean="0">
                <a:solidFill>
                  <a:srgbClr val="0000CC"/>
                </a:solidFill>
              </a:rPr>
              <a:t>v</a:t>
            </a:r>
            <a:r>
              <a:rPr lang="en-US" sz="1600" dirty="0" err="1" smtClean="0">
                <a:solidFill>
                  <a:srgbClr val="0000CC"/>
                </a:solidFill>
              </a:rPr>
              <a:t>iew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u="sng" dirty="0" smtClean="0">
                <a:solidFill>
                  <a:srgbClr val="0000CC"/>
                </a:solidFill>
              </a:rPr>
              <a:t>t</a:t>
            </a:r>
            <a:r>
              <a:rPr lang="en-US" sz="1600" dirty="0" smtClean="0">
                <a:solidFill>
                  <a:srgbClr val="0000CC"/>
                </a:solidFill>
              </a:rPr>
              <a:t>ransformation (MVT): model coordinates to world coordinates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Viewing transformation: world coordinates to camera coordinates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Several more to be covered in this course</a:t>
            </a:r>
          </a:p>
        </p:txBody>
      </p:sp>
      <p:pic>
        <p:nvPicPr>
          <p:cNvPr id="4" name="Picture 3" descr="342px-Vector_AB_from_A_to_B.svg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752600"/>
            <a:ext cx="1828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3505200" y="1524000"/>
            <a:ext cx="2590800" cy="1371600"/>
            <a:chOff x="3505200" y="1524000"/>
            <a:chExt cx="2590800" cy="137160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3505200" y="2894012"/>
              <a:ext cx="25908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5400000" flipH="1" flipV="1">
              <a:off x="2820988" y="2208212"/>
              <a:ext cx="1370012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</p:grpSp>
      <p:cxnSp>
        <p:nvCxnSpPr>
          <p:cNvPr id="15" name="Straight Arrow Connector 14"/>
          <p:cNvCxnSpPr/>
          <p:nvPr/>
        </p:nvCxnSpPr>
        <p:spPr bwMode="auto">
          <a:xfrm flipV="1">
            <a:off x="3505200" y="2590800"/>
            <a:ext cx="838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3505200" y="2362200"/>
            <a:ext cx="609600" cy="533400"/>
            <a:chOff x="3505200" y="2362200"/>
            <a:chExt cx="609600" cy="53340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flipV="1">
              <a:off x="3505200" y="2362200"/>
              <a:ext cx="609600" cy="533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Rectangle 24"/>
            <p:cNvSpPr/>
            <p:nvPr/>
          </p:nvSpPr>
          <p:spPr>
            <a:xfrm flipH="1">
              <a:off x="3571026" y="2362200"/>
              <a:ext cx="31517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05200" y="1905000"/>
            <a:ext cx="1981200" cy="990600"/>
            <a:chOff x="3505200" y="1905000"/>
            <a:chExt cx="1981200" cy="9906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V="1">
              <a:off x="3505200" y="1905000"/>
              <a:ext cx="1981200" cy="990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ectangle 25"/>
            <p:cNvSpPr/>
            <p:nvPr/>
          </p:nvSpPr>
          <p:spPr>
            <a:xfrm flipH="1">
              <a:off x="4495800" y="2283023"/>
              <a:ext cx="31517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6" name="Picture 15" descr="local-coordinate-syste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29102" y="3505200"/>
            <a:ext cx="1900162" cy="141857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029102" y="4950091"/>
            <a:ext cx="46858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© 2009 </a:t>
            </a:r>
            <a:r>
              <a:rPr lang="en-US" sz="1000" dirty="0" err="1" smtClean="0">
                <a:solidFill>
                  <a:srgbClr val="0070C0"/>
                </a:solidFill>
              </a:rPr>
              <a:t>Koen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n-US" sz="1000" dirty="0" err="1" smtClean="0">
                <a:solidFill>
                  <a:srgbClr val="0070C0"/>
                </a:solidFill>
              </a:rPr>
              <a:t>Samyn</a:t>
            </a:r>
            <a:endParaRPr lang="en-US" sz="1000" dirty="0" smtClean="0">
              <a:solidFill>
                <a:srgbClr val="0070C0"/>
              </a:solidFill>
            </a:endParaRPr>
          </a:p>
          <a:p>
            <a:r>
              <a:rPr lang="en-US" sz="1000" dirty="0" smtClean="0">
                <a:hlinkClick r:id="rId6"/>
              </a:rPr>
              <a:t>http://knol.google.com/k/matrices-for-3d-applications-view-transformation</a:t>
            </a:r>
            <a:endParaRPr lang="en-US" sz="1000" dirty="0"/>
          </a:p>
        </p:txBody>
      </p:sp>
      <p:pic>
        <p:nvPicPr>
          <p:cNvPr id="29" name="Picture 28" descr="AFM24r3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1139" y="3505200"/>
            <a:ext cx="1829861" cy="137160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096000" y="4950091"/>
            <a:ext cx="13644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u="none" dirty="0" smtClean="0">
                <a:solidFill>
                  <a:srgbClr val="008000"/>
                </a:solidFill>
                <a:latin typeface="+mn-lt"/>
              </a:rPr>
              <a:t>© 2007 IBM</a:t>
            </a:r>
          </a:p>
          <a:p>
            <a:r>
              <a:rPr lang="en-US" sz="1000" u="none" dirty="0" smtClean="0">
                <a:solidFill>
                  <a:srgbClr val="008000"/>
                </a:solidFill>
                <a:latin typeface="+mn-lt"/>
                <a:hlinkClick r:id="rId8"/>
              </a:rPr>
              <a:t>http://bit.ly/cS4h7g</a:t>
            </a:r>
            <a:r>
              <a:rPr lang="en-US" sz="1000" u="none" dirty="0" smtClean="0">
                <a:solidFill>
                  <a:srgbClr val="008000"/>
                </a:solidFill>
                <a:latin typeface="+mn-lt"/>
              </a:rPr>
              <a:t> </a:t>
            </a:r>
            <a:endParaRPr lang="en-US" sz="1000" dirty="0">
              <a:solidFill>
                <a:srgbClr val="0080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39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39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39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39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2" grpId="0" uiExpand="1" build="p"/>
      <p:bldP spid="1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450850" y="990600"/>
            <a:ext cx="8464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Problem: Need to Support Non-Linear Transformations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Affine but not linear: </a:t>
            </a:r>
            <a:r>
              <a:rPr lang="en-US" sz="1600" i="1" dirty="0" smtClean="0">
                <a:solidFill>
                  <a:srgbClr val="0000CC"/>
                </a:solidFill>
              </a:rPr>
              <a:t>e.g.</a:t>
            </a:r>
            <a:r>
              <a:rPr lang="en-US" sz="1600" dirty="0" smtClean="0">
                <a:solidFill>
                  <a:srgbClr val="0000CC"/>
                </a:solidFill>
              </a:rPr>
              <a:t>, translation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Non-affine projections: </a:t>
            </a:r>
            <a:r>
              <a:rPr lang="en-US" sz="1600" i="1" dirty="0" smtClean="0">
                <a:solidFill>
                  <a:srgbClr val="0000CC"/>
                </a:solidFill>
              </a:rPr>
              <a:t>e.g.</a:t>
            </a:r>
            <a:r>
              <a:rPr lang="en-US" sz="1600" dirty="0" smtClean="0">
                <a:solidFill>
                  <a:srgbClr val="0000CC"/>
                </a:solidFill>
              </a:rPr>
              <a:t>, perspective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Solution: Use 4</a:t>
            </a:r>
            <a:r>
              <a:rPr lang="en-US" sz="1800" baseline="30000" dirty="0" smtClean="0">
                <a:solidFill>
                  <a:srgbClr val="800000"/>
                </a:solidFill>
              </a:rPr>
              <a:t>th</a:t>
            </a:r>
            <a:r>
              <a:rPr lang="en-US" sz="1800" dirty="0" smtClean="0">
                <a:solidFill>
                  <a:srgbClr val="800000"/>
                </a:solidFill>
              </a:rPr>
              <a:t> Coordinate </a:t>
            </a:r>
            <a:r>
              <a:rPr lang="en-US" sz="1800" i="1" dirty="0" smtClean="0">
                <a:solidFill>
                  <a:srgbClr val="800000"/>
                </a:solidFill>
              </a:rPr>
              <a:t>w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Coordinates look like: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solidFill>
                  <a:srgbClr val="0000CC"/>
                </a:solidFill>
              </a:rPr>
              <a:t> with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600" dirty="0" smtClean="0">
                <a:solidFill>
                  <a:srgbClr val="0000CC"/>
                </a:solidFill>
              </a:rPr>
              <a:t> kept normalized to 1</a:t>
            </a:r>
            <a:endParaRPr lang="en-US" sz="16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sng" dirty="0" smtClean="0">
                <a:solidFill>
                  <a:srgbClr val="0000CC"/>
                </a:solidFill>
              </a:rPr>
              <a:t>Homogeneous coordinates</a:t>
            </a:r>
            <a:r>
              <a:rPr lang="en-US" sz="1600" dirty="0" smtClean="0">
                <a:solidFill>
                  <a:srgbClr val="0000CC"/>
                </a:solidFill>
              </a:rPr>
              <a:t> (Wikipedia: </a:t>
            </a:r>
            <a:r>
              <a:rPr lang="en-US" sz="1600" dirty="0" smtClean="0">
                <a:solidFill>
                  <a:srgbClr val="0000CC"/>
                </a:solidFill>
                <a:hlinkClick r:id="rId4"/>
              </a:rPr>
              <a:t>http://bit.ly/fG7RSk</a:t>
            </a:r>
            <a:r>
              <a:rPr lang="en-US" sz="1600" dirty="0" smtClean="0">
                <a:solidFill>
                  <a:srgbClr val="0000CC"/>
                </a:solidFill>
              </a:rPr>
              <a:t>) 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Specific case: </a:t>
            </a:r>
            <a:r>
              <a:rPr lang="en-US" sz="1600" u="sng" dirty="0" err="1" smtClean="0">
                <a:solidFill>
                  <a:srgbClr val="0000CC"/>
                </a:solidFill>
              </a:rPr>
              <a:t>barycentric</a:t>
            </a:r>
            <a:r>
              <a:rPr lang="en-US" sz="1600" dirty="0" smtClean="0">
                <a:solidFill>
                  <a:srgbClr val="0000CC"/>
                </a:solidFill>
              </a:rPr>
              <a:t> (defined </a:t>
            </a:r>
            <a:r>
              <a:rPr lang="en-US" sz="1600" dirty="0" err="1" smtClean="0">
                <a:solidFill>
                  <a:srgbClr val="0000CC"/>
                </a:solidFill>
              </a:rPr>
              <a:t>w.r.t</a:t>
            </a:r>
            <a:r>
              <a:rPr lang="en-US" sz="1600" dirty="0" smtClean="0">
                <a:solidFill>
                  <a:srgbClr val="0000CC"/>
                </a:solidFill>
              </a:rPr>
              <a:t>. simplex, </a:t>
            </a:r>
            <a:r>
              <a:rPr lang="en-US" sz="1600" i="1" dirty="0" smtClean="0">
                <a:solidFill>
                  <a:srgbClr val="0000CC"/>
                </a:solidFill>
              </a:rPr>
              <a:t>e.g.,</a:t>
            </a:r>
            <a:r>
              <a:rPr lang="en-US" sz="1600" dirty="0" smtClean="0">
                <a:solidFill>
                  <a:srgbClr val="0000CC"/>
                </a:solidFill>
              </a:rPr>
              <a:t> polygon) </a:t>
            </a:r>
            <a:r>
              <a:rPr lang="en-US" sz="1600" dirty="0" smtClean="0">
                <a:hlinkClick r:id="rId5"/>
              </a:rPr>
              <a:t>http://en.wikipedia.org/wiki/Barycentric_coordinates_(mathematics)</a:t>
            </a:r>
            <a:endParaRPr lang="en-US" sz="1600" dirty="0" smtClean="0">
              <a:solidFill>
                <a:srgbClr val="0000CC"/>
              </a:solidFill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Importance to CG [2]: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Homogeneous Coordinates</a:t>
            </a:r>
            <a:endParaRPr lang="en-US" sz="28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2084672"/>
            <a:ext cx="3905722" cy="248732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22" name="Rectangle 21"/>
          <p:cNvSpPr/>
          <p:nvPr/>
        </p:nvSpPr>
        <p:spPr>
          <a:xfrm>
            <a:off x="5811266" y="3692075"/>
            <a:ext cx="254268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i="1" u="none" dirty="0" smtClean="0">
                <a:solidFill>
                  <a:srgbClr val="008000"/>
                </a:solidFill>
                <a:latin typeface="+mn-lt"/>
              </a:rPr>
              <a:t>The </a:t>
            </a:r>
            <a:r>
              <a:rPr lang="en-US" sz="1000" i="1" u="none" dirty="0" err="1" smtClean="0">
                <a:solidFill>
                  <a:srgbClr val="008000"/>
                </a:solidFill>
                <a:latin typeface="+mn-lt"/>
              </a:rPr>
              <a:t>GraPHIGS</a:t>
            </a:r>
            <a:r>
              <a:rPr lang="en-US" sz="1000" i="1" u="none" dirty="0" smtClean="0">
                <a:solidFill>
                  <a:srgbClr val="008000"/>
                </a:solidFill>
                <a:latin typeface="+mn-lt"/>
              </a:rPr>
              <a:t> Programming Interface:</a:t>
            </a:r>
          </a:p>
          <a:p>
            <a:r>
              <a:rPr lang="en-US" sz="1000" i="1" u="none" dirty="0" smtClean="0">
                <a:solidFill>
                  <a:srgbClr val="008000"/>
                </a:solidFill>
                <a:latin typeface="+mn-lt"/>
              </a:rPr>
              <a:t>Understanding Concepts</a:t>
            </a:r>
          </a:p>
          <a:p>
            <a:r>
              <a:rPr lang="en-US" sz="1000" u="none" dirty="0" smtClean="0">
                <a:solidFill>
                  <a:srgbClr val="008000"/>
                </a:solidFill>
                <a:latin typeface="+mn-lt"/>
              </a:rPr>
              <a:t>© 2007 IBM</a:t>
            </a:r>
          </a:p>
          <a:p>
            <a:r>
              <a:rPr lang="en-US" sz="1000" u="none" dirty="0" smtClean="0">
                <a:solidFill>
                  <a:srgbClr val="008000"/>
                </a:solidFill>
                <a:latin typeface="+mn-lt"/>
                <a:hlinkClick r:id="rId7"/>
              </a:rPr>
              <a:t>http://bit.ly/cS4h7g</a:t>
            </a:r>
            <a:r>
              <a:rPr lang="en-US" sz="1000" u="none" dirty="0" smtClean="0">
                <a:solidFill>
                  <a:srgbClr val="008000"/>
                </a:solidFill>
                <a:latin typeface="+mn-lt"/>
              </a:rPr>
              <a:t> </a:t>
            </a:r>
            <a:endParaRPr lang="en-US" sz="1000" dirty="0">
              <a:solidFill>
                <a:srgbClr val="0080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39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39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39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9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39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39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2" grpId="0" uiExpand="1" build="p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0850" y="990600"/>
            <a:ext cx="8464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Want to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Specify arbitrary (user-defined) camera view (</a:t>
            </a:r>
            <a:r>
              <a:rPr lang="en-US" sz="1600" u="sng" dirty="0" smtClean="0">
                <a:solidFill>
                  <a:srgbClr val="0000CC"/>
                </a:solidFill>
              </a:rPr>
              <a:t>camera space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i="1" dirty="0" smtClean="0">
                <a:solidFill>
                  <a:srgbClr val="0000CC"/>
                </a:solidFill>
              </a:rPr>
              <a:t>aka </a:t>
            </a:r>
            <a:r>
              <a:rPr lang="en-US" sz="1600" dirty="0" smtClean="0">
                <a:solidFill>
                  <a:srgbClr val="0000CC"/>
                </a:solidFill>
              </a:rPr>
              <a:t>CS)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Take picture of standard </a:t>
            </a:r>
            <a:r>
              <a:rPr lang="en-US" sz="1600" u="sng" dirty="0" smtClean="0">
                <a:solidFill>
                  <a:srgbClr val="0000CC"/>
                </a:solidFill>
              </a:rPr>
              <a:t>world space</a:t>
            </a:r>
            <a:r>
              <a:rPr lang="en-US" sz="1600" dirty="0" smtClean="0">
                <a:solidFill>
                  <a:srgbClr val="0000CC"/>
                </a:solidFill>
              </a:rPr>
              <a:t> (WS), from </a:t>
            </a:r>
            <a:r>
              <a:rPr lang="en-US" sz="1600" u="sng" dirty="0" smtClean="0">
                <a:solidFill>
                  <a:srgbClr val="0000CC"/>
                </a:solidFill>
              </a:rPr>
              <a:t>eye point</a:t>
            </a:r>
            <a:r>
              <a:rPr lang="en-US" sz="1600" dirty="0" smtClean="0">
                <a:solidFill>
                  <a:srgbClr val="0000CC"/>
                </a:solidFill>
              </a:rPr>
              <a:t> towards </a:t>
            </a:r>
            <a:r>
              <a:rPr lang="en-US" sz="1600" u="sng" dirty="0" smtClean="0">
                <a:solidFill>
                  <a:srgbClr val="0000CC"/>
                </a:solidFill>
              </a:rPr>
              <a:t>at point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Need to: Map CS to WS (</a:t>
            </a:r>
            <a:r>
              <a:rPr lang="en-US" sz="1800" u="sng" dirty="0" smtClean="0">
                <a:solidFill>
                  <a:srgbClr val="800000"/>
                </a:solidFill>
              </a:rPr>
              <a:t>Normalizing Transformation</a:t>
            </a:r>
            <a:r>
              <a:rPr lang="en-US" sz="1800" dirty="0" smtClean="0">
                <a:solidFill>
                  <a:srgbClr val="800000"/>
                </a:solidFill>
              </a:rPr>
              <a:t>)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Importance to CG [3]: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T, R, S in Viewing Transformation</a:t>
            </a:r>
            <a:endParaRPr lang="en-US" sz="28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7065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800600"/>
            <a:ext cx="7315200" cy="61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lulooka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97745" y="2057400"/>
            <a:ext cx="4005710" cy="26975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71900" y="5478857"/>
            <a:ext cx="2057400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2009 Roberto </a:t>
            </a:r>
            <a:r>
              <a:rPr lang="en-US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Toldo</a:t>
            </a:r>
            <a:endParaRPr lang="en-US" sz="105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1050" dirty="0" smtClean="0">
                <a:hlinkClick r:id="rId6"/>
              </a:rPr>
              <a:t>http://bit.ly/hvAZAe</a:t>
            </a:r>
            <a:r>
              <a:rPr lang="en-US" sz="1050" dirty="0" smtClean="0"/>
              <a:t>  </a:t>
            </a:r>
            <a:endParaRPr lang="en-US" sz="10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0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450850" y="990600"/>
            <a:ext cx="8464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Problem: Need to Find Intersection between Objects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Clipping: line segments – edge of polygon (model) with clip edge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Ray tracing: ray – from eye, through “screen” pixel, into scene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Many other intersections in computer graphics!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Solution: Represent Objects using Parametric Equations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Moving object or object being traced (</a:t>
            </a:r>
            <a:r>
              <a:rPr lang="en-US" sz="1600" i="1" dirty="0" smtClean="0">
                <a:solidFill>
                  <a:srgbClr val="0000CC"/>
                </a:solidFill>
              </a:rPr>
              <a:t>e.g.</a:t>
            </a:r>
            <a:r>
              <a:rPr lang="en-US" sz="1600" dirty="0" smtClean="0">
                <a:solidFill>
                  <a:srgbClr val="0000CC"/>
                </a:solidFill>
              </a:rPr>
              <a:t>, ray):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Find point where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= Q</a:t>
            </a:r>
            <a:r>
              <a:rPr lang="en-US" sz="1600" dirty="0" smtClean="0">
                <a:solidFill>
                  <a:srgbClr val="0000CC"/>
                </a:solidFill>
              </a:rPr>
              <a:t> (boundary of second object)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May have multiple solutions (as polynomials may have &gt; 1 zero)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Usually want closest one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Importance to CG [4]: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Intersections, Clipping</a:t>
            </a:r>
            <a:endParaRPr lang="en-US" sz="28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6" name="Picture 5" descr="300px-Ray_trace_diagram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2209800"/>
            <a:ext cx="2857500" cy="190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953000" y="2895600"/>
            <a:ext cx="3657600" cy="44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/>
              <a:t>© 2011 Wikipedia</a:t>
            </a:r>
          </a:p>
          <a:p>
            <a:pPr algn="ctr"/>
            <a:r>
              <a:rPr lang="en-US" sz="1050" dirty="0" smtClean="0">
                <a:hlinkClick r:id="rId5"/>
              </a:rPr>
              <a:t>http://en.wikipedia.org/wiki/Ray_tracing_(graphics)</a:t>
            </a:r>
            <a:r>
              <a:rPr lang="en-US" sz="1050" dirty="0" smtClean="0"/>
              <a:t>  </a:t>
            </a:r>
            <a:endParaRPr lang="en-US" sz="105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9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9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39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39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9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39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39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39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2" grpId="0" uiExpand="1" build="p"/>
      <p:bldP spid="7" grpId="0" uiExpan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0197" name="Picture 5" descr="angel-primer-2e-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2286000" cy="2286000"/>
          </a:xfrm>
          <a:prstGeom prst="rect">
            <a:avLst/>
          </a:prstGeom>
          <a:noFill/>
        </p:spPr>
      </p:pic>
      <p:sp>
        <p:nvSpPr>
          <p:cNvPr id="520194" name="Rectangle 2"/>
          <p:cNvSpPr>
            <a:spLocks noChangeArrowheads="1"/>
          </p:cNvSpPr>
          <p:nvPr/>
        </p:nvSpPr>
        <p:spPr bwMode="auto">
          <a:xfrm>
            <a:off x="11049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Textbook and Recommended Books</a:t>
            </a:r>
            <a:endParaRPr lang="en-US" sz="25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520196" name="Picture 4" descr="eberly-3d_game_engine_design-2e-co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1650" y="1143000"/>
            <a:ext cx="1682750" cy="2125663"/>
          </a:xfrm>
          <a:prstGeom prst="rect">
            <a:avLst/>
          </a:prstGeom>
          <a:noFill/>
        </p:spPr>
      </p:pic>
      <p:sp>
        <p:nvSpPr>
          <p:cNvPr id="520198" name="Rectangle 6"/>
          <p:cNvSpPr>
            <a:spLocks noChangeArrowheads="1"/>
          </p:cNvSpPr>
          <p:nvPr/>
        </p:nvSpPr>
        <p:spPr bwMode="auto">
          <a:xfrm>
            <a:off x="5181600" y="1130300"/>
            <a:ext cx="3886200" cy="161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u="sng">
                <a:solidFill>
                  <a:srgbClr val="0000CC"/>
                </a:solidFill>
              </a:rPr>
              <a:t>Required Textbook</a:t>
            </a:r>
          </a:p>
          <a:p>
            <a:pPr>
              <a:lnSpc>
                <a:spcPct val="110000"/>
              </a:lnSpc>
            </a:pPr>
            <a:endParaRPr lang="en-US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Eberly, D. H. (2006). </a:t>
            </a:r>
            <a:r>
              <a:rPr lang="en-US" i="1">
                <a:solidFill>
                  <a:srgbClr val="0000CC"/>
                </a:solidFill>
              </a:rPr>
              <a:t>3D Game Engine Design: A Practical Approach to Real-Time Computer Graphics</a:t>
            </a:r>
            <a:r>
              <a:rPr lang="en-US">
                <a:solidFill>
                  <a:srgbClr val="0000CC"/>
                </a:solidFill>
              </a:rPr>
              <a:t>,</a:t>
            </a:r>
            <a:r>
              <a:rPr lang="en-US" i="1">
                <a:solidFill>
                  <a:srgbClr val="0000CC"/>
                </a:solidFill>
              </a:rPr>
              <a:t> second edition.</a:t>
            </a:r>
            <a:r>
              <a:rPr lang="en-US">
                <a:solidFill>
                  <a:srgbClr val="0000CC"/>
                </a:solidFill>
              </a:rPr>
              <a:t>  San Francisco, CA: Morgan Kauffman.</a:t>
            </a:r>
            <a:endParaRPr lang="en-US" i="1">
              <a:solidFill>
                <a:srgbClr val="0000CC"/>
              </a:solidFill>
            </a:endParaRPr>
          </a:p>
        </p:txBody>
      </p:sp>
      <p:sp>
        <p:nvSpPr>
          <p:cNvPr id="520205" name="Rectangle 13"/>
          <p:cNvSpPr>
            <a:spLocks noChangeArrowheads="1"/>
          </p:cNvSpPr>
          <p:nvPr/>
        </p:nvSpPr>
        <p:spPr bwMode="auto">
          <a:xfrm>
            <a:off x="2667000" y="990600"/>
            <a:ext cx="2438400" cy="54102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0201" name="Rectangle 9"/>
          <p:cNvSpPr>
            <a:spLocks noChangeArrowheads="1"/>
          </p:cNvSpPr>
          <p:nvPr/>
        </p:nvSpPr>
        <p:spPr bwMode="auto">
          <a:xfrm>
            <a:off x="460375" y="6081713"/>
            <a:ext cx="20542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</a:t>
            </a:r>
            <a:r>
              <a:rPr lang="en-US" baseline="30000">
                <a:solidFill>
                  <a:srgbClr val="0000CC"/>
                </a:solidFill>
              </a:rPr>
              <a:t>nd</a:t>
            </a:r>
            <a:r>
              <a:rPr lang="en-US">
                <a:solidFill>
                  <a:srgbClr val="0000CC"/>
                </a:solidFill>
              </a:rPr>
              <a:t> edition (OK to use)</a:t>
            </a:r>
          </a:p>
        </p:txBody>
      </p:sp>
      <p:sp>
        <p:nvSpPr>
          <p:cNvPr id="520202" name="Rectangle 10"/>
          <p:cNvSpPr>
            <a:spLocks noChangeArrowheads="1"/>
          </p:cNvSpPr>
          <p:nvPr/>
        </p:nvSpPr>
        <p:spPr bwMode="auto">
          <a:xfrm>
            <a:off x="3352800" y="6096000"/>
            <a:ext cx="10255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3</a:t>
            </a:r>
            <a:r>
              <a:rPr lang="en-US" baseline="30000">
                <a:solidFill>
                  <a:srgbClr val="0000CC"/>
                </a:solidFill>
              </a:rPr>
              <a:t>rd</a:t>
            </a:r>
            <a:r>
              <a:rPr lang="en-US">
                <a:solidFill>
                  <a:srgbClr val="0000CC"/>
                </a:solidFill>
              </a:rPr>
              <a:t> edition</a:t>
            </a:r>
          </a:p>
        </p:txBody>
      </p:sp>
      <p:sp>
        <p:nvSpPr>
          <p:cNvPr id="520203" name="Rectangle 11"/>
          <p:cNvSpPr>
            <a:spLocks noChangeArrowheads="1"/>
          </p:cNvSpPr>
          <p:nvPr/>
        </p:nvSpPr>
        <p:spPr bwMode="auto">
          <a:xfrm>
            <a:off x="609600" y="3338513"/>
            <a:ext cx="19256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1</a:t>
            </a:r>
            <a:r>
              <a:rPr lang="en-US" baseline="30000">
                <a:solidFill>
                  <a:srgbClr val="0000CC"/>
                </a:solidFill>
              </a:rPr>
              <a:t>st</a:t>
            </a:r>
            <a:r>
              <a:rPr lang="en-US">
                <a:solidFill>
                  <a:srgbClr val="0000CC"/>
                </a:solidFill>
              </a:rPr>
              <a:t> edition (outdated)</a:t>
            </a:r>
          </a:p>
        </p:txBody>
      </p:sp>
      <p:sp>
        <p:nvSpPr>
          <p:cNvPr id="520204" name="Rectangle 12"/>
          <p:cNvSpPr>
            <a:spLocks noChangeArrowheads="1"/>
          </p:cNvSpPr>
          <p:nvPr/>
        </p:nvSpPr>
        <p:spPr bwMode="auto">
          <a:xfrm>
            <a:off x="3368675" y="3352800"/>
            <a:ext cx="10509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</a:t>
            </a:r>
            <a:r>
              <a:rPr lang="en-US" baseline="30000">
                <a:solidFill>
                  <a:srgbClr val="0000CC"/>
                </a:solidFill>
              </a:rPr>
              <a:t>nd</a:t>
            </a:r>
            <a:r>
              <a:rPr lang="en-US">
                <a:solidFill>
                  <a:srgbClr val="0000CC"/>
                </a:solidFill>
              </a:rPr>
              <a:t> edition</a:t>
            </a:r>
          </a:p>
        </p:txBody>
      </p:sp>
      <p:pic>
        <p:nvPicPr>
          <p:cNvPr id="520206" name="Picture 14" descr="angel-primer-3e-co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976688"/>
            <a:ext cx="2133600" cy="2133600"/>
          </a:xfrm>
          <a:prstGeom prst="rect">
            <a:avLst/>
          </a:prstGeom>
          <a:noFill/>
        </p:spPr>
      </p:pic>
      <p:pic>
        <p:nvPicPr>
          <p:cNvPr id="520208" name="Picture 16" descr="eberly-3d_game_engine_design-1e-co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1143000"/>
            <a:ext cx="1674813" cy="2133600"/>
          </a:xfrm>
          <a:prstGeom prst="rect">
            <a:avLst/>
          </a:prstGeom>
          <a:noFill/>
        </p:spPr>
      </p:pic>
      <p:pic>
        <p:nvPicPr>
          <p:cNvPr id="520209" name="Picture 17" descr="red-boo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48550" y="5543550"/>
            <a:ext cx="857250" cy="857250"/>
          </a:xfrm>
          <a:prstGeom prst="rect">
            <a:avLst/>
          </a:prstGeom>
          <a:noFill/>
        </p:spPr>
      </p:pic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5181600" y="2819400"/>
            <a:ext cx="3886200" cy="32237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Recommended References</a:t>
            </a:r>
          </a:p>
          <a:p>
            <a:pPr>
              <a:lnSpc>
                <a:spcPct val="110000"/>
              </a:lnSpc>
            </a:pPr>
            <a:endParaRPr lang="en-US" u="none" dirty="0">
              <a:solidFill>
                <a:srgbClr val="0000CC"/>
              </a:solidFill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n-US" u="none" dirty="0">
                <a:solidFill>
                  <a:srgbClr val="0000CC"/>
                </a:solidFill>
                <a:latin typeface="+mn-lt"/>
              </a:rPr>
              <a:t>Angel, E. O. (</a:t>
            </a:r>
            <a:r>
              <a:rPr lang="en-US" u="none" dirty="0" smtClean="0">
                <a:solidFill>
                  <a:srgbClr val="0000CC"/>
                </a:solidFill>
                <a:latin typeface="+mn-lt"/>
              </a:rPr>
              <a:t>2007).  </a:t>
            </a:r>
            <a:r>
              <a:rPr lang="en-US" i="1" u="none" dirty="0">
                <a:solidFill>
                  <a:srgbClr val="0000CC"/>
                </a:solidFill>
                <a:latin typeface="+mn-lt"/>
              </a:rPr>
              <a:t>OpenGL: A Primer, </a:t>
            </a:r>
            <a:r>
              <a:rPr lang="en-US" i="1" u="none" dirty="0" smtClean="0">
                <a:solidFill>
                  <a:srgbClr val="0000CC"/>
                </a:solidFill>
                <a:latin typeface="+mn-lt"/>
              </a:rPr>
              <a:t>third edition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.  Reading, MA: Addison-Wesley.  [2</a:t>
            </a:r>
            <a:r>
              <a:rPr lang="en-US" u="none" baseline="30000" dirty="0">
                <a:solidFill>
                  <a:srgbClr val="0000CC"/>
                </a:solidFill>
                <a:latin typeface="+mn-lt"/>
              </a:rPr>
              <a:t>nd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 edition on reserve]</a:t>
            </a:r>
          </a:p>
          <a:p>
            <a:pPr>
              <a:lnSpc>
                <a:spcPct val="110000"/>
              </a:lnSpc>
            </a:pPr>
            <a:endParaRPr lang="en-US" u="none" dirty="0">
              <a:solidFill>
                <a:srgbClr val="0000CC"/>
              </a:solidFill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n-US" u="none" dirty="0" err="1">
                <a:solidFill>
                  <a:srgbClr val="0000CC"/>
                </a:solidFill>
                <a:latin typeface="+mn-lt"/>
              </a:rPr>
              <a:t>Shreiner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, D., Woo, M., </a:t>
            </a:r>
            <a:r>
              <a:rPr lang="en-US" u="none" dirty="0" err="1">
                <a:solidFill>
                  <a:srgbClr val="0000CC"/>
                </a:solidFill>
                <a:latin typeface="+mn-lt"/>
              </a:rPr>
              <a:t>Neider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, J., &amp; Davis, T. (</a:t>
            </a:r>
            <a:r>
              <a:rPr lang="en-US" u="none" dirty="0" smtClean="0">
                <a:solidFill>
                  <a:srgbClr val="0000CC"/>
                </a:solidFill>
                <a:latin typeface="+mn-lt"/>
              </a:rPr>
              <a:t>2009). </a:t>
            </a:r>
            <a:r>
              <a:rPr lang="en-US" i="1" u="none" dirty="0">
                <a:solidFill>
                  <a:srgbClr val="0000CC"/>
                </a:solidFill>
                <a:latin typeface="+mn-lt"/>
              </a:rPr>
              <a:t>OpenGL® Programming Guide: The Official Guide to Learning OpenGL®, </a:t>
            </a:r>
            <a:r>
              <a:rPr lang="en-US" i="1" u="none" dirty="0" smtClean="0">
                <a:solidFill>
                  <a:srgbClr val="0000CC"/>
                </a:solidFill>
                <a:latin typeface="+mn-lt"/>
              </a:rPr>
              <a:t>Versions 3.0 and 3.1, seventh </a:t>
            </a:r>
            <a:r>
              <a:rPr lang="en-US" i="1" u="none" dirty="0">
                <a:solidFill>
                  <a:srgbClr val="0000CC"/>
                </a:solidFill>
                <a:latin typeface="+mn-lt"/>
              </a:rPr>
              <a:t>edition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u="none" dirty="0">
                <a:solidFill>
                  <a:srgbClr val="0000CC"/>
                </a:solidFill>
                <a:latin typeface="+mn-lt"/>
              </a:rPr>
              <a:t>[“The Red Book”:                                             use </a:t>
            </a:r>
            <a:r>
              <a:rPr lang="en-US" u="none" dirty="0" smtClean="0">
                <a:solidFill>
                  <a:srgbClr val="0000CC"/>
                </a:solidFill>
                <a:latin typeface="+mn-lt"/>
              </a:rPr>
              <a:t>7</a:t>
            </a:r>
            <a:r>
              <a:rPr lang="en-US" u="none" baseline="30000" dirty="0" smtClean="0">
                <a:solidFill>
                  <a:srgbClr val="0000CC"/>
                </a:solidFill>
                <a:latin typeface="+mn-lt"/>
              </a:rPr>
              <a:t>th</a:t>
            </a:r>
            <a:r>
              <a:rPr lang="en-US" u="none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ed. or later]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3550" y="990467"/>
            <a:ext cx="6515100" cy="435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2625" y="5667375"/>
            <a:ext cx="6153150" cy="733425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u="none">
                <a:solidFill>
                  <a:srgbClr val="5B0DAA"/>
                </a:solidFill>
                <a:latin typeface="Copperplate Gothic Light" pitchFamily="34" charset="0"/>
              </a:rPr>
              <a:t>Where We Are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1371600"/>
            <a:ext cx="7010400" cy="228600"/>
          </a:xfrm>
          <a:prstGeom prst="rect">
            <a:avLst/>
          </a:prstGeom>
          <a:solidFill>
            <a:schemeClr val="accent2">
              <a:alpha val="10196"/>
            </a:schemeClr>
          </a:solidFill>
          <a:ln w="381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Lab 0</a:t>
            </a:r>
            <a:endParaRPr lang="en-US" sz="25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450850" y="990600"/>
            <a:ext cx="8464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Warm-Up Lab 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Account set-up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Linux environment</a:t>
            </a: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Simple OpenGL exercise</a:t>
            </a:r>
            <a:endParaRPr lang="en-US" sz="1600" dirty="0">
              <a:solidFill>
                <a:srgbClr val="0000CC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Basic Account Set-Up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See </a:t>
            </a:r>
            <a:r>
              <a:rPr lang="en-US" sz="1600" dirty="0" smtClean="0">
                <a:solidFill>
                  <a:srgbClr val="0000CC"/>
                </a:solidFill>
                <a:hlinkClick r:id="rId4"/>
              </a:rPr>
              <a:t>http://support.cis.ksu.edu</a:t>
            </a:r>
            <a:r>
              <a:rPr lang="en-US" sz="1600" dirty="0" smtClean="0">
                <a:solidFill>
                  <a:srgbClr val="0000CC"/>
                </a:solidFill>
              </a:rPr>
              <a:t> to understand KSU Department of CIS setup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Make sure your CIS department account is set up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If not, use </a:t>
            </a:r>
            <a:r>
              <a:rPr lang="en-US" sz="1600" dirty="0" err="1" smtClean="0">
                <a:solidFill>
                  <a:srgbClr val="0000CC"/>
                </a:solidFill>
              </a:rPr>
              <a:t>SelfServ</a:t>
            </a:r>
            <a:r>
              <a:rPr lang="en-US" sz="1600" dirty="0" smtClean="0">
                <a:solidFill>
                  <a:srgbClr val="0000CC"/>
                </a:solidFill>
              </a:rPr>
              <a:t>: </a:t>
            </a:r>
            <a:r>
              <a:rPr lang="en-US" sz="1600" dirty="0" smtClean="0">
                <a:solidFill>
                  <a:srgbClr val="0000CC"/>
                </a:solidFill>
                <a:hlinkClick r:id="rId5"/>
              </a:rPr>
              <a:t>https://selfserv.cis.ksu.edu/selfserv/requestAccount</a:t>
            </a: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Linux Environment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Make sure your CIS department account is set up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Learn how to navigate, set your shell (see KSOL, </a:t>
            </a:r>
            <a:r>
              <a:rPr lang="en-US" sz="1600" dirty="0" smtClean="0">
                <a:hlinkClick r:id="rId6"/>
              </a:rPr>
              <a:t>http://unixhelp.ed.ac.uk</a:t>
            </a:r>
            <a:r>
              <a:rPr lang="en-US" sz="1600" dirty="0" smtClean="0"/>
              <a:t>)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Lab 1 and first </a:t>
            </a:r>
            <a:r>
              <a:rPr lang="en-US" sz="1600" dirty="0" err="1" smtClean="0">
                <a:solidFill>
                  <a:srgbClr val="0000CC"/>
                </a:solidFill>
              </a:rPr>
              <a:t>homeworks</a:t>
            </a:r>
            <a:r>
              <a:rPr lang="en-US" sz="1600" dirty="0" smtClean="0">
                <a:solidFill>
                  <a:srgbClr val="0000CC"/>
                </a:solidFill>
              </a:rPr>
              <a:t> will ask you to render to local </a:t>
            </a:r>
            <a:r>
              <a:rPr lang="en-US" sz="1600" dirty="0" err="1" smtClean="0">
                <a:solidFill>
                  <a:srgbClr val="0000CC"/>
                </a:solidFill>
              </a:rPr>
              <a:t>XWindows</a:t>
            </a:r>
            <a:r>
              <a:rPr lang="en-US" sz="1600" dirty="0" smtClean="0">
                <a:solidFill>
                  <a:srgbClr val="0000CC"/>
                </a:solidFill>
              </a:rPr>
              <a:t> server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Simple OpenGL exercise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Watch OpenGL Primer Part 1 as needed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Follow intro tutorials on “</a:t>
            </a:r>
            <a:r>
              <a:rPr lang="en-US" sz="1600" dirty="0" err="1" smtClean="0">
                <a:solidFill>
                  <a:srgbClr val="0000CC"/>
                </a:solidFill>
              </a:rPr>
              <a:t>NeHe</a:t>
            </a:r>
            <a:r>
              <a:rPr lang="en-US" sz="1600" dirty="0" smtClean="0">
                <a:solidFill>
                  <a:srgbClr val="0000CC"/>
                </a:solidFill>
              </a:rPr>
              <a:t>” (</a:t>
            </a:r>
            <a:r>
              <a:rPr lang="en-US" sz="1600" dirty="0" smtClean="0">
                <a:solidFill>
                  <a:srgbClr val="0000CC"/>
                </a:solidFill>
                <a:hlinkClick r:id="rId7"/>
              </a:rPr>
              <a:t>http://nehe.gamedev.net</a:t>
            </a:r>
            <a:r>
              <a:rPr lang="en-US" sz="1600" dirty="0" smtClean="0">
                <a:solidFill>
                  <a:srgbClr val="0000CC"/>
                </a:solidFill>
              </a:rPr>
              <a:t>) as instructed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Turn in: source code, screenshot as instructed in Lab 0 handout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Summary</a:t>
            </a:r>
            <a:endParaRPr lang="en-US" sz="25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450850" y="990600"/>
            <a:ext cx="8464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Cumulative Transformation Matrices (CTM): T, R, S 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Translation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Rotation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Scaling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Setup for </a:t>
            </a:r>
            <a:r>
              <a:rPr lang="en-US" sz="1600" dirty="0" smtClean="0">
                <a:solidFill>
                  <a:srgbClr val="0000CC"/>
                </a:solidFill>
              </a:rPr>
              <a:t>Shear/Skew, Perspective </a:t>
            </a:r>
            <a:r>
              <a:rPr lang="en-US" sz="1600" dirty="0">
                <a:solidFill>
                  <a:srgbClr val="0000CC"/>
                </a:solidFill>
              </a:rPr>
              <a:t>to Parallel – see Eberly, Foley </a:t>
            </a:r>
            <a:r>
              <a:rPr lang="en-US" sz="1600" i="1" dirty="0">
                <a:solidFill>
                  <a:srgbClr val="0000CC"/>
                </a:solidFill>
              </a:rPr>
              <a:t>et al.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“Matrix Stack” in OpenGL: </a:t>
            </a:r>
            <a:r>
              <a:rPr lang="en-US" sz="1800" dirty="0" err="1">
                <a:solidFill>
                  <a:srgbClr val="800000"/>
                </a:solidFill>
              </a:rPr>
              <a:t>Premultiplication</a:t>
            </a:r>
            <a:r>
              <a:rPr lang="en-US" sz="1800" dirty="0">
                <a:solidFill>
                  <a:srgbClr val="800000"/>
                </a:solidFill>
              </a:rPr>
              <a:t> of Matrices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Coming Up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Parametric equations in clipping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Intersection testing: ray-cube, ray-sphere, implicit equations (ray tracing)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Homogeneous Coordinates</a:t>
            </a:r>
            <a:r>
              <a:rPr lang="en-US" sz="1800" dirty="0">
                <a:solidFill>
                  <a:srgbClr val="800000"/>
                </a:solidFill>
              </a:rPr>
              <a:t>: What Is That 4</a:t>
            </a:r>
            <a:r>
              <a:rPr lang="en-US" sz="1800" baseline="30000" dirty="0">
                <a:solidFill>
                  <a:srgbClr val="800000"/>
                </a:solidFill>
              </a:rPr>
              <a:t>th</a:t>
            </a:r>
            <a:r>
              <a:rPr lang="en-US" sz="1800" dirty="0">
                <a:solidFill>
                  <a:srgbClr val="800000"/>
                </a:solidFill>
              </a:rPr>
              <a:t> Coordinate?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5B0DAA"/>
                </a:solidFill>
                <a:hlinkClick r:id="rId4"/>
              </a:rPr>
              <a:t>http://en.wikipedia.org/wiki/Homogeneous_coordinates</a:t>
            </a:r>
            <a:endParaRPr lang="en-US" sz="1600" dirty="0">
              <a:solidFill>
                <a:srgbClr val="5B0DAA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Crucial for ease of normalizing T, R, S transformations in graphics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See: Slide </a:t>
            </a:r>
            <a:r>
              <a:rPr lang="en-US" sz="1600" dirty="0" smtClean="0">
                <a:solidFill>
                  <a:srgbClr val="0000CC"/>
                </a:solidFill>
              </a:rPr>
              <a:t>14 </a:t>
            </a:r>
            <a:r>
              <a:rPr lang="en-US" sz="1600" dirty="0">
                <a:solidFill>
                  <a:srgbClr val="0000CC"/>
                </a:solidFill>
              </a:rPr>
              <a:t>of this lecture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Note: Slides </a:t>
            </a:r>
            <a:r>
              <a:rPr lang="en-US" sz="1600" dirty="0" smtClean="0">
                <a:solidFill>
                  <a:srgbClr val="0000CC"/>
                </a:solidFill>
              </a:rPr>
              <a:t>20 </a:t>
            </a:r>
            <a:r>
              <a:rPr lang="en-US" sz="1600" dirty="0">
                <a:solidFill>
                  <a:srgbClr val="0000CC"/>
                </a:solidFill>
              </a:rPr>
              <a:t>&amp; </a:t>
            </a:r>
            <a:r>
              <a:rPr lang="en-US" sz="1600" dirty="0" smtClean="0">
                <a:solidFill>
                  <a:srgbClr val="0000CC"/>
                </a:solidFill>
              </a:rPr>
              <a:t>23 </a:t>
            </a:r>
            <a:r>
              <a:rPr lang="en-US" sz="1600" dirty="0">
                <a:solidFill>
                  <a:srgbClr val="0000CC"/>
                </a:solidFill>
              </a:rPr>
              <a:t>(T, S) versus </a:t>
            </a:r>
            <a:r>
              <a:rPr lang="en-US" sz="1600" dirty="0" smtClean="0">
                <a:solidFill>
                  <a:srgbClr val="0000CC"/>
                </a:solidFill>
              </a:rPr>
              <a:t>21 </a:t>
            </a:r>
            <a:r>
              <a:rPr lang="en-US" sz="1600" dirty="0">
                <a:solidFill>
                  <a:srgbClr val="0000CC"/>
                </a:solidFill>
              </a:rPr>
              <a:t>(R)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Read about them in Eberly </a:t>
            </a:r>
            <a:r>
              <a:rPr lang="en-US" sz="1600" i="1" dirty="0">
                <a:solidFill>
                  <a:srgbClr val="0000CC"/>
                </a:solidFill>
              </a:rPr>
              <a:t>2</a:t>
            </a:r>
            <a:r>
              <a:rPr lang="en-US" sz="1600" i="1" baseline="30000" dirty="0">
                <a:solidFill>
                  <a:srgbClr val="0000CC"/>
                </a:solidFill>
              </a:rPr>
              <a:t>e</a:t>
            </a:r>
            <a:r>
              <a:rPr lang="en-US" sz="1600" dirty="0">
                <a:solidFill>
                  <a:srgbClr val="0000CC"/>
                </a:solidFill>
              </a:rPr>
              <a:t>, Angel </a:t>
            </a:r>
            <a:r>
              <a:rPr lang="en-US" sz="1600" i="1" dirty="0">
                <a:solidFill>
                  <a:srgbClr val="0000CC"/>
                </a:solidFill>
              </a:rPr>
              <a:t>3</a:t>
            </a:r>
            <a:r>
              <a:rPr lang="en-US" sz="1600" i="1" baseline="30000" dirty="0">
                <a:solidFill>
                  <a:srgbClr val="0000CC"/>
                </a:solidFill>
              </a:rPr>
              <a:t>e</a:t>
            </a: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Special case: </a:t>
            </a:r>
            <a:r>
              <a:rPr lang="en-US" sz="1600" u="sng" dirty="0" err="1">
                <a:solidFill>
                  <a:srgbClr val="0000CC"/>
                </a:solidFill>
              </a:rPr>
              <a:t>barycentric</a:t>
            </a:r>
            <a:r>
              <a:rPr lang="en-US" sz="1600" dirty="0">
                <a:solidFill>
                  <a:srgbClr val="0000CC"/>
                </a:solidFill>
              </a:rPr>
              <a:t> coordinates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707" name="Group 3"/>
          <p:cNvGrpSpPr>
            <a:grpSpLocks/>
          </p:cNvGrpSpPr>
          <p:nvPr/>
        </p:nvGrpSpPr>
        <p:grpSpPr bwMode="auto">
          <a:xfrm>
            <a:off x="374650" y="990600"/>
            <a:ext cx="8845550" cy="5410200"/>
            <a:chOff x="92" y="624"/>
            <a:chExt cx="5572" cy="3408"/>
          </a:xfrm>
        </p:grpSpPr>
        <p:sp>
          <p:nvSpPr>
            <p:cNvPr id="584708" name="Rectangle 4"/>
            <p:cNvSpPr>
              <a:spLocks noChangeArrowheads="1"/>
            </p:cNvSpPr>
            <p:nvPr/>
          </p:nvSpPr>
          <p:spPr bwMode="auto">
            <a:xfrm>
              <a:off x="92" y="624"/>
              <a:ext cx="5572" cy="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>
                <a:lnSpc>
                  <a:spcPct val="12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en-US" sz="1800" u="sng" dirty="0">
                  <a:solidFill>
                    <a:srgbClr val="800000"/>
                  </a:solidFill>
                </a:rPr>
                <a:t>C</a:t>
              </a:r>
              <a:r>
                <a:rPr lang="en-US" sz="1800" dirty="0">
                  <a:solidFill>
                    <a:srgbClr val="800000"/>
                  </a:solidFill>
                </a:rPr>
                <a:t>umulative </a:t>
              </a:r>
              <a:r>
                <a:rPr lang="en-US" sz="1800" u="sng" dirty="0">
                  <a:solidFill>
                    <a:srgbClr val="800000"/>
                  </a:solidFill>
                </a:rPr>
                <a:t>T</a:t>
              </a:r>
              <a:r>
                <a:rPr lang="en-US" sz="1800" dirty="0">
                  <a:solidFill>
                    <a:srgbClr val="800000"/>
                  </a:solidFill>
                </a:rPr>
                <a:t>ransformation </a:t>
              </a:r>
              <a:r>
                <a:rPr lang="en-US" sz="1800" u="sng" dirty="0">
                  <a:solidFill>
                    <a:srgbClr val="800000"/>
                  </a:solidFill>
                </a:rPr>
                <a:t>M</a:t>
              </a:r>
              <a:r>
                <a:rPr lang="en-US" sz="1800" dirty="0">
                  <a:solidFill>
                    <a:srgbClr val="800000"/>
                  </a:solidFill>
                </a:rPr>
                <a:t>atrices (</a:t>
              </a:r>
              <a:r>
                <a:rPr lang="en-US" sz="1800" u="sng" dirty="0">
                  <a:solidFill>
                    <a:srgbClr val="800000"/>
                  </a:solidFill>
                </a:rPr>
                <a:t>CTM</a:t>
              </a:r>
              <a:r>
                <a:rPr lang="en-US" sz="1800" dirty="0">
                  <a:solidFill>
                    <a:srgbClr val="800000"/>
                  </a:solidFill>
                </a:rPr>
                <a:t>): </a:t>
              </a:r>
              <a:r>
                <a:rPr lang="en-US" sz="1800" u="sng" dirty="0">
                  <a:solidFill>
                    <a:srgbClr val="800000"/>
                  </a:solidFill>
                </a:rPr>
                <a:t>T</a:t>
              </a:r>
              <a:r>
                <a:rPr lang="en-US" sz="1800" dirty="0">
                  <a:solidFill>
                    <a:srgbClr val="800000"/>
                  </a:solidFill>
                </a:rPr>
                <a:t>ranslation, </a:t>
              </a:r>
              <a:r>
                <a:rPr lang="en-US" sz="1800" u="sng" dirty="0">
                  <a:solidFill>
                    <a:srgbClr val="800000"/>
                  </a:solidFill>
                </a:rPr>
                <a:t>R</a:t>
              </a:r>
              <a:r>
                <a:rPr lang="en-US" sz="1800" dirty="0">
                  <a:solidFill>
                    <a:srgbClr val="800000"/>
                  </a:solidFill>
                </a:rPr>
                <a:t>otation, </a:t>
              </a:r>
              <a:r>
                <a:rPr lang="en-US" sz="1800" u="sng" dirty="0">
                  <a:solidFill>
                    <a:srgbClr val="800000"/>
                  </a:solidFill>
                </a:rPr>
                <a:t>S</a:t>
              </a:r>
              <a:r>
                <a:rPr lang="en-US" sz="1800" dirty="0">
                  <a:solidFill>
                    <a:srgbClr val="800000"/>
                  </a:solidFill>
                </a:rPr>
                <a:t>caling</a:t>
              </a:r>
            </a:p>
            <a:p>
              <a:pPr marL="342900" indent="-342900">
                <a:lnSpc>
                  <a:spcPct val="12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en-US" sz="1800" dirty="0">
                  <a:solidFill>
                    <a:srgbClr val="800000"/>
                  </a:solidFill>
                </a:rPr>
                <a:t>Some Basic Analytic Geometry and Linear Algebra for CG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>
                  <a:solidFill>
                    <a:srgbClr val="0000CC"/>
                  </a:solidFill>
                </a:rPr>
                <a:t>Vector space</a:t>
              </a:r>
              <a:r>
                <a:rPr lang="en-US" sz="1600" dirty="0">
                  <a:solidFill>
                    <a:srgbClr val="0000CC"/>
                  </a:solidFill>
                </a:rPr>
                <a:t> (VS) – set of </a:t>
              </a:r>
              <a:r>
                <a:rPr lang="en-US" sz="1600" dirty="0" smtClean="0">
                  <a:solidFill>
                    <a:srgbClr val="0000CC"/>
                  </a:solidFill>
                </a:rPr>
                <a:t>vectors: addition, scalar multiplication; VS axioms</a:t>
              </a:r>
              <a:endParaRPr lang="en-US" sz="1600" u="sng" dirty="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>
                  <a:solidFill>
                    <a:srgbClr val="0000CC"/>
                  </a:solidFill>
                </a:rPr>
                <a:t>Affine space</a:t>
              </a:r>
              <a:r>
                <a:rPr lang="en-US" sz="1600" dirty="0">
                  <a:solidFill>
                    <a:srgbClr val="0000CC"/>
                  </a:solidFill>
                </a:rPr>
                <a:t> (AS) – set of </a:t>
              </a:r>
              <a:r>
                <a:rPr lang="en-US" sz="1600" dirty="0" smtClean="0">
                  <a:solidFill>
                    <a:srgbClr val="0000CC"/>
                  </a:solidFill>
                </a:rPr>
                <a:t>points with associated VS: vector </a:t>
              </a:r>
              <a:r>
                <a:rPr lang="en-US" sz="1600" dirty="0">
                  <a:solidFill>
                    <a:srgbClr val="0000CC"/>
                  </a:solidFill>
                </a:rPr>
                <a:t>difference, point-vector </a:t>
              </a:r>
              <a:r>
                <a:rPr lang="en-US" sz="1600" dirty="0" smtClean="0">
                  <a:solidFill>
                    <a:srgbClr val="0000CC"/>
                  </a:solidFill>
                </a:rPr>
                <a:t>addition; AS </a:t>
              </a:r>
              <a:r>
                <a:rPr lang="en-US" sz="1600" dirty="0">
                  <a:solidFill>
                    <a:srgbClr val="0000CC"/>
                  </a:solidFill>
                </a:rPr>
                <a:t>axioms</a:t>
              </a:r>
              <a:endParaRPr lang="en-US" sz="1600" u="sng" dirty="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>
                  <a:solidFill>
                    <a:srgbClr val="0000CC"/>
                  </a:solidFill>
                </a:rPr>
                <a:t>Linear subspace</a:t>
              </a:r>
              <a:r>
                <a:rPr lang="en-US" sz="1600" dirty="0">
                  <a:solidFill>
                    <a:srgbClr val="0000CC"/>
                  </a:solidFill>
                </a:rPr>
                <a:t> – nonempty subset </a:t>
              </a:r>
              <a:r>
                <a:rPr lang="en-US" sz="1600" i="1" dirty="0">
                  <a:solidFill>
                    <a:srgbClr val="0000CC"/>
                  </a:solidFill>
                </a:rPr>
                <a:t>S</a:t>
              </a:r>
              <a:r>
                <a:rPr lang="en-US" sz="1600" dirty="0">
                  <a:solidFill>
                    <a:srgbClr val="0000CC"/>
                  </a:solidFill>
                </a:rPr>
                <a:t> of VS (</a:t>
              </a:r>
              <a:r>
                <a:rPr lang="en-US" sz="1600" i="1" dirty="0">
                  <a:solidFill>
                    <a:srgbClr val="0000CC"/>
                  </a:solidFill>
                </a:rPr>
                <a:t>V</a:t>
              </a:r>
              <a:r>
                <a:rPr lang="en-US" sz="1600" dirty="0">
                  <a:solidFill>
                    <a:srgbClr val="0000CC"/>
                  </a:solidFill>
                </a:rPr>
                <a:t>, +, </a:t>
              </a:r>
              <a:r>
                <a:rPr lang="en-US" sz="1600" dirty="0">
                  <a:solidFill>
                    <a:srgbClr val="0000CC"/>
                  </a:solidFill>
                  <a:cs typeface="Arial" charset="0"/>
                </a:rPr>
                <a:t>·</a:t>
              </a:r>
              <a:r>
                <a:rPr lang="en-US" sz="1600" dirty="0">
                  <a:solidFill>
                    <a:srgbClr val="0000CC"/>
                  </a:solidFill>
                </a:rPr>
                <a:t>) </a:t>
              </a:r>
              <a:r>
                <a:rPr lang="en-US" sz="1600" u="sng" dirty="0">
                  <a:solidFill>
                    <a:srgbClr val="0000CC"/>
                  </a:solidFill>
                </a:rPr>
                <a:t>closed</a:t>
              </a:r>
              <a:r>
                <a:rPr lang="en-US" sz="1600" dirty="0">
                  <a:solidFill>
                    <a:srgbClr val="0000CC"/>
                  </a:solidFill>
                </a:rPr>
                <a:t> under + and </a:t>
              </a:r>
              <a:r>
                <a:rPr lang="en-US" sz="1600" dirty="0">
                  <a:solidFill>
                    <a:srgbClr val="0000CC"/>
                  </a:solidFill>
                  <a:cs typeface="Arial" charset="0"/>
                </a:rPr>
                <a:t>·</a:t>
              </a:r>
              <a:endParaRPr lang="en-US" sz="1600" dirty="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>
                  <a:solidFill>
                    <a:srgbClr val="0000CC"/>
                  </a:solidFill>
                </a:rPr>
                <a:t>Affine subspace</a:t>
              </a:r>
              <a:r>
                <a:rPr lang="en-US" sz="1600" dirty="0">
                  <a:solidFill>
                    <a:srgbClr val="0000CC"/>
                  </a:solidFill>
                </a:rPr>
                <a:t> – nonempty subset </a:t>
              </a:r>
              <a:r>
                <a:rPr lang="en-US" sz="1600" i="1" dirty="0">
                  <a:solidFill>
                    <a:srgbClr val="0000CC"/>
                  </a:solidFill>
                </a:rPr>
                <a:t>S</a:t>
              </a:r>
              <a:r>
                <a:rPr lang="en-US" sz="1600" dirty="0">
                  <a:solidFill>
                    <a:srgbClr val="0000CC"/>
                  </a:solidFill>
                </a:rPr>
                <a:t> of VS (</a:t>
              </a:r>
              <a:r>
                <a:rPr lang="en-US" sz="1600" i="1" dirty="0">
                  <a:solidFill>
                    <a:srgbClr val="0000CC"/>
                  </a:solidFill>
                </a:rPr>
                <a:t>V</a:t>
              </a:r>
              <a:r>
                <a:rPr lang="en-US" sz="1600" dirty="0">
                  <a:solidFill>
                    <a:srgbClr val="0000CC"/>
                  </a:solidFill>
                </a:rPr>
                <a:t>, +, </a:t>
              </a:r>
              <a:r>
                <a:rPr lang="en-US" sz="1600" dirty="0">
                  <a:solidFill>
                    <a:srgbClr val="0000CC"/>
                  </a:solidFill>
                  <a:cs typeface="Arial" charset="0"/>
                </a:rPr>
                <a:t>·</a:t>
              </a:r>
              <a:r>
                <a:rPr lang="en-US" sz="1600" dirty="0">
                  <a:solidFill>
                    <a:srgbClr val="0000CC"/>
                  </a:solidFill>
                </a:rPr>
                <a:t>) such that </a:t>
              </a:r>
              <a:r>
                <a:rPr lang="en-US" sz="1600" u="sng" dirty="0">
                  <a:solidFill>
                    <a:srgbClr val="0000CC"/>
                  </a:solidFill>
                </a:rPr>
                <a:t>closure</a:t>
              </a:r>
              <a:r>
                <a:rPr lang="en-US" sz="1600" dirty="0">
                  <a:solidFill>
                    <a:srgbClr val="0000CC"/>
                  </a:solidFill>
                </a:rPr>
                <a:t> </a:t>
              </a:r>
              <a:r>
                <a:rPr lang="en-US" sz="1600" i="1" dirty="0">
                  <a:solidFill>
                    <a:srgbClr val="0000CC"/>
                  </a:solidFill>
                </a:rPr>
                <a:t>S</a:t>
              </a:r>
              <a:r>
                <a:rPr lang="en-US" sz="1600" dirty="0">
                  <a:solidFill>
                    <a:srgbClr val="0000CC"/>
                  </a:solidFill>
                </a:rPr>
                <a:t>’ of </a:t>
              </a:r>
              <a:r>
                <a:rPr lang="en-US" sz="1600" i="1" dirty="0">
                  <a:solidFill>
                    <a:srgbClr val="0000CC"/>
                  </a:solidFill>
                </a:rPr>
                <a:t>S</a:t>
              </a:r>
              <a:r>
                <a:rPr lang="en-US" sz="1600" dirty="0">
                  <a:solidFill>
                    <a:srgbClr val="0000CC"/>
                  </a:solidFill>
                </a:rPr>
                <a:t> under point subtraction is a linear subspace of </a:t>
              </a:r>
              <a:r>
                <a:rPr lang="en-US" sz="1600" i="1" dirty="0">
                  <a:solidFill>
                    <a:srgbClr val="0000CC"/>
                  </a:solidFill>
                </a:rPr>
                <a:t>V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 smtClean="0">
                  <a:solidFill>
                    <a:srgbClr val="0000CC"/>
                  </a:solidFill>
                </a:rPr>
                <a:t>Dot </a:t>
              </a:r>
              <a:r>
                <a:rPr lang="en-US" sz="1600" u="sng" dirty="0">
                  <a:solidFill>
                    <a:srgbClr val="0000CC"/>
                  </a:solidFill>
                </a:rPr>
                <a:t>product</a:t>
              </a:r>
              <a:r>
                <a:rPr lang="en-US" sz="1600" dirty="0">
                  <a:solidFill>
                    <a:srgbClr val="0000CC"/>
                  </a:solidFill>
                </a:rPr>
                <a:t> – scalar-valued </a:t>
              </a:r>
              <a:r>
                <a:rPr lang="en-US" sz="1600" u="sng" dirty="0">
                  <a:solidFill>
                    <a:srgbClr val="0000CC"/>
                  </a:solidFill>
                </a:rPr>
                <a:t>inner product</a:t>
              </a:r>
              <a:r>
                <a:rPr lang="en-US" sz="1600" dirty="0">
                  <a:solidFill>
                    <a:srgbClr val="0000CC"/>
                  </a:solidFill>
                </a:rPr>
                <a:t> &lt;</a:t>
              </a:r>
              <a:r>
                <a:rPr lang="en-US" sz="1600" dirty="0"/>
                <a:t>u</a:t>
              </a:r>
              <a:r>
                <a:rPr lang="en-US" sz="1600" dirty="0">
                  <a:solidFill>
                    <a:srgbClr val="0000CC"/>
                  </a:solidFill>
                </a:rPr>
                <a:t>,</a:t>
              </a:r>
              <a:r>
                <a:rPr lang="en-US" sz="1600" dirty="0"/>
                <a:t> v</a:t>
              </a:r>
              <a:r>
                <a:rPr lang="en-US" sz="1600" dirty="0">
                  <a:solidFill>
                    <a:srgbClr val="0000CC"/>
                  </a:solidFill>
                </a:rPr>
                <a:t>&gt; </a:t>
              </a:r>
              <a:r>
                <a:rPr lang="en-US" sz="1600" dirty="0">
                  <a:solidFill>
                    <a:srgbClr val="0000CC"/>
                  </a:solidFill>
                  <a:sym typeface="Symbol" pitchFamily="18" charset="2"/>
                </a:rPr>
                <a:t></a:t>
              </a:r>
              <a:r>
                <a:rPr lang="en-US" sz="1600" dirty="0">
                  <a:solidFill>
                    <a:srgbClr val="0000CC"/>
                  </a:solidFill>
                </a:rPr>
                <a:t> </a:t>
              </a:r>
              <a:r>
                <a:rPr lang="en-US" sz="1600" dirty="0"/>
                <a:t>u </a:t>
              </a:r>
              <a:r>
                <a:rPr lang="en-US" sz="1600" dirty="0">
                  <a:cs typeface="Arial" charset="0"/>
                </a:rPr>
                <a:t>•</a:t>
              </a:r>
              <a:r>
                <a:rPr lang="en-US" sz="1600" dirty="0"/>
                <a:t> v </a:t>
              </a:r>
              <a:r>
                <a:rPr lang="en-US" sz="1600" dirty="0">
                  <a:solidFill>
                    <a:srgbClr val="0000CC"/>
                  </a:solidFill>
                  <a:sym typeface="Symbol" pitchFamily="18" charset="2"/>
                </a:rPr>
                <a:t></a:t>
              </a:r>
              <a:r>
                <a:rPr lang="en-US" sz="1600" dirty="0"/>
                <a:t> </a:t>
              </a:r>
              <a:r>
                <a:rPr lang="en-US" sz="1600" dirty="0">
                  <a:solidFill>
                    <a:srgbClr val="0000CC"/>
                  </a:solidFill>
                  <a:sym typeface="Symbol" pitchFamily="18" charset="2"/>
                </a:rPr>
                <a:t>u</a:t>
              </a:r>
              <a:r>
                <a:rPr lang="en-US" sz="1600" baseline="-25000" dirty="0">
                  <a:solidFill>
                    <a:srgbClr val="0000CC"/>
                  </a:solidFill>
                  <a:sym typeface="Symbol" pitchFamily="18" charset="2"/>
                </a:rPr>
                <a:t>1</a:t>
              </a:r>
              <a:r>
                <a:rPr lang="en-US" sz="1600" dirty="0">
                  <a:solidFill>
                    <a:srgbClr val="0000CC"/>
                  </a:solidFill>
                </a:rPr>
                <a:t>v</a:t>
              </a:r>
              <a:r>
                <a:rPr lang="en-US" sz="1600" baseline="-25000" dirty="0">
                  <a:solidFill>
                    <a:srgbClr val="0000CC"/>
                  </a:solidFill>
                  <a:sym typeface="Symbol" pitchFamily="18" charset="2"/>
                </a:rPr>
                <a:t>1</a:t>
              </a:r>
              <a:r>
                <a:rPr lang="en-US" sz="1600" dirty="0">
                  <a:solidFill>
                    <a:srgbClr val="0000CC"/>
                  </a:solidFill>
                </a:rPr>
                <a:t> + </a:t>
              </a:r>
              <a:r>
                <a:rPr lang="en-US" sz="1600" dirty="0">
                  <a:solidFill>
                    <a:srgbClr val="0000CC"/>
                  </a:solidFill>
                  <a:sym typeface="Symbol" pitchFamily="18" charset="2"/>
                </a:rPr>
                <a:t>u</a:t>
              </a:r>
              <a:r>
                <a:rPr lang="en-US" sz="1600" baseline="-25000" dirty="0">
                  <a:solidFill>
                    <a:srgbClr val="0000CC"/>
                  </a:solidFill>
                  <a:sym typeface="Symbol" pitchFamily="18" charset="2"/>
                </a:rPr>
                <a:t>2</a:t>
              </a:r>
              <a:r>
                <a:rPr lang="en-US" sz="1600" dirty="0">
                  <a:solidFill>
                    <a:srgbClr val="0000CC"/>
                  </a:solidFill>
                </a:rPr>
                <a:t>v</a:t>
              </a:r>
              <a:r>
                <a:rPr lang="en-US" sz="1600" baseline="-25000" dirty="0">
                  <a:solidFill>
                    <a:srgbClr val="0000CC"/>
                  </a:solidFill>
                  <a:sym typeface="Symbol" pitchFamily="18" charset="2"/>
                </a:rPr>
                <a:t>2 </a:t>
              </a:r>
              <a:r>
                <a:rPr lang="en-US" sz="1600" dirty="0">
                  <a:solidFill>
                    <a:srgbClr val="0000CC"/>
                  </a:solidFill>
                </a:rPr>
                <a:t>+ … +</a:t>
              </a:r>
              <a:r>
                <a:rPr lang="en-US" sz="1600" baseline="-25000" dirty="0">
                  <a:solidFill>
                    <a:srgbClr val="0000CC"/>
                  </a:solidFill>
                  <a:sym typeface="Symbol" pitchFamily="18" charset="2"/>
                </a:rPr>
                <a:t> </a:t>
              </a:r>
              <a:r>
                <a:rPr lang="en-US" sz="1600" dirty="0" err="1">
                  <a:solidFill>
                    <a:srgbClr val="0000CC"/>
                  </a:solidFill>
                  <a:sym typeface="Symbol" pitchFamily="18" charset="2"/>
                </a:rPr>
                <a:t>u</a:t>
              </a:r>
              <a:r>
                <a:rPr lang="en-US" sz="1600" i="1" baseline="-25000" dirty="0" err="1">
                  <a:solidFill>
                    <a:srgbClr val="0000CC"/>
                  </a:solidFill>
                  <a:sym typeface="Symbol" pitchFamily="18" charset="2"/>
                </a:rPr>
                <a:t>n</a:t>
              </a:r>
              <a:r>
                <a:rPr lang="en-US" sz="1600" dirty="0" err="1">
                  <a:solidFill>
                    <a:srgbClr val="0000CC"/>
                  </a:solidFill>
                </a:rPr>
                <a:t>v</a:t>
              </a:r>
              <a:r>
                <a:rPr lang="en-US" sz="1600" i="1" baseline="-25000" dirty="0" err="1">
                  <a:solidFill>
                    <a:srgbClr val="0000CC"/>
                  </a:solidFill>
                  <a:sym typeface="Symbol" pitchFamily="18" charset="2"/>
                </a:rPr>
                <a:t>n</a:t>
              </a:r>
              <a:endParaRPr lang="en-US" sz="1600" dirty="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 err="1">
                  <a:solidFill>
                    <a:srgbClr val="0000CC"/>
                  </a:solidFill>
                </a:rPr>
                <a:t>Orthogonality</a:t>
              </a:r>
              <a:r>
                <a:rPr lang="en-US" sz="1600" dirty="0">
                  <a:solidFill>
                    <a:srgbClr val="0000CC"/>
                  </a:solidFill>
                </a:rPr>
                <a:t> – property of vectors </a:t>
              </a:r>
              <a:r>
                <a:rPr lang="en-US" sz="1600" dirty="0"/>
                <a:t>u</a:t>
              </a:r>
              <a:r>
                <a:rPr lang="en-US" sz="1600" dirty="0">
                  <a:solidFill>
                    <a:srgbClr val="0000CC"/>
                  </a:solidFill>
                </a:rPr>
                <a:t>, </a:t>
              </a:r>
              <a:r>
                <a:rPr lang="en-US" sz="1600" dirty="0"/>
                <a:t>v </a:t>
              </a:r>
              <a:r>
                <a:rPr lang="en-US" sz="1600" dirty="0">
                  <a:solidFill>
                    <a:srgbClr val="0000CC"/>
                  </a:solidFill>
                </a:rPr>
                <a:t>that </a:t>
              </a:r>
              <a:r>
                <a:rPr lang="en-US" sz="1600" dirty="0"/>
                <a:t>u </a:t>
              </a:r>
              <a:r>
                <a:rPr lang="en-US" sz="1600" dirty="0">
                  <a:cs typeface="Arial" charset="0"/>
                </a:rPr>
                <a:t>•</a:t>
              </a:r>
              <a:r>
                <a:rPr lang="en-US" sz="1600" dirty="0"/>
                <a:t> v </a:t>
              </a:r>
              <a:r>
                <a:rPr lang="en-US" sz="1600" dirty="0">
                  <a:solidFill>
                    <a:srgbClr val="0000CC"/>
                  </a:solidFill>
                </a:rPr>
                <a:t>= 0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 err="1">
                  <a:solidFill>
                    <a:srgbClr val="0000CC"/>
                  </a:solidFill>
                </a:rPr>
                <a:t>Orthonormality</a:t>
              </a:r>
              <a:r>
                <a:rPr lang="en-US" sz="1600" dirty="0">
                  <a:solidFill>
                    <a:srgbClr val="0000CC"/>
                  </a:solidFill>
                </a:rPr>
                <a:t> – basis containing </a:t>
              </a:r>
              <a:r>
                <a:rPr lang="en-US" sz="1600" dirty="0" err="1">
                  <a:solidFill>
                    <a:srgbClr val="0000CC"/>
                  </a:solidFill>
                </a:rPr>
                <a:t>pairwise</a:t>
              </a:r>
              <a:r>
                <a:rPr lang="en-US" sz="1600" dirty="0">
                  <a:solidFill>
                    <a:srgbClr val="0000CC"/>
                  </a:solidFill>
                </a:rPr>
                <a:t>-orthogonal unit vectors</a:t>
              </a:r>
              <a:endParaRPr lang="en-US" sz="1600" u="sng" dirty="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>
                  <a:solidFill>
                    <a:srgbClr val="0000CC"/>
                  </a:solidFill>
                </a:rPr>
                <a:t>Length</a:t>
              </a:r>
              <a:r>
                <a:rPr lang="en-US" sz="1600" dirty="0">
                  <a:solidFill>
                    <a:srgbClr val="0000CC"/>
                  </a:solidFill>
                </a:rPr>
                <a:t> (</a:t>
              </a:r>
              <a:r>
                <a:rPr lang="en-US" sz="1600" u="sng" dirty="0">
                  <a:solidFill>
                    <a:srgbClr val="0000CC"/>
                  </a:solidFill>
                </a:rPr>
                <a:t>Euclidean norm</a:t>
              </a:r>
              <a:r>
                <a:rPr lang="en-US" sz="1600" dirty="0">
                  <a:solidFill>
                    <a:srgbClr val="0000CC"/>
                  </a:solidFill>
                </a:rPr>
                <a:t>) – </a:t>
              </a:r>
              <a:endParaRPr lang="en-US" sz="1600" dirty="0" smtClean="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 smtClean="0">
                  <a:solidFill>
                    <a:srgbClr val="0000CC"/>
                  </a:solidFill>
                </a:rPr>
                <a:t>Rigid body transformation</a:t>
              </a:r>
              <a:r>
                <a:rPr lang="en-US" sz="1600" dirty="0" smtClean="0">
                  <a:solidFill>
                    <a:srgbClr val="0000CC"/>
                  </a:solidFill>
                </a:rPr>
                <a:t> – one that preserves distance between points</a:t>
              </a:r>
              <a:endParaRPr lang="en-US" sz="1600" u="sng" dirty="0" smtClean="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 dirty="0" smtClean="0">
                  <a:solidFill>
                    <a:srgbClr val="0000CC"/>
                  </a:solidFill>
                </a:rPr>
                <a:t>Homogeneous coordinates</a:t>
              </a:r>
              <a:r>
                <a:rPr lang="en-US" sz="1600" dirty="0" smtClean="0">
                  <a:solidFill>
                    <a:srgbClr val="0000CC"/>
                  </a:solidFill>
                </a:rPr>
                <a:t> (esp. </a:t>
              </a:r>
              <a:r>
                <a:rPr lang="en-US" sz="1600" u="sng" dirty="0" err="1" smtClean="0">
                  <a:solidFill>
                    <a:srgbClr val="0000CC"/>
                  </a:solidFill>
                </a:rPr>
                <a:t>barycentric</a:t>
              </a:r>
              <a:r>
                <a:rPr lang="en-US" sz="1600" u="sng" dirty="0" smtClean="0">
                  <a:solidFill>
                    <a:srgbClr val="0000CC"/>
                  </a:solidFill>
                </a:rPr>
                <a:t> coordinates</a:t>
              </a:r>
              <a:r>
                <a:rPr lang="en-US" sz="1600" dirty="0" smtClean="0">
                  <a:solidFill>
                    <a:srgbClr val="0000CC"/>
                  </a:solidFill>
                </a:rPr>
                <a:t>) –                              allow affine, projective transformations; “4-D” space for 3-D CG</a:t>
              </a:r>
              <a:endParaRPr lang="en-US" sz="1600" dirty="0">
                <a:solidFill>
                  <a:srgbClr val="0000CC"/>
                </a:solidFill>
              </a:endParaRPr>
            </a:p>
          </p:txBody>
        </p:sp>
        <p:graphicFrame>
          <p:nvGraphicFramePr>
            <p:cNvPr id="584709" name="Object 5"/>
            <p:cNvGraphicFramePr>
              <a:graphicFrameLocks noChangeAspect="1"/>
            </p:cNvGraphicFramePr>
            <p:nvPr/>
          </p:nvGraphicFramePr>
          <p:xfrm>
            <a:off x="2256" y="3020"/>
            <a:ext cx="720" cy="244"/>
          </p:xfrm>
          <a:graphic>
            <a:graphicData uri="http://schemas.openxmlformats.org/presentationml/2006/ole">
              <p:oleObj spid="_x0000_s584709" name="Equation" r:id="rId5" imgW="787320" imgH="266400" progId="Equation.3">
                <p:embed/>
              </p:oleObj>
            </a:graphicData>
          </a:graphic>
        </p:graphicFrame>
      </p:grp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Terminology</a:t>
            </a:r>
            <a:endParaRPr lang="en-US" sz="25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1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800000"/>
                </a:solidFill>
                <a:latin typeface="+mn-lt"/>
              </a:rPr>
              <a:t>Project Topics for CIS 536/636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800000"/>
                </a:solidFill>
                <a:latin typeface="+mn-lt"/>
              </a:rPr>
              <a:t>Computer Graphics Basics (</a:t>
            </a:r>
            <a:r>
              <a:rPr lang="en-US" sz="1800" dirty="0" smtClean="0">
                <a:solidFill>
                  <a:srgbClr val="800000"/>
                </a:solidFill>
                <a:latin typeface="+mn-lt"/>
              </a:rPr>
              <a:t>10)</a:t>
            </a:r>
            <a:endParaRPr lang="en-US" sz="1800" dirty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1. Mathematical Foundations – Week 1 - 2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0000CC"/>
                </a:solidFill>
              </a:rPr>
              <a:t>2. OpenGL Primer 1 of 3: Basic Primitives and 3-D – Weeks 2-3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0000CC"/>
                </a:solidFill>
                <a:latin typeface="+mn-lt"/>
              </a:rPr>
              <a:t>3. </a:t>
            </a:r>
            <a:r>
              <a:rPr lang="en-US" sz="1600" dirty="0">
                <a:solidFill>
                  <a:srgbClr val="0000CC"/>
                </a:solidFill>
                <a:latin typeface="+mn-lt"/>
              </a:rPr>
              <a:t>Detailed Introduction to Projections and 3-D Viewing – Week 3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0000CC"/>
                </a:solidFill>
              </a:rPr>
              <a:t>4. Fixed-Function Graphics Pipeline – Weeks 3-4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0000CC"/>
                </a:solidFill>
              </a:rPr>
              <a:t>5. Rasterizing (Lines, Polygons, Circles, Ellipses) and Clipping – Week 4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0000CC"/>
                </a:solidFill>
                <a:latin typeface="+mn-lt"/>
              </a:rPr>
              <a:t>6</a:t>
            </a:r>
            <a:r>
              <a:rPr lang="en-US" sz="1600" dirty="0">
                <a:solidFill>
                  <a:srgbClr val="0000CC"/>
                </a:solidFill>
                <a:latin typeface="+mn-lt"/>
              </a:rPr>
              <a:t>. Lighting and Shading – Week 5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0000CC"/>
                </a:solidFill>
              </a:rPr>
              <a:t>7. OpenGL Primer 2 of 3: Boundaries (Meshes), Transformations – Weeks 5-6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0000CC"/>
                </a:solidFill>
                <a:latin typeface="+mn-lt"/>
              </a:rPr>
              <a:t>8</a:t>
            </a:r>
            <a:r>
              <a:rPr lang="en-US" sz="1600" dirty="0">
                <a:solidFill>
                  <a:srgbClr val="0000CC"/>
                </a:solidFill>
                <a:latin typeface="+mn-lt"/>
              </a:rPr>
              <a:t>. Texture Mapping – Week 6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9. OpenGL Primer 3 of 3: Shading and Texturing, VBOs – Weeks 6-7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smtClean="0">
                <a:solidFill>
                  <a:srgbClr val="0000CC"/>
                </a:solidFill>
                <a:latin typeface="+mn-lt"/>
              </a:rPr>
              <a:t>10</a:t>
            </a:r>
            <a:r>
              <a:rPr lang="en-US" sz="1600" dirty="0">
                <a:solidFill>
                  <a:srgbClr val="0000CC"/>
                </a:solidFill>
                <a:latin typeface="+mn-lt"/>
              </a:rPr>
              <a:t>. Visible Surface Determination – Week 8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800000"/>
                </a:solidFill>
                <a:latin typeface="+mn-lt"/>
              </a:rPr>
              <a:t>Recommended Background Reading for CIS 636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800000"/>
                </a:solidFill>
                <a:latin typeface="+mn-lt"/>
              </a:rPr>
              <a:t>Shared Lectures with CIS 736 (</a:t>
            </a:r>
            <a:r>
              <a:rPr lang="en-US" sz="1800" i="1" dirty="0">
                <a:solidFill>
                  <a:srgbClr val="800000"/>
                </a:solidFill>
                <a:latin typeface="+mn-lt"/>
              </a:rPr>
              <a:t>Computer Graphics</a:t>
            </a:r>
            <a:r>
              <a:rPr lang="en-US" sz="1800" dirty="0">
                <a:solidFill>
                  <a:srgbClr val="800000"/>
                </a:solidFill>
                <a:latin typeface="+mn-lt"/>
              </a:rPr>
              <a:t>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Regular in-class lectures (30) and labs (7)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Guidelines for paper reviews – Week 6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Preparing term project presentations, CG demos – Weeks 11-12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Online Recorded Lectures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for CIS 536/636 (Intro to CG)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ChangeArrowheads="1"/>
          </p:cNvSpPr>
          <p:nvPr/>
        </p:nvSpPr>
        <p:spPr bwMode="auto">
          <a:xfrm>
            <a:off x="11049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Background Expected</a:t>
            </a:r>
            <a:endParaRPr lang="en-US" sz="2800" i="1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543747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Both Courses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Proficiency in C/C++ or </a:t>
            </a:r>
            <a:r>
              <a:rPr lang="en-US" sz="1600" i="1" dirty="0">
                <a:solidFill>
                  <a:srgbClr val="0000CC"/>
                </a:solidFill>
              </a:rPr>
              <a:t>strong</a:t>
            </a:r>
            <a:r>
              <a:rPr lang="en-US" sz="1600" dirty="0">
                <a:solidFill>
                  <a:srgbClr val="0000CC"/>
                </a:solidFill>
              </a:rPr>
              <a:t> proficiency in Java and ability to learn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Strongly recommended: matrix theory or linear algebra (e.g., Math 551)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At least 120 hours for semester (up to 150 depending on term project)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Textbook: </a:t>
            </a:r>
            <a:r>
              <a:rPr lang="en-US" sz="1600" i="1" dirty="0">
                <a:solidFill>
                  <a:srgbClr val="0000CC"/>
                </a:solidFill>
              </a:rPr>
              <a:t>3D Game Engine Design</a:t>
            </a:r>
            <a:r>
              <a:rPr lang="en-US" sz="1600" dirty="0">
                <a:solidFill>
                  <a:srgbClr val="0000CC"/>
                </a:solidFill>
              </a:rPr>
              <a:t>,</a:t>
            </a:r>
            <a:r>
              <a:rPr lang="en-US" sz="1600" i="1" dirty="0">
                <a:solidFill>
                  <a:srgbClr val="0000CC"/>
                </a:solidFill>
              </a:rPr>
              <a:t> Second Edition </a:t>
            </a:r>
            <a:r>
              <a:rPr lang="en-US" sz="1600" dirty="0">
                <a:solidFill>
                  <a:srgbClr val="0000CC"/>
                </a:solidFill>
              </a:rPr>
              <a:t>(2006), Eberly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Angel’s </a:t>
            </a:r>
            <a:r>
              <a:rPr lang="en-US" sz="1600" i="1" dirty="0">
                <a:solidFill>
                  <a:srgbClr val="0000CC"/>
                </a:solidFill>
              </a:rPr>
              <a:t>OpenGL: A Primer</a:t>
            </a:r>
            <a:r>
              <a:rPr lang="en-US" sz="1600" dirty="0">
                <a:solidFill>
                  <a:srgbClr val="0000CC"/>
                </a:solidFill>
              </a:rPr>
              <a:t> recommended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FF0000"/>
                </a:solidFill>
              </a:rPr>
              <a:t>CIS </a:t>
            </a:r>
            <a:r>
              <a:rPr lang="en-US" sz="1800" dirty="0" smtClean="0">
                <a:solidFill>
                  <a:srgbClr val="FF0000"/>
                </a:solidFill>
              </a:rPr>
              <a:t>536 &amp; 636 </a:t>
            </a:r>
            <a:r>
              <a:rPr lang="en-US" sz="1800" i="1" dirty="0">
                <a:solidFill>
                  <a:srgbClr val="FF0000"/>
                </a:solidFill>
              </a:rPr>
              <a:t>Introduction to Computer Graphics</a:t>
            </a:r>
            <a:endParaRPr lang="en-US" sz="1800" dirty="0">
              <a:solidFill>
                <a:srgbClr val="FF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FF0000"/>
                </a:solidFill>
              </a:rPr>
              <a:t>Fresh background in </a:t>
            </a:r>
            <a:r>
              <a:rPr lang="en-US" sz="1600" dirty="0" err="1">
                <a:solidFill>
                  <a:srgbClr val="FF0000"/>
                </a:solidFill>
              </a:rPr>
              <a:t>precalculus</a:t>
            </a:r>
            <a:r>
              <a:rPr lang="en-US" sz="1600" dirty="0">
                <a:solidFill>
                  <a:srgbClr val="FF0000"/>
                </a:solidFill>
              </a:rPr>
              <a:t>: Algebra 1-2, Analytic Geometry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FF0000"/>
                </a:solidFill>
              </a:rPr>
              <a:t>Linear algebra basics: matrices, linear bases, vector spaces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FF0000"/>
                </a:solidFill>
              </a:rPr>
              <a:t>Watch background lectures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CIS 736 </a:t>
            </a:r>
            <a:r>
              <a:rPr lang="en-US" sz="1800" i="1" dirty="0">
                <a:solidFill>
                  <a:srgbClr val="800000"/>
                </a:solidFill>
              </a:rPr>
              <a:t>Computer Graphics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Recommended: first course in graphics (background lectures as needed)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OpenGL experience helps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Read up on </a:t>
            </a:r>
            <a:r>
              <a:rPr lang="en-US" sz="1600" dirty="0" err="1">
                <a:solidFill>
                  <a:srgbClr val="0000CC"/>
                </a:solidFill>
              </a:rPr>
              <a:t>shaders</a:t>
            </a:r>
            <a:r>
              <a:rPr lang="en-US" sz="1600" dirty="0">
                <a:solidFill>
                  <a:srgbClr val="0000CC"/>
                </a:solidFill>
              </a:rPr>
              <a:t> and shading languages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Watch advanced topics lectures; see list </a:t>
            </a:r>
            <a:r>
              <a:rPr lang="en-US" sz="1600" u="sng" dirty="0">
                <a:solidFill>
                  <a:srgbClr val="0000CC"/>
                </a:solidFill>
              </a:rPr>
              <a:t>before</a:t>
            </a:r>
            <a:r>
              <a:rPr lang="en-US" sz="1600" dirty="0">
                <a:solidFill>
                  <a:srgbClr val="0000CC"/>
                </a:solidFill>
              </a:rPr>
              <a:t> choosing project topic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Vector: Geometric Object with Length (Magnitude), Direction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Vector Notation (General Form)</a:t>
            </a:r>
            <a:endParaRPr lang="en-US" sz="1800" u="sng" dirty="0">
              <a:solidFill>
                <a:srgbClr val="800000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Row vector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Column vector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buClr>
                <a:srgbClr val="5B0DAA"/>
              </a:buClr>
            </a:pPr>
            <a:endParaRPr lang="en-US" sz="1600" dirty="0">
              <a:solidFill>
                <a:srgbClr val="0000CC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Coordinates in </a:t>
            </a:r>
            <a:r>
              <a:rPr lang="en-US" sz="1800" dirty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800" baseline="30000" dirty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3</a:t>
            </a:r>
            <a:r>
              <a:rPr lang="en-US" sz="1800" dirty="0">
                <a:solidFill>
                  <a:srgbClr val="800000"/>
                </a:solidFill>
              </a:rPr>
              <a:t> (Euclidean Space)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Cartesian (see </a:t>
            </a:r>
            <a:r>
              <a:rPr lang="en-US" sz="1600" dirty="0">
                <a:solidFill>
                  <a:srgbClr val="0000CC"/>
                </a:solidFill>
                <a:hlinkClick r:id="rId4"/>
              </a:rPr>
              <a:t>http://bit.ly/f5z1UC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Cylindrical (see </a:t>
            </a:r>
            <a:r>
              <a:rPr lang="en-US" sz="1600" dirty="0">
                <a:solidFill>
                  <a:srgbClr val="0000CC"/>
                </a:solidFill>
                <a:hlinkClick r:id="rId5"/>
              </a:rPr>
              <a:t>http://bit.ly/gt5v3u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Spherical (see </a:t>
            </a:r>
            <a:r>
              <a:rPr lang="en-US" sz="1600" dirty="0">
                <a:solidFill>
                  <a:srgbClr val="0000CC"/>
                </a:solidFill>
                <a:hlinkClick r:id="rId6"/>
              </a:rPr>
              <a:t>http://bit.ly/f4CvMZ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Matrix: Rectangular Array of Numbers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3716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Matrix and Vector Notation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3" name="Picture 2" descr="row-vector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9925" y="1724025"/>
            <a:ext cx="17526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olumn-vector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9925" y="1981200"/>
            <a:ext cx="815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ylindrical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95875" y="3810000"/>
            <a:ext cx="10763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pherica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86350" y="4067175"/>
            <a:ext cx="1238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247px-Matrix.svg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86200" y="4724400"/>
            <a:ext cx="178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atrix-example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76325" y="5095875"/>
            <a:ext cx="18954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300px-Vector_by_Zureks.svg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6400" y="13716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342px-Vector_AB_from_A_to_B.svg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2800" y="1635125"/>
            <a:ext cx="1828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57200" y="61722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  <p:pic>
        <p:nvPicPr>
          <p:cNvPr id="14" name="Picture 13" descr="vector-cartesian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86350" y="3505200"/>
            <a:ext cx="12382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019800" y="5181600"/>
            <a:ext cx="25336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Wikipedia: </a:t>
            </a:r>
            <a:r>
              <a:rPr lang="en-US" sz="1200" i="1" dirty="0">
                <a:solidFill>
                  <a:srgbClr val="0070C0"/>
                </a:solidFill>
              </a:rPr>
              <a:t>Matrix (mathematics)</a:t>
            </a:r>
          </a:p>
          <a:p>
            <a:r>
              <a:rPr lang="en-US" sz="1200" dirty="0">
                <a:solidFill>
                  <a:srgbClr val="800000"/>
                </a:solidFill>
                <a:hlinkClick r:id="rId16"/>
              </a:rPr>
              <a:t>http://bit.ly/fwpDwd</a:t>
            </a:r>
            <a:r>
              <a:rPr lang="en-US" sz="1200" dirty="0">
                <a:solidFill>
                  <a:srgbClr val="800000"/>
                </a:solidFill>
              </a:rPr>
              <a:t> </a:t>
            </a:r>
            <a:endParaRPr lang="en-US" sz="1200" dirty="0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7086600" y="2473325"/>
            <a:ext cx="15303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Wikipedia: </a:t>
            </a:r>
            <a:r>
              <a:rPr lang="en-US" sz="1200" i="1" dirty="0">
                <a:solidFill>
                  <a:srgbClr val="0070C0"/>
                </a:solidFill>
              </a:rPr>
              <a:t>Vector</a:t>
            </a:r>
          </a:p>
          <a:p>
            <a:r>
              <a:rPr lang="en-US" sz="1200" dirty="0">
                <a:solidFill>
                  <a:srgbClr val="800000"/>
                </a:solidFill>
                <a:hlinkClick r:id="rId17"/>
              </a:rPr>
              <a:t>http://bit.ly/eBrI09</a:t>
            </a:r>
            <a:r>
              <a:rPr lang="en-US" sz="1200" dirty="0">
                <a:solidFill>
                  <a:srgbClr val="800000"/>
                </a:solidFill>
              </a:rPr>
              <a:t> </a:t>
            </a:r>
            <a:endParaRPr lang="en-US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254" grpId="0"/>
      <p:bldP spid="102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478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Vector Operations: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Dot &amp; Cross Product, Arithmetic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Dot Product </a:t>
            </a:r>
            <a:r>
              <a:rPr lang="en-US" sz="1800" i="1" dirty="0">
                <a:solidFill>
                  <a:srgbClr val="800000"/>
                </a:solidFill>
              </a:rPr>
              <a:t>aka</a:t>
            </a:r>
            <a:r>
              <a:rPr lang="en-US" sz="1800" dirty="0">
                <a:solidFill>
                  <a:srgbClr val="800000"/>
                </a:solidFill>
              </a:rPr>
              <a:t> Inner Product </a:t>
            </a:r>
            <a:r>
              <a:rPr lang="en-US" sz="1800" i="1" dirty="0">
                <a:solidFill>
                  <a:srgbClr val="800000"/>
                </a:solidFill>
              </a:rPr>
              <a:t>aka </a:t>
            </a:r>
            <a:r>
              <a:rPr lang="en-US" sz="1800" dirty="0">
                <a:solidFill>
                  <a:srgbClr val="800000"/>
                </a:solidFill>
              </a:rPr>
              <a:t>Scalar Product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endParaRPr lang="en-US" sz="1600" u="sng" dirty="0">
              <a:solidFill>
                <a:srgbClr val="0000CC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endParaRPr lang="en-US" sz="1600" u="sng" dirty="0">
              <a:solidFill>
                <a:srgbClr val="0000CC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Cross Product</a:t>
            </a:r>
            <a:endParaRPr lang="en-US" sz="1800" u="sng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Vector Arithmetic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Scalar multiplication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Vector addition</a:t>
            </a:r>
          </a:p>
        </p:txBody>
      </p:sp>
      <p:pic>
        <p:nvPicPr>
          <p:cNvPr id="4" name="Picture 3" descr="dot-produc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4675" y="1371600"/>
            <a:ext cx="3362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20px-Cross_product_parallelogram.svg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300" y="2247900"/>
            <a:ext cx="20955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ross-product-determinant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1325" y="2209800"/>
            <a:ext cx="17049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ross-product-determinant-expansion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1325" y="3105150"/>
            <a:ext cx="3295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ross-product-expansion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1325" y="3790950"/>
            <a:ext cx="43338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220px-Right_hand_rule_cross_product.svg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1400" y="2203450"/>
            <a:ext cx="15240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scalar-vector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33800" y="4629150"/>
            <a:ext cx="1905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vector-addition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33800" y="4895850"/>
            <a:ext cx="4667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57200" y="61722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478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Matrix Operations [2]: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Addition &amp; Multiplication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Scalar Multiplication, Transpose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Matrix </a:t>
            </a:r>
            <a:r>
              <a:rPr lang="en-US" sz="1800" dirty="0">
                <a:solidFill>
                  <a:srgbClr val="800000"/>
                </a:solidFill>
              </a:rPr>
              <a:t>Addition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600" u="sng" dirty="0">
              <a:solidFill>
                <a:srgbClr val="0000CC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Matrix Multiplication</a:t>
            </a:r>
          </a:p>
        </p:txBody>
      </p:sp>
      <p:pic>
        <p:nvPicPr>
          <p:cNvPr id="12" name="Picture 11" descr="matrix-multiplication-argument-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381375"/>
            <a:ext cx="3076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atrix-multiplication-argument-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381375"/>
            <a:ext cx="39528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matrix-multiplication-definitions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572000"/>
            <a:ext cx="22002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matrix-multiplication-definition-1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550" y="4648200"/>
            <a:ext cx="2076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matrix-multiplication-illustration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50" y="5105400"/>
            <a:ext cx="61531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345" name="Straight Arrow Connector 17"/>
          <p:cNvCxnSpPr>
            <a:cxnSpLocks noChangeShapeType="1"/>
          </p:cNvCxnSpPr>
          <p:nvPr/>
        </p:nvCxnSpPr>
        <p:spPr bwMode="auto">
          <a:xfrm>
            <a:off x="1295400" y="3733800"/>
            <a:ext cx="1981200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346" name="Straight Arrow Connector 19"/>
          <p:cNvCxnSpPr>
            <a:cxnSpLocks noChangeShapeType="1"/>
          </p:cNvCxnSpPr>
          <p:nvPr/>
        </p:nvCxnSpPr>
        <p:spPr bwMode="auto">
          <a:xfrm flipV="1">
            <a:off x="152400" y="3914775"/>
            <a:ext cx="2438400" cy="762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1" name="Right Arrow 20"/>
          <p:cNvSpPr>
            <a:spLocks noChangeArrowheads="1"/>
          </p:cNvSpPr>
          <p:nvPr/>
        </p:nvSpPr>
        <p:spPr bwMode="auto">
          <a:xfrm>
            <a:off x="1295400" y="3581400"/>
            <a:ext cx="2133600" cy="381000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FF0000">
              <a:alpha val="50195"/>
            </a:srgbClr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Down Arrow 22"/>
          <p:cNvSpPr>
            <a:spLocks noChangeArrowheads="1"/>
          </p:cNvSpPr>
          <p:nvPr/>
        </p:nvSpPr>
        <p:spPr bwMode="auto">
          <a:xfrm>
            <a:off x="4953000" y="3276600"/>
            <a:ext cx="533400" cy="1219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70C0">
              <a:alpha val="50195"/>
            </a:srgbClr>
          </a:solidFill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810000" y="5257800"/>
            <a:ext cx="762000" cy="381000"/>
          </a:xfrm>
          <a:prstGeom prst="ellipse">
            <a:avLst/>
          </a:prstGeom>
          <a:solidFill>
            <a:srgbClr val="7030A0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57200" y="61722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  <p:pic>
        <p:nvPicPr>
          <p:cNvPr id="17" name="Picture 16" descr="matrix-addition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19400" y="2286000"/>
            <a:ext cx="479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scalar-matrix-multiplication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90600" y="15240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trix-transpose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86500" y="1371600"/>
            <a:ext cx="19431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" grpId="0" animBg="1"/>
      <p:bldP spid="23" grpId="0" animBg="1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3716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sng">
                <a:solidFill>
                  <a:srgbClr val="5B0DAA"/>
                </a:solidFill>
                <a:latin typeface="Copperplate Gothic Light" pitchFamily="34" charset="0"/>
              </a:rPr>
              <a:t>L</a:t>
            </a: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inear </a:t>
            </a:r>
            <a:r>
              <a:rPr lang="en-US" sz="2800" u="sng">
                <a:solidFill>
                  <a:srgbClr val="5B0DAA"/>
                </a:solidFill>
                <a:latin typeface="Copperplate Gothic Light" pitchFamily="34" charset="0"/>
              </a:rPr>
              <a:t>S</a:t>
            </a: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ystems of </a:t>
            </a:r>
            <a:r>
              <a:rPr lang="en-US" sz="2800" u="sng">
                <a:solidFill>
                  <a:srgbClr val="5B0DAA"/>
                </a:solidFill>
                <a:latin typeface="Copperplate Gothic Light" pitchFamily="34" charset="0"/>
              </a:rPr>
              <a:t>E</a:t>
            </a: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quations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Definition: </a:t>
            </a:r>
            <a:r>
              <a:rPr lang="en-US" sz="1800" u="sng" dirty="0">
                <a:solidFill>
                  <a:srgbClr val="800000"/>
                </a:solidFill>
              </a:rPr>
              <a:t>L</a:t>
            </a:r>
            <a:r>
              <a:rPr lang="en-US" sz="1800" dirty="0">
                <a:solidFill>
                  <a:srgbClr val="800000"/>
                </a:solidFill>
              </a:rPr>
              <a:t>inear </a:t>
            </a:r>
            <a:r>
              <a:rPr lang="en-US" sz="1800" u="sng" dirty="0">
                <a:solidFill>
                  <a:srgbClr val="800000"/>
                </a:solidFill>
              </a:rPr>
              <a:t>S</a:t>
            </a:r>
            <a:r>
              <a:rPr lang="en-US" sz="1800" dirty="0">
                <a:solidFill>
                  <a:srgbClr val="800000"/>
                </a:solidFill>
              </a:rPr>
              <a:t>ystem of </a:t>
            </a:r>
            <a:r>
              <a:rPr lang="en-US" sz="1800" u="sng" dirty="0">
                <a:solidFill>
                  <a:srgbClr val="800000"/>
                </a:solidFill>
              </a:rPr>
              <a:t>E</a:t>
            </a:r>
            <a:r>
              <a:rPr lang="en-US" sz="1800" dirty="0">
                <a:solidFill>
                  <a:srgbClr val="800000"/>
                </a:solidFill>
              </a:rPr>
              <a:t>quations (LSE)</a:t>
            </a:r>
            <a:endParaRPr lang="en-US" sz="1800" i="1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Collection of linear </a:t>
            </a:r>
            <a:r>
              <a:rPr lang="en-US" sz="1600" dirty="0" smtClean="0">
                <a:solidFill>
                  <a:srgbClr val="0000CC"/>
                </a:solidFill>
              </a:rPr>
              <a:t>equations (see </a:t>
            </a:r>
            <a:r>
              <a:rPr lang="en-US" sz="1600" dirty="0" smtClean="0">
                <a:hlinkClick r:id="rId4"/>
              </a:rPr>
              <a:t>http://bit.ly/dNa2MO</a:t>
            </a:r>
            <a:r>
              <a:rPr lang="en-US" sz="1600" dirty="0" smtClean="0"/>
              <a:t>)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Each of form</a:t>
            </a: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System shares same </a:t>
            </a:r>
            <a:r>
              <a:rPr lang="en-US" sz="1600" dirty="0">
                <a:solidFill>
                  <a:srgbClr val="0000CC"/>
                </a:solidFill>
              </a:rPr>
              <a:t>set of variables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Example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3 equations in 3 unknowns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Solution</a:t>
            </a:r>
            <a:endParaRPr lang="en-US" sz="16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i="1" dirty="0">
              <a:solidFill>
                <a:srgbClr val="800000"/>
              </a:solidFill>
            </a:endParaRPr>
          </a:p>
        </p:txBody>
      </p:sp>
      <p:pic>
        <p:nvPicPr>
          <p:cNvPr id="4" name="Picture 3" descr="linear_system_of_equations-general_form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3788" y="2486025"/>
            <a:ext cx="28670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inear_system_of_equations-exampl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52913" y="4267200"/>
            <a:ext cx="16287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inear_system_of_equations-example-solution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5400675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inear_system_of_equations-point_intersection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3581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57200" y="61722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  <p:pic>
        <p:nvPicPr>
          <p:cNvPr id="10" name="Picture 9" descr="linear-equati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43200" y="1809750"/>
            <a:ext cx="2362200" cy="1714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TITLE" val="CIS736-Basics-01-Math"/>
  <p:tag name="FOLDERNAME" val="CIS736-Basics-01-Math_270108225806"/>
  <p:tag name="PD" val="1825588"/>
  <p:tag name="NPWI" val="46"/>
  <p:tag name="WMSI" val="369"/>
  <p:tag name="WMIS" val="46646"/>
  <p:tag name="PREC" val="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"/>
  <p:tag name="NBP" val="1"/>
  <p:tag name="SPT" val="FALSE"/>
  <p:tag name="CVB" val="12"/>
  <p:tag name="BSN" val="12"/>
  <p:tag name="LFXCI" val="0"/>
  <p:tag name="SVT" val="TRUE"/>
  <p:tag name="CII" val="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"/>
  <p:tag name="NBP" val="1"/>
  <p:tag name="SPT" val="FALSE"/>
  <p:tag name="CVB" val="13"/>
  <p:tag name="BSN" val="13"/>
  <p:tag name="LFXCI" val="0"/>
  <p:tag name="SVT" val="TRUE"/>
  <p:tag name="CII" val="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4"/>
  <p:tag name="LFXCI" val="0"/>
  <p:tag name="SVT" val="TRUE"/>
  <p:tag name="SWI" val="34"/>
  <p:tag name="CVB" val="34"/>
  <p:tag name="NBP" val="1"/>
  <p:tag name="SPT" val="TRUE"/>
  <p:tag name="CII" val="3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CVB" val="1"/>
  <p:tag name="SPT" val="FALSE"/>
  <p:tag name="BSN" val="1"/>
  <p:tag name="LFXCI" val="0"/>
  <p:tag name="SVT" val="TRU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9"/>
  <p:tag name="LFXCI" val="0"/>
  <p:tag name="SVT" val="TRUE"/>
  <p:tag name="SWI" val="39"/>
  <p:tag name="CVB" val="39"/>
  <p:tag name="NBP" val="1"/>
  <p:tag name="SPT" val="TRUE"/>
  <p:tag name="CII" val="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0"/>
  <p:tag name="LFXCI" val="0"/>
  <p:tag name="SVT" val="TRUE"/>
  <p:tag name="SWI" val="40"/>
  <p:tag name="CVB" val="40"/>
  <p:tag name="NBP" val="1"/>
  <p:tag name="SPT" val="TRUE"/>
  <p:tag name="CII" val="4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"/>
  <p:tag name="NBP" val="1"/>
  <p:tag name="SPT" val="FALSE"/>
  <p:tag name="CVB" val="21"/>
  <p:tag name="BSN" val="21"/>
  <p:tag name="LFXCI" val="0"/>
  <p:tag name="SVT" val="TRUE"/>
  <p:tag name="CII" val="2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"/>
  <p:tag name="NBP" val="1"/>
  <p:tag name="SPT" val="FALSE"/>
  <p:tag name="CVB" val="23"/>
  <p:tag name="BSN" val="23"/>
  <p:tag name="LFXCI" val="0"/>
  <p:tag name="SVT" val="TRUE"/>
  <p:tag name="CII" val="2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"/>
  <p:tag name="NBP" val="1"/>
  <p:tag name="SPT" val="FALSE"/>
  <p:tag name="CVB" val="24"/>
  <p:tag name="BSN" val="24"/>
  <p:tag name="LFXCI" val="0"/>
  <p:tag name="SVT" val="TRUE"/>
  <p:tag name="CII" val="2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"/>
  <p:tag name="NBP" val="1"/>
  <p:tag name="SPT" val="FALSE"/>
  <p:tag name="CVB" val="8"/>
  <p:tag name="BSN" val="8"/>
  <p:tag name="LFXCI" val="0"/>
  <p:tag name="SVT" val="TRUE"/>
  <p:tag name="CII" val="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9"/>
  <p:tag name="LFXCI" val="0"/>
  <p:tag name="SVT" val="TRUE"/>
  <p:tag name="SWI" val="32"/>
  <p:tag name="CVB" val="32"/>
  <p:tag name="NBP" val="1"/>
  <p:tag name="SPT" val="TRUE"/>
  <p:tag name="CII" val="3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8"/>
  <p:tag name="LFXCI" val="0"/>
  <p:tag name="SVT" val="TRUE"/>
  <p:tag name="SWI" val="44"/>
  <p:tag name="CVB" val="44"/>
  <p:tag name="NBP" val="1"/>
  <p:tag name="SPT" val="TRUE"/>
  <p:tag name="CII" val="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0"/>
  <p:tag name="LFXCI" val="0"/>
  <p:tag name="SVT" val="TRUE"/>
  <p:tag name="SWI" val="33"/>
  <p:tag name="CVB" val="33"/>
  <p:tag name="NBP" val="1"/>
  <p:tag name="SPT" val="TRUE"/>
  <p:tag name="CII" val="3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"/>
  <p:tag name="NBP" val="1"/>
  <p:tag name="SPT" val="FALSE"/>
  <p:tag name="CVB" val="11"/>
  <p:tag name="BSN" val="11"/>
  <p:tag name="LFXCI" val="0"/>
  <p:tag name="SVT" val="TRUE"/>
  <p:tag name="CII" val="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5"/>
  <p:tag name="LFXCI" val="0"/>
  <p:tag name="SVT" val="TRUE"/>
  <p:tag name="SWI" val="41"/>
  <p:tag name="CVB" val="41"/>
  <p:tag name="NBP" val="1"/>
  <p:tag name="SPT" val="TRUE"/>
  <p:tag name="CII" val="4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0"/>
  <p:tag name="LFXCI" val="0"/>
  <p:tag name="SVT" val="TRUE"/>
  <p:tag name="SWI" val="45"/>
  <p:tag name="CVB" val="45"/>
  <p:tag name="NBP" val="1"/>
  <p:tag name="SPT" val="TRUE"/>
  <p:tag name="CII" val="4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0"/>
  <p:tag name="LFXCI" val="0"/>
  <p:tag name="SVT" val="TRUE"/>
  <p:tag name="SWI" val="45"/>
  <p:tag name="CVB" val="45"/>
  <p:tag name="NBP" val="1"/>
  <p:tag name="SPT" val="TRUE"/>
  <p:tag name="CII" val="4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0"/>
  <p:tag name="LFXCI" val="0"/>
  <p:tag name="SVT" val="TRUE"/>
  <p:tag name="SWI" val="45"/>
  <p:tag name="CVB" val="45"/>
  <p:tag name="NBP" val="1"/>
  <p:tag name="SPT" val="TRUE"/>
  <p:tag name="CII" val="4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0"/>
  <p:tag name="LFXCI" val="0"/>
  <p:tag name="SVT" val="TRUE"/>
  <p:tag name="SWI" val="45"/>
  <p:tag name="CVB" val="45"/>
  <p:tag name="NBP" val="1"/>
  <p:tag name="SPT" val="TRUE"/>
  <p:tag name="CII" val="4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"/>
  <p:tag name="NBP" val="1"/>
  <p:tag name="SPT" val="FALSE"/>
  <p:tag name="CVB" val="29"/>
  <p:tag name="BSN" val="29"/>
  <p:tag name="LFXCI" val="0"/>
  <p:tag name="SVT" val="TRUE"/>
  <p:tag name="CII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0"/>
  <p:tag name="LFXCI" val="0"/>
  <p:tag name="SVT" val="TRUE"/>
  <p:tag name="SWI" val="45"/>
  <p:tag name="CVB" val="45"/>
  <p:tag name="NBP" val="1"/>
  <p:tag name="SPT" val="TRUE"/>
  <p:tag name="CII" val="4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0"/>
  <p:tag name="LFXCI" val="0"/>
  <p:tag name="SVT" val="TRUE"/>
  <p:tag name="SWI" val="45"/>
  <p:tag name="CVB" val="45"/>
  <p:tag name="NBP" val="1"/>
  <p:tag name="SPT" val="TRUE"/>
  <p:tag name="CII" val="4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7"/>
  <p:tag name="NBP" val="1"/>
  <p:tag name="SPT" val="FALSE"/>
  <p:tag name="CVB" val="37"/>
  <p:tag name="BSN" val="37"/>
  <p:tag name="LFXCI" val="0"/>
  <p:tag name="SVT" val="TRUE"/>
  <p:tag name="CII" val="3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1"/>
  <p:tag name="NBP" val="1"/>
  <p:tag name="SPT" val="FALSE"/>
  <p:tag name="CVB" val="31"/>
  <p:tag name="BSN" val="31"/>
  <p:tag name="LFXCI" val="0"/>
  <p:tag name="SVT" val="TRUE"/>
  <p:tag name="CII" val="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2"/>
  <p:tag name="NBP" val="1"/>
  <p:tag name="SPT" val="FALSE"/>
  <p:tag name="CVB" val="32"/>
  <p:tag name="BSN" val="32"/>
  <p:tag name="LFXCI" val="0"/>
  <p:tag name="SVT" val="TRUE"/>
  <p:tag name="CII" val="3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"/>
  <p:tag name="NBP" val="1"/>
  <p:tag name="SPT" val="FALSE"/>
  <p:tag name="CVB" val="4"/>
  <p:tag name="BSN" val="4"/>
  <p:tag name="LFXCI" val="0"/>
  <p:tag name="SVT" val="TRUE"/>
  <p:tag name="CII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heme/theme1.xml><?xml version="1.0" encoding="utf-8"?>
<a:theme xmlns:a="http://schemas.openxmlformats.org/drawingml/2006/main" name="CoopRob-presentations">
  <a:themeElements>
    <a:clrScheme name="CoopRob-presentation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D96D"/>
      </a:accent1>
      <a:accent2>
        <a:srgbClr val="0000E0"/>
      </a:accent2>
      <a:accent3>
        <a:srgbClr val="FFFFFF"/>
      </a:accent3>
      <a:accent4>
        <a:srgbClr val="000000"/>
      </a:accent4>
      <a:accent5>
        <a:srgbClr val="FFE9BA"/>
      </a:accent5>
      <a:accent6>
        <a:srgbClr val="0000CB"/>
      </a:accent6>
      <a:hlink>
        <a:srgbClr val="CC0000"/>
      </a:hlink>
      <a:folHlink>
        <a:srgbClr val="B2B2B2"/>
      </a:folHlink>
    </a:clrScheme>
    <a:fontScheme name="CoopRob-presentations">
      <a:majorFont>
        <a:latin typeface="Copperplate Gothic Ligh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opRob-presen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pRob-present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96D"/>
        </a:accent1>
        <a:accent2>
          <a:srgbClr val="0000E0"/>
        </a:accent2>
        <a:accent3>
          <a:srgbClr val="FFFFFF"/>
        </a:accent3>
        <a:accent4>
          <a:srgbClr val="000000"/>
        </a:accent4>
        <a:accent5>
          <a:srgbClr val="FFE9BA"/>
        </a:accent5>
        <a:accent6>
          <a:srgbClr val="0000CB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Settings\sdeloach\Application Data\Microsoft\Templates\CoopRob-presentations.pot</Template>
  <TotalTime>2543</TotalTime>
  <Words>3270</Words>
  <Application>Microsoft Office PowerPoint</Application>
  <PresentationFormat>On-screen Show (4:3)</PresentationFormat>
  <Paragraphs>535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CoopRob-presentations</vt:lpstr>
      <vt:lpstr>Microsoft Equation 3.0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CIS736-Basics-01-Math</dc:title>
  <dc:creator>William H. Hsu</dc:creator>
  <cp:lastModifiedBy>William H. Hsu</cp:lastModifiedBy>
  <cp:revision>619</cp:revision>
  <dcterms:created xsi:type="dcterms:W3CDTF">1601-01-01T00:00:00Z</dcterms:created>
  <dcterms:modified xsi:type="dcterms:W3CDTF">2011-02-17T23:34:13Z</dcterms:modified>
</cp:coreProperties>
</file>