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64" r:id="rId2"/>
    <p:sldId id="340" r:id="rId3"/>
    <p:sldId id="429" r:id="rId4"/>
    <p:sldId id="371" r:id="rId5"/>
    <p:sldId id="389" r:id="rId6"/>
    <p:sldId id="392" r:id="rId7"/>
    <p:sldId id="403" r:id="rId8"/>
    <p:sldId id="406" r:id="rId9"/>
    <p:sldId id="407" r:id="rId10"/>
    <p:sldId id="408" r:id="rId11"/>
    <p:sldId id="409" r:id="rId12"/>
    <p:sldId id="410" r:id="rId13"/>
    <p:sldId id="412" r:id="rId14"/>
    <p:sldId id="411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2" r:id="rId24"/>
    <p:sldId id="421" r:id="rId25"/>
    <p:sldId id="424" r:id="rId26"/>
    <p:sldId id="423" r:id="rId27"/>
    <p:sldId id="425" r:id="rId28"/>
    <p:sldId id="426" r:id="rId29"/>
    <p:sldId id="427" r:id="rId30"/>
    <p:sldId id="428" r:id="rId31"/>
    <p:sldId id="355" r:id="rId32"/>
    <p:sldId id="369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6600"/>
    <a:srgbClr val="800000"/>
    <a:srgbClr val="0099FF"/>
    <a:srgbClr val="33CCCC"/>
    <a:srgbClr val="FF99CC"/>
    <a:srgbClr val="3366FF"/>
    <a:srgbClr val="006699"/>
    <a:srgbClr val="336699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4728" autoAdjust="0"/>
  </p:normalViewPr>
  <p:slideViewPr>
    <p:cSldViewPr>
      <p:cViewPr varScale="1">
        <p:scale>
          <a:sx n="75" d="100"/>
          <a:sy n="75" d="100"/>
        </p:scale>
        <p:origin x="-8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05062-1697-44A2-BF23-AFFB026F5942}" type="slidenum">
              <a:rPr lang="en-US"/>
              <a:pPr/>
              <a:t>31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C41A6-9540-4382-9F94-78EC65704B76}" type="slidenum">
              <a:rPr lang="en-US"/>
              <a:pPr/>
              <a:t>32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0938-3DF8-4FF3-AFBA-B003A6294C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297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3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4" Type="http://schemas.openxmlformats.org/officeDocument/2006/relationships/hyperlink" Target="http://bit.ly/hGvXl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hyperlink" Target="http://bit.ly/cWUxB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hyperlink" Target="http://bit.ly/cWUxB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3.png"/><Relationship Id="rId4" Type="http://schemas.openxmlformats.org/officeDocument/2006/relationships/hyperlink" Target="http://bit.ly/cWUxB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4.png"/><Relationship Id="rId4" Type="http://schemas.openxmlformats.org/officeDocument/2006/relationships/hyperlink" Target="http://bit.ly/cWUxB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hyperlink" Target="http://bit.ly/cWUxB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hyperlink" Target="http://bit.ly/cWUxB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hyperlink" Target="http://bit.ly/cWUxB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8.png"/><Relationship Id="rId4" Type="http://schemas.openxmlformats.org/officeDocument/2006/relationships/hyperlink" Target="http://bit.ly/cWUxB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29.png"/><Relationship Id="rId4" Type="http://schemas.openxmlformats.org/officeDocument/2006/relationships/hyperlink" Target="http://bit.ly/cWUxB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0.png"/><Relationship Id="rId4" Type="http://schemas.openxmlformats.org/officeDocument/2006/relationships/hyperlink" Target="http://bit.ly/cWUxB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31.png"/><Relationship Id="rId4" Type="http://schemas.openxmlformats.org/officeDocument/2006/relationships/hyperlink" Target="http://bit.ly/cWUxB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2.png"/><Relationship Id="rId4" Type="http://schemas.openxmlformats.org/officeDocument/2006/relationships/hyperlink" Target="http://bit.ly/cWUxB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3.png"/><Relationship Id="rId4" Type="http://schemas.openxmlformats.org/officeDocument/2006/relationships/hyperlink" Target="http://bit.ly/cWUxB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4.png"/><Relationship Id="rId4" Type="http://schemas.openxmlformats.org/officeDocument/2006/relationships/hyperlink" Target="http://bit.ly/cWUxBz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5.png"/><Relationship Id="rId4" Type="http://schemas.openxmlformats.org/officeDocument/2006/relationships/hyperlink" Target="http://bit.ly/cWUxBz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6.png"/><Relationship Id="rId4" Type="http://schemas.openxmlformats.org/officeDocument/2006/relationships/hyperlink" Target="http://bit.ly/cWUxBz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7.png"/><Relationship Id="rId4" Type="http://schemas.openxmlformats.org/officeDocument/2006/relationships/hyperlink" Target="http://bit.ly/cWUxBz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38.png"/><Relationship Id="rId4" Type="http://schemas.openxmlformats.org/officeDocument/2006/relationships/hyperlink" Target="http://bit.ly/cWUxBz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39.png"/><Relationship Id="rId4" Type="http://schemas.openxmlformats.org/officeDocument/2006/relationships/hyperlink" Target="http://bit.ly/cWUxB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40.png"/><Relationship Id="rId4" Type="http://schemas.openxmlformats.org/officeDocument/2006/relationships/hyperlink" Target="http://bit.ly/cWUxB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41.png"/><Relationship Id="rId4" Type="http://schemas.openxmlformats.org/officeDocument/2006/relationships/hyperlink" Target="http://bit.ly/cWUxBz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bit.ly/ajYf2Q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s.brown.edu/~jfh/" TargetMode="External"/><Relationship Id="rId5" Type="http://schemas.openxmlformats.org/officeDocument/2006/relationships/hyperlink" Target="http://www.cs.columbia.edu/~feiner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cs.brown.edu/~avd/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hyperlink" Target="http://bit.ly/cWUxB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hyperlink" Target="http://bit.ly/cWUxBz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http://bit.ly/cWUxBz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hyperlink" Target="http://bit.ly/cWUxB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bit.ly/cWUxB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912019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/>
              <a:t>Readings</a:t>
            </a:r>
            <a:r>
              <a:rPr lang="en-US" sz="1600" dirty="0" smtClean="0"/>
              <a:t>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Section 2.3 (esp. 2.3.4),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 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Next class: Section 2.3 (esp. 2.3.7), 2.6, 2.7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This week: FVFH slides on Viewing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663282" y="990600"/>
            <a:ext cx="42508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Viewing 2 </a:t>
            </a:r>
            <a:r>
              <a:rPr lang="en-US" sz="2800" smtClean="0"/>
              <a:t>of 4:</a:t>
            </a:r>
            <a:endParaRPr lang="en-US" sz="2800" dirty="0" smtClean="0"/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Viewing Transformation</a:t>
            </a:r>
            <a:endParaRPr lang="en-US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7762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3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Conceptual Model of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3-D Viewing Process (for Wireframe)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3150" y="990600"/>
            <a:ext cx="51244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 Volume Specification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9825" y="990600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 Volume Specification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6700" y="914400"/>
            <a:ext cx="4127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Position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1725" y="896670"/>
            <a:ext cx="4943475" cy="489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Orientation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914400"/>
            <a:ext cx="4223491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Look and Up Vectors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2692" y="914400"/>
            <a:ext cx="4998708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Aspect Ratio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914400"/>
            <a:ext cx="479358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 Angle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900113"/>
            <a:ext cx="4748213" cy="487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 Angle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066800"/>
            <a:ext cx="548030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Front and Back Clipping Planes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650" y="914400"/>
            <a:ext cx="5314950" cy="486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Sections 2.2.3 – 2.2.4, 2.8 Eberly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Section 2.3 (esp. 2.3.4), Foley </a:t>
            </a:r>
            <a:r>
              <a:rPr lang="en-US" sz="1800" i="1" dirty="0" smtClean="0">
                <a:solidFill>
                  <a:srgbClr val="800000"/>
                </a:solidFill>
              </a:rPr>
              <a:t>et al.</a:t>
            </a:r>
            <a:r>
              <a:rPr lang="en-US" sz="1800" dirty="0" smtClean="0">
                <a:solidFill>
                  <a:srgbClr val="800000"/>
                </a:solidFill>
              </a:rPr>
              <a:t> Slides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Section 2.3 (esp. 2.3.7), 2.6, 2.7</a:t>
            </a:r>
            <a:endParaRPr lang="en-US" sz="1800" dirty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Basic Viewing Principles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Projections: definitions, history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Perspective: optical principles, terminology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View Volume Specification and Viewing Transformation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View volumes: ideal</a:t>
            </a:r>
            <a:r>
              <a:rPr lang="en-US" sz="1800" i="1" dirty="0" smtClean="0">
                <a:solidFill>
                  <a:srgbClr val="0000CC"/>
                </a:solidFill>
              </a:rPr>
              <a:t> vs.</a:t>
            </a:r>
            <a:r>
              <a:rPr lang="en-US" sz="1800" dirty="0" smtClean="0">
                <a:solidFill>
                  <a:srgbClr val="0000CC"/>
                </a:solidFill>
              </a:rPr>
              <a:t> approximated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Frustum in computer graphics (CG)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Specifying view volume in CG: Look and Up vectors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Aspect ratio, view angle, front/back clipping planes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Focal length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Parallel (</a:t>
            </a:r>
            <a:r>
              <a:rPr lang="en-US" sz="1800" dirty="0" err="1" smtClean="0">
                <a:solidFill>
                  <a:srgbClr val="0000CC"/>
                </a:solidFill>
              </a:rPr>
              <a:t>cuboid</a:t>
            </a:r>
            <a:r>
              <a:rPr lang="en-US" sz="1800" dirty="0" smtClean="0">
                <a:solidFill>
                  <a:srgbClr val="0000CC"/>
                </a:solidFill>
              </a:rPr>
              <a:t>) view volume &amp; perspective frustum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Normalizing transformation (NT) &amp; viewing transformation (VT)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Time: Fixed-Function Graphics Pipeline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Front and Back Clipping Planes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923925"/>
            <a:ext cx="5257800" cy="48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Front and Back Clipping Planes [3]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6450" y="914400"/>
            <a:ext cx="5314950" cy="491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Front and Back Clipping Planes [4]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8501" y="903390"/>
            <a:ext cx="5707699" cy="48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Focal Length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6061" y="914401"/>
            <a:ext cx="4053339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What This Model Can and Cannot Do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9165" y="914400"/>
            <a:ext cx="4743635" cy="48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 volume Specification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6950" y="952500"/>
            <a:ext cx="4819650" cy="48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Truncated View Volume for Orthographic Parallel Projection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6463" y="990600"/>
            <a:ext cx="5062537" cy="47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2513" y="990600"/>
            <a:ext cx="62884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Truncated View Volume (Frustum) for 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Perspective Projection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Where’s My Film?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4088" y="914400"/>
            <a:ext cx="4862512" cy="48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Sources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143000"/>
            <a:ext cx="728930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7800" y="1744054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Viewing Transformation: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World (x, y, z) to Camera (u, v, w)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914400"/>
            <a:ext cx="4952999" cy="484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50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450850" y="990600"/>
            <a:ext cx="8464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Taxonomy of Projections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Parallel: orthographic (</a:t>
            </a:r>
            <a:r>
              <a:rPr lang="en-US" sz="1600" dirty="0" err="1" smtClean="0">
                <a:solidFill>
                  <a:srgbClr val="0000CC"/>
                </a:solidFill>
              </a:rPr>
              <a:t>multiview</a:t>
            </a:r>
            <a:r>
              <a:rPr lang="en-US" sz="1600" dirty="0" smtClean="0">
                <a:solidFill>
                  <a:srgbClr val="0000CC"/>
                </a:solidFill>
              </a:rPr>
              <a:t>, axonometric), oblique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Perspective: one-, two-, three-point</a:t>
            </a:r>
            <a:endParaRPr lang="en-US" sz="16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View Volume Specification and Viewing Transformation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View volumes: ideal</a:t>
            </a:r>
            <a:r>
              <a:rPr lang="en-US" sz="1600" i="1" dirty="0" smtClean="0">
                <a:solidFill>
                  <a:srgbClr val="0000CC"/>
                </a:solidFill>
              </a:rPr>
              <a:t> vs.</a:t>
            </a:r>
            <a:r>
              <a:rPr lang="en-US" sz="1600" dirty="0" smtClean="0">
                <a:solidFill>
                  <a:srgbClr val="0000CC"/>
                </a:solidFill>
              </a:rPr>
              <a:t> approximated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Frustum in computer graphics (CG)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Specifying view volume in CG: Look and Up vectors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Aspect ratio, view angle, front/back clipping planes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Focal length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Parallel (</a:t>
            </a:r>
            <a:r>
              <a:rPr lang="en-US" sz="1600" dirty="0" err="1" smtClean="0">
                <a:solidFill>
                  <a:srgbClr val="0000CC"/>
                </a:solidFill>
              </a:rPr>
              <a:t>cuboid</a:t>
            </a:r>
            <a:r>
              <a:rPr lang="en-US" sz="1600" dirty="0" smtClean="0">
                <a:solidFill>
                  <a:srgbClr val="0000CC"/>
                </a:solidFill>
              </a:rPr>
              <a:t>) view volume &amp; perspective frustum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Viewing transformation (VT) preview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Time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Normalizing transformation (NT)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Fixed-function pipeline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50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0850" y="990600"/>
            <a:ext cx="8464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Parallel Projections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Orthographic: “dead on”, </a:t>
            </a:r>
            <a:r>
              <a:rPr lang="en-US" sz="1600" i="1" dirty="0" smtClean="0">
                <a:solidFill>
                  <a:srgbClr val="0000CC"/>
                </a:solidFill>
              </a:rPr>
              <a:t>i.e.,</a:t>
            </a:r>
            <a:r>
              <a:rPr lang="en-US" sz="1600" dirty="0" smtClean="0">
                <a:solidFill>
                  <a:srgbClr val="0000CC"/>
                </a:solidFill>
              </a:rPr>
              <a:t> (DOP || VPN)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Oblique: “at an angle” , </a:t>
            </a:r>
            <a:r>
              <a:rPr lang="en-US" sz="1600" i="1" dirty="0" smtClean="0">
                <a:solidFill>
                  <a:srgbClr val="0000CC"/>
                </a:solidFill>
              </a:rPr>
              <a:t>i.e., </a:t>
            </a:r>
            <a:r>
              <a:rPr lang="en-US" sz="1600" dirty="0" smtClean="0">
                <a:solidFill>
                  <a:srgbClr val="0000CC"/>
                </a:solidFill>
                <a:sym typeface="Symbol"/>
              </a:rPr>
              <a:t> </a:t>
            </a:r>
            <a:r>
              <a:rPr lang="en-US" sz="1600" dirty="0" smtClean="0">
                <a:solidFill>
                  <a:srgbClr val="0000CC"/>
                </a:solidFill>
              </a:rPr>
              <a:t>(DOP || VPN)</a:t>
            </a:r>
            <a:endParaRPr lang="en-US" sz="16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Perspective Projection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One-point</a:t>
            </a:r>
            <a:r>
              <a:rPr lang="en-US" sz="1600" dirty="0" smtClean="0">
                <a:solidFill>
                  <a:srgbClr val="0000CC"/>
                </a:solidFill>
              </a:rPr>
              <a:t>: one vanishing point, one axis cut by view plane (WOLOG, </a:t>
            </a:r>
            <a:r>
              <a:rPr lang="en-US" sz="1600" i="1" dirty="0" smtClean="0">
                <a:solidFill>
                  <a:srgbClr val="0000CC"/>
                </a:solidFill>
              </a:rPr>
              <a:t>z</a:t>
            </a:r>
            <a:r>
              <a:rPr lang="en-US" sz="1600" dirty="0" smtClean="0">
                <a:solidFill>
                  <a:srgbClr val="0000CC"/>
                </a:solidFill>
              </a:rPr>
              <a:t> axis)</a:t>
            </a:r>
            <a:endParaRPr lang="en-US" sz="1600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Two-point</a:t>
            </a:r>
            <a:r>
              <a:rPr lang="en-US" sz="1600" dirty="0" smtClean="0">
                <a:solidFill>
                  <a:srgbClr val="0000CC"/>
                </a:solidFill>
              </a:rPr>
              <a:t>: two vanishing points, two axes cut (WOLOG, </a:t>
            </a:r>
            <a:r>
              <a:rPr lang="en-US" sz="1600" i="1" dirty="0" smtClean="0">
                <a:solidFill>
                  <a:srgbClr val="0000CC"/>
                </a:solidFill>
              </a:rPr>
              <a:t>x </a:t>
            </a:r>
            <a:r>
              <a:rPr lang="en-US" sz="1600" dirty="0" smtClean="0">
                <a:solidFill>
                  <a:srgbClr val="0000CC"/>
                </a:solidFill>
              </a:rPr>
              <a:t>&amp; </a:t>
            </a:r>
            <a:r>
              <a:rPr lang="en-US" sz="1600" i="1" dirty="0" smtClean="0">
                <a:solidFill>
                  <a:srgbClr val="0000CC"/>
                </a:solidFill>
              </a:rPr>
              <a:t>z</a:t>
            </a:r>
            <a:r>
              <a:rPr lang="en-US" sz="1600" dirty="0" smtClean="0">
                <a:solidFill>
                  <a:srgbClr val="0000CC"/>
                </a:solidFill>
              </a:rPr>
              <a:t> axes)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Three-point</a:t>
            </a:r>
            <a:r>
              <a:rPr lang="en-US" sz="1600" dirty="0" smtClean="0">
                <a:solidFill>
                  <a:srgbClr val="0000CC"/>
                </a:solidFill>
              </a:rPr>
              <a:t>: three vanishing points, three axes cut (or object rotated freely)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View Volumes, Viewing Transformation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Parallel projection (</a:t>
            </a:r>
            <a:r>
              <a:rPr lang="en-US" sz="1600" dirty="0" err="1" smtClean="0">
                <a:solidFill>
                  <a:srgbClr val="0000CC"/>
                </a:solidFill>
              </a:rPr>
              <a:t>cuboid</a:t>
            </a:r>
            <a:r>
              <a:rPr lang="en-US" sz="1600" dirty="0" smtClean="0">
                <a:solidFill>
                  <a:srgbClr val="0000CC"/>
                </a:solidFill>
              </a:rPr>
              <a:t>) view volume </a:t>
            </a:r>
            <a:r>
              <a:rPr lang="en-US" sz="1600" i="1" dirty="0" smtClean="0">
                <a:solidFill>
                  <a:srgbClr val="0000CC"/>
                </a:solidFill>
              </a:rPr>
              <a:t>vs. </a:t>
            </a:r>
            <a:r>
              <a:rPr lang="en-US" sz="1600" dirty="0" smtClean="0">
                <a:solidFill>
                  <a:srgbClr val="0000CC"/>
                </a:solidFill>
              </a:rPr>
              <a:t>perspective projection </a:t>
            </a:r>
            <a:r>
              <a:rPr lang="en-US" sz="1600" u="sng" dirty="0" smtClean="0">
                <a:solidFill>
                  <a:srgbClr val="0000CC"/>
                </a:solidFill>
              </a:rPr>
              <a:t>frustum</a:t>
            </a:r>
            <a:endParaRPr lang="en-US" sz="16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Look</a:t>
            </a:r>
            <a:r>
              <a:rPr lang="en-US" sz="1600" dirty="0" smtClean="0">
                <a:solidFill>
                  <a:srgbClr val="0000CC"/>
                </a:solidFill>
              </a:rPr>
              <a:t> vector (</a:t>
            </a:r>
            <a:r>
              <a:rPr lang="en-US" sz="1600" u="sng" dirty="0" smtClean="0">
                <a:solidFill>
                  <a:srgbClr val="0000CC"/>
                </a:solidFill>
              </a:rPr>
              <a:t>DOP</a:t>
            </a:r>
            <a:r>
              <a:rPr lang="en-US" sz="1600" dirty="0" smtClean="0">
                <a:solidFill>
                  <a:srgbClr val="0000CC"/>
                </a:solidFill>
              </a:rPr>
              <a:t>): </a:t>
            </a:r>
            <a:r>
              <a:rPr lang="en-US" sz="1600" u="sng" dirty="0" smtClean="0">
                <a:solidFill>
                  <a:srgbClr val="0000CC"/>
                </a:solidFill>
              </a:rPr>
              <a:t>Eye</a:t>
            </a:r>
            <a:r>
              <a:rPr lang="en-US" sz="1600" dirty="0" smtClean="0">
                <a:solidFill>
                  <a:srgbClr val="0000CC"/>
                </a:solidFill>
              </a:rPr>
              <a:t> (COP) to </a:t>
            </a:r>
            <a:r>
              <a:rPr lang="en-US" sz="1600" u="sng" dirty="0" smtClean="0">
                <a:solidFill>
                  <a:srgbClr val="0000CC"/>
                </a:solidFill>
              </a:rPr>
              <a:t>At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Up</a:t>
            </a:r>
            <a:r>
              <a:rPr lang="en-US" sz="1600" dirty="0" smtClean="0">
                <a:solidFill>
                  <a:srgbClr val="0000CC"/>
                </a:solidFill>
              </a:rPr>
              <a:t> vector: with Look, forms plane perpendicular (orthogonal) to view plane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Aspect ratio</a:t>
            </a:r>
            <a:r>
              <a:rPr lang="en-US" sz="1600" dirty="0" smtClean="0">
                <a:solidFill>
                  <a:srgbClr val="0000CC"/>
                </a:solidFill>
              </a:rPr>
              <a:t>: width to height (of viewport)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View angle</a:t>
            </a:r>
            <a:r>
              <a:rPr lang="en-US" sz="1600" dirty="0" smtClean="0">
                <a:solidFill>
                  <a:srgbClr val="0000CC"/>
                </a:solidFill>
              </a:rPr>
              <a:t>: wide angle (</a:t>
            </a:r>
            <a:r>
              <a:rPr lang="en-US" sz="1600" u="sng" dirty="0" smtClean="0">
                <a:solidFill>
                  <a:srgbClr val="0000CC"/>
                </a:solidFill>
              </a:rPr>
              <a:t>fisheye</a:t>
            </a:r>
            <a:r>
              <a:rPr lang="en-US" sz="1600" dirty="0" smtClean="0">
                <a:solidFill>
                  <a:srgbClr val="0000CC"/>
                </a:solidFill>
              </a:rPr>
              <a:t> lens) </a:t>
            </a:r>
            <a:r>
              <a:rPr lang="en-US" sz="1600" i="1" dirty="0" smtClean="0">
                <a:solidFill>
                  <a:srgbClr val="0000CC"/>
                </a:solidFill>
              </a:rPr>
              <a:t>vs. </a:t>
            </a:r>
            <a:r>
              <a:rPr lang="en-US" sz="1600" dirty="0" smtClean="0">
                <a:solidFill>
                  <a:srgbClr val="0000CC"/>
                </a:solidFill>
              </a:rPr>
              <a:t>nearly-parallel (</a:t>
            </a:r>
            <a:r>
              <a:rPr lang="en-US" sz="1600" u="sng" dirty="0" smtClean="0">
                <a:solidFill>
                  <a:srgbClr val="0000CC"/>
                </a:solidFill>
              </a:rPr>
              <a:t>telephoto</a:t>
            </a:r>
            <a:r>
              <a:rPr lang="en-US" sz="1600" dirty="0" smtClean="0">
                <a:solidFill>
                  <a:srgbClr val="0000CC"/>
                </a:solidFill>
              </a:rPr>
              <a:t>)</a:t>
            </a:r>
            <a:endParaRPr lang="en-US" sz="1600" i="1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Front/back</a:t>
            </a:r>
            <a:r>
              <a:rPr lang="en-US" sz="1600" dirty="0" smtClean="0">
                <a:solidFill>
                  <a:srgbClr val="0000CC"/>
                </a:solidFill>
              </a:rPr>
              <a:t> (</a:t>
            </a:r>
            <a:r>
              <a:rPr lang="en-US" sz="1600" u="sng" dirty="0" smtClean="0">
                <a:solidFill>
                  <a:srgbClr val="0000CC"/>
                </a:solidFill>
              </a:rPr>
              <a:t>near/far</a:t>
            </a:r>
            <a:r>
              <a:rPr lang="en-US" sz="1600" dirty="0" smtClean="0">
                <a:solidFill>
                  <a:srgbClr val="0000CC"/>
                </a:solidFill>
              </a:rPr>
              <a:t>) </a:t>
            </a:r>
            <a:r>
              <a:rPr lang="en-US" sz="1600" u="sng" dirty="0" smtClean="0">
                <a:solidFill>
                  <a:srgbClr val="0000CC"/>
                </a:solidFill>
              </a:rPr>
              <a:t>clipping planes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World coordinates</a:t>
            </a:r>
            <a:r>
              <a:rPr lang="en-US" sz="1600" dirty="0" smtClean="0">
                <a:solidFill>
                  <a:srgbClr val="0000CC"/>
                </a:solidFill>
              </a:rPr>
              <a:t> (</a:t>
            </a:r>
            <a:r>
              <a:rPr lang="en-US" sz="1600" u="sng" dirty="0" smtClean="0">
                <a:solidFill>
                  <a:srgbClr val="0000CC"/>
                </a:solidFill>
              </a:rPr>
              <a:t>canonical</a:t>
            </a:r>
            <a:r>
              <a:rPr lang="en-US" sz="1600" dirty="0" smtClean="0">
                <a:solidFill>
                  <a:srgbClr val="0000CC"/>
                </a:solidFill>
              </a:rPr>
              <a:t>): (</a:t>
            </a:r>
            <a:r>
              <a:rPr lang="en-US" sz="1600" i="1" dirty="0" smtClean="0">
                <a:solidFill>
                  <a:srgbClr val="0000CC"/>
                </a:solidFill>
              </a:rPr>
              <a:t>x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i="1" dirty="0" smtClean="0">
                <a:solidFill>
                  <a:srgbClr val="0000CC"/>
                </a:solidFill>
              </a:rPr>
              <a:t>y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i="1" dirty="0" smtClean="0">
                <a:solidFill>
                  <a:srgbClr val="0000CC"/>
                </a:solidFill>
              </a:rPr>
              <a:t>z</a:t>
            </a:r>
            <a:r>
              <a:rPr lang="en-US" sz="16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User coordinates</a:t>
            </a:r>
            <a:r>
              <a:rPr lang="en-US" sz="1600" dirty="0" smtClean="0">
                <a:solidFill>
                  <a:srgbClr val="0000CC"/>
                </a:solidFill>
              </a:rPr>
              <a:t> (</a:t>
            </a:r>
            <a:r>
              <a:rPr lang="en-US" sz="1600" u="sng" dirty="0" err="1" smtClean="0">
                <a:solidFill>
                  <a:srgbClr val="0000CC"/>
                </a:solidFill>
              </a:rPr>
              <a:t>arbitary</a:t>
            </a:r>
            <a:r>
              <a:rPr lang="en-US" sz="1600" u="sng" dirty="0" smtClean="0">
                <a:solidFill>
                  <a:srgbClr val="0000CC"/>
                </a:solidFill>
              </a:rPr>
              <a:t>)</a:t>
            </a:r>
            <a:r>
              <a:rPr lang="en-US" sz="1600" dirty="0" smtClean="0">
                <a:solidFill>
                  <a:srgbClr val="0000CC"/>
                </a:solidFill>
              </a:rPr>
              <a:t>: (</a:t>
            </a:r>
            <a:r>
              <a:rPr lang="en-US" sz="1600" i="1" dirty="0" smtClean="0">
                <a:solidFill>
                  <a:srgbClr val="0000CC"/>
                </a:solidFill>
              </a:rPr>
              <a:t>u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i="1" dirty="0" smtClean="0">
                <a:solidFill>
                  <a:srgbClr val="0000CC"/>
                </a:solidFill>
              </a:rPr>
              <a:t>v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i="1" dirty="0" smtClean="0">
                <a:solidFill>
                  <a:srgbClr val="0000CC"/>
                </a:solidFill>
              </a:rPr>
              <a:t>w</a:t>
            </a:r>
            <a:r>
              <a:rPr lang="en-US" sz="1600" dirty="0" smtClean="0">
                <a:solidFill>
                  <a:srgbClr val="0000CC"/>
                </a:solidFill>
              </a:rPr>
              <a:t>), </a:t>
            </a:r>
            <a:r>
              <a:rPr lang="en-US" sz="1600" i="1" dirty="0" smtClean="0">
                <a:solidFill>
                  <a:srgbClr val="0000CC"/>
                </a:solidFill>
              </a:rPr>
              <a:t>aka</a:t>
            </a:r>
            <a:r>
              <a:rPr lang="en-US" sz="1600" dirty="0" smtClean="0">
                <a:solidFill>
                  <a:srgbClr val="0000CC"/>
                </a:solidFill>
              </a:rPr>
              <a:t> (</a:t>
            </a:r>
            <a:r>
              <a:rPr lang="en-US" sz="1600" i="1" dirty="0" smtClean="0">
                <a:solidFill>
                  <a:srgbClr val="0000CC"/>
                </a:solidFill>
              </a:rPr>
              <a:t>u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i="1" dirty="0" smtClean="0">
                <a:solidFill>
                  <a:srgbClr val="0000CC"/>
                </a:solidFill>
              </a:rPr>
              <a:t>v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i="1" dirty="0" smtClean="0">
                <a:solidFill>
                  <a:srgbClr val="0000CC"/>
                </a:solidFill>
              </a:rPr>
              <a:t>n</a:t>
            </a:r>
            <a:r>
              <a:rPr lang="en-US" sz="1600" dirty="0" smtClean="0">
                <a:solidFill>
                  <a:srgbClr val="0000CC"/>
                </a:solidFill>
              </a:rPr>
              <a:t>) or (</a:t>
            </a:r>
            <a:r>
              <a:rPr lang="en-US" sz="1600" i="1" dirty="0" smtClean="0">
                <a:solidFill>
                  <a:srgbClr val="0000CC"/>
                </a:solidFill>
              </a:rPr>
              <a:t>R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i="1" dirty="0" smtClean="0">
                <a:solidFill>
                  <a:srgbClr val="0000CC"/>
                </a:solidFill>
              </a:rPr>
              <a:t>U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i="1" dirty="0" smtClean="0">
                <a:solidFill>
                  <a:srgbClr val="0000CC"/>
                </a:solidFill>
              </a:rPr>
              <a:t>D</a:t>
            </a:r>
            <a:r>
              <a:rPr lang="en-US" sz="1600" dirty="0" smtClean="0">
                <a:solidFill>
                  <a:srgbClr val="0000CC"/>
                </a:solidFill>
              </a:rPr>
              <a:t>) in </a:t>
            </a:r>
            <a:r>
              <a:rPr lang="en-US" sz="1600" dirty="0" err="1" smtClean="0">
                <a:solidFill>
                  <a:srgbClr val="0000CC"/>
                </a:solidFill>
              </a:rPr>
              <a:t>Eberly</a:t>
            </a:r>
            <a:endParaRPr lang="en-US" sz="16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 b="1" u="none" dirty="0" smtClean="0">
                <a:solidFill>
                  <a:srgbClr val="5B0DAA"/>
                </a:solidFill>
                <a:latin typeface="Copperplate Gothic Light" pitchFamily="34" charset="0"/>
                <a:ea typeface="宋体" pitchFamily="2" charset="-122"/>
              </a:rPr>
              <a:t>Acknowledgements</a:t>
            </a:r>
            <a:endParaRPr lang="en-US" altLang="zh-CN" sz="2400" b="1" u="none" dirty="0">
              <a:solidFill>
                <a:srgbClr val="5B0DAA"/>
              </a:solidFill>
              <a:latin typeface="Copperplate Gothic Light" pitchFamily="34" charset="0"/>
              <a:ea typeface="宋体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956370"/>
            <a:ext cx="3429000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James D. Foley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Georgia Tech</a:t>
            </a:r>
          </a:p>
          <a:p>
            <a:r>
              <a:rPr lang="en-US" dirty="0" smtClean="0">
                <a:solidFill>
                  <a:srgbClr val="008000"/>
                </a:solidFill>
                <a:hlinkClick r:id="rId3"/>
              </a:rPr>
              <a:t>http://bit.ly/ajYf2Q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r>
              <a:rPr lang="en-US" b="1" u="none" dirty="0" err="1" smtClean="0">
                <a:solidFill>
                  <a:srgbClr val="800000"/>
                </a:solidFill>
                <a:latin typeface="Arial" charset="0"/>
              </a:rPr>
              <a:t>Andries</a:t>
            </a:r>
            <a:r>
              <a:rPr lang="en-US" b="1" u="none" dirty="0" smtClean="0">
                <a:solidFill>
                  <a:srgbClr val="800000"/>
                </a:solidFill>
                <a:latin typeface="Arial" charset="0"/>
              </a:rPr>
              <a:t> van Dam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Brown University</a:t>
            </a:r>
            <a:endParaRPr lang="en-US" b="1" u="none" dirty="0" smtClean="0">
              <a:solidFill>
                <a:srgbClr val="8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http://www.cs.brown.edu/~avd/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r>
              <a:rPr lang="en-US" b="1" u="none" dirty="0" smtClean="0">
                <a:solidFill>
                  <a:srgbClr val="0099FF"/>
                </a:solidFill>
                <a:latin typeface="Arial" charset="0"/>
              </a:rPr>
              <a:t>Steven K. </a:t>
            </a:r>
            <a:r>
              <a:rPr lang="en-US" b="1" u="none" dirty="0" err="1" smtClean="0">
                <a:solidFill>
                  <a:srgbClr val="0099FF"/>
                </a:solidFill>
                <a:latin typeface="Arial" charset="0"/>
              </a:rPr>
              <a:t>Feiner</a:t>
            </a:r>
            <a:endParaRPr lang="en-US" b="1" u="none" dirty="0" smtClean="0">
              <a:solidFill>
                <a:srgbClr val="0099FF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99FF"/>
                </a:solidFill>
              </a:rPr>
              <a:t>Columbia University</a:t>
            </a: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http://www.cs.columbia.edu/~feiner/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John F. Hughes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Brown University</a:t>
            </a: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http://www.cs.brown.edu/~jfh/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9" name="Picture 18" descr="AvDsummer2008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455379"/>
            <a:ext cx="1143000" cy="12668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05000" y="2438400"/>
            <a:ext cx="3429000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Andy van Dam</a:t>
            </a:r>
          </a:p>
          <a:p>
            <a:r>
              <a:rPr lang="en-US" dirty="0" smtClean="0"/>
              <a:t>T. J. Watson University Professor of Technology and Education &amp; Professor of Computer Science</a:t>
            </a:r>
          </a:p>
          <a:p>
            <a:r>
              <a:rPr lang="en-US" dirty="0" smtClean="0"/>
              <a:t>Brown University</a:t>
            </a:r>
            <a:endParaRPr lang="en-US" dirty="0"/>
          </a:p>
        </p:txBody>
      </p:sp>
      <p:pic>
        <p:nvPicPr>
          <p:cNvPr id="21" name="Picture 20" descr="feiner0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3886200"/>
            <a:ext cx="1116594" cy="1219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05000" y="3810000"/>
            <a:ext cx="3429000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Steve </a:t>
            </a:r>
            <a:r>
              <a:rPr lang="en-US" sz="1800" dirty="0" err="1" smtClean="0"/>
              <a:t>Feiner</a:t>
            </a:r>
            <a:endParaRPr lang="en-US" sz="1800" dirty="0" smtClean="0"/>
          </a:p>
          <a:p>
            <a:r>
              <a:rPr lang="en-US" dirty="0" smtClean="0"/>
              <a:t>Professor of Computer Science  &amp; Director, Computer Graphics and User Interfaces Laboratory</a:t>
            </a:r>
          </a:p>
          <a:p>
            <a:r>
              <a:rPr lang="en-US" dirty="0" smtClean="0"/>
              <a:t>Columbia University</a:t>
            </a:r>
            <a:endParaRPr lang="en-US" dirty="0"/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5257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905000" y="5257800"/>
            <a:ext cx="3429000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John F. Hughes</a:t>
            </a:r>
          </a:p>
          <a:p>
            <a:r>
              <a:rPr lang="en-US" dirty="0" smtClean="0"/>
              <a:t>Associate Professor of Computer Science</a:t>
            </a:r>
          </a:p>
          <a:p>
            <a:r>
              <a:rPr lang="en-US" dirty="0" smtClean="0"/>
              <a:t>Brown University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5000" y="968716"/>
            <a:ext cx="3429000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Jim Foley</a:t>
            </a:r>
          </a:p>
          <a:p>
            <a:r>
              <a:rPr lang="en-US" dirty="0" smtClean="0"/>
              <a:t>Professor, College of Computing &amp; Stephen Fleming Chair in Telecommunications</a:t>
            </a:r>
          </a:p>
          <a:p>
            <a:r>
              <a:rPr lang="en-US" dirty="0" smtClean="0"/>
              <a:t>Georgia Institute of Technology</a:t>
            </a:r>
            <a:endParaRPr lang="en-US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990600"/>
            <a:ext cx="11319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Planar Geometric Projection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914400"/>
            <a:ext cx="500409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Types of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5433" y="990600"/>
            <a:ext cx="51459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Parallel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219700"/>
            <a:ext cx="5000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377" y="1143000"/>
            <a:ext cx="2031817" cy="17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773" y="3155885"/>
            <a:ext cx="2801025" cy="150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2398" y="1195173"/>
            <a:ext cx="1945935" cy="16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3155885"/>
            <a:ext cx="2705130" cy="17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9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6451" y="1143000"/>
            <a:ext cx="1915170" cy="162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9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1" y="3155885"/>
            <a:ext cx="2683670" cy="16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3-D Viewing: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Synthetic Camera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990600"/>
            <a:ext cx="426907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 Volumes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1676401"/>
            <a:ext cx="50979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6974" y="1828800"/>
            <a:ext cx="34796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9750" y="3581400"/>
            <a:ext cx="3371850" cy="77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30"/>
  <p:tag name="LFXCI" val="0"/>
  <p:tag name="SVT" val="TRUE"/>
  <p:tag name="SWI" val="45"/>
  <p:tag name="CVB" val="45"/>
  <p:tag name="NBP" val="1"/>
  <p:tag name="SPT" val="TRUE"/>
  <p:tag name="CII" val="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1"/>
  <p:tag name="NBP" val="1"/>
  <p:tag name="SPT" val="FALSE"/>
  <p:tag name="CVB" val="31"/>
  <p:tag name="BSN" val="31"/>
  <p:tag name="LFXCI" val="0"/>
  <p:tag name="SVT" val="TRUE"/>
  <p:tag name="CII" val="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2655</TotalTime>
  <Words>1351</Words>
  <Application>Microsoft Office PowerPoint</Application>
  <PresentationFormat>On-screen Show (4:3)</PresentationFormat>
  <Paragraphs>214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729</cp:revision>
  <dcterms:created xsi:type="dcterms:W3CDTF">1601-01-01T00:00:00Z</dcterms:created>
  <dcterms:modified xsi:type="dcterms:W3CDTF">2011-02-15T22:48:24Z</dcterms:modified>
</cp:coreProperties>
</file>