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545" r:id="rId2"/>
    <p:sldId id="551" r:id="rId3"/>
    <p:sldId id="370" r:id="rId4"/>
    <p:sldId id="552" r:id="rId5"/>
    <p:sldId id="553" r:id="rId6"/>
    <p:sldId id="554" r:id="rId7"/>
    <p:sldId id="599" r:id="rId8"/>
    <p:sldId id="600" r:id="rId9"/>
    <p:sldId id="555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601" r:id="rId52"/>
    <p:sldId id="602" r:id="rId53"/>
    <p:sldId id="604" r:id="rId54"/>
    <p:sldId id="603" r:id="rId55"/>
    <p:sldId id="546" r:id="rId56"/>
    <p:sldId id="547" r:id="rId57"/>
  </p:sldIdLst>
  <p:sldSz cx="9144000" cy="6858000" type="screen4x3"/>
  <p:notesSz cx="7315200" cy="9601200"/>
  <p:custDataLst>
    <p:tags r:id="rId6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336600"/>
    <a:srgbClr val="FF99CC"/>
    <a:srgbClr val="FFCC66"/>
    <a:srgbClr val="CC6600"/>
    <a:srgbClr val="0099FF"/>
    <a:srgbClr val="33CCCC"/>
    <a:srgbClr val="3366FF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545" autoAdjust="0"/>
  </p:normalViewPr>
  <p:slideViewPr>
    <p:cSldViewPr>
      <p:cViewPr varScale="1">
        <p:scale>
          <a:sx n="111" d="100"/>
          <a:sy n="111" d="100"/>
        </p:scale>
        <p:origin x="-95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2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9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AhJbh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fGWnd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hyperlink" Target="http://bit.ly/hiSt0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hyperlink" Target="http://bit.ly/hiSt0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hyperlink" Target="http://bit.ly/hiSt0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hyperlink" Target="http://bit.ly/hiSt0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hyperlink" Target="http://bit.ly/hiSt0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hyperlink" Target="http://bit.ly/hiSt0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hyperlink" Target="http://bit.ly/hiSt0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hyperlink" Target="http://bit.ly/hiSt0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hyperlink" Target="http://bit.ly/hiSt0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hyperlink" Target="http://www.mpi-sb.mpg.de/resources/atrium/" TargetMode="External"/><Relationship Id="rId4" Type="http://schemas.openxmlformats.org/officeDocument/2006/relationships/hyperlink" Target="http://bit.ly/hiSt0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1.png"/><Relationship Id="rId4" Type="http://schemas.openxmlformats.org/officeDocument/2006/relationships/hyperlink" Target="http://bit.ly/hiSt0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hyperlink" Target="http://bit.ly/hiSt0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bit.ly/hiSt0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hyperlink" Target="http://bit.ly/hiSt0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hyperlink" Target="http://bit.ly/hiSt0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hyperlink" Target="http://bit.ly/hiSt0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hyperlink" Target="http://bit.ly/hiSt0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hyperlink" Target="http://bit.ly/hiSt0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hyperlink" Target="http://bit.ly/hiSt0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1.png"/><Relationship Id="rId4" Type="http://schemas.openxmlformats.org/officeDocument/2006/relationships/hyperlink" Target="http://bit.ly/hiSt0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2.png"/><Relationship Id="rId4" Type="http://schemas.openxmlformats.org/officeDocument/2006/relationships/hyperlink" Target="http://bit.ly/hiSt0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hyperlink" Target="http://bit.ly/hiSt0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4.png"/><Relationship Id="rId4" Type="http://schemas.openxmlformats.org/officeDocument/2006/relationships/hyperlink" Target="http://bit.ly/hiSt0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5.png"/><Relationship Id="rId4" Type="http://schemas.openxmlformats.org/officeDocument/2006/relationships/hyperlink" Target="http://bit.ly/hiSt0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36.png"/><Relationship Id="rId4" Type="http://schemas.openxmlformats.org/officeDocument/2006/relationships/hyperlink" Target="http://bit.ly/hiSt0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37.png"/><Relationship Id="rId4" Type="http://schemas.openxmlformats.org/officeDocument/2006/relationships/hyperlink" Target="http://bit.ly/hiSt0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38.png"/><Relationship Id="rId4" Type="http://schemas.openxmlformats.org/officeDocument/2006/relationships/hyperlink" Target="http://bit.ly/hiSt0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39.png"/><Relationship Id="rId4" Type="http://schemas.openxmlformats.org/officeDocument/2006/relationships/hyperlink" Target="http://bit.ly/hiSt0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://bit.ly/hiSt0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2.png"/><Relationship Id="rId4" Type="http://schemas.openxmlformats.org/officeDocument/2006/relationships/hyperlink" Target="http://bit.ly/hiSt0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bit.ly/hiSt0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http://www.cs.brown.edu/~avd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43.png"/><Relationship Id="rId4" Type="http://schemas.openxmlformats.org/officeDocument/2006/relationships/hyperlink" Target="http://bit.ly/hiSt0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44.png"/><Relationship Id="rId4" Type="http://schemas.openxmlformats.org/officeDocument/2006/relationships/hyperlink" Target="http://bit.ly/hiSt0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45.png"/><Relationship Id="rId4" Type="http://schemas.openxmlformats.org/officeDocument/2006/relationships/hyperlink" Target="http://bit.ly/hiSt0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46.png"/><Relationship Id="rId4" Type="http://schemas.openxmlformats.org/officeDocument/2006/relationships/hyperlink" Target="http://bit.ly/hiSt0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47.png"/><Relationship Id="rId4" Type="http://schemas.openxmlformats.org/officeDocument/2006/relationships/hyperlink" Target="http://bit.ly/hiSt0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48.png"/><Relationship Id="rId4" Type="http://schemas.openxmlformats.org/officeDocument/2006/relationships/hyperlink" Target="http://bit.ly/hiSt0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hyperlink" Target="http://bit.ly/hiSt0f" TargetMode="Externa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50.png"/><Relationship Id="rId4" Type="http://schemas.openxmlformats.org/officeDocument/2006/relationships/hyperlink" Target="http://bit.ly/hiSt0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51.png"/><Relationship Id="rId4" Type="http://schemas.openxmlformats.org/officeDocument/2006/relationships/hyperlink" Target="http://bit.ly/hiSt0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52.png"/><Relationship Id="rId4" Type="http://schemas.openxmlformats.org/officeDocument/2006/relationships/hyperlink" Target="http://bit.ly/hiSt0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bit.ly/hiSt0f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53.png"/><Relationship Id="rId4" Type="http://schemas.openxmlformats.org/officeDocument/2006/relationships/hyperlink" Target="http://bit.ly/hiSt0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54.png"/><Relationship Id="rId4" Type="http://schemas.openxmlformats.org/officeDocument/2006/relationships/hyperlink" Target="http://bit.ly/hiSt0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55.png"/><Relationship Id="rId4" Type="http://schemas.openxmlformats.org/officeDocument/2006/relationships/hyperlink" Target="http://bit.ly/hiSt0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56.png"/><Relationship Id="rId4" Type="http://schemas.openxmlformats.org/officeDocument/2006/relationships/hyperlink" Target="http://bit.ly/hiSt0f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woRic" TargetMode="External"/><Relationship Id="rId3" Type="http://schemas.openxmlformats.org/officeDocument/2006/relationships/notesSlide" Target="../notesSlides/notesSlide54.xml"/><Relationship Id="rId7" Type="http://schemas.openxmlformats.org/officeDocument/2006/relationships/hyperlink" Target="http://bit.ly/eVnjp5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hyperlink" Target="http://bit.ly/fX8V0Y" TargetMode="External"/><Relationship Id="rId5" Type="http://schemas.openxmlformats.org/officeDocument/2006/relationships/hyperlink" Target="http://bit.ly/g229q4" TargetMode="External"/><Relationship Id="rId4" Type="http://schemas.openxmlformats.org/officeDocument/2006/relationships/hyperlink" Target="http://bit.ly/hiSt0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hyperlink" Target="http://bit.ly/hiSt0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hyperlink" Target="http://bit.ly/hiSt0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hyperlink" Target="http://bit.ly/hiSt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hyperlink" Target="http://bit.ly/hiSt0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Sections 2.5, 2.6.1-2.6.2, 4.3.2, 20.2,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class: Section 2.7,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, </a:t>
            </a:r>
            <a:r>
              <a:rPr lang="en-US" sz="1600" b="0" i="1" dirty="0" smtClean="0"/>
              <a:t>Direct3D</a:t>
            </a:r>
            <a:r>
              <a:rPr lang="en-US" sz="1600" b="0" dirty="0" smtClean="0"/>
              <a:t> handout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Brown CS123 slides on Illumination – </a:t>
            </a:r>
            <a:r>
              <a:rPr lang="en-US" sz="1600" dirty="0" smtClean="0">
                <a:hlinkClick r:id="rId9"/>
              </a:rPr>
              <a:t>http://bit.ly/fGWndj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err="1" smtClean="0"/>
              <a:t>Wayback</a:t>
            </a:r>
            <a:r>
              <a:rPr lang="en-US" sz="1600" b="0" dirty="0" smtClean="0"/>
              <a:t> Machine archive of Brown CS123 slides: </a:t>
            </a:r>
            <a:r>
              <a:rPr lang="en-US" sz="1600" dirty="0" smtClean="0">
                <a:hlinkClick r:id="rId10"/>
              </a:rPr>
              <a:t>http://bit.ly/gAhJbh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658801" y="950893"/>
            <a:ext cx="4455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Surface Detail </a:t>
            </a:r>
            <a:r>
              <a:rPr lang="en-US" sz="2800" dirty="0" smtClean="0"/>
              <a:t>1 of 5: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Illumination </a:t>
            </a:r>
            <a:r>
              <a:rPr lang="en-US" sz="2800" dirty="0" smtClean="0"/>
              <a:t>and Shading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9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Macroscopic View of Light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Radiation &amp; Wave/Particle Duality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83844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Macroscopic View of Light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Electromagnetic Spectrum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80214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1447800"/>
            <a:ext cx="708883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Equation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(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Kajiya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1986)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76817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Equation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Geometry, Luminance, BRDF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43000"/>
            <a:ext cx="7848600" cy="44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&amp;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81750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Local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Global Models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400" y="11430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Local Illumination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888" y="1066800"/>
            <a:ext cx="80701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[3]: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Global Illumination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66800"/>
            <a:ext cx="7772400" cy="46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Tradeoffs (Pros &amp; Cons)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2002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237202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Frederic </a:t>
            </a:r>
            <a:r>
              <a:rPr lang="en-US" sz="1000" dirty="0" err="1" smtClean="0">
                <a:solidFill>
                  <a:schemeClr val="accent5">
                    <a:lumMod val="50000"/>
                  </a:schemeClr>
                </a:solidFill>
              </a:rPr>
              <a:t>Drago</a:t>
            </a: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 and Karol </a:t>
            </a:r>
            <a:r>
              <a:rPr lang="en-US" sz="1000" dirty="0" err="1" smtClean="0">
                <a:solidFill>
                  <a:schemeClr val="accent5">
                    <a:lumMod val="50000"/>
                  </a:schemeClr>
                </a:solidFill>
              </a:rPr>
              <a:t>Myszkowski</a:t>
            </a: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000" i="1" dirty="0" smtClean="0">
                <a:solidFill>
                  <a:schemeClr val="accent5">
                    <a:lumMod val="50000"/>
                  </a:schemeClr>
                </a:solidFill>
              </a:rPr>
              <a:t>Validation Proposal for Global Illumination and Rendering </a:t>
            </a:r>
            <a:r>
              <a:rPr lang="en-US" sz="1000" i="1" dirty="0" smtClean="0">
                <a:solidFill>
                  <a:schemeClr val="accent5">
                    <a:lumMod val="50000"/>
                  </a:schemeClr>
                </a:solidFill>
              </a:rPr>
              <a:t>Techniques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u="sng" dirty="0" smtClean="0">
                <a:solidFill>
                  <a:schemeClr val="accent2"/>
                </a:solidFill>
                <a:hlinkClick r:id="rId5"/>
              </a:rPr>
              <a:t>http</a:t>
            </a:r>
            <a:r>
              <a:rPr lang="en-US" sz="1000" u="sng" dirty="0" smtClean="0">
                <a:solidFill>
                  <a:schemeClr val="accent2"/>
                </a:solidFill>
                <a:hlinkClick r:id="rId5"/>
              </a:rPr>
              <a:t>://www.mpi-sb.mpg.de/resources/atrium</a:t>
            </a:r>
            <a:r>
              <a:rPr lang="en-US" sz="1000" u="sng" dirty="0" smtClean="0">
                <a:solidFill>
                  <a:schemeClr val="accent2"/>
                </a:solidFill>
                <a:hlinkClick r:id="rId5"/>
              </a:rPr>
              <a:t>/</a:t>
            </a:r>
            <a:r>
              <a:rPr lang="en-US" sz="1000" u="sng" dirty="0" smtClean="0">
                <a:solidFill>
                  <a:schemeClr val="accent2"/>
                </a:solidFill>
              </a:rPr>
              <a:t> </a:t>
            </a:r>
            <a:endParaRPr lang="en-US" sz="1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050649"/>
            <a:ext cx="7239000" cy="41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2.4, 2.5 (Especially 2.5.4), 3.1.6,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2.5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800000"/>
                </a:solidFill>
              </a:rPr>
              <a:t>2.6.1 – 2.6.2, 4.3.2, 20.2, </a:t>
            </a:r>
            <a:r>
              <a:rPr lang="en-US" sz="1800" dirty="0" smtClean="0">
                <a:solidFill>
                  <a:srgbClr val="800000"/>
                </a:solidFill>
              </a:rPr>
              <a:t>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2.7,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800000"/>
                </a:solidFill>
              </a:rPr>
              <a:t>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Direct 3D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smtClean="0">
                <a:solidFill>
                  <a:srgbClr val="800000"/>
                </a:solidFill>
              </a:rPr>
              <a:t>Scan Conversion, Concluded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Circles and ellipses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Polygons: scan line interpolation (for flat/constant shading)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Later: </a:t>
            </a:r>
            <a:r>
              <a:rPr lang="en-US" sz="1800" dirty="0" err="1" smtClean="0">
                <a:solidFill>
                  <a:srgbClr val="0000CC"/>
                </a:solidFill>
              </a:rPr>
              <a:t>Gouraud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shading, z-buffering, texture mapping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</a:t>
            </a:r>
            <a:r>
              <a:rPr lang="en-US" sz="1800" dirty="0" smtClean="0">
                <a:solidFill>
                  <a:srgbClr val="800000"/>
                </a:solidFill>
              </a:rPr>
              <a:t>: Intro to </a:t>
            </a:r>
            <a:r>
              <a:rPr lang="en-US" sz="1800" dirty="0" smtClean="0">
                <a:solidFill>
                  <a:srgbClr val="800000"/>
                </a:solidFill>
              </a:rPr>
              <a:t>Illumination and Shading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Views of light: microscopic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macroscopic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Local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global 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Illumination (vertex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shading (fragment/pixel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Light transport: </a:t>
            </a:r>
            <a:r>
              <a:rPr lang="en-US" sz="1800" dirty="0" err="1" smtClean="0">
                <a:solidFill>
                  <a:srgbClr val="0000CC"/>
                </a:solidFill>
              </a:rPr>
              <a:t>Kajiya’s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equation, Lambert’s cosine law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idirectional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eflectance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istribution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unction (BRDF) </a:t>
            </a:r>
            <a:r>
              <a:rPr lang="en-US" sz="1800" dirty="0" smtClean="0">
                <a:sym typeface="Symbol"/>
              </a:rPr>
              <a:t>(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 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o</a:t>
            </a:r>
            <a:r>
              <a:rPr lang="en-US" sz="1800" dirty="0" smtClean="0">
                <a:sym typeface="Symbol"/>
              </a:rPr>
              <a:t>, )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Lambertian</a:t>
            </a:r>
            <a:r>
              <a:rPr lang="en-US" sz="1800" dirty="0" smtClean="0">
                <a:solidFill>
                  <a:srgbClr val="0000CC"/>
                </a:solidFill>
              </a:rPr>
              <a:t> reflectance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 equation: introduction to shading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124" y="1362076"/>
            <a:ext cx="7132876" cy="33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[5]: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Illumination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0812" y="1143000"/>
            <a:ext cx="76397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Transport [1]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25393"/>
            <a:ext cx="7772400" cy="458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Transport [2]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66800"/>
            <a:ext cx="7559690" cy="42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Illumination: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Transport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[3]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266" y="1095627"/>
            <a:ext cx="720373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Illumination: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Transport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[4]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66825"/>
            <a:ext cx="74104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4478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BRDF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1066800"/>
            <a:ext cx="79349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BRDF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219200"/>
            <a:ext cx="7343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BRDF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295400"/>
            <a:ext cx="677955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28956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Deriving Rendering Equation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391400" cy="45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Materials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534" y="1143000"/>
            <a:ext cx="78442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181725"/>
            <a:ext cx="2162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Materials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8257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Lambertian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(Diffuse) [1]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077" y="990600"/>
            <a:ext cx="76317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Lambertian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(Diffuse) [2]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96" y="1447800"/>
            <a:ext cx="81202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675" y="990600"/>
            <a:ext cx="709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Specular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BSSRDF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050" y="990600"/>
            <a:ext cx="70675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Subsurface Scattering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737" y="1162050"/>
            <a:ext cx="72192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Reflectance: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Techniques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6172200"/>
            <a:ext cx="1847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143000"/>
            <a:ext cx="76166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1447800"/>
            <a:ext cx="72771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25" y="990600"/>
            <a:ext cx="7305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vDsummer2008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236179"/>
            <a:ext cx="1143000" cy="126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1219200"/>
            <a:ext cx="342900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Andy van Dam</a:t>
            </a:r>
          </a:p>
          <a:p>
            <a:r>
              <a:rPr lang="en-US" dirty="0" smtClean="0"/>
              <a:t>T. J. Watson University Professor of Technology and Education &amp; Professor of Computer Science</a:t>
            </a:r>
          </a:p>
          <a:p>
            <a:r>
              <a:rPr lang="en-US" dirty="0" smtClean="0"/>
              <a:t>Brown </a:t>
            </a:r>
            <a:r>
              <a:rPr lang="en-US" dirty="0" smtClean="0"/>
              <a:t>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7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Lambertian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752" y="1295400"/>
            <a:ext cx="797324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Lambertian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53" y="1143000"/>
            <a:ext cx="762954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669" y="1066800"/>
            <a:ext cx="758173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477" y="1524000"/>
            <a:ext cx="83279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[3]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824119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[4]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620000" cy="46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[5]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276" y="1066800"/>
            <a:ext cx="742712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Blinn-Phong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(See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Eberly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2</a:t>
            </a:r>
            <a:r>
              <a:rPr lang="en-US" sz="28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143000"/>
            <a:ext cx="79900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Computing Results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121873"/>
            <a:ext cx="7467600" cy="45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438275"/>
            <a:ext cx="7239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175" y="990600"/>
            <a:ext cx="6884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Flat/Constant (No Interpolation)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788" y="1447800"/>
            <a:ext cx="84523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502920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GL_CONSTANT</a:t>
            </a:r>
            <a:endParaRPr lang="en-US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Gouraud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(Color Interpolation)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19200"/>
            <a:ext cx="74486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4645223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GL_SMOOTH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Models: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(Vertex Normal Interpolation)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819397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3600" y="4876800"/>
            <a:ext cx="236789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OpenGL implementation?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Stay tuned…</a:t>
            </a:r>
            <a:endParaRPr lang="en-US" dirty="0">
              <a:solidFill>
                <a:srgbClr val="0000FF"/>
              </a:solidFill>
              <a:latin typeface="+mn-lt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Preview: Advanced Global Illumination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(GI)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972" y="1219200"/>
            <a:ext cx="799182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Preview: </a:t>
            </a: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More on Shading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(Surface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Detail 2, 4, 5)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in OpenGL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Flat/constant:	</a:t>
            </a:r>
            <a:r>
              <a:rPr lang="en-US" sz="1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GL_CONSTANT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Gouraud</a:t>
            </a:r>
            <a:r>
              <a:rPr lang="en-US" sz="1800" dirty="0" smtClean="0">
                <a:solidFill>
                  <a:srgbClr val="0000CC"/>
                </a:solidFill>
              </a:rPr>
              <a:t>:		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GL_SMOOTH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Languages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Renderman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</a:t>
            </a:r>
            <a:r>
              <a:rPr lang="en-US" sz="1800" u="sng" dirty="0" smtClean="0">
                <a:solidFill>
                  <a:srgbClr val="0000CC"/>
                </a:solidFill>
              </a:rPr>
              <a:t>RSL</a:t>
            </a:r>
            <a:r>
              <a:rPr lang="en-US" sz="1800" dirty="0" smtClean="0">
                <a:solidFill>
                  <a:srgbClr val="0000CC"/>
                </a:solidFill>
              </a:rPr>
              <a:t>) –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bit.ly/g229q4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</a:t>
            </a:r>
            <a:r>
              <a:rPr lang="en-US" sz="1800" u="sng" dirty="0" smtClean="0">
                <a:solidFill>
                  <a:srgbClr val="0000CC"/>
                </a:solidFill>
              </a:rPr>
              <a:t>GLSL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dirty="0" smtClean="0">
                <a:solidFill>
                  <a:srgbClr val="0000CC"/>
                </a:solidFill>
              </a:rPr>
              <a:t>–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://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bit.ly/fX8V0Y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Microsoft </a:t>
            </a: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igh-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evel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</a:t>
            </a:r>
            <a:r>
              <a:rPr lang="en-US" sz="1800" u="sng" dirty="0" smtClean="0">
                <a:solidFill>
                  <a:srgbClr val="0000CC"/>
                </a:solidFill>
              </a:rPr>
              <a:t>HLSL</a:t>
            </a:r>
            <a:r>
              <a:rPr lang="en-US" sz="1800" dirty="0" smtClean="0">
                <a:solidFill>
                  <a:srgbClr val="0000CC"/>
                </a:solidFill>
              </a:rPr>
              <a:t>) – 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://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bit.ly/eVnjp5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nVidia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Cg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dirty="0" smtClean="0">
                <a:hlinkClick r:id="rId8"/>
              </a:rPr>
              <a:t>http://bit.ly/ewoRic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Vertex </a:t>
            </a:r>
            <a:r>
              <a:rPr lang="en-US" sz="1800" i="1" dirty="0" smtClean="0">
                <a:solidFill>
                  <a:srgbClr val="800000"/>
                </a:solidFill>
              </a:rPr>
              <a:t>vs.</a:t>
            </a:r>
            <a:r>
              <a:rPr lang="en-US" sz="1800" dirty="0" smtClean="0">
                <a:solidFill>
                  <a:srgbClr val="800000"/>
                </a:solidFill>
              </a:rPr>
              <a:t> Pixel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How to Write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Scan Conversion, Concluded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Circles and ellipses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Polygons: scan line interpolation (for flat/constant shading)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</a:t>
            </a:r>
            <a:r>
              <a:rPr lang="en-US" sz="1800" dirty="0" smtClean="0">
                <a:solidFill>
                  <a:srgbClr val="800000"/>
                </a:solidFill>
              </a:rPr>
              <a:t>: Intro to Illumination and Shading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Local illumination (</a:t>
            </a: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global (ray tracing, </a:t>
            </a:r>
            <a:r>
              <a:rPr lang="en-US" sz="1800" dirty="0" err="1" smtClean="0">
                <a:solidFill>
                  <a:srgbClr val="0000CC"/>
                </a:solidFill>
              </a:rPr>
              <a:t>radiosity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Illumination (vertex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shading (fragment/pixel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Light transport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Kajiya’s</a:t>
            </a:r>
            <a:r>
              <a:rPr lang="en-US" sz="1800" dirty="0" smtClean="0">
                <a:solidFill>
                  <a:srgbClr val="0000CC"/>
                </a:solidFill>
              </a:rPr>
              <a:t> equation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Lambertian</a:t>
            </a:r>
            <a:r>
              <a:rPr lang="en-US" sz="1800" dirty="0" smtClean="0">
                <a:solidFill>
                  <a:srgbClr val="0000CC"/>
                </a:solidFill>
              </a:rPr>
              <a:t> reflectance: cosine law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idirectional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eflectance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istribution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unction (BRDF) </a:t>
            </a:r>
            <a:r>
              <a:rPr lang="en-US" sz="1800" dirty="0" smtClean="0">
                <a:sym typeface="Symbol"/>
              </a:rPr>
              <a:t>(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 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smtClean="0">
                <a:sym typeface="Symbol"/>
              </a:rPr>
              <a:t></a:t>
            </a:r>
            <a:r>
              <a:rPr lang="en-US" sz="1800" baseline="-25000" dirty="0" smtClean="0">
                <a:sym typeface="Symbol"/>
              </a:rPr>
              <a:t>o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smtClean="0">
                <a:sym typeface="Symbol"/>
              </a:rPr>
              <a:t>)</a:t>
            </a:r>
            <a:endParaRPr lang="en-US" sz="1800" dirty="0" smtClean="0"/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illumination </a:t>
            </a:r>
            <a:r>
              <a:rPr lang="en-US" sz="1800" dirty="0" smtClean="0">
                <a:solidFill>
                  <a:srgbClr val="0000CC"/>
                </a:solidFill>
              </a:rPr>
              <a:t>equation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Shading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Gouraud</a:t>
            </a:r>
            <a:r>
              <a:rPr lang="en-US" sz="1800" dirty="0" smtClean="0">
                <a:solidFill>
                  <a:srgbClr val="0000CC"/>
                </a:solidFill>
              </a:rPr>
              <a:t>: color interpolation (per-vertex </a:t>
            </a: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: normal interpolation (per-pixel </a:t>
            </a: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dirty="0" smtClean="0">
                <a:solidFill>
                  <a:srgbClr val="800000"/>
                </a:solidFill>
              </a:rPr>
              <a:t>Direct3D Tutorial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Illumination</a:t>
            </a:r>
            <a:r>
              <a:rPr lang="en-US" sz="1800" dirty="0" smtClean="0">
                <a:solidFill>
                  <a:srgbClr val="800000"/>
                </a:solidFill>
              </a:rPr>
              <a:t> – Computing Light that Reaches a Surface Patch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Local</a:t>
            </a:r>
            <a:r>
              <a:rPr lang="en-US" sz="1800" dirty="0" smtClean="0">
                <a:solidFill>
                  <a:srgbClr val="0000CC"/>
                </a:solidFill>
              </a:rPr>
              <a:t> – based on computations over surface patch, light direction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Global</a:t>
            </a:r>
            <a:r>
              <a:rPr lang="en-US" sz="1800" dirty="0" smtClean="0">
                <a:solidFill>
                  <a:srgbClr val="0000CC"/>
                </a:solidFill>
              </a:rPr>
              <a:t> – based on </a:t>
            </a:r>
            <a:r>
              <a:rPr lang="en-US" sz="1800" dirty="0" err="1" smtClean="0">
                <a:solidFill>
                  <a:srgbClr val="0000CC"/>
                </a:solidFill>
              </a:rPr>
              <a:t>interobject</a:t>
            </a:r>
            <a:r>
              <a:rPr lang="en-US" sz="1800" dirty="0" smtClean="0">
                <a:solidFill>
                  <a:srgbClr val="0000CC"/>
                </a:solidFill>
              </a:rPr>
              <a:t> reflectance and transmission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Inputs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Light properties – </a:t>
            </a:r>
            <a:r>
              <a:rPr lang="en-US" sz="1800" u="sng" dirty="0" smtClean="0">
                <a:solidFill>
                  <a:srgbClr val="0000CC"/>
                </a:solidFill>
              </a:rPr>
              <a:t>point light source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emissive</a:t>
            </a:r>
            <a:r>
              <a:rPr lang="en-US" sz="1800" dirty="0" smtClean="0">
                <a:solidFill>
                  <a:srgbClr val="0000CC"/>
                </a:solidFill>
              </a:rPr>
              <a:t> light source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Reflectance</a:t>
            </a:r>
            <a:r>
              <a:rPr lang="en-US" sz="1800" dirty="0" smtClean="0">
                <a:solidFill>
                  <a:srgbClr val="0000CC"/>
                </a:solidFill>
              </a:rPr>
              <a:t> properties – how light is reflected back into scene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Diffuse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err="1" smtClean="0">
                <a:solidFill>
                  <a:srgbClr val="0000CC"/>
                </a:solidFill>
              </a:rPr>
              <a:t>omnidirectional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err="1" smtClean="0">
                <a:solidFill>
                  <a:srgbClr val="0000CC"/>
                </a:solidFill>
              </a:rPr>
              <a:t>Specular</a:t>
            </a:r>
            <a:r>
              <a:rPr lang="en-US" sz="1800" dirty="0" smtClean="0">
                <a:solidFill>
                  <a:srgbClr val="0000CC"/>
                </a:solidFill>
              </a:rPr>
              <a:t>: directed, based on </a:t>
            </a:r>
            <a:r>
              <a:rPr lang="en-US" sz="1800" u="sng" dirty="0" smtClean="0">
                <a:solidFill>
                  <a:srgbClr val="0000CC"/>
                </a:solidFill>
              </a:rPr>
              <a:t>highlights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Computations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Lambertian</a:t>
            </a:r>
            <a:r>
              <a:rPr lang="en-US" sz="1800" u="sng" dirty="0" smtClean="0">
                <a:solidFill>
                  <a:srgbClr val="0000CC"/>
                </a:solidFill>
              </a:rPr>
              <a:t> reflectance</a:t>
            </a:r>
            <a:r>
              <a:rPr lang="en-US" sz="1800" dirty="0" smtClean="0">
                <a:solidFill>
                  <a:srgbClr val="0000CC"/>
                </a:solidFill>
              </a:rPr>
              <a:t> – based on cosine law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idirectional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eflectance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istribution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unction (</a:t>
            </a:r>
            <a:r>
              <a:rPr lang="en-US" sz="1800" u="sng" dirty="0" smtClean="0">
                <a:solidFill>
                  <a:srgbClr val="0000CC"/>
                </a:solidFill>
              </a:rPr>
              <a:t>BRDF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dirty="0" smtClean="0">
                <a:sym typeface="Symbol"/>
              </a:rPr>
              <a:t>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Measurement of reflectance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ym typeface="Symbol"/>
              </a:rPr>
              <a:t>(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 </a:t>
            </a:r>
            <a:r>
              <a:rPr lang="en-US" sz="1800" baseline="-25000" dirty="0" smtClean="0">
                <a:sym typeface="Symbol"/>
              </a:rPr>
              <a:t>in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out</a:t>
            </a:r>
            <a:r>
              <a:rPr lang="en-US" sz="1800" dirty="0" smtClean="0">
                <a:sym typeface="Symbol"/>
              </a:rPr>
              <a:t>, )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where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x, 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, </a:t>
            </a:r>
            <a:r>
              <a:rPr lang="en-US" sz="1800" dirty="0" smtClean="0">
                <a:sym typeface="Symbol"/>
              </a:rPr>
              <a:t> 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is wavelength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Phong</a:t>
            </a:r>
            <a:r>
              <a:rPr lang="en-US" sz="1800" u="sng" dirty="0" smtClean="0">
                <a:solidFill>
                  <a:srgbClr val="0000CC"/>
                </a:solidFill>
              </a:rPr>
              <a:t> illumination equation</a:t>
            </a:r>
            <a:r>
              <a:rPr lang="en-US" sz="1800" dirty="0" smtClean="0">
                <a:solidFill>
                  <a:srgbClr val="0000CC"/>
                </a:solidFill>
              </a:rPr>
              <a:t> – ambient, diffuse, </a:t>
            </a:r>
            <a:r>
              <a:rPr lang="en-US" sz="1800" dirty="0" err="1" smtClean="0">
                <a:solidFill>
                  <a:srgbClr val="0000CC"/>
                </a:solidFill>
              </a:rPr>
              <a:t>specular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Shading</a:t>
            </a:r>
            <a:r>
              <a:rPr lang="en-US" sz="1800" dirty="0" smtClean="0">
                <a:solidFill>
                  <a:srgbClr val="800000"/>
                </a:solidFill>
              </a:rPr>
              <a:t> – Application of Illumination to Find/Interpolate Color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Microscopic View of Light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Photons &amp; Planck’s Law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1290638"/>
            <a:ext cx="6838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Microscopic View of Light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Energy, Conductivity &amp; Reflectivity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042" y="1066800"/>
            <a:ext cx="734395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Microscopic View of Light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Photon Absorption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7600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</a:t>
            </a:r>
            <a:r>
              <a:rPr lang="en-US" dirty="0" smtClean="0">
                <a:solidFill>
                  <a:srgbClr val="800000"/>
                </a:solidFill>
              </a:rPr>
              <a:t>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1143000"/>
            <a:ext cx="807472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Microscopic View of Light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Emission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4009</TotalTime>
  <Words>1937</Words>
  <Application>Microsoft Office PowerPoint</Application>
  <PresentationFormat>On-screen Show (4:3)</PresentationFormat>
  <Paragraphs>337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1070</cp:revision>
  <dcterms:created xsi:type="dcterms:W3CDTF">1601-01-01T00:00:00Z</dcterms:created>
  <dcterms:modified xsi:type="dcterms:W3CDTF">2011-02-18T14:52:27Z</dcterms:modified>
</cp:coreProperties>
</file>