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tags/tag49.xml" ContentType="application/vnd.openxmlformats-officedocument.presentationml.tags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notesSlides/notesSlide23.xml" ContentType="application/vnd.openxmlformats-officedocument.presentationml.notesSlide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39.xml" ContentType="application/vnd.openxmlformats-officedocument.presentationml.tags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ppt/tags/tag28.xml" ContentType="application/vnd.openxmlformats-officedocument.presentationml.tags+xml"/>
  <Override PartName="/ppt/notesSlides/notesSlide35.xml" ContentType="application/vnd.openxmlformats-officedocument.presentationml.notesSlide+xml"/>
  <Override PartName="/ppt/tags/tag5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Override PartName="/ppt/notesSlides/notesSlide31.xml" ContentType="application/vnd.openxmlformats-officedocument.presentationml.notesSlide+xml"/>
  <Override PartName="/ppt/tags/tag53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tags/tag58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32.xml" ContentType="application/vnd.openxmlformats-officedocument.presentationml.notesSlide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tags/tag3.xml" ContentType="application/vnd.openxmlformats-officedocument.presentationml.tags+xml"/>
  <Default Extension="jpeg" ContentType="image/jpeg"/>
  <Override PartName="/ppt/notesSlides/notesSlide37.xml" ContentType="application/vnd.openxmlformats-officedocument.presentationml.notesSlide+xml"/>
  <Override PartName="/ppt/tags/tag59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26.xml" ContentType="application/vnd.openxmlformats-officedocument.presentationml.notesSlide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tags/tag26.xml" ContentType="application/vnd.openxmlformats-officedocument.presentationml.tags+xml"/>
  <Override PartName="/ppt/notesSlides/notesSlide33.xml" ContentType="application/vnd.openxmlformats-officedocument.presentationml.notesSlide+xml"/>
  <Override PartName="/ppt/tags/tag55.xml" ContentType="application/vnd.openxmlformats-officedocument.presentationml.tags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4"/>
  </p:notesMasterIdLst>
  <p:handoutMasterIdLst>
    <p:handoutMasterId r:id="rId55"/>
  </p:handoutMasterIdLst>
  <p:sldIdLst>
    <p:sldId id="545" r:id="rId2"/>
    <p:sldId id="551" r:id="rId3"/>
    <p:sldId id="370" r:id="rId4"/>
    <p:sldId id="709" r:id="rId5"/>
    <p:sldId id="710" r:id="rId6"/>
    <p:sldId id="711" r:id="rId7"/>
    <p:sldId id="712" r:id="rId8"/>
    <p:sldId id="713" r:id="rId9"/>
    <p:sldId id="684" r:id="rId10"/>
    <p:sldId id="685" r:id="rId11"/>
    <p:sldId id="607" r:id="rId12"/>
    <p:sldId id="608" r:id="rId13"/>
    <p:sldId id="609" r:id="rId14"/>
    <p:sldId id="610" r:id="rId15"/>
    <p:sldId id="611" r:id="rId16"/>
    <p:sldId id="612" r:id="rId17"/>
    <p:sldId id="613" r:id="rId18"/>
    <p:sldId id="715" r:id="rId19"/>
    <p:sldId id="716" r:id="rId20"/>
    <p:sldId id="717" r:id="rId21"/>
    <p:sldId id="718" r:id="rId22"/>
    <p:sldId id="614" r:id="rId23"/>
    <p:sldId id="615" r:id="rId24"/>
    <p:sldId id="616" r:id="rId25"/>
    <p:sldId id="617" r:id="rId26"/>
    <p:sldId id="618" r:id="rId27"/>
    <p:sldId id="619" r:id="rId28"/>
    <p:sldId id="620" r:id="rId29"/>
    <p:sldId id="621" r:id="rId30"/>
    <p:sldId id="622" r:id="rId31"/>
    <p:sldId id="623" r:id="rId32"/>
    <p:sldId id="624" r:id="rId33"/>
    <p:sldId id="625" r:id="rId34"/>
    <p:sldId id="626" r:id="rId35"/>
    <p:sldId id="627" r:id="rId36"/>
    <p:sldId id="628" r:id="rId37"/>
    <p:sldId id="629" r:id="rId38"/>
    <p:sldId id="630" r:id="rId39"/>
    <p:sldId id="631" r:id="rId40"/>
    <p:sldId id="632" r:id="rId41"/>
    <p:sldId id="634" r:id="rId42"/>
    <p:sldId id="729" r:id="rId43"/>
    <p:sldId id="694" r:id="rId44"/>
    <p:sldId id="695" r:id="rId45"/>
    <p:sldId id="730" r:id="rId46"/>
    <p:sldId id="731" r:id="rId47"/>
    <p:sldId id="732" r:id="rId48"/>
    <p:sldId id="733" r:id="rId49"/>
    <p:sldId id="735" r:id="rId50"/>
    <p:sldId id="734" r:id="rId51"/>
    <p:sldId id="682" r:id="rId52"/>
    <p:sldId id="683" r:id="rId53"/>
  </p:sldIdLst>
  <p:sldSz cx="9144000" cy="6858000" type="screen4x3"/>
  <p:notesSz cx="7315200" cy="9601200"/>
  <p:custDataLst>
    <p:tags r:id="rId56"/>
  </p:custDataLst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9900"/>
    <a:srgbClr val="A50021"/>
    <a:srgbClr val="0000FF"/>
    <a:srgbClr val="336600"/>
    <a:srgbClr val="FF99CC"/>
    <a:srgbClr val="FFCC66"/>
    <a:srgbClr val="CC6600"/>
    <a:srgbClr val="0099FF"/>
    <a:srgbClr val="33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699" autoAdjust="0"/>
    <p:restoredTop sz="94545" autoAdjust="0"/>
  </p:normalViewPr>
  <p:slideViewPr>
    <p:cSldViewPr>
      <p:cViewPr varScale="1">
        <p:scale>
          <a:sx n="111" d="100"/>
          <a:sy n="111" d="100"/>
        </p:scale>
        <p:origin x="-95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defTabSz="965200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algn="r" defTabSz="965200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defTabSz="965200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1775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algn="r" defTabSz="965200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fld id="{FE0B76BF-F47A-4723-ACD4-4C04EDB04DA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99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9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9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99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fld id="{D8BEFEEC-EB37-4FAD-B44A-F724FBA528B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F8B00-6917-4FF9-90B8-816218DC4A8F}" type="slidenum">
              <a:rPr lang="en-US"/>
              <a:pPr/>
              <a:t>1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6088" y="1063625"/>
            <a:ext cx="3883025" cy="2913063"/>
          </a:xfrm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D1A346-14E6-4421-9C7B-D1826ABE4992}" type="slidenum">
              <a:rPr lang="en-US"/>
              <a:pPr/>
              <a:t>10</a:t>
            </a:fld>
            <a:endParaRPr lang="en-US"/>
          </a:p>
        </p:txBody>
      </p:sp>
      <p:sp>
        <p:nvSpPr>
          <p:cNvPr id="108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DDBEEC-7A01-4B02-BF8F-90A159EF1F1B}" type="slidenum">
              <a:rPr lang="en-US"/>
              <a:pPr/>
              <a:t>11</a:t>
            </a:fld>
            <a:endParaRPr lang="en-US"/>
          </a:p>
        </p:txBody>
      </p:sp>
      <p:sp>
        <p:nvSpPr>
          <p:cNvPr id="1090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9231BF-7825-4AC1-A119-CB8E58397A11}" type="slidenum">
              <a:rPr lang="en-US"/>
              <a:pPr/>
              <a:t>12</a:t>
            </a:fld>
            <a:endParaRPr lang="en-US"/>
          </a:p>
        </p:txBody>
      </p:sp>
      <p:sp>
        <p:nvSpPr>
          <p:cNvPr id="109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10E91E-B1F1-425C-9930-7E4BDE6B3D32}" type="slidenum">
              <a:rPr lang="en-US"/>
              <a:pPr/>
              <a:t>13</a:t>
            </a:fld>
            <a:endParaRPr lang="en-US"/>
          </a:p>
        </p:txBody>
      </p:sp>
      <p:sp>
        <p:nvSpPr>
          <p:cNvPr id="1092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A5023D-294F-43C7-9C9F-885CF1554159}" type="slidenum">
              <a:rPr lang="en-US"/>
              <a:pPr/>
              <a:t>14</a:t>
            </a:fld>
            <a:endParaRPr lang="en-US"/>
          </a:p>
        </p:txBody>
      </p:sp>
      <p:sp>
        <p:nvSpPr>
          <p:cNvPr id="109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41634B-DCAB-4161-8066-991C09EBF4C4}" type="slidenum">
              <a:rPr lang="en-US"/>
              <a:pPr/>
              <a:t>15</a:t>
            </a:fld>
            <a:endParaRPr lang="en-US"/>
          </a:p>
        </p:txBody>
      </p:sp>
      <p:sp>
        <p:nvSpPr>
          <p:cNvPr id="109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6C3F4A-4B04-4898-90D6-E3F8DF29C2B5}" type="slidenum">
              <a:rPr lang="en-US"/>
              <a:pPr/>
              <a:t>16</a:t>
            </a:fld>
            <a:endParaRPr lang="en-US"/>
          </a:p>
        </p:txBody>
      </p:sp>
      <p:sp>
        <p:nvSpPr>
          <p:cNvPr id="1095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577472-0587-4BCC-ACAB-86E1E92B04A3}" type="slidenum">
              <a:rPr lang="en-US"/>
              <a:pPr/>
              <a:t>17</a:t>
            </a:fld>
            <a:endParaRPr lang="en-US"/>
          </a:p>
        </p:txBody>
      </p:sp>
      <p:sp>
        <p:nvSpPr>
          <p:cNvPr id="1096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18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19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20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21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85D6C7-1DC9-47FE-ACFB-34FE42B354C5}" type="slidenum">
              <a:rPr lang="en-US"/>
              <a:pPr/>
              <a:t>22</a:t>
            </a:fld>
            <a:endParaRPr lang="en-US"/>
          </a:p>
        </p:txBody>
      </p:sp>
      <p:sp>
        <p:nvSpPr>
          <p:cNvPr id="109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55357E-EC56-4C6C-ADA9-A9CD4B0569F0}" type="slidenum">
              <a:rPr lang="en-US"/>
              <a:pPr/>
              <a:t>23</a:t>
            </a:fld>
            <a:endParaRPr lang="en-US"/>
          </a:p>
        </p:txBody>
      </p:sp>
      <p:sp>
        <p:nvSpPr>
          <p:cNvPr id="1098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0CECF6-786F-4AB2-8146-AEA406842DD9}" type="slidenum">
              <a:rPr lang="en-US"/>
              <a:pPr/>
              <a:t>24</a:t>
            </a:fld>
            <a:endParaRPr lang="en-US"/>
          </a:p>
        </p:txBody>
      </p:sp>
      <p:sp>
        <p:nvSpPr>
          <p:cNvPr id="1099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D815A4-E28A-42C3-8A30-E58FB71C0DFE}" type="slidenum">
              <a:rPr lang="en-US"/>
              <a:pPr/>
              <a:t>25</a:t>
            </a:fld>
            <a:endParaRPr lang="en-US"/>
          </a:p>
        </p:txBody>
      </p:sp>
      <p:sp>
        <p:nvSpPr>
          <p:cNvPr id="110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BC619E-7375-41D1-8E50-C53AE2FCCE52}" type="slidenum">
              <a:rPr lang="en-US"/>
              <a:pPr/>
              <a:t>26</a:t>
            </a:fld>
            <a:endParaRPr lang="en-US"/>
          </a:p>
        </p:txBody>
      </p:sp>
      <p:sp>
        <p:nvSpPr>
          <p:cNvPr id="110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CA98E2-B587-4D24-B291-A9BC7482990C}" type="slidenum">
              <a:rPr lang="en-US"/>
              <a:pPr/>
              <a:t>27</a:t>
            </a:fld>
            <a:endParaRPr lang="en-US"/>
          </a:p>
        </p:txBody>
      </p:sp>
      <p:sp>
        <p:nvSpPr>
          <p:cNvPr id="110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36C66C-2256-4028-9C99-5DE4D7B4F38F}" type="slidenum">
              <a:rPr lang="en-US"/>
              <a:pPr/>
              <a:t>28</a:t>
            </a:fld>
            <a:endParaRPr lang="en-US"/>
          </a:p>
        </p:txBody>
      </p:sp>
      <p:sp>
        <p:nvSpPr>
          <p:cNvPr id="1103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3B187A-7CC4-4AB7-90D4-3566D9FEC8BE}" type="slidenum">
              <a:rPr lang="en-US"/>
              <a:pPr/>
              <a:t>29</a:t>
            </a:fld>
            <a:endParaRPr lang="en-US"/>
          </a:p>
        </p:txBody>
      </p:sp>
      <p:sp>
        <p:nvSpPr>
          <p:cNvPr id="110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F81B79-FE0C-4BB4-A9FE-D1C6CC95DFE2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6088" y="1063625"/>
            <a:ext cx="3883025" cy="2913063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B6A0B8-7600-4C12-8583-0C4854E40797}" type="slidenum">
              <a:rPr lang="en-US"/>
              <a:pPr/>
              <a:t>30</a:t>
            </a:fld>
            <a:endParaRPr lang="en-US"/>
          </a:p>
        </p:txBody>
      </p:sp>
      <p:sp>
        <p:nvSpPr>
          <p:cNvPr id="110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001084-2B03-435C-963C-C4A550F6633D}" type="slidenum">
              <a:rPr lang="en-US"/>
              <a:pPr/>
              <a:t>31</a:t>
            </a:fld>
            <a:endParaRPr lang="en-US"/>
          </a:p>
        </p:txBody>
      </p:sp>
      <p:sp>
        <p:nvSpPr>
          <p:cNvPr id="1106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FCAEC1-81E3-4931-887F-C5AAA519D551}" type="slidenum">
              <a:rPr lang="en-US"/>
              <a:pPr/>
              <a:t>32</a:t>
            </a:fld>
            <a:endParaRPr lang="en-US"/>
          </a:p>
        </p:txBody>
      </p:sp>
      <p:sp>
        <p:nvSpPr>
          <p:cNvPr id="110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68BC12-A896-4D43-95D2-E5A525AB647C}" type="slidenum">
              <a:rPr lang="en-US"/>
              <a:pPr/>
              <a:t>33</a:t>
            </a:fld>
            <a:endParaRPr lang="en-US"/>
          </a:p>
        </p:txBody>
      </p:sp>
      <p:sp>
        <p:nvSpPr>
          <p:cNvPr id="1108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7C68C-CEDC-47CC-BE77-6BD9B1ED3A85}" type="slidenum">
              <a:rPr lang="en-US"/>
              <a:pPr/>
              <a:t>34</a:t>
            </a:fld>
            <a:endParaRPr lang="en-US"/>
          </a:p>
        </p:txBody>
      </p:sp>
      <p:sp>
        <p:nvSpPr>
          <p:cNvPr id="111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02D7D9-9775-4B3D-BAA4-4C55300A639D}" type="slidenum">
              <a:rPr lang="en-US"/>
              <a:pPr/>
              <a:t>35</a:t>
            </a:fld>
            <a:endParaRPr lang="en-US"/>
          </a:p>
        </p:txBody>
      </p:sp>
      <p:sp>
        <p:nvSpPr>
          <p:cNvPr id="111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4B9B15-E9A7-45DC-86A0-ADA2C4CEEB5E}" type="slidenum">
              <a:rPr lang="en-US"/>
              <a:pPr/>
              <a:t>36</a:t>
            </a:fld>
            <a:endParaRPr lang="en-US"/>
          </a:p>
        </p:txBody>
      </p:sp>
      <p:sp>
        <p:nvSpPr>
          <p:cNvPr id="1112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112CDC-85AD-4CD4-9FFD-ABA31E5A084C}" type="slidenum">
              <a:rPr lang="en-US"/>
              <a:pPr/>
              <a:t>37</a:t>
            </a:fld>
            <a:endParaRPr lang="en-US"/>
          </a:p>
        </p:txBody>
      </p:sp>
      <p:sp>
        <p:nvSpPr>
          <p:cNvPr id="111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FC2719-17F0-4971-971F-E269D7AB1406}" type="slidenum">
              <a:rPr lang="en-US"/>
              <a:pPr/>
              <a:t>38</a:t>
            </a:fld>
            <a:endParaRPr lang="en-US"/>
          </a:p>
        </p:txBody>
      </p:sp>
      <p:sp>
        <p:nvSpPr>
          <p:cNvPr id="111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4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3A1914-AE4E-44EA-82DF-A73FE58D2A2B}" type="slidenum">
              <a:rPr lang="en-US"/>
              <a:pPr/>
              <a:t>39</a:t>
            </a:fld>
            <a:endParaRPr lang="en-US"/>
          </a:p>
        </p:txBody>
      </p:sp>
      <p:sp>
        <p:nvSpPr>
          <p:cNvPr id="1115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4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B3958D-D7B5-4E08-B5EA-C72E87520DED}" type="slidenum">
              <a:rPr lang="en-US"/>
              <a:pPr/>
              <a:t>40</a:t>
            </a:fld>
            <a:endParaRPr lang="en-US"/>
          </a:p>
        </p:txBody>
      </p:sp>
      <p:sp>
        <p:nvSpPr>
          <p:cNvPr id="1116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FBBAFA-8AA9-42BA-9087-574C13FBE2F8}" type="slidenum">
              <a:rPr lang="en-US"/>
              <a:pPr/>
              <a:t>41</a:t>
            </a:fld>
            <a:endParaRPr lang="en-US"/>
          </a:p>
        </p:txBody>
      </p:sp>
      <p:sp>
        <p:nvSpPr>
          <p:cNvPr id="1118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42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43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44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45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46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47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48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49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5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50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B62C07-E38E-4EB9-A0CE-59E93F4C3520}" type="slidenum">
              <a:rPr lang="en-US"/>
              <a:pPr/>
              <a:t>51</a:t>
            </a:fld>
            <a:endParaRPr lang="en-US"/>
          </a:p>
        </p:txBody>
      </p:sp>
      <p:sp>
        <p:nvSpPr>
          <p:cNvPr id="99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E8C01F-EDB3-47AB-BCD8-8F568FF0F3EB}" type="slidenum">
              <a:rPr lang="en-US"/>
              <a:pPr/>
              <a:t>52</a:t>
            </a:fld>
            <a:endParaRPr lang="en-US"/>
          </a:p>
        </p:txBody>
      </p:sp>
      <p:sp>
        <p:nvSpPr>
          <p:cNvPr id="95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6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7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8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B2C121-E845-48F4-A19B-16175C8FBB41}" type="slidenum">
              <a:rPr lang="en-US"/>
              <a:pPr/>
              <a:t>9</a:t>
            </a:fld>
            <a:endParaRPr lang="en-US"/>
          </a:p>
        </p:txBody>
      </p:sp>
      <p:sp>
        <p:nvSpPr>
          <p:cNvPr id="108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9D05A1-954A-4984-9D92-2B3FA9AA86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211B33-C633-4EDB-9E7A-FB569C08CD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8763" y="111125"/>
            <a:ext cx="2022475" cy="5984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1338" y="111125"/>
            <a:ext cx="5915025" cy="5984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2A7B45-6600-4D7E-9D61-86B0B211B0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AC73EB-7913-4AC9-BDCE-9A74ED0A08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7E8ED23-ADBF-4257-894E-C26DAF4ED1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95725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3925" y="1371600"/>
            <a:ext cx="3897313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564A9E5-E909-481E-89C3-C410227BC7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10C518-6918-490E-8D38-B435C95585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C9DA52-0F76-4537-968F-1029BB6C49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9A7722-CC11-43EE-9610-CCF780E920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BC47EB-CAD1-4589-B5DE-86656CC219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878815-2EB3-4AC4-A767-C0B7F04A61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 rot="5400000">
            <a:off x="4379912" y="2093913"/>
            <a:ext cx="384175" cy="9144000"/>
          </a:xfrm>
          <a:prstGeom prst="rect">
            <a:avLst/>
          </a:prstGeom>
          <a:solidFill>
            <a:srgbClr val="5B0DA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41338" y="111125"/>
            <a:ext cx="804545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99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9454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384175" cy="6858000"/>
          </a:xfrm>
          <a:prstGeom prst="rect">
            <a:avLst/>
          </a:prstGeom>
          <a:solidFill>
            <a:srgbClr val="5B0DA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184150" y="6262688"/>
            <a:ext cx="406400" cy="406400"/>
          </a:xfrm>
          <a:prstGeom prst="rect">
            <a:avLst/>
          </a:prstGeom>
          <a:solidFill>
            <a:srgbClr val="5B0DA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382588" y="6092825"/>
            <a:ext cx="398462" cy="37941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spcBef>
                <a:spcPct val="0"/>
              </a:spcBef>
              <a:buClrTx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565900" y="6461125"/>
            <a:ext cx="2578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ClrTx/>
            </a:pPr>
            <a:r>
              <a:rPr lang="en-US" sz="1000" b="0">
                <a:solidFill>
                  <a:srgbClr val="FFFF99"/>
                </a:solidFill>
                <a:latin typeface="Copperplate Gothic Light" pitchFamily="34" charset="0"/>
              </a:rPr>
              <a:t>Computing &amp; Information Sciences</a:t>
            </a:r>
          </a:p>
          <a:p>
            <a:pPr algn="r">
              <a:spcBef>
                <a:spcPct val="0"/>
              </a:spcBef>
              <a:buClrTx/>
            </a:pPr>
            <a:r>
              <a:rPr lang="en-US" sz="1000" b="0">
                <a:solidFill>
                  <a:srgbClr val="FFFF99"/>
                </a:solidFill>
                <a:latin typeface="Copperplate Gothic Light" pitchFamily="34" charset="0"/>
              </a:rPr>
              <a:t>Kansas State University</a:t>
            </a:r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123825"/>
            <a:ext cx="5159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1000" b="0">
                <a:solidFill>
                  <a:srgbClr val="FFFF99"/>
                </a:solidFill>
                <a:latin typeface="+mj-lt"/>
              </a:defRPr>
            </a:lvl1pPr>
          </a:lstStyle>
          <a:p>
            <a:fld id="{E57356D4-33B4-4E75-9FC2-36B203D83DE4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7180" name="Group 12"/>
          <p:cNvGrpSpPr>
            <a:grpSpLocks/>
          </p:cNvGrpSpPr>
          <p:nvPr/>
        </p:nvGrpSpPr>
        <p:grpSpPr bwMode="auto">
          <a:xfrm>
            <a:off x="498475" y="76200"/>
            <a:ext cx="720725" cy="838200"/>
            <a:chOff x="1344" y="384"/>
            <a:chExt cx="1488" cy="1728"/>
          </a:xfrm>
        </p:grpSpPr>
        <p:sp>
          <p:nvSpPr>
            <p:cNvPr id="7181" name="Oval 13"/>
            <p:cNvSpPr>
              <a:spLocks noChangeArrowheads="1"/>
            </p:cNvSpPr>
            <p:nvPr/>
          </p:nvSpPr>
          <p:spPr bwMode="auto">
            <a:xfrm>
              <a:off x="1344" y="900"/>
              <a:ext cx="240" cy="240"/>
            </a:xfrm>
            <a:prstGeom prst="ellipse">
              <a:avLst/>
            </a:prstGeom>
            <a:solidFill>
              <a:srgbClr val="66FF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2" name="Oval 14"/>
            <p:cNvSpPr>
              <a:spLocks noChangeArrowheads="1"/>
            </p:cNvSpPr>
            <p:nvPr/>
          </p:nvSpPr>
          <p:spPr bwMode="auto">
            <a:xfrm>
              <a:off x="1344" y="384"/>
              <a:ext cx="240" cy="240"/>
            </a:xfrm>
            <a:prstGeom prst="ellipse">
              <a:avLst/>
            </a:prstGeom>
            <a:solidFill>
              <a:srgbClr val="00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3" name="Oval 15"/>
            <p:cNvSpPr>
              <a:spLocks noChangeArrowheads="1"/>
            </p:cNvSpPr>
            <p:nvPr/>
          </p:nvSpPr>
          <p:spPr bwMode="auto">
            <a:xfrm>
              <a:off x="1920" y="900"/>
              <a:ext cx="240" cy="240"/>
            </a:xfrm>
            <a:prstGeom prst="ellipse">
              <a:avLst/>
            </a:prstGeom>
            <a:solidFill>
              <a:srgbClr val="66FF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4" name="Oval 16"/>
            <p:cNvSpPr>
              <a:spLocks noChangeArrowheads="1"/>
            </p:cNvSpPr>
            <p:nvPr/>
          </p:nvSpPr>
          <p:spPr bwMode="auto">
            <a:xfrm>
              <a:off x="2256" y="384"/>
              <a:ext cx="240" cy="240"/>
            </a:xfrm>
            <a:prstGeom prst="ellipse">
              <a:avLst/>
            </a:prstGeom>
            <a:solidFill>
              <a:srgbClr val="00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5" name="Oval 17"/>
            <p:cNvSpPr>
              <a:spLocks noChangeArrowheads="1"/>
            </p:cNvSpPr>
            <p:nvPr/>
          </p:nvSpPr>
          <p:spPr bwMode="auto">
            <a:xfrm>
              <a:off x="2592" y="900"/>
              <a:ext cx="240" cy="240"/>
            </a:xfrm>
            <a:prstGeom prst="ellipse">
              <a:avLst/>
            </a:prstGeom>
            <a:solidFill>
              <a:srgbClr val="66FF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6" name="Oval 18"/>
            <p:cNvSpPr>
              <a:spLocks noChangeArrowheads="1"/>
            </p:cNvSpPr>
            <p:nvPr/>
          </p:nvSpPr>
          <p:spPr bwMode="auto">
            <a:xfrm>
              <a:off x="1920" y="1392"/>
              <a:ext cx="240" cy="240"/>
            </a:xfrm>
            <a:prstGeom prst="ellipse">
              <a:avLst/>
            </a:prstGeom>
            <a:solidFill>
              <a:srgbClr val="FFFF66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7" name="Oval 19"/>
            <p:cNvSpPr>
              <a:spLocks noChangeArrowheads="1"/>
            </p:cNvSpPr>
            <p:nvPr/>
          </p:nvSpPr>
          <p:spPr bwMode="auto">
            <a:xfrm>
              <a:off x="1632" y="1872"/>
              <a:ext cx="240" cy="24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8" name="Oval 20"/>
            <p:cNvSpPr>
              <a:spLocks noChangeArrowheads="1"/>
            </p:cNvSpPr>
            <p:nvPr/>
          </p:nvSpPr>
          <p:spPr bwMode="auto">
            <a:xfrm>
              <a:off x="2304" y="1872"/>
              <a:ext cx="240" cy="24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189" name="AutoShape 21"/>
            <p:cNvCxnSpPr>
              <a:cxnSpLocks noChangeShapeType="1"/>
              <a:stCxn id="7182" idx="4"/>
              <a:endCxn id="7181" idx="0"/>
            </p:cNvCxnSpPr>
            <p:nvPr/>
          </p:nvCxnSpPr>
          <p:spPr bwMode="auto">
            <a:xfrm>
              <a:off x="1464" y="636"/>
              <a:ext cx="0" cy="25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0" name="AutoShape 22"/>
            <p:cNvCxnSpPr>
              <a:cxnSpLocks noChangeShapeType="1"/>
              <a:stCxn id="7184" idx="3"/>
              <a:endCxn id="7183" idx="0"/>
            </p:cNvCxnSpPr>
            <p:nvPr/>
          </p:nvCxnSpPr>
          <p:spPr bwMode="auto">
            <a:xfrm flipH="1">
              <a:off x="2040" y="601"/>
              <a:ext cx="251" cy="2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1" name="AutoShape 23"/>
            <p:cNvCxnSpPr>
              <a:cxnSpLocks noChangeShapeType="1"/>
              <a:stCxn id="7184" idx="5"/>
              <a:endCxn id="7185" idx="0"/>
            </p:cNvCxnSpPr>
            <p:nvPr/>
          </p:nvCxnSpPr>
          <p:spPr bwMode="auto">
            <a:xfrm>
              <a:off x="2461" y="601"/>
              <a:ext cx="251" cy="2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2" name="AutoShape 24"/>
            <p:cNvCxnSpPr>
              <a:cxnSpLocks noChangeShapeType="1"/>
              <a:stCxn id="7181" idx="4"/>
              <a:endCxn id="7186" idx="1"/>
            </p:cNvCxnSpPr>
            <p:nvPr/>
          </p:nvCxnSpPr>
          <p:spPr bwMode="auto">
            <a:xfrm>
              <a:off x="1464" y="1152"/>
              <a:ext cx="491" cy="2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3" name="AutoShape 25"/>
            <p:cNvCxnSpPr>
              <a:cxnSpLocks noChangeShapeType="1"/>
              <a:stCxn id="7183" idx="4"/>
              <a:endCxn id="7186" idx="0"/>
            </p:cNvCxnSpPr>
            <p:nvPr/>
          </p:nvCxnSpPr>
          <p:spPr bwMode="auto">
            <a:xfrm>
              <a:off x="2040" y="1152"/>
              <a:ext cx="0" cy="22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4" name="AutoShape 26"/>
            <p:cNvCxnSpPr>
              <a:cxnSpLocks noChangeShapeType="1"/>
              <a:stCxn id="7185" idx="4"/>
              <a:endCxn id="7188" idx="0"/>
            </p:cNvCxnSpPr>
            <p:nvPr/>
          </p:nvCxnSpPr>
          <p:spPr bwMode="auto">
            <a:xfrm flipH="1">
              <a:off x="2424" y="1152"/>
              <a:ext cx="288" cy="70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5" name="AutoShape 27"/>
            <p:cNvCxnSpPr>
              <a:cxnSpLocks noChangeShapeType="1"/>
              <a:stCxn id="7186" idx="5"/>
              <a:endCxn id="7188" idx="1"/>
            </p:cNvCxnSpPr>
            <p:nvPr/>
          </p:nvCxnSpPr>
          <p:spPr bwMode="auto">
            <a:xfrm>
              <a:off x="2125" y="1609"/>
              <a:ext cx="214" cy="28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6" name="AutoShape 28"/>
            <p:cNvCxnSpPr>
              <a:cxnSpLocks noChangeShapeType="1"/>
              <a:stCxn id="7186" idx="3"/>
              <a:endCxn id="7187" idx="0"/>
            </p:cNvCxnSpPr>
            <p:nvPr/>
          </p:nvCxnSpPr>
          <p:spPr bwMode="auto">
            <a:xfrm flipH="1">
              <a:off x="1752" y="1609"/>
              <a:ext cx="203" cy="25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</p:grpSp>
      <p:pic>
        <p:nvPicPr>
          <p:cNvPr id="7197" name="Picture 29" descr="powerca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05800" y="5802313"/>
            <a:ext cx="838200" cy="674687"/>
          </a:xfrm>
          <a:prstGeom prst="rect">
            <a:avLst/>
          </a:prstGeom>
          <a:noFill/>
        </p:spPr>
      </p:pic>
      <p:sp>
        <p:nvSpPr>
          <p:cNvPr id="30" name="Text Box 8"/>
          <p:cNvSpPr txBox="1">
            <a:spLocks noChangeArrowheads="1"/>
          </p:cNvSpPr>
          <p:nvPr userDrawn="1"/>
        </p:nvSpPr>
        <p:spPr bwMode="auto">
          <a:xfrm>
            <a:off x="0" y="6461125"/>
            <a:ext cx="26997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000" b="0" u="none" dirty="0" smtClean="0">
                <a:solidFill>
                  <a:srgbClr val="FFFF99"/>
                </a:solidFill>
                <a:latin typeface="Copperplate Gothic Light" pitchFamily="34" charset="0"/>
              </a:rPr>
              <a:t>CIS 536/636</a:t>
            </a:r>
          </a:p>
          <a:p>
            <a:pPr algn="l">
              <a:defRPr/>
            </a:pPr>
            <a:r>
              <a:rPr lang="en-US" sz="1000" b="0" u="none" dirty="0" smtClean="0">
                <a:solidFill>
                  <a:srgbClr val="FFFF99"/>
                </a:solidFill>
                <a:latin typeface="Copperplate Gothic Light" pitchFamily="34" charset="0"/>
              </a:rPr>
              <a:t>Introduction to</a:t>
            </a:r>
            <a:r>
              <a:rPr lang="en-US" sz="1000" b="0" u="none" baseline="0" dirty="0" smtClean="0">
                <a:solidFill>
                  <a:srgbClr val="FFFF99"/>
                </a:solidFill>
                <a:latin typeface="Copperplate Gothic Light" pitchFamily="34" charset="0"/>
              </a:rPr>
              <a:t> </a:t>
            </a:r>
            <a:r>
              <a:rPr lang="en-US" sz="1000" b="0" u="none" dirty="0" smtClean="0">
                <a:solidFill>
                  <a:srgbClr val="FFFF99"/>
                </a:solidFill>
                <a:latin typeface="Copperplate Gothic Light" pitchFamily="34" charset="0"/>
              </a:rPr>
              <a:t>Computer Graphics</a:t>
            </a:r>
            <a:endParaRPr lang="en-US" sz="1000" b="0" u="none" dirty="0">
              <a:solidFill>
                <a:srgbClr val="FFFF99"/>
              </a:solidFill>
              <a:latin typeface="Copperplate Gothic Light" pitchFamily="34" charset="0"/>
            </a:endParaRPr>
          </a:p>
        </p:txBody>
      </p:sp>
      <p:sp>
        <p:nvSpPr>
          <p:cNvPr id="31" name="Text Box 8"/>
          <p:cNvSpPr txBox="1">
            <a:spLocks noChangeArrowheads="1"/>
          </p:cNvSpPr>
          <p:nvPr userDrawn="1"/>
        </p:nvSpPr>
        <p:spPr bwMode="auto">
          <a:xfrm>
            <a:off x="4036850" y="6535579"/>
            <a:ext cx="139012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000" b="0" u="none" dirty="0" smtClean="0">
                <a:solidFill>
                  <a:srgbClr val="FFFF99"/>
                </a:solidFill>
                <a:latin typeface="Copperplate Gothic Light" pitchFamily="34" charset="0"/>
              </a:rPr>
              <a:t>Lecture 11 of 41</a:t>
            </a:r>
            <a:endParaRPr lang="en-US" sz="1000" b="0" u="none" dirty="0">
              <a:solidFill>
                <a:srgbClr val="FFFF99"/>
              </a:solidFill>
              <a:latin typeface="Copperplate Gothic Ligh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­"/>
        <a:defRPr>
          <a:solidFill>
            <a:srgbClr val="5B0DA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ð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u"/>
        <a:defRPr sz="1400">
          <a:solidFill>
            <a:srgbClr val="5B0DA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bit.ly/ieUq45" TargetMode="External"/><Relationship Id="rId3" Type="http://schemas.openxmlformats.org/officeDocument/2006/relationships/notesSlide" Target="../notesSlides/notesSlide1.xml"/><Relationship Id="rId7" Type="http://schemas.openxmlformats.org/officeDocument/2006/relationships/hyperlink" Target="http://www.cis.ksu.edu/~bhsu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hyperlink" Target="http://www.kddresearch.org/Courses/CIS636" TargetMode="External"/><Relationship Id="rId11" Type="http://schemas.openxmlformats.org/officeDocument/2006/relationships/hyperlink" Target="http://bit.ly/g1J2nj" TargetMode="External"/><Relationship Id="rId5" Type="http://schemas.openxmlformats.org/officeDocument/2006/relationships/hyperlink" Target="http://bit.ly/eVizrE" TargetMode="External"/><Relationship Id="rId10" Type="http://schemas.openxmlformats.org/officeDocument/2006/relationships/hyperlink" Target="http://bit.ly/gAhJbh/" TargetMode="External"/><Relationship Id="rId4" Type="http://schemas.openxmlformats.org/officeDocument/2006/relationships/hyperlink" Target="http://bit.ly/hGvXlH" TargetMode="External"/><Relationship Id="rId9" Type="http://schemas.openxmlformats.org/officeDocument/2006/relationships/hyperlink" Target="http://bit.ly/h2VZn8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bit.ly/idD2qX" TargetMode="External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hyperlink" Target="http://www.cs.umd.edu/~djacobs/" TargetMode="External"/><Relationship Id="rId5" Type="http://schemas.openxmlformats.org/officeDocument/2006/relationships/hyperlink" Target="http://bit.ly/fXVA1A" TargetMode="External"/><Relationship Id="rId10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hyperlink" Target="http://www.cs.rug.nl/~isenber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hyperlink" Target="http://bit.ly/hiSt0f" TargetMode="External"/><Relationship Id="rId5" Type="http://schemas.openxmlformats.org/officeDocument/2006/relationships/hyperlink" Target="http://www.cs.brown.edu/~avd/" TargetMode="Externa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5" Type="http://schemas.openxmlformats.org/officeDocument/2006/relationships/image" Target="../media/image23.png"/><Relationship Id="rId4" Type="http://schemas.openxmlformats.org/officeDocument/2006/relationships/hyperlink" Target="http://bit.ly/hiSt0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5" Type="http://schemas.openxmlformats.org/officeDocument/2006/relationships/image" Target="../media/image24.png"/><Relationship Id="rId4" Type="http://schemas.openxmlformats.org/officeDocument/2006/relationships/hyperlink" Target="http://bit.ly/hiSt0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5" Type="http://schemas.openxmlformats.org/officeDocument/2006/relationships/image" Target="../media/image25.png"/><Relationship Id="rId4" Type="http://schemas.openxmlformats.org/officeDocument/2006/relationships/hyperlink" Target="http://bit.ly/hiSt0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tags" Target="../tags/tag40.xml"/><Relationship Id="rId7" Type="http://schemas.openxmlformats.org/officeDocument/2006/relationships/notesSlide" Target="../notesSlides/notesSlide35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image" Target="../media/image40.png"/><Relationship Id="rId4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4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4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openxmlformats.org/officeDocument/2006/relationships/hyperlink" Target="http://bit.ly/hiSt0f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Relationship Id="rId4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Relationship Id="rId4" Type="http://schemas.openxmlformats.org/officeDocument/2006/relationships/image" Target="../media/image4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7" Type="http://schemas.openxmlformats.org/officeDocument/2006/relationships/hyperlink" Target="http://bit.ly/ewoRic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0.xml"/><Relationship Id="rId6" Type="http://schemas.openxmlformats.org/officeDocument/2006/relationships/hyperlink" Target="http://bit.ly/eVnjp5" TargetMode="External"/><Relationship Id="rId5" Type="http://schemas.openxmlformats.org/officeDocument/2006/relationships/hyperlink" Target="http://bit.ly/fX8V0Y" TargetMode="External"/><Relationship Id="rId4" Type="http://schemas.openxmlformats.org/officeDocument/2006/relationships/hyperlink" Target="http://bit.ly/g229q4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7" Type="http://schemas.openxmlformats.org/officeDocument/2006/relationships/hyperlink" Target="http://bit.ly/g1J2nj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1.xml"/><Relationship Id="rId6" Type="http://schemas.openxmlformats.org/officeDocument/2006/relationships/image" Target="../media/image47.jpeg"/><Relationship Id="rId5" Type="http://schemas.openxmlformats.org/officeDocument/2006/relationships/hyperlink" Target="http://www.cs.cmu.edu/~fp/" TargetMode="External"/><Relationship Id="rId4" Type="http://schemas.openxmlformats.org/officeDocument/2006/relationships/image" Target="../media/image4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2.xml"/><Relationship Id="rId5" Type="http://schemas.openxmlformats.org/officeDocument/2006/relationships/image" Target="../media/image48.png"/><Relationship Id="rId4" Type="http://schemas.openxmlformats.org/officeDocument/2006/relationships/hyperlink" Target="http://bit.ly/g1J2nj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hyperlink" Target="http://bit.ly/g1J2nj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4.xml"/><Relationship Id="rId5" Type="http://schemas.openxmlformats.org/officeDocument/2006/relationships/image" Target="../media/image51.png"/><Relationship Id="rId4" Type="http://schemas.openxmlformats.org/officeDocument/2006/relationships/hyperlink" Target="http://bit.ly/g1J2nj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5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hyperlink" Target="http://bit.ly/g1J2nj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6.xml"/><Relationship Id="rId5" Type="http://schemas.openxmlformats.org/officeDocument/2006/relationships/image" Target="../media/image54.png"/><Relationship Id="rId4" Type="http://schemas.openxmlformats.org/officeDocument/2006/relationships/hyperlink" Target="http://bit.ly/g1J2nj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hyperlink" Target="http://bit.ly/g1J2nj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5.png"/><Relationship Id="rId4" Type="http://schemas.openxmlformats.org/officeDocument/2006/relationships/hyperlink" Target="http://bit.ly/hiSt0f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8.xml"/><Relationship Id="rId5" Type="http://schemas.openxmlformats.org/officeDocument/2006/relationships/image" Target="../media/image57.png"/><Relationship Id="rId4" Type="http://schemas.openxmlformats.org/officeDocument/2006/relationships/hyperlink" Target="http://bit.ly/g1J2nj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6.png"/><Relationship Id="rId4" Type="http://schemas.openxmlformats.org/officeDocument/2006/relationships/hyperlink" Target="http://bit.ly/hiSt0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7.png"/><Relationship Id="rId4" Type="http://schemas.openxmlformats.org/officeDocument/2006/relationships/hyperlink" Target="http://bit.ly/hiSt0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8.png"/><Relationship Id="rId4" Type="http://schemas.openxmlformats.org/officeDocument/2006/relationships/hyperlink" Target="http://bit.ly/hiSt0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5" name="Rectangle 3"/>
          <p:cNvSpPr>
            <a:spLocks noChangeArrowheads="1"/>
          </p:cNvSpPr>
          <p:nvPr/>
        </p:nvSpPr>
        <p:spPr bwMode="auto">
          <a:xfrm>
            <a:off x="1009650" y="2286000"/>
            <a:ext cx="77533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2000" dirty="0"/>
              <a:t>William H. Hsu</a:t>
            </a:r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2000" dirty="0"/>
              <a:t>Department of Computing and Information Sciences, </a:t>
            </a:r>
            <a:r>
              <a:rPr lang="en-US" sz="2000" dirty="0" smtClean="0"/>
              <a:t>KSU</a:t>
            </a:r>
            <a:endParaRPr lang="en-US" sz="1600" dirty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endParaRPr lang="en-US" sz="1600" dirty="0"/>
          </a:p>
          <a:p>
            <a:pPr marL="342900" indent="-342900" algn="ctr">
              <a:buClr>
                <a:srgbClr val="5B0DAA"/>
              </a:buClr>
            </a:pPr>
            <a:r>
              <a:rPr lang="en-US" sz="1600" dirty="0" smtClean="0"/>
              <a:t>KSOL course pages: </a:t>
            </a:r>
            <a:r>
              <a:rPr lang="en-US" sz="1600" dirty="0" smtClean="0">
                <a:solidFill>
                  <a:srgbClr val="0000CC"/>
                </a:solidFill>
                <a:hlinkClick r:id="rId4"/>
              </a:rPr>
              <a:t>http://bit.ly/hGvXlH</a:t>
            </a:r>
            <a:r>
              <a:rPr lang="en-US" sz="1600" dirty="0" smtClean="0">
                <a:solidFill>
                  <a:srgbClr val="0000CC"/>
                </a:solidFill>
              </a:rPr>
              <a:t> / </a:t>
            </a:r>
            <a:r>
              <a:rPr lang="en-US" sz="1600" dirty="0" smtClean="0">
                <a:solidFill>
                  <a:srgbClr val="0000CC"/>
                </a:solidFill>
                <a:hlinkClick r:id="rId5"/>
              </a:rPr>
              <a:t>http://bit.ly/eVizrE</a:t>
            </a:r>
            <a:r>
              <a:rPr lang="en-US" sz="1600" dirty="0" smtClean="0">
                <a:solidFill>
                  <a:srgbClr val="0000CC"/>
                </a:solidFill>
              </a:rPr>
              <a:t> </a:t>
            </a:r>
            <a:endParaRPr lang="en-US" sz="1600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1600" dirty="0" smtClean="0"/>
              <a:t>Public mirror web site: </a:t>
            </a:r>
            <a:r>
              <a:rPr lang="en-US" sz="1600" dirty="0" smtClean="0">
                <a:hlinkClick r:id="rId6"/>
              </a:rPr>
              <a:t>http://www.kddresearch.org/Courses/CIS636</a:t>
            </a:r>
            <a:endParaRPr lang="en-US" sz="1600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1600" dirty="0" smtClean="0"/>
              <a:t>Instructor home page: </a:t>
            </a:r>
            <a:r>
              <a:rPr lang="en-US" sz="1600" u="sng" dirty="0" smtClean="0">
                <a:hlinkClick r:id="rId7"/>
              </a:rPr>
              <a:t>http://www.cis.ksu.edu/~bhsu</a:t>
            </a:r>
            <a:endParaRPr lang="en-US" sz="1600" u="sng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endParaRPr lang="en-US" sz="1600" u="sng" dirty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1600" dirty="0"/>
              <a:t>Readings</a:t>
            </a:r>
            <a:r>
              <a:rPr lang="en-US" sz="1600" dirty="0" smtClean="0"/>
              <a:t>:</a:t>
            </a:r>
            <a:endParaRPr lang="en-US" sz="1600" dirty="0"/>
          </a:p>
          <a:p>
            <a:pPr marL="342900" indent="-342900" algn="ctr">
              <a:buClr>
                <a:srgbClr val="5B0DAA"/>
              </a:buClr>
            </a:pPr>
            <a:r>
              <a:rPr lang="en-US" sz="1600" b="0" dirty="0" smtClean="0"/>
              <a:t>Today: Sections 2.6.3, 20.3 – 20.4, Eberly </a:t>
            </a:r>
            <a:r>
              <a:rPr lang="en-US" sz="1600" b="0" i="1" dirty="0" smtClean="0"/>
              <a:t>2</a:t>
            </a:r>
            <a:r>
              <a:rPr lang="en-US" sz="1600" b="0" i="1" baseline="30000" dirty="0" smtClean="0"/>
              <a:t>e</a:t>
            </a:r>
            <a:r>
              <a:rPr lang="en-US" sz="1600" b="0" dirty="0" smtClean="0"/>
              <a:t> – see </a:t>
            </a:r>
            <a:r>
              <a:rPr lang="en-US" sz="1600" dirty="0" smtClean="0">
                <a:hlinkClick r:id="rId8"/>
              </a:rPr>
              <a:t>http://bit.ly/ieUq45</a:t>
            </a:r>
            <a:endParaRPr lang="en-US" sz="1600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1600" b="0" dirty="0" smtClean="0"/>
              <a:t>Next class: Sections 20.5 – 20.13, </a:t>
            </a:r>
            <a:r>
              <a:rPr lang="en-US" sz="1600" b="0" dirty="0" err="1" smtClean="0"/>
              <a:t>Eberly</a:t>
            </a:r>
            <a:r>
              <a:rPr lang="en-US" sz="1600" b="0" dirty="0" smtClean="0"/>
              <a:t> </a:t>
            </a:r>
            <a:r>
              <a:rPr lang="en-US" sz="1600" b="0" i="1" dirty="0" smtClean="0"/>
              <a:t>2</a:t>
            </a:r>
            <a:r>
              <a:rPr lang="en-US" sz="1600" b="0" i="1" baseline="30000" dirty="0" smtClean="0"/>
              <a:t>e</a:t>
            </a:r>
            <a:endParaRPr lang="en-US" sz="1600" b="0" dirty="0" smtClean="0"/>
          </a:p>
          <a:p>
            <a:pPr marL="342900" indent="-342900" algn="ctr">
              <a:buClr>
                <a:srgbClr val="5B0DAA"/>
              </a:buClr>
            </a:pPr>
            <a:r>
              <a:rPr lang="en-US" sz="1600" b="0" dirty="0" smtClean="0"/>
              <a:t>Brown CS123 slides on Polygons/Texture Mapping – </a:t>
            </a:r>
            <a:r>
              <a:rPr lang="en-US" sz="1600" dirty="0" smtClean="0">
                <a:hlinkClick r:id="rId9"/>
              </a:rPr>
              <a:t>http://bit.ly/h2VZn8</a:t>
            </a:r>
            <a:endParaRPr lang="en-US" sz="1600" b="0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1600" b="0" dirty="0" err="1" smtClean="0"/>
              <a:t>Wayback</a:t>
            </a:r>
            <a:r>
              <a:rPr lang="en-US" sz="1600" b="0" dirty="0" smtClean="0"/>
              <a:t> </a:t>
            </a:r>
            <a:r>
              <a:rPr lang="en-US" sz="1600" b="0" dirty="0" smtClean="0"/>
              <a:t>Machine archive of Brown CS123 slides: </a:t>
            </a:r>
            <a:r>
              <a:rPr lang="en-US" sz="1600" dirty="0" smtClean="0">
                <a:hlinkClick r:id="rId10"/>
              </a:rPr>
              <a:t>http://</a:t>
            </a:r>
            <a:r>
              <a:rPr lang="en-US" sz="1600" dirty="0" smtClean="0">
                <a:hlinkClick r:id="rId10"/>
              </a:rPr>
              <a:t>bit.ly/gAhJbh\</a:t>
            </a:r>
            <a:endParaRPr lang="en-US" sz="1600" dirty="0" smtClean="0"/>
          </a:p>
          <a:p>
            <a:pPr marL="342900" indent="-342900" algn="ctr">
              <a:buClr>
                <a:srgbClr val="5B0DAA"/>
              </a:buClr>
            </a:pPr>
            <a:r>
              <a:rPr lang="en-US" sz="1600" b="0" dirty="0" smtClean="0"/>
              <a:t>CMU 15-462 slides on OpenGL Shading – </a:t>
            </a:r>
            <a:r>
              <a:rPr lang="en-US" sz="1600" dirty="0" smtClean="0">
                <a:solidFill>
                  <a:srgbClr val="008000"/>
                </a:solidFill>
                <a:hlinkClick r:id="rId11"/>
              </a:rPr>
              <a:t>http</a:t>
            </a:r>
            <a:r>
              <a:rPr lang="en-US" sz="1600" dirty="0" smtClean="0">
                <a:solidFill>
                  <a:srgbClr val="008000"/>
                </a:solidFill>
                <a:hlinkClick r:id="rId11"/>
              </a:rPr>
              <a:t>://bit.ly/g1J2nj</a:t>
            </a:r>
            <a:r>
              <a:rPr lang="en-US" sz="1600" dirty="0" smtClean="0">
                <a:solidFill>
                  <a:srgbClr val="008000"/>
                </a:solidFill>
              </a:rPr>
              <a:t> </a:t>
            </a:r>
            <a:endParaRPr lang="en-US" sz="1600" dirty="0" smtClean="0">
              <a:solidFill>
                <a:srgbClr val="800000"/>
              </a:solidFill>
            </a:endParaRPr>
          </a:p>
          <a:p>
            <a:pPr marL="342900" indent="-342900" algn="ctr">
              <a:buClr>
                <a:srgbClr val="5B0DAA"/>
              </a:buClr>
            </a:pPr>
            <a:r>
              <a:rPr lang="en-US" sz="1600" b="0" dirty="0" smtClean="0"/>
              <a:t> </a:t>
            </a:r>
            <a:endParaRPr lang="en-US" sz="1600" b="0" dirty="0" smtClean="0"/>
          </a:p>
        </p:txBody>
      </p:sp>
      <p:sp>
        <p:nvSpPr>
          <p:cNvPr id="233476" name="Rectangle 4"/>
          <p:cNvSpPr>
            <a:spLocks noChangeArrowheads="1"/>
          </p:cNvSpPr>
          <p:nvPr/>
        </p:nvSpPr>
        <p:spPr bwMode="auto">
          <a:xfrm>
            <a:off x="2228909" y="950893"/>
            <a:ext cx="531485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/>
              <a:t>Surface Detail 2 of 5: Textures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/>
              <a:t>OpenGL Shading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20378" y="76200"/>
            <a:ext cx="753189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u="none" dirty="0" smtClean="0">
                <a:solidFill>
                  <a:srgbClr val="5B0DAA"/>
                </a:solidFill>
                <a:latin typeface="Copperplate Gothic Light" pitchFamily="34" charset="0"/>
              </a:rPr>
              <a:t>Lecture 11of 41</a:t>
            </a:r>
            <a:endParaRPr lang="en-US" sz="2800" u="none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11125"/>
            <a:ext cx="7367588" cy="803275"/>
          </a:xfrm>
        </p:spPr>
        <p:txBody>
          <a:bodyPr/>
          <a:lstStyle/>
          <a:p>
            <a:r>
              <a:rPr lang="en-US" dirty="0"/>
              <a:t>Other Source </a:t>
            </a:r>
            <a:r>
              <a:rPr lang="en-US" dirty="0" smtClean="0"/>
              <a:t>Material </a:t>
            </a:r>
            <a:r>
              <a:rPr lang="en-US" dirty="0" smtClean="0"/>
              <a:t>on</a:t>
            </a:r>
            <a:br>
              <a:rPr lang="en-US" dirty="0" smtClean="0"/>
            </a:br>
            <a:r>
              <a:rPr lang="en-US" dirty="0" smtClean="0"/>
              <a:t>Texture Mapping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707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066800"/>
            <a:ext cx="4562475" cy="2381250"/>
          </a:xfrm>
          <a:prstGeom prst="rect">
            <a:avLst/>
          </a:prstGeom>
          <a:noFill/>
        </p:spPr>
      </p:pic>
      <p:sp>
        <p:nvSpPr>
          <p:cNvPr id="970757" name="Rectangle 5"/>
          <p:cNvSpPr>
            <a:spLocks noChangeArrowheads="1"/>
          </p:cNvSpPr>
          <p:nvPr/>
        </p:nvSpPr>
        <p:spPr bwMode="auto">
          <a:xfrm>
            <a:off x="5334000" y="1466850"/>
            <a:ext cx="3581400" cy="11633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dirty="0">
                <a:solidFill>
                  <a:srgbClr val="008000"/>
                </a:solidFill>
              </a:rPr>
              <a:t>CMSC 427 Computer Graphics</a:t>
            </a:r>
          </a:p>
          <a:p>
            <a:r>
              <a:rPr lang="en-US" sz="1200" b="1" dirty="0">
                <a:solidFill>
                  <a:srgbClr val="008000"/>
                </a:solidFill>
              </a:rPr>
              <a:t>University of Maryland – College Park (UMD)</a:t>
            </a:r>
          </a:p>
          <a:p>
            <a:r>
              <a:rPr lang="en-US" sz="1200" b="1" dirty="0">
                <a:solidFill>
                  <a:srgbClr val="008000"/>
                </a:solidFill>
              </a:rPr>
              <a:t>Fall 2007</a:t>
            </a:r>
          </a:p>
          <a:p>
            <a:r>
              <a:rPr lang="en-US" sz="1200" b="1" dirty="0">
                <a:solidFill>
                  <a:srgbClr val="008000"/>
                </a:solidFill>
              </a:rPr>
              <a:t>Course: </a:t>
            </a:r>
            <a:r>
              <a:rPr lang="en-US" sz="1200" dirty="0" smtClean="0">
                <a:solidFill>
                  <a:srgbClr val="008000"/>
                </a:solidFill>
                <a:hlinkClick r:id="rId5"/>
              </a:rPr>
              <a:t>http://</a:t>
            </a:r>
            <a:r>
              <a:rPr lang="en-US" sz="1200" dirty="0" smtClean="0">
                <a:solidFill>
                  <a:srgbClr val="008000"/>
                </a:solidFill>
                <a:hlinkClick r:id="rId5"/>
              </a:rPr>
              <a:t>bit.ly/fXVA1A</a:t>
            </a:r>
            <a:r>
              <a:rPr lang="en-US" sz="1200" dirty="0" smtClean="0">
                <a:solidFill>
                  <a:srgbClr val="008000"/>
                </a:solidFill>
              </a:rPr>
              <a:t> </a:t>
            </a:r>
            <a:endParaRPr lang="en-US" sz="1200" b="1" dirty="0">
              <a:solidFill>
                <a:srgbClr val="008000"/>
              </a:solidFill>
            </a:endParaRPr>
          </a:p>
          <a:p>
            <a:r>
              <a:rPr lang="en-US" sz="1200" b="1" dirty="0">
                <a:solidFill>
                  <a:srgbClr val="008000"/>
                </a:solidFill>
              </a:rPr>
              <a:t>Instructor: </a:t>
            </a:r>
            <a:r>
              <a:rPr lang="en-US" sz="1200" b="1" dirty="0">
                <a:solidFill>
                  <a:srgbClr val="008000"/>
                </a:solidFill>
                <a:hlinkClick r:id="rId6"/>
              </a:rPr>
              <a:t>http://www.cs.umd.edu/~djacobs</a:t>
            </a:r>
            <a:endParaRPr lang="en-US" sz="1200" b="1" dirty="0">
              <a:solidFill>
                <a:srgbClr val="008000"/>
              </a:solidFill>
            </a:endParaRPr>
          </a:p>
        </p:txBody>
      </p:sp>
      <p:pic>
        <p:nvPicPr>
          <p:cNvPr id="970758" name="Picture 6" descr="TobiasIsenber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213" y="3581400"/>
            <a:ext cx="2109787" cy="2590800"/>
          </a:xfrm>
          <a:prstGeom prst="rect">
            <a:avLst/>
          </a:prstGeom>
          <a:noFill/>
        </p:spPr>
      </p:pic>
      <p:sp>
        <p:nvSpPr>
          <p:cNvPr id="970759" name="Rectangle 7"/>
          <p:cNvSpPr>
            <a:spLocks noChangeArrowheads="1"/>
          </p:cNvSpPr>
          <p:nvPr/>
        </p:nvSpPr>
        <p:spPr bwMode="auto">
          <a:xfrm>
            <a:off x="2743200" y="3581400"/>
            <a:ext cx="2743200" cy="26037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/>
              <a:t>Tobias Isenberg</a:t>
            </a:r>
          </a:p>
          <a:p>
            <a:r>
              <a:rPr lang="en-US" sz="1200" dirty="0"/>
              <a:t>Scientific Visualization and Computer Graphics Group</a:t>
            </a:r>
          </a:p>
          <a:p>
            <a:r>
              <a:rPr lang="en-US" sz="1200" dirty="0"/>
              <a:t>Department of Mathematics and Computing Science</a:t>
            </a:r>
          </a:p>
          <a:p>
            <a:r>
              <a:rPr lang="en-US" sz="1200" dirty="0"/>
              <a:t>University of Groningen</a:t>
            </a:r>
          </a:p>
          <a:p>
            <a:endParaRPr lang="en-US" sz="1200" dirty="0"/>
          </a:p>
          <a:p>
            <a:r>
              <a:rPr lang="en-US" sz="1200" dirty="0"/>
              <a:t>Formerly</a:t>
            </a:r>
          </a:p>
          <a:p>
            <a:r>
              <a:rPr lang="en-US" sz="1200" dirty="0"/>
              <a:t>Graphics Jungle Lab</a:t>
            </a:r>
          </a:p>
          <a:p>
            <a:r>
              <a:rPr lang="en-US" sz="1200" dirty="0"/>
              <a:t>Department of Computer Science</a:t>
            </a:r>
          </a:p>
          <a:p>
            <a:r>
              <a:rPr lang="en-US" sz="1200" dirty="0"/>
              <a:t>University of Calgary</a:t>
            </a:r>
          </a:p>
        </p:txBody>
      </p:sp>
      <p:sp>
        <p:nvSpPr>
          <p:cNvPr id="970760" name="Rectangle 8"/>
          <p:cNvSpPr>
            <a:spLocks noChangeArrowheads="1"/>
          </p:cNvSpPr>
          <p:nvPr/>
        </p:nvSpPr>
        <p:spPr bwMode="auto">
          <a:xfrm>
            <a:off x="5334000" y="3554004"/>
            <a:ext cx="3581400" cy="9417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CPSC 599.64/601.64 Computer Graphics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Fall 2005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Course: </a:t>
            </a:r>
            <a:r>
              <a:rPr lang="en-US" sz="1200" dirty="0" smtClean="0">
                <a:solidFill>
                  <a:srgbClr val="FF0000"/>
                </a:solidFill>
                <a:hlinkClick r:id="rId8"/>
              </a:rPr>
              <a:t>http://</a:t>
            </a:r>
            <a:r>
              <a:rPr lang="en-US" sz="1200" dirty="0" smtClean="0">
                <a:solidFill>
                  <a:srgbClr val="FF0000"/>
                </a:solidFill>
                <a:hlinkClick r:id="rId8"/>
              </a:rPr>
              <a:t>bit.ly/idD2qX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endParaRPr lang="en-US" sz="1200" b="1" dirty="0">
              <a:solidFill>
                <a:srgbClr val="FF0000"/>
              </a:solidFill>
            </a:endParaRPr>
          </a:p>
          <a:p>
            <a:r>
              <a:rPr lang="en-US" sz="1200" b="1" dirty="0">
                <a:solidFill>
                  <a:srgbClr val="FF0000"/>
                </a:solidFill>
              </a:rPr>
              <a:t>Instructor: </a:t>
            </a:r>
            <a:r>
              <a:rPr lang="en-US" sz="1200" b="1" dirty="0">
                <a:solidFill>
                  <a:srgbClr val="FF0000"/>
                </a:solidFill>
                <a:hlinkClick r:id="rId9"/>
              </a:rPr>
              <a:t>http://www.cs.rug.nl/~isenberg</a:t>
            </a:r>
            <a:endParaRPr lang="en-US" sz="1200" b="1" dirty="0">
              <a:solidFill>
                <a:srgbClr val="FF0000"/>
              </a:solidFill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34000" y="4872926"/>
            <a:ext cx="2819400" cy="129927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11125"/>
            <a:ext cx="7367588" cy="650875"/>
          </a:xfrm>
        </p:spPr>
        <p:txBody>
          <a:bodyPr/>
          <a:lstStyle/>
          <a:p>
            <a:r>
              <a:rPr lang="en-US"/>
              <a:t>Why Texturing?</a:t>
            </a:r>
          </a:p>
        </p:txBody>
      </p:sp>
      <p:pic>
        <p:nvPicPr>
          <p:cNvPr id="9676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990600"/>
            <a:ext cx="7543800" cy="4899025"/>
          </a:xfrm>
          <a:prstGeom prst="rect">
            <a:avLst/>
          </a:prstGeom>
          <a:noFill/>
        </p:spPr>
      </p:pic>
      <p:sp>
        <p:nvSpPr>
          <p:cNvPr id="967685" name="Rectangle 5"/>
          <p:cNvSpPr>
            <a:spLocks noChangeArrowheads="1"/>
          </p:cNvSpPr>
          <p:nvPr/>
        </p:nvSpPr>
        <p:spPr bwMode="auto">
          <a:xfrm>
            <a:off x="685800" y="5943600"/>
            <a:ext cx="5522913" cy="493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0000CC"/>
                </a:solidFill>
              </a:rPr>
              <a:t>Adapted from slides</a:t>
            </a:r>
          </a:p>
          <a:p>
            <a:r>
              <a:rPr lang="en-US" sz="1200" b="1">
                <a:solidFill>
                  <a:srgbClr val="0000CC"/>
                </a:solidFill>
              </a:rPr>
              <a:t>©  2002 Gröller, E. &amp; Jeschke, S. Vienna Institute of Technology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367588" cy="803275"/>
          </a:xfrm>
        </p:spPr>
        <p:txBody>
          <a:bodyPr/>
          <a:lstStyle/>
          <a:p>
            <a:r>
              <a:rPr lang="en-US"/>
              <a:t>Introduction [1]:</a:t>
            </a:r>
            <a:br>
              <a:rPr lang="en-US"/>
            </a:br>
            <a:r>
              <a:rPr lang="en-US"/>
              <a:t>Motivation </a:t>
            </a:r>
          </a:p>
        </p:txBody>
      </p:sp>
      <p:sp>
        <p:nvSpPr>
          <p:cNvPr id="1059848" name="Rectangle 8"/>
          <p:cNvSpPr>
            <a:spLocks noChangeArrowheads="1"/>
          </p:cNvSpPr>
          <p:nvPr/>
        </p:nvSpPr>
        <p:spPr bwMode="auto">
          <a:xfrm>
            <a:off x="685800" y="5943600"/>
            <a:ext cx="4876800" cy="493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FF0000"/>
                </a:solidFill>
              </a:rPr>
              <a:t>Adapted from slides</a:t>
            </a:r>
          </a:p>
          <a:p>
            <a:r>
              <a:rPr lang="en-US" sz="1200" b="1">
                <a:solidFill>
                  <a:srgbClr val="FF0000"/>
                </a:solidFill>
              </a:rPr>
              <a:t>©  2005 Isenberg, T., University of Calgary (now at U. Groningen)</a:t>
            </a:r>
          </a:p>
        </p:txBody>
      </p:sp>
      <p:pic>
        <p:nvPicPr>
          <p:cNvPr id="105984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143000"/>
            <a:ext cx="7543800" cy="444976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867" name="Rectangle 3"/>
          <p:cNvSpPr>
            <a:spLocks noChangeArrowheads="1"/>
          </p:cNvSpPr>
          <p:nvPr/>
        </p:nvSpPr>
        <p:spPr bwMode="auto">
          <a:xfrm>
            <a:off x="685800" y="5943600"/>
            <a:ext cx="4876800" cy="493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FF0000"/>
                </a:solidFill>
              </a:rPr>
              <a:t>Adapted from slides</a:t>
            </a:r>
          </a:p>
          <a:p>
            <a:r>
              <a:rPr lang="en-US" sz="1200" b="1">
                <a:solidFill>
                  <a:srgbClr val="FF0000"/>
                </a:solidFill>
              </a:rPr>
              <a:t>©  2005 Isenberg, T., University of Calgary (now at U. Groningen)</a:t>
            </a:r>
          </a:p>
        </p:txBody>
      </p:sp>
      <p:pic>
        <p:nvPicPr>
          <p:cNvPr id="10608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127125"/>
            <a:ext cx="7620000" cy="4511675"/>
          </a:xfrm>
          <a:prstGeom prst="rect">
            <a:avLst/>
          </a:prstGeom>
          <a:noFill/>
        </p:spPr>
      </p:pic>
      <p:sp>
        <p:nvSpPr>
          <p:cNvPr id="1060874" name="Rectangle 10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367588" cy="803275"/>
          </a:xfrm>
          <a:noFill/>
          <a:ln/>
        </p:spPr>
        <p:txBody>
          <a:bodyPr/>
          <a:lstStyle/>
          <a:p>
            <a:r>
              <a:rPr lang="en-US"/>
              <a:t>Introduction [2]:</a:t>
            </a:r>
            <a:br>
              <a:rPr lang="en-US"/>
            </a:br>
            <a:r>
              <a:rPr lang="en-US"/>
              <a:t>Properties and their Mappings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11125"/>
            <a:ext cx="7367588" cy="650875"/>
          </a:xfrm>
        </p:spPr>
        <p:txBody>
          <a:bodyPr/>
          <a:lstStyle/>
          <a:p>
            <a:r>
              <a:rPr lang="en-US"/>
              <a:t>Concerning Textures</a:t>
            </a:r>
          </a:p>
        </p:txBody>
      </p:sp>
      <p:sp>
        <p:nvSpPr>
          <p:cNvPr id="969732" name="Rectangle 4"/>
          <p:cNvSpPr>
            <a:spLocks noChangeArrowheads="1"/>
          </p:cNvSpPr>
          <p:nvPr/>
        </p:nvSpPr>
        <p:spPr bwMode="auto">
          <a:xfrm>
            <a:off x="685800" y="5943600"/>
            <a:ext cx="5522913" cy="493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008000"/>
                </a:solidFill>
              </a:rPr>
              <a:t>Adapted from slides</a:t>
            </a:r>
          </a:p>
          <a:p>
            <a:r>
              <a:rPr lang="en-US" sz="1200" b="1">
                <a:solidFill>
                  <a:srgbClr val="008000"/>
                </a:solidFill>
              </a:rPr>
              <a:t>©  2007 Jacobs, D. W., University of Maryland</a:t>
            </a:r>
          </a:p>
        </p:txBody>
      </p:sp>
      <p:pic>
        <p:nvPicPr>
          <p:cNvPr id="9697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143000"/>
            <a:ext cx="7848600" cy="452913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11125"/>
            <a:ext cx="7367588" cy="650875"/>
          </a:xfrm>
        </p:spPr>
        <p:txBody>
          <a:bodyPr/>
          <a:lstStyle/>
          <a:p>
            <a:r>
              <a:rPr lang="en-US"/>
              <a:t>Without Textures</a:t>
            </a:r>
          </a:p>
        </p:txBody>
      </p:sp>
      <p:sp>
        <p:nvSpPr>
          <p:cNvPr id="971779" name="Rectangle 3"/>
          <p:cNvSpPr>
            <a:spLocks noChangeArrowheads="1"/>
          </p:cNvSpPr>
          <p:nvPr/>
        </p:nvSpPr>
        <p:spPr bwMode="auto">
          <a:xfrm>
            <a:off x="685800" y="5943600"/>
            <a:ext cx="5522913" cy="493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008000"/>
                </a:solidFill>
              </a:rPr>
              <a:t>Adapted from slides</a:t>
            </a:r>
          </a:p>
          <a:p>
            <a:r>
              <a:rPr lang="en-US" sz="1200" b="1">
                <a:solidFill>
                  <a:srgbClr val="008000"/>
                </a:solidFill>
              </a:rPr>
              <a:t>©  2007 Jacobs, D. W., University of Maryland</a:t>
            </a:r>
          </a:p>
        </p:txBody>
      </p:sp>
      <p:sp>
        <p:nvSpPr>
          <p:cNvPr id="971783" name="Rectangle 7"/>
          <p:cNvSpPr>
            <a:spLocks noChangeArrowheads="1"/>
          </p:cNvSpPr>
          <p:nvPr/>
        </p:nvSpPr>
        <p:spPr bwMode="auto">
          <a:xfrm>
            <a:off x="4419600" y="5943600"/>
            <a:ext cx="3810000" cy="493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008000"/>
                </a:solidFill>
              </a:rPr>
              <a:t>From </a:t>
            </a:r>
            <a:r>
              <a:rPr lang="en-US" sz="1200" b="1" i="1">
                <a:solidFill>
                  <a:srgbClr val="008000"/>
                </a:solidFill>
              </a:rPr>
              <a:t>Computer Graphics: Principles and Practice</a:t>
            </a:r>
          </a:p>
          <a:p>
            <a:r>
              <a:rPr lang="en-US" sz="1200" b="1">
                <a:solidFill>
                  <a:srgbClr val="008000"/>
                </a:solidFill>
              </a:rPr>
              <a:t>© 1991 Foley, van Dam, Feiner, Hughes</a:t>
            </a:r>
          </a:p>
        </p:txBody>
      </p:sp>
      <p:pic>
        <p:nvPicPr>
          <p:cNvPr id="97178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004888"/>
            <a:ext cx="6934200" cy="478631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11125"/>
            <a:ext cx="7367588" cy="650875"/>
          </a:xfrm>
        </p:spPr>
        <p:txBody>
          <a:bodyPr/>
          <a:lstStyle/>
          <a:p>
            <a:r>
              <a:rPr lang="en-US"/>
              <a:t>With Textures</a:t>
            </a:r>
          </a:p>
        </p:txBody>
      </p:sp>
      <p:sp>
        <p:nvSpPr>
          <p:cNvPr id="972803" name="Rectangle 3"/>
          <p:cNvSpPr>
            <a:spLocks noChangeArrowheads="1"/>
          </p:cNvSpPr>
          <p:nvPr/>
        </p:nvSpPr>
        <p:spPr bwMode="auto">
          <a:xfrm>
            <a:off x="685800" y="5943600"/>
            <a:ext cx="5522913" cy="493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008000"/>
                </a:solidFill>
              </a:rPr>
              <a:t>Adapted from slides</a:t>
            </a:r>
          </a:p>
          <a:p>
            <a:r>
              <a:rPr lang="en-US" sz="1200" b="1">
                <a:solidFill>
                  <a:srgbClr val="008000"/>
                </a:solidFill>
              </a:rPr>
              <a:t>©  2007 Jacobs, D. W., University of Maryland</a:t>
            </a:r>
          </a:p>
        </p:txBody>
      </p:sp>
      <p:sp>
        <p:nvSpPr>
          <p:cNvPr id="972805" name="Rectangle 5"/>
          <p:cNvSpPr>
            <a:spLocks noChangeArrowheads="1"/>
          </p:cNvSpPr>
          <p:nvPr/>
        </p:nvSpPr>
        <p:spPr bwMode="auto">
          <a:xfrm>
            <a:off x="4419600" y="5943600"/>
            <a:ext cx="3810000" cy="493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008000"/>
                </a:solidFill>
              </a:rPr>
              <a:t>From </a:t>
            </a:r>
            <a:r>
              <a:rPr lang="en-US" sz="1200" b="1" i="1">
                <a:solidFill>
                  <a:srgbClr val="008000"/>
                </a:solidFill>
              </a:rPr>
              <a:t>Computer Graphics: Principles and Practice</a:t>
            </a:r>
          </a:p>
          <a:p>
            <a:r>
              <a:rPr lang="en-US" sz="1200" b="1">
                <a:solidFill>
                  <a:srgbClr val="008000"/>
                </a:solidFill>
              </a:rPr>
              <a:t>© 1991 Foley, van Dam, Feiner, Hughes</a:t>
            </a:r>
          </a:p>
        </p:txBody>
      </p:sp>
      <p:pic>
        <p:nvPicPr>
          <p:cNvPr id="97280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1039813"/>
            <a:ext cx="6934200" cy="452278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11125"/>
            <a:ext cx="7367588" cy="650875"/>
          </a:xfrm>
        </p:spPr>
        <p:txBody>
          <a:bodyPr/>
          <a:lstStyle/>
          <a:p>
            <a:r>
              <a:rPr lang="en-US"/>
              <a:t>Texture Image</a:t>
            </a:r>
          </a:p>
        </p:txBody>
      </p:sp>
      <p:sp>
        <p:nvSpPr>
          <p:cNvPr id="973827" name="Rectangle 3"/>
          <p:cNvSpPr>
            <a:spLocks noChangeArrowheads="1"/>
          </p:cNvSpPr>
          <p:nvPr/>
        </p:nvSpPr>
        <p:spPr bwMode="auto">
          <a:xfrm>
            <a:off x="685800" y="5943600"/>
            <a:ext cx="5522913" cy="493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008000"/>
                </a:solidFill>
              </a:rPr>
              <a:t>Adapted from slides</a:t>
            </a:r>
          </a:p>
          <a:p>
            <a:r>
              <a:rPr lang="en-US" sz="1200" b="1">
                <a:solidFill>
                  <a:srgbClr val="008000"/>
                </a:solidFill>
              </a:rPr>
              <a:t>©  2007 Jacobs, D. W., University of Maryland</a:t>
            </a:r>
          </a:p>
        </p:txBody>
      </p:sp>
      <p:grpSp>
        <p:nvGrpSpPr>
          <p:cNvPr id="2" name="Group 1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3225" y="990600"/>
            <a:ext cx="7902575" cy="5105400"/>
            <a:chOff x="254" y="624"/>
            <a:chExt cx="4978" cy="3216"/>
          </a:xfrm>
        </p:grpSpPr>
        <p:pic>
          <p:nvPicPr>
            <p:cNvPr id="973830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0" y="1008"/>
              <a:ext cx="4224" cy="2592"/>
            </a:xfrm>
            <a:prstGeom prst="rect">
              <a:avLst/>
            </a:prstGeom>
            <a:noFill/>
          </p:spPr>
        </p:pic>
        <p:sp>
          <p:nvSpPr>
            <p:cNvPr id="973834" name="Line 10"/>
            <p:cNvSpPr>
              <a:spLocks noChangeShapeType="1"/>
            </p:cNvSpPr>
            <p:nvPr/>
          </p:nvSpPr>
          <p:spPr bwMode="auto">
            <a:xfrm>
              <a:off x="480" y="3600"/>
              <a:ext cx="4752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3835" name="Line 11"/>
            <p:cNvSpPr>
              <a:spLocks noChangeShapeType="1"/>
            </p:cNvSpPr>
            <p:nvPr/>
          </p:nvSpPr>
          <p:spPr bwMode="auto">
            <a:xfrm flipV="1">
              <a:off x="480" y="624"/>
              <a:ext cx="0" cy="2976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3836" name="Rectangle 12"/>
            <p:cNvSpPr>
              <a:spLocks noChangeArrowheads="1"/>
            </p:cNvSpPr>
            <p:nvPr/>
          </p:nvSpPr>
          <p:spPr bwMode="auto">
            <a:xfrm>
              <a:off x="4992" y="3648"/>
              <a:ext cx="184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8000"/>
                  </a:solidFill>
                </a:rPr>
                <a:t>u</a:t>
              </a:r>
            </a:p>
          </p:txBody>
        </p:sp>
        <p:sp>
          <p:nvSpPr>
            <p:cNvPr id="973837" name="Rectangle 13"/>
            <p:cNvSpPr>
              <a:spLocks noChangeArrowheads="1"/>
            </p:cNvSpPr>
            <p:nvPr/>
          </p:nvSpPr>
          <p:spPr bwMode="auto">
            <a:xfrm>
              <a:off x="254" y="768"/>
              <a:ext cx="178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8000"/>
                  </a:solidFill>
                </a:rPr>
                <a:t>v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Acknowledgements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5" name="Picture 4" descr="AvDsummer2008sm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1236179"/>
            <a:ext cx="1143000" cy="12668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52600" y="1219200"/>
            <a:ext cx="3429000" cy="157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800000"/>
                </a:solidFill>
              </a:rPr>
              <a:t>Andy van Dam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T. J. Watson University Professor of Technology and Education &amp; Professor of Computer Science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Brown University</a:t>
            </a:r>
          </a:p>
          <a:p>
            <a:r>
              <a:rPr lang="en-US" dirty="0" smtClean="0">
                <a:solidFill>
                  <a:srgbClr val="008000"/>
                </a:solidFill>
                <a:hlinkClick r:id="rId5"/>
              </a:rPr>
              <a:t>http://www.cs.brown.edu/~avd/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6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762000" y="990600"/>
            <a:ext cx="8222255" cy="4682218"/>
            <a:chOff x="762000" y="990600"/>
            <a:chExt cx="8222255" cy="4682218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62000" y="3505200"/>
              <a:ext cx="8222255" cy="2167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410200" y="990600"/>
              <a:ext cx="3505200" cy="2465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Texture Mapping Overview [1]: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Technique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2010 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5389" y="1066800"/>
            <a:ext cx="8057611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219200" y="76200"/>
            <a:ext cx="739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>
                <a:solidFill>
                  <a:srgbClr val="5B0DAA"/>
                </a:solidFill>
                <a:latin typeface="Copperplate Gothic Light" pitchFamily="34" charset="0"/>
              </a:rPr>
              <a:t>Lecture Outline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524291" name="Rectangle 3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 for Last Class: </a:t>
            </a: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§</a:t>
            </a:r>
            <a:r>
              <a:rPr lang="en-US" sz="1800" dirty="0" smtClean="0">
                <a:solidFill>
                  <a:srgbClr val="800000"/>
                </a:solidFill>
              </a:rPr>
              <a:t>2.7, </a:t>
            </a:r>
            <a:r>
              <a:rPr lang="en-US" sz="1800" dirty="0" err="1" smtClean="0">
                <a:solidFill>
                  <a:srgbClr val="800000"/>
                </a:solidFill>
              </a:rPr>
              <a:t>Eberly</a:t>
            </a:r>
            <a:r>
              <a:rPr lang="en-US" sz="1800" dirty="0" smtClean="0">
                <a:solidFill>
                  <a:srgbClr val="800000"/>
                </a:solidFill>
              </a:rPr>
              <a:t> 2</a:t>
            </a:r>
            <a:r>
              <a:rPr lang="en-US" sz="1800" baseline="30000" dirty="0" smtClean="0">
                <a:solidFill>
                  <a:srgbClr val="800000"/>
                </a:solidFill>
              </a:rPr>
              <a:t>e</a:t>
            </a:r>
            <a:r>
              <a:rPr lang="en-US" sz="1800" dirty="0" smtClean="0">
                <a:solidFill>
                  <a:srgbClr val="800000"/>
                </a:solidFill>
              </a:rPr>
              <a:t>; Direct 3D Handout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 for Today: </a:t>
            </a: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§</a:t>
            </a:r>
            <a:r>
              <a:rPr lang="en-US" sz="1800" dirty="0" smtClean="0">
                <a:solidFill>
                  <a:srgbClr val="800000"/>
                </a:solidFill>
              </a:rPr>
              <a:t>2.6.3, 20.3 – 20.4, Eberly 2</a:t>
            </a:r>
            <a:r>
              <a:rPr lang="en-US" sz="1800" baseline="30000" dirty="0" smtClean="0">
                <a:solidFill>
                  <a:srgbClr val="800000"/>
                </a:solidFill>
              </a:rPr>
              <a:t>e</a:t>
            </a: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References: </a:t>
            </a:r>
            <a:r>
              <a:rPr lang="en-US" sz="1800" dirty="0" err="1" smtClean="0">
                <a:solidFill>
                  <a:srgbClr val="800000"/>
                </a:solidFill>
              </a:rPr>
              <a:t>Gr</a:t>
            </a:r>
            <a:r>
              <a:rPr lang="en-US" sz="1800" dirty="0" err="1" smtClean="0">
                <a:solidFill>
                  <a:srgbClr val="800000"/>
                </a:solidFill>
                <a:cs typeface="Arial" charset="0"/>
              </a:rPr>
              <a:t>ö</a:t>
            </a:r>
            <a:r>
              <a:rPr lang="en-US" sz="1800" dirty="0" err="1" smtClean="0">
                <a:solidFill>
                  <a:srgbClr val="800000"/>
                </a:solidFill>
              </a:rPr>
              <a:t>ller</a:t>
            </a:r>
            <a:r>
              <a:rPr lang="en-US" sz="1800" dirty="0" smtClean="0">
                <a:solidFill>
                  <a:srgbClr val="800000"/>
                </a:solidFill>
              </a:rPr>
              <a:t> &amp; </a:t>
            </a:r>
            <a:r>
              <a:rPr lang="en-US" sz="1800" dirty="0" err="1" smtClean="0">
                <a:solidFill>
                  <a:srgbClr val="800000"/>
                </a:solidFill>
              </a:rPr>
              <a:t>Jeschke</a:t>
            </a:r>
            <a:r>
              <a:rPr lang="en-US" sz="1800" dirty="0" smtClean="0">
                <a:solidFill>
                  <a:srgbClr val="800000"/>
                </a:solidFill>
              </a:rPr>
              <a:t> (2002), Isenberg (2005), Jacobs (2007)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 for Next Class: </a:t>
            </a: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§</a:t>
            </a:r>
            <a:r>
              <a:rPr lang="en-US" sz="1800" dirty="0" smtClean="0">
                <a:solidFill>
                  <a:srgbClr val="800000"/>
                </a:solidFill>
              </a:rPr>
              <a:t>20.5 – 20.13, </a:t>
            </a:r>
            <a:r>
              <a:rPr lang="en-US" sz="1800" dirty="0" err="1" smtClean="0">
                <a:solidFill>
                  <a:srgbClr val="800000"/>
                </a:solidFill>
              </a:rPr>
              <a:t>Eberly</a:t>
            </a:r>
            <a:r>
              <a:rPr lang="en-US" sz="1800" dirty="0" smtClean="0">
                <a:solidFill>
                  <a:srgbClr val="800000"/>
                </a:solidFill>
              </a:rPr>
              <a:t> 2</a:t>
            </a:r>
            <a:r>
              <a:rPr lang="en-US" sz="1800" baseline="30000" dirty="0" smtClean="0">
                <a:solidFill>
                  <a:srgbClr val="800000"/>
                </a:solidFill>
              </a:rPr>
              <a:t>e</a:t>
            </a: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Last Time: Intro to Illumination and Shading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Local </a:t>
            </a:r>
            <a:r>
              <a:rPr lang="en-US" sz="1800" i="1" dirty="0" smtClean="0">
                <a:solidFill>
                  <a:srgbClr val="0000CC"/>
                </a:solidFill>
              </a:rPr>
              <a:t>vs.</a:t>
            </a:r>
            <a:r>
              <a:rPr lang="en-US" sz="1800" dirty="0" smtClean="0">
                <a:solidFill>
                  <a:srgbClr val="0000CC"/>
                </a:solidFill>
              </a:rPr>
              <a:t> global models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Illumination (vertex </a:t>
            </a:r>
            <a:r>
              <a:rPr lang="en-US" sz="1800" dirty="0" err="1" smtClean="0">
                <a:solidFill>
                  <a:srgbClr val="0000CC"/>
                </a:solidFill>
              </a:rPr>
              <a:t>shaders</a:t>
            </a:r>
            <a:r>
              <a:rPr lang="en-US" sz="1800" dirty="0" smtClean="0">
                <a:solidFill>
                  <a:srgbClr val="0000CC"/>
                </a:solidFill>
              </a:rPr>
              <a:t>) </a:t>
            </a:r>
            <a:r>
              <a:rPr lang="en-US" sz="1800" i="1" dirty="0" smtClean="0">
                <a:solidFill>
                  <a:srgbClr val="0000CC"/>
                </a:solidFill>
              </a:rPr>
              <a:t>vs.</a:t>
            </a:r>
            <a:r>
              <a:rPr lang="en-US" sz="1800" dirty="0" smtClean="0">
                <a:solidFill>
                  <a:srgbClr val="0000CC"/>
                </a:solidFill>
              </a:rPr>
              <a:t> shading (fragment/pixel </a:t>
            </a:r>
            <a:r>
              <a:rPr lang="en-US" sz="1800" dirty="0" err="1" smtClean="0">
                <a:solidFill>
                  <a:srgbClr val="0000CC"/>
                </a:solidFill>
              </a:rPr>
              <a:t>shaders</a:t>
            </a:r>
            <a:r>
              <a:rPr lang="en-US" sz="1800" dirty="0" smtClean="0">
                <a:solidFill>
                  <a:srgbClr val="0000CC"/>
                </a:solidFill>
              </a:rPr>
              <a:t>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B</a:t>
            </a:r>
            <a:r>
              <a:rPr lang="en-US" sz="1800" dirty="0" smtClean="0">
                <a:solidFill>
                  <a:srgbClr val="0000CC"/>
                </a:solidFill>
              </a:rPr>
              <a:t>idirectional </a:t>
            </a:r>
            <a:r>
              <a:rPr lang="en-US" sz="1800" u="sng" dirty="0" smtClean="0">
                <a:solidFill>
                  <a:srgbClr val="0000CC"/>
                </a:solidFill>
              </a:rPr>
              <a:t>r</a:t>
            </a:r>
            <a:r>
              <a:rPr lang="en-US" sz="1800" dirty="0" smtClean="0">
                <a:solidFill>
                  <a:srgbClr val="0000CC"/>
                </a:solidFill>
              </a:rPr>
              <a:t>eflectance </a:t>
            </a:r>
            <a:r>
              <a:rPr lang="en-US" sz="1800" u="sng" dirty="0" smtClean="0">
                <a:solidFill>
                  <a:srgbClr val="0000CC"/>
                </a:solidFill>
              </a:rPr>
              <a:t>d</a:t>
            </a:r>
            <a:r>
              <a:rPr lang="en-US" sz="1800" dirty="0" smtClean="0">
                <a:solidFill>
                  <a:srgbClr val="0000CC"/>
                </a:solidFill>
              </a:rPr>
              <a:t>istribution </a:t>
            </a:r>
            <a:r>
              <a:rPr lang="en-US" sz="1800" u="sng" dirty="0" smtClean="0">
                <a:solidFill>
                  <a:srgbClr val="0000CC"/>
                </a:solidFill>
              </a:rPr>
              <a:t>f</a:t>
            </a:r>
            <a:r>
              <a:rPr lang="en-US" sz="1800" dirty="0" smtClean="0">
                <a:solidFill>
                  <a:srgbClr val="0000CC"/>
                </a:solidFill>
              </a:rPr>
              <a:t>unction (BRDF) </a:t>
            </a:r>
            <a:r>
              <a:rPr lang="en-US" sz="1800" dirty="0" smtClean="0">
                <a:sym typeface="Symbol"/>
              </a:rPr>
              <a:t>(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p</a:t>
            </a:r>
            <a:r>
              <a:rPr lang="en-US" sz="1800" dirty="0" smtClean="0">
                <a:sym typeface="Symbol"/>
              </a:rPr>
              <a:t>, </a:t>
            </a:r>
            <a:r>
              <a:rPr lang="en-US" sz="1800" baseline="-25000" dirty="0" smtClean="0">
                <a:sym typeface="Symbol"/>
              </a:rPr>
              <a:t> </a:t>
            </a:r>
            <a:r>
              <a:rPr lang="en-US" sz="1800" baseline="-25000" dirty="0" err="1" smtClean="0">
                <a:sym typeface="Symbol"/>
              </a:rPr>
              <a:t>i</a:t>
            </a:r>
            <a:r>
              <a:rPr lang="en-US" sz="1800" dirty="0" smtClean="0">
                <a:sym typeface="Symbol"/>
              </a:rPr>
              <a:t>, </a:t>
            </a:r>
            <a:r>
              <a:rPr lang="en-US" sz="1800" baseline="-25000" dirty="0" smtClean="0">
                <a:sym typeface="Symbol"/>
              </a:rPr>
              <a:t>o</a:t>
            </a:r>
            <a:r>
              <a:rPr lang="en-US" sz="1800" dirty="0" smtClean="0">
                <a:sym typeface="Symbol"/>
              </a:rPr>
              <a:t>, )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err="1" smtClean="0">
                <a:solidFill>
                  <a:srgbClr val="0000CC"/>
                </a:solidFill>
              </a:rPr>
              <a:t>Phong</a:t>
            </a:r>
            <a:r>
              <a:rPr lang="en-US" sz="1800" dirty="0" smtClean="0">
                <a:solidFill>
                  <a:srgbClr val="0000CC"/>
                </a:solidFill>
              </a:rPr>
              <a:t> illumination equation: introduction to shading</a:t>
            </a: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Texture Mapping Explained</a:t>
            </a:r>
          </a:p>
          <a:p>
            <a:pPr marL="742950" lvl="1" indent="-285750">
              <a:lnSpc>
                <a:spcPct val="11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Definitions</a:t>
            </a:r>
          </a:p>
          <a:p>
            <a:pPr marL="742950" lvl="1" indent="-285750">
              <a:lnSpc>
                <a:spcPct val="11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Design principles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Texture Pipeline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Using Simple Intermediate Surfaces (Cylinder, Sphere, Plane, Box)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OpenGL </a:t>
            </a:r>
            <a:r>
              <a:rPr lang="en-US" sz="1800" dirty="0" smtClean="0">
                <a:solidFill>
                  <a:srgbClr val="800000"/>
                </a:solidFill>
              </a:rPr>
              <a:t>Shading: Flat Shading, Smooth Shading (</a:t>
            </a:r>
            <a:r>
              <a:rPr lang="en-US" sz="1800" dirty="0" err="1" smtClean="0">
                <a:solidFill>
                  <a:srgbClr val="800000"/>
                </a:solidFill>
              </a:rPr>
              <a:t>Gouraud</a:t>
            </a:r>
            <a:r>
              <a:rPr lang="en-US" sz="1800" dirty="0" smtClean="0">
                <a:solidFill>
                  <a:srgbClr val="800000"/>
                </a:solidFill>
              </a:rPr>
              <a:t>)</a:t>
            </a:r>
            <a:endParaRPr lang="en-US" sz="1800" dirty="0" smtClean="0">
              <a:solidFill>
                <a:srgbClr val="800000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endParaRPr lang="en-US" sz="1800" dirty="0" smtClean="0">
              <a:solidFill>
                <a:srgbClr val="0000CC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Texture Mapping Overview [2]: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Motivation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2010 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8594" y="1219200"/>
            <a:ext cx="8064406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Texture Mapping Overview [3]: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Mappings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2010 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2875" y="1066799"/>
            <a:ext cx="8236325" cy="457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890" name="Rectangle 2"/>
          <p:cNvSpPr>
            <a:spLocks noChangeArrowheads="1"/>
          </p:cNvSpPr>
          <p:nvPr/>
        </p:nvSpPr>
        <p:spPr bwMode="auto">
          <a:xfrm>
            <a:off x="685800" y="5943600"/>
            <a:ext cx="4876800" cy="493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FF0000"/>
                </a:solidFill>
              </a:rPr>
              <a:t>Adapted from slides</a:t>
            </a:r>
          </a:p>
          <a:p>
            <a:r>
              <a:rPr lang="en-US" sz="1200" b="1">
                <a:solidFill>
                  <a:srgbClr val="FF0000"/>
                </a:solidFill>
              </a:rPr>
              <a:t>©  2005 Isenberg, T., University of Calgary (now at U. Groningen)</a:t>
            </a:r>
          </a:p>
        </p:txBody>
      </p:sp>
      <p:sp>
        <p:nvSpPr>
          <p:cNvPr id="1061892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367588" cy="803275"/>
          </a:xfrm>
          <a:noFill/>
          <a:ln/>
        </p:spPr>
        <p:txBody>
          <a:bodyPr/>
          <a:lstStyle/>
          <a:p>
            <a:r>
              <a:rPr lang="en-US" dirty="0"/>
              <a:t>Texture Mapping How-To [1]:</a:t>
            </a:r>
            <a:br>
              <a:rPr lang="en-US" dirty="0"/>
            </a:br>
            <a:r>
              <a:rPr lang="en-US" dirty="0"/>
              <a:t>Goals and Texture Elements (</a:t>
            </a:r>
            <a:r>
              <a:rPr lang="en-US" dirty="0" err="1"/>
              <a:t>Texels</a:t>
            </a:r>
            <a:r>
              <a:rPr lang="en-US" dirty="0"/>
              <a:t>)</a:t>
            </a:r>
          </a:p>
        </p:txBody>
      </p:sp>
      <p:pic>
        <p:nvPicPr>
          <p:cNvPr id="10618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219200"/>
            <a:ext cx="7848600" cy="425926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914" name="Rectangle 2"/>
          <p:cNvSpPr>
            <a:spLocks noChangeArrowheads="1"/>
          </p:cNvSpPr>
          <p:nvPr/>
        </p:nvSpPr>
        <p:spPr bwMode="auto">
          <a:xfrm>
            <a:off x="685800" y="5943600"/>
            <a:ext cx="4876800" cy="493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FF0000"/>
                </a:solidFill>
              </a:rPr>
              <a:t>Adapted from slides</a:t>
            </a:r>
          </a:p>
          <a:p>
            <a:r>
              <a:rPr lang="en-US" sz="1200" b="1">
                <a:solidFill>
                  <a:srgbClr val="FF0000"/>
                </a:solidFill>
              </a:rPr>
              <a:t>©  2005 Isenberg, T., University of Calgary (now at U. Groningen)</a:t>
            </a:r>
          </a:p>
        </p:txBody>
      </p:sp>
      <p:sp>
        <p:nvSpPr>
          <p:cNvPr id="1062915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367588" cy="803275"/>
          </a:xfrm>
          <a:noFill/>
          <a:ln/>
        </p:spPr>
        <p:txBody>
          <a:bodyPr/>
          <a:lstStyle/>
          <a:p>
            <a:r>
              <a:rPr lang="en-US"/>
              <a:t>Texture Mapping How-To [2]:</a:t>
            </a:r>
            <a:br>
              <a:rPr lang="en-US"/>
            </a:br>
            <a:r>
              <a:rPr lang="en-US"/>
              <a:t>Adapting Polygons-to-Pixels Pipeline</a:t>
            </a:r>
          </a:p>
        </p:txBody>
      </p:sp>
      <p:pic>
        <p:nvPicPr>
          <p:cNvPr id="10629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409700"/>
            <a:ext cx="8077200" cy="38481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938" name="Rectangle 2"/>
          <p:cNvSpPr>
            <a:spLocks noChangeArrowheads="1"/>
          </p:cNvSpPr>
          <p:nvPr/>
        </p:nvSpPr>
        <p:spPr bwMode="auto">
          <a:xfrm>
            <a:off x="685800" y="5943600"/>
            <a:ext cx="4876800" cy="493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FF0000"/>
                </a:solidFill>
              </a:rPr>
              <a:t>Adapted from slides</a:t>
            </a:r>
          </a:p>
          <a:p>
            <a:r>
              <a:rPr lang="en-US" sz="1200" b="1">
                <a:solidFill>
                  <a:srgbClr val="FF0000"/>
                </a:solidFill>
              </a:rPr>
              <a:t>©  2005 Isenberg, T., University of Calgary (now at U. Groningen)</a:t>
            </a:r>
          </a:p>
        </p:txBody>
      </p:sp>
      <p:sp>
        <p:nvSpPr>
          <p:cNvPr id="1063939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367588" cy="803275"/>
          </a:xfrm>
          <a:noFill/>
          <a:ln/>
        </p:spPr>
        <p:txBody>
          <a:bodyPr/>
          <a:lstStyle/>
          <a:p>
            <a:r>
              <a:rPr lang="en-US"/>
              <a:t>Texture Mapping How-To [3]:</a:t>
            </a:r>
            <a:br>
              <a:rPr lang="en-US"/>
            </a:br>
            <a:r>
              <a:rPr lang="en-US"/>
              <a:t> Mapping Definition</a:t>
            </a:r>
          </a:p>
        </p:txBody>
      </p:sp>
      <p:pic>
        <p:nvPicPr>
          <p:cNvPr id="106394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1222375"/>
            <a:ext cx="7239000" cy="4492625"/>
          </a:xfrm>
          <a:prstGeom prst="rect">
            <a:avLst/>
          </a:prstGeom>
          <a:noFill/>
        </p:spPr>
      </p:pic>
      <p:sp>
        <p:nvSpPr>
          <p:cNvPr id="1063942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867400" y="5081588"/>
            <a:ext cx="1485900" cy="696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hlink"/>
                </a:solidFill>
              </a:rPr>
              <a:t>u = s(x, y, z)</a:t>
            </a:r>
          </a:p>
          <a:p>
            <a:r>
              <a:rPr lang="en-US" sz="1800" b="1">
                <a:solidFill>
                  <a:schemeClr val="hlink"/>
                </a:solidFill>
              </a:rPr>
              <a:t>v = t(x, y, z)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3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394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62" name="Rectangle 2"/>
          <p:cNvSpPr>
            <a:spLocks noChangeArrowheads="1"/>
          </p:cNvSpPr>
          <p:nvPr/>
        </p:nvSpPr>
        <p:spPr bwMode="auto">
          <a:xfrm>
            <a:off x="685800" y="5943600"/>
            <a:ext cx="4876800" cy="493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FF0000"/>
                </a:solidFill>
              </a:rPr>
              <a:t>Adapted from slides</a:t>
            </a:r>
          </a:p>
          <a:p>
            <a:r>
              <a:rPr lang="en-US" sz="1200" b="1">
                <a:solidFill>
                  <a:srgbClr val="FF0000"/>
                </a:solidFill>
              </a:rPr>
              <a:t>©  2005 Isenberg, T., University of Calgary (now at U. Groningen)</a:t>
            </a:r>
          </a:p>
        </p:txBody>
      </p:sp>
      <p:sp>
        <p:nvSpPr>
          <p:cNvPr id="1064963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367588" cy="803275"/>
          </a:xfrm>
          <a:noFill/>
          <a:ln/>
        </p:spPr>
        <p:txBody>
          <a:bodyPr/>
          <a:lstStyle/>
          <a:p>
            <a:r>
              <a:rPr lang="en-US"/>
              <a:t>Texture Mapping How-To [4]:</a:t>
            </a:r>
            <a:br>
              <a:rPr lang="en-US"/>
            </a:br>
            <a:r>
              <a:rPr lang="en-US"/>
              <a:t>General Procedure</a:t>
            </a:r>
          </a:p>
        </p:txBody>
      </p:sp>
      <p:pic>
        <p:nvPicPr>
          <p:cNvPr id="106496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143000"/>
            <a:ext cx="7620000" cy="448627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986" name="Rectangle 2"/>
          <p:cNvSpPr>
            <a:spLocks noChangeArrowheads="1"/>
          </p:cNvSpPr>
          <p:nvPr/>
        </p:nvSpPr>
        <p:spPr bwMode="auto">
          <a:xfrm>
            <a:off x="685800" y="5943600"/>
            <a:ext cx="4876800" cy="493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FF0000"/>
                </a:solidFill>
              </a:rPr>
              <a:t>Adapted from slides</a:t>
            </a:r>
          </a:p>
          <a:p>
            <a:r>
              <a:rPr lang="en-US" sz="1200" b="1">
                <a:solidFill>
                  <a:srgbClr val="FF0000"/>
                </a:solidFill>
              </a:rPr>
              <a:t>©  2005 Isenberg, T., University of Calgary (now at U. Groningen)</a:t>
            </a:r>
          </a:p>
        </p:txBody>
      </p:sp>
      <p:sp>
        <p:nvSpPr>
          <p:cNvPr id="1065987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367588" cy="803275"/>
          </a:xfrm>
          <a:noFill/>
          <a:ln/>
        </p:spPr>
        <p:txBody>
          <a:bodyPr/>
          <a:lstStyle/>
          <a:p>
            <a:r>
              <a:rPr lang="en-US" dirty="0"/>
              <a:t>Texture Mapping How-To [5]:</a:t>
            </a:r>
            <a:br>
              <a:rPr lang="en-US" dirty="0"/>
            </a:br>
            <a:r>
              <a:rPr lang="en-US" dirty="0"/>
              <a:t> Projective </a:t>
            </a:r>
            <a:r>
              <a:rPr lang="en-US" dirty="0" smtClean="0"/>
              <a:t>Textures, Functions</a:t>
            </a:r>
            <a:endParaRPr lang="en-US" dirty="0"/>
          </a:p>
        </p:txBody>
      </p:sp>
      <p:pic>
        <p:nvPicPr>
          <p:cNvPr id="10659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295400"/>
            <a:ext cx="7467600" cy="401002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010" name="Rectangle 2"/>
          <p:cNvSpPr>
            <a:spLocks noChangeArrowheads="1"/>
          </p:cNvSpPr>
          <p:nvPr/>
        </p:nvSpPr>
        <p:spPr bwMode="auto">
          <a:xfrm>
            <a:off x="685800" y="5943600"/>
            <a:ext cx="4876800" cy="493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FF0000"/>
                </a:solidFill>
              </a:rPr>
              <a:t>Adapted from slides</a:t>
            </a:r>
          </a:p>
          <a:p>
            <a:r>
              <a:rPr lang="en-US" sz="1200" b="1">
                <a:solidFill>
                  <a:srgbClr val="FF0000"/>
                </a:solidFill>
              </a:rPr>
              <a:t>©  2005 Isenberg, T., University of Calgary (now at U. Groningen)</a:t>
            </a:r>
          </a:p>
        </p:txBody>
      </p:sp>
      <p:sp>
        <p:nvSpPr>
          <p:cNvPr id="1067011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367588" cy="803275"/>
          </a:xfrm>
          <a:noFill/>
          <a:ln/>
        </p:spPr>
        <p:txBody>
          <a:bodyPr/>
          <a:lstStyle/>
          <a:p>
            <a:r>
              <a:rPr lang="en-US"/>
              <a:t>Texture Mapping How-To [6]:</a:t>
            </a:r>
            <a:br>
              <a:rPr lang="en-US"/>
            </a:br>
            <a:r>
              <a:rPr lang="en-US"/>
              <a:t> (Manual) Surface Parameterization</a:t>
            </a:r>
          </a:p>
        </p:txBody>
      </p:sp>
      <p:pic>
        <p:nvPicPr>
          <p:cNvPr id="10670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304925"/>
            <a:ext cx="7924800" cy="402907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034" name="Rectangle 2"/>
          <p:cNvSpPr>
            <a:spLocks noChangeArrowheads="1"/>
          </p:cNvSpPr>
          <p:nvPr/>
        </p:nvSpPr>
        <p:spPr bwMode="auto">
          <a:xfrm>
            <a:off x="685800" y="5943600"/>
            <a:ext cx="4876800" cy="493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FF0000"/>
                </a:solidFill>
              </a:rPr>
              <a:t>Adapted from slides</a:t>
            </a:r>
          </a:p>
          <a:p>
            <a:r>
              <a:rPr lang="en-US" sz="1200" b="1">
                <a:solidFill>
                  <a:srgbClr val="FF0000"/>
                </a:solidFill>
              </a:rPr>
              <a:t>©  2005 Isenberg, T., University of Calgary (now at U. Groningen)</a:t>
            </a:r>
          </a:p>
        </p:txBody>
      </p:sp>
      <p:sp>
        <p:nvSpPr>
          <p:cNvPr id="1068035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367588" cy="803275"/>
          </a:xfrm>
          <a:noFill/>
          <a:ln/>
        </p:spPr>
        <p:txBody>
          <a:bodyPr/>
          <a:lstStyle/>
          <a:p>
            <a:r>
              <a:rPr lang="en-US" dirty="0"/>
              <a:t>Texture Mapping How-To </a:t>
            </a:r>
            <a:r>
              <a:rPr lang="en-US" dirty="0" smtClean="0"/>
              <a:t>[7]: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Inherent (u, v) Coordinates</a:t>
            </a:r>
          </a:p>
        </p:txBody>
      </p:sp>
      <p:pic>
        <p:nvPicPr>
          <p:cNvPr id="10680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143000"/>
            <a:ext cx="7315200" cy="469106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059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367588" cy="803275"/>
          </a:xfrm>
          <a:noFill/>
          <a:ln/>
        </p:spPr>
        <p:txBody>
          <a:bodyPr/>
          <a:lstStyle/>
          <a:p>
            <a:r>
              <a:rPr lang="en-US"/>
              <a:t>Two-Step Approach [1]:</a:t>
            </a:r>
            <a:br>
              <a:rPr lang="en-US"/>
            </a:br>
            <a:r>
              <a:rPr lang="en-US"/>
              <a:t>Duality (Again)</a:t>
            </a:r>
          </a:p>
        </p:txBody>
      </p:sp>
      <p:pic>
        <p:nvPicPr>
          <p:cNvPr id="106906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143000"/>
            <a:ext cx="7391400" cy="453231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2625" y="5667375"/>
            <a:ext cx="6153150" cy="733425"/>
          </a:xfrm>
          <a:prstGeom prst="rect">
            <a:avLst/>
          </a:prstGeom>
          <a:noFill/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066800" y="762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u="none">
                <a:solidFill>
                  <a:srgbClr val="5B0DAA"/>
                </a:solidFill>
                <a:latin typeface="Copperplate Gothic Light" pitchFamily="34" charset="0"/>
              </a:rPr>
              <a:t>Where We Are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33550" y="990467"/>
            <a:ext cx="6515100" cy="435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47800" y="3276600"/>
            <a:ext cx="7010400" cy="152400"/>
          </a:xfrm>
          <a:prstGeom prst="rect">
            <a:avLst/>
          </a:prstGeom>
          <a:solidFill>
            <a:schemeClr val="accent2">
              <a:alpha val="10196"/>
            </a:schemeClr>
          </a:solidFill>
          <a:ln w="38100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082" name="Rectangle 2"/>
          <p:cNvSpPr>
            <a:spLocks noChangeArrowheads="1"/>
          </p:cNvSpPr>
          <p:nvPr/>
        </p:nvSpPr>
        <p:spPr bwMode="auto">
          <a:xfrm>
            <a:off x="685800" y="5943600"/>
            <a:ext cx="4876800" cy="493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FF0000"/>
                </a:solidFill>
              </a:rPr>
              <a:t>Adapted from slides</a:t>
            </a:r>
          </a:p>
          <a:p>
            <a:r>
              <a:rPr lang="en-US" sz="1200" b="1">
                <a:solidFill>
                  <a:srgbClr val="FF0000"/>
                </a:solidFill>
              </a:rPr>
              <a:t>©  2005 Isenberg, T., University of Calgary (now at U. Groningen)</a:t>
            </a:r>
          </a:p>
        </p:txBody>
      </p:sp>
      <p:sp>
        <p:nvSpPr>
          <p:cNvPr id="1070083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367588" cy="803275"/>
          </a:xfrm>
          <a:noFill/>
          <a:ln/>
        </p:spPr>
        <p:txBody>
          <a:bodyPr/>
          <a:lstStyle/>
          <a:p>
            <a:r>
              <a:rPr lang="en-US"/>
              <a:t>Two-Step Approach [2]:</a:t>
            </a:r>
            <a:br>
              <a:rPr lang="en-US"/>
            </a:br>
            <a:r>
              <a:rPr lang="en-US"/>
              <a:t>Example – Cylindrical Mapping</a:t>
            </a:r>
          </a:p>
        </p:txBody>
      </p:sp>
      <p:pic>
        <p:nvPicPr>
          <p:cNvPr id="10700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074738"/>
            <a:ext cx="7391400" cy="464026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106" name="Rectangle 2"/>
          <p:cNvSpPr>
            <a:spLocks noChangeArrowheads="1"/>
          </p:cNvSpPr>
          <p:nvPr/>
        </p:nvSpPr>
        <p:spPr bwMode="auto">
          <a:xfrm>
            <a:off x="685800" y="5943600"/>
            <a:ext cx="4876800" cy="493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FF0000"/>
                </a:solidFill>
              </a:rPr>
              <a:t>Adapted from slides</a:t>
            </a:r>
          </a:p>
          <a:p>
            <a:r>
              <a:rPr lang="en-US" sz="1200" b="1">
                <a:solidFill>
                  <a:srgbClr val="FF0000"/>
                </a:solidFill>
              </a:rPr>
              <a:t>©  2005 Isenberg, T., University of Calgary (now at U. Groningen)</a:t>
            </a:r>
          </a:p>
        </p:txBody>
      </p:sp>
      <p:sp>
        <p:nvSpPr>
          <p:cNvPr id="1071107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367588" cy="803275"/>
          </a:xfrm>
          <a:noFill/>
          <a:ln/>
        </p:spPr>
        <p:txBody>
          <a:bodyPr/>
          <a:lstStyle/>
          <a:p>
            <a:r>
              <a:rPr lang="en-US"/>
              <a:t>Two-Step Approach [3]:</a:t>
            </a:r>
            <a:br>
              <a:rPr lang="en-US"/>
            </a:br>
            <a:r>
              <a:rPr lang="en-US"/>
              <a:t>Example – Spherical Mapping</a:t>
            </a:r>
          </a:p>
        </p:txBody>
      </p:sp>
      <p:pic>
        <p:nvPicPr>
          <p:cNvPr id="107110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071563"/>
            <a:ext cx="7391400" cy="464343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131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367588" cy="803275"/>
          </a:xfrm>
          <a:noFill/>
          <a:ln/>
        </p:spPr>
        <p:txBody>
          <a:bodyPr/>
          <a:lstStyle/>
          <a:p>
            <a:r>
              <a:rPr lang="en-US"/>
              <a:t>Two-Step Approach [4]:</a:t>
            </a:r>
            <a:br>
              <a:rPr lang="en-US"/>
            </a:br>
            <a:r>
              <a:rPr lang="en-US"/>
              <a:t>Example – Planar Mapping</a:t>
            </a:r>
          </a:p>
        </p:txBody>
      </p:sp>
      <p:pic>
        <p:nvPicPr>
          <p:cNvPr id="10721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066800"/>
            <a:ext cx="7543800" cy="468947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154" name="Rectangle 2"/>
          <p:cNvSpPr>
            <a:spLocks noChangeArrowheads="1"/>
          </p:cNvSpPr>
          <p:nvPr/>
        </p:nvSpPr>
        <p:spPr bwMode="auto">
          <a:xfrm>
            <a:off x="685800" y="5943600"/>
            <a:ext cx="4876800" cy="493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FF0000"/>
                </a:solidFill>
              </a:rPr>
              <a:t>Adapted from slides</a:t>
            </a:r>
          </a:p>
          <a:p>
            <a:r>
              <a:rPr lang="en-US" sz="1200" b="1">
                <a:solidFill>
                  <a:srgbClr val="FF0000"/>
                </a:solidFill>
              </a:rPr>
              <a:t>©  2005 Isenberg, T., University of Calgary (now at U. Groningen)</a:t>
            </a:r>
          </a:p>
        </p:txBody>
      </p:sp>
      <p:sp>
        <p:nvSpPr>
          <p:cNvPr id="1073155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367588" cy="803275"/>
          </a:xfrm>
          <a:noFill/>
          <a:ln/>
        </p:spPr>
        <p:txBody>
          <a:bodyPr/>
          <a:lstStyle/>
          <a:p>
            <a:r>
              <a:rPr lang="en-US"/>
              <a:t>Two-Step Approach [5]:</a:t>
            </a:r>
            <a:br>
              <a:rPr lang="en-US"/>
            </a:br>
            <a:r>
              <a:rPr lang="en-US"/>
              <a:t>Example – Cuboid/Box Mapping</a:t>
            </a:r>
          </a:p>
        </p:txBody>
      </p:sp>
      <p:pic>
        <p:nvPicPr>
          <p:cNvPr id="10731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066800"/>
            <a:ext cx="7543800" cy="473868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178" name="Rectangle 2"/>
          <p:cNvSpPr>
            <a:spLocks noChangeArrowheads="1"/>
          </p:cNvSpPr>
          <p:nvPr/>
        </p:nvSpPr>
        <p:spPr bwMode="auto">
          <a:xfrm>
            <a:off x="685800" y="5943600"/>
            <a:ext cx="4876800" cy="493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FF0000"/>
                </a:solidFill>
              </a:rPr>
              <a:t>Adapted from slides</a:t>
            </a:r>
          </a:p>
          <a:p>
            <a:r>
              <a:rPr lang="en-US" sz="1200" b="1">
                <a:solidFill>
                  <a:srgbClr val="FF0000"/>
                </a:solidFill>
              </a:rPr>
              <a:t>©  2005 Isenberg, T., University of Calgary (now at U. Groningen)</a:t>
            </a:r>
          </a:p>
        </p:txBody>
      </p:sp>
      <p:sp>
        <p:nvSpPr>
          <p:cNvPr id="1074179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367588" cy="803275"/>
          </a:xfrm>
          <a:noFill/>
          <a:ln/>
        </p:spPr>
        <p:txBody>
          <a:bodyPr/>
          <a:lstStyle/>
          <a:p>
            <a:r>
              <a:rPr lang="en-US"/>
              <a:t>O Mapping [1]:</a:t>
            </a:r>
            <a:br>
              <a:rPr lang="en-US"/>
            </a:br>
            <a:r>
              <a:rPr lang="en-US"/>
              <a:t>Object-to-Surface</a:t>
            </a:r>
          </a:p>
        </p:txBody>
      </p:sp>
      <p:pic>
        <p:nvPicPr>
          <p:cNvPr id="10741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143000"/>
            <a:ext cx="7323138" cy="454025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226" name="Rectangle 2"/>
          <p:cNvSpPr>
            <a:spLocks noChangeArrowheads="1"/>
          </p:cNvSpPr>
          <p:nvPr/>
        </p:nvSpPr>
        <p:spPr bwMode="auto">
          <a:xfrm>
            <a:off x="685800" y="5943600"/>
            <a:ext cx="4876800" cy="493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FF0000"/>
                </a:solidFill>
              </a:rPr>
              <a:t>Adapted from slides</a:t>
            </a:r>
          </a:p>
          <a:p>
            <a:r>
              <a:rPr lang="en-US" sz="1200" b="1">
                <a:solidFill>
                  <a:srgbClr val="FF0000"/>
                </a:solidFill>
              </a:rPr>
              <a:t>©  2005 Isenberg, T., University of Calgary (now at U. Groningen)</a:t>
            </a:r>
          </a:p>
        </p:txBody>
      </p:sp>
      <p:sp>
        <p:nvSpPr>
          <p:cNvPr id="1076227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367588" cy="803275"/>
          </a:xfrm>
          <a:noFill/>
          <a:ln/>
        </p:spPr>
        <p:txBody>
          <a:bodyPr/>
          <a:lstStyle/>
          <a:p>
            <a:r>
              <a:rPr lang="en-US"/>
              <a:t>O Mapping [2]:</a:t>
            </a:r>
            <a:br>
              <a:rPr lang="en-US"/>
            </a:br>
            <a:r>
              <a:rPr lang="en-US"/>
              <a:t>Illustrations</a:t>
            </a:r>
          </a:p>
        </p:txBody>
      </p:sp>
      <p:pic>
        <p:nvPicPr>
          <p:cNvPr id="107622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00200" y="1431925"/>
            <a:ext cx="5943600" cy="4097338"/>
          </a:xfrm>
          <a:prstGeom prst="rect">
            <a:avLst/>
          </a:prstGeom>
          <a:noFill/>
        </p:spPr>
      </p:pic>
      <p:sp>
        <p:nvSpPr>
          <p:cNvPr id="1076230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52638" y="1143000"/>
            <a:ext cx="175418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hlink"/>
                </a:solidFill>
              </a:rPr>
              <a:t>1. Reflected Ray</a:t>
            </a:r>
          </a:p>
        </p:txBody>
      </p:sp>
      <p:sp>
        <p:nvSpPr>
          <p:cNvPr id="1076231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080000" y="1143000"/>
            <a:ext cx="18018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hlink"/>
                </a:solidFill>
              </a:rPr>
              <a:t>2. Object Normal</a:t>
            </a:r>
          </a:p>
        </p:txBody>
      </p:sp>
      <p:sp>
        <p:nvSpPr>
          <p:cNvPr id="1076232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57400" y="5486400"/>
            <a:ext cx="17446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hlink"/>
                </a:solidFill>
              </a:rPr>
              <a:t>3. Object Center</a:t>
            </a:r>
          </a:p>
        </p:txBody>
      </p:sp>
      <p:sp>
        <p:nvSpPr>
          <p:cNvPr id="1076233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267200" y="5454650"/>
            <a:ext cx="34290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hlink"/>
                </a:solidFill>
              </a:rPr>
              <a:t>4. Normal of Intermediate Surface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6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76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76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76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6230" grpId="0"/>
      <p:bldP spid="1076231" grpId="0"/>
      <p:bldP spid="1076232" grpId="0"/>
      <p:bldP spid="107623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250" name="Rectangle 2"/>
          <p:cNvSpPr>
            <a:spLocks noChangeArrowheads="1"/>
          </p:cNvSpPr>
          <p:nvPr/>
        </p:nvSpPr>
        <p:spPr bwMode="auto">
          <a:xfrm>
            <a:off x="685800" y="5943600"/>
            <a:ext cx="4876800" cy="493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FF0000"/>
                </a:solidFill>
              </a:rPr>
              <a:t>Adapted from slides</a:t>
            </a:r>
          </a:p>
          <a:p>
            <a:r>
              <a:rPr lang="en-US" sz="1200" b="1">
                <a:solidFill>
                  <a:srgbClr val="FF0000"/>
                </a:solidFill>
              </a:rPr>
              <a:t>©  2005 Isenberg, T., University of Calgary (now at U. Groningen)</a:t>
            </a:r>
          </a:p>
        </p:txBody>
      </p:sp>
      <p:sp>
        <p:nvSpPr>
          <p:cNvPr id="1077251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367588" cy="803275"/>
          </a:xfrm>
          <a:noFill/>
          <a:ln/>
        </p:spPr>
        <p:txBody>
          <a:bodyPr/>
          <a:lstStyle/>
          <a:p>
            <a:r>
              <a:rPr lang="en-US"/>
              <a:t>Correspondence Functions [1]:</a:t>
            </a:r>
            <a:br>
              <a:rPr lang="en-US"/>
            </a:br>
            <a:r>
              <a:rPr lang="en-US"/>
              <a:t>Texture Coordinates</a:t>
            </a:r>
          </a:p>
        </p:txBody>
      </p:sp>
      <p:pic>
        <p:nvPicPr>
          <p:cNvPr id="107725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1219200"/>
            <a:ext cx="8077200" cy="4159250"/>
          </a:xfrm>
          <a:prstGeom prst="rect">
            <a:avLst/>
          </a:prstGeom>
          <a:noFill/>
        </p:spPr>
      </p:pic>
      <p:sp>
        <p:nvSpPr>
          <p:cNvPr id="1077258" name="Text Box 1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239000" y="1676400"/>
            <a:ext cx="1485900" cy="696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hlink"/>
                </a:solidFill>
              </a:rPr>
              <a:t>u = s(x, y, z)</a:t>
            </a:r>
          </a:p>
          <a:p>
            <a:r>
              <a:rPr lang="en-US" sz="1800" b="1">
                <a:solidFill>
                  <a:schemeClr val="hlink"/>
                </a:solidFill>
              </a:rPr>
              <a:t>v = t(x, y, z)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7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725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274" name="Rectangle 2"/>
          <p:cNvSpPr>
            <a:spLocks noChangeArrowheads="1"/>
          </p:cNvSpPr>
          <p:nvPr/>
        </p:nvSpPr>
        <p:spPr bwMode="auto">
          <a:xfrm>
            <a:off x="685800" y="5943600"/>
            <a:ext cx="4876800" cy="493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FF0000"/>
                </a:solidFill>
              </a:rPr>
              <a:t>Adapted from slides</a:t>
            </a:r>
          </a:p>
          <a:p>
            <a:r>
              <a:rPr lang="en-US" sz="1200" b="1">
                <a:solidFill>
                  <a:srgbClr val="FF0000"/>
                </a:solidFill>
              </a:rPr>
              <a:t>©  2005 Isenberg, T., University of Calgary (now at U. Groningen)</a:t>
            </a:r>
          </a:p>
        </p:txBody>
      </p:sp>
      <p:sp>
        <p:nvSpPr>
          <p:cNvPr id="1078275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367588" cy="803275"/>
          </a:xfrm>
          <a:noFill/>
          <a:ln/>
        </p:spPr>
        <p:txBody>
          <a:bodyPr/>
          <a:lstStyle/>
          <a:p>
            <a:r>
              <a:rPr lang="en-US"/>
              <a:t>Correspondence Functions [2]:</a:t>
            </a:r>
            <a:br>
              <a:rPr lang="en-US"/>
            </a:br>
            <a:r>
              <a:rPr lang="en-US"/>
              <a:t>Tiling, Mirroring, Clamping, Borders</a:t>
            </a:r>
          </a:p>
        </p:txBody>
      </p:sp>
      <p:pic>
        <p:nvPicPr>
          <p:cNvPr id="10782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241425"/>
            <a:ext cx="7924800" cy="432117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298" name="Rectangle 2"/>
          <p:cNvSpPr>
            <a:spLocks noChangeArrowheads="1"/>
          </p:cNvSpPr>
          <p:nvPr/>
        </p:nvSpPr>
        <p:spPr bwMode="auto">
          <a:xfrm>
            <a:off x="685800" y="5943600"/>
            <a:ext cx="4876800" cy="493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FF0000"/>
                </a:solidFill>
              </a:rPr>
              <a:t>Adapted from slides</a:t>
            </a:r>
          </a:p>
          <a:p>
            <a:r>
              <a:rPr lang="en-US" sz="1200" b="1">
                <a:solidFill>
                  <a:srgbClr val="FF0000"/>
                </a:solidFill>
              </a:rPr>
              <a:t>©  2005 Isenberg, T., University of Calgary (now at U. Groningen)</a:t>
            </a:r>
          </a:p>
        </p:txBody>
      </p:sp>
      <p:sp>
        <p:nvSpPr>
          <p:cNvPr id="1079299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367588" cy="803275"/>
          </a:xfrm>
          <a:noFill/>
          <a:ln/>
        </p:spPr>
        <p:txBody>
          <a:bodyPr/>
          <a:lstStyle/>
          <a:p>
            <a:r>
              <a:rPr lang="en-US"/>
              <a:t>Correspondence Functions [3]:</a:t>
            </a:r>
            <a:br>
              <a:rPr lang="en-US"/>
            </a:br>
            <a:r>
              <a:rPr lang="en-US"/>
              <a:t>Clamping and Borders Illustrated</a:t>
            </a:r>
          </a:p>
        </p:txBody>
      </p:sp>
      <p:pic>
        <p:nvPicPr>
          <p:cNvPr id="10793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084263"/>
            <a:ext cx="7485063" cy="470693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322" name="Rectangle 2"/>
          <p:cNvSpPr>
            <a:spLocks noChangeArrowheads="1"/>
          </p:cNvSpPr>
          <p:nvPr/>
        </p:nvSpPr>
        <p:spPr bwMode="auto">
          <a:xfrm>
            <a:off x="685800" y="5943600"/>
            <a:ext cx="4876800" cy="493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FF0000"/>
                </a:solidFill>
              </a:rPr>
              <a:t>Adapted from slides</a:t>
            </a:r>
          </a:p>
          <a:p>
            <a:r>
              <a:rPr lang="en-US" sz="1200" b="1">
                <a:solidFill>
                  <a:srgbClr val="FF0000"/>
                </a:solidFill>
              </a:rPr>
              <a:t>©  2005 Isenberg, T., University of Calgary (now at U. Groningen)</a:t>
            </a:r>
          </a:p>
        </p:txBody>
      </p:sp>
      <p:sp>
        <p:nvSpPr>
          <p:cNvPr id="1080323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367588" cy="803275"/>
          </a:xfrm>
          <a:noFill/>
          <a:ln/>
        </p:spPr>
        <p:txBody>
          <a:bodyPr/>
          <a:lstStyle/>
          <a:p>
            <a:r>
              <a:rPr lang="en-US"/>
              <a:t>Application of Texture Values:</a:t>
            </a:r>
            <a:br>
              <a:rPr lang="en-US"/>
            </a:br>
            <a:r>
              <a:rPr lang="en-US"/>
              <a:t>Combining Texturing and Lighting</a:t>
            </a:r>
          </a:p>
        </p:txBody>
      </p:sp>
      <p:pic>
        <p:nvPicPr>
          <p:cNvPr id="10803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066800"/>
            <a:ext cx="7315200" cy="471805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Illumination &amp; Shading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2010 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219200"/>
            <a:ext cx="817502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370" name="Rectangle 2"/>
          <p:cNvSpPr>
            <a:spLocks noChangeArrowheads="1"/>
          </p:cNvSpPr>
          <p:nvPr/>
        </p:nvSpPr>
        <p:spPr bwMode="auto">
          <a:xfrm>
            <a:off x="685800" y="5943600"/>
            <a:ext cx="4876800" cy="493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FF0000"/>
                </a:solidFill>
              </a:rPr>
              <a:t>Adapted from slides</a:t>
            </a:r>
          </a:p>
          <a:p>
            <a:r>
              <a:rPr lang="en-US" sz="1200" b="1">
                <a:solidFill>
                  <a:srgbClr val="FF0000"/>
                </a:solidFill>
              </a:rPr>
              <a:t>©  2005 Isenberg, T., University of Calgary (now at U. Groningen)</a:t>
            </a:r>
          </a:p>
        </p:txBody>
      </p:sp>
      <p:sp>
        <p:nvSpPr>
          <p:cNvPr id="10823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367588" cy="803275"/>
          </a:xfrm>
          <a:noFill/>
          <a:ln/>
        </p:spPr>
        <p:txBody>
          <a:bodyPr/>
          <a:lstStyle/>
          <a:p>
            <a:r>
              <a:rPr lang="en-US"/>
              <a:t>The End…?</a:t>
            </a:r>
          </a:p>
        </p:txBody>
      </p:sp>
      <p:pic>
        <p:nvPicPr>
          <p:cNvPr id="108237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2213" y="1524000"/>
            <a:ext cx="4219575" cy="4210050"/>
          </a:xfrm>
          <a:prstGeom prst="rect">
            <a:avLst/>
          </a:prstGeom>
          <a:noFill/>
        </p:spPr>
      </p:pic>
      <p:sp>
        <p:nvSpPr>
          <p:cNvPr id="1082375" name="Text Box 7"/>
          <p:cNvSpPr txBox="1">
            <a:spLocks noChangeArrowheads="1"/>
          </p:cNvSpPr>
          <p:nvPr/>
        </p:nvSpPr>
        <p:spPr bwMode="auto">
          <a:xfrm>
            <a:off x="1295400" y="1004888"/>
            <a:ext cx="26733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hlink"/>
                </a:solidFill>
              </a:rPr>
              <a:t>Done!    … well, almost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76200"/>
            <a:ext cx="7367588" cy="762000"/>
          </a:xfrm>
        </p:spPr>
        <p:txBody>
          <a:bodyPr/>
          <a:lstStyle/>
          <a:p>
            <a:r>
              <a:rPr lang="en-US" dirty="0"/>
              <a:t>Surface Detail: Imitating Complexity by Texturing Smooth Objects</a:t>
            </a:r>
          </a:p>
        </p:txBody>
      </p:sp>
      <p:sp>
        <p:nvSpPr>
          <p:cNvPr id="1085444" name="Rectangle 4"/>
          <p:cNvSpPr>
            <a:spLocks noChangeArrowheads="1"/>
          </p:cNvSpPr>
          <p:nvPr/>
        </p:nvSpPr>
        <p:spPr bwMode="auto">
          <a:xfrm>
            <a:off x="685800" y="5943600"/>
            <a:ext cx="5522913" cy="493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0000CC"/>
                </a:solidFill>
              </a:rPr>
              <a:t>Adapted from slides</a:t>
            </a:r>
          </a:p>
          <a:p>
            <a:r>
              <a:rPr lang="en-US" sz="1200" b="1">
                <a:solidFill>
                  <a:srgbClr val="0000CC"/>
                </a:solidFill>
              </a:rPr>
              <a:t>©  2002 Gröller, E. &amp; Jeschke, S. Vienna Institute of Technology</a:t>
            </a:r>
          </a:p>
        </p:txBody>
      </p:sp>
      <p:pic>
        <p:nvPicPr>
          <p:cNvPr id="108544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009650"/>
            <a:ext cx="7589838" cy="493395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More on Shading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(Surface Detail 2, 4, 5)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Shading in OpenGL</a:t>
            </a:r>
            <a:endParaRPr lang="en-US" sz="1800" u="sng" dirty="0" smtClean="0">
              <a:solidFill>
                <a:srgbClr val="800000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Flat/constant:	</a:t>
            </a:r>
            <a:r>
              <a:rPr lang="en-US" sz="18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GL_CONSTANT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err="1" smtClean="0">
                <a:solidFill>
                  <a:srgbClr val="0000CC"/>
                </a:solidFill>
              </a:rPr>
              <a:t>Gouraud</a:t>
            </a:r>
            <a:r>
              <a:rPr lang="en-US" sz="1800" dirty="0" smtClean="0">
                <a:solidFill>
                  <a:srgbClr val="0000CC"/>
                </a:solidFill>
              </a:rPr>
              <a:t>:		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GL_SMOOTH</a:t>
            </a:r>
            <a:endParaRPr lang="en-US" sz="1800" dirty="0" smtClean="0">
              <a:solidFill>
                <a:srgbClr val="FF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Shading Languages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err="1" smtClean="0">
                <a:solidFill>
                  <a:srgbClr val="0000CC"/>
                </a:solidFill>
              </a:rPr>
              <a:t>Renderman</a:t>
            </a:r>
            <a:r>
              <a:rPr lang="en-US" sz="1800" dirty="0" smtClean="0">
                <a:solidFill>
                  <a:srgbClr val="0000CC"/>
                </a:solidFill>
              </a:rPr>
              <a:t> </a:t>
            </a:r>
            <a:r>
              <a:rPr lang="en-US" sz="1800" u="sng" dirty="0" smtClean="0">
                <a:solidFill>
                  <a:srgbClr val="0000CC"/>
                </a:solidFill>
              </a:rPr>
              <a:t>S</a:t>
            </a:r>
            <a:r>
              <a:rPr lang="en-US" sz="1800" dirty="0" smtClean="0">
                <a:solidFill>
                  <a:srgbClr val="0000CC"/>
                </a:solidFill>
              </a:rPr>
              <a:t>hading </a:t>
            </a:r>
            <a:r>
              <a:rPr lang="en-US" sz="1800" u="sng" dirty="0" smtClean="0">
                <a:solidFill>
                  <a:srgbClr val="0000CC"/>
                </a:solidFill>
              </a:rPr>
              <a:t>L</a:t>
            </a:r>
            <a:r>
              <a:rPr lang="en-US" sz="1800" dirty="0" smtClean="0">
                <a:solidFill>
                  <a:srgbClr val="0000CC"/>
                </a:solidFill>
              </a:rPr>
              <a:t>anguage (</a:t>
            </a:r>
            <a:r>
              <a:rPr lang="en-US" sz="1800" u="sng" dirty="0" smtClean="0">
                <a:solidFill>
                  <a:srgbClr val="0000CC"/>
                </a:solidFill>
              </a:rPr>
              <a:t>RSL</a:t>
            </a:r>
            <a:r>
              <a:rPr lang="en-US" sz="1800" dirty="0" smtClean="0">
                <a:solidFill>
                  <a:srgbClr val="0000CC"/>
                </a:solidFill>
              </a:rPr>
              <a:t>) – </a:t>
            </a:r>
            <a:r>
              <a:rPr lang="en-US" sz="1800" dirty="0" smtClean="0">
                <a:solidFill>
                  <a:srgbClr val="0000CC"/>
                </a:solidFill>
                <a:hlinkClick r:id="rId4"/>
              </a:rPr>
              <a:t>http://bit.ly/g229q4</a:t>
            </a:r>
            <a:r>
              <a:rPr lang="en-US" sz="1800" dirty="0" smtClean="0">
                <a:solidFill>
                  <a:srgbClr val="0000CC"/>
                </a:solidFill>
              </a:rPr>
              <a:t> </a:t>
            </a:r>
            <a:endParaRPr lang="en-US" sz="1800" u="sng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O</a:t>
            </a:r>
            <a:r>
              <a:rPr lang="en-US" sz="1800" dirty="0" smtClean="0">
                <a:solidFill>
                  <a:srgbClr val="0000CC"/>
                </a:solidFill>
              </a:rPr>
              <a:t>pen</a:t>
            </a:r>
            <a:r>
              <a:rPr lang="en-US" sz="1800" u="sng" dirty="0" smtClean="0">
                <a:solidFill>
                  <a:srgbClr val="0000CC"/>
                </a:solidFill>
              </a:rPr>
              <a:t>GL</a:t>
            </a:r>
            <a:r>
              <a:rPr lang="en-US" sz="1800" dirty="0" smtClean="0">
                <a:solidFill>
                  <a:srgbClr val="0000CC"/>
                </a:solidFill>
              </a:rPr>
              <a:t> </a:t>
            </a:r>
            <a:r>
              <a:rPr lang="en-US" sz="1800" u="sng" dirty="0" smtClean="0">
                <a:solidFill>
                  <a:srgbClr val="0000CC"/>
                </a:solidFill>
              </a:rPr>
              <a:t>S</a:t>
            </a:r>
            <a:r>
              <a:rPr lang="en-US" sz="1800" dirty="0" smtClean="0">
                <a:solidFill>
                  <a:srgbClr val="0000CC"/>
                </a:solidFill>
              </a:rPr>
              <a:t>hading </a:t>
            </a:r>
            <a:r>
              <a:rPr lang="en-US" sz="1800" u="sng" dirty="0" smtClean="0">
                <a:solidFill>
                  <a:srgbClr val="0000CC"/>
                </a:solidFill>
              </a:rPr>
              <a:t>L</a:t>
            </a:r>
            <a:r>
              <a:rPr lang="en-US" sz="1800" dirty="0" smtClean="0">
                <a:solidFill>
                  <a:srgbClr val="0000CC"/>
                </a:solidFill>
              </a:rPr>
              <a:t>anguage (OGLSL or </a:t>
            </a:r>
            <a:r>
              <a:rPr lang="en-US" sz="1800" u="sng" dirty="0" smtClean="0">
                <a:solidFill>
                  <a:srgbClr val="0000CC"/>
                </a:solidFill>
              </a:rPr>
              <a:t>GLSL</a:t>
            </a:r>
            <a:r>
              <a:rPr lang="en-US" sz="1800" dirty="0" smtClean="0">
                <a:solidFill>
                  <a:srgbClr val="0000CC"/>
                </a:solidFill>
              </a:rPr>
              <a:t>) – </a:t>
            </a:r>
            <a:r>
              <a:rPr lang="en-US" sz="1800" dirty="0" smtClean="0">
                <a:solidFill>
                  <a:srgbClr val="0000CC"/>
                </a:solidFill>
                <a:hlinkClick r:id="rId5"/>
              </a:rPr>
              <a:t>http://bit.ly/fX8V0Y</a:t>
            </a:r>
            <a:r>
              <a:rPr lang="en-US" sz="1800" dirty="0" smtClean="0">
                <a:solidFill>
                  <a:srgbClr val="0000CC"/>
                </a:solidFill>
              </a:rPr>
              <a:t> 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Microsoft </a:t>
            </a:r>
            <a:r>
              <a:rPr lang="en-US" sz="1800" u="sng" dirty="0" smtClean="0">
                <a:solidFill>
                  <a:srgbClr val="0000CC"/>
                </a:solidFill>
              </a:rPr>
              <a:t>H</a:t>
            </a:r>
            <a:r>
              <a:rPr lang="en-US" sz="1800" dirty="0" smtClean="0">
                <a:solidFill>
                  <a:srgbClr val="0000CC"/>
                </a:solidFill>
              </a:rPr>
              <a:t>igh-</a:t>
            </a:r>
            <a:r>
              <a:rPr lang="en-US" sz="1800" u="sng" dirty="0" smtClean="0">
                <a:solidFill>
                  <a:srgbClr val="0000CC"/>
                </a:solidFill>
              </a:rPr>
              <a:t>L</a:t>
            </a:r>
            <a:r>
              <a:rPr lang="en-US" sz="1800" dirty="0" smtClean="0">
                <a:solidFill>
                  <a:srgbClr val="0000CC"/>
                </a:solidFill>
              </a:rPr>
              <a:t>evel </a:t>
            </a:r>
            <a:r>
              <a:rPr lang="en-US" sz="1800" u="sng" dirty="0" smtClean="0">
                <a:solidFill>
                  <a:srgbClr val="0000CC"/>
                </a:solidFill>
              </a:rPr>
              <a:t>S</a:t>
            </a:r>
            <a:r>
              <a:rPr lang="en-US" sz="1800" dirty="0" smtClean="0">
                <a:solidFill>
                  <a:srgbClr val="0000CC"/>
                </a:solidFill>
              </a:rPr>
              <a:t>hading </a:t>
            </a:r>
            <a:r>
              <a:rPr lang="en-US" sz="1800" u="sng" dirty="0" smtClean="0">
                <a:solidFill>
                  <a:srgbClr val="0000CC"/>
                </a:solidFill>
              </a:rPr>
              <a:t>L</a:t>
            </a:r>
            <a:r>
              <a:rPr lang="en-US" sz="1800" dirty="0" smtClean="0">
                <a:solidFill>
                  <a:srgbClr val="0000CC"/>
                </a:solidFill>
              </a:rPr>
              <a:t>anguage (</a:t>
            </a:r>
            <a:r>
              <a:rPr lang="en-US" sz="1800" u="sng" dirty="0" smtClean="0">
                <a:solidFill>
                  <a:srgbClr val="0000CC"/>
                </a:solidFill>
              </a:rPr>
              <a:t>HLSL</a:t>
            </a:r>
            <a:r>
              <a:rPr lang="en-US" sz="1800" dirty="0" smtClean="0">
                <a:solidFill>
                  <a:srgbClr val="0000CC"/>
                </a:solidFill>
              </a:rPr>
              <a:t>) – </a:t>
            </a:r>
            <a:r>
              <a:rPr lang="en-US" sz="1800" dirty="0" smtClean="0">
                <a:solidFill>
                  <a:srgbClr val="0000CC"/>
                </a:solidFill>
                <a:hlinkClick r:id="rId6"/>
              </a:rPr>
              <a:t>http://bit.ly/eVnjp5</a:t>
            </a:r>
            <a:r>
              <a:rPr lang="en-US" sz="1800" dirty="0" smtClean="0">
                <a:solidFill>
                  <a:srgbClr val="0000CC"/>
                </a:solidFill>
              </a:rPr>
              <a:t> 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err="1" smtClean="0">
                <a:solidFill>
                  <a:srgbClr val="0000CC"/>
                </a:solidFill>
              </a:rPr>
              <a:t>nVidia</a:t>
            </a:r>
            <a:r>
              <a:rPr lang="en-US" sz="1800" dirty="0" smtClean="0">
                <a:solidFill>
                  <a:srgbClr val="0000CC"/>
                </a:solidFill>
              </a:rPr>
              <a:t> </a:t>
            </a:r>
            <a:r>
              <a:rPr lang="en-US" sz="1800" u="sng" dirty="0" smtClean="0">
                <a:solidFill>
                  <a:srgbClr val="0000CC"/>
                </a:solidFill>
              </a:rPr>
              <a:t>Cg</a:t>
            </a:r>
            <a:r>
              <a:rPr lang="en-US" sz="1800" dirty="0" smtClean="0">
                <a:solidFill>
                  <a:srgbClr val="0000CC"/>
                </a:solidFill>
              </a:rPr>
              <a:t> – </a:t>
            </a:r>
            <a:r>
              <a:rPr lang="en-US" sz="1800" dirty="0" smtClean="0">
                <a:hlinkClick r:id="rId7"/>
              </a:rPr>
              <a:t>http://bit.ly/ewoRic</a:t>
            </a:r>
            <a:r>
              <a:rPr lang="en-US" sz="1800" dirty="0" smtClean="0"/>
              <a:t> 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Vertex </a:t>
            </a:r>
            <a:r>
              <a:rPr lang="en-US" sz="1800" i="1" dirty="0" smtClean="0">
                <a:solidFill>
                  <a:srgbClr val="800000"/>
                </a:solidFill>
              </a:rPr>
              <a:t>vs.</a:t>
            </a:r>
            <a:r>
              <a:rPr lang="en-US" sz="1800" dirty="0" smtClean="0">
                <a:solidFill>
                  <a:srgbClr val="800000"/>
                </a:solidFill>
              </a:rPr>
              <a:t> Pixel </a:t>
            </a:r>
            <a:r>
              <a:rPr lang="en-US" sz="1800" dirty="0" err="1" smtClean="0">
                <a:solidFill>
                  <a:srgbClr val="800000"/>
                </a:solidFill>
              </a:rPr>
              <a:t>Shaders</a:t>
            </a: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How to Write </a:t>
            </a:r>
            <a:r>
              <a:rPr lang="en-US" sz="1800" dirty="0" err="1" smtClean="0">
                <a:solidFill>
                  <a:srgbClr val="800000"/>
                </a:solidFill>
              </a:rPr>
              <a:t>Shaders</a:t>
            </a:r>
            <a:endParaRPr lang="en-US" sz="1800" dirty="0" smtClean="0">
              <a:solidFill>
                <a:srgbClr val="8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Source Material on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OpenGL Shading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73920" y="1066800"/>
            <a:ext cx="5592512" cy="419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57200" y="3549539"/>
            <a:ext cx="2971800" cy="1403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</a:rPr>
              <a:t>Frank </a:t>
            </a:r>
            <a:r>
              <a:rPr lang="en-US" sz="1800" dirty="0" err="1" smtClean="0">
                <a:solidFill>
                  <a:srgbClr val="C00000"/>
                </a:solidFill>
              </a:rPr>
              <a:t>Pfenning</a:t>
            </a:r>
            <a:endParaRPr lang="en-US" sz="1800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Professor of Computer Science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School of Computer Science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Carnegie Mellon University</a:t>
            </a:r>
          </a:p>
          <a:p>
            <a:r>
              <a:rPr lang="en-US" dirty="0" smtClean="0">
                <a:hlinkClick r:id="rId5"/>
              </a:rPr>
              <a:t>http://www.cs.cmu.edu/~fp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 descr="FrankPfennin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" y="1143000"/>
            <a:ext cx="1905000" cy="22479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</a:rPr>
              <a:t>Adapted from slides © </a:t>
            </a:r>
            <a:r>
              <a:rPr lang="en-US" dirty="0" smtClean="0">
                <a:solidFill>
                  <a:srgbClr val="009900"/>
                </a:solidFill>
              </a:rPr>
              <a:t>2003 F. </a:t>
            </a:r>
            <a:r>
              <a:rPr lang="en-US" dirty="0" err="1" smtClean="0">
                <a:solidFill>
                  <a:srgbClr val="009900"/>
                </a:solidFill>
              </a:rPr>
              <a:t>Pfenning</a:t>
            </a:r>
            <a:r>
              <a:rPr lang="en-US" dirty="0" smtClean="0">
                <a:solidFill>
                  <a:srgbClr val="009900"/>
                </a:solidFill>
              </a:rPr>
              <a:t>, Carnegie Mellon University.</a:t>
            </a:r>
            <a:endParaRPr lang="en-US" i="1" dirty="0" smtClean="0">
              <a:solidFill>
                <a:srgbClr val="0099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7"/>
              </a:rPr>
              <a:t>http://</a:t>
            </a:r>
            <a:r>
              <a:rPr lang="en-US" dirty="0" smtClean="0">
                <a:solidFill>
                  <a:srgbClr val="008000"/>
                </a:solidFill>
                <a:hlinkClick r:id="rId7"/>
              </a:rPr>
              <a:t>bit.ly/g1J2nj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endParaRPr lang="en-US" dirty="0">
              <a:solidFill>
                <a:srgbClr val="8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Shading in OpenGL [1]: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Flat Shading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</a:rPr>
              <a:t>Adapted from slides © </a:t>
            </a:r>
            <a:r>
              <a:rPr lang="en-US" dirty="0" smtClean="0">
                <a:solidFill>
                  <a:srgbClr val="009900"/>
                </a:solidFill>
              </a:rPr>
              <a:t>2003 F. </a:t>
            </a:r>
            <a:r>
              <a:rPr lang="en-US" dirty="0" err="1" smtClean="0">
                <a:solidFill>
                  <a:srgbClr val="009900"/>
                </a:solidFill>
              </a:rPr>
              <a:t>Pfenning</a:t>
            </a:r>
            <a:r>
              <a:rPr lang="en-US" dirty="0" smtClean="0">
                <a:solidFill>
                  <a:srgbClr val="009900"/>
                </a:solidFill>
              </a:rPr>
              <a:t>, Carnegie Mellon University.</a:t>
            </a:r>
            <a:endParaRPr lang="en-US" i="1" dirty="0" smtClean="0">
              <a:solidFill>
                <a:srgbClr val="0099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</a:t>
            </a:r>
            <a:r>
              <a:rPr lang="en-US" dirty="0" smtClean="0">
                <a:solidFill>
                  <a:srgbClr val="008000"/>
                </a:solidFill>
                <a:hlinkClick r:id="rId4"/>
              </a:rPr>
              <a:t>bit.ly/g1J2nj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71588" y="1200934"/>
            <a:ext cx="6958012" cy="4437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Shading in OpenGL [2]: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Interpolative (</a:t>
            </a:r>
            <a:r>
              <a:rPr lang="en-US" sz="2800" i="1" dirty="0" smtClean="0">
                <a:solidFill>
                  <a:srgbClr val="5B0DAA"/>
                </a:solidFill>
                <a:latin typeface="Copperplate Gothic Light" pitchFamily="34" charset="0"/>
              </a:rPr>
              <a:t>aka 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Smooth), </a:t>
            </a: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Gouraud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</a:rPr>
              <a:t>Adapted from slides © </a:t>
            </a:r>
            <a:r>
              <a:rPr lang="en-US" dirty="0" smtClean="0">
                <a:solidFill>
                  <a:srgbClr val="009900"/>
                </a:solidFill>
              </a:rPr>
              <a:t>2003 F. </a:t>
            </a:r>
            <a:r>
              <a:rPr lang="en-US" dirty="0" err="1" smtClean="0">
                <a:solidFill>
                  <a:srgbClr val="009900"/>
                </a:solidFill>
              </a:rPr>
              <a:t>Pfenning</a:t>
            </a:r>
            <a:r>
              <a:rPr lang="en-US" dirty="0" smtClean="0">
                <a:solidFill>
                  <a:srgbClr val="009900"/>
                </a:solidFill>
              </a:rPr>
              <a:t>, Carnegie Mellon University.</a:t>
            </a:r>
            <a:endParaRPr lang="en-US" i="1" dirty="0" smtClean="0">
              <a:solidFill>
                <a:srgbClr val="0099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</a:t>
            </a:r>
            <a:r>
              <a:rPr lang="en-US" dirty="0" smtClean="0">
                <a:solidFill>
                  <a:srgbClr val="008000"/>
                </a:solidFill>
                <a:hlinkClick r:id="rId4"/>
              </a:rPr>
              <a:t>bit.ly/g1J2nj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1362076"/>
            <a:ext cx="4286872" cy="1762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Interpolative Shading</a:t>
            </a:r>
            <a:endParaRPr lang="en-US" sz="1800" u="sng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err="1" smtClean="0">
                <a:solidFill>
                  <a:srgbClr val="800000"/>
                </a:solidFill>
              </a:rPr>
              <a:t>Gouraud</a:t>
            </a:r>
            <a:r>
              <a:rPr lang="en-US" sz="1800" dirty="0" smtClean="0">
                <a:solidFill>
                  <a:srgbClr val="800000"/>
                </a:solidFill>
              </a:rPr>
              <a:t> Shading</a:t>
            </a:r>
            <a:endParaRPr lang="en-US" sz="1800" dirty="0" smtClean="0">
              <a:solidFill>
                <a:srgbClr val="8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90763" y="3505199"/>
            <a:ext cx="3900629" cy="228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Shading in OpenGL [3]: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Phong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Shading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</a:rPr>
              <a:t>Adapted from slides © </a:t>
            </a:r>
            <a:r>
              <a:rPr lang="en-US" dirty="0" smtClean="0">
                <a:solidFill>
                  <a:srgbClr val="009900"/>
                </a:solidFill>
              </a:rPr>
              <a:t>2003 F. </a:t>
            </a:r>
            <a:r>
              <a:rPr lang="en-US" dirty="0" err="1" smtClean="0">
                <a:solidFill>
                  <a:srgbClr val="009900"/>
                </a:solidFill>
              </a:rPr>
              <a:t>Pfenning</a:t>
            </a:r>
            <a:r>
              <a:rPr lang="en-US" dirty="0" smtClean="0">
                <a:solidFill>
                  <a:srgbClr val="009900"/>
                </a:solidFill>
              </a:rPr>
              <a:t>, Carnegie Mellon University.</a:t>
            </a:r>
            <a:endParaRPr lang="en-US" i="1" dirty="0" smtClean="0">
              <a:solidFill>
                <a:srgbClr val="0099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</a:t>
            </a:r>
            <a:r>
              <a:rPr lang="en-US" dirty="0" smtClean="0">
                <a:solidFill>
                  <a:srgbClr val="008000"/>
                </a:solidFill>
                <a:hlinkClick r:id="rId4"/>
              </a:rPr>
              <a:t>bit.ly/g1J2nj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8993" y="1295400"/>
            <a:ext cx="7525407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324600" y="2819400"/>
            <a:ext cx="14478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... </a:t>
            </a:r>
            <a:r>
              <a:rPr lang="en-US" sz="2000" dirty="0" smtClean="0">
                <a:solidFill>
                  <a:schemeClr val="bg1"/>
                </a:solidFill>
              </a:rPr>
              <a:t>k</a:t>
            </a:r>
            <a:r>
              <a:rPr lang="en-US" sz="2000" dirty="0" smtClean="0">
                <a:solidFill>
                  <a:schemeClr val="bg1"/>
                </a:solidFill>
              </a:rPr>
              <a:t>ind of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       -WHH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Shading in OpenGL [5]: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Specifying &amp; Enabling Light Sources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</a:rPr>
              <a:t>Adapted from slides © </a:t>
            </a:r>
            <a:r>
              <a:rPr lang="en-US" dirty="0" smtClean="0">
                <a:solidFill>
                  <a:srgbClr val="009900"/>
                </a:solidFill>
              </a:rPr>
              <a:t>2003 F. </a:t>
            </a:r>
            <a:r>
              <a:rPr lang="en-US" dirty="0" err="1" smtClean="0">
                <a:solidFill>
                  <a:srgbClr val="009900"/>
                </a:solidFill>
              </a:rPr>
              <a:t>Pfenning</a:t>
            </a:r>
            <a:r>
              <a:rPr lang="en-US" dirty="0" smtClean="0">
                <a:solidFill>
                  <a:srgbClr val="009900"/>
                </a:solidFill>
              </a:rPr>
              <a:t>, Carnegie Mellon University.</a:t>
            </a:r>
            <a:endParaRPr lang="en-US" i="1" dirty="0" smtClean="0">
              <a:solidFill>
                <a:srgbClr val="0099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</a:t>
            </a:r>
            <a:r>
              <a:rPr lang="en-US" dirty="0" smtClean="0">
                <a:solidFill>
                  <a:srgbClr val="008000"/>
                </a:solidFill>
                <a:hlinkClick r:id="rId4"/>
              </a:rPr>
              <a:t>bit.ly/g1J2nj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1371601"/>
            <a:ext cx="3657600" cy="1373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55366" y="3117895"/>
            <a:ext cx="4983634" cy="2597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Enabling Light Sources</a:t>
            </a:r>
            <a:endParaRPr lang="en-US" sz="1800" u="sng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Specifying Point Light Source</a:t>
            </a:r>
            <a:endParaRPr lang="en-US" sz="1800" dirty="0" smtClean="0">
              <a:solidFill>
                <a:srgbClr val="8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Shading in OpenGL [6]: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Global Ambient Light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</a:rPr>
              <a:t>Adapted from slides © </a:t>
            </a:r>
            <a:r>
              <a:rPr lang="en-US" dirty="0" smtClean="0">
                <a:solidFill>
                  <a:srgbClr val="009900"/>
                </a:solidFill>
              </a:rPr>
              <a:t>2003 F. </a:t>
            </a:r>
            <a:r>
              <a:rPr lang="en-US" dirty="0" err="1" smtClean="0">
                <a:solidFill>
                  <a:srgbClr val="009900"/>
                </a:solidFill>
              </a:rPr>
              <a:t>Pfenning</a:t>
            </a:r>
            <a:r>
              <a:rPr lang="en-US" dirty="0" smtClean="0">
                <a:solidFill>
                  <a:srgbClr val="009900"/>
                </a:solidFill>
              </a:rPr>
              <a:t>, Carnegie Mellon University.</a:t>
            </a:r>
            <a:endParaRPr lang="en-US" i="1" dirty="0" smtClean="0">
              <a:solidFill>
                <a:srgbClr val="0099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</a:t>
            </a:r>
            <a:r>
              <a:rPr lang="en-US" dirty="0" smtClean="0">
                <a:solidFill>
                  <a:srgbClr val="008000"/>
                </a:solidFill>
                <a:hlinkClick r:id="rId4"/>
              </a:rPr>
              <a:t>bit.ly/g1J2nj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1143000"/>
            <a:ext cx="68961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Shading in OpenGL [7]: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Point </a:t>
            </a: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Sources</a:t>
            </a:r>
            <a:r>
              <a:rPr lang="en-US" sz="2800" i="1" dirty="0" err="1" smtClean="0">
                <a:solidFill>
                  <a:srgbClr val="5B0DAA"/>
                </a:solidFill>
                <a:latin typeface="Copperplate Gothic Light" pitchFamily="34" charset="0"/>
              </a:rPr>
              <a:t>vs</a:t>
            </a:r>
            <a:r>
              <a:rPr lang="en-US" sz="2800" i="1" dirty="0" smtClean="0">
                <a:solidFill>
                  <a:srgbClr val="5B0DAA"/>
                </a:solidFill>
                <a:latin typeface="Copperplate Gothic Light" pitchFamily="34" charset="0"/>
              </a:rPr>
              <a:t>. 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Directional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</a:rPr>
              <a:t>Adapted from slides © </a:t>
            </a:r>
            <a:r>
              <a:rPr lang="en-US" dirty="0" smtClean="0">
                <a:solidFill>
                  <a:srgbClr val="009900"/>
                </a:solidFill>
              </a:rPr>
              <a:t>2003 F. </a:t>
            </a:r>
            <a:r>
              <a:rPr lang="en-US" dirty="0" err="1" smtClean="0">
                <a:solidFill>
                  <a:srgbClr val="009900"/>
                </a:solidFill>
              </a:rPr>
              <a:t>Pfenning</a:t>
            </a:r>
            <a:r>
              <a:rPr lang="en-US" dirty="0" smtClean="0">
                <a:solidFill>
                  <a:srgbClr val="009900"/>
                </a:solidFill>
              </a:rPr>
              <a:t>, Carnegie Mellon University.</a:t>
            </a:r>
            <a:endParaRPr lang="en-US" i="1" dirty="0" smtClean="0">
              <a:solidFill>
                <a:srgbClr val="0099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</a:t>
            </a:r>
            <a:r>
              <a:rPr lang="en-US" dirty="0" smtClean="0">
                <a:solidFill>
                  <a:srgbClr val="008000"/>
                </a:solidFill>
                <a:hlinkClick r:id="rId4"/>
              </a:rPr>
              <a:t>bit.ly/g1J2nj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1371600"/>
            <a:ext cx="5105400" cy="2072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Directional Lights versus Point Lights</a:t>
            </a:r>
            <a:endParaRPr lang="en-US" sz="1800" u="sng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Spotlights: Special Case of Point Lights</a:t>
            </a:r>
            <a:endParaRPr lang="en-US" sz="1800" dirty="0" smtClean="0">
              <a:solidFill>
                <a:srgbClr val="80000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0" y="3810000"/>
            <a:ext cx="5291137" cy="1972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Phong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Illumination Equation</a:t>
            </a:r>
            <a:endParaRPr lang="en-US" sz="2000" dirty="0" smtClean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1066800"/>
            <a:ext cx="7620000" cy="469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Shading in OpenGL [8]: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Example Material Properties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</a:rPr>
              <a:t>Adapted from slides © </a:t>
            </a:r>
            <a:r>
              <a:rPr lang="en-US" dirty="0" smtClean="0">
                <a:solidFill>
                  <a:srgbClr val="009900"/>
                </a:solidFill>
              </a:rPr>
              <a:t>2003 F. </a:t>
            </a:r>
            <a:r>
              <a:rPr lang="en-US" dirty="0" err="1" smtClean="0">
                <a:solidFill>
                  <a:srgbClr val="009900"/>
                </a:solidFill>
              </a:rPr>
              <a:t>Pfenning</a:t>
            </a:r>
            <a:r>
              <a:rPr lang="en-US" dirty="0" smtClean="0">
                <a:solidFill>
                  <a:srgbClr val="009900"/>
                </a:solidFill>
              </a:rPr>
              <a:t>, Carnegie Mellon University.</a:t>
            </a:r>
            <a:endParaRPr lang="en-US" i="1" dirty="0" smtClean="0">
              <a:solidFill>
                <a:srgbClr val="0099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</a:t>
            </a:r>
            <a:r>
              <a:rPr lang="en-US" dirty="0" smtClean="0">
                <a:solidFill>
                  <a:srgbClr val="008000"/>
                </a:solidFill>
                <a:hlinkClick r:id="rId4"/>
              </a:rPr>
              <a:t>bit.ly/g1J2nj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04900" y="1466850"/>
            <a:ext cx="69342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403" name="Rectangle 3"/>
          <p:cNvSpPr>
            <a:spLocks noChangeArrowheads="1"/>
          </p:cNvSpPr>
          <p:nvPr/>
        </p:nvSpPr>
        <p:spPr bwMode="auto">
          <a:xfrm>
            <a:off x="527050" y="990600"/>
            <a:ext cx="846455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Last Time: Intro to Illumination and Shading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Local </a:t>
            </a:r>
            <a:r>
              <a:rPr lang="en-US" sz="1800" i="1" dirty="0" smtClean="0">
                <a:solidFill>
                  <a:srgbClr val="0000CC"/>
                </a:solidFill>
              </a:rPr>
              <a:t>vs.</a:t>
            </a:r>
            <a:r>
              <a:rPr lang="en-US" sz="1800" dirty="0" smtClean="0">
                <a:solidFill>
                  <a:srgbClr val="0000CC"/>
                </a:solidFill>
              </a:rPr>
              <a:t> global models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Illumination (vertex </a:t>
            </a:r>
            <a:r>
              <a:rPr lang="en-US" sz="1800" dirty="0" err="1" smtClean="0">
                <a:solidFill>
                  <a:srgbClr val="0000CC"/>
                </a:solidFill>
              </a:rPr>
              <a:t>shaders</a:t>
            </a:r>
            <a:r>
              <a:rPr lang="en-US" sz="1800" dirty="0" smtClean="0">
                <a:solidFill>
                  <a:srgbClr val="0000CC"/>
                </a:solidFill>
              </a:rPr>
              <a:t>) </a:t>
            </a:r>
            <a:r>
              <a:rPr lang="en-US" sz="1800" i="1" dirty="0" smtClean="0">
                <a:solidFill>
                  <a:srgbClr val="0000CC"/>
                </a:solidFill>
              </a:rPr>
              <a:t>vs.</a:t>
            </a:r>
            <a:r>
              <a:rPr lang="en-US" sz="1800" dirty="0" smtClean="0">
                <a:solidFill>
                  <a:srgbClr val="0000CC"/>
                </a:solidFill>
              </a:rPr>
              <a:t> shading (fragment/pixel </a:t>
            </a:r>
            <a:r>
              <a:rPr lang="en-US" sz="1800" dirty="0" err="1" smtClean="0">
                <a:solidFill>
                  <a:srgbClr val="0000CC"/>
                </a:solidFill>
              </a:rPr>
              <a:t>shaders</a:t>
            </a:r>
            <a:r>
              <a:rPr lang="en-US" sz="1800" dirty="0" smtClean="0">
                <a:solidFill>
                  <a:srgbClr val="0000CC"/>
                </a:solidFill>
              </a:rPr>
              <a:t>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err="1" smtClean="0">
                <a:solidFill>
                  <a:srgbClr val="0000CC"/>
                </a:solidFill>
              </a:rPr>
              <a:t>Phong</a:t>
            </a:r>
            <a:r>
              <a:rPr lang="en-US" sz="1800" dirty="0" smtClean="0">
                <a:solidFill>
                  <a:srgbClr val="0000CC"/>
                </a:solidFill>
              </a:rPr>
              <a:t> illumination: derivation of ambient, diffuse, </a:t>
            </a:r>
            <a:r>
              <a:rPr lang="en-US" sz="1800" dirty="0" err="1" smtClean="0">
                <a:solidFill>
                  <a:srgbClr val="0000CC"/>
                </a:solidFill>
              </a:rPr>
              <a:t>specular</a:t>
            </a:r>
            <a:r>
              <a:rPr lang="en-US" sz="1800" dirty="0" smtClean="0">
                <a:solidFill>
                  <a:srgbClr val="0000CC"/>
                </a:solidFill>
              </a:rPr>
              <a:t> terms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Introduction to shading</a:t>
            </a: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b="1" dirty="0" smtClean="0">
                <a:solidFill>
                  <a:srgbClr val="800000"/>
                </a:solidFill>
              </a:rPr>
              <a:t>Texturing: Adding Detail, Raster Image, Color, </a:t>
            </a:r>
            <a:r>
              <a:rPr lang="en-US" sz="1800" b="1" i="1" dirty="0" smtClean="0">
                <a:solidFill>
                  <a:srgbClr val="800000"/>
                </a:solidFill>
              </a:rPr>
              <a:t>etc. </a:t>
            </a:r>
            <a:r>
              <a:rPr lang="en-US" sz="1800" b="1" dirty="0" smtClean="0">
                <a:solidFill>
                  <a:srgbClr val="800000"/>
                </a:solidFill>
              </a:rPr>
              <a:t>to CG Model</a:t>
            </a:r>
            <a:endParaRPr lang="en-US" sz="1800" b="1" i="1" dirty="0" smtClean="0">
              <a:solidFill>
                <a:srgbClr val="800000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b="1" dirty="0" smtClean="0">
                <a:solidFill>
                  <a:srgbClr val="800000"/>
                </a:solidFill>
              </a:rPr>
              <a:t>Texture </a:t>
            </a:r>
            <a:r>
              <a:rPr lang="en-US" sz="1800" b="1" dirty="0">
                <a:solidFill>
                  <a:srgbClr val="800000"/>
                </a:solidFill>
              </a:rPr>
              <a:t>Pipeline </a:t>
            </a:r>
          </a:p>
          <a:p>
            <a:pPr marL="742950" lvl="1" indent="-285750">
              <a:lnSpc>
                <a:spcPct val="11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b="1" dirty="0">
                <a:solidFill>
                  <a:srgbClr val="0000CC"/>
                </a:solidFill>
              </a:rPr>
              <a:t>Part of polygons-to-pixels</a:t>
            </a:r>
          </a:p>
          <a:p>
            <a:pPr marL="742950" lvl="1" indent="-285750">
              <a:lnSpc>
                <a:spcPct val="11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b="1" dirty="0">
                <a:solidFill>
                  <a:srgbClr val="0000CC"/>
                </a:solidFill>
              </a:rPr>
              <a:t>Uses same spaces (coordinate systems) and more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b="1" dirty="0">
                <a:solidFill>
                  <a:srgbClr val="800000"/>
                </a:solidFill>
              </a:rPr>
              <a:t>Using Simple Intermediate Surfaces (Cylinder, Sphere, Plane, Box)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OpenGL </a:t>
            </a:r>
            <a:r>
              <a:rPr lang="en-US" sz="1800" dirty="0" smtClean="0">
                <a:solidFill>
                  <a:srgbClr val="800000"/>
                </a:solidFill>
              </a:rPr>
              <a:t>Shading: Flat </a:t>
            </a:r>
            <a:r>
              <a:rPr lang="en-US" sz="1800" i="1" dirty="0" smtClean="0">
                <a:solidFill>
                  <a:srgbClr val="800000"/>
                </a:solidFill>
              </a:rPr>
              <a:t>aka </a:t>
            </a:r>
            <a:r>
              <a:rPr lang="en-US" sz="1800" dirty="0" smtClean="0">
                <a:solidFill>
                  <a:srgbClr val="800000"/>
                </a:solidFill>
              </a:rPr>
              <a:t>Constant, Interpolative (Specifically, </a:t>
            </a:r>
            <a:r>
              <a:rPr lang="en-US" sz="1800" dirty="0" err="1" smtClean="0">
                <a:solidFill>
                  <a:srgbClr val="800000"/>
                </a:solidFill>
              </a:rPr>
              <a:t>Gouraud</a:t>
            </a:r>
            <a:r>
              <a:rPr lang="en-US" sz="1800" dirty="0" smtClean="0">
                <a:solidFill>
                  <a:srgbClr val="800000"/>
                </a:solidFill>
              </a:rPr>
              <a:t>)</a:t>
            </a: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b="1" dirty="0" smtClean="0">
                <a:solidFill>
                  <a:srgbClr val="800000"/>
                </a:solidFill>
              </a:rPr>
              <a:t>Next: Patterns, Procedural Textures, Anisotropic </a:t>
            </a:r>
            <a:r>
              <a:rPr lang="en-US" sz="1800" b="1" dirty="0">
                <a:solidFill>
                  <a:srgbClr val="800000"/>
                </a:solidFill>
              </a:rPr>
              <a:t>Filtering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b="1" dirty="0" smtClean="0">
                <a:solidFill>
                  <a:srgbClr val="800000"/>
                </a:solidFill>
              </a:rPr>
              <a:t>References: </a:t>
            </a:r>
            <a:r>
              <a:rPr lang="en-US" sz="1800" b="1" dirty="0" err="1" smtClean="0">
                <a:solidFill>
                  <a:srgbClr val="800000"/>
                </a:solidFill>
              </a:rPr>
              <a:t>Gr</a:t>
            </a:r>
            <a:r>
              <a:rPr lang="en-US" sz="1800" b="1" dirty="0" err="1" smtClean="0">
                <a:solidFill>
                  <a:srgbClr val="800000"/>
                </a:solidFill>
                <a:cs typeface="Arial" charset="0"/>
              </a:rPr>
              <a:t>ö</a:t>
            </a:r>
            <a:r>
              <a:rPr lang="en-US" sz="1800" b="1" dirty="0" err="1" smtClean="0">
                <a:solidFill>
                  <a:srgbClr val="800000"/>
                </a:solidFill>
              </a:rPr>
              <a:t>ller</a:t>
            </a:r>
            <a:r>
              <a:rPr lang="en-US" sz="1800" b="1" dirty="0" smtClean="0">
                <a:solidFill>
                  <a:srgbClr val="800000"/>
                </a:solidFill>
              </a:rPr>
              <a:t> &amp; </a:t>
            </a:r>
            <a:r>
              <a:rPr lang="en-US" sz="1800" b="1" dirty="0" err="1" smtClean="0">
                <a:solidFill>
                  <a:srgbClr val="800000"/>
                </a:solidFill>
              </a:rPr>
              <a:t>Jeschke</a:t>
            </a:r>
            <a:r>
              <a:rPr lang="en-US" sz="1800" b="1" dirty="0" smtClean="0">
                <a:solidFill>
                  <a:srgbClr val="800000"/>
                </a:solidFill>
              </a:rPr>
              <a:t> (2002), Isenberg (2005), Jacobs (2007)</a:t>
            </a:r>
            <a:endParaRPr lang="en-US" sz="1800" b="1" dirty="0">
              <a:solidFill>
                <a:srgbClr val="80000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Summary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24" name="Rectangle 4"/>
          <p:cNvSpPr>
            <a:spLocks noChangeArrowheads="1"/>
          </p:cNvSpPr>
          <p:nvPr/>
        </p:nvSpPr>
        <p:spPr bwMode="auto">
          <a:xfrm>
            <a:off x="603250" y="990600"/>
            <a:ext cx="846455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sng" dirty="0" smtClean="0">
                <a:solidFill>
                  <a:srgbClr val="800000"/>
                </a:solidFill>
              </a:rPr>
              <a:t>Texture Map</a:t>
            </a:r>
            <a:r>
              <a:rPr lang="en-US" sz="1800" dirty="0" smtClean="0">
                <a:solidFill>
                  <a:srgbClr val="800000"/>
                </a:solidFill>
              </a:rPr>
              <a:t> / </a:t>
            </a:r>
            <a:r>
              <a:rPr lang="en-US" sz="1800" u="sng" dirty="0" smtClean="0">
                <a:solidFill>
                  <a:srgbClr val="800000"/>
                </a:solidFill>
              </a:rPr>
              <a:t>Texture Mapping</a:t>
            </a:r>
          </a:p>
          <a:p>
            <a:pPr marL="742950" lvl="1" indent="-285750">
              <a:lnSpc>
                <a:spcPct val="11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FF"/>
                </a:solidFill>
              </a:rPr>
              <a:t>Method of adding surface detail to CGI or 3-D model (Wikipedia)</a:t>
            </a:r>
          </a:p>
          <a:p>
            <a:pPr marL="742950" lvl="1" indent="-285750">
              <a:lnSpc>
                <a:spcPct val="11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FF"/>
                </a:solidFill>
              </a:rPr>
              <a:t>Kinds of surface detail</a:t>
            </a:r>
            <a:endParaRPr lang="en-US" sz="1800" i="1" dirty="0" smtClean="0">
              <a:solidFill>
                <a:srgbClr val="0000FF"/>
              </a:solidFill>
            </a:endParaRP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u="sng" dirty="0" smtClean="0">
                <a:solidFill>
                  <a:srgbClr val="0000CC"/>
                </a:solidFill>
              </a:rPr>
              <a:t>Detail</a:t>
            </a:r>
            <a:r>
              <a:rPr lang="en-US" sz="1800" dirty="0" smtClean="0">
                <a:solidFill>
                  <a:srgbClr val="0000CC"/>
                </a:solidFill>
              </a:rPr>
              <a:t>: roughness, grain, bumps/dimples, </a:t>
            </a:r>
            <a:r>
              <a:rPr lang="en-US" sz="1800" i="1" dirty="0" smtClean="0">
                <a:solidFill>
                  <a:srgbClr val="0000CC"/>
                </a:solidFill>
              </a:rPr>
              <a:t>etc.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u="sng" dirty="0" smtClean="0">
                <a:solidFill>
                  <a:srgbClr val="0000CC"/>
                </a:solidFill>
              </a:rPr>
              <a:t>Surface texture</a:t>
            </a:r>
            <a:r>
              <a:rPr lang="en-US" sz="1800" dirty="0" smtClean="0">
                <a:solidFill>
                  <a:srgbClr val="0000CC"/>
                </a:solidFill>
              </a:rPr>
              <a:t>: finish, veneer, </a:t>
            </a:r>
            <a:r>
              <a:rPr lang="en-US" sz="1800" i="1" dirty="0" smtClean="0">
                <a:solidFill>
                  <a:srgbClr val="0000CC"/>
                </a:solidFill>
              </a:rPr>
              <a:t>etc. </a:t>
            </a:r>
            <a:r>
              <a:rPr lang="en-US" sz="1800" dirty="0" smtClean="0">
                <a:solidFill>
                  <a:srgbClr val="0000CC"/>
                </a:solidFill>
              </a:rPr>
              <a:t>(represented by raster image)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u="sng" dirty="0" smtClean="0">
                <a:solidFill>
                  <a:srgbClr val="0000CC"/>
                </a:solidFill>
              </a:rPr>
              <a:t>Color</a:t>
            </a:r>
            <a:r>
              <a:rPr lang="en-US" sz="1800" dirty="0" smtClean="0">
                <a:solidFill>
                  <a:srgbClr val="0000CC"/>
                </a:solidFill>
              </a:rPr>
              <a:t>: monochrome, patterns, polychromatic</a:t>
            </a:r>
            <a:endParaRPr lang="en-US" sz="1800" u="sng" dirty="0" smtClean="0">
              <a:solidFill>
                <a:srgbClr val="0000CC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b="1" u="sng" dirty="0" smtClean="0">
                <a:solidFill>
                  <a:srgbClr val="800000"/>
                </a:solidFill>
              </a:rPr>
              <a:t>Coordinate </a:t>
            </a:r>
            <a:r>
              <a:rPr lang="en-US" sz="1800" b="1" u="sng" dirty="0">
                <a:solidFill>
                  <a:srgbClr val="800000"/>
                </a:solidFill>
              </a:rPr>
              <a:t>Systems</a:t>
            </a:r>
            <a:r>
              <a:rPr lang="en-US" sz="1800" b="1" dirty="0">
                <a:solidFill>
                  <a:srgbClr val="800000"/>
                </a:solidFill>
              </a:rPr>
              <a:t> (</a:t>
            </a:r>
            <a:r>
              <a:rPr lang="en-US" sz="1800" b="1" u="sng" dirty="0">
                <a:solidFill>
                  <a:srgbClr val="800000"/>
                </a:solidFill>
              </a:rPr>
              <a:t>Spaces</a:t>
            </a:r>
            <a:r>
              <a:rPr lang="en-US" sz="1800" b="1" dirty="0">
                <a:solidFill>
                  <a:srgbClr val="800000"/>
                </a:solidFill>
              </a:rPr>
              <a:t>)</a:t>
            </a:r>
          </a:p>
          <a:p>
            <a:pPr marL="742950" lvl="1" indent="-285750">
              <a:lnSpc>
                <a:spcPct val="11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b="1" u="sng" dirty="0" smtClean="0">
                <a:solidFill>
                  <a:srgbClr val="0000CC"/>
                </a:solidFill>
              </a:rPr>
              <a:t>Model</a:t>
            </a:r>
            <a:r>
              <a:rPr lang="en-US" sz="1800" b="1" dirty="0" smtClean="0">
                <a:solidFill>
                  <a:srgbClr val="0000CC"/>
                </a:solidFill>
              </a:rPr>
              <a:t> / Object: 3-D (x, y, z)</a:t>
            </a:r>
          </a:p>
          <a:p>
            <a:pPr marL="742950" lvl="1" indent="-285750">
              <a:lnSpc>
                <a:spcPct val="11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b="1" u="sng" dirty="0" smtClean="0">
                <a:solidFill>
                  <a:srgbClr val="0000CC"/>
                </a:solidFill>
              </a:rPr>
              <a:t>World</a:t>
            </a:r>
            <a:r>
              <a:rPr lang="en-US" sz="1800" b="1" dirty="0" smtClean="0">
                <a:solidFill>
                  <a:srgbClr val="0000CC"/>
                </a:solidFill>
              </a:rPr>
              <a:t> </a:t>
            </a:r>
            <a:r>
              <a:rPr lang="en-US" sz="1800" b="1" dirty="0">
                <a:solidFill>
                  <a:srgbClr val="0000CC"/>
                </a:solidFill>
              </a:rPr>
              <a:t>/ Scene: 3-D (x, y, z)</a:t>
            </a:r>
          </a:p>
          <a:p>
            <a:pPr marL="742950" lvl="1" indent="-285750">
              <a:lnSpc>
                <a:spcPct val="11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b="1" u="sng" dirty="0">
                <a:solidFill>
                  <a:srgbClr val="0000CC"/>
                </a:solidFill>
              </a:rPr>
              <a:t>Camera</a:t>
            </a:r>
            <a:r>
              <a:rPr lang="en-US" sz="1800" b="1" dirty="0">
                <a:solidFill>
                  <a:srgbClr val="0000CC"/>
                </a:solidFill>
              </a:rPr>
              <a:t> / Eye: 3-D (u, v, n)</a:t>
            </a:r>
          </a:p>
          <a:p>
            <a:pPr marL="742950" lvl="1" indent="-285750">
              <a:lnSpc>
                <a:spcPct val="11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b="1" u="sng" dirty="0">
                <a:solidFill>
                  <a:srgbClr val="0000CC"/>
                </a:solidFill>
              </a:rPr>
              <a:t>Window</a:t>
            </a:r>
            <a:r>
              <a:rPr lang="en-US" sz="1800" b="1" dirty="0">
                <a:solidFill>
                  <a:srgbClr val="0000CC"/>
                </a:solidFill>
              </a:rPr>
              <a:t> / Screen: 2-D (u, v)</a:t>
            </a:r>
          </a:p>
          <a:p>
            <a:pPr marL="742950" lvl="1" indent="-285750">
              <a:lnSpc>
                <a:spcPct val="11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b="1" u="sng" dirty="0">
                <a:solidFill>
                  <a:srgbClr val="0000CC"/>
                </a:solidFill>
              </a:rPr>
              <a:t>Texture</a:t>
            </a:r>
            <a:r>
              <a:rPr lang="en-US" sz="1800" b="1" dirty="0">
                <a:solidFill>
                  <a:srgbClr val="0000CC"/>
                </a:solidFill>
              </a:rPr>
              <a:t>: 1-D, 2-D, or 3-D; (s, t) for 2-D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b="1" u="sng" dirty="0">
                <a:solidFill>
                  <a:srgbClr val="800000"/>
                </a:solidFill>
              </a:rPr>
              <a:t>Texture </a:t>
            </a:r>
            <a:r>
              <a:rPr lang="en-US" sz="1800" b="1" u="sng" dirty="0" smtClean="0">
                <a:solidFill>
                  <a:srgbClr val="800000"/>
                </a:solidFill>
              </a:rPr>
              <a:t>Pipeline</a:t>
            </a:r>
            <a:r>
              <a:rPr lang="en-US" sz="1800" b="1" dirty="0" smtClean="0">
                <a:solidFill>
                  <a:srgbClr val="800000"/>
                </a:solidFill>
              </a:rPr>
              <a:t> – End-to-End System for Calculating, Applying </a:t>
            </a:r>
            <a:r>
              <a:rPr lang="en-US" sz="1800" b="1" dirty="0" smtClean="0">
                <a:solidFill>
                  <a:srgbClr val="800000"/>
                </a:solidFill>
              </a:rPr>
              <a:t>Textures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sng" dirty="0" err="1" smtClean="0">
                <a:solidFill>
                  <a:srgbClr val="800000"/>
                </a:solidFill>
              </a:rPr>
              <a:t>Gouraud</a:t>
            </a:r>
            <a:r>
              <a:rPr lang="en-US" sz="1800" u="sng" dirty="0" smtClean="0">
                <a:solidFill>
                  <a:srgbClr val="800000"/>
                </a:solidFill>
              </a:rPr>
              <a:t> Shading</a:t>
            </a:r>
            <a:r>
              <a:rPr lang="en-US" sz="1800" dirty="0" smtClean="0">
                <a:solidFill>
                  <a:srgbClr val="800000"/>
                </a:solidFill>
              </a:rPr>
              <a:t> – Interpolative Shading with Color Interpolation</a:t>
            </a:r>
            <a:endParaRPr lang="en-US" sz="1800" b="1" u="sng" dirty="0">
              <a:solidFill>
                <a:srgbClr val="800000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Terminology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Flat/Constant Shading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2010 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788" y="1447800"/>
            <a:ext cx="845233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553200" y="5029200"/>
            <a:ext cx="13660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GL_CONSTANT</a:t>
            </a:r>
            <a:endParaRPr lang="en-US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Gouraud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Shading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2010 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1219200"/>
            <a:ext cx="7448636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048000" y="4645223"/>
            <a:ext cx="11512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GL_SMOOTH</a:t>
            </a:r>
            <a:endParaRPr lang="en-US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Phong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</a:t>
            </a:r>
            <a:r>
              <a:rPr lang="en-US" sz="2800" u="sng" dirty="0" smtClean="0">
                <a:solidFill>
                  <a:srgbClr val="5B0DAA"/>
                </a:solidFill>
                <a:latin typeface="Copperplate Gothic Light" pitchFamily="34" charset="0"/>
              </a:rPr>
              <a:t>Shading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2010 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447800"/>
            <a:ext cx="8193974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943600" y="4876800"/>
            <a:ext cx="2367891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+mn-lt"/>
                <a:cs typeface="Courier New" pitchFamily="49" charset="0"/>
              </a:rPr>
              <a:t>OpenGL implementation?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  <a:latin typeface="+mn-lt"/>
                <a:cs typeface="Courier New" pitchFamily="49" charset="0"/>
              </a:rPr>
              <a:t>Stay tuned…</a:t>
            </a:r>
            <a:endParaRPr lang="en-US" dirty="0">
              <a:solidFill>
                <a:srgbClr val="0000FF"/>
              </a:solidFill>
              <a:latin typeface="+mn-lt"/>
              <a:cs typeface="Courier New" pitchFamily="49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11125"/>
            <a:ext cx="7367588" cy="803275"/>
          </a:xfrm>
        </p:spPr>
        <p:txBody>
          <a:bodyPr/>
          <a:lstStyle/>
          <a:p>
            <a:r>
              <a:rPr lang="en-US" dirty="0"/>
              <a:t>Source </a:t>
            </a:r>
            <a:r>
              <a:rPr lang="en-US" dirty="0" smtClean="0"/>
              <a:t>Material on Texturing: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Gröller</a:t>
            </a:r>
            <a:r>
              <a:rPr lang="en-US" dirty="0" smtClean="0"/>
              <a:t> </a:t>
            </a:r>
            <a:r>
              <a:rPr lang="en-US" dirty="0"/>
              <a:t>&amp; </a:t>
            </a:r>
            <a:r>
              <a:rPr lang="en-US" dirty="0" err="1" smtClean="0"/>
              <a:t>Jeschke</a:t>
            </a:r>
            <a:r>
              <a:rPr lang="en-US" dirty="0"/>
              <a:t> </a:t>
            </a:r>
            <a:r>
              <a:rPr lang="en-US" dirty="0" smtClean="0"/>
              <a:t>(Vienna Tech)</a:t>
            </a:r>
            <a:endParaRPr lang="en-US" dirty="0"/>
          </a:p>
        </p:txBody>
      </p:sp>
      <p:sp>
        <p:nvSpPr>
          <p:cNvPr id="966661" name="Rectangle 5"/>
          <p:cNvSpPr>
            <a:spLocks noChangeArrowheads="1"/>
          </p:cNvSpPr>
          <p:nvPr/>
        </p:nvSpPr>
        <p:spPr bwMode="auto">
          <a:xfrm>
            <a:off x="685800" y="5943600"/>
            <a:ext cx="5522913" cy="493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0000CC"/>
                </a:solidFill>
              </a:rPr>
              <a:t>Adapted from slides</a:t>
            </a:r>
          </a:p>
          <a:p>
            <a:r>
              <a:rPr lang="en-US" sz="1200" b="1">
                <a:solidFill>
                  <a:srgbClr val="0000CC"/>
                </a:solidFill>
              </a:rPr>
              <a:t>©  2002 Gröller, E. &amp; Jeschke, S. Vienna Institute of Technology</a:t>
            </a:r>
          </a:p>
        </p:txBody>
      </p:sp>
      <p:pic>
        <p:nvPicPr>
          <p:cNvPr id="15052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990600"/>
            <a:ext cx="6400852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TITLE" val="CIS736-Basics-01-Math"/>
  <p:tag name="FOLDERNAME" val="CIS736-Basics-01-Math_270108225806"/>
  <p:tag name="PD" val="1825588"/>
  <p:tag name="NPWI" val="46"/>
  <p:tag name="WMSI" val="369"/>
  <p:tag name="WMIS" val="46646"/>
  <p:tag name="PREC" val="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C" val="0"/>
  <p:tag name="SWI" val="5"/>
  <p:tag name="NBP" val="1"/>
  <p:tag name="CII" val="5"/>
  <p:tag name="SPT" val="FALSE"/>
  <p:tag name="CVB" val="5"/>
  <p:tag name="BSN" val="5"/>
  <p:tag name="LFXCI" val="0"/>
  <p:tag name="SVT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C" val="0"/>
  <p:tag name="SWI" val="6"/>
  <p:tag name="NBP" val="1"/>
  <p:tag name="CII" val="6"/>
  <p:tag name="SPT" val="FALSE"/>
  <p:tag name="CVB" val="6"/>
  <p:tag name="BSN" val="6"/>
  <p:tag name="LFXCI" val="0"/>
  <p:tag name="SVT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C" val="0"/>
  <p:tag name="SWI" val="7"/>
  <p:tag name="NBP" val="1"/>
  <p:tag name="CII" val="7"/>
  <p:tag name="SPT" val="FALSE"/>
  <p:tag name="CVB" val="7"/>
  <p:tag name="BSN" val="7"/>
  <p:tag name="LFXCI" val="0"/>
  <p:tag name="SVT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C" val="0"/>
  <p:tag name="SWI" val="8"/>
  <p:tag name="NBP" val="1"/>
  <p:tag name="CII" val="8"/>
  <p:tag name="SPT" val="FALSE"/>
  <p:tag name="CVB" val="8"/>
  <p:tag name="BSN" val="8"/>
  <p:tag name="LFXCI" val="0"/>
  <p:tag name="SVT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C" val="0"/>
  <p:tag name="SWI" val="9"/>
  <p:tag name="NBP" val="1"/>
  <p:tag name="CII" val="9"/>
  <p:tag name="SPT" val="FALSE"/>
  <p:tag name="CVB" val="9"/>
  <p:tag name="BSN" val="9"/>
  <p:tag name="LFXCI" val="0"/>
  <p:tag name="SVT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C" val="0"/>
  <p:tag name="SWI" val="10"/>
  <p:tag name="NBP" val="1"/>
  <p:tag name="CII" val="10"/>
  <p:tag name="SPT" val="FALSE"/>
  <p:tag name="CVB" val="10"/>
  <p:tag name="BSN" val="10"/>
  <p:tag name="LFXCI" val="0"/>
  <p:tag name="SVT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C" val="0"/>
  <p:tag name="SWI" val="11"/>
  <p:tag name="NBP" val="1"/>
  <p:tag name="CII" val="11"/>
  <p:tag name="SPT" val="FALSE"/>
  <p:tag name="CVB" val="11"/>
  <p:tag name="BSN" val="11"/>
  <p:tag name="LFXCI" val="0"/>
  <p:tag name="SVT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C" val="0"/>
  <p:tag name="SWI" val="12"/>
  <p:tag name="NBP" val="1"/>
  <p:tag name="CII" val="12"/>
  <p:tag name="SPT" val="FALSE"/>
  <p:tag name="CVB" val="12"/>
  <p:tag name="BSN" val="12"/>
  <p:tag name="LFXCI" val="0"/>
  <p:tag name="SVT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C" val="0"/>
  <p:tag name="SWI" val="13"/>
  <p:tag name="NBP" val="1"/>
  <p:tag name="CII" val="13"/>
  <p:tag name="SPT" val="FALSE"/>
  <p:tag name="CVB" val="13"/>
  <p:tag name="BSN" val="13"/>
  <p:tag name="LFXCI" val="0"/>
  <p:tag name="SVT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HA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"/>
  <p:tag name="NBP" val="1"/>
  <p:tag name="CVB" val="1"/>
  <p:tag name="SPT" val="FALSE"/>
  <p:tag name="BSN" val="1"/>
  <p:tag name="LFXCI" val="0"/>
  <p:tag name="SVT" val="TRUE"/>
  <p:tag name="CII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C" val="0"/>
  <p:tag name="SWI" val="14"/>
  <p:tag name="NBP" val="1"/>
  <p:tag name="CII" val="14"/>
  <p:tag name="SPT" val="FALSE"/>
  <p:tag name="CVB" val="14"/>
  <p:tag name="BSN" val="14"/>
  <p:tag name="LFXCI" val="0"/>
  <p:tag name="SVT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SN" val="15"/>
  <p:tag name="LFXCI" val="0"/>
  <p:tag name="SVT" val="TRUE"/>
  <p:tag name="TC" val="1"/>
  <p:tag name="SWI" val="89"/>
  <p:tag name="CVB" val="89"/>
  <p:tag name="CII" val="15,89"/>
  <p:tag name="CSI" val="Group 10"/>
  <p:tag name="CPH" val="0"/>
  <p:tag name="NBP" val="1"/>
  <p:tag name="SPT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C" val="0"/>
  <p:tag name="SWI" val="16"/>
  <p:tag name="NBP" val="2"/>
  <p:tag name="CII" val="16"/>
  <p:tag name="SPT" val="FALSE"/>
  <p:tag name="BSN" val="16"/>
  <p:tag name="LFXCI" val="0"/>
  <p:tag name="CVB" val="17"/>
  <p:tag name="SVT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HA" val="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SN" val="18"/>
  <p:tag name="LFXCI" val="0"/>
  <p:tag name="SVT" val="TRUE"/>
  <p:tag name="TC" val="1"/>
  <p:tag name="SWI" val="90"/>
  <p:tag name="CVB" val="90"/>
  <p:tag name="CII" val="18,90"/>
  <p:tag name="CSI" val="Picture 10"/>
  <p:tag name="CPH" val="0"/>
  <p:tag name="NBP" val="1"/>
  <p:tag name="SPT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C" val="0"/>
  <p:tag name="SWI" val="19"/>
  <p:tag name="NBP" val="1"/>
  <p:tag name="CII" val="19"/>
  <p:tag name="SPT" val="FALSE"/>
  <p:tag name="CVB" val="19"/>
  <p:tag name="BSN" val="19"/>
  <p:tag name="LFXCI" val="0"/>
  <p:tag name="SVT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C" val="0"/>
  <p:tag name="SWI" val="20"/>
  <p:tag name="NBP" val="1"/>
  <p:tag name="CII" val="20"/>
  <p:tag name="SPT" val="FALSE"/>
  <p:tag name="CVB" val="20"/>
  <p:tag name="BSN" val="20"/>
  <p:tag name="LFXCI" val="0"/>
  <p:tag name="SVT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C" val="0"/>
  <p:tag name="SWI" val="21"/>
  <p:tag name="NBP" val="1"/>
  <p:tag name="CII" val="21"/>
  <p:tag name="SPT" val="FALSE"/>
  <p:tag name="CVB" val="21"/>
  <p:tag name="BSN" val="21"/>
  <p:tag name="LFXCI" val="0"/>
  <p:tag name="SVT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SN" val="22"/>
  <p:tag name="LFXCI" val="0"/>
  <p:tag name="SVT" val="TRUE"/>
  <p:tag name="TC" val="1"/>
  <p:tag name="SWI" val="91"/>
  <p:tag name="CVB" val="91"/>
  <p:tag name="CII" val="22,91"/>
  <p:tag name="CSI" val="Group 11"/>
  <p:tag name="CPH" val="0"/>
  <p:tag name="NBP" val="1"/>
  <p:tag name="SPT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C" val="0"/>
  <p:tag name="SWI" val="23"/>
  <p:tag name="NBP" val="1"/>
  <p:tag name="CII" val="23"/>
  <p:tag name="SPT" val="FALSE"/>
  <p:tag name="CVB" val="23"/>
  <p:tag name="BSN" val="23"/>
  <p:tag name="LFXCI" val="0"/>
  <p:tag name="SVT" val="TR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C" val="0"/>
  <p:tag name="SWI" val="24"/>
  <p:tag name="NBP" val="1"/>
  <p:tag name="CII" val="24"/>
  <p:tag name="SPT" val="FALSE"/>
  <p:tag name="CVB" val="24"/>
  <p:tag name="BSN" val="24"/>
  <p:tag name="LFXCI" val="0"/>
  <p:tag name="SVT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C" val="0"/>
  <p:tag name="SWI" val="25"/>
  <p:tag name="NBP" val="1"/>
  <p:tag name="CII" val="25"/>
  <p:tag name="SPT" val="FALSE"/>
  <p:tag name="CVB" val="25"/>
  <p:tag name="BSN" val="25"/>
  <p:tag name="LFXCI" val="0"/>
  <p:tag name="SVT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C" val="0"/>
  <p:tag name="SWI" val="26"/>
  <p:tag name="NBP" val="1"/>
  <p:tag name="CII" val="26"/>
  <p:tag name="SPT" val="FALSE"/>
  <p:tag name="CVB" val="26"/>
  <p:tag name="BSN" val="26"/>
  <p:tag name="LFXCI" val="0"/>
  <p:tag name="SVT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C" val="0"/>
  <p:tag name="SWI" val="27"/>
  <p:tag name="NBP" val="1"/>
  <p:tag name="CII" val="27"/>
  <p:tag name="SPT" val="FALSE"/>
  <p:tag name="CVB" val="27"/>
  <p:tag name="BSN" val="27"/>
  <p:tag name="LFXCI" val="0"/>
  <p:tag name="SVT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C" val="0"/>
  <p:tag name="SWI" val="28"/>
  <p:tag name="NBP" val="5"/>
  <p:tag name="CII" val="28"/>
  <p:tag name="SPT" val="FALSE"/>
  <p:tag name="BSN" val="28"/>
  <p:tag name="LFXCI" val="0"/>
  <p:tag name="CVB" val="32"/>
  <p:tag name="SVT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HA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7"/>
  <p:tag name="NBP" val="1"/>
  <p:tag name="SPT" val="FALSE"/>
  <p:tag name="CVB" val="37"/>
  <p:tag name="BSN" val="37"/>
  <p:tag name="LFXCI" val="0"/>
  <p:tag name="SVT" val="TRUE"/>
  <p:tag name="CII" val="3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HA" val="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HA" val="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HA" val="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SN" val="33"/>
  <p:tag name="LFXCI" val="0"/>
  <p:tag name="SVT" val="TRUE"/>
  <p:tag name="TC" val="1"/>
  <p:tag name="SWI" val="92"/>
  <p:tag name="CVB" val="92"/>
  <p:tag name="CII" val="33,92"/>
  <p:tag name="CSI" val="Picture 12"/>
  <p:tag name="CPH" val="0"/>
  <p:tag name="NBP" val="1"/>
  <p:tag name="SPT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HA" val="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C" val="0"/>
  <p:tag name="SWI" val="35"/>
  <p:tag name="NBP" val="1"/>
  <p:tag name="CII" val="35"/>
  <p:tag name="SPT" val="FALSE"/>
  <p:tag name="CVB" val="35"/>
  <p:tag name="BSN" val="35"/>
  <p:tag name="LFXCI" val="0"/>
  <p:tag name="SVT" val="TR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C" val="0"/>
  <p:tag name="SWI" val="36"/>
  <p:tag name="NBP" val="1"/>
  <p:tag name="CII" val="36"/>
  <p:tag name="SPT" val="FALSE"/>
  <p:tag name="CVB" val="36"/>
  <p:tag name="BSN" val="36"/>
  <p:tag name="LFXCI" val="0"/>
  <p:tag name="SVT" val="TRU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SN" val="37"/>
  <p:tag name="LFXCI" val="0"/>
  <p:tag name="SVT" val="TRUE"/>
  <p:tag name="TC" val="1"/>
  <p:tag name="SWI" val="94"/>
  <p:tag name="CVB" val="94"/>
  <p:tag name="CII" val="37,94"/>
  <p:tag name="CSI" val="Group 9"/>
  <p:tag name="CPH" val="0"/>
  <p:tag name="NBP" val="1"/>
  <p:tag name="SPT" val="TRU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C" val="0"/>
  <p:tag name="SWI" val="38"/>
  <p:tag name="NBP" val="1"/>
  <p:tag name="CII" val="38"/>
  <p:tag name="SPT" val="FALSE"/>
  <p:tag name="CVB" val="38"/>
  <p:tag name="BSN" val="38"/>
  <p:tag name="LFXCI" val="0"/>
  <p:tag name="SVT" val="TRU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C" val="0"/>
  <p:tag name="SWI" val="40"/>
  <p:tag name="NBP" val="1"/>
  <p:tag name="CII" val="40"/>
  <p:tag name="SPT" val="FALSE"/>
  <p:tag name="CVB" val="40"/>
  <p:tag name="BSN" val="40"/>
  <p:tag name="LFXCI" val="0"/>
  <p:tag name="SVT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C" val="0"/>
  <p:tag name="SWI" val="86"/>
  <p:tag name="NBP" val="1"/>
  <p:tag name="CII" val="86"/>
  <p:tag name="SPT" val="FALSE"/>
  <p:tag name="CVB" val="86"/>
  <p:tag name="BSN" val="86"/>
  <p:tag name="LFXCI" val="0"/>
  <p:tag name="SVT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C" val="0"/>
  <p:tag name="SWI" val="87"/>
  <p:tag name="NBP" val="1"/>
  <p:tag name="CII" val="87"/>
  <p:tag name="SPT" val="FALSE"/>
  <p:tag name="CVB" val="87"/>
  <p:tag name="BSN" val="87"/>
  <p:tag name="LFXCI" val="0"/>
  <p:tag name="SVT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heme/theme1.xml><?xml version="1.0" encoding="utf-8"?>
<a:theme xmlns:a="http://schemas.openxmlformats.org/drawingml/2006/main" name="CoopRob-presentations">
  <a:themeElements>
    <a:clrScheme name="CoopRob-presentations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D96D"/>
      </a:accent1>
      <a:accent2>
        <a:srgbClr val="0000E0"/>
      </a:accent2>
      <a:accent3>
        <a:srgbClr val="FFFFFF"/>
      </a:accent3>
      <a:accent4>
        <a:srgbClr val="000000"/>
      </a:accent4>
      <a:accent5>
        <a:srgbClr val="FFE9BA"/>
      </a:accent5>
      <a:accent6>
        <a:srgbClr val="0000CB"/>
      </a:accent6>
      <a:hlink>
        <a:srgbClr val="CC0000"/>
      </a:hlink>
      <a:folHlink>
        <a:srgbClr val="B2B2B2"/>
      </a:folHlink>
    </a:clrScheme>
    <a:fontScheme name="CoopRob-presentations">
      <a:majorFont>
        <a:latin typeface="Copperplate Gothic Ligh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opRob-presenta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pRob-presentation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D96D"/>
        </a:accent1>
        <a:accent2>
          <a:srgbClr val="0000E0"/>
        </a:accent2>
        <a:accent3>
          <a:srgbClr val="FFFFFF"/>
        </a:accent3>
        <a:accent4>
          <a:srgbClr val="000000"/>
        </a:accent4>
        <a:accent5>
          <a:srgbClr val="FFE9BA"/>
        </a:accent5>
        <a:accent6>
          <a:srgbClr val="0000CB"/>
        </a:accent6>
        <a:hlink>
          <a:srgbClr val="CC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Settings\sdeloach\Application Data\Microsoft\Templates\CoopRob-presentations.pot</Template>
  <TotalTime>4183</TotalTime>
  <Words>1860</Words>
  <Application>Microsoft Office PowerPoint</Application>
  <PresentationFormat>On-screen Show (4:3)</PresentationFormat>
  <Paragraphs>344</Paragraphs>
  <Slides>52</Slides>
  <Notes>52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CoopRob-presentations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Source Material on Texturing: Gröller &amp; Jeschke (Vienna Tech)</vt:lpstr>
      <vt:lpstr>Other Source Material on Texture Mapping </vt:lpstr>
      <vt:lpstr>Why Texturing?</vt:lpstr>
      <vt:lpstr>Introduction [1]: Motivation </vt:lpstr>
      <vt:lpstr>Introduction [2]: Properties and their Mappings</vt:lpstr>
      <vt:lpstr>Concerning Textures</vt:lpstr>
      <vt:lpstr>Without Textures</vt:lpstr>
      <vt:lpstr>With Textures</vt:lpstr>
      <vt:lpstr>Texture Image</vt:lpstr>
      <vt:lpstr>Slide 18</vt:lpstr>
      <vt:lpstr>Slide 19</vt:lpstr>
      <vt:lpstr>Slide 20</vt:lpstr>
      <vt:lpstr>Slide 21</vt:lpstr>
      <vt:lpstr>Texture Mapping How-To [1]: Goals and Texture Elements (Texels)</vt:lpstr>
      <vt:lpstr>Texture Mapping How-To [2]: Adapting Polygons-to-Pixels Pipeline</vt:lpstr>
      <vt:lpstr>Texture Mapping How-To [3]:  Mapping Definition</vt:lpstr>
      <vt:lpstr>Texture Mapping How-To [4]: General Procedure</vt:lpstr>
      <vt:lpstr>Texture Mapping How-To [5]:  Projective Textures, Functions</vt:lpstr>
      <vt:lpstr>Texture Mapping How-To [6]:  (Manual) Surface Parameterization</vt:lpstr>
      <vt:lpstr>Texture Mapping How-To [7]:  Inherent (u, v) Coordinates</vt:lpstr>
      <vt:lpstr>Two-Step Approach [1]: Duality (Again)</vt:lpstr>
      <vt:lpstr>Two-Step Approach [2]: Example – Cylindrical Mapping</vt:lpstr>
      <vt:lpstr>Two-Step Approach [3]: Example – Spherical Mapping</vt:lpstr>
      <vt:lpstr>Two-Step Approach [4]: Example – Planar Mapping</vt:lpstr>
      <vt:lpstr>Two-Step Approach [5]: Example – Cuboid/Box Mapping</vt:lpstr>
      <vt:lpstr>O Mapping [1]: Object-to-Surface</vt:lpstr>
      <vt:lpstr>O Mapping [2]: Illustrations</vt:lpstr>
      <vt:lpstr>Correspondence Functions [1]: Texture Coordinates</vt:lpstr>
      <vt:lpstr>Correspondence Functions [2]: Tiling, Mirroring, Clamping, Borders</vt:lpstr>
      <vt:lpstr>Correspondence Functions [3]: Clamping and Borders Illustrated</vt:lpstr>
      <vt:lpstr>Application of Texture Values: Combining Texturing and Lighting</vt:lpstr>
      <vt:lpstr>The End…?</vt:lpstr>
      <vt:lpstr>Surface Detail: Imitating Complexity by Texturing Smooth Objects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CIS736-Basics-01-Math</dc:title>
  <dc:creator>William H. Hsu</dc:creator>
  <cp:lastModifiedBy>William H. Hsu</cp:lastModifiedBy>
  <cp:revision>1117</cp:revision>
  <dcterms:created xsi:type="dcterms:W3CDTF">1601-01-01T00:00:00Z</dcterms:created>
  <dcterms:modified xsi:type="dcterms:W3CDTF">2011-02-19T05:03:54Z</dcterms:modified>
</cp:coreProperties>
</file>