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Default Extension="wav" ContentType="audio/wav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545" r:id="rId2"/>
    <p:sldId id="551" r:id="rId3"/>
    <p:sldId id="370" r:id="rId4"/>
    <p:sldId id="770" r:id="rId5"/>
    <p:sldId id="773" r:id="rId6"/>
    <p:sldId id="775" r:id="rId7"/>
    <p:sldId id="774" r:id="rId8"/>
    <p:sldId id="777" r:id="rId9"/>
    <p:sldId id="778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9" r:id="rId19"/>
    <p:sldId id="787" r:id="rId20"/>
    <p:sldId id="788" r:id="rId21"/>
    <p:sldId id="790" r:id="rId22"/>
    <p:sldId id="791" r:id="rId23"/>
    <p:sldId id="792" r:id="rId24"/>
    <p:sldId id="793" r:id="rId25"/>
    <p:sldId id="794" r:id="rId26"/>
    <p:sldId id="802" r:id="rId27"/>
    <p:sldId id="795" r:id="rId28"/>
    <p:sldId id="796" r:id="rId29"/>
    <p:sldId id="797" r:id="rId30"/>
    <p:sldId id="798" r:id="rId31"/>
    <p:sldId id="799" r:id="rId32"/>
    <p:sldId id="800" r:id="rId33"/>
    <p:sldId id="816" r:id="rId34"/>
    <p:sldId id="801" r:id="rId35"/>
    <p:sldId id="803" r:id="rId36"/>
    <p:sldId id="804" r:id="rId37"/>
    <p:sldId id="805" r:id="rId38"/>
    <p:sldId id="806" r:id="rId39"/>
    <p:sldId id="807" r:id="rId40"/>
    <p:sldId id="808" r:id="rId41"/>
    <p:sldId id="809" r:id="rId42"/>
    <p:sldId id="810" r:id="rId43"/>
    <p:sldId id="811" r:id="rId44"/>
    <p:sldId id="812" r:id="rId45"/>
    <p:sldId id="813" r:id="rId46"/>
    <p:sldId id="814" r:id="rId47"/>
    <p:sldId id="817" r:id="rId48"/>
    <p:sldId id="818" r:id="rId49"/>
    <p:sldId id="819" r:id="rId50"/>
    <p:sldId id="776" r:id="rId51"/>
    <p:sldId id="546" r:id="rId52"/>
    <p:sldId id="547" r:id="rId53"/>
  </p:sldIdLst>
  <p:sldSz cx="9144000" cy="6858000" type="screen4x3"/>
  <p:notesSz cx="7315200" cy="9601200"/>
  <p:custDataLst>
    <p:tags r:id="rId5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  <a:srgbClr val="993366"/>
    <a:srgbClr val="990033"/>
    <a:srgbClr val="FF9900"/>
    <a:srgbClr val="CCCC00"/>
    <a:srgbClr val="FF6600"/>
    <a:srgbClr val="003366"/>
    <a:srgbClr val="003399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17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zc3MnoSS5Hw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bit.ly/hPIXdi" TargetMode="Externa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hyperlink" Target="http://bit.ly/hPIXd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hyperlink" Target="http://bit.ly/hPIXd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hyperlink" Target="http://bit.ly/hPIXd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8.png"/><Relationship Id="rId4" Type="http://schemas.openxmlformats.org/officeDocument/2006/relationships/hyperlink" Target="http://bit.ly/hPIXd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hyperlink" Target="http://bit.ly/hPIXdi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0.png"/><Relationship Id="rId4" Type="http://schemas.openxmlformats.org/officeDocument/2006/relationships/hyperlink" Target="http://bit.ly/hPIXd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hyperlink" Target="http://bit.ly/hPIXd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A8PXN" TargetMode="External"/><Relationship Id="rId3" Type="http://schemas.openxmlformats.org/officeDocument/2006/relationships/notesSlide" Target="../notesSlides/notesSlide18.xml"/><Relationship Id="rId7" Type="http://schemas.openxmlformats.org/officeDocument/2006/relationships/hyperlink" Target="http://avl.ncsa.illinois.ed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://youtu.be/EgumU0Ns1YI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bit.ly/hPIXd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hyperlink" Target="http://youtu.be/TKQ8Ilr6Pg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bit.ly/hPIXd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hyperlink" Target="http://bit.ly/hRaQg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5.png"/><Relationship Id="rId4" Type="http://schemas.openxmlformats.org/officeDocument/2006/relationships/hyperlink" Target="http://bit.ly/hPIXdi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yx2PN" TargetMode="External"/><Relationship Id="rId3" Type="http://schemas.openxmlformats.org/officeDocument/2006/relationships/notesSlide" Target="../notesSlides/notesSlide21.xml"/><Relationship Id="rId7" Type="http://schemas.openxmlformats.org/officeDocument/2006/relationships/hyperlink" Target="http://bit.ly/1DsO4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hyperlink" Target="http://bit.ly/hPIXdi" TargetMode="Externa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8.png"/><Relationship Id="rId4" Type="http://schemas.openxmlformats.org/officeDocument/2006/relationships/hyperlink" Target="http://bit.ly/hPIXd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9.png"/><Relationship Id="rId4" Type="http://schemas.openxmlformats.org/officeDocument/2006/relationships/hyperlink" Target="http://bit.ly/hPIXdi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qGxoui3IFS0" TargetMode="External"/><Relationship Id="rId3" Type="http://schemas.openxmlformats.org/officeDocument/2006/relationships/notesSlide" Target="../notesSlides/notesSlide24.xml"/><Relationship Id="rId7" Type="http://schemas.openxmlformats.org/officeDocument/2006/relationships/hyperlink" Target="http://www.pixar.com/shorts/lj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hyperlink" Target="http://bit.ly/hPIXdi" TargetMode="External"/><Relationship Id="rId10" Type="http://schemas.openxmlformats.org/officeDocument/2006/relationships/image" Target="../media/image42.png"/><Relationship Id="rId4" Type="http://schemas.openxmlformats.org/officeDocument/2006/relationships/audio" Target="../media/audio1.wav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qGxoui3IFS0" TargetMode="External"/><Relationship Id="rId3" Type="http://schemas.openxmlformats.org/officeDocument/2006/relationships/notesSlide" Target="../notesSlides/notesSlide25.xml"/><Relationship Id="rId7" Type="http://schemas.openxmlformats.org/officeDocument/2006/relationships/hyperlink" Target="http://www.pixar.com/shorts/lj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bit.ly/hPIXd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46.png"/><Relationship Id="rId4" Type="http://schemas.openxmlformats.org/officeDocument/2006/relationships/hyperlink" Target="http://bit.ly/hPIXd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47.png"/><Relationship Id="rId4" Type="http://schemas.openxmlformats.org/officeDocument/2006/relationships/hyperlink" Target="http://bit.ly/hPIXd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48.png"/><Relationship Id="rId4" Type="http://schemas.openxmlformats.org/officeDocument/2006/relationships/hyperlink" Target="http://bit.ly/hPIXd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49.png"/><Relationship Id="rId4" Type="http://schemas.openxmlformats.org/officeDocument/2006/relationships/hyperlink" Target="http://bit.ly/hPIX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50.png"/><Relationship Id="rId5" Type="http://schemas.openxmlformats.org/officeDocument/2006/relationships/hyperlink" Target="http://bit.ly/hPIXdi" TargetMode="Externa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zc3MnoSS5Hw" TargetMode="External"/><Relationship Id="rId3" Type="http://schemas.openxmlformats.org/officeDocument/2006/relationships/notesSlide" Target="../notesSlides/notesSlide31.xml"/><Relationship Id="rId7" Type="http://schemas.openxmlformats.org/officeDocument/2006/relationships/hyperlink" Target="http://www.pixar.com/shorts/lj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://bit.ly/hPIXd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53.png"/><Relationship Id="rId4" Type="http://schemas.openxmlformats.org/officeDocument/2006/relationships/hyperlink" Target="http://bit.ly/hPIXd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35.png"/><Relationship Id="rId4" Type="http://schemas.openxmlformats.org/officeDocument/2006/relationships/hyperlink" Target="http://bit.ly/hPIXd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54.png"/><Relationship Id="rId4" Type="http://schemas.openxmlformats.org/officeDocument/2006/relationships/hyperlink" Target="http://bit.ly/hPIXd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55.png"/><Relationship Id="rId4" Type="http://schemas.openxmlformats.org/officeDocument/2006/relationships/hyperlink" Target="http://bit.ly/hPIXd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56.png"/><Relationship Id="rId4" Type="http://schemas.openxmlformats.org/officeDocument/2006/relationships/hyperlink" Target="http://bit.ly/hPIXd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://bit.ly/hPIXd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59.png"/><Relationship Id="rId4" Type="http://schemas.openxmlformats.org/officeDocument/2006/relationships/hyperlink" Target="http://bit.ly/hPIXdi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60.png"/><Relationship Id="rId4" Type="http://schemas.openxmlformats.org/officeDocument/2006/relationships/hyperlink" Target="http://bit.ly/hPIXd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bit.ly/gGRFM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it.ly/eeebC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61.png"/><Relationship Id="rId4" Type="http://schemas.openxmlformats.org/officeDocument/2006/relationships/hyperlink" Target="http://bit.ly/hPIXdi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62.png"/><Relationship Id="rId4" Type="http://schemas.openxmlformats.org/officeDocument/2006/relationships/hyperlink" Target="http://bit.ly/hPIXdi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63.png"/><Relationship Id="rId4" Type="http://schemas.openxmlformats.org/officeDocument/2006/relationships/hyperlink" Target="http://bit.ly/hPIXd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64.png"/><Relationship Id="rId4" Type="http://schemas.openxmlformats.org/officeDocument/2006/relationships/hyperlink" Target="http://bit.ly/hPIXdi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65.png"/><Relationship Id="rId4" Type="http://schemas.openxmlformats.org/officeDocument/2006/relationships/hyperlink" Target="http://bit.ly/hPIXd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66.png"/><Relationship Id="rId4" Type="http://schemas.openxmlformats.org/officeDocument/2006/relationships/hyperlink" Target="http://bit.ly/hPIXdi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67.png"/><Relationship Id="rId4" Type="http://schemas.openxmlformats.org/officeDocument/2006/relationships/hyperlink" Target="http://bit.ly/hPIXdi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hyperlink" Target="http://bit.ly/eZ9MA8" TargetMode="External"/><Relationship Id="rId5" Type="http://schemas.openxmlformats.org/officeDocument/2006/relationships/image" Target="../media/image68.png"/><Relationship Id="rId4" Type="http://schemas.openxmlformats.org/officeDocument/2006/relationships/hyperlink" Target="http://bit.ly/hPIXdi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69.png"/><Relationship Id="rId4" Type="http://schemas.openxmlformats.org/officeDocument/2006/relationships/hyperlink" Target="http://bit.ly/eM1gz8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70.jpeg"/><Relationship Id="rId5" Type="http://schemas.openxmlformats.org/officeDocument/2006/relationships/hyperlink" Target="http://www.evl.uic.edu/pape/talks/VSI97/pf/" TargetMode="External"/><Relationship Id="rId4" Type="http://schemas.openxmlformats.org/officeDocument/2006/relationships/hyperlink" Target="http://bit.ly/eM1gz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hyperlink" Target="http://bit.ly/hRaQgk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hyperlink" Target="http://www.cs.virginia.edu/~jdl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bit.ly/eB1Oj4" TargetMode="External"/><Relationship Id="rId9" Type="http://schemas.openxmlformats.org/officeDocument/2006/relationships/hyperlink" Target="http://www.cs.princeton.edu/~fun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hyperlink" Target="http://bit.ly/hPIXd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fFl6xH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bit.ly/hPIXdi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5" Type="http://schemas.openxmlformats.org/officeDocument/2006/relationships/image" Target="../media/image15.png"/><Relationship Id="rId10" Type="http://schemas.openxmlformats.org/officeDocument/2006/relationships/hyperlink" Target="http://bit.ly/eAnURG" TargetMode="External"/><Relationship Id="rId4" Type="http://schemas.openxmlformats.org/officeDocument/2006/relationships/hyperlink" Target="http://bit.ly/hPIXdi" TargetMode="External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5.1 – 5.2, </a:t>
            </a:r>
            <a:r>
              <a:rPr lang="en-US" sz="1600" b="0" err="1" smtClean="0"/>
              <a:t>Eberly</a:t>
            </a:r>
            <a:r>
              <a:rPr lang="en-US" sz="1600" b="0" smtClean="0"/>
              <a:t> </a:t>
            </a:r>
            <a:r>
              <a:rPr lang="en-US" sz="1600" b="0" i="1" smtClean="0"/>
              <a:t>2</a:t>
            </a:r>
            <a:r>
              <a:rPr lang="en-US" sz="1600" b="0" i="1" baseline="30000" smtClean="0"/>
              <a:t>e </a:t>
            </a:r>
            <a:r>
              <a:rPr lang="en-US" sz="1600" b="0" smtClean="0"/>
              <a:t>– see </a:t>
            </a:r>
            <a:r>
              <a:rPr lang="en-US" sz="1600" smtClean="0">
                <a:hlinkClick r:id="rId8"/>
              </a:rPr>
              <a:t>http://bit.ly/ieUq45</a:t>
            </a:r>
            <a:endParaRPr lang="en-US" sz="1600" b="0" i="1" baseline="300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Next class: no new reading – review Chapters 1 – 4, 20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i="1" dirty="0" smtClean="0"/>
              <a:t>Optional review session during next class period; evening exam time TBD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Lecture 18 reading (two class days from today):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4.4 – 4.7,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617672" y="950893"/>
            <a:ext cx="65373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Animation 1 of 3: Basics, </a:t>
            </a:r>
            <a:r>
              <a:rPr lang="en-US" sz="2800" dirty="0" err="1" smtClean="0"/>
              <a:t>Keyframing</a:t>
            </a:r>
            <a:endParaRPr lang="en-US" sz="2800" dirty="0" smtClean="0"/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Sample Exam Review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17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Zoetrope  (1834)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66800"/>
            <a:ext cx="7115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443" y="3353386"/>
            <a:ext cx="1801912" cy="18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9022" y="3352800"/>
            <a:ext cx="3470778" cy="18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248400" y="3352800"/>
            <a:ext cx="2590800" cy="2292856"/>
            <a:chOff x="6248400" y="3422144"/>
            <a:chExt cx="2590800" cy="2292856"/>
          </a:xfrm>
        </p:grpSpPr>
        <p:sp>
          <p:nvSpPr>
            <p:cNvPr id="7" name="Rectangle 6"/>
            <p:cNvSpPr/>
            <p:nvPr/>
          </p:nvSpPr>
          <p:spPr>
            <a:xfrm>
              <a:off x="6441305" y="5314890"/>
              <a:ext cx="22049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Tarzan </a:t>
              </a:r>
              <a:r>
                <a:rPr lang="en-US" sz="1000" dirty="0" smtClean="0"/>
                <a:t>© 2000 Disney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8"/>
                </a:rPr>
                <a:t>http://youtu.be/zc3MnoSS5Hw</a:t>
              </a:r>
              <a:endParaRPr lang="en-US" sz="1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8400" y="3422144"/>
              <a:ext cx="2590800" cy="183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Animation History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95400"/>
            <a:ext cx="81611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Key Developments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Storytelling &amp;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Cel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066800"/>
            <a:ext cx="7143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Key Developments</a:t>
            </a: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Rotoscoping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(1921)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225" y="1081088"/>
            <a:ext cx="7067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Key Developments [4]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Fleischer’s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Rotoscope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4525" y="1057275"/>
            <a:ext cx="5314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5" y="1081088"/>
            <a:ext cx="7067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Key Developments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Using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Rotoscoping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81200"/>
            <a:ext cx="3038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Key Developments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Color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066800"/>
            <a:ext cx="782584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Overview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33500"/>
            <a:ext cx="67246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" y="1295400"/>
            <a:ext cx="6972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Animation, Simulation, &amp;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30509"/>
            <a:ext cx="7162800" cy="46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62400" y="4290536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9900"/>
                </a:solidFill>
              </a:rPr>
              <a:t>Wilhelmson </a:t>
            </a:r>
            <a:r>
              <a:rPr lang="en-US" sz="1000" i="1" dirty="0" smtClean="0">
                <a:solidFill>
                  <a:srgbClr val="FF9900"/>
                </a:solidFill>
              </a:rPr>
              <a:t>et al. </a:t>
            </a:r>
            <a:r>
              <a:rPr lang="en-US" sz="1000" dirty="0" smtClean="0">
                <a:solidFill>
                  <a:srgbClr val="FF9900"/>
                </a:solidFill>
              </a:rPr>
              <a:t>(2004)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http://youtu.be/EgumU0Ns1YI</a:t>
            </a: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http://avl.ncsa.illinois.edu</a:t>
            </a: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http://bit.ly/eA8PXN</a:t>
            </a: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2-D &amp; 3-D Animation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2958" y="1038225"/>
            <a:ext cx="1452642" cy="3750707"/>
            <a:chOff x="1267793" y="1647825"/>
            <a:chExt cx="1452642" cy="375070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986" y="1647825"/>
              <a:ext cx="1404257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67793" y="5029200"/>
              <a:ext cx="1452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Comic Sans MS" pitchFamily="66" charset="0"/>
                </a:rPr>
                <a:t>Homer 2-D</a:t>
              </a:r>
              <a:endParaRPr lang="en-US" sz="1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59028" y="990600"/>
            <a:ext cx="4514850" cy="3982998"/>
            <a:chOff x="4059028" y="1219200"/>
            <a:chExt cx="4514850" cy="3982998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9028" y="1219200"/>
              <a:ext cx="451485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613906" y="4648200"/>
              <a:ext cx="340509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dirty="0" smtClean="0">
                  <a:solidFill>
                    <a:srgbClr val="00B050"/>
                  </a:solidFill>
                  <a:latin typeface="Comic Sans MS" pitchFamily="66" charset="0"/>
                </a:rPr>
                <a:t>Homer 3-D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solidFill>
                    <a:srgbClr val="00B050"/>
                  </a:solidFill>
                  <a:latin typeface="Comic Sans MS" pitchFamily="66" charset="0"/>
                  <a:hlinkClick r:id="rId7"/>
                </a:rPr>
                <a:t>http://youtu.be/TKQ8Ilr6PgU</a:t>
              </a:r>
              <a:r>
                <a:rPr lang="en-US" sz="1200" dirty="0" smtClean="0">
                  <a:solidFill>
                    <a:srgbClr val="00B050"/>
                  </a:solidFill>
                  <a:latin typeface="Comic Sans MS" pitchFamily="66" charset="0"/>
                </a:rPr>
                <a:t> (Making Of)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63709" y="5181600"/>
            <a:ext cx="5618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i="1" dirty="0" smtClean="0">
                <a:solidFill>
                  <a:srgbClr val="0070C0"/>
                </a:solidFill>
                <a:latin typeface="Comic Sans MS" pitchFamily="66" charset="0"/>
              </a:rPr>
              <a:t>The Simpsons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© 1989 – 2011 Fox Broadcasting Company, Inc.</a:t>
            </a:r>
            <a:endParaRPr lang="en-US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2.6, 20.1,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0099FF"/>
                </a:solidFill>
              </a:rPr>
              <a:t>OpenGL primer material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</a:t>
            </a:r>
            <a:r>
              <a:rPr lang="en-US" sz="1800" dirty="0" smtClean="0">
                <a:solidFill>
                  <a:srgbClr val="800000"/>
                </a:solidFill>
              </a:rPr>
              <a:t>5.1 – 5.2,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Lecture (Two Classes from Now):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4.4 – 4.7,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0099FF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Shading and Transparency in OpenGL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Transparency revisited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OpenGL how-to: </a:t>
            </a:r>
            <a:r>
              <a:rPr lang="en-US" sz="1800" dirty="0" smtClean="0">
                <a:hlinkClick r:id="rId4"/>
              </a:rPr>
              <a:t>http://bit.ly/hRaQgk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Alpha blending (15.020, 15.040)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Screen-door transparency (15.030)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Painter’s algorithm &amp; depth buffering (z-buffering)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Introduction to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What is it and how does it work?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Brief history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Principles of traditional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Keyframe</a:t>
            </a:r>
            <a:r>
              <a:rPr lang="en-US" sz="1800" dirty="0" smtClean="0">
                <a:solidFill>
                  <a:srgbClr val="0000CC"/>
                </a:solidFill>
              </a:rPr>
              <a:t>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Articulated figures: </a:t>
            </a:r>
            <a:r>
              <a:rPr lang="en-US" sz="1800" dirty="0" err="1" smtClean="0">
                <a:solidFill>
                  <a:srgbClr val="0000CC"/>
                </a:solidFill>
              </a:rPr>
              <a:t>inbetweening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313" y="1138238"/>
            <a:ext cx="7191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990600" y="1066800"/>
            <a:ext cx="3505200" cy="609600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6848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Lasseter’s List of Principles (1987)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0" y="3657600"/>
            <a:ext cx="5181600" cy="2186464"/>
            <a:chOff x="3581400" y="3733800"/>
            <a:chExt cx="5181600" cy="2186464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3733800"/>
              <a:ext cx="5181600" cy="135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017604" y="5181600"/>
              <a:ext cx="430919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Lasseter, J. (1987). Principles of traditional animation applied to</a:t>
              </a:r>
            </a:p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3D computer animation. </a:t>
              </a:r>
              <a:r>
                <a:rPr lang="en-US" sz="1050" i="1" dirty="0" smtClean="0">
                  <a:solidFill>
                    <a:srgbClr val="990033"/>
                  </a:solidFill>
                </a:rPr>
                <a:t>Computer Graphics</a:t>
              </a:r>
              <a:r>
                <a:rPr lang="en-US" sz="1050" dirty="0" smtClean="0">
                  <a:solidFill>
                    <a:srgbClr val="990033"/>
                  </a:solidFill>
                </a:rPr>
                <a:t>, 21(4), pp. 35-44.</a:t>
              </a:r>
            </a:p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SIGGRAPH: </a:t>
              </a:r>
              <a:r>
                <a:rPr lang="en-US" sz="1050" dirty="0" smtClean="0">
                  <a:solidFill>
                    <a:srgbClr val="990033"/>
                  </a:solidFill>
                  <a:hlinkClick r:id="rId7"/>
                </a:rPr>
                <a:t>http://bit.ly/1DsO44</a:t>
              </a:r>
              <a:endParaRPr lang="en-US" sz="1050" dirty="0" smtClean="0">
                <a:solidFill>
                  <a:srgbClr val="990033"/>
                </a:solidFill>
              </a:endParaRPr>
            </a:p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ACM Portal: </a:t>
              </a:r>
              <a:r>
                <a:rPr lang="en-US" sz="1050" dirty="0" smtClean="0">
                  <a:solidFill>
                    <a:srgbClr val="990033"/>
                  </a:solidFill>
                  <a:hlinkClick r:id="rId8"/>
                </a:rPr>
                <a:t>http://bit.ly/eyx2PN</a:t>
              </a:r>
              <a:endParaRPr lang="en-US" sz="1050" dirty="0" smtClean="0">
                <a:solidFill>
                  <a:srgbClr val="990033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38" y="1600200"/>
            <a:ext cx="7172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Squash &amp; Stretch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Timing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038" y="1943100"/>
            <a:ext cx="7019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Anticipation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819400"/>
            <a:ext cx="2983983" cy="23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81400" y="5238690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err="1" smtClean="0"/>
              <a:t>Luxo</a:t>
            </a:r>
            <a:r>
              <a:rPr lang="en-US" sz="1000" i="1" dirty="0" smtClean="0"/>
              <a:t> Jr. </a:t>
            </a:r>
            <a:r>
              <a:rPr lang="en-US" sz="1000" dirty="0" smtClean="0"/>
              <a:t>© 1986 Pixar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7"/>
              </a:rPr>
              <a:t>http://www.pixar.com/shorts/ljr/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8"/>
              </a:rPr>
              <a:t>http://youtu.be/qGxoui3IFS0</a:t>
            </a:r>
            <a:endParaRPr lang="en-US" sz="1000" dirty="0"/>
          </a:p>
        </p:txBody>
      </p:sp>
      <p:pic>
        <p:nvPicPr>
          <p:cNvPr id="9" name="Picture 8" descr="pixar-luxojr-landing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866669" y="3371910"/>
            <a:ext cx="2972531" cy="1676400"/>
          </a:xfrm>
          <a:prstGeom prst="rect">
            <a:avLst/>
          </a:prstGeo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0" y="3710048"/>
            <a:ext cx="1447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8250" y="1009650"/>
            <a:ext cx="7067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Staging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066800"/>
            <a:ext cx="72294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7586" y="2894112"/>
            <a:ext cx="3060303" cy="23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14737" y="5334000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err="1" smtClean="0"/>
              <a:t>Luxo</a:t>
            </a:r>
            <a:r>
              <a:rPr lang="en-US" sz="1000" i="1" dirty="0" smtClean="0"/>
              <a:t> Jr. </a:t>
            </a:r>
            <a:r>
              <a:rPr lang="en-US" sz="1000" dirty="0" smtClean="0"/>
              <a:t>© 1986 Pixar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7"/>
              </a:rPr>
              <a:t>http://www.pixar.com/shorts/ljr/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8"/>
              </a:rPr>
              <a:t>http://youtu.be/qGxoui3IFS0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Follow Through &amp; Overlapping Action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50" y="1295400"/>
            <a:ext cx="7277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Straight-Ahead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Pose-to-Pose Action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888" y="1347788"/>
            <a:ext cx="71342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Slow In-And-Out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1457325"/>
            <a:ext cx="6572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Arcs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88" y="1238250"/>
            <a:ext cx="690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4343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[10]: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Exaggeration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588" y="1371600"/>
            <a:ext cx="6600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[11]: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Secondary Action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663" y="990600"/>
            <a:ext cx="6924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8244" y="2590800"/>
            <a:ext cx="34275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5313402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err="1" smtClean="0"/>
              <a:t>Luxo</a:t>
            </a:r>
            <a:r>
              <a:rPr lang="en-US" sz="1000" i="1" dirty="0" smtClean="0"/>
              <a:t> Jr. </a:t>
            </a:r>
            <a:r>
              <a:rPr lang="en-US" sz="1000" dirty="0" smtClean="0"/>
              <a:t>© 1986 Pixar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7"/>
              </a:rPr>
              <a:t>http://www.pixar.com/shorts/ljr/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8"/>
              </a:rPr>
              <a:t>http</a:t>
            </a:r>
            <a:r>
              <a:rPr lang="en-US" sz="1000" smtClean="0">
                <a:hlinkClick r:id="rId8"/>
              </a:rPr>
              <a:t>://youtu.be/qGxoui3IFS0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[12]: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Appeal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663" y="1143000"/>
            <a:ext cx="6924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313" y="1138238"/>
            <a:ext cx="7191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990600" y="1600200"/>
            <a:ext cx="35052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275" y="1066800"/>
            <a:ext cx="70961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Interpolation (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aka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Inbetweening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313" y="1123950"/>
            <a:ext cx="71913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Linear Interpolation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aka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Lerping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38" y="1204913"/>
            <a:ext cx="71723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Cubic Curve (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Spline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) Interpolation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413" y="1162050"/>
            <a:ext cx="7115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362200"/>
            <a:ext cx="62769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Dynamics &amp; Kinematics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75" y="1147763"/>
            <a:ext cx="7181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38" y="1133475"/>
            <a:ext cx="71723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990600" y="2209800"/>
            <a:ext cx="3505200" cy="609600"/>
          </a:xfrm>
          <a:prstGeom prst="rect">
            <a:avLst/>
          </a:prstGeom>
          <a:solidFill>
            <a:srgbClr val="FF99CC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Painter’s Algorithm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z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-Buffering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1135452"/>
            <a:ext cx="6818398" cy="2217348"/>
            <a:chOff x="762000" y="3200400"/>
            <a:chExt cx="7620000" cy="2478028"/>
          </a:xfrm>
        </p:grpSpPr>
        <p:sp>
          <p:nvSpPr>
            <p:cNvPr id="5" name="Rectangle 4"/>
            <p:cNvSpPr/>
            <p:nvPr/>
          </p:nvSpPr>
          <p:spPr>
            <a:xfrm>
              <a:off x="2659422" y="5162488"/>
              <a:ext cx="3865325" cy="515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" dirty="0" smtClean="0"/>
                <a:t>© 2004 – 2009 Wikipedia, </a:t>
              </a:r>
              <a:r>
                <a:rPr lang="en-US" sz="1200" i="1" dirty="0" smtClean="0"/>
                <a:t>Painter’s Algorithm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hlinkClick r:id="rId4"/>
                </a:rPr>
                <a:t>http://bit.ly/eeebCN</a:t>
              </a:r>
              <a:endParaRPr lang="en-US" sz="1200" dirty="0"/>
            </a:p>
          </p:txBody>
        </p:sp>
        <p:pic>
          <p:nvPicPr>
            <p:cNvPr id="6" name="Picture 5" descr="800px-Painter's_algorith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3200400"/>
              <a:ext cx="7620000" cy="1905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636200" y="3734673"/>
            <a:ext cx="4289198" cy="2361327"/>
            <a:chOff x="3359946" y="3048000"/>
            <a:chExt cx="4793454" cy="2638935"/>
          </a:xfrm>
        </p:grpSpPr>
        <p:pic>
          <p:nvPicPr>
            <p:cNvPr id="9" name="Picture 8" descr="Z_buffer.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3048000"/>
              <a:ext cx="2057400" cy="26389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59946" y="4038600"/>
              <a:ext cx="2616676" cy="515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" dirty="0" smtClean="0"/>
                <a:t>© 2009 Wikipedia, </a:t>
              </a:r>
              <a:r>
                <a:rPr lang="en-US" sz="1200" i="1" dirty="0" smtClean="0"/>
                <a:t>Z-buffering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hlinkClick r:id="rId7"/>
                </a:rPr>
                <a:t>http://bit.ly/gGRFMA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33475"/>
            <a:ext cx="72009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" y="1176338"/>
            <a:ext cx="74485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Angular Interpolation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1143000"/>
            <a:ext cx="7115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Bones &amp; Joints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775" y="1143000"/>
            <a:ext cx="7134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Walk Cycle 1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185863"/>
            <a:ext cx="7010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Walk Cycle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6350" y="1152525"/>
            <a:ext cx="71056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Walk Cycle 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725" y="1147763"/>
            <a:ext cx="7000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Walk Cycle 4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00200"/>
            <a:ext cx="32480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08692" y="4953000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© 2002 D. M. Murillo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hlinkClick r:id="rId6"/>
              </a:rPr>
              <a:t>http://bit.ly/eZ9MA8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Looking Ahead: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 Traversal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67400"/>
            <a:ext cx="1807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© 2002 – 2005 </a:t>
            </a:r>
            <a:r>
              <a:rPr lang="en-US" sz="1200" dirty="0" err="1" smtClean="0">
                <a:solidFill>
                  <a:srgbClr val="FF0000"/>
                </a:solidFill>
              </a:rPr>
              <a:t>Virtools</a:t>
            </a:r>
            <a:endParaRPr lang="en-US" sz="1200" dirty="0" smtClean="0">
              <a:solidFill>
                <a:srgbClr val="FF000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hlinkClick r:id="rId4"/>
              </a:rPr>
              <a:t>http://bit.ly/eM1gz8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Picture 8" descr="scenegraph render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595735"/>
            <a:ext cx="6410325" cy="3009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Looking Ahead: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 Rendering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67400"/>
            <a:ext cx="329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/>
              <a:t>Performer </a:t>
            </a:r>
            <a:r>
              <a:rPr lang="en-US" sz="1200" dirty="0" smtClean="0"/>
              <a:t>© 1997 D. </a:t>
            </a:r>
            <a:r>
              <a:rPr lang="en-US" sz="1200" dirty="0" err="1" smtClean="0"/>
              <a:t>Pape</a:t>
            </a:r>
            <a:endParaRPr lang="en-US" sz="1200" dirty="0" smtClean="0"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5"/>
              </a:rPr>
              <a:t>http://www.evl.uic.edu/pape/talks/VSI97/pf/</a:t>
            </a:r>
            <a:endParaRPr lang="en-US" sz="1200" dirty="0"/>
          </a:p>
        </p:txBody>
      </p:sp>
      <p:pic>
        <p:nvPicPr>
          <p:cNvPr id="5" name="Picture 4" descr="SceneGrap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752600"/>
            <a:ext cx="4392589" cy="2819400"/>
          </a:xfrm>
          <a:prstGeom prst="rect">
            <a:avLst/>
          </a:prstGeom>
        </p:spPr>
      </p:pic>
      <p:pic>
        <p:nvPicPr>
          <p:cNvPr id="6" name="Picture 5" descr="Tow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1752600"/>
            <a:ext cx="3505200" cy="2804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Final Note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http://bit.ly/hRaQgk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" y="1447800"/>
            <a:ext cx="821436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428750"/>
            <a:ext cx="50101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Problem Set 3: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Hour Exam 1Review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don_t_panic__dan_gerhard_01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0701" y="1228725"/>
            <a:ext cx="1933148" cy="1668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3769" y="2974836"/>
            <a:ext cx="2767012" cy="46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2.6, 20.1,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0099FF"/>
                </a:solidFill>
              </a:rPr>
              <a:t>OpenGL primer material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5.1 – 5.2,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Lecture (Two Classes from Now):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4.4 – 4.7,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0099FF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Shading and Transparency in OpenGL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Alpha blending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Painter’s algorithm – less efficient, can handle non-opaque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Depth buffering (</a:t>
            </a:r>
            <a:r>
              <a:rPr lang="en-US" sz="1800" i="1" dirty="0" smtClean="0">
                <a:solidFill>
                  <a:srgbClr val="0000CC"/>
                </a:solidFill>
              </a:rPr>
              <a:t>z</a:t>
            </a:r>
            <a:r>
              <a:rPr lang="en-US" sz="1800" dirty="0" smtClean="0">
                <a:solidFill>
                  <a:srgbClr val="0000CC"/>
                </a:solidFill>
              </a:rPr>
              <a:t>-buffering) – in hardware, fast, opaque only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Introduction to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What is it and how does it work?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Brief history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Principles of traditional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Keyframe</a:t>
            </a:r>
            <a:r>
              <a:rPr lang="en-US" sz="1800" dirty="0" smtClean="0">
                <a:solidFill>
                  <a:srgbClr val="0000CC"/>
                </a:solidFill>
              </a:rPr>
              <a:t>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Articulated figures: </a:t>
            </a:r>
            <a:r>
              <a:rPr lang="en-US" sz="1800" dirty="0" err="1" smtClean="0">
                <a:solidFill>
                  <a:srgbClr val="0000CC"/>
                </a:solidFill>
              </a:rPr>
              <a:t>inbetweening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and Transparency in OpenGL: Alpha, Painter’s, </a:t>
            </a:r>
            <a:r>
              <a:rPr lang="en-US" sz="1800" i="1" dirty="0" smtClean="0">
                <a:solidFill>
                  <a:srgbClr val="800000"/>
                </a:solidFill>
              </a:rPr>
              <a:t>z</a:t>
            </a:r>
            <a:r>
              <a:rPr lang="en-US" sz="1800" dirty="0" smtClean="0">
                <a:solidFill>
                  <a:srgbClr val="800000"/>
                </a:solidFill>
              </a:rPr>
              <a:t>-buffering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Animation</a:t>
            </a:r>
            <a:r>
              <a:rPr lang="en-US" sz="1800" dirty="0" smtClean="0">
                <a:solidFill>
                  <a:srgbClr val="800000"/>
                </a:solidFill>
              </a:rPr>
              <a:t> – Bringing Still Objects “to Life” (Change Over Time)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Early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Thaumatrope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i="1" dirty="0" smtClean="0">
                <a:solidFill>
                  <a:srgbClr val="0000CC"/>
                </a:solidFill>
              </a:rPr>
              <a:t>c.</a:t>
            </a:r>
            <a:r>
              <a:rPr lang="en-US" sz="1800" dirty="0" smtClean="0">
                <a:solidFill>
                  <a:srgbClr val="0000CC"/>
                </a:solidFill>
              </a:rPr>
              <a:t> 1824) – early Victorian toy prefiguring flipbooks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Flipbook</a:t>
            </a:r>
            <a:r>
              <a:rPr lang="en-US" sz="1800" dirty="0" smtClean="0">
                <a:solidFill>
                  <a:srgbClr val="0000CC"/>
                </a:solidFill>
              </a:rPr>
              <a:t> – simple paper-based animation technique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Action in Traditional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Before: </a:t>
            </a:r>
            <a:r>
              <a:rPr lang="en-US" sz="1800" u="sng" dirty="0" smtClean="0">
                <a:solidFill>
                  <a:srgbClr val="0000CC"/>
                </a:solidFill>
              </a:rPr>
              <a:t>squash &amp; stretch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timing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anticipation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staging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During: </a:t>
            </a:r>
            <a:r>
              <a:rPr lang="en-US" sz="1800" u="sng" dirty="0" smtClean="0">
                <a:solidFill>
                  <a:srgbClr val="0000CC"/>
                </a:solidFill>
              </a:rPr>
              <a:t>exaggeration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secondary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After: </a:t>
            </a:r>
            <a:r>
              <a:rPr lang="en-US" sz="1800" u="sng" dirty="0" smtClean="0">
                <a:solidFill>
                  <a:srgbClr val="0000CC"/>
                </a:solidFill>
              </a:rPr>
              <a:t>follow-through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u="sng" dirty="0" smtClean="0">
                <a:solidFill>
                  <a:srgbClr val="0000CC"/>
                </a:solidFill>
              </a:rPr>
              <a:t>overlapping action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Design: </a:t>
            </a:r>
            <a:r>
              <a:rPr lang="en-US" sz="1800" u="sng" dirty="0" smtClean="0">
                <a:solidFill>
                  <a:srgbClr val="0000CC"/>
                </a:solidFill>
              </a:rPr>
              <a:t>straight-ahead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pose-to-pose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err="1" smtClean="0">
                <a:solidFill>
                  <a:srgbClr val="800000"/>
                </a:solidFill>
              </a:rPr>
              <a:t>Keyframe</a:t>
            </a:r>
            <a:r>
              <a:rPr lang="en-US" sz="1800" u="sng" dirty="0" smtClean="0">
                <a:solidFill>
                  <a:srgbClr val="800000"/>
                </a:solidFill>
              </a:rPr>
              <a:t>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Inbetweening</a:t>
            </a:r>
            <a:r>
              <a:rPr lang="en-US" sz="1800" dirty="0" smtClean="0">
                <a:solidFill>
                  <a:srgbClr val="0000CC"/>
                </a:solidFill>
              </a:rPr>
              <a:t> – interpolation technique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err="1" smtClean="0">
                <a:solidFill>
                  <a:srgbClr val="0000CC"/>
                </a:solidFill>
              </a:rPr>
              <a:t>Lerping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inear int</a:t>
            </a:r>
            <a:r>
              <a:rPr lang="en-US" sz="1800" u="sng" dirty="0" smtClean="0">
                <a:solidFill>
                  <a:srgbClr val="0000CC"/>
                </a:solidFill>
              </a:rPr>
              <a:t>erp</a:t>
            </a:r>
            <a:r>
              <a:rPr lang="en-US" sz="1800" dirty="0" smtClean="0">
                <a:solidFill>
                  <a:srgbClr val="0000CC"/>
                </a:solidFill>
              </a:rPr>
              <a:t>olation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err="1" smtClean="0">
                <a:solidFill>
                  <a:srgbClr val="0000CC"/>
                </a:solidFill>
              </a:rPr>
              <a:t>Splines</a:t>
            </a:r>
            <a:r>
              <a:rPr lang="en-US" sz="1800" dirty="0" smtClean="0">
                <a:solidFill>
                  <a:srgbClr val="0000CC"/>
                </a:solidFill>
              </a:rPr>
              <a:t> &amp; other </a:t>
            </a:r>
            <a:r>
              <a:rPr lang="en-US" sz="1800" u="sng" dirty="0" smtClean="0">
                <a:solidFill>
                  <a:srgbClr val="0000CC"/>
                </a:solidFill>
              </a:rPr>
              <a:t>cubic curves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Articulated figures</a:t>
            </a:r>
            <a:r>
              <a:rPr lang="en-US" sz="1800" dirty="0" smtClean="0">
                <a:solidFill>
                  <a:srgbClr val="0000CC"/>
                </a:solidFill>
              </a:rPr>
              <a:t>: angular interpolation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Computer Animation Intro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" y="1143000"/>
            <a:ext cx="8382000" cy="2667000"/>
            <a:chOff x="457200" y="1143000"/>
            <a:chExt cx="8382000" cy="2667000"/>
          </a:xfrm>
        </p:grpSpPr>
        <p:sp>
          <p:nvSpPr>
            <p:cNvPr id="4" name="Rectangle 3"/>
            <p:cNvSpPr/>
            <p:nvPr/>
          </p:nvSpPr>
          <p:spPr>
            <a:xfrm>
              <a:off x="457200" y="3348335"/>
              <a:ext cx="838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66"/>
                  </a:solidFill>
                </a:rPr>
                <a:t>Acknowledgment: slides by </a:t>
              </a:r>
              <a:r>
                <a:rPr lang="en-US" sz="1200" dirty="0" err="1" smtClean="0">
                  <a:solidFill>
                    <a:srgbClr val="003366"/>
                  </a:solidFill>
                </a:rPr>
                <a:t>Misha</a:t>
              </a:r>
              <a:r>
                <a:rPr lang="en-US" sz="1200" dirty="0" smtClean="0">
                  <a:solidFill>
                    <a:srgbClr val="003366"/>
                  </a:solidFill>
                </a:rPr>
                <a:t> </a:t>
              </a:r>
              <a:r>
                <a:rPr lang="en-US" sz="1200" dirty="0" err="1" smtClean="0">
                  <a:solidFill>
                    <a:srgbClr val="003366"/>
                  </a:solidFill>
                </a:rPr>
                <a:t>Kazhdan</a:t>
              </a:r>
              <a:r>
                <a:rPr lang="en-US" sz="1200" dirty="0" smtClean="0">
                  <a:solidFill>
                    <a:srgbClr val="003366"/>
                  </a:solidFill>
                </a:rPr>
                <a:t>, Allison Klein, Tom </a:t>
              </a:r>
              <a:r>
                <a:rPr lang="en-US" sz="1200" dirty="0" err="1" smtClean="0">
                  <a:solidFill>
                    <a:srgbClr val="003366"/>
                  </a:solidFill>
                </a:rPr>
                <a:t>Funkhouser</a:t>
              </a:r>
              <a:r>
                <a:rPr lang="en-US" sz="1200" dirty="0" smtClean="0">
                  <a:solidFill>
                    <a:srgbClr val="003366"/>
                  </a:solidFill>
                </a:rPr>
                <a:t>, </a:t>
              </a:r>
              <a:r>
                <a:rPr lang="de-DE" sz="1200" dirty="0" smtClean="0">
                  <a:solidFill>
                    <a:srgbClr val="003366"/>
                  </a:solidFill>
                </a:rPr>
                <a:t>Adam Finkelstein and David Dobkin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66"/>
                  </a:solidFill>
                  <a:hlinkClick r:id="rId4"/>
                </a:rPr>
                <a:t>http://bit.ly/eB1Oj4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1143000"/>
              <a:ext cx="34290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3366"/>
                  </a:solidFill>
                </a:rPr>
                <a:t>Jason Lawrence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Assistant Professor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Department of Computer Science 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University of Virginia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  <a:hlinkClick r:id="rId5"/>
                </a:rPr>
                <a:t>http://www.cs.virginia.edu/~jdl/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  <p:pic>
          <p:nvPicPr>
            <p:cNvPr id="17" name="Picture 16" descr="JasonLawrence-hshot_smal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17" y="1143000"/>
              <a:ext cx="1458383" cy="2100071"/>
            </a:xfrm>
            <a:prstGeom prst="rect">
              <a:avLst/>
            </a:prstGeom>
          </p:spPr>
        </p:pic>
        <p:pic>
          <p:nvPicPr>
            <p:cNvPr id="23" name="Picture 22" descr="uva-computer-science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9800" y="2619375"/>
              <a:ext cx="3276600" cy="50482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85800" y="4038600"/>
            <a:ext cx="5029200" cy="2133600"/>
            <a:chOff x="685800" y="4038600"/>
            <a:chExt cx="5029200" cy="2133600"/>
          </a:xfrm>
        </p:grpSpPr>
        <p:pic>
          <p:nvPicPr>
            <p:cNvPr id="25" name="Picture 24" descr="Funkhouse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4038600"/>
              <a:ext cx="1447800" cy="182142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286000" y="4038600"/>
              <a:ext cx="3429000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FF6600"/>
                  </a:solidFill>
                </a:rPr>
                <a:t>Thomas A. </a:t>
              </a:r>
              <a:r>
                <a:rPr lang="en-US" sz="1800" dirty="0" err="1" smtClean="0">
                  <a:solidFill>
                    <a:srgbClr val="FF6600"/>
                  </a:solidFill>
                </a:rPr>
                <a:t>Funkhouser</a:t>
              </a:r>
              <a:endParaRPr lang="en-US" sz="1800" dirty="0" smtClean="0">
                <a:solidFill>
                  <a:srgbClr val="FF6600"/>
                </a:solidFill>
              </a:endParaRP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Professor</a:t>
              </a: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Department of Computer Science </a:t>
              </a: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Computer Graphics Group</a:t>
              </a: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Princeton University</a:t>
              </a:r>
            </a:p>
            <a:p>
              <a:r>
                <a:rPr lang="en-US" sz="1200" dirty="0" smtClean="0">
                  <a:hlinkClick r:id="rId9"/>
                </a:rPr>
                <a:t>http://www.cs.princeton.edu/~funk/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  <p:pic>
          <p:nvPicPr>
            <p:cNvPr id="27" name="Picture 26" descr="Princeton-log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5605670"/>
              <a:ext cx="1600200" cy="56653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Overview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33500"/>
            <a:ext cx="67246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Thaumatrope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675" y="1143000"/>
            <a:ext cx="6715125" cy="21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8275" y="3733800"/>
            <a:ext cx="2600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aumatropio_fiori_e_vaso,_18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3429000"/>
            <a:ext cx="1600200" cy="1666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0600" y="5105400"/>
            <a:ext cx="2953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err="1" smtClean="0"/>
              <a:t>Thaumatrope</a:t>
            </a:r>
            <a:r>
              <a:rPr lang="en-US" sz="1200" dirty="0" smtClean="0"/>
              <a:t> of flowers &amp; vase (1825)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© 2008 Wikipedia, </a:t>
            </a:r>
            <a:r>
              <a:rPr lang="en-US" sz="1200" i="1" dirty="0" err="1" smtClean="0"/>
              <a:t>Thaumatrope</a:t>
            </a:r>
            <a:endParaRPr lang="en-US" sz="1200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8"/>
              </a:rPr>
              <a:t>http://bit.ly/fFl6xH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Phenakistoscope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90600"/>
            <a:ext cx="662225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787360"/>
            <a:ext cx="2657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276600"/>
            <a:ext cx="2162175" cy="112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492210"/>
            <a:ext cx="2209800" cy="109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henakistoscope_3g07690b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5335" y="3087469"/>
            <a:ext cx="1905000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8889" y="5068669"/>
            <a:ext cx="2837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err="1" smtClean="0"/>
              <a:t>Phenakistoscope</a:t>
            </a:r>
            <a:r>
              <a:rPr lang="en-US" sz="1200" dirty="0" smtClean="0"/>
              <a:t> of couple (1893)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© 2007 Wikipedia, </a:t>
            </a:r>
            <a:r>
              <a:rPr lang="en-US" sz="1200" i="1" dirty="0" err="1" smtClean="0"/>
              <a:t>Phenakistoscope</a:t>
            </a:r>
            <a:endParaRPr lang="en-US" sz="1200" i="1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10"/>
              </a:rPr>
              <a:t>http://bit.ly/eAnURG</a:t>
            </a:r>
            <a:endParaRPr lang="en-US" sz="1200" dirty="0"/>
          </a:p>
        </p:txBody>
      </p:sp>
      <p:pic>
        <p:nvPicPr>
          <p:cNvPr id="11" name="Picture 10" descr="Phenakistoscope_3g07690a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3048000"/>
            <a:ext cx="190500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35439</TotalTime>
  <Words>1880</Words>
  <Application>Microsoft Office PowerPoint</Application>
  <PresentationFormat>On-screen Show (4:3)</PresentationFormat>
  <Paragraphs>335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1584</cp:revision>
  <dcterms:created xsi:type="dcterms:W3CDTF">1601-01-01T00:00:00Z</dcterms:created>
  <dcterms:modified xsi:type="dcterms:W3CDTF">2011-03-10T05:14:51Z</dcterms:modified>
</cp:coreProperties>
</file>