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545" r:id="rId2"/>
    <p:sldId id="929" r:id="rId3"/>
    <p:sldId id="370" r:id="rId4"/>
    <p:sldId id="903" r:id="rId5"/>
    <p:sldId id="879" r:id="rId6"/>
    <p:sldId id="876" r:id="rId7"/>
    <p:sldId id="877" r:id="rId8"/>
    <p:sldId id="882" r:id="rId9"/>
    <p:sldId id="885" r:id="rId10"/>
    <p:sldId id="895" r:id="rId11"/>
    <p:sldId id="896" r:id="rId12"/>
    <p:sldId id="901" r:id="rId13"/>
    <p:sldId id="862" r:id="rId14"/>
    <p:sldId id="872" r:id="rId15"/>
    <p:sldId id="904" r:id="rId16"/>
    <p:sldId id="925" r:id="rId17"/>
    <p:sldId id="926" r:id="rId18"/>
    <p:sldId id="927" r:id="rId19"/>
    <p:sldId id="930" r:id="rId20"/>
    <p:sldId id="931" r:id="rId21"/>
    <p:sldId id="932" r:id="rId22"/>
    <p:sldId id="905" r:id="rId23"/>
    <p:sldId id="906" r:id="rId24"/>
    <p:sldId id="907" r:id="rId25"/>
    <p:sldId id="908" r:id="rId26"/>
    <p:sldId id="914" r:id="rId27"/>
    <p:sldId id="915" r:id="rId28"/>
    <p:sldId id="916" r:id="rId29"/>
    <p:sldId id="919" r:id="rId30"/>
    <p:sldId id="918" r:id="rId31"/>
    <p:sldId id="928" r:id="rId32"/>
    <p:sldId id="547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9933"/>
    <a:srgbClr val="33CC33"/>
    <a:srgbClr val="0066CC"/>
    <a:srgbClr val="CC6600"/>
    <a:srgbClr val="0099CC"/>
    <a:srgbClr val="FF6600"/>
    <a:srgbClr val="003399"/>
    <a:srgbClr val="0033CC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7" autoAdjust="0"/>
    <p:restoredTop sz="93977" autoAdjust="0"/>
  </p:normalViewPr>
  <p:slideViewPr>
    <p:cSldViewPr>
      <p:cViewPr varScale="1">
        <p:scale>
          <a:sx n="110" d="100"/>
          <a:sy n="110" d="100"/>
        </p:scale>
        <p:origin x="-11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10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11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12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50C40-70B0-4EDE-8B51-2A44D8E5037A}" type="slidenum">
              <a:rPr lang="en-US"/>
              <a:pPr/>
              <a:t>13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E1A58-718D-4600-BC0B-C2BCC35F9A10}" type="slidenum">
              <a:rPr lang="en-US"/>
              <a:pPr/>
              <a:t>14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DD0B4-34CF-4E36-B379-F7FDCD58AC5D}" type="slidenum">
              <a:rPr lang="en-US"/>
              <a:pPr/>
              <a:t>16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DD0B4-34CF-4E36-B379-F7FDCD58AC5D}" type="slidenum">
              <a:rPr lang="en-US"/>
              <a:pPr/>
              <a:t>17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A0931-B9B9-4CC1-96FE-9D89AEF7A464}" type="slidenum">
              <a:rPr lang="en-US"/>
              <a:pPr/>
              <a:t>18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B39E5-6318-4A05-8D72-79E5D120DE09}" type="slidenum">
              <a:rPr lang="en-US"/>
              <a:pPr/>
              <a:t>22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38ACE-7BB8-4E15-9930-A985A8CE9E67}" type="slidenum">
              <a:rPr lang="en-US"/>
              <a:pPr/>
              <a:t>23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F76E4-4101-4C1F-BA6C-722D6F9A063F}" type="slidenum">
              <a:rPr lang="en-US"/>
              <a:pPr/>
              <a:t>24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A783C-5592-4159-8052-BD478A4ADA44}" type="slidenum">
              <a:rPr lang="en-US"/>
              <a:pPr/>
              <a:t>25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3963E-6123-4BDB-B443-773FFA75565C}" type="slidenum">
              <a:rPr lang="en-US"/>
              <a:pPr/>
              <a:t>26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677E3-CBC0-4CEE-AFFB-F9A7EFA4D9C3}" type="slidenum">
              <a:rPr lang="en-US"/>
              <a:pPr/>
              <a:t>27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AD043-03CD-484F-AA1B-0CE02ABC8EC2}" type="slidenum">
              <a:rPr lang="en-US"/>
              <a:pPr/>
              <a:t>28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8712D5-76A7-4E9D-BC15-EEB01E0DB9FB}" type="slidenum">
              <a:rPr lang="en-US"/>
              <a:pPr/>
              <a:t>29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C1433-CAC4-4492-BD04-01634DCCE6F1}" type="slidenum">
              <a:rPr lang="en-US"/>
              <a:pPr/>
              <a:t>30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32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0938-3DF8-4FF3-AFBA-B003A6294C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6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7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8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913E-8EE6-4893-99A9-423F5D003FBC}" type="slidenum">
              <a:rPr lang="en-US"/>
              <a:pPr/>
              <a:t>9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21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5" Type="http://schemas.openxmlformats.org/officeDocument/2006/relationships/hyperlink" Target="http://bit.ly/eVizrE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www.learning-maya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image" Target="../media/image5.gif"/><Relationship Id="rId4" Type="http://schemas.openxmlformats.org/officeDocument/2006/relationships/hyperlink" Target="http://bit.ly/hXxAl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5.gif"/><Relationship Id="rId4" Type="http://schemas.openxmlformats.org/officeDocument/2006/relationships/hyperlink" Target="http://bit.ly/hXxAl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hyperlink" Target="http://bit.ly/hQwnY2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it.ly/ghw08y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w1r8_vByXW4" TargetMode="External"/><Relationship Id="rId3" Type="http://schemas.openxmlformats.org/officeDocument/2006/relationships/notesSlide" Target="../notesSlides/notesSlide14.xml"/><Relationship Id="rId7" Type="http://schemas.openxmlformats.org/officeDocument/2006/relationships/hyperlink" Target="http://youtu.be/1KCX0pFPRwk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6.png"/><Relationship Id="rId4" Type="http://schemas.openxmlformats.org/officeDocument/2006/relationships/hyperlink" Target="http://bit.ly/gmY8R8" TargetMode="External"/><Relationship Id="rId9" Type="http://schemas.openxmlformats.org/officeDocument/2006/relationships/hyperlink" Target="http://bit.ly/gm85U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nity3d.com/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www.youtube.com/user/DigitalArtsGuild" TargetMode="External"/><Relationship Id="rId12" Type="http://schemas.openxmlformats.org/officeDocument/2006/relationships/hyperlink" Target="http://poorhousefx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hyperlink" Target="http://bit.ly/fzxN74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://dr-yo.com/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hyperlink" Target="http://bit.ly/i6yfyV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0.png"/><Relationship Id="rId5" Type="http://schemas.openxmlformats.org/officeDocument/2006/relationships/hyperlink" Target="http://bit.ly/dFpTwq" TargetMode="External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amzn.to/g021Ct" TargetMode="External"/><Relationship Id="rId12" Type="http://schemas.openxmlformats.org/officeDocument/2006/relationships/image" Target="../media/image3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hyperlink" Target="http://bit.ly/hxTpl1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://amzn.to/eWvrkn" TargetMode="External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1.xml"/><Relationship Id="rId7" Type="http://schemas.openxmlformats.org/officeDocument/2006/relationships/oleObject" Target="../embeddings/oleObject2.bin"/><Relationship Id="rId2" Type="http://schemas.openxmlformats.org/officeDocument/2006/relationships/tags" Target="../tags/tag20.xml"/><Relationship Id="rId1" Type="http://schemas.openxmlformats.org/officeDocument/2006/relationships/vmlDrawing" Target="../drawings/vmlDrawing2.vml"/><Relationship Id="rId6" Type="http://schemas.openxmlformats.org/officeDocument/2006/relationships/hyperlink" Target="http://bit.ly/gXXQTG" TargetMode="External"/><Relationship Id="rId11" Type="http://schemas.openxmlformats.org/officeDocument/2006/relationships/hyperlink" Target="http://amzn.to/eOld3Q" TargetMode="External"/><Relationship Id="rId5" Type="http://schemas.openxmlformats.org/officeDocument/2006/relationships/notesSlide" Target="../notesSlides/notesSlide18.xml"/><Relationship Id="rId10" Type="http://schemas.openxmlformats.org/officeDocument/2006/relationships/hyperlink" Target="http://bit.ly/hxTpl1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43.gif"/><Relationship Id="rId5" Type="http://schemas.openxmlformats.org/officeDocument/2006/relationships/hyperlink" Target="http://bit.ly/dLRkXN" TargetMode="Externa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hyperlink" Target="http://bit.ly/h6tzrd" TargetMode="External"/><Relationship Id="rId4" Type="http://schemas.openxmlformats.org/officeDocument/2006/relationships/hyperlink" Target="http://bit.ly/dFpTwq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hyperlink" Target="http://bit.ly/h9lRmT" TargetMode="Externa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://bit.ly/gcZIJ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9.jpeg"/><Relationship Id="rId5" Type="http://schemas.openxmlformats.org/officeDocument/2006/relationships/hyperlink" Target="http://bit.ly/gqBZ0d" TargetMode="Externa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2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3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4.jpe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5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://bit.ly/gqBZ0d" TargetMode="External"/><Relationship Id="rId5" Type="http://schemas.openxmlformats.org/officeDocument/2006/relationships/image" Target="../media/image56.jpe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hyperlink" Target="http://bit.ly/hocnu1" TargetMode="External"/><Relationship Id="rId10" Type="http://schemas.openxmlformats.org/officeDocument/2006/relationships/image" Target="../media/image61.jpeg"/><Relationship Id="rId4" Type="http://schemas.openxmlformats.org/officeDocument/2006/relationships/notesSlide" Target="../notesSlides/notesSlide29.xml"/><Relationship Id="rId9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hyperlink" Target="http://bit.ly/hocnu1" TargetMode="External"/><Relationship Id="rId2" Type="http://schemas.openxmlformats.org/officeDocument/2006/relationships/tags" Target="../tags/tag4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hyperlink" Target="http://bit.ly/dLRkXN" TargetMode="External"/><Relationship Id="rId5" Type="http://schemas.openxmlformats.org/officeDocument/2006/relationships/hyperlink" Target="http://bit.ly/h6tzrd" TargetMode="External"/><Relationship Id="rId4" Type="http://schemas.openxmlformats.org/officeDocument/2006/relationships/hyperlink" Target="http://bit.ly/dFpTwq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puting.dcu.ie/~bmccaul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gi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hyperlink" Target="http://www.massey.ac.nz/~kahawick/" TargetMode="External"/><Relationship Id="rId4" Type="http://schemas.openxmlformats.org/officeDocument/2006/relationships/hyperlink" Target="http://graphics.ucsd.edu/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hyperlink" Target="http://bit.ly/ajYf2Q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brown.edu/~jfh/" TargetMode="External"/><Relationship Id="rId5" Type="http://schemas.openxmlformats.org/officeDocument/2006/relationships/hyperlink" Target="http://www.cs.columbia.edu/~feiner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cs.brown.edu/~avd/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hyperlink" Target="http://bit.ly/hXxAl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5.gif"/><Relationship Id="rId4" Type="http://schemas.openxmlformats.org/officeDocument/2006/relationships/hyperlink" Target="http://bit.ly/hXxAl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bit.ly/hiSt0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bit.ly/fva1i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hyperlink" Target="http://bit.ly/hiSt0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</a:t>
            </a:r>
            <a:r>
              <a:rPr lang="en-US" sz="1600" dirty="0" smtClean="0">
                <a:solidFill>
                  <a:srgbClr val="FF6600"/>
                </a:solidFill>
              </a:rPr>
              <a:t>Flash animation handout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>
                <a:latin typeface="Arial"/>
                <a:cs typeface="Arial"/>
              </a:rPr>
              <a:t>Next class: Chapter 17, esp. §</a:t>
            </a:r>
            <a:r>
              <a:rPr lang="en-US" sz="1600" b="0" dirty="0" smtClean="0"/>
              <a:t>17.1 – 17.2, Eberly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bit.ly/ieUq45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Reference: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www.learning-maya.com</a:t>
            </a:r>
            <a:endParaRPr lang="en-US" sz="1600" dirty="0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818870" y="950893"/>
            <a:ext cx="61350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Animation Basics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Lab </a:t>
            </a:r>
            <a:r>
              <a:rPr lang="en-US" sz="2800" dirty="0" smtClean="0"/>
              <a:t>4: Modeling &amp; Rigging in </a:t>
            </a:r>
            <a:r>
              <a:rPr lang="en-US" sz="2800" dirty="0" smtClean="0"/>
              <a:t>Maya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21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[5]: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De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Casteljau’s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Algorithm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5943600"/>
            <a:ext cx="44807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2003 – 2006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CSE167: Computer Graphics, Fall 2006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http://bit.ly/hXxAlP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3" name="Picture 12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896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[6]: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Bernstein Polynomials – Matrix Form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5943600"/>
            <a:ext cx="44807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2003 – 2006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CSE167: Computer Graphics, Fall 2006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http://bit.ly/hXxAlP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3" name="Picture 12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858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Geometric</a:t>
            </a:r>
            <a:r>
              <a:rPr lang="en-US" sz="1800" u="sng" baseline="30000" dirty="0" smtClean="0">
                <a:solidFill>
                  <a:srgbClr val="800000"/>
                </a:solidFill>
              </a:rPr>
              <a:t> </a:t>
            </a:r>
            <a:r>
              <a:rPr lang="en-US" sz="1800" u="sng" dirty="0" smtClean="0">
                <a:solidFill>
                  <a:srgbClr val="800000"/>
                </a:solidFill>
              </a:rPr>
              <a:t>Continuity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i="1" dirty="0" err="1" smtClean="0">
                <a:solidFill>
                  <a:srgbClr val="800000"/>
                </a:solidFill>
              </a:rPr>
              <a:t>G</a:t>
            </a:r>
            <a:r>
              <a:rPr lang="en-US" sz="1800" baseline="30000" dirty="0" err="1" smtClean="0">
                <a:solidFill>
                  <a:srgbClr val="800000"/>
                </a:solidFill>
              </a:rPr>
              <a:t>i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Guarantees that direction of </a:t>
            </a:r>
            <a:r>
              <a:rPr lang="en-US" sz="1800" i="1" dirty="0" err="1" smtClean="0">
                <a:solidFill>
                  <a:srgbClr val="0000CC"/>
                </a:solidFill>
              </a:rPr>
              <a:t>i</a:t>
            </a:r>
            <a:r>
              <a:rPr lang="en-US" sz="1800" baseline="30000" dirty="0" err="1" smtClean="0">
                <a:solidFill>
                  <a:srgbClr val="0000CC"/>
                </a:solidFill>
              </a:rPr>
              <a:t>th</a:t>
            </a:r>
            <a:r>
              <a:rPr lang="en-US" sz="1800" dirty="0" smtClean="0">
                <a:solidFill>
                  <a:srgbClr val="0000CC"/>
                </a:solidFill>
              </a:rPr>
              <a:t> derivative equal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G</a:t>
            </a:r>
            <a:r>
              <a:rPr lang="en-US" sz="1800" baseline="30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: curves touch at join point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G</a:t>
            </a:r>
            <a:r>
              <a:rPr lang="en-US" sz="1800" baseline="30000" dirty="0" smtClean="0">
                <a:solidFill>
                  <a:srgbClr val="0000CC"/>
                </a:solidFill>
              </a:rPr>
              <a:t>1</a:t>
            </a:r>
            <a:r>
              <a:rPr lang="en-US" sz="1800" dirty="0" smtClean="0">
                <a:solidFill>
                  <a:srgbClr val="0000CC"/>
                </a:solidFill>
              </a:rPr>
              <a:t>: curves also share common tangent direction at join point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G</a:t>
            </a:r>
            <a:r>
              <a:rPr lang="en-US" sz="1800" baseline="30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: curves also share common center of curvature at join point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Mathematical</a:t>
            </a:r>
            <a:r>
              <a:rPr lang="en-US" sz="1800" u="sng" baseline="30000" dirty="0" smtClean="0">
                <a:solidFill>
                  <a:srgbClr val="800000"/>
                </a:solidFill>
              </a:rPr>
              <a:t> </a:t>
            </a:r>
            <a:r>
              <a:rPr lang="en-US" sz="1800" u="sng" dirty="0" smtClean="0">
                <a:solidFill>
                  <a:srgbClr val="800000"/>
                </a:solidFill>
              </a:rPr>
              <a:t>Continuity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i="1" dirty="0" err="1" smtClean="0">
                <a:solidFill>
                  <a:srgbClr val="800000"/>
                </a:solidFill>
              </a:rPr>
              <a:t>C</a:t>
            </a:r>
            <a:r>
              <a:rPr lang="en-US" sz="1800" baseline="30000" dirty="0" err="1" smtClean="0">
                <a:solidFill>
                  <a:srgbClr val="800000"/>
                </a:solidFill>
              </a:rPr>
              <a:t>i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Guarantees that direction, magnitude of </a:t>
            </a:r>
            <a:r>
              <a:rPr lang="en-US" sz="1800" i="1" dirty="0" err="1" smtClean="0">
                <a:solidFill>
                  <a:srgbClr val="0000CC"/>
                </a:solidFill>
              </a:rPr>
              <a:t>i</a:t>
            </a:r>
            <a:r>
              <a:rPr lang="en-US" sz="1800" baseline="30000" dirty="0" err="1" smtClean="0">
                <a:solidFill>
                  <a:srgbClr val="0000CC"/>
                </a:solidFill>
              </a:rPr>
              <a:t>th</a:t>
            </a:r>
            <a:r>
              <a:rPr lang="en-US" sz="1800" dirty="0" smtClean="0">
                <a:solidFill>
                  <a:srgbClr val="0000CC"/>
                </a:solidFill>
              </a:rPr>
              <a:t> derivative equal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C</a:t>
            </a:r>
            <a:r>
              <a:rPr lang="en-US" sz="1800" baseline="30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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G</a:t>
            </a:r>
            <a:r>
              <a:rPr lang="en-US" sz="1800" baseline="30000" dirty="0" smtClean="0">
                <a:solidFill>
                  <a:srgbClr val="0000CC"/>
                </a:solidFill>
              </a:rPr>
              <a:t>0</a:t>
            </a:r>
            <a:r>
              <a:rPr lang="en-US" sz="1800" dirty="0" smtClean="0">
                <a:solidFill>
                  <a:srgbClr val="0000CC"/>
                </a:solidFill>
              </a:rPr>
              <a:t>: curves touch at join point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C</a:t>
            </a:r>
            <a:r>
              <a:rPr lang="en-US" sz="1800" baseline="30000" dirty="0" smtClean="0">
                <a:solidFill>
                  <a:srgbClr val="0000CC"/>
                </a:solidFill>
              </a:rPr>
              <a:t>1</a:t>
            </a:r>
            <a:r>
              <a:rPr lang="en-US" sz="1800" dirty="0" smtClean="0">
                <a:solidFill>
                  <a:srgbClr val="0000CC"/>
                </a:solidFill>
              </a:rPr>
              <a:t>: curves share common tangent direction / magnitude at join point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C</a:t>
            </a:r>
            <a:r>
              <a:rPr lang="en-US" sz="1800" baseline="30000" dirty="0" smtClean="0">
                <a:solidFill>
                  <a:srgbClr val="0000CC"/>
                </a:solidFill>
              </a:rPr>
              <a:t>2</a:t>
            </a:r>
            <a:r>
              <a:rPr lang="en-US" sz="1800" dirty="0" smtClean="0">
                <a:solidFill>
                  <a:srgbClr val="0000CC"/>
                </a:solidFill>
              </a:rPr>
              <a:t>: curves share common second derivative at join point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[7]: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</a:rPr>
              <a:t>G</a:t>
            </a:r>
            <a:r>
              <a:rPr lang="en-US" sz="2800" baseline="30000" dirty="0" err="1" smtClean="0">
                <a:solidFill>
                  <a:srgbClr val="5B0DAA"/>
                </a:solidFill>
              </a:rPr>
              <a:t>i</a:t>
            </a:r>
            <a:r>
              <a:rPr lang="en-US" sz="2800" i="1" dirty="0" err="1" smtClean="0">
                <a:solidFill>
                  <a:srgbClr val="5B0DAA"/>
                </a:solidFill>
                <a:latin typeface="Copperplate Gothic Light" pitchFamily="34" charset="0"/>
              </a:rPr>
              <a:t>vs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.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</a:t>
            </a:r>
            <a:r>
              <a:rPr lang="en-US" sz="2800" dirty="0" err="1" smtClean="0">
                <a:solidFill>
                  <a:srgbClr val="5B0DAA"/>
                </a:solidFill>
              </a:rPr>
              <a:t>C</a:t>
            </a:r>
            <a:r>
              <a:rPr lang="en-US" sz="2800" baseline="30000" dirty="0" err="1" smtClean="0">
                <a:solidFill>
                  <a:srgbClr val="5B0DAA"/>
                </a:solidFill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Continuity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10" name="Picture 9" descr="800px-Parametric_continuity_c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710589"/>
            <a:ext cx="3429000" cy="865823"/>
          </a:xfrm>
          <a:prstGeom prst="rect">
            <a:avLst/>
          </a:prstGeom>
        </p:spPr>
      </p:pic>
      <p:pic>
        <p:nvPicPr>
          <p:cNvPr id="14" name="Picture 13" descr="800px-Parametric_continuity_vector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9818" y="4648200"/>
            <a:ext cx="3602182" cy="990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1807" y="5715000"/>
            <a:ext cx="3354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/>
              <a:t>© 2008 – 2009 Wikipedia, </a:t>
            </a:r>
            <a:r>
              <a:rPr lang="en-US" sz="1200" i="1" dirty="0" smtClean="0"/>
              <a:t>Smooth Function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6"/>
              </a:rPr>
              <a:t>http://bit.ly/hQwnY2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09600" y="990600"/>
            <a:ext cx="83058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GB" sz="1800" dirty="0" smtClean="0">
                <a:solidFill>
                  <a:schemeClr val="tx2"/>
                </a:solidFill>
              </a:rPr>
              <a:t>Parametric </a:t>
            </a:r>
            <a:r>
              <a:rPr lang="en-GB" sz="1800" dirty="0" err="1" smtClean="0">
                <a:solidFill>
                  <a:schemeClr val="tx2"/>
                </a:solidFill>
              </a:rPr>
              <a:t>Bicubic</a:t>
            </a:r>
            <a:r>
              <a:rPr lang="en-GB" sz="1800" dirty="0" smtClean="0">
                <a:solidFill>
                  <a:schemeClr val="tx2"/>
                </a:solidFill>
              </a:rPr>
              <a:t> Surface: Generalization of Parametric Cubic Curve</a:t>
            </a:r>
          </a:p>
          <a:p>
            <a:pPr marL="342900" indent="-342900">
              <a:buClr>
                <a:srgbClr val="5B0DAA"/>
              </a:buClr>
              <a:buFont typeface="Wingdings" pitchFamily="2" charset="2"/>
              <a:buChar char="l"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rgbClr val="5B0DAA"/>
              </a:buClr>
              <a:buFont typeface="Wingdings" pitchFamily="2" charset="2"/>
              <a:buChar char="l"/>
            </a:pPr>
            <a:endParaRPr lang="en-GB" sz="1800" dirty="0" smtClean="0">
              <a:solidFill>
                <a:schemeClr val="tx2"/>
              </a:solidFill>
            </a:endParaRPr>
          </a:p>
          <a:p>
            <a:pPr marL="342900" indent="-342900">
              <a:buClr>
                <a:srgbClr val="5B0DAA"/>
              </a:buClr>
              <a:buFont typeface="Wingdings" pitchFamily="2" charset="2"/>
              <a:buChar char="l"/>
            </a:pPr>
            <a:r>
              <a:rPr lang="en-GB" sz="1800" dirty="0" smtClean="0">
                <a:solidFill>
                  <a:schemeClr val="tx2"/>
                </a:solidFill>
              </a:rPr>
              <a:t>From Curves to Surfaces</a:t>
            </a:r>
            <a:endParaRPr lang="en-GB" sz="1800" b="0" dirty="0" smtClean="0">
              <a:solidFill>
                <a:schemeClr val="tx2"/>
              </a:solidFill>
            </a:endParaRP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GB" sz="1800" b="0" dirty="0" smtClean="0"/>
              <a:t>Let one parameter (say </a:t>
            </a:r>
            <a:r>
              <a:rPr lang="en-GB" sz="1800" b="0" i="1" dirty="0" smtClean="0"/>
              <a:t>v</a:t>
            </a:r>
            <a:r>
              <a:rPr lang="en-GB" sz="1800" b="0" dirty="0" smtClean="0"/>
              <a:t>) be held at constant value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GB" sz="1800" b="0" dirty="0" smtClean="0"/>
              <a:t>Above will represent a curve</a:t>
            </a:r>
          </a:p>
          <a:p>
            <a:pPr marL="742950" lvl="1" indent="-285750">
              <a:buClr>
                <a:srgbClr val="5B0DAA"/>
              </a:buClr>
              <a:buFont typeface="Wingdings" pitchFamily="2" charset="2"/>
              <a:buChar char="­"/>
              <a:defRPr/>
            </a:pPr>
            <a:r>
              <a:rPr lang="en-GB" sz="1800" b="0" dirty="0" smtClean="0"/>
              <a:t>Surface generated by sweeping all points on boundary curve, </a:t>
            </a:r>
            <a:r>
              <a:rPr lang="en-GB" sz="1800" b="0" i="1" dirty="0" smtClean="0"/>
              <a:t>e.g.</a:t>
            </a:r>
            <a:r>
              <a:rPr lang="en-GB" sz="1800" b="0" dirty="0" smtClean="0"/>
              <a:t>, </a:t>
            </a:r>
            <a:r>
              <a:rPr lang="en-GB" sz="1800" b="0" i="1" dirty="0" smtClean="0"/>
              <a:t>P</a:t>
            </a:r>
            <a:r>
              <a:rPr lang="en-GB" sz="1800" b="0" dirty="0" smtClean="0"/>
              <a:t>(</a:t>
            </a:r>
            <a:r>
              <a:rPr lang="en-GB" sz="1800" b="0" i="1" dirty="0" smtClean="0"/>
              <a:t>u, 0</a:t>
            </a:r>
            <a:r>
              <a:rPr lang="en-GB" sz="1800" b="0" dirty="0" smtClean="0"/>
              <a:t>), through cubic trajectories, defined using </a:t>
            </a:r>
            <a:r>
              <a:rPr lang="en-GB" sz="1800" b="0" i="1" dirty="0" smtClean="0"/>
              <a:t>v</a:t>
            </a:r>
            <a:r>
              <a:rPr lang="en-GB" sz="1800" b="0" dirty="0" smtClean="0"/>
              <a:t>, to boundary curve </a:t>
            </a:r>
            <a:r>
              <a:rPr lang="en-GB" sz="1800" b="0" i="1" dirty="0" smtClean="0"/>
              <a:t>P</a:t>
            </a:r>
            <a:r>
              <a:rPr lang="en-GB" sz="1800" b="0" dirty="0" smtClean="0"/>
              <a:t>(</a:t>
            </a:r>
            <a:r>
              <a:rPr lang="en-GB" sz="1800" b="0" i="1" dirty="0" smtClean="0"/>
              <a:t>u,1</a:t>
            </a:r>
            <a:r>
              <a:rPr lang="en-GB" sz="1800" b="0" dirty="0" smtClean="0"/>
              <a:t>)</a:t>
            </a:r>
            <a:endParaRPr lang="en-GB" sz="1800" b="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79653" name="Object 5"/>
          <p:cNvGraphicFramePr>
            <a:graphicFrameLocks noChangeAspect="1"/>
          </p:cNvGraphicFramePr>
          <p:nvPr/>
        </p:nvGraphicFramePr>
        <p:xfrm>
          <a:off x="1855242" y="1447800"/>
          <a:ext cx="5993358" cy="381000"/>
        </p:xfrm>
        <a:graphic>
          <a:graphicData uri="http://schemas.openxmlformats.org/presentationml/2006/ole">
            <p:oleObj spid="_x0000_s4098" name="Equation" r:id="rId5" imgW="3390840" imgH="215640" progId="Equation.3">
              <p:embed/>
            </p:oleObj>
          </a:graphicData>
        </a:graphic>
      </p:graphicFrame>
      <p:pic>
        <p:nvPicPr>
          <p:cNvPr id="11796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657600"/>
            <a:ext cx="5334271" cy="18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1"/>
          <p:cNvGrpSpPr/>
          <p:nvPr/>
        </p:nvGrpSpPr>
        <p:grpSpPr>
          <a:xfrm>
            <a:off x="4800600" y="3820442"/>
            <a:ext cx="617477" cy="983135"/>
            <a:chOff x="4800600" y="3820442"/>
            <a:chExt cx="617477" cy="983135"/>
          </a:xfrm>
        </p:grpSpPr>
        <p:sp>
          <p:nvSpPr>
            <p:cNvPr id="1179658" name="Text Box 10"/>
            <p:cNvSpPr txBox="1">
              <a:spLocks noChangeArrowheads="1"/>
            </p:cNvSpPr>
            <p:nvPr/>
          </p:nvSpPr>
          <p:spPr bwMode="auto">
            <a:xfrm>
              <a:off x="4800600" y="4495800"/>
              <a:ext cx="6174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lang="en-GB" i="1" dirty="0" smtClean="0"/>
                <a:t>u </a:t>
              </a:r>
              <a:r>
                <a:rPr lang="en-GB" dirty="0" smtClean="0"/>
                <a:t>= 0</a:t>
              </a:r>
              <a:endParaRPr lang="en-GB" i="1" dirty="0"/>
            </a:p>
          </p:txBody>
        </p:sp>
        <p:sp>
          <p:nvSpPr>
            <p:cNvPr id="1179659" name="Text Box 11"/>
            <p:cNvSpPr txBox="1">
              <a:spLocks noChangeArrowheads="1"/>
            </p:cNvSpPr>
            <p:nvPr/>
          </p:nvSpPr>
          <p:spPr bwMode="auto">
            <a:xfrm>
              <a:off x="4800600" y="3820442"/>
              <a:ext cx="6174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lang="en-GB" i="1" dirty="0" smtClean="0"/>
                <a:t>u </a:t>
              </a:r>
              <a:r>
                <a:rPr lang="en-GB" dirty="0" smtClean="0"/>
                <a:t>= 1</a:t>
              </a:r>
              <a:endParaRPr lang="en-GB" i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34000" y="4886619"/>
            <a:ext cx="2360459" cy="307777"/>
            <a:chOff x="5334000" y="4886619"/>
            <a:chExt cx="2360459" cy="307777"/>
          </a:xfrm>
        </p:grpSpPr>
        <p:sp>
          <p:nvSpPr>
            <p:cNvPr id="1179657" name="Text Box 9"/>
            <p:cNvSpPr txBox="1">
              <a:spLocks noChangeArrowheads="1"/>
            </p:cNvSpPr>
            <p:nvPr/>
          </p:nvSpPr>
          <p:spPr bwMode="auto">
            <a:xfrm>
              <a:off x="5334000" y="4886619"/>
              <a:ext cx="6078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lang="en-GB" i="1" dirty="0" smtClean="0"/>
                <a:t>v </a:t>
              </a:r>
              <a:r>
                <a:rPr lang="en-GB" dirty="0" smtClean="0"/>
                <a:t>= 0</a:t>
              </a:r>
              <a:endParaRPr lang="en-GB" i="1" dirty="0"/>
            </a:p>
          </p:txBody>
        </p:sp>
        <p:sp>
          <p:nvSpPr>
            <p:cNvPr id="1179660" name="Text Box 12"/>
            <p:cNvSpPr txBox="1">
              <a:spLocks noChangeArrowheads="1"/>
            </p:cNvSpPr>
            <p:nvPr/>
          </p:nvSpPr>
          <p:spPr bwMode="auto">
            <a:xfrm>
              <a:off x="7086600" y="4886619"/>
              <a:ext cx="6078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</a:pPr>
              <a:r>
                <a:rPr lang="en-GB" i="1" dirty="0" smtClean="0"/>
                <a:t>v </a:t>
              </a:r>
              <a:r>
                <a:rPr lang="en-GB" dirty="0" smtClean="0"/>
                <a:t>= 1</a:t>
              </a:r>
              <a:endParaRPr lang="en-GB" i="1" dirty="0"/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36446" y="5939135"/>
            <a:ext cx="46346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2006 B. </a:t>
            </a:r>
            <a:r>
              <a:rPr lang="en-GB" sz="1200" dirty="0" err="1" smtClean="0">
                <a:solidFill>
                  <a:srgbClr val="003366"/>
                </a:solidFill>
                <a:sym typeface="Symbol" pitchFamily="18" charset="2"/>
              </a:rPr>
              <a:t>McCaul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Dublin City University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solidFill>
                  <a:srgbClr val="003366"/>
                </a:solidFill>
                <a:sym typeface="Symbol" pitchFamily="18" charset="2"/>
              </a:rPr>
              <a:t>CA433 Computer Graphics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I,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7"/>
              </a:rPr>
              <a:t>http://bit.ly/ghw08y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 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8" name="Picture 17" descr="dcu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5762625"/>
            <a:ext cx="838200" cy="638175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[8]: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Parametric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Bicubic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Surfaces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4" name="Arc 13"/>
          <p:cNvSpPr/>
          <p:nvPr/>
        </p:nvSpPr>
        <p:spPr bwMode="auto">
          <a:xfrm>
            <a:off x="4648200" y="3124200"/>
            <a:ext cx="1143000" cy="1676400"/>
          </a:xfrm>
          <a:prstGeom prst="arc">
            <a:avLst>
              <a:gd name="adj1" fmla="val 21104260"/>
              <a:gd name="adj2" fmla="val 384372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564038" y="3838755"/>
            <a:ext cx="1794294" cy="992037"/>
          </a:xfrm>
          <a:custGeom>
            <a:avLst/>
            <a:gdLst>
              <a:gd name="connsiteX0" fmla="*/ 0 w 1794294"/>
              <a:gd name="connsiteY0" fmla="*/ 819509 h 992037"/>
              <a:gd name="connsiteX1" fmla="*/ 163902 w 1794294"/>
              <a:gd name="connsiteY1" fmla="*/ 698739 h 992037"/>
              <a:gd name="connsiteX2" fmla="*/ 327804 w 1794294"/>
              <a:gd name="connsiteY2" fmla="*/ 690113 h 992037"/>
              <a:gd name="connsiteX3" fmla="*/ 474453 w 1794294"/>
              <a:gd name="connsiteY3" fmla="*/ 698739 h 992037"/>
              <a:gd name="connsiteX4" fmla="*/ 474453 w 1794294"/>
              <a:gd name="connsiteY4" fmla="*/ 698739 h 992037"/>
              <a:gd name="connsiteX5" fmla="*/ 785004 w 1794294"/>
              <a:gd name="connsiteY5" fmla="*/ 785003 h 992037"/>
              <a:gd name="connsiteX6" fmla="*/ 879894 w 1794294"/>
              <a:gd name="connsiteY6" fmla="*/ 854015 h 992037"/>
              <a:gd name="connsiteX7" fmla="*/ 1069675 w 1794294"/>
              <a:gd name="connsiteY7" fmla="*/ 923026 h 992037"/>
              <a:gd name="connsiteX8" fmla="*/ 1199071 w 1794294"/>
              <a:gd name="connsiteY8" fmla="*/ 966158 h 992037"/>
              <a:gd name="connsiteX9" fmla="*/ 1328468 w 1794294"/>
              <a:gd name="connsiteY9" fmla="*/ 983411 h 992037"/>
              <a:gd name="connsiteX10" fmla="*/ 1492370 w 1794294"/>
              <a:gd name="connsiteY10" fmla="*/ 992037 h 992037"/>
              <a:gd name="connsiteX11" fmla="*/ 1578634 w 1794294"/>
              <a:gd name="connsiteY11" fmla="*/ 940279 h 992037"/>
              <a:gd name="connsiteX12" fmla="*/ 1656271 w 1794294"/>
              <a:gd name="connsiteY12" fmla="*/ 914400 h 992037"/>
              <a:gd name="connsiteX13" fmla="*/ 1733909 w 1794294"/>
              <a:gd name="connsiteY13" fmla="*/ 862641 h 992037"/>
              <a:gd name="connsiteX14" fmla="*/ 1794294 w 1794294"/>
              <a:gd name="connsiteY14" fmla="*/ 793630 h 992037"/>
              <a:gd name="connsiteX15" fmla="*/ 1690777 w 1794294"/>
              <a:gd name="connsiteY15" fmla="*/ 750498 h 992037"/>
              <a:gd name="connsiteX16" fmla="*/ 1639019 w 1794294"/>
              <a:gd name="connsiteY16" fmla="*/ 664234 h 992037"/>
              <a:gd name="connsiteX17" fmla="*/ 1578634 w 1794294"/>
              <a:gd name="connsiteY17" fmla="*/ 552090 h 992037"/>
              <a:gd name="connsiteX18" fmla="*/ 1535502 w 1794294"/>
              <a:gd name="connsiteY18" fmla="*/ 474453 h 992037"/>
              <a:gd name="connsiteX19" fmla="*/ 1492370 w 1794294"/>
              <a:gd name="connsiteY19" fmla="*/ 370936 h 992037"/>
              <a:gd name="connsiteX20" fmla="*/ 1457864 w 1794294"/>
              <a:gd name="connsiteY20" fmla="*/ 301924 h 992037"/>
              <a:gd name="connsiteX21" fmla="*/ 1397479 w 1794294"/>
              <a:gd name="connsiteY21" fmla="*/ 198407 h 992037"/>
              <a:gd name="connsiteX22" fmla="*/ 1371600 w 1794294"/>
              <a:gd name="connsiteY22" fmla="*/ 43132 h 992037"/>
              <a:gd name="connsiteX23" fmla="*/ 1371600 w 1794294"/>
              <a:gd name="connsiteY23" fmla="*/ 0 h 992037"/>
              <a:gd name="connsiteX24" fmla="*/ 1233577 w 1794294"/>
              <a:gd name="connsiteY24" fmla="*/ 112143 h 992037"/>
              <a:gd name="connsiteX25" fmla="*/ 1147313 w 1794294"/>
              <a:gd name="connsiteY25" fmla="*/ 146649 h 992037"/>
              <a:gd name="connsiteX26" fmla="*/ 1052422 w 1794294"/>
              <a:gd name="connsiteY26" fmla="*/ 129396 h 992037"/>
              <a:gd name="connsiteX27" fmla="*/ 966158 w 1794294"/>
              <a:gd name="connsiteY27" fmla="*/ 129396 h 992037"/>
              <a:gd name="connsiteX28" fmla="*/ 862641 w 1794294"/>
              <a:gd name="connsiteY28" fmla="*/ 120770 h 992037"/>
              <a:gd name="connsiteX29" fmla="*/ 785004 w 1794294"/>
              <a:gd name="connsiteY29" fmla="*/ 86264 h 992037"/>
              <a:gd name="connsiteX30" fmla="*/ 681487 w 1794294"/>
              <a:gd name="connsiteY30" fmla="*/ 60385 h 992037"/>
              <a:gd name="connsiteX31" fmla="*/ 577970 w 1794294"/>
              <a:gd name="connsiteY31" fmla="*/ 51758 h 992037"/>
              <a:gd name="connsiteX32" fmla="*/ 491705 w 1794294"/>
              <a:gd name="connsiteY32" fmla="*/ 43132 h 992037"/>
              <a:gd name="connsiteX33" fmla="*/ 388188 w 1794294"/>
              <a:gd name="connsiteY33" fmla="*/ 51758 h 992037"/>
              <a:gd name="connsiteX34" fmla="*/ 284671 w 1794294"/>
              <a:gd name="connsiteY34" fmla="*/ 112143 h 992037"/>
              <a:gd name="connsiteX35" fmla="*/ 258792 w 1794294"/>
              <a:gd name="connsiteY35" fmla="*/ 250166 h 992037"/>
              <a:gd name="connsiteX36" fmla="*/ 224287 w 1794294"/>
              <a:gd name="connsiteY36" fmla="*/ 414068 h 992037"/>
              <a:gd name="connsiteX37" fmla="*/ 146649 w 1794294"/>
              <a:gd name="connsiteY37" fmla="*/ 595222 h 992037"/>
              <a:gd name="connsiteX38" fmla="*/ 94890 w 1794294"/>
              <a:gd name="connsiteY38" fmla="*/ 681487 h 992037"/>
              <a:gd name="connsiteX39" fmla="*/ 0 w 1794294"/>
              <a:gd name="connsiteY39" fmla="*/ 819509 h 99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94294" h="992037">
                <a:moveTo>
                  <a:pt x="0" y="819509"/>
                </a:moveTo>
                <a:lnTo>
                  <a:pt x="163902" y="698739"/>
                </a:lnTo>
                <a:lnTo>
                  <a:pt x="327804" y="690113"/>
                </a:lnTo>
                <a:lnTo>
                  <a:pt x="474453" y="698739"/>
                </a:lnTo>
                <a:lnTo>
                  <a:pt x="474453" y="698739"/>
                </a:lnTo>
                <a:lnTo>
                  <a:pt x="785004" y="785003"/>
                </a:lnTo>
                <a:lnTo>
                  <a:pt x="879894" y="854015"/>
                </a:lnTo>
                <a:lnTo>
                  <a:pt x="1069675" y="923026"/>
                </a:lnTo>
                <a:lnTo>
                  <a:pt x="1199071" y="966158"/>
                </a:lnTo>
                <a:lnTo>
                  <a:pt x="1328468" y="983411"/>
                </a:lnTo>
                <a:lnTo>
                  <a:pt x="1492370" y="992037"/>
                </a:lnTo>
                <a:lnTo>
                  <a:pt x="1578634" y="940279"/>
                </a:lnTo>
                <a:lnTo>
                  <a:pt x="1656271" y="914400"/>
                </a:lnTo>
                <a:lnTo>
                  <a:pt x="1733909" y="862641"/>
                </a:lnTo>
                <a:lnTo>
                  <a:pt x="1794294" y="793630"/>
                </a:lnTo>
                <a:lnTo>
                  <a:pt x="1690777" y="750498"/>
                </a:lnTo>
                <a:lnTo>
                  <a:pt x="1639019" y="664234"/>
                </a:lnTo>
                <a:lnTo>
                  <a:pt x="1578634" y="552090"/>
                </a:lnTo>
                <a:lnTo>
                  <a:pt x="1535502" y="474453"/>
                </a:lnTo>
                <a:lnTo>
                  <a:pt x="1492370" y="370936"/>
                </a:lnTo>
                <a:lnTo>
                  <a:pt x="1457864" y="301924"/>
                </a:lnTo>
                <a:lnTo>
                  <a:pt x="1397479" y="198407"/>
                </a:lnTo>
                <a:lnTo>
                  <a:pt x="1371600" y="43132"/>
                </a:lnTo>
                <a:lnTo>
                  <a:pt x="1371600" y="0"/>
                </a:lnTo>
                <a:lnTo>
                  <a:pt x="1233577" y="112143"/>
                </a:lnTo>
                <a:lnTo>
                  <a:pt x="1147313" y="146649"/>
                </a:lnTo>
                <a:lnTo>
                  <a:pt x="1052422" y="129396"/>
                </a:lnTo>
                <a:lnTo>
                  <a:pt x="966158" y="129396"/>
                </a:lnTo>
                <a:lnTo>
                  <a:pt x="862641" y="120770"/>
                </a:lnTo>
                <a:lnTo>
                  <a:pt x="785004" y="86264"/>
                </a:lnTo>
                <a:lnTo>
                  <a:pt x="681487" y="60385"/>
                </a:lnTo>
                <a:lnTo>
                  <a:pt x="577970" y="51758"/>
                </a:lnTo>
                <a:lnTo>
                  <a:pt x="491705" y="43132"/>
                </a:lnTo>
                <a:lnTo>
                  <a:pt x="388188" y="51758"/>
                </a:lnTo>
                <a:lnTo>
                  <a:pt x="284671" y="112143"/>
                </a:lnTo>
                <a:lnTo>
                  <a:pt x="258792" y="250166"/>
                </a:lnTo>
                <a:lnTo>
                  <a:pt x="224287" y="414068"/>
                </a:lnTo>
                <a:lnTo>
                  <a:pt x="146649" y="595222"/>
                </a:lnTo>
                <a:lnTo>
                  <a:pt x="94890" y="681487"/>
                </a:lnTo>
                <a:lnTo>
                  <a:pt x="0" y="819509"/>
                </a:lnTo>
                <a:close/>
              </a:path>
            </a:pathLst>
          </a:custGeom>
          <a:gradFill flip="none" rotWithShape="1">
            <a:gsLst>
              <a:gs pos="0">
                <a:srgbClr val="FF99CC">
                  <a:alpha val="25000"/>
                </a:srgbClr>
              </a:gs>
              <a:gs pos="100000">
                <a:srgbClr val="FF0000">
                  <a:alpha val="50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 flipH="1">
            <a:off x="6934200" y="2743200"/>
            <a:ext cx="1295400" cy="1905000"/>
          </a:xfrm>
          <a:prstGeom prst="arc">
            <a:avLst>
              <a:gd name="adj1" fmla="val 541062"/>
              <a:gd name="adj2" fmla="val 472566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17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875 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4" grpId="1" animBg="1"/>
      <p:bldP spid="14" grpId="2" animBg="1"/>
      <p:bldP spid="15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945438" cy="2895600"/>
          </a:xfrm>
        </p:spPr>
        <p:txBody>
          <a:bodyPr/>
          <a:lstStyle/>
          <a:p>
            <a:r>
              <a:rPr lang="en-GB" sz="1800" b="1" dirty="0" smtClean="0"/>
              <a:t>Curves</a:t>
            </a:r>
          </a:p>
          <a:p>
            <a:pPr lvl="1"/>
            <a:r>
              <a:rPr lang="en-GB" sz="1600" b="1" dirty="0" err="1" smtClean="0"/>
              <a:t>Bézier</a:t>
            </a:r>
            <a:r>
              <a:rPr lang="en-GB" sz="1600" b="1" dirty="0" smtClean="0"/>
              <a:t>: easier to scan convert (</a:t>
            </a:r>
            <a:r>
              <a:rPr lang="en-GB" sz="1600" b="1" dirty="0" err="1" smtClean="0"/>
              <a:t>DeCasteljau</a:t>
            </a:r>
            <a:r>
              <a:rPr lang="en-GB" sz="1600" b="1" dirty="0" smtClean="0"/>
              <a:t>)</a:t>
            </a:r>
          </a:p>
          <a:p>
            <a:pPr lvl="1"/>
            <a:r>
              <a:rPr lang="en-GB" sz="1600" b="1" dirty="0" err="1" smtClean="0"/>
              <a:t>Hermite</a:t>
            </a:r>
            <a:r>
              <a:rPr lang="en-GB" sz="1600" b="1" dirty="0" smtClean="0"/>
              <a:t>: easier to control via GUI (tangent)</a:t>
            </a:r>
            <a:endParaRPr lang="en-GB" sz="1600" b="1" dirty="0"/>
          </a:p>
          <a:p>
            <a:r>
              <a:rPr lang="en-GB" sz="1800" b="1" dirty="0" err="1"/>
              <a:t>Bicubic</a:t>
            </a:r>
            <a:r>
              <a:rPr lang="en-GB" sz="1800" b="1" dirty="0"/>
              <a:t> patches</a:t>
            </a:r>
          </a:p>
          <a:p>
            <a:pPr lvl="1"/>
            <a:r>
              <a:rPr lang="en-GB" sz="1600" b="1" dirty="0" smtClean="0"/>
              <a:t>Bilinear interpolation</a:t>
            </a:r>
          </a:p>
          <a:p>
            <a:pPr lvl="1"/>
            <a:r>
              <a:rPr lang="en-GB" sz="1600" b="1" dirty="0" smtClean="0"/>
              <a:t>Control patch </a:t>
            </a:r>
            <a:r>
              <a:rPr lang="en-GB" sz="1600" b="1" i="1" dirty="0" smtClean="0"/>
              <a:t>aka</a:t>
            </a:r>
            <a:r>
              <a:rPr lang="en-GB" sz="1600" b="1" dirty="0" smtClean="0"/>
              <a:t> Coons patch</a:t>
            </a:r>
          </a:p>
          <a:p>
            <a:pPr>
              <a:buNone/>
            </a:pPr>
            <a:endParaRPr lang="en-GB" sz="1800" b="1" dirty="0"/>
          </a:p>
          <a:p>
            <a:r>
              <a:rPr lang="en-GB" sz="1800" b="1" dirty="0"/>
              <a:t>Acknowledgments - thanks to Eric McKenzie, Edinburgh, from whose Graphics Course some of these slides were adapted.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5939135"/>
            <a:ext cx="51042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D7A"/>
                </a:solidFill>
                <a:sym typeface="Symbol" pitchFamily="18" charset="2"/>
              </a:rPr>
              <a:t>Adapted from slide © 2007 - 2008 K. </a:t>
            </a:r>
            <a:r>
              <a:rPr lang="en-GB" sz="1200" dirty="0" err="1" smtClean="0">
                <a:solidFill>
                  <a:srgbClr val="003D7A"/>
                </a:solidFill>
                <a:sym typeface="Symbol" pitchFamily="18" charset="2"/>
              </a:rPr>
              <a:t>Hawick</a:t>
            </a:r>
            <a:r>
              <a:rPr lang="en-GB" sz="1200" dirty="0">
                <a:solidFill>
                  <a:srgbClr val="003D7A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D7A"/>
                </a:solidFill>
                <a:sym typeface="Symbol" pitchFamily="18" charset="2"/>
              </a:rPr>
              <a:t>Massey University</a:t>
            </a:r>
          </a:p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D7A"/>
                </a:solidFill>
                <a:sym typeface="Symbol" pitchFamily="18" charset="2"/>
              </a:rPr>
              <a:t>159-235 Graphics and Graphical Programming, </a:t>
            </a:r>
            <a:r>
              <a:rPr lang="en-GB" sz="1200" dirty="0" smtClean="0">
                <a:solidFill>
                  <a:srgbClr val="003D7A"/>
                </a:solidFill>
                <a:sym typeface="Symbol" pitchFamily="18" charset="2"/>
                <a:hlinkClick r:id="rId4"/>
              </a:rPr>
              <a:t>http://bit.ly/gmY8R8</a:t>
            </a:r>
            <a:endParaRPr lang="en-US" sz="1200" dirty="0">
              <a:solidFill>
                <a:srgbClr val="003D7A"/>
              </a:solidFill>
              <a:sym typeface="Symbol" pitchFamily="18" charset="2"/>
            </a:endParaRPr>
          </a:p>
        </p:txBody>
      </p:sp>
      <p:pic>
        <p:nvPicPr>
          <p:cNvPr id="7" name="Picture 6" descr="massey-university-mast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6002593"/>
            <a:ext cx="2057400" cy="398207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[9]: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Curves &amp; Surfaces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60624" y="4038600"/>
            <a:ext cx="5171841" cy="1676400"/>
            <a:chOff x="2360624" y="4038600"/>
            <a:chExt cx="5171841" cy="1676400"/>
          </a:xfrm>
        </p:grpSpPr>
        <p:pic>
          <p:nvPicPr>
            <p:cNvPr id="11264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0624" y="4038600"/>
              <a:ext cx="234936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799024" y="4445913"/>
              <a:ext cx="2733441" cy="8617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GB" sz="1000" i="1" dirty="0" smtClean="0">
                  <a:solidFill>
                    <a:srgbClr val="FF9900"/>
                  </a:solidFill>
                  <a:sym typeface="Symbol" pitchFamily="18" charset="2"/>
                </a:rPr>
                <a:t>Sinbad: Legend of the Seven Seas</a:t>
              </a:r>
            </a:p>
            <a:p>
              <a:pPr>
                <a:spcBef>
                  <a:spcPts val="0"/>
                </a:spcBef>
              </a:pPr>
              <a:r>
                <a:rPr lang="en-GB" sz="1000" dirty="0" smtClean="0">
                  <a:solidFill>
                    <a:srgbClr val="FF9900"/>
                  </a:solidFill>
                  <a:sym typeface="Symbol" pitchFamily="18" charset="2"/>
                </a:rPr>
                <a:t>© 2003 </a:t>
              </a:r>
              <a:r>
                <a:rPr lang="en-GB" sz="1000" dirty="0" err="1" smtClean="0">
                  <a:solidFill>
                    <a:srgbClr val="FF9900"/>
                  </a:solidFill>
                  <a:sym typeface="Symbol" pitchFamily="18" charset="2"/>
                </a:rPr>
                <a:t>Dreamworks</a:t>
              </a:r>
              <a:r>
                <a:rPr lang="en-GB" sz="1000" dirty="0" smtClean="0">
                  <a:solidFill>
                    <a:srgbClr val="FF9900"/>
                  </a:solidFill>
                  <a:sym typeface="Symbol" pitchFamily="18" charset="2"/>
                </a:rPr>
                <a:t> SKG</a:t>
              </a:r>
            </a:p>
            <a:p>
              <a:pPr>
                <a:spcBef>
                  <a:spcPts val="0"/>
                </a:spcBef>
              </a:pPr>
              <a:r>
                <a:rPr lang="en-US" sz="1000" dirty="0" smtClean="0"/>
                <a:t>Trailer: </a:t>
              </a:r>
              <a:r>
                <a:rPr lang="en-US" sz="1000" dirty="0" smtClean="0">
                  <a:hlinkClick r:id="rId7"/>
                </a:rPr>
                <a:t>http://youtu.be/1KCX0pFPRwk</a:t>
              </a:r>
              <a:r>
                <a:rPr lang="en-US" sz="1000" dirty="0" smtClean="0"/>
                <a:t> </a:t>
              </a:r>
            </a:p>
            <a:p>
              <a:pPr>
                <a:spcBef>
                  <a:spcPts val="0"/>
                </a:spcBef>
              </a:pPr>
              <a:r>
                <a:rPr lang="en-US" sz="1000" dirty="0" smtClean="0"/>
                <a:t>Eris scene: </a:t>
              </a:r>
              <a:r>
                <a:rPr lang="en-US" sz="1000" dirty="0" smtClean="0">
                  <a:hlinkClick r:id="rId8"/>
                </a:rPr>
                <a:t>http://youtu.be/w1r8_vByXW4</a:t>
              </a:r>
              <a:endParaRPr lang="en-US" sz="1000" dirty="0" smtClean="0"/>
            </a:p>
            <a:p>
              <a:pPr>
                <a:spcBef>
                  <a:spcPts val="0"/>
                </a:spcBef>
              </a:pPr>
              <a:r>
                <a:rPr lang="en-US" sz="1000" dirty="0" smtClean="0">
                  <a:sym typeface="Symbol" pitchFamily="18" charset="2"/>
                </a:rPr>
                <a:t>2003 </a:t>
              </a:r>
              <a:r>
                <a:rPr lang="en-US" sz="1000" i="1" dirty="0" smtClean="0">
                  <a:sym typeface="Symbol" pitchFamily="18" charset="2"/>
                </a:rPr>
                <a:t>Wired</a:t>
              </a:r>
              <a:r>
                <a:rPr lang="en-US" sz="1000" dirty="0" smtClean="0">
                  <a:sym typeface="Symbol" pitchFamily="18" charset="2"/>
                </a:rPr>
                <a:t> article: </a:t>
              </a:r>
              <a:r>
                <a:rPr lang="en-US" sz="1000" dirty="0" smtClean="0">
                  <a:sym typeface="Symbol" pitchFamily="18" charset="2"/>
                  <a:hlinkClick r:id="rId9"/>
                </a:rPr>
                <a:t>http://bit.ly/gm85UU</a:t>
              </a:r>
              <a:endParaRPr lang="en-GB" sz="1000" dirty="0" smtClean="0">
                <a:sym typeface="Symbol" pitchFamily="18" charset="2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04187" y="1066800"/>
            <a:ext cx="30874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1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85801" y="990600"/>
            <a:ext cx="6705599" cy="1747861"/>
            <a:chOff x="685801" y="4495800"/>
            <a:chExt cx="6705599" cy="1747861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1" y="4495800"/>
              <a:ext cx="1447799" cy="1747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2438400" y="4741866"/>
              <a:ext cx="4953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/>
                <a:t>Aaron Ross</a:t>
              </a:r>
              <a:endParaRPr lang="en-US" sz="1800" dirty="0" smtClean="0"/>
            </a:p>
            <a:p>
              <a:r>
                <a:rPr lang="en-US" sz="1200" dirty="0" smtClean="0"/>
                <a:t>Founder, Digital Arts Guild</a:t>
              </a:r>
            </a:p>
            <a:p>
              <a:r>
                <a:rPr lang="en-US" sz="1200" dirty="0" smtClean="0">
                  <a:hlinkClick r:id="rId5"/>
                </a:rPr>
                <a:t>http://</a:t>
              </a:r>
              <a:r>
                <a:rPr lang="en-US" sz="1200" dirty="0" smtClean="0">
                  <a:hlinkClick r:id="rId5"/>
                </a:rPr>
                <a:t>dr-yo.com</a:t>
              </a:r>
              <a:endParaRPr lang="en-US" sz="1200" dirty="0" smtClean="0"/>
            </a:p>
            <a:p>
              <a:r>
                <a:rPr lang="en-US" sz="1200" dirty="0" smtClean="0">
                  <a:hlinkClick r:id="rId6"/>
                </a:rPr>
                <a:t>http://</a:t>
              </a:r>
              <a:r>
                <a:rPr lang="en-US" sz="1200" dirty="0" smtClean="0">
                  <a:hlinkClick r:id="rId6"/>
                </a:rPr>
                <a:t>bit.ly/fzxN74</a:t>
              </a:r>
              <a:endParaRPr lang="en-US" sz="1200" dirty="0" smtClean="0"/>
            </a:p>
            <a:p>
              <a:r>
                <a:rPr lang="en-US" sz="1200" dirty="0" smtClean="0">
                  <a:hlinkClick r:id="rId7"/>
                </a:rPr>
                <a:t>http://</a:t>
              </a:r>
              <a:r>
                <a:rPr lang="en-US" sz="1200" dirty="0" smtClean="0">
                  <a:hlinkClick r:id="rId7"/>
                </a:rPr>
                <a:t>www.youtube.com/user/DigitalArtsGuild</a:t>
              </a:r>
              <a:endParaRPr lang="en-US" sz="1200" dirty="0" smtClean="0"/>
            </a:p>
          </p:txBody>
        </p:sp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Maya Character Rigging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85799" y="2971800"/>
            <a:ext cx="5181601" cy="1524000"/>
            <a:chOff x="685800" y="1143000"/>
            <a:chExt cx="5181601" cy="1524000"/>
          </a:xfrm>
        </p:grpSpPr>
        <p:sp>
          <p:nvSpPr>
            <p:cNvPr id="14" name="Rectangle 13"/>
            <p:cNvSpPr/>
            <p:nvPr/>
          </p:nvSpPr>
          <p:spPr>
            <a:xfrm>
              <a:off x="2438401" y="1277136"/>
              <a:ext cx="3429000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Jim </a:t>
              </a:r>
              <a:r>
                <a:rPr lang="en-US" sz="1800" dirty="0" err="1" smtClean="0">
                  <a:solidFill>
                    <a:schemeClr val="bg1">
                      <a:lumMod val="50000"/>
                    </a:schemeClr>
                  </a:solidFill>
                </a:rPr>
                <a:t>Lammers</a:t>
              </a:r>
              <a:endParaRPr lang="en-US" sz="18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President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Trinity Animation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8"/>
                </a:rPr>
                <a:t>http://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8"/>
                </a:rPr>
                <a:t>www.trinity3d.com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9"/>
                </a:rPr>
                <a:t>http://</a:t>
              </a:r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  <a:hlinkClick r:id="rId9"/>
                </a:rPr>
                <a:t>bit.ly/i6yfyV</a:t>
              </a:r>
              <a:endParaRPr lang="en-US" sz="12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 descr="Jim-Lammer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0" y="1143000"/>
              <a:ext cx="1482811" cy="15240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85800" y="4724400"/>
            <a:ext cx="6705600" cy="1632626"/>
            <a:chOff x="685800" y="2786974"/>
            <a:chExt cx="6705600" cy="1632626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5800" y="2786974"/>
              <a:ext cx="1447800" cy="1632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2438400" y="2975423"/>
              <a:ext cx="4953000" cy="1034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003366"/>
                  </a:solidFill>
                </a:rPr>
                <a:t>Larry Neuberger</a:t>
              </a:r>
              <a:endParaRPr lang="en-US" sz="1800" dirty="0" smtClean="0">
                <a:solidFill>
                  <a:srgbClr val="003366"/>
                </a:solidFill>
              </a:endParaRP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Associate Professor</a:t>
              </a:r>
              <a:r>
                <a:rPr lang="en-US" sz="1200" dirty="0" smtClean="0">
                  <a:solidFill>
                    <a:srgbClr val="003366"/>
                  </a:solidFill>
                </a:rPr>
                <a:t>, </a:t>
              </a:r>
              <a:r>
                <a:rPr lang="en-US" sz="1200" dirty="0" smtClean="0">
                  <a:solidFill>
                    <a:srgbClr val="003366"/>
                  </a:solidFill>
                </a:rPr>
                <a:t>Alfred State SUNY College of Technology</a:t>
              </a:r>
            </a:p>
            <a:p>
              <a:r>
                <a:rPr lang="en-US" sz="1200" dirty="0" smtClean="0">
                  <a:solidFill>
                    <a:srgbClr val="003366"/>
                  </a:solidFill>
                </a:rPr>
                <a:t>Online Instructor, Art Institute of Pittsburgh</a:t>
              </a:r>
            </a:p>
            <a:p>
              <a:r>
                <a:rPr lang="en-US" sz="1200" dirty="0" smtClean="0">
                  <a:hlinkClick r:id="rId12"/>
                </a:rPr>
                <a:t>http://</a:t>
              </a:r>
              <a:r>
                <a:rPr lang="en-US" sz="1200" dirty="0" smtClean="0">
                  <a:hlinkClick r:id="rId12"/>
                </a:rPr>
                <a:t>poorhousefx.com</a:t>
              </a:r>
              <a:endParaRPr lang="en-US" sz="1200" dirty="0" smtClean="0">
                <a:solidFill>
                  <a:srgbClr val="003366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4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Resources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Basic Maya Tutorials - Ross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971800" y="5969913"/>
            <a:ext cx="3124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i="1" dirty="0" smtClean="0"/>
              <a:t>Maya Tutorial: Basics </a:t>
            </a:r>
            <a:r>
              <a:rPr lang="en-US" sz="1100" dirty="0" smtClean="0"/>
              <a:t>© 2011 A. F</a:t>
            </a:r>
            <a:r>
              <a:rPr lang="en-US" sz="1100" dirty="0" smtClean="0"/>
              <a:t>. </a:t>
            </a:r>
            <a:r>
              <a:rPr lang="en-US" sz="1100" dirty="0" smtClean="0"/>
              <a:t>Ross</a:t>
            </a:r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Playlist: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 smtClean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bit.ly/dFpTwq</a:t>
            </a:r>
            <a:endParaRPr lang="en-US" sz="11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99" y="1046930"/>
            <a:ext cx="3124201" cy="23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046930"/>
            <a:ext cx="3200400" cy="23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526148"/>
            <a:ext cx="3124200" cy="23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38700" y="3503916"/>
            <a:ext cx="3124200" cy="243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4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Resources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Animation Tutorials -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Lammers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33600" y="5817513"/>
            <a:ext cx="5410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00" i="1" dirty="0" smtClean="0">
                <a:solidFill>
                  <a:srgbClr val="0066CC"/>
                </a:solidFill>
              </a:rPr>
              <a:t>Maya </a:t>
            </a:r>
            <a:r>
              <a:rPr lang="en-US" sz="1100" i="1" dirty="0" smtClean="0">
                <a:solidFill>
                  <a:srgbClr val="0066CC"/>
                </a:solidFill>
              </a:rPr>
              <a:t>4 </a:t>
            </a:r>
            <a:r>
              <a:rPr lang="en-US" sz="1100" i="1" dirty="0" smtClean="0">
                <a:solidFill>
                  <a:srgbClr val="0066CC"/>
                </a:solidFill>
              </a:rPr>
              <a:t>Fundamentals</a:t>
            </a:r>
            <a:r>
              <a:rPr lang="en-US" sz="1100" dirty="0" smtClean="0">
                <a:solidFill>
                  <a:srgbClr val="0066CC"/>
                </a:solidFill>
              </a:rPr>
              <a:t> © </a:t>
            </a:r>
            <a:r>
              <a:rPr lang="en-US" sz="1100" dirty="0" smtClean="0">
                <a:solidFill>
                  <a:srgbClr val="0066CC"/>
                </a:solidFill>
              </a:rPr>
              <a:t>2001 </a:t>
            </a:r>
            <a:r>
              <a:rPr lang="en-US" sz="1100" dirty="0" smtClean="0">
                <a:solidFill>
                  <a:srgbClr val="0066CC"/>
                </a:solidFill>
              </a:rPr>
              <a:t>J. </a:t>
            </a:r>
            <a:r>
              <a:rPr lang="en-US" sz="1100" dirty="0" err="1" smtClean="0">
                <a:solidFill>
                  <a:srgbClr val="0066CC"/>
                </a:solidFill>
              </a:rPr>
              <a:t>Lammers</a:t>
            </a:r>
            <a:r>
              <a:rPr lang="en-US" sz="1100" dirty="0" smtClean="0">
                <a:solidFill>
                  <a:srgbClr val="0066CC"/>
                </a:solidFill>
              </a:rPr>
              <a:t> &amp; L. Gooding, </a:t>
            </a:r>
            <a:r>
              <a:rPr lang="en-US" sz="1100" dirty="0" smtClean="0">
                <a:solidFill>
                  <a:srgbClr val="0066CC"/>
                </a:solidFill>
                <a:hlinkClick r:id="rId5"/>
              </a:rPr>
              <a:t>http://</a:t>
            </a:r>
            <a:r>
              <a:rPr lang="en-US" sz="1100" dirty="0" smtClean="0">
                <a:solidFill>
                  <a:srgbClr val="0066CC"/>
                </a:solidFill>
                <a:hlinkClick r:id="rId5"/>
              </a:rPr>
              <a:t>amzn.to/eWvrkn</a:t>
            </a:r>
            <a:r>
              <a:rPr lang="en-US" sz="1100" dirty="0" smtClean="0">
                <a:solidFill>
                  <a:srgbClr val="0066CC"/>
                </a:solidFill>
              </a:rPr>
              <a:t> </a:t>
            </a:r>
            <a:r>
              <a:rPr lang="en-US" sz="1100" b="1" i="1" dirty="0" smtClean="0">
                <a:solidFill>
                  <a:srgbClr val="CC6600"/>
                </a:solidFill>
              </a:rPr>
              <a:t>Maya 4.5 Fundamentals</a:t>
            </a:r>
            <a:r>
              <a:rPr lang="en-US" sz="1100" b="1" dirty="0" smtClean="0">
                <a:solidFill>
                  <a:srgbClr val="CC6600"/>
                </a:solidFill>
              </a:rPr>
              <a:t> ©</a:t>
            </a:r>
            <a:r>
              <a:rPr lang="en-US" sz="1100" dirty="0" smtClean="0">
                <a:solidFill>
                  <a:srgbClr val="CC6600"/>
                </a:solidFill>
              </a:rPr>
              <a:t> 2003 J. </a:t>
            </a:r>
            <a:r>
              <a:rPr lang="en-US" sz="1100" dirty="0" err="1" smtClean="0">
                <a:solidFill>
                  <a:srgbClr val="CC6600"/>
                </a:solidFill>
              </a:rPr>
              <a:t>Lammers</a:t>
            </a:r>
            <a:r>
              <a:rPr lang="en-US" sz="1100" dirty="0" smtClean="0">
                <a:solidFill>
                  <a:srgbClr val="CC6600"/>
                </a:solidFill>
              </a:rPr>
              <a:t> &amp; L. Gooding, </a:t>
            </a:r>
            <a:r>
              <a:rPr lang="en-US" sz="1100" dirty="0" smtClean="0">
                <a:solidFill>
                  <a:srgbClr val="CC6600"/>
                </a:solidFill>
                <a:hlinkClick r:id="rId6"/>
              </a:rPr>
              <a:t>http</a:t>
            </a:r>
            <a:r>
              <a:rPr lang="en-US" sz="1100" dirty="0" smtClean="0">
                <a:solidFill>
                  <a:srgbClr val="CC6600"/>
                </a:solidFill>
                <a:hlinkClick r:id="rId6"/>
              </a:rPr>
              <a:t>://</a:t>
            </a:r>
            <a:r>
              <a:rPr lang="en-US" sz="1100" dirty="0" smtClean="0">
                <a:solidFill>
                  <a:srgbClr val="CC6600"/>
                </a:solidFill>
                <a:hlinkClick r:id="rId6"/>
              </a:rPr>
              <a:t>bit.ly/hxTpl1</a:t>
            </a:r>
            <a:endParaRPr lang="en-US" sz="1100" dirty="0" smtClean="0">
              <a:solidFill>
                <a:srgbClr val="CC66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i="1" dirty="0" smtClean="0">
                <a:solidFill>
                  <a:srgbClr val="339933"/>
                </a:solidFill>
              </a:rPr>
              <a:t>Maya </a:t>
            </a:r>
            <a:r>
              <a:rPr lang="en-US" sz="1100" i="1" dirty="0" smtClean="0">
                <a:solidFill>
                  <a:srgbClr val="339933"/>
                </a:solidFill>
              </a:rPr>
              <a:t>5 </a:t>
            </a:r>
            <a:r>
              <a:rPr lang="en-US" sz="1100" i="1" dirty="0" smtClean="0">
                <a:solidFill>
                  <a:srgbClr val="339933"/>
                </a:solidFill>
              </a:rPr>
              <a:t>Fundamentals</a:t>
            </a:r>
            <a:r>
              <a:rPr lang="en-US" sz="1100" dirty="0" smtClean="0">
                <a:solidFill>
                  <a:srgbClr val="339933"/>
                </a:solidFill>
              </a:rPr>
              <a:t> © </a:t>
            </a:r>
            <a:r>
              <a:rPr lang="en-US" sz="1100" dirty="0" smtClean="0">
                <a:solidFill>
                  <a:srgbClr val="339933"/>
                </a:solidFill>
              </a:rPr>
              <a:t>2006 G. Lewis &amp; J</a:t>
            </a:r>
            <a:r>
              <a:rPr lang="en-US" sz="1100" dirty="0" smtClean="0">
                <a:solidFill>
                  <a:srgbClr val="339933"/>
                </a:solidFill>
              </a:rPr>
              <a:t>. </a:t>
            </a:r>
            <a:r>
              <a:rPr lang="en-US" sz="1100" dirty="0" err="1" smtClean="0">
                <a:solidFill>
                  <a:srgbClr val="339933"/>
                </a:solidFill>
              </a:rPr>
              <a:t>Lammers</a:t>
            </a:r>
            <a:r>
              <a:rPr lang="en-US" sz="1100" dirty="0" smtClean="0">
                <a:solidFill>
                  <a:srgbClr val="339933"/>
                </a:solidFill>
              </a:rPr>
              <a:t>, </a:t>
            </a:r>
            <a:r>
              <a:rPr lang="en-US" sz="1100" dirty="0" smtClean="0">
                <a:solidFill>
                  <a:srgbClr val="339933"/>
                </a:solidFill>
                <a:hlinkClick r:id="rId7"/>
              </a:rPr>
              <a:t>http://</a:t>
            </a:r>
            <a:r>
              <a:rPr lang="en-US" sz="1100" dirty="0" smtClean="0">
                <a:solidFill>
                  <a:srgbClr val="339933"/>
                </a:solidFill>
                <a:hlinkClick r:id="rId7"/>
              </a:rPr>
              <a:t>amzn.to/g021Ct</a:t>
            </a:r>
            <a:endParaRPr lang="en-US" sz="1100" b="1" dirty="0">
              <a:solidFill>
                <a:srgbClr val="339933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800600" y="3638550"/>
            <a:ext cx="3200400" cy="1943100"/>
            <a:chOff x="4800600" y="3695700"/>
            <a:chExt cx="3200400" cy="1943100"/>
          </a:xfrm>
        </p:grpSpPr>
        <p:pic>
          <p:nvPicPr>
            <p:cNvPr id="11" name="Picture 10" descr="Maya_4_5_Fundamental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00600" y="3695700"/>
              <a:ext cx="1540041" cy="1904999"/>
            </a:xfrm>
            <a:prstGeom prst="rect">
              <a:avLst/>
            </a:prstGeom>
          </p:spPr>
        </p:pic>
        <p:pic>
          <p:nvPicPr>
            <p:cNvPr id="12" name="Picture 11" descr="Maya_5_Fundamentals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6936" y="3703076"/>
              <a:ext cx="1564064" cy="1935724"/>
            </a:xfrm>
            <a:prstGeom prst="rect">
              <a:avLst/>
            </a:prstGeom>
          </p:spPr>
        </p:pic>
      </p:grp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990600"/>
            <a:ext cx="3200399" cy="238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990600"/>
            <a:ext cx="3200400" cy="23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3429000"/>
            <a:ext cx="318682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1524000" y="3500735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99CC"/>
                </a:solidFill>
              </a:rPr>
              <a:t>“Maya Animation” at </a:t>
            </a:r>
            <a:r>
              <a:rPr lang="en-US" sz="1200" i="1" dirty="0" smtClean="0">
                <a:solidFill>
                  <a:srgbClr val="0099CC"/>
                </a:solidFill>
              </a:rPr>
              <a:t>Animation Arena </a:t>
            </a:r>
            <a:r>
              <a:rPr lang="en-US" sz="1200" b="1" dirty="0" smtClean="0">
                <a:solidFill>
                  <a:srgbClr val="0099CC"/>
                </a:solidFill>
              </a:rPr>
              <a:t>© 2004 – 2011 G. </a:t>
            </a:r>
            <a:r>
              <a:rPr lang="en-US" sz="1200" b="1" dirty="0" err="1" smtClean="0">
                <a:solidFill>
                  <a:srgbClr val="0099CC"/>
                </a:solidFill>
              </a:rPr>
              <a:t>Nakpil</a:t>
            </a:r>
            <a:r>
              <a:rPr lang="en-US" sz="1200" b="1" dirty="0" smtClean="0">
                <a:solidFill>
                  <a:srgbClr val="0099CC"/>
                </a:solidFill>
              </a:rPr>
              <a:t>, Toronto, CANADA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99CC"/>
                </a:solidFill>
                <a:hlinkClick r:id="rId6"/>
              </a:rPr>
              <a:t>http://</a:t>
            </a:r>
            <a:r>
              <a:rPr lang="en-US" sz="1200" dirty="0" smtClean="0">
                <a:solidFill>
                  <a:srgbClr val="0099CC"/>
                </a:solidFill>
                <a:hlinkClick r:id="rId6"/>
              </a:rPr>
              <a:t>bit.ly/gXXQTG</a:t>
            </a:r>
            <a:endParaRPr lang="en-US" sz="1200" dirty="0">
              <a:solidFill>
                <a:srgbClr val="0099CC"/>
              </a:solidFill>
            </a:endParaRPr>
          </a:p>
        </p:txBody>
      </p:sp>
      <p:graphicFrame>
        <p:nvGraphicFramePr>
          <p:cNvPr id="477188" name="Object 4"/>
          <p:cNvGraphicFramePr>
            <a:graphicFrameLocks noChangeAspect="1"/>
          </p:cNvGraphicFramePr>
          <p:nvPr/>
        </p:nvGraphicFramePr>
        <p:xfrm>
          <a:off x="1371600" y="990600"/>
          <a:ext cx="6781800" cy="2435225"/>
        </p:xfrm>
        <a:graphic>
          <a:graphicData uri="http://schemas.openxmlformats.org/presentationml/2006/ole">
            <p:oleObj spid="_x0000_s78850" name="Bitmap Image" r:id="rId7" imgW="7457143" imgH="2676899" progId="PBrush">
              <p:embed/>
            </p:oleObj>
          </a:graphicData>
        </a:graphic>
      </p:graphicFrame>
      <p:grpSp>
        <p:nvGrpSpPr>
          <p:cNvPr id="2" name="Group 7"/>
          <p:cNvGrpSpPr/>
          <p:nvPr/>
        </p:nvGrpSpPr>
        <p:grpSpPr>
          <a:xfrm>
            <a:off x="2149072" y="4038600"/>
            <a:ext cx="5181600" cy="1846263"/>
            <a:chOff x="1828800" y="4038600"/>
            <a:chExt cx="5181600" cy="1846263"/>
          </a:xfrm>
        </p:grpSpPr>
        <p:pic>
          <p:nvPicPr>
            <p:cNvPr id="477189" name="Picture 5" descr="TempleChairBurni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8800" y="4038600"/>
              <a:ext cx="2462213" cy="1846263"/>
            </a:xfrm>
            <a:prstGeom prst="rect">
              <a:avLst/>
            </a:prstGeom>
            <a:noFill/>
          </p:spPr>
        </p:pic>
        <p:pic>
          <p:nvPicPr>
            <p:cNvPr id="477190" name="Picture 6" descr="TempleHall_t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0" y="4038600"/>
              <a:ext cx="2438400" cy="1828800"/>
            </a:xfrm>
            <a:prstGeom prst="rect">
              <a:avLst/>
            </a:prstGeom>
            <a:noFill/>
          </p:spPr>
        </p:pic>
      </p:grpSp>
      <p:sp>
        <p:nvSpPr>
          <p:cNvPr id="477191" name="Rectangle 7"/>
          <p:cNvSpPr>
            <a:spLocks noChangeArrowheads="1"/>
          </p:cNvSpPr>
          <p:nvPr/>
        </p:nvSpPr>
        <p:spPr bwMode="auto">
          <a:xfrm>
            <a:off x="2088345" y="5943600"/>
            <a:ext cx="53030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dirty="0" smtClean="0">
                <a:solidFill>
                  <a:srgbClr val="CC6600"/>
                </a:solidFill>
              </a:rPr>
              <a:t>© </a:t>
            </a:r>
            <a:r>
              <a:rPr lang="en-US" sz="1200" b="1" dirty="0">
                <a:solidFill>
                  <a:srgbClr val="CC6600"/>
                </a:solidFill>
              </a:rPr>
              <a:t>2001 </a:t>
            </a:r>
            <a:r>
              <a:rPr lang="en-US" sz="1200" dirty="0" smtClean="0">
                <a:solidFill>
                  <a:srgbClr val="CC6600"/>
                </a:solidFill>
              </a:rPr>
              <a:t>J. </a:t>
            </a:r>
            <a:r>
              <a:rPr lang="en-US" sz="1200" b="1" dirty="0" smtClean="0">
                <a:solidFill>
                  <a:srgbClr val="CC6600"/>
                </a:solidFill>
              </a:rPr>
              <a:t>Wilson, </a:t>
            </a:r>
            <a:r>
              <a:rPr lang="en-US" sz="1200" dirty="0" smtClean="0">
                <a:solidFill>
                  <a:srgbClr val="CC6600"/>
                </a:solidFill>
                <a:hlinkClick r:id="rId10"/>
              </a:rPr>
              <a:t>http</a:t>
            </a:r>
            <a:r>
              <a:rPr lang="en-US" sz="1200" dirty="0" smtClean="0">
                <a:solidFill>
                  <a:srgbClr val="CC6600"/>
                </a:solidFill>
                <a:hlinkClick r:id="rId10"/>
              </a:rPr>
              <a:t>://</a:t>
            </a:r>
            <a:r>
              <a:rPr lang="en-US" sz="1200" dirty="0" smtClean="0">
                <a:solidFill>
                  <a:srgbClr val="CC6600"/>
                </a:solidFill>
                <a:hlinkClick r:id="rId10"/>
              </a:rPr>
              <a:t>bit.ly/hxTpl1</a:t>
            </a:r>
            <a:endParaRPr lang="en-US" sz="1200" dirty="0" smtClean="0">
              <a:solidFill>
                <a:srgbClr val="CC66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b="1" dirty="0" smtClean="0">
                <a:solidFill>
                  <a:srgbClr val="CC6600"/>
                </a:solidFill>
              </a:rPr>
              <a:t>Student art </a:t>
            </a:r>
            <a:r>
              <a:rPr lang="en-US" sz="1200" dirty="0" smtClean="0">
                <a:solidFill>
                  <a:srgbClr val="CC6600"/>
                </a:solidFill>
              </a:rPr>
              <a:t>gallery for </a:t>
            </a:r>
            <a:r>
              <a:rPr lang="en-US" sz="1200" b="1" i="1" dirty="0" smtClean="0">
                <a:solidFill>
                  <a:srgbClr val="CC6600"/>
                </a:solidFill>
              </a:rPr>
              <a:t>Maya 4 Fundamentals </a:t>
            </a:r>
            <a:r>
              <a:rPr lang="en-US" sz="1200" dirty="0" smtClean="0">
                <a:solidFill>
                  <a:srgbClr val="CC6600"/>
                </a:solidFill>
              </a:rPr>
              <a:t>(</a:t>
            </a:r>
            <a:r>
              <a:rPr lang="en-US" sz="1200" dirty="0" smtClean="0">
                <a:solidFill>
                  <a:srgbClr val="CC6600"/>
                </a:solidFill>
                <a:hlinkClick r:id="rId11"/>
              </a:rPr>
              <a:t>http://</a:t>
            </a:r>
            <a:r>
              <a:rPr lang="en-US" sz="1200" dirty="0" smtClean="0">
                <a:solidFill>
                  <a:srgbClr val="CC6600"/>
                </a:solidFill>
                <a:hlinkClick r:id="rId11"/>
              </a:rPr>
              <a:t>amzn.to/eOld3Q</a:t>
            </a:r>
            <a:r>
              <a:rPr lang="en-US" sz="1200" dirty="0" smtClean="0">
                <a:solidFill>
                  <a:srgbClr val="CC6600"/>
                </a:solidFill>
              </a:rPr>
              <a:t>)</a:t>
            </a:r>
            <a:endParaRPr lang="en-US" sz="1200" b="1" dirty="0">
              <a:solidFill>
                <a:srgbClr val="CC6600"/>
              </a:solidFill>
            </a:endParaRPr>
          </a:p>
        </p:txBody>
      </p:sp>
      <p:sp>
        <p:nvSpPr>
          <p:cNvPr id="477196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Resources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Examples Online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4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Rigging “Tin Can Man”, Unreal Wiki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7" name="Picture 6" descr="Legacy_MCMT-TCManOnAntalu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200" y="1143000"/>
            <a:ext cx="3911600" cy="293370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1229" y="5939135"/>
            <a:ext cx="2073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7030A0"/>
                </a:solidFill>
              </a:rPr>
              <a:t>© </a:t>
            </a:r>
            <a:r>
              <a:rPr lang="en-US" sz="1200" b="1" dirty="0" smtClean="0">
                <a:solidFill>
                  <a:srgbClr val="7030A0"/>
                </a:solidFill>
              </a:rPr>
              <a:t>2003 – 2008 Unreal Wiki</a:t>
            </a:r>
            <a:endParaRPr lang="en-US" sz="1200" b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800000"/>
                </a:solidFill>
                <a:hlinkClick r:id="rId5"/>
              </a:rPr>
              <a:t>http://bit.ly/dLRkXN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  <p:pic>
        <p:nvPicPr>
          <p:cNvPr id="9" name="Picture 8" descr="Legacy_MCMT-01-AnimSeqLis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743200"/>
            <a:ext cx="4240379" cy="29708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10.4, 12.7,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990033"/>
                </a:solidFill>
              </a:rPr>
              <a:t>,</a:t>
            </a:r>
            <a:r>
              <a:rPr lang="en-US" sz="1800" b="0" dirty="0" smtClean="0"/>
              <a:t> </a:t>
            </a:r>
            <a:r>
              <a:rPr lang="en-US" sz="1800" dirty="0" smtClean="0">
                <a:solidFill>
                  <a:srgbClr val="FF6600"/>
                </a:solidFill>
              </a:rPr>
              <a:t>Mesh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 §</a:t>
            </a:r>
            <a:r>
              <a:rPr lang="en-US" sz="1800" dirty="0" smtClean="0">
                <a:solidFill>
                  <a:srgbClr val="800000"/>
                </a:solidFill>
              </a:rPr>
              <a:t>11.1 – 11.6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 (736), </a:t>
            </a:r>
            <a:r>
              <a:rPr lang="en-US" sz="1800" dirty="0" smtClean="0">
                <a:solidFill>
                  <a:srgbClr val="FF6600"/>
                </a:solidFill>
              </a:rPr>
              <a:t>Flash handout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</a:t>
            </a:r>
            <a:r>
              <a:rPr lang="en-US" sz="1800" dirty="0" smtClean="0">
                <a:solidFill>
                  <a:srgbClr val="990033"/>
                </a:solidFill>
              </a:rPr>
              <a:t>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17.1 – 17.2,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</a:t>
            </a:r>
            <a:r>
              <a:rPr lang="en-US" sz="1800" dirty="0" smtClean="0">
                <a:solidFill>
                  <a:srgbClr val="800000"/>
                </a:solidFill>
              </a:rPr>
              <a:t>Time: </a:t>
            </a:r>
            <a:r>
              <a:rPr lang="en-US" sz="1800" dirty="0" smtClean="0">
                <a:solidFill>
                  <a:srgbClr val="800000"/>
                </a:solidFill>
              </a:rPr>
              <a:t>Curves </a:t>
            </a:r>
            <a:r>
              <a:rPr lang="en-US" sz="1800" dirty="0" smtClean="0">
                <a:solidFill>
                  <a:srgbClr val="800000"/>
                </a:solidFill>
              </a:rPr>
              <a:t>&amp; Surfaces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Piecewise </a:t>
            </a:r>
            <a:r>
              <a:rPr lang="en-US" sz="1800" dirty="0" smtClean="0">
                <a:solidFill>
                  <a:srgbClr val="0000CC"/>
                </a:solidFill>
              </a:rPr>
              <a:t>polynomial curves (</a:t>
            </a:r>
            <a:r>
              <a:rPr lang="en-US" sz="1800" i="1" dirty="0" smtClean="0">
                <a:solidFill>
                  <a:srgbClr val="0000CC"/>
                </a:solidFill>
              </a:rPr>
              <a:t>aka </a:t>
            </a:r>
            <a:r>
              <a:rPr lang="en-US" sz="1800" u="sng" dirty="0" err="1" smtClean="0">
                <a:solidFill>
                  <a:srgbClr val="0000CC"/>
                </a:solidFill>
              </a:rPr>
              <a:t>splines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and their properties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Hermite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i="1" dirty="0" smtClean="0">
                <a:solidFill>
                  <a:srgbClr val="0000CC"/>
                </a:solidFill>
              </a:rPr>
              <a:t>vs.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</a:rPr>
              <a:t>B</a:t>
            </a:r>
            <a:r>
              <a:rPr lang="en-US" sz="1800" dirty="0" err="1" smtClean="0">
                <a:solidFill>
                  <a:srgbClr val="0000CC"/>
                </a:solidFill>
                <a:sym typeface="Symbol"/>
              </a:rPr>
              <a:t>ézier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 curves: manipulation </a:t>
            </a:r>
            <a:r>
              <a:rPr lang="en-US" sz="1800" i="1" dirty="0" smtClean="0">
                <a:solidFill>
                  <a:srgbClr val="0000CC"/>
                </a:solidFill>
                <a:sym typeface="Symbol"/>
              </a:rPr>
              <a:t>vs.</a:t>
            </a:r>
            <a:r>
              <a:rPr lang="en-US" sz="1800" dirty="0" smtClean="0">
                <a:solidFill>
                  <a:srgbClr val="0000CC"/>
                </a:solidFill>
                <a:sym typeface="Symbol"/>
              </a:rPr>
              <a:t> display (rendering)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DeCasteljau’s</a:t>
            </a:r>
            <a:r>
              <a:rPr lang="en-US" sz="1800" dirty="0" smtClean="0">
                <a:solidFill>
                  <a:srgbClr val="0000CC"/>
                </a:solidFill>
              </a:rPr>
              <a:t> algorithm: recursive linear interpolation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Other representations: Bernstein basis functions, matrix form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Bicubic</a:t>
            </a:r>
            <a:r>
              <a:rPr lang="en-US" sz="1800" dirty="0" smtClean="0">
                <a:solidFill>
                  <a:srgbClr val="0000CC"/>
                </a:solidFill>
              </a:rPr>
              <a:t> surfaces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B</a:t>
            </a:r>
            <a:r>
              <a:rPr lang="en-US" sz="1800" dirty="0" smtClean="0">
                <a:solidFill>
                  <a:srgbClr val="0000CC"/>
                </a:solidFill>
              </a:rPr>
              <a:t>ilinear </a:t>
            </a:r>
            <a:r>
              <a:rPr lang="en-US" sz="1800" dirty="0" smtClean="0">
                <a:solidFill>
                  <a:srgbClr val="0000CC"/>
                </a:solidFill>
              </a:rPr>
              <a:t>interpolation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</a:t>
            </a:r>
            <a:r>
              <a:rPr lang="en-US" sz="1800" i="1" dirty="0" smtClean="0">
                <a:solidFill>
                  <a:srgbClr val="800000"/>
                </a:solidFill>
              </a:rPr>
              <a:t>Maya</a:t>
            </a:r>
            <a:r>
              <a:rPr lang="en-US" sz="1800" dirty="0" smtClean="0">
                <a:solidFill>
                  <a:srgbClr val="800000"/>
                </a:solidFill>
              </a:rPr>
              <a:t> &amp; Animation Preliminaries – Ross Tutorials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Maya</a:t>
            </a:r>
            <a:r>
              <a:rPr lang="en-US" sz="1800" dirty="0" smtClean="0">
                <a:solidFill>
                  <a:srgbClr val="0000CC"/>
                </a:solidFill>
              </a:rPr>
              <a:t> interface: navigation, menus, tools, primitives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Ross tutorials (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bit.ly/dFpTwq</a:t>
            </a:r>
            <a:r>
              <a:rPr lang="en-US" sz="1800" dirty="0" smtClean="0"/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Preview of character models: </a:t>
            </a:r>
            <a:r>
              <a:rPr lang="en-US" sz="1800" dirty="0" err="1" smtClean="0">
                <a:solidFill>
                  <a:srgbClr val="0000CC"/>
                </a:solidFill>
              </a:rPr>
              <a:t>PolyFacecom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bit.ly/h6tzrd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Animations 2 – Rotations, Dynamics &amp; Kinematics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4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 A – Modeling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" name="Picture 3" descr="Legacy_MCMT-03-HipsAlig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1828800"/>
            <a:ext cx="3048000" cy="3048000"/>
          </a:xfrm>
          <a:prstGeom prst="rect">
            <a:avLst/>
          </a:prstGeom>
        </p:spPr>
      </p:pic>
      <p:pic>
        <p:nvPicPr>
          <p:cNvPr id="6" name="Picture 5" descr="Legacy_MCMT-04-CylMa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2147" y="990600"/>
            <a:ext cx="3095053" cy="487680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1229" y="5939135"/>
            <a:ext cx="4382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7030A0"/>
                </a:solidFill>
              </a:rPr>
              <a:t>Maya Tutorial Part 1: Modeling, © 2003 – 2008 Unreal Wiki</a:t>
            </a:r>
            <a:endParaRPr lang="en-US" sz="1200" b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800000"/>
                </a:solidFill>
                <a:hlinkClick r:id="rId6"/>
              </a:rPr>
              <a:t>http://</a:t>
            </a:r>
            <a:r>
              <a:rPr lang="en-US" sz="1200" dirty="0" smtClean="0">
                <a:solidFill>
                  <a:srgbClr val="800000"/>
                </a:solidFill>
                <a:hlinkClick r:id="rId6"/>
              </a:rPr>
              <a:t>bit.ly/h9lRmT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Lab 4 [3] 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Part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 – Rigging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" name="Picture 3" descr="Legacy_MCMT-10-ZAxisTweak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6733" y="1219200"/>
            <a:ext cx="2370667" cy="4267200"/>
          </a:xfrm>
          <a:prstGeom prst="rect">
            <a:avLst/>
          </a:prstGeom>
        </p:spPr>
      </p:pic>
      <p:pic>
        <p:nvPicPr>
          <p:cNvPr id="5" name="Picture 4" descr="Legacy_MCMT-11-LimbsI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6876" y="1219200"/>
            <a:ext cx="1588924" cy="4267199"/>
          </a:xfrm>
          <a:prstGeom prst="rect">
            <a:avLst/>
          </a:prstGeom>
        </p:spPr>
      </p:pic>
      <p:pic>
        <p:nvPicPr>
          <p:cNvPr id="7" name="Picture 6" descr="Legacy_MCMT-09-AllBones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219200"/>
            <a:ext cx="1618122" cy="42672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1229" y="5939135"/>
            <a:ext cx="4280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7030A0"/>
                </a:solidFill>
              </a:rPr>
              <a:t>Maya Tutorial Part 2: Rigging, © 2003 – 2008 Unreal Wiki</a:t>
            </a:r>
            <a:endParaRPr lang="en-US" sz="1200" b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800000"/>
                </a:solidFill>
                <a:hlinkClick r:id="rId7"/>
              </a:rPr>
              <a:t>http://</a:t>
            </a:r>
            <a:r>
              <a:rPr lang="en-US" sz="1200" dirty="0" smtClean="0">
                <a:solidFill>
                  <a:srgbClr val="800000"/>
                </a:solidFill>
                <a:hlinkClick r:id="rId7"/>
              </a:rPr>
              <a:t>bit.ly/gcZIJW</a:t>
            </a:r>
            <a:endParaRPr lang="en-US" sz="1200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5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473092" name="Picture 4" descr="neuberger-maya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1062038"/>
            <a:ext cx="6000750" cy="4733925"/>
          </a:xfrm>
          <a:prstGeom prst="rect">
            <a:avLst/>
          </a:prstGeom>
          <a:noFill/>
        </p:spPr>
      </p:pic>
      <p:sp>
        <p:nvSpPr>
          <p:cNvPr id="47309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Muscle Models &amp; Deformations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0" name="Picture 4" descr="neuberger-maya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062038"/>
            <a:ext cx="6000750" cy="4733925"/>
          </a:xfrm>
          <a:prstGeom prst="rect">
            <a:avLst/>
          </a:prstGeom>
          <a:noFill/>
        </p:spPr>
      </p:pic>
      <p:sp>
        <p:nvSpPr>
          <p:cNvPr id="48538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8" name="Picture 7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Deform 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  <a:sym typeface="Symbol"/>
              </a:rPr>
              <a:t>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  Blend Shape</a:t>
            </a:r>
            <a:endParaRPr lang="en-US" sz="2000" i="1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8" name="Picture 4" descr="neuberger-maya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062038"/>
            <a:ext cx="6000750" cy="4733925"/>
          </a:xfrm>
          <a:prstGeom prst="rect">
            <a:avLst/>
          </a:prstGeom>
          <a:noFill/>
        </p:spPr>
      </p:pic>
      <p:sp>
        <p:nvSpPr>
          <p:cNvPr id="48743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7" name="Picture 6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Animate 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  <a:sym typeface="Symbol"/>
              </a:rPr>
              <a:t>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  Set Driven Key 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  <a:sym typeface="Symbol"/>
              </a:rPr>
              <a:t>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  Set</a:t>
            </a:r>
            <a:endParaRPr lang="en-US" sz="20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6" name="Picture 4" descr="neuberger-maya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1062038"/>
            <a:ext cx="6010275" cy="4733925"/>
          </a:xfrm>
          <a:prstGeom prst="rect">
            <a:avLst/>
          </a:prstGeom>
          <a:noFill/>
        </p:spPr>
      </p:pic>
      <p:sp>
        <p:nvSpPr>
          <p:cNvPr id="48947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7" name="Picture 6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Driver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3" name="Picture 5" descr="neuberger-maya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9238" y="1171575"/>
            <a:ext cx="6105525" cy="4514850"/>
          </a:xfrm>
          <a:prstGeom prst="rect">
            <a:avLst/>
          </a:prstGeom>
          <a:noFill/>
        </p:spPr>
      </p:pic>
      <p:sp>
        <p:nvSpPr>
          <p:cNvPr id="42189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7" name="Picture 6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[5]: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Blend Shape Deformation Setup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7" name="Picture 5" descr="neuberger-maya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1062038"/>
            <a:ext cx="6010275" cy="4733925"/>
          </a:xfrm>
          <a:prstGeom prst="rect">
            <a:avLst/>
          </a:prstGeom>
          <a:noFill/>
        </p:spPr>
      </p:pic>
      <p:sp>
        <p:nvSpPr>
          <p:cNvPr id="4229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7" name="Picture 6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[6]: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I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nverse </a:t>
            </a:r>
            <a:r>
              <a:rPr lang="en-US" sz="2800" u="sng" dirty="0" smtClean="0">
                <a:solidFill>
                  <a:srgbClr val="5B0DAA"/>
                </a:solidFill>
                <a:latin typeface="Copperplate Gothic Light" pitchFamily="34" charset="0"/>
              </a:rPr>
              <a:t>K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inematics (IK)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3" name="Picture 7" descr="neuberger-maya-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6863" y="1062038"/>
            <a:ext cx="6010275" cy="4733925"/>
          </a:xfrm>
          <a:prstGeom prst="rect">
            <a:avLst/>
          </a:prstGeom>
          <a:noFill/>
        </p:spPr>
      </p:pic>
      <p:sp>
        <p:nvSpPr>
          <p:cNvPr id="423948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7793" y="5939135"/>
            <a:ext cx="4834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Adapted from material © </a:t>
            </a:r>
            <a:r>
              <a:rPr lang="en-US" sz="1200" b="1" dirty="0">
                <a:solidFill>
                  <a:srgbClr val="003399"/>
                </a:solidFill>
              </a:rPr>
              <a:t>2003 </a:t>
            </a:r>
            <a:r>
              <a:rPr lang="en-US" sz="1200" b="1" dirty="0" smtClean="0">
                <a:solidFill>
                  <a:srgbClr val="003399"/>
                </a:solidFill>
              </a:rPr>
              <a:t>L. Neuberger, </a:t>
            </a:r>
            <a:r>
              <a:rPr lang="en-US" sz="1200" dirty="0" smtClean="0">
                <a:solidFill>
                  <a:srgbClr val="003399"/>
                </a:solidFill>
                <a:hlinkClick r:id="rId6"/>
              </a:rPr>
              <a:t>http://bit.ly/gqBZ0d</a:t>
            </a:r>
            <a:endParaRPr lang="en-US" sz="1200" dirty="0" smtClean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003399"/>
                </a:solidFill>
              </a:rPr>
              <a:t>Alfred State College, State University of New York</a:t>
            </a:r>
            <a:endParaRPr lang="en-US" sz="1200" b="1" dirty="0">
              <a:solidFill>
                <a:srgbClr val="003399"/>
              </a:solidFill>
            </a:endParaRPr>
          </a:p>
        </p:txBody>
      </p:sp>
      <p:pic>
        <p:nvPicPr>
          <p:cNvPr id="7" name="Picture 6" descr="alfred_state-logo-fro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0" y="5972799"/>
            <a:ext cx="1600200" cy="39433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Character Modeling in Maya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[7]: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Controlling Deformation &amp; Rotation</a:t>
            </a:r>
            <a:endParaRPr lang="en-US" sz="2000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461229" y="5939135"/>
            <a:ext cx="2704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6600"/>
                </a:solidFill>
              </a:rPr>
              <a:t>© </a:t>
            </a:r>
            <a:r>
              <a:rPr lang="en-US" sz="1200" b="1" dirty="0" smtClean="0">
                <a:solidFill>
                  <a:srgbClr val="FF6600"/>
                </a:solidFill>
              </a:rPr>
              <a:t>2002 - 2003 </a:t>
            </a:r>
            <a:r>
              <a:rPr lang="en-US" sz="1200" b="1" dirty="0" err="1">
                <a:solidFill>
                  <a:srgbClr val="FF6600"/>
                </a:solidFill>
              </a:rPr>
              <a:t>PlanetSack</a:t>
            </a:r>
            <a:r>
              <a:rPr lang="en-US" sz="1200" b="1" dirty="0">
                <a:solidFill>
                  <a:srgbClr val="FF6600"/>
                </a:solidFill>
              </a:rPr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Tutorials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6600"/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FF6600"/>
                </a:solidFill>
                <a:hlinkClick r:id="rId5"/>
              </a:rPr>
              <a:t>bit.ly/hocnu1</a:t>
            </a:r>
            <a:endParaRPr lang="en-US" sz="1200" dirty="0" smtClean="0">
              <a:solidFill>
                <a:srgbClr val="FF66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066800" y="1113516"/>
            <a:ext cx="7381407" cy="4525284"/>
            <a:chOff x="914400" y="1066800"/>
            <a:chExt cx="7581900" cy="4648200"/>
          </a:xfrm>
        </p:grpSpPr>
        <p:pic>
          <p:nvPicPr>
            <p:cNvPr id="475140" name="Picture 4" descr="planetsack-maya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14400" y="1066800"/>
              <a:ext cx="1406525" cy="2286000"/>
            </a:xfrm>
            <a:prstGeom prst="rect">
              <a:avLst/>
            </a:prstGeom>
            <a:noFill/>
          </p:spPr>
        </p:pic>
        <p:pic>
          <p:nvPicPr>
            <p:cNvPr id="475141" name="Picture 5" descr="planetsack-maya-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4600" y="1066800"/>
              <a:ext cx="1701800" cy="1270000"/>
            </a:xfrm>
            <a:prstGeom prst="rect">
              <a:avLst/>
            </a:prstGeom>
            <a:noFill/>
          </p:spPr>
        </p:pic>
        <p:pic>
          <p:nvPicPr>
            <p:cNvPr id="475142" name="Picture 6" descr="planetsack-maya-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9600" y="1066800"/>
              <a:ext cx="788988" cy="2286000"/>
            </a:xfrm>
            <a:prstGeom prst="rect">
              <a:avLst/>
            </a:prstGeom>
            <a:noFill/>
          </p:spPr>
        </p:pic>
        <p:pic>
          <p:nvPicPr>
            <p:cNvPr id="475143" name="Picture 7" descr="planetsack-maya-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86400" y="1066800"/>
              <a:ext cx="1714500" cy="2503488"/>
            </a:xfrm>
            <a:prstGeom prst="rect">
              <a:avLst/>
            </a:prstGeom>
            <a:noFill/>
          </p:spPr>
        </p:pic>
        <p:pic>
          <p:nvPicPr>
            <p:cNvPr id="475144" name="Picture 8" descr="planetsack-maya-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400" y="3657600"/>
              <a:ext cx="2286000" cy="1406525"/>
            </a:xfrm>
            <a:prstGeom prst="rect">
              <a:avLst/>
            </a:prstGeom>
            <a:noFill/>
          </p:spPr>
        </p:pic>
        <p:pic>
          <p:nvPicPr>
            <p:cNvPr id="475145" name="Picture 9" descr="planetsack-maya-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76600" y="3657600"/>
              <a:ext cx="2286000" cy="1646238"/>
            </a:xfrm>
            <a:prstGeom prst="rect">
              <a:avLst/>
            </a:prstGeom>
            <a:noFill/>
          </p:spPr>
        </p:pic>
        <p:pic>
          <p:nvPicPr>
            <p:cNvPr id="475146" name="Picture 10" descr="planetsack-maya-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38800" y="3657600"/>
              <a:ext cx="2857500" cy="2057400"/>
            </a:xfrm>
            <a:prstGeom prst="rect">
              <a:avLst/>
            </a:prstGeom>
            <a:noFill/>
          </p:spPr>
        </p:pic>
      </p:grpSp>
      <p:sp>
        <p:nvSpPr>
          <p:cNvPr id="475150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Cloth Modeling in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Maya [1]: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More Driven Keys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&amp;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Blend </a:t>
            </a:r>
            <a:r>
              <a:rPr lang="en-US" sz="2800" i="1" dirty="0" smtClean="0">
                <a:solidFill>
                  <a:srgbClr val="5B0DAA"/>
                </a:solidFill>
                <a:latin typeface="Copperplate Gothic Light" pitchFamily="34" charset="0"/>
              </a:rPr>
              <a:t>Shape</a:t>
            </a:r>
            <a:endParaRPr lang="en-US" sz="20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 smtClean="0">
                <a:solidFill>
                  <a:srgbClr val="5B0DAA"/>
                </a:solidFill>
                <a:latin typeface="Copperplate Gothic Light" pitchFamily="34" charset="0"/>
              </a:rPr>
              <a:t>Where </a:t>
            </a:r>
            <a:r>
              <a:rPr lang="en-US" sz="2800" u="none" dirty="0">
                <a:solidFill>
                  <a:srgbClr val="5B0DAA"/>
                </a:solidFill>
                <a:latin typeface="Copperplate Gothic Light" pitchFamily="34" charset="0"/>
              </a:rPr>
              <a:t>We Are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914400"/>
            <a:ext cx="6629400" cy="441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9144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981200" y="1066800"/>
          <a:ext cx="4876800" cy="4602163"/>
        </p:xfrm>
        <a:graphic>
          <a:graphicData uri="http://schemas.openxmlformats.org/presentationml/2006/ole">
            <p:oleObj spid="_x0000_s44034" name="Bitmap Image" r:id="rId6" imgW="4229690" imgH="3990476" progId="PBrush">
              <p:embed/>
            </p:oleObj>
          </a:graphicData>
        </a:graphic>
      </p:graphicFrame>
      <p:sp>
        <p:nvSpPr>
          <p:cNvPr id="428048" name="Rectangle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1229" y="5939135"/>
            <a:ext cx="2704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6600"/>
                </a:solidFill>
              </a:rPr>
              <a:t>© </a:t>
            </a:r>
            <a:r>
              <a:rPr lang="en-US" sz="1200" b="1" dirty="0" smtClean="0">
                <a:solidFill>
                  <a:srgbClr val="FF6600"/>
                </a:solidFill>
              </a:rPr>
              <a:t>2002 - 2003 </a:t>
            </a:r>
            <a:r>
              <a:rPr lang="en-US" sz="1200" b="1" dirty="0" err="1">
                <a:solidFill>
                  <a:srgbClr val="FF6600"/>
                </a:solidFill>
              </a:rPr>
              <a:t>PlanetSack</a:t>
            </a:r>
            <a:r>
              <a:rPr lang="en-US" sz="1200" b="1" dirty="0">
                <a:solidFill>
                  <a:srgbClr val="FF6600"/>
                </a:solidFill>
              </a:rPr>
              <a:t> </a:t>
            </a:r>
            <a:r>
              <a:rPr lang="en-US" sz="1200" b="1" dirty="0" smtClean="0">
                <a:solidFill>
                  <a:srgbClr val="FF6600"/>
                </a:solidFill>
              </a:rPr>
              <a:t>Tutorials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FF6600"/>
                </a:solidFill>
                <a:hlinkClick r:id="rId7"/>
              </a:rPr>
              <a:t>http://</a:t>
            </a:r>
            <a:r>
              <a:rPr lang="en-US" sz="1200" dirty="0" smtClean="0">
                <a:solidFill>
                  <a:srgbClr val="FF6600"/>
                </a:solidFill>
                <a:hlinkClick r:id="rId7"/>
              </a:rPr>
              <a:t>bit.ly/hocnu1</a:t>
            </a:r>
            <a:endParaRPr lang="en-US" sz="1200" dirty="0" smtClean="0">
              <a:solidFill>
                <a:srgbClr val="FF66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Cloth Modeling in 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Maya [2]:</a:t>
            </a:r>
            <a:endParaRPr lang="en-US" sz="2800" dirty="0" smtClean="0">
              <a:solidFill>
                <a:srgbClr val="5B0DAA"/>
              </a:solidFill>
              <a:latin typeface="Copperplate Gothic Light" pitchFamily="34" charset="0"/>
            </a:endParaRP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Output</a:t>
            </a:r>
            <a:endParaRPr lang="en-US" sz="2000" i="1" dirty="0" smtClean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</a:t>
            </a:r>
            <a:r>
              <a:rPr lang="en-US" sz="1800" dirty="0" smtClean="0">
                <a:solidFill>
                  <a:srgbClr val="800000"/>
                </a:solidFill>
              </a:rPr>
              <a:t>for Next Class</a:t>
            </a:r>
            <a:r>
              <a:rPr lang="en-US" sz="1800" dirty="0" smtClean="0">
                <a:solidFill>
                  <a:srgbClr val="990033"/>
                </a:solidFill>
              </a:rPr>
              <a:t>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17.1 – 17.2, Eberly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</a:t>
            </a:r>
            <a:r>
              <a:rPr lang="en-US" sz="1800" dirty="0" smtClean="0">
                <a:solidFill>
                  <a:srgbClr val="800000"/>
                </a:solidFill>
              </a:rPr>
              <a:t>Time: </a:t>
            </a:r>
            <a:r>
              <a:rPr lang="en-US" sz="1800" dirty="0" smtClean="0">
                <a:solidFill>
                  <a:srgbClr val="800000"/>
                </a:solidFill>
              </a:rPr>
              <a:t>Curves </a:t>
            </a:r>
            <a:r>
              <a:rPr lang="en-US" sz="1800" dirty="0" smtClean="0">
                <a:solidFill>
                  <a:srgbClr val="800000"/>
                </a:solidFill>
              </a:rPr>
              <a:t>&amp; Surfaces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Piecewise linear, quadratic, cubic curves and their properties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Interpolation: subdivision (</a:t>
            </a:r>
            <a:r>
              <a:rPr lang="en-US" sz="1800" dirty="0" err="1" smtClean="0">
                <a:solidFill>
                  <a:srgbClr val="0000CC"/>
                </a:solidFill>
              </a:rPr>
              <a:t>DeCasteljau’s</a:t>
            </a:r>
            <a:r>
              <a:rPr lang="en-US" sz="1800" dirty="0" smtClean="0">
                <a:solidFill>
                  <a:srgbClr val="0000CC"/>
                </a:solidFill>
              </a:rPr>
              <a:t> algorithm)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Bicubic</a:t>
            </a:r>
            <a:r>
              <a:rPr lang="en-US" sz="1800" dirty="0" smtClean="0">
                <a:solidFill>
                  <a:srgbClr val="0000CC"/>
                </a:solidFill>
              </a:rPr>
              <a:t> surfaces &amp; bilinear interpolation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Maya &amp; CGA Preliminaries – Ross Tutorials (</a:t>
            </a:r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bit.ly/dFpTwq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Maya interface: navigation, menus, tools, primitives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GUI &amp; objects (Ross 1); viewports, transforms, &amp; hotkeys (Ross 2)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Nodes &amp; attributes (Ross 3); UI, channel box &amp; deformers (Ross 4)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Modeling, scene creation, materials (Ross 5)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Character models: </a:t>
            </a:r>
            <a:r>
              <a:rPr lang="en-US" sz="1800" dirty="0" err="1" smtClean="0">
                <a:solidFill>
                  <a:srgbClr val="0000CC"/>
                </a:solidFill>
              </a:rPr>
              <a:t>PolyFacecom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rgbClr val="0000CC"/>
                </a:solidFill>
                <a:hlinkClick r:id="rId5"/>
              </a:rPr>
              <a:t>bit.ly/h6tzrd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Previous Videos (#3): </a:t>
            </a:r>
            <a:r>
              <a:rPr lang="en-US" sz="1800" dirty="0" smtClean="0">
                <a:solidFill>
                  <a:srgbClr val="800000"/>
                </a:solidFill>
              </a:rPr>
              <a:t>Morphing &amp; Other Special Effects (SFX)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Set of Videos (#4): Modeling &amp; Simulation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Next Class: Animations 2 – Rotations, </a:t>
            </a:r>
            <a:r>
              <a:rPr lang="en-US" sz="1800" dirty="0" smtClean="0">
                <a:solidFill>
                  <a:srgbClr val="800000"/>
                </a:solidFill>
              </a:rPr>
              <a:t>Dynamics </a:t>
            </a:r>
            <a:r>
              <a:rPr lang="en-US" sz="1800" dirty="0" smtClean="0">
                <a:solidFill>
                  <a:srgbClr val="800000"/>
                </a:solidFill>
              </a:rPr>
              <a:t>&amp; </a:t>
            </a:r>
            <a:r>
              <a:rPr lang="en-US" sz="1800" dirty="0" smtClean="0">
                <a:solidFill>
                  <a:srgbClr val="800000"/>
                </a:solidFill>
              </a:rPr>
              <a:t>Kinematics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Lab 4: Unreal Wiki Tutorial, Modeling/Rigging </a:t>
            </a:r>
            <a:r>
              <a:rPr lang="en-US" sz="1800" dirty="0" smtClean="0">
                <a:solidFill>
                  <a:srgbClr val="800000"/>
                </a:solidFill>
              </a:rPr>
              <a:t>(</a:t>
            </a:r>
            <a:r>
              <a:rPr lang="en-US" sz="1800" dirty="0" smtClean="0">
                <a:solidFill>
                  <a:srgbClr val="800000"/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rgbClr val="800000"/>
                </a:solidFill>
                <a:hlinkClick r:id="rId6"/>
              </a:rPr>
              <a:t>bit.ly/dLRkXN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Piecewise </a:t>
            </a:r>
            <a:r>
              <a:rPr lang="en-US" sz="1800" u="sng" dirty="0" smtClean="0">
                <a:solidFill>
                  <a:srgbClr val="800000"/>
                </a:solidFill>
              </a:rPr>
              <a:t>Polynomial Curves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u="sng" dirty="0" err="1" smtClean="0">
                <a:solidFill>
                  <a:srgbClr val="800000"/>
                </a:solidFill>
              </a:rPr>
              <a:t>Splines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Continuity</a:t>
            </a:r>
            <a:r>
              <a:rPr lang="en-US" sz="1800" dirty="0" smtClean="0">
                <a:solidFill>
                  <a:srgbClr val="800000"/>
                </a:solidFill>
              </a:rPr>
              <a:t>: </a:t>
            </a:r>
            <a:r>
              <a:rPr lang="en-US" sz="1800" u="sng" dirty="0" smtClean="0">
                <a:solidFill>
                  <a:srgbClr val="800000"/>
                </a:solidFill>
              </a:rPr>
              <a:t>Geometric</a:t>
            </a:r>
            <a:r>
              <a:rPr lang="en-US" sz="1800" dirty="0" smtClean="0">
                <a:solidFill>
                  <a:srgbClr val="800000"/>
                </a:solidFill>
              </a:rPr>
              <a:t> (</a:t>
            </a:r>
            <a:r>
              <a:rPr lang="en-US" sz="1800" i="1" u="sng" dirty="0" err="1" smtClean="0">
                <a:solidFill>
                  <a:srgbClr val="800000"/>
                </a:solidFill>
              </a:rPr>
              <a:t>G</a:t>
            </a:r>
            <a:r>
              <a:rPr lang="en-US" sz="1800" u="sng" baseline="30000" dirty="0" err="1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), </a:t>
            </a:r>
            <a:r>
              <a:rPr lang="en-US" sz="1800" u="sng" dirty="0" smtClean="0">
                <a:solidFill>
                  <a:srgbClr val="800000"/>
                </a:solidFill>
              </a:rPr>
              <a:t>Mathematical</a:t>
            </a:r>
            <a:r>
              <a:rPr lang="en-US" sz="1800" dirty="0" smtClean="0">
                <a:solidFill>
                  <a:srgbClr val="800000"/>
                </a:solidFill>
              </a:rPr>
              <a:t> (</a:t>
            </a:r>
            <a:r>
              <a:rPr lang="en-US" sz="1800" i="1" dirty="0" err="1" smtClean="0">
                <a:solidFill>
                  <a:srgbClr val="800000"/>
                </a:solidFill>
              </a:rPr>
              <a:t>C</a:t>
            </a:r>
            <a:r>
              <a:rPr lang="en-US" sz="1800" baseline="30000" dirty="0" err="1" smtClean="0">
                <a:solidFill>
                  <a:srgbClr val="800000"/>
                </a:solidFill>
              </a:rPr>
              <a:t>i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err="1" smtClean="0">
                <a:solidFill>
                  <a:srgbClr val="800000"/>
                </a:solidFill>
              </a:rPr>
              <a:t>Bicubic</a:t>
            </a:r>
            <a:r>
              <a:rPr lang="en-US" sz="1800" u="sng" dirty="0" smtClean="0">
                <a:solidFill>
                  <a:srgbClr val="800000"/>
                </a:solidFill>
              </a:rPr>
              <a:t> Surfaces</a:t>
            </a:r>
            <a:r>
              <a:rPr lang="en-US" sz="1800" dirty="0" smtClean="0">
                <a:solidFill>
                  <a:srgbClr val="800000"/>
                </a:solidFill>
              </a:rPr>
              <a:t> including </a:t>
            </a:r>
            <a:r>
              <a:rPr lang="en-US" sz="1800" u="sng" dirty="0" smtClean="0">
                <a:solidFill>
                  <a:srgbClr val="800000"/>
                </a:solidFill>
              </a:rPr>
              <a:t>NURBS Surfaces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Maya</a:t>
            </a:r>
            <a:r>
              <a:rPr lang="en-US" sz="1800" dirty="0" smtClean="0">
                <a:solidFill>
                  <a:srgbClr val="800000"/>
                </a:solidFill>
              </a:rPr>
              <a:t> Software for 3-D Modeling &amp; Animation</a:t>
            </a:r>
            <a:endParaRPr lang="en-US" sz="1800" u="sng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Shelves</a:t>
            </a:r>
            <a:r>
              <a:rPr lang="en-US" sz="1800" dirty="0" smtClean="0">
                <a:solidFill>
                  <a:srgbClr val="0000CC"/>
                </a:solidFill>
              </a:rPr>
              <a:t> – groups of tools &amp; action icons; compare palettes, toolbars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Hotkeys</a:t>
            </a:r>
            <a:r>
              <a:rPr lang="en-US" sz="1800" dirty="0" smtClean="0">
                <a:solidFill>
                  <a:srgbClr val="0000CC"/>
                </a:solidFill>
              </a:rPr>
              <a:t> – key combos for common functions; compare macros 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Viewports</a:t>
            </a:r>
            <a:r>
              <a:rPr lang="en-US" sz="1800" dirty="0" smtClean="0">
                <a:solidFill>
                  <a:srgbClr val="0000CC"/>
                </a:solidFill>
              </a:rPr>
              <a:t> – scene views for editing: orthographic, </a:t>
            </a:r>
            <a:r>
              <a:rPr lang="en-US" sz="1800" dirty="0" err="1" smtClean="0">
                <a:solidFill>
                  <a:srgbClr val="0000CC"/>
                </a:solidFill>
              </a:rPr>
              <a:t>persspective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Channel box</a:t>
            </a:r>
            <a:r>
              <a:rPr lang="en-US" sz="1800" dirty="0" smtClean="0">
                <a:solidFill>
                  <a:srgbClr val="0000CC"/>
                </a:solidFill>
              </a:rPr>
              <a:t> – GUI for accessing position, rotation, scale, history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Deformers</a:t>
            </a:r>
            <a:r>
              <a:rPr lang="en-US" sz="1800" dirty="0" smtClean="0">
                <a:solidFill>
                  <a:srgbClr val="0000CC"/>
                </a:solidFill>
              </a:rPr>
              <a:t> –  tools for controlling complex vertex meshes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Rigging</a:t>
            </a:r>
            <a:r>
              <a:rPr lang="en-US" sz="1800" dirty="0" smtClean="0">
                <a:solidFill>
                  <a:srgbClr val="800000"/>
                </a:solidFill>
              </a:rPr>
              <a:t> Character Models: Defining Components of Articulated Figure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Joints</a:t>
            </a:r>
            <a:r>
              <a:rPr lang="en-US" sz="1800" dirty="0" smtClean="0">
                <a:solidFill>
                  <a:srgbClr val="0000CC"/>
                </a:solidFill>
              </a:rPr>
              <a:t> – axis of rotation, angular </a:t>
            </a:r>
            <a:r>
              <a:rPr lang="en-US" sz="1800" u="sng" dirty="0" smtClean="0">
                <a:solidFill>
                  <a:srgbClr val="0000CC"/>
                </a:solidFill>
              </a:rPr>
              <a:t>d</a:t>
            </a:r>
            <a:r>
              <a:rPr lang="en-US" sz="1800" dirty="0" smtClean="0">
                <a:solidFill>
                  <a:srgbClr val="0000CC"/>
                </a:solidFill>
              </a:rPr>
              <a:t>egree(s) </a:t>
            </a: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f </a:t>
            </a:r>
            <a:r>
              <a:rPr lang="en-US" sz="1800" u="sng" dirty="0" smtClean="0">
                <a:solidFill>
                  <a:srgbClr val="0000CC"/>
                </a:solidFill>
              </a:rPr>
              <a:t>f</a:t>
            </a:r>
            <a:r>
              <a:rPr lang="en-US" sz="1800" dirty="0" smtClean="0">
                <a:solidFill>
                  <a:srgbClr val="0000CC"/>
                </a:solidFill>
              </a:rPr>
              <a:t>reedom (DOFs)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Bones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smtClean="0">
                <a:solidFill>
                  <a:srgbClr val="0000CC"/>
                </a:solidFill>
              </a:rPr>
              <a:t>– attached to joints, rotate about joint axis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533400" y="1066800"/>
            <a:ext cx="7648575" cy="1619250"/>
            <a:chOff x="533400" y="4629150"/>
            <a:chExt cx="7648575" cy="1619250"/>
          </a:xfrm>
        </p:grpSpPr>
        <p:grpSp>
          <p:nvGrpSpPr>
            <p:cNvPr id="3" name="Group 34"/>
            <p:cNvGrpSpPr/>
            <p:nvPr/>
          </p:nvGrpSpPr>
          <p:grpSpPr>
            <a:xfrm>
              <a:off x="533400" y="4629150"/>
              <a:ext cx="4724400" cy="1619250"/>
              <a:chOff x="533400" y="4629150"/>
              <a:chExt cx="4724400" cy="16192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700111"/>
                <a:ext cx="3429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Steve Rotenberg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Visiting 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Graphics Lab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University of California – San Diego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CEO/Chief Scientist, </a:t>
                </a:r>
                <a:r>
                  <a:rPr lang="en-US" sz="1200" dirty="0" err="1" smtClean="0">
                    <a:solidFill>
                      <a:srgbClr val="003366"/>
                    </a:solidFill>
                  </a:rPr>
                  <a:t>PixelActive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hlinkClick r:id="rId4"/>
                  </a:rPr>
                  <a:t>http://graphics.ucsd.edu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  <p:pic>
            <p:nvPicPr>
              <p:cNvPr id="34" name="Picture 33" descr="smugglers_run-front_large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3400" y="4629150"/>
                <a:ext cx="1143000" cy="1619250"/>
              </a:xfrm>
              <a:prstGeom prst="rect">
                <a:avLst/>
              </a:prstGeom>
            </p:spPr>
          </p:pic>
        </p:grpSp>
        <p:pic>
          <p:nvPicPr>
            <p:cNvPr id="36" name="Picture 35" descr="UCSD_logo_top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800" y="5300663"/>
              <a:ext cx="1781175" cy="276225"/>
            </a:xfrm>
            <a:prstGeom prst="rect">
              <a:avLst/>
            </a:prstGeom>
          </p:spPr>
        </p:pic>
      </p:grp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Curves &amp; Surfaces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533400" y="2971800"/>
            <a:ext cx="7086600" cy="1600200"/>
            <a:chOff x="685800" y="1143000"/>
            <a:chExt cx="7086600" cy="1600200"/>
          </a:xfrm>
        </p:grpSpPr>
        <p:grpSp>
          <p:nvGrpSpPr>
            <p:cNvPr id="5" name="Group 13"/>
            <p:cNvGrpSpPr/>
            <p:nvPr/>
          </p:nvGrpSpPr>
          <p:grpSpPr>
            <a:xfrm>
              <a:off x="685800" y="1143000"/>
              <a:ext cx="4648200" cy="1600200"/>
              <a:chOff x="685800" y="1143000"/>
              <a:chExt cx="4648200" cy="1600200"/>
            </a:xfrm>
          </p:grpSpPr>
          <p:pic>
            <p:nvPicPr>
              <p:cNvPr id="12" name="Picture 11" descr="mccaul-lightgrey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5800" y="1143000"/>
                <a:ext cx="1131849" cy="160020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905000" y="1315236"/>
                <a:ext cx="3429000" cy="1255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3366"/>
                    </a:solidFill>
                  </a:rPr>
                  <a:t>Barry </a:t>
                </a:r>
                <a:r>
                  <a:rPr lang="en-US" sz="1800" dirty="0" err="1" smtClean="0">
                    <a:solidFill>
                      <a:srgbClr val="003366"/>
                    </a:solidFill>
                  </a:rPr>
                  <a:t>McCaul</a:t>
                </a:r>
                <a:endParaRPr lang="en-US" sz="1800" dirty="0" smtClean="0">
                  <a:solidFill>
                    <a:srgbClr val="003366"/>
                  </a:solidFill>
                </a:endParaRP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Lecturer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School of Computing</a:t>
                </a:r>
              </a:p>
              <a:p>
                <a:r>
                  <a:rPr lang="en-US" sz="1200" dirty="0" smtClean="0">
                    <a:solidFill>
                      <a:srgbClr val="003366"/>
                    </a:solidFill>
                  </a:rPr>
                  <a:t>Dublin City University</a:t>
                </a:r>
              </a:p>
              <a:p>
                <a:r>
                  <a:rPr lang="en-US" sz="1200" dirty="0" smtClean="0">
                    <a:hlinkClick r:id="rId8"/>
                  </a:rPr>
                  <a:t>http://www.computing.dcu.ie/~bmccaul/</a:t>
                </a:r>
                <a:endParaRPr lang="en-US" sz="1200" dirty="0" smtClean="0">
                  <a:solidFill>
                    <a:srgbClr val="003366"/>
                  </a:solidFill>
                </a:endParaRPr>
              </a:p>
            </p:txBody>
          </p:sp>
        </p:grpSp>
        <p:pic>
          <p:nvPicPr>
            <p:cNvPr id="29" name="Picture 28" descr="dculogo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7000" y="1449965"/>
              <a:ext cx="1295400" cy="986271"/>
            </a:xfrm>
            <a:prstGeom prst="rect">
              <a:avLst/>
            </a:prstGeom>
          </p:spPr>
        </p:pic>
      </p:grpSp>
      <p:grpSp>
        <p:nvGrpSpPr>
          <p:cNvPr id="6" name="Group 31"/>
          <p:cNvGrpSpPr/>
          <p:nvPr/>
        </p:nvGrpSpPr>
        <p:grpSpPr>
          <a:xfrm>
            <a:off x="533400" y="4800600"/>
            <a:ext cx="8382000" cy="1498196"/>
            <a:chOff x="609600" y="2971800"/>
            <a:chExt cx="8382000" cy="1498196"/>
          </a:xfrm>
        </p:grpSpPr>
        <p:grpSp>
          <p:nvGrpSpPr>
            <p:cNvPr id="7" name="Group 27"/>
            <p:cNvGrpSpPr/>
            <p:nvPr/>
          </p:nvGrpSpPr>
          <p:grpSpPr>
            <a:xfrm>
              <a:off x="609600" y="2971800"/>
              <a:ext cx="5715000" cy="1498196"/>
              <a:chOff x="685800" y="2971800"/>
              <a:chExt cx="5715000" cy="149819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074567"/>
                <a:ext cx="441960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solidFill>
                      <a:srgbClr val="004F9E"/>
                    </a:solidFill>
                  </a:rPr>
                  <a:t>Ken </a:t>
                </a:r>
                <a:r>
                  <a:rPr lang="en-US" sz="1800" dirty="0" err="1" smtClean="0">
                    <a:solidFill>
                      <a:srgbClr val="004F9E"/>
                    </a:solidFill>
                  </a:rPr>
                  <a:t>Hawick</a:t>
                </a:r>
                <a:endParaRPr lang="en-US" sz="1800" dirty="0" smtClean="0">
                  <a:solidFill>
                    <a:srgbClr val="004F9E"/>
                  </a:solidFill>
                </a:endParaRPr>
              </a:p>
              <a:p>
                <a:r>
                  <a:rPr lang="en-US" sz="1200" dirty="0" smtClean="0">
                    <a:solidFill>
                      <a:srgbClr val="004F9E"/>
                    </a:solidFill>
                  </a:rPr>
                  <a:t>Professor</a:t>
                </a:r>
              </a:p>
              <a:p>
                <a:r>
                  <a:rPr lang="en-US" sz="1200" dirty="0" smtClean="0">
                    <a:solidFill>
                      <a:srgbClr val="004F9E"/>
                    </a:solidFill>
                  </a:rPr>
                  <a:t>Institute of Information and Mathematical Sciences (IIMS)</a:t>
                </a:r>
              </a:p>
              <a:p>
                <a:r>
                  <a:rPr lang="en-US" sz="1200" dirty="0" smtClean="0">
                    <a:solidFill>
                      <a:srgbClr val="004F9E"/>
                    </a:solidFill>
                  </a:rPr>
                  <a:t>Massey University – Albany</a:t>
                </a:r>
              </a:p>
              <a:p>
                <a:r>
                  <a:rPr lang="en-US" sz="1200" dirty="0" smtClean="0">
                    <a:solidFill>
                      <a:srgbClr val="004F9E"/>
                    </a:solidFill>
                    <a:hlinkClick r:id="rId10"/>
                  </a:rPr>
                  <a:t>http://www.massey.ac.nz/~kahawick/</a:t>
                </a:r>
                <a:endParaRPr lang="en-US" sz="1200" dirty="0" smtClean="0">
                  <a:solidFill>
                    <a:srgbClr val="004F9E"/>
                  </a:solidFill>
                </a:endParaRPr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5800" y="2971800"/>
                <a:ext cx="1143000" cy="1498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30" descr="massey-university-masthead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00800" y="3470175"/>
              <a:ext cx="2590800" cy="50144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86400" y="956370"/>
            <a:ext cx="3429000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James D. Foley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Georgia Tech</a:t>
            </a:r>
          </a:p>
          <a:p>
            <a:r>
              <a:rPr lang="en-US" dirty="0" smtClean="0">
                <a:solidFill>
                  <a:srgbClr val="008000"/>
                </a:solidFill>
                <a:hlinkClick r:id="rId3"/>
              </a:rPr>
              <a:t>http://bit.ly/ajYf2Q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err="1" smtClean="0">
                <a:solidFill>
                  <a:srgbClr val="800000"/>
                </a:solidFill>
                <a:latin typeface="Arial" charset="0"/>
              </a:rPr>
              <a:t>Andries</a:t>
            </a:r>
            <a:r>
              <a:rPr lang="en-US" b="1" u="none" dirty="0" smtClean="0">
                <a:solidFill>
                  <a:srgbClr val="800000"/>
                </a:solidFill>
                <a:latin typeface="Arial" charset="0"/>
              </a:rPr>
              <a:t>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  <a:endParaRPr lang="en-US" b="1" u="none" dirty="0" smtClean="0">
              <a:solidFill>
                <a:srgbClr val="800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http://www.cs.brown.edu/~avd/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b="1" u="none" dirty="0" smtClean="0">
                <a:solidFill>
                  <a:srgbClr val="0099FF"/>
                </a:solidFill>
                <a:latin typeface="Arial" charset="0"/>
              </a:rPr>
              <a:t>Steven K. </a:t>
            </a:r>
            <a:r>
              <a:rPr lang="en-US" b="1" u="none" dirty="0" err="1" smtClean="0">
                <a:solidFill>
                  <a:srgbClr val="0099FF"/>
                </a:solidFill>
                <a:latin typeface="Arial" charset="0"/>
              </a:rPr>
              <a:t>Feiner</a:t>
            </a:r>
            <a:endParaRPr lang="en-US" b="1" u="none" dirty="0" smtClean="0">
              <a:solidFill>
                <a:srgbClr val="0099FF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99FF"/>
                </a:solidFill>
              </a:rPr>
              <a:t>Columbia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http://www.cs.columbia.edu/~feiner/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>
              <a:solidFill>
                <a:srgbClr val="008000"/>
              </a:solidFill>
              <a:latin typeface="Arial" charset="0"/>
            </a:endParaRPr>
          </a:p>
          <a:p>
            <a:endParaRPr lang="en-US" b="1" u="none" dirty="0" smtClean="0">
              <a:solidFill>
                <a:srgbClr val="00800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John F. Hughes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http://www.cs.brown.edu/~jfh/</a:t>
            </a:r>
            <a:endParaRPr lang="en-US" b="1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9" name="Picture 18" descr="AvDsummer2008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514600"/>
            <a:ext cx="1143000" cy="12668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05000" y="24384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Andy van Dam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T. J. Watson University Professor of Technology and Education &amp; Professor of Computer Science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Brown University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21" name="Picture 20" descr="feiner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3886200"/>
            <a:ext cx="1116594" cy="1219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905000" y="3810000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Steve </a:t>
            </a:r>
            <a:r>
              <a:rPr lang="en-US" sz="1800" dirty="0" err="1" smtClean="0"/>
              <a:t>Feiner</a:t>
            </a:r>
            <a:endParaRPr lang="en-US" sz="1800" dirty="0" smtClean="0"/>
          </a:p>
          <a:p>
            <a:r>
              <a:rPr lang="en-US" dirty="0" smtClean="0"/>
              <a:t>Professor of Computer Science  &amp; Director, Computer Graphics and User Interfaces Laboratory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525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905000" y="5257800"/>
            <a:ext cx="3429000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John F. Hughes</a:t>
            </a:r>
          </a:p>
          <a:p>
            <a:r>
              <a:rPr lang="en-US" dirty="0" smtClean="0"/>
              <a:t>Associate Professor of Computer Science</a:t>
            </a:r>
          </a:p>
          <a:p>
            <a:r>
              <a:rPr lang="en-US" dirty="0" smtClean="0"/>
              <a:t>Brown University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05000" y="968716"/>
            <a:ext cx="3429000" cy="131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Jim Foley</a:t>
            </a:r>
          </a:p>
          <a:p>
            <a:r>
              <a:rPr lang="en-US" dirty="0" smtClean="0"/>
              <a:t>Professor, College of Computing &amp; Stephen Fleming Chair in Telecommunications</a:t>
            </a:r>
          </a:p>
          <a:p>
            <a:r>
              <a:rPr lang="en-US" dirty="0" smtClean="0"/>
              <a:t>Georgia Institute of Technology</a:t>
            </a:r>
            <a:endParaRPr lang="en-US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990600"/>
            <a:ext cx="11319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Splines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Vector Polynomials (Curves)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5943600"/>
            <a:ext cx="44807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2003 – 2006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CSE167: Computer Graphics, Fall 2006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http://bit.ly/hXxAlP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3" name="Picture 12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190625"/>
            <a:ext cx="7877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[2]: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Linear Interpolation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5943600"/>
            <a:ext cx="44807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Adapted from slides © 2003 – 2006 S. Rotenberg, UCSD</a:t>
            </a:r>
            <a:endParaRPr lang="en-GB" sz="1200" dirty="0">
              <a:solidFill>
                <a:srgbClr val="003366"/>
              </a:solidFill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3366"/>
                </a:solidFill>
              </a:rPr>
              <a:t>CSE167: Computer Graphics, Fall 2006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</a:rPr>
              <a:t>, </a:t>
            </a:r>
            <a:r>
              <a:rPr lang="en-GB" sz="1200" dirty="0" smtClean="0">
                <a:solidFill>
                  <a:srgbClr val="003366"/>
                </a:solidFill>
                <a:sym typeface="Symbol" pitchFamily="18" charset="2"/>
                <a:hlinkClick r:id="rId4"/>
              </a:rPr>
              <a:t>http://bit.ly/hXxAlP</a:t>
            </a:r>
            <a:endParaRPr lang="en-US" sz="1200" dirty="0">
              <a:solidFill>
                <a:srgbClr val="003366"/>
              </a:solidFill>
              <a:sym typeface="Symbol" pitchFamily="18" charset="2"/>
            </a:endParaRPr>
          </a:p>
        </p:txBody>
      </p:sp>
      <p:pic>
        <p:nvPicPr>
          <p:cNvPr id="13" name="Picture 12" descr="UCSD_logo_to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6036320"/>
            <a:ext cx="1781175" cy="27622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" y="1219200"/>
            <a:ext cx="78867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[3]: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Hermite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Curves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436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sz="1200" i="1" dirty="0" smtClean="0">
                <a:solidFill>
                  <a:srgbClr val="800000"/>
                </a:solidFill>
              </a:rPr>
              <a:t>et al.</a:t>
            </a:r>
            <a:r>
              <a:rPr lang="en-US" sz="1200" dirty="0" smtClean="0">
                <a:solidFill>
                  <a:srgbClr val="800000"/>
                </a:solidFill>
              </a:rPr>
              <a:t>, Brown University</a:t>
            </a:r>
            <a:endParaRPr lang="en-US" sz="1200" i="1" dirty="0" smtClean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sz="1200" dirty="0" smtClean="0">
                <a:solidFill>
                  <a:srgbClr val="008000"/>
                </a:solidFill>
              </a:rPr>
              <a:t>   </a:t>
            </a:r>
            <a:r>
              <a:rPr lang="en-US" sz="1200" dirty="0" smtClean="0">
                <a:solidFill>
                  <a:srgbClr val="800000"/>
                </a:solidFill>
              </a:rPr>
              <a:t>Reused with permission.</a:t>
            </a:r>
            <a:endParaRPr lang="en-US" sz="1200" dirty="0">
              <a:solidFill>
                <a:srgbClr val="800000"/>
              </a:solidFill>
            </a:endParaRPr>
          </a:p>
        </p:txBody>
      </p:sp>
      <p:pic>
        <p:nvPicPr>
          <p:cNvPr id="10" name="Picture 9" descr="brown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1844" y="5943600"/>
            <a:ext cx="268941" cy="45720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066800"/>
            <a:ext cx="7772400" cy="463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 [4]: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Bézier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Curves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9436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800000"/>
                </a:solidFill>
              </a:rPr>
              <a:t>Adapted from slides © 2010 van Dam </a:t>
            </a:r>
            <a:r>
              <a:rPr lang="en-US" sz="1200" i="1" dirty="0" smtClean="0">
                <a:solidFill>
                  <a:srgbClr val="800000"/>
                </a:solidFill>
              </a:rPr>
              <a:t>et al.</a:t>
            </a:r>
            <a:r>
              <a:rPr lang="en-US" sz="1200" dirty="0" smtClean="0">
                <a:solidFill>
                  <a:srgbClr val="800000"/>
                </a:solidFill>
              </a:rPr>
              <a:t>, Brown University</a:t>
            </a:r>
            <a:endParaRPr lang="en-US" sz="1200" i="1" dirty="0" smtClean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8000"/>
                </a:solidFill>
                <a:hlinkClick r:id="rId4"/>
              </a:rPr>
              <a:t>http://bit.ly/hiSt0f</a:t>
            </a:r>
            <a:r>
              <a:rPr lang="en-US" sz="1200" dirty="0" smtClean="0">
                <a:solidFill>
                  <a:srgbClr val="008000"/>
                </a:solidFill>
              </a:rPr>
              <a:t>   </a:t>
            </a:r>
            <a:r>
              <a:rPr lang="en-US" sz="1200" dirty="0" smtClean="0">
                <a:solidFill>
                  <a:srgbClr val="800000"/>
                </a:solidFill>
              </a:rPr>
              <a:t>Reused with permission.</a:t>
            </a:r>
            <a:endParaRPr lang="en-US" sz="1200" dirty="0">
              <a:solidFill>
                <a:srgbClr val="800000"/>
              </a:solidFill>
            </a:endParaRPr>
          </a:p>
        </p:txBody>
      </p:sp>
      <p:pic>
        <p:nvPicPr>
          <p:cNvPr id="10" name="Picture 9" descr="brown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1844" y="5943600"/>
            <a:ext cx="268941" cy="4572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19200"/>
            <a:ext cx="795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5181600"/>
            <a:ext cx="4987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Brown Exploratory (</a:t>
            </a:r>
            <a:r>
              <a:rPr lang="en-US" dirty="0" err="1" smtClean="0">
                <a:solidFill>
                  <a:srgbClr val="800000"/>
                </a:solidFill>
              </a:rPr>
              <a:t>Spalter</a:t>
            </a:r>
            <a:r>
              <a:rPr lang="en-US" dirty="0" smtClean="0">
                <a:solidFill>
                  <a:srgbClr val="800000"/>
                </a:solidFill>
              </a:rPr>
              <a:t> &amp; </a:t>
            </a:r>
            <a:r>
              <a:rPr lang="en-US" dirty="0" err="1" smtClean="0">
                <a:solidFill>
                  <a:srgbClr val="800000"/>
                </a:solidFill>
              </a:rPr>
              <a:t>Bielawa</a:t>
            </a:r>
            <a:r>
              <a:rPr lang="en-US" dirty="0" smtClean="0">
                <a:solidFill>
                  <a:srgbClr val="800000"/>
                </a:solidFill>
              </a:rPr>
              <a:t>): </a:t>
            </a:r>
            <a:r>
              <a:rPr lang="en-US" dirty="0" smtClean="0">
                <a:solidFill>
                  <a:srgbClr val="800000"/>
                </a:solidFill>
                <a:hlinkClick r:id="rId7"/>
              </a:rPr>
              <a:t>http://bit.ly/fva1il</a:t>
            </a:r>
            <a:endParaRPr lang="en-US" dirty="0">
              <a:solidFill>
                <a:srgbClr val="8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"/>
  <p:tag name="NBP" val="1"/>
  <p:tag name="SPT" val="FALSE"/>
  <p:tag name="CVB" val="10"/>
  <p:tag name="BSN" val="10"/>
  <p:tag name="LFXCI" val="0"/>
  <p:tag name="SVT" val="TRUE"/>
  <p:tag name="CII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0"/>
  <p:tag name="NBP" val="4"/>
  <p:tag name="SPT" val="FALSE"/>
  <p:tag name="CVB" val="20"/>
  <p:tag name="BSN" val="20"/>
  <p:tag name="LFXCI" val="0"/>
  <p:tag name="SVT" val="TRUE"/>
  <p:tag name="CII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BSN" val="7"/>
  <p:tag name="SVT" val="TRUE"/>
  <p:tag name="CVB" val="7"/>
  <p:tag name="SPT" val="FALSE"/>
  <p:tag name="CII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BSN" val="7"/>
  <p:tag name="SVT" val="TRUE"/>
  <p:tag name="CVB" val="7"/>
  <p:tag name="SPT" val="FALSE"/>
  <p:tag name="CII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BSN" val="35"/>
  <p:tag name="SVT" val="TRUE"/>
  <p:tag name="CVB" val="35"/>
  <p:tag name="SPT" val="FALSE"/>
  <p:tag name="CII" val="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BSN" val="12"/>
  <p:tag name="SVT" val="TRUE"/>
  <p:tag name="CVB" val="12"/>
  <p:tag name="SPT" val="FALSE"/>
  <p:tag name="CII" val="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"/>
  <p:tag name="NBP" val="1"/>
  <p:tag name="BSN" val="13"/>
  <p:tag name="SVT" val="TRUE"/>
  <p:tag name="CVB" val="13"/>
  <p:tag name="SPT" val="FALSE"/>
  <p:tag name="CII" val="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NBP" val="1"/>
  <p:tag name="BSN" val="14"/>
  <p:tag name="SVT" val="TRUE"/>
  <p:tag name="CVB" val="14"/>
  <p:tag name="SPT" val="FALSE"/>
  <p:tag name="CII" val="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BSN" val="15"/>
  <p:tag name="SVT" val="TRUE"/>
  <p:tag name="CVB" val="15"/>
  <p:tag name="SPT" val="FALSE"/>
  <p:tag name="CII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BSN" val="16"/>
  <p:tag name="SVT" val="TRUE"/>
  <p:tag name="CVB" val="16"/>
  <p:tag name="SPT" val="FALSE"/>
  <p:tag name="CII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7"/>
  <p:tag name="NBP" val="1"/>
  <p:tag name="BSN" val="17"/>
  <p:tag name="SVT" val="TRUE"/>
  <p:tag name="CVB" val="17"/>
  <p:tag name="SPT" val="FALSE"/>
  <p:tag name="CII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9"/>
  <p:tag name="NBP" val="1"/>
  <p:tag name="BSN" val="19"/>
  <p:tag name="SVT" val="TRUE"/>
  <p:tag name="CVB" val="19"/>
  <p:tag name="SPT" val="FALSE"/>
  <p:tag name="CII" val="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45517</TotalTime>
  <Words>1665</Words>
  <Application>Microsoft Office PowerPoint</Application>
  <PresentationFormat>On-screen Show (4:3)</PresentationFormat>
  <Paragraphs>294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CoopRob-presentations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2252</cp:revision>
  <dcterms:created xsi:type="dcterms:W3CDTF">1601-01-01T00:00:00Z</dcterms:created>
  <dcterms:modified xsi:type="dcterms:W3CDTF">2011-03-06T21:28:17Z</dcterms:modified>
</cp:coreProperties>
</file>