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  <Override PartName="/ppt/tags/tag36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notesSlides/notesSlide3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9" r:id="rId1"/>
  </p:sldMasterIdLst>
  <p:notesMasterIdLst>
    <p:notesMasterId r:id="rId44"/>
  </p:notesMasterIdLst>
  <p:handoutMasterIdLst>
    <p:handoutMasterId r:id="rId45"/>
  </p:handoutMasterIdLst>
  <p:sldIdLst>
    <p:sldId id="545" r:id="rId2"/>
    <p:sldId id="929" r:id="rId3"/>
    <p:sldId id="370" r:id="rId4"/>
    <p:sldId id="1049" r:id="rId5"/>
    <p:sldId id="1090" r:id="rId6"/>
    <p:sldId id="1089" r:id="rId7"/>
    <p:sldId id="1112" r:id="rId8"/>
    <p:sldId id="1114" r:id="rId9"/>
    <p:sldId id="1093" r:id="rId10"/>
    <p:sldId id="1097" r:id="rId11"/>
    <p:sldId id="1110" r:id="rId12"/>
    <p:sldId id="1116" r:id="rId13"/>
    <p:sldId id="1119" r:id="rId14"/>
    <p:sldId id="1121" r:id="rId15"/>
    <p:sldId id="1117" r:id="rId16"/>
    <p:sldId id="1118" r:id="rId17"/>
    <p:sldId id="1122" r:id="rId18"/>
    <p:sldId id="1123" r:id="rId19"/>
    <p:sldId id="1124" r:id="rId20"/>
    <p:sldId id="1125" r:id="rId21"/>
    <p:sldId id="1126" r:id="rId22"/>
    <p:sldId id="1127" r:id="rId23"/>
    <p:sldId id="1129" r:id="rId24"/>
    <p:sldId id="1130" r:id="rId25"/>
    <p:sldId id="1131" r:id="rId26"/>
    <p:sldId id="1132" r:id="rId27"/>
    <p:sldId id="1128" r:id="rId28"/>
    <p:sldId id="1133" r:id="rId29"/>
    <p:sldId id="1134" r:id="rId30"/>
    <p:sldId id="1135" r:id="rId31"/>
    <p:sldId id="1136" r:id="rId32"/>
    <p:sldId id="1137" r:id="rId33"/>
    <p:sldId id="1138" r:id="rId34"/>
    <p:sldId id="1139" r:id="rId35"/>
    <p:sldId id="1140" r:id="rId36"/>
    <p:sldId id="1141" r:id="rId37"/>
    <p:sldId id="1142" r:id="rId38"/>
    <p:sldId id="1143" r:id="rId39"/>
    <p:sldId id="1144" r:id="rId40"/>
    <p:sldId id="1145" r:id="rId41"/>
    <p:sldId id="928" r:id="rId42"/>
    <p:sldId id="547" r:id="rId43"/>
  </p:sldIdLst>
  <p:sldSz cx="9144000" cy="6858000" type="screen4x3"/>
  <p:notesSz cx="7315200" cy="9601200"/>
  <p:custDataLst>
    <p:tags r:id="rId46"/>
  </p:custDataLst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4832CE"/>
    <a:srgbClr val="3D2AB0"/>
    <a:srgbClr val="3333FF"/>
    <a:srgbClr val="3333CC"/>
    <a:srgbClr val="FF6600"/>
    <a:srgbClr val="FF3300"/>
    <a:srgbClr val="6699FF"/>
    <a:srgbClr val="0033CC"/>
    <a:srgbClr val="5B0DA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9" autoAdjust="0"/>
    <p:restoredTop sz="93977" autoAdjust="0"/>
  </p:normalViewPr>
  <p:slideViewPr>
    <p:cSldViewPr>
      <p:cViewPr varScale="1">
        <p:scale>
          <a:sx n="110" d="100"/>
          <a:sy n="110" d="100"/>
        </p:scale>
        <p:origin x="-12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32" y="-7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fld id="{FE0B76BF-F47A-4723-ACD4-4C04EDB04D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9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fld id="{D8BEFEEC-EB37-4FAD-B44A-F724FBA528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F8B00-6917-4FF9-90B8-816218DC4A8F}" type="slidenum">
              <a:rPr lang="en-US"/>
              <a:pPr/>
              <a:t>1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13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23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F81B79-FE0C-4BB4-A9FE-D1C6CC95DFE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33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9D05A1-954A-4984-9D92-2B3FA9AA86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211B33-C633-4EDB-9E7A-FB569C08CD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8763" y="111125"/>
            <a:ext cx="2022475" cy="5984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1338" y="111125"/>
            <a:ext cx="5915025" cy="5984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2A7B45-6600-4D7E-9D61-86B0B211B0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AC73EB-7913-4AC9-BDCE-9A74ED0A08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E8ED23-ADBF-4257-894E-C26DAF4ED1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9572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3925" y="1371600"/>
            <a:ext cx="3897313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64A9E5-E909-481E-89C3-C410227BC7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10C518-6918-490E-8D38-B435C95585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C9DA52-0F76-4537-968F-1029BB6C49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9A7722-CC11-43EE-9610-CCF780E920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BC47EB-CAD1-4589-B5DE-86656CC219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878815-2EB3-4AC4-A767-C0B7F04A6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 rot="5400000">
            <a:off x="4379912" y="2093913"/>
            <a:ext cx="384175" cy="91440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1338" y="111125"/>
            <a:ext cx="804545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99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9454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384175" cy="68580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84150" y="6262688"/>
            <a:ext cx="406400" cy="4064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382588" y="6092825"/>
            <a:ext cx="398462" cy="37941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0"/>
              </a:spcBef>
              <a:buClrTx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565900" y="6461125"/>
            <a:ext cx="2578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</a:pPr>
            <a:r>
              <a:rPr lang="en-US" sz="1000" b="0">
                <a:solidFill>
                  <a:srgbClr val="FFFF99"/>
                </a:solidFill>
                <a:latin typeface="Copperplate Gothic Light" pitchFamily="34" charset="0"/>
              </a:rPr>
              <a:t>Computing &amp; Information Sciences</a:t>
            </a:r>
          </a:p>
          <a:p>
            <a:pPr algn="r">
              <a:spcBef>
                <a:spcPct val="0"/>
              </a:spcBef>
              <a:buClrTx/>
            </a:pPr>
            <a:r>
              <a:rPr lang="en-US" sz="1000" b="0">
                <a:solidFill>
                  <a:srgbClr val="FFFF99"/>
                </a:solidFill>
                <a:latin typeface="Copperplate Gothic Light" pitchFamily="34" charset="0"/>
              </a:rPr>
              <a:t>Kansas State University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123825"/>
            <a:ext cx="515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000" b="0">
                <a:solidFill>
                  <a:srgbClr val="FFFF99"/>
                </a:solidFill>
                <a:latin typeface="+mj-lt"/>
              </a:defRPr>
            </a:lvl1pPr>
          </a:lstStyle>
          <a:p>
            <a:fld id="{E57356D4-33B4-4E75-9FC2-36B203D83DE4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7180" name="Group 12"/>
          <p:cNvGrpSpPr>
            <a:grpSpLocks/>
          </p:cNvGrpSpPr>
          <p:nvPr/>
        </p:nvGrpSpPr>
        <p:grpSpPr bwMode="auto">
          <a:xfrm>
            <a:off x="498475" y="76200"/>
            <a:ext cx="720725" cy="838200"/>
            <a:chOff x="1344" y="384"/>
            <a:chExt cx="1488" cy="1728"/>
          </a:xfrm>
        </p:grpSpPr>
        <p:sp>
          <p:nvSpPr>
            <p:cNvPr id="7181" name="Oval 13"/>
            <p:cNvSpPr>
              <a:spLocks noChangeArrowheads="1"/>
            </p:cNvSpPr>
            <p:nvPr/>
          </p:nvSpPr>
          <p:spPr bwMode="auto">
            <a:xfrm>
              <a:off x="1344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Oval 14"/>
            <p:cNvSpPr>
              <a:spLocks noChangeArrowheads="1"/>
            </p:cNvSpPr>
            <p:nvPr/>
          </p:nvSpPr>
          <p:spPr bwMode="auto">
            <a:xfrm>
              <a:off x="1344" y="384"/>
              <a:ext cx="240" cy="240"/>
            </a:xfrm>
            <a:prstGeom prst="ellipse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Oval 15"/>
            <p:cNvSpPr>
              <a:spLocks noChangeArrowheads="1"/>
            </p:cNvSpPr>
            <p:nvPr/>
          </p:nvSpPr>
          <p:spPr bwMode="auto">
            <a:xfrm>
              <a:off x="1920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Oval 16"/>
            <p:cNvSpPr>
              <a:spLocks noChangeArrowheads="1"/>
            </p:cNvSpPr>
            <p:nvPr/>
          </p:nvSpPr>
          <p:spPr bwMode="auto">
            <a:xfrm>
              <a:off x="2256" y="384"/>
              <a:ext cx="240" cy="240"/>
            </a:xfrm>
            <a:prstGeom prst="ellipse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Oval 17"/>
            <p:cNvSpPr>
              <a:spLocks noChangeArrowheads="1"/>
            </p:cNvSpPr>
            <p:nvPr/>
          </p:nvSpPr>
          <p:spPr bwMode="auto">
            <a:xfrm>
              <a:off x="2592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Oval 18"/>
            <p:cNvSpPr>
              <a:spLocks noChangeArrowheads="1"/>
            </p:cNvSpPr>
            <p:nvPr/>
          </p:nvSpPr>
          <p:spPr bwMode="auto">
            <a:xfrm>
              <a:off x="1920" y="1392"/>
              <a:ext cx="240" cy="240"/>
            </a:xfrm>
            <a:prstGeom prst="ellipse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Oval 19"/>
            <p:cNvSpPr>
              <a:spLocks noChangeArrowheads="1"/>
            </p:cNvSpPr>
            <p:nvPr/>
          </p:nvSpPr>
          <p:spPr bwMode="auto">
            <a:xfrm>
              <a:off x="1632" y="1872"/>
              <a:ext cx="240" cy="2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Oval 20"/>
            <p:cNvSpPr>
              <a:spLocks noChangeArrowheads="1"/>
            </p:cNvSpPr>
            <p:nvPr/>
          </p:nvSpPr>
          <p:spPr bwMode="auto">
            <a:xfrm>
              <a:off x="2304" y="1872"/>
              <a:ext cx="240" cy="2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189" name="AutoShape 21"/>
            <p:cNvCxnSpPr>
              <a:cxnSpLocks noChangeShapeType="1"/>
              <a:stCxn id="7182" idx="4"/>
              <a:endCxn id="7181" idx="0"/>
            </p:cNvCxnSpPr>
            <p:nvPr/>
          </p:nvCxnSpPr>
          <p:spPr bwMode="auto">
            <a:xfrm>
              <a:off x="1464" y="636"/>
              <a:ext cx="0" cy="25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0" name="AutoShape 22"/>
            <p:cNvCxnSpPr>
              <a:cxnSpLocks noChangeShapeType="1"/>
              <a:stCxn id="7184" idx="3"/>
              <a:endCxn id="7183" idx="0"/>
            </p:cNvCxnSpPr>
            <p:nvPr/>
          </p:nvCxnSpPr>
          <p:spPr bwMode="auto">
            <a:xfrm flipH="1">
              <a:off x="2040" y="601"/>
              <a:ext cx="251" cy="2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1" name="AutoShape 23"/>
            <p:cNvCxnSpPr>
              <a:cxnSpLocks noChangeShapeType="1"/>
              <a:stCxn id="7184" idx="5"/>
              <a:endCxn id="7185" idx="0"/>
            </p:cNvCxnSpPr>
            <p:nvPr/>
          </p:nvCxnSpPr>
          <p:spPr bwMode="auto">
            <a:xfrm>
              <a:off x="2461" y="601"/>
              <a:ext cx="251" cy="2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2" name="AutoShape 24"/>
            <p:cNvCxnSpPr>
              <a:cxnSpLocks noChangeShapeType="1"/>
              <a:stCxn id="7181" idx="4"/>
              <a:endCxn id="7186" idx="1"/>
            </p:cNvCxnSpPr>
            <p:nvPr/>
          </p:nvCxnSpPr>
          <p:spPr bwMode="auto">
            <a:xfrm>
              <a:off x="1464" y="1152"/>
              <a:ext cx="491" cy="2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3" name="AutoShape 25"/>
            <p:cNvCxnSpPr>
              <a:cxnSpLocks noChangeShapeType="1"/>
              <a:stCxn id="7183" idx="4"/>
              <a:endCxn id="7186" idx="0"/>
            </p:cNvCxnSpPr>
            <p:nvPr/>
          </p:nvCxnSpPr>
          <p:spPr bwMode="auto">
            <a:xfrm>
              <a:off x="2040" y="1152"/>
              <a:ext cx="0" cy="2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4" name="AutoShape 26"/>
            <p:cNvCxnSpPr>
              <a:cxnSpLocks noChangeShapeType="1"/>
              <a:stCxn id="7185" idx="4"/>
              <a:endCxn id="7188" idx="0"/>
            </p:cNvCxnSpPr>
            <p:nvPr/>
          </p:nvCxnSpPr>
          <p:spPr bwMode="auto">
            <a:xfrm flipH="1">
              <a:off x="2424" y="1152"/>
              <a:ext cx="288" cy="70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5" name="AutoShape 27"/>
            <p:cNvCxnSpPr>
              <a:cxnSpLocks noChangeShapeType="1"/>
              <a:stCxn id="7186" idx="5"/>
              <a:endCxn id="7188" idx="1"/>
            </p:cNvCxnSpPr>
            <p:nvPr/>
          </p:nvCxnSpPr>
          <p:spPr bwMode="auto">
            <a:xfrm>
              <a:off x="2125" y="1609"/>
              <a:ext cx="214" cy="28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6" name="AutoShape 28"/>
            <p:cNvCxnSpPr>
              <a:cxnSpLocks noChangeShapeType="1"/>
              <a:stCxn id="7186" idx="3"/>
              <a:endCxn id="7187" idx="0"/>
            </p:cNvCxnSpPr>
            <p:nvPr/>
          </p:nvCxnSpPr>
          <p:spPr bwMode="auto">
            <a:xfrm flipH="1">
              <a:off x="1752" y="1609"/>
              <a:ext cx="203" cy="25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</p:grpSp>
      <p:pic>
        <p:nvPicPr>
          <p:cNvPr id="7197" name="Picture 29" descr="powerca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05800" y="5802313"/>
            <a:ext cx="838200" cy="674687"/>
          </a:xfrm>
          <a:prstGeom prst="rect">
            <a:avLst/>
          </a:prstGeom>
          <a:noFill/>
        </p:spPr>
      </p:pic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0" y="6461125"/>
            <a:ext cx="26997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CIS 536/636</a:t>
            </a:r>
          </a:p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Introduction to</a:t>
            </a:r>
            <a:r>
              <a:rPr lang="en-US" sz="1000" b="0" u="none" baseline="0" dirty="0" smtClean="0">
                <a:solidFill>
                  <a:srgbClr val="FFFF99"/>
                </a:solidFill>
                <a:latin typeface="Copperplate Gothic Light" pitchFamily="34" charset="0"/>
              </a:rPr>
              <a:t> </a:t>
            </a: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Computer Graphics</a:t>
            </a:r>
            <a:endParaRPr lang="en-US" sz="1000" b="0" u="none" dirty="0">
              <a:solidFill>
                <a:srgbClr val="FFFF99"/>
              </a:solidFill>
              <a:latin typeface="Copperplate Gothic Light" pitchFamily="34" charset="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4036850" y="6535579"/>
            <a:ext cx="139012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Lecture 28 of 41</a:t>
            </a:r>
            <a:endParaRPr lang="en-US" sz="1000" b="0" u="none" dirty="0">
              <a:solidFill>
                <a:srgbClr val="FFFF99"/>
              </a:solidFill>
              <a:latin typeface="Copperplate Gothic Ligh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­"/>
        <a:defRPr>
          <a:solidFill>
            <a:srgbClr val="5B0DA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ð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u"/>
        <a:defRPr sz="1400">
          <a:solidFill>
            <a:srgbClr val="5B0DA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ieUq45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cis.ksu.edu/~bhsu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hyperlink" Target="http://www.kddresearch.org/Courses/CIS636" TargetMode="External"/><Relationship Id="rId5" Type="http://schemas.openxmlformats.org/officeDocument/2006/relationships/hyperlink" Target="http://bit.ly/eVizrE" TargetMode="External"/><Relationship Id="rId4" Type="http://schemas.openxmlformats.org/officeDocument/2006/relationships/hyperlink" Target="http://bit.ly/hGvXlH" TargetMode="External"/><Relationship Id="rId9" Type="http://schemas.openxmlformats.org/officeDocument/2006/relationships/hyperlink" Target="http://bit.ly/hzZofI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hyperlink" Target="http://bit.ly/ig6KTK" TargetMode="Externa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14.png"/><Relationship Id="rId5" Type="http://schemas.openxmlformats.org/officeDocument/2006/relationships/hyperlink" Target="http://bit.ly/ig6KTK" TargetMode="Externa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15.png"/><Relationship Id="rId5" Type="http://schemas.openxmlformats.org/officeDocument/2006/relationships/image" Target="../media/image9.gif"/><Relationship Id="rId4" Type="http://schemas.openxmlformats.org/officeDocument/2006/relationships/hyperlink" Target="http://bit.ly/f0ViA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16.png"/><Relationship Id="rId5" Type="http://schemas.openxmlformats.org/officeDocument/2006/relationships/image" Target="../media/image9.gif"/><Relationship Id="rId4" Type="http://schemas.openxmlformats.org/officeDocument/2006/relationships/hyperlink" Target="http://bit.ly/f0ViA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17.png"/><Relationship Id="rId5" Type="http://schemas.openxmlformats.org/officeDocument/2006/relationships/image" Target="../media/image9.gif"/><Relationship Id="rId4" Type="http://schemas.openxmlformats.org/officeDocument/2006/relationships/hyperlink" Target="http://bit.ly/f0ViA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18.png"/><Relationship Id="rId5" Type="http://schemas.openxmlformats.org/officeDocument/2006/relationships/image" Target="../media/image9.gif"/><Relationship Id="rId4" Type="http://schemas.openxmlformats.org/officeDocument/2006/relationships/hyperlink" Target="http://bit.ly/f0ViAN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19.png"/><Relationship Id="rId5" Type="http://schemas.openxmlformats.org/officeDocument/2006/relationships/image" Target="../media/image9.gif"/><Relationship Id="rId4" Type="http://schemas.openxmlformats.org/officeDocument/2006/relationships/hyperlink" Target="http://bit.ly/f0ViAN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20.png"/><Relationship Id="rId5" Type="http://schemas.openxmlformats.org/officeDocument/2006/relationships/image" Target="../media/image9.gif"/><Relationship Id="rId4" Type="http://schemas.openxmlformats.org/officeDocument/2006/relationships/hyperlink" Target="http://bit.ly/f0ViA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21.png"/><Relationship Id="rId5" Type="http://schemas.openxmlformats.org/officeDocument/2006/relationships/image" Target="../media/image9.gif"/><Relationship Id="rId4" Type="http://schemas.openxmlformats.org/officeDocument/2006/relationships/hyperlink" Target="http://bit.ly/f0ViAN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22.png"/><Relationship Id="rId5" Type="http://schemas.openxmlformats.org/officeDocument/2006/relationships/image" Target="../media/image9.gif"/><Relationship Id="rId4" Type="http://schemas.openxmlformats.org/officeDocument/2006/relationships/hyperlink" Target="http://bit.ly/f0ViAN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23.png"/><Relationship Id="rId5" Type="http://schemas.openxmlformats.org/officeDocument/2006/relationships/image" Target="../media/image9.gif"/><Relationship Id="rId4" Type="http://schemas.openxmlformats.org/officeDocument/2006/relationships/hyperlink" Target="http://bit.ly/f0ViAN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24.png"/><Relationship Id="rId5" Type="http://schemas.openxmlformats.org/officeDocument/2006/relationships/image" Target="../media/image9.gif"/><Relationship Id="rId4" Type="http://schemas.openxmlformats.org/officeDocument/2006/relationships/hyperlink" Target="http://bit.ly/f0ViAN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25.png"/><Relationship Id="rId5" Type="http://schemas.openxmlformats.org/officeDocument/2006/relationships/image" Target="../media/image9.gif"/><Relationship Id="rId4" Type="http://schemas.openxmlformats.org/officeDocument/2006/relationships/hyperlink" Target="http://bit.ly/f0ViAN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26.png"/><Relationship Id="rId5" Type="http://schemas.openxmlformats.org/officeDocument/2006/relationships/image" Target="../media/image9.gif"/><Relationship Id="rId4" Type="http://schemas.openxmlformats.org/officeDocument/2006/relationships/hyperlink" Target="http://bit.ly/f0ViAN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27.png"/><Relationship Id="rId5" Type="http://schemas.openxmlformats.org/officeDocument/2006/relationships/image" Target="../media/image9.gif"/><Relationship Id="rId4" Type="http://schemas.openxmlformats.org/officeDocument/2006/relationships/hyperlink" Target="http://bit.ly/f0ViAN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28.png"/><Relationship Id="rId5" Type="http://schemas.openxmlformats.org/officeDocument/2006/relationships/image" Target="../media/image9.gif"/><Relationship Id="rId4" Type="http://schemas.openxmlformats.org/officeDocument/2006/relationships/hyperlink" Target="http://bit.ly/f0ViAN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29.png"/><Relationship Id="rId5" Type="http://schemas.openxmlformats.org/officeDocument/2006/relationships/image" Target="../media/image9.gif"/><Relationship Id="rId4" Type="http://schemas.openxmlformats.org/officeDocument/2006/relationships/hyperlink" Target="http://bit.ly/f0ViAN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image" Target="../media/image30.png"/><Relationship Id="rId5" Type="http://schemas.openxmlformats.org/officeDocument/2006/relationships/image" Target="../media/image9.gif"/><Relationship Id="rId4" Type="http://schemas.openxmlformats.org/officeDocument/2006/relationships/hyperlink" Target="http://bit.ly/f0ViA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image" Target="../media/image31.png"/><Relationship Id="rId5" Type="http://schemas.openxmlformats.org/officeDocument/2006/relationships/image" Target="../media/image9.gif"/><Relationship Id="rId4" Type="http://schemas.openxmlformats.org/officeDocument/2006/relationships/hyperlink" Target="http://bit.ly/f0ViAN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.bin"/><Relationship Id="rId2" Type="http://schemas.openxmlformats.org/officeDocument/2006/relationships/tags" Target="../tags/tag3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gif"/><Relationship Id="rId5" Type="http://schemas.openxmlformats.org/officeDocument/2006/relationships/hyperlink" Target="http://bit.ly/f0ViAN" TargetMode="External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.bin"/><Relationship Id="rId2" Type="http://schemas.openxmlformats.org/officeDocument/2006/relationships/tags" Target="../tags/tag3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gif"/><Relationship Id="rId5" Type="http://schemas.openxmlformats.org/officeDocument/2006/relationships/hyperlink" Target="http://bit.ly/f0ViAN" TargetMode="External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3.bin"/><Relationship Id="rId2" Type="http://schemas.openxmlformats.org/officeDocument/2006/relationships/tags" Target="../tags/tag3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gif"/><Relationship Id="rId5" Type="http://schemas.openxmlformats.org/officeDocument/2006/relationships/hyperlink" Target="http://bit.ly/f0ViAN" TargetMode="External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4.bin"/><Relationship Id="rId2" Type="http://schemas.openxmlformats.org/officeDocument/2006/relationships/tags" Target="../tags/tag3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gif"/><Relationship Id="rId5" Type="http://schemas.openxmlformats.org/officeDocument/2006/relationships/hyperlink" Target="http://bit.ly/f0ViAN" TargetMode="External"/><Relationship Id="rId4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5.bin"/><Relationship Id="rId2" Type="http://schemas.openxmlformats.org/officeDocument/2006/relationships/tags" Target="../tags/tag3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gif"/><Relationship Id="rId5" Type="http://schemas.openxmlformats.org/officeDocument/2006/relationships/hyperlink" Target="http://bit.ly/f0ViAN" TargetMode="External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hyperlink" Target="http://bit.ly/f0ViAN" TargetMode="External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5" Type="http://schemas.openxmlformats.org/officeDocument/2006/relationships/image" Target="../media/image38.png"/><Relationship Id="rId4" Type="http://schemas.openxmlformats.org/officeDocument/2006/relationships/hyperlink" Target="http://bit.ly/f0ViAN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9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hyperlink" Target="http://bit.ly/f0ViAN" TargetMode="External"/><Relationship Id="rId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5" Type="http://schemas.openxmlformats.org/officeDocument/2006/relationships/image" Target="../media/image40.png"/><Relationship Id="rId4" Type="http://schemas.openxmlformats.org/officeDocument/2006/relationships/hyperlink" Target="http://bit.ly/f0ViAN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4.xml"/><Relationship Id="rId7" Type="http://schemas.openxmlformats.org/officeDocument/2006/relationships/hyperlink" Target="http://www.cs.cornell.edu/~francois/" TargetMode="External"/><Relationship Id="rId12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5.gif"/><Relationship Id="rId11" Type="http://schemas.openxmlformats.org/officeDocument/2006/relationships/image" Target="../media/image8.jpeg"/><Relationship Id="rId5" Type="http://schemas.openxmlformats.org/officeDocument/2006/relationships/hyperlink" Target="http://hubertshum.com/info/" TargetMode="External"/><Relationship Id="rId10" Type="http://schemas.openxmlformats.org/officeDocument/2006/relationships/hyperlink" Target="http://graphics.ucsd.edu/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5" Type="http://schemas.openxmlformats.org/officeDocument/2006/relationships/image" Target="../media/image41.png"/><Relationship Id="rId4" Type="http://schemas.openxmlformats.org/officeDocument/2006/relationships/hyperlink" Target="http://bit.ly/f0ViAN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hyperlink" Target="http://bit.ly/bqrQT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hyperlink" Target="http://bit.ly/h0hRzU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hyperlink" Target="http://bit.ly/bqrQT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hyperlink" Target="http://bit.ly/bqrQT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hyperlink" Target="http://bit.ly/ig6KTK" TargetMode="Externa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1009650" y="2286000"/>
            <a:ext cx="77533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2000" dirty="0"/>
              <a:t>William H. Hsu</a:t>
            </a:r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2000" dirty="0" smtClean="0"/>
              <a:t>Department </a:t>
            </a:r>
            <a:r>
              <a:rPr lang="en-US" sz="2000" dirty="0"/>
              <a:t>of Computing and Information Sciences, </a:t>
            </a:r>
            <a:r>
              <a:rPr lang="en-US" sz="2000" dirty="0" smtClean="0"/>
              <a:t>KSU</a:t>
            </a:r>
            <a:endParaRPr lang="en-US" sz="1600" dirty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dirty="0"/>
          </a:p>
          <a:p>
            <a:pPr marL="342900" indent="-342900" algn="ctr">
              <a:buClr>
                <a:srgbClr val="5B0DAA"/>
              </a:buClr>
            </a:pPr>
            <a:r>
              <a:rPr lang="en-US" sz="1600" dirty="0" smtClean="0"/>
              <a:t>KSOL course pages: </a:t>
            </a:r>
            <a:r>
              <a:rPr lang="en-US" sz="1600" dirty="0" smtClean="0">
                <a:solidFill>
                  <a:srgbClr val="0000CC"/>
                </a:solidFill>
                <a:hlinkClick r:id="rId4"/>
              </a:rPr>
              <a:t>http://bit.ly/hGvXlH</a:t>
            </a:r>
            <a:r>
              <a:rPr lang="en-US" sz="1600" dirty="0" smtClean="0">
                <a:solidFill>
                  <a:srgbClr val="0000CC"/>
                </a:solidFill>
              </a:rPr>
              <a:t> / </a:t>
            </a:r>
            <a:r>
              <a:rPr lang="en-US" sz="1600" dirty="0" smtClean="0">
                <a:solidFill>
                  <a:srgbClr val="0000CC"/>
                </a:solidFill>
                <a:hlinkClick r:id="rId5"/>
              </a:rPr>
              <a:t>http://bit.ly/eVizrE</a:t>
            </a:r>
            <a:r>
              <a:rPr lang="en-US" sz="1600" dirty="0" smtClean="0">
                <a:solidFill>
                  <a:srgbClr val="0000CC"/>
                </a:solidFill>
              </a:rPr>
              <a:t> 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Public mirror web site: </a:t>
            </a:r>
            <a:r>
              <a:rPr lang="en-US" sz="1600" dirty="0" smtClean="0">
                <a:hlinkClick r:id="rId6"/>
              </a:rPr>
              <a:t>http://www.kddresearch.org/Courses/CIS636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Instructor home page: </a:t>
            </a:r>
            <a:r>
              <a:rPr lang="en-US" sz="1600" u="sng" dirty="0" smtClean="0">
                <a:hlinkClick r:id="rId7"/>
              </a:rPr>
              <a:t>http://www.cis.ksu.edu/~bhsu</a:t>
            </a:r>
            <a:endParaRPr lang="en-US" sz="1600" u="sng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u="sng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Readings</a:t>
            </a:r>
            <a:r>
              <a:rPr lang="en-US" sz="1600" dirty="0" smtClean="0"/>
              <a:t>:</a:t>
            </a:r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dirty="0" smtClean="0"/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>
                <a:latin typeface="Arial"/>
                <a:cs typeface="Arial"/>
              </a:rPr>
              <a:t>Last class: §8.3 </a:t>
            </a:r>
            <a:r>
              <a:rPr lang="en-US" sz="1600" b="0" dirty="0" smtClean="0">
                <a:latin typeface="Arial"/>
                <a:cs typeface="Arial"/>
              </a:rPr>
              <a:t>– 8.4, 4.2, 5.0, 5.6, 9.1</a:t>
            </a:r>
            <a:r>
              <a:rPr lang="en-US" sz="1600" b="0" dirty="0" smtClean="0"/>
              <a:t>, Eberly </a:t>
            </a:r>
            <a:r>
              <a:rPr lang="en-US" sz="1600" b="0" i="1" dirty="0" smtClean="0"/>
              <a:t>2</a:t>
            </a:r>
            <a:r>
              <a:rPr lang="en-US" sz="1600" b="0" i="1" baseline="30000" dirty="0" smtClean="0"/>
              <a:t>e </a:t>
            </a:r>
            <a:r>
              <a:rPr lang="en-US" sz="1600" b="0" i="1" baseline="30000" dirty="0" smtClean="0"/>
              <a:t> </a:t>
            </a:r>
            <a:r>
              <a:rPr lang="en-US" sz="1600" b="0" dirty="0" smtClean="0"/>
              <a:t>– </a:t>
            </a:r>
            <a:r>
              <a:rPr lang="en-US" sz="1600" b="0" dirty="0" smtClean="0"/>
              <a:t>see </a:t>
            </a:r>
            <a:r>
              <a:rPr lang="en-US" sz="1600" dirty="0" smtClean="0">
                <a:hlinkClick r:id="rId8"/>
              </a:rPr>
              <a:t>http://bit.ly/ieUq45</a:t>
            </a:r>
            <a:endParaRPr lang="en-US" sz="1600" b="0" i="1" baseline="30000" dirty="0" smtClean="0"/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/>
              <a:t>Today</a:t>
            </a:r>
            <a:r>
              <a:rPr lang="en-US" sz="1600" b="0" dirty="0" smtClean="0"/>
              <a:t>: </a:t>
            </a:r>
            <a:r>
              <a:rPr lang="en-US" sz="1600" b="0" dirty="0" smtClean="0">
                <a:latin typeface="Arial"/>
                <a:cs typeface="Arial"/>
              </a:rPr>
              <a:t>§9.1,</a:t>
            </a:r>
            <a:r>
              <a:rPr lang="en-US" sz="1600" b="0" dirty="0" smtClean="0"/>
              <a:t> Eberly </a:t>
            </a:r>
            <a:r>
              <a:rPr lang="en-US" sz="1600" b="0" i="1" dirty="0" smtClean="0"/>
              <a:t>2</a:t>
            </a:r>
            <a:r>
              <a:rPr lang="en-US" sz="1600" b="0" i="1" baseline="30000" dirty="0" smtClean="0"/>
              <a:t>e</a:t>
            </a:r>
            <a:r>
              <a:rPr lang="en-US" sz="1600" b="0" dirty="0" smtClean="0"/>
              <a:t>;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6600"/>
                </a:solidFill>
                <a:latin typeface="Arial"/>
                <a:cs typeface="Arial"/>
              </a:rPr>
              <a:t>Particle System Handout</a:t>
            </a:r>
            <a:endParaRPr lang="en-US" sz="1600" dirty="0" smtClean="0">
              <a:solidFill>
                <a:srgbClr val="FF6600"/>
              </a:solidFill>
            </a:endParaRPr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>
                <a:latin typeface="Arial"/>
                <a:cs typeface="Arial"/>
              </a:rPr>
              <a:t>Next class: </a:t>
            </a:r>
            <a:r>
              <a:rPr lang="en-US" sz="1600" dirty="0" smtClean="0">
                <a:solidFill>
                  <a:srgbClr val="FF6600"/>
                </a:solidFill>
                <a:latin typeface="Arial"/>
                <a:cs typeface="Arial"/>
              </a:rPr>
              <a:t>Particle System Handout</a:t>
            </a:r>
            <a:endParaRPr lang="en-US" sz="1600" dirty="0" smtClean="0">
              <a:solidFill>
                <a:srgbClr val="FF6600"/>
              </a:solidFill>
            </a:endParaRPr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>
                <a:latin typeface="Arial"/>
                <a:cs typeface="Arial"/>
              </a:rPr>
              <a:t>Wikipedia,</a:t>
            </a:r>
            <a:r>
              <a:rPr lang="en-US" sz="1600" b="0" i="1" dirty="0" smtClean="0">
                <a:latin typeface="Arial"/>
                <a:cs typeface="Arial"/>
              </a:rPr>
              <a:t> Particle System</a:t>
            </a:r>
            <a:r>
              <a:rPr lang="en-US" sz="1600" b="0" dirty="0" smtClean="0">
                <a:latin typeface="Arial"/>
                <a:cs typeface="Arial"/>
              </a:rPr>
              <a:t>: </a:t>
            </a:r>
            <a:r>
              <a:rPr lang="en-US" sz="1600" dirty="0" smtClean="0">
                <a:latin typeface="Arial"/>
                <a:cs typeface="Arial"/>
                <a:hlinkClick r:id="rId9"/>
              </a:rPr>
              <a:t>http://bit.ly/hzZofI</a:t>
            </a:r>
            <a:endParaRPr lang="en-US" sz="1600" b="0" i="1" dirty="0" smtClean="0">
              <a:latin typeface="Arial"/>
              <a:cs typeface="Arial"/>
            </a:endParaRPr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788980" y="950893"/>
            <a:ext cx="81948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/>
              <a:t>Collision Handling Part 2 of 2: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/>
              <a:t>Dynamic Collision Response, Particle Systems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20378" y="76200"/>
            <a:ext cx="753189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Lecture 28 of 41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[6]: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Particle Emitters &amp; Attributes</a:t>
            </a:r>
          </a:p>
        </p:txBody>
      </p:sp>
      <p:pic>
        <p:nvPicPr>
          <p:cNvPr id="7" name="Picture 6" descr="RIKEN_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4550" y="5943600"/>
            <a:ext cx="1487606" cy="45720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5954068"/>
            <a:ext cx="417236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</a:rPr>
              <a:t>Adapted from slide © 2008 H. P. H. Shum, RIKEN </a:t>
            </a:r>
            <a:r>
              <a:rPr lang="en-US" altLang="ja-JP" sz="1200" dirty="0" smtClean="0">
                <a:solidFill>
                  <a:srgbClr val="3D2AB0"/>
                </a:solidFill>
              </a:rPr>
              <a:t>(</a:t>
            </a:r>
            <a:r>
              <a:rPr lang="ja-JP" altLang="en-US" sz="1200" smtClean="0">
                <a:solidFill>
                  <a:srgbClr val="3D2AB0"/>
                </a:solidFill>
              </a:rPr>
              <a:t>理研</a:t>
            </a:r>
            <a:r>
              <a:rPr lang="en-US" altLang="ja-JP" sz="1200" dirty="0" smtClean="0">
                <a:solidFill>
                  <a:srgbClr val="3D2AB0"/>
                </a:solidFill>
              </a:rPr>
              <a:t>)</a:t>
            </a:r>
            <a:endParaRPr lang="en-GB" sz="1200" dirty="0" smtClean="0">
              <a:solidFill>
                <a:srgbClr val="3D2AB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GB" sz="1200" i="1" dirty="0" smtClean="0">
                <a:solidFill>
                  <a:srgbClr val="3D2AB0"/>
                </a:solidFill>
                <a:sym typeface="Symbol" pitchFamily="18" charset="2"/>
              </a:rPr>
              <a:t>Computer Animation</a:t>
            </a: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  <a:hlinkClick r:id="rId5"/>
              </a:rPr>
              <a:t>http://bit.ly/ig6KTK</a:t>
            </a:r>
            <a:endParaRPr lang="en-GB" sz="1200" dirty="0">
              <a:solidFill>
                <a:srgbClr val="3D2AB0"/>
              </a:solidFill>
              <a:sym typeface="Symbol" pitchFamily="18" charset="2"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1075" y="1219200"/>
            <a:ext cx="71818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2971799"/>
            <a:ext cx="2743200" cy="219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[7]: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Collision Detection </a:t>
            </a: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Redux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7" name="Picture 6" descr="RIKEN_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4550" y="5943600"/>
            <a:ext cx="1487606" cy="45720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5954068"/>
            <a:ext cx="417236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</a:rPr>
              <a:t>Adapted from slide © 2008 H. P. H. Shum, RIKEN </a:t>
            </a:r>
            <a:r>
              <a:rPr lang="en-US" altLang="ja-JP" sz="1200" dirty="0" smtClean="0">
                <a:solidFill>
                  <a:srgbClr val="3D2AB0"/>
                </a:solidFill>
              </a:rPr>
              <a:t>(</a:t>
            </a:r>
            <a:r>
              <a:rPr lang="ja-JP" altLang="en-US" sz="1200" smtClean="0">
                <a:solidFill>
                  <a:srgbClr val="3D2AB0"/>
                </a:solidFill>
              </a:rPr>
              <a:t>理研</a:t>
            </a:r>
            <a:r>
              <a:rPr lang="en-US" altLang="ja-JP" sz="1200" dirty="0" smtClean="0">
                <a:solidFill>
                  <a:srgbClr val="3D2AB0"/>
                </a:solidFill>
              </a:rPr>
              <a:t>)</a:t>
            </a:r>
            <a:endParaRPr lang="en-GB" sz="1200" dirty="0" smtClean="0">
              <a:solidFill>
                <a:srgbClr val="3D2AB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GB" sz="1200" i="1" dirty="0" smtClean="0">
                <a:solidFill>
                  <a:srgbClr val="3D2AB0"/>
                </a:solidFill>
                <a:sym typeface="Symbol" pitchFamily="18" charset="2"/>
              </a:rPr>
              <a:t>Computer Animation</a:t>
            </a: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  <a:hlinkClick r:id="rId5"/>
              </a:rPr>
              <a:t>http://bit.ly/ig6KTK</a:t>
            </a:r>
            <a:endParaRPr lang="en-GB" sz="1200" dirty="0">
              <a:solidFill>
                <a:srgbClr val="3D2AB0"/>
              </a:solidFill>
              <a:sym typeface="Symbol" pitchFamily="18" charset="2"/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1066800"/>
            <a:ext cx="7543800" cy="458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[9]: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Collision Detection </a:t>
            </a: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Redux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066800"/>
            <a:ext cx="7543800" cy="458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[8]: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Collisions – Detection </a:t>
            </a:r>
            <a:r>
              <a:rPr lang="en-US" sz="2800" i="1" dirty="0" smtClean="0">
                <a:solidFill>
                  <a:srgbClr val="5B0DAA"/>
                </a:solidFill>
                <a:latin typeface="Copperplate Gothic Light" pitchFamily="34" charset="0"/>
              </a:rPr>
              <a:t>vs.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Response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5" name="Picture 4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0916" y="1219200"/>
            <a:ext cx="8460684" cy="426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[9]: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Collision Detection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Goals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Given: two objects with current &amp; previous orientations specified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Determine: if, where, when they intersect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Alternative (Static)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Given: two objects with current orientations specified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Determine: if they intersect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Variants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Static</a:t>
            </a:r>
            <a:r>
              <a:rPr lang="en-US" sz="1800" dirty="0" smtClean="0">
                <a:solidFill>
                  <a:srgbClr val="0000CC"/>
                </a:solidFill>
              </a:rPr>
              <a:t>: stationary objects (both not moving)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Dynamic</a:t>
            </a:r>
            <a:r>
              <a:rPr lang="en-US" sz="1800" dirty="0" smtClean="0">
                <a:solidFill>
                  <a:srgbClr val="0000CC"/>
                </a:solidFill>
              </a:rPr>
              <a:t>: moving objects (one or both)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Queries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u="sng" dirty="0" smtClean="0">
                <a:solidFill>
                  <a:srgbClr val="0000CC"/>
                </a:solidFill>
              </a:rPr>
              <a:t>Test-intersection</a:t>
            </a:r>
            <a:r>
              <a:rPr lang="en-US" sz="1800" dirty="0" smtClean="0">
                <a:solidFill>
                  <a:srgbClr val="0000CC"/>
                </a:solidFill>
              </a:rPr>
              <a:t>: determine whether objects do/will intersect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u="sng" dirty="0" smtClean="0">
                <a:solidFill>
                  <a:srgbClr val="0000CC"/>
                </a:solidFill>
              </a:rPr>
              <a:t>Find-intersection</a:t>
            </a:r>
            <a:r>
              <a:rPr lang="en-US" sz="1800" dirty="0" smtClean="0">
                <a:solidFill>
                  <a:srgbClr val="0000CC"/>
                </a:solidFill>
              </a:rPr>
              <a:t>: calculate intersection set or contact set, time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Parametric methods</a:t>
            </a:r>
            <a:r>
              <a:rPr lang="en-US" sz="1800" dirty="0" smtClean="0">
                <a:solidFill>
                  <a:srgbClr val="0000CC"/>
                </a:solidFill>
              </a:rPr>
              <a:t>: use parameters to describe objects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Distance-based</a:t>
            </a:r>
            <a:r>
              <a:rPr lang="en-US" sz="1800" dirty="0" smtClean="0">
                <a:solidFill>
                  <a:srgbClr val="0000CC"/>
                </a:solidFill>
              </a:rPr>
              <a:t>: constrained minimization (closest points)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Intersection-based</a:t>
            </a:r>
            <a:r>
              <a:rPr lang="en-US" sz="1800" dirty="0" smtClean="0">
                <a:solidFill>
                  <a:srgbClr val="0000CC"/>
                </a:solidFill>
              </a:rPr>
              <a:t>: solving for parameters in equation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Impact </a:t>
            </a:r>
            <a:r>
              <a:rPr lang="en-US" sz="2800" i="1" dirty="0" smtClean="0">
                <a:solidFill>
                  <a:srgbClr val="5B0DAA"/>
                </a:solidFill>
                <a:latin typeface="Copperplate Gothic Light" pitchFamily="34" charset="0"/>
              </a:rPr>
              <a:t>vs.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Contact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Distinction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9" name="Picture 8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1143000"/>
            <a:ext cx="811181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Impact </a:t>
            </a:r>
            <a:r>
              <a:rPr lang="en-US" sz="2800" i="1" dirty="0" smtClean="0">
                <a:solidFill>
                  <a:srgbClr val="5B0DAA"/>
                </a:solidFill>
                <a:latin typeface="Copperplate Gothic Light" pitchFamily="34" charset="0"/>
              </a:rPr>
              <a:t>vs.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Contact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Handling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9" name="Picture 8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19800"/>
            <a:ext cx="1781175" cy="2762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603" y="1219200"/>
            <a:ext cx="7995397" cy="422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Impacts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9" name="Picture 8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1171575"/>
            <a:ext cx="8086342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Impulse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9" name="Picture 8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3022" y="1219200"/>
            <a:ext cx="801997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Compression &amp; Restitution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Definition, Elasticity of Collision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9" name="Picture 8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1142999"/>
            <a:ext cx="8021406" cy="426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Last Class: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§8.3 – 8.4, 4.2, 5.0, 5.6, 9.1</a:t>
            </a:r>
            <a:r>
              <a:rPr lang="en-US" sz="1800" dirty="0" smtClean="0">
                <a:solidFill>
                  <a:srgbClr val="800000"/>
                </a:solidFill>
              </a:rPr>
              <a:t>, Eberly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endParaRPr lang="en-US" sz="1800" dirty="0" smtClean="0">
              <a:solidFill>
                <a:srgbClr val="FF66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Today: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§9.1,</a:t>
            </a:r>
            <a:r>
              <a:rPr lang="en-US" sz="1800" dirty="0" smtClean="0">
                <a:solidFill>
                  <a:srgbClr val="800000"/>
                </a:solidFill>
              </a:rPr>
              <a:t> Eberly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r>
              <a:rPr lang="en-US" sz="1800" dirty="0" smtClean="0">
                <a:solidFill>
                  <a:srgbClr val="800000"/>
                </a:solidFill>
              </a:rPr>
              <a:t>; </a:t>
            </a:r>
            <a:r>
              <a:rPr lang="en-US" sz="1800" dirty="0" smtClean="0">
                <a:solidFill>
                  <a:srgbClr val="FF6600"/>
                </a:solidFill>
                <a:latin typeface="Arial"/>
                <a:cs typeface="Arial"/>
              </a:rPr>
              <a:t>Particle System Handout</a:t>
            </a:r>
            <a:endParaRPr lang="en-US" sz="1800" dirty="0" smtClean="0">
              <a:solidFill>
                <a:srgbClr val="FF66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Next Class: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FF6600"/>
                </a:solidFill>
                <a:latin typeface="Arial"/>
                <a:cs typeface="Arial"/>
              </a:rPr>
              <a:t>Particle System Handout</a:t>
            </a:r>
            <a:endParaRPr lang="en-US" sz="1800" dirty="0" smtClean="0">
              <a:solidFill>
                <a:srgbClr val="FF66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Last Time: Interaction Handling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H</a:t>
            </a:r>
            <a:r>
              <a:rPr lang="en-US" sz="1800" dirty="0" smtClean="0">
                <a:solidFill>
                  <a:srgbClr val="0000CC"/>
                </a:solidFill>
              </a:rPr>
              <a:t>uman-</a:t>
            </a:r>
            <a:r>
              <a:rPr lang="en-US" sz="1800" u="sng" dirty="0" smtClean="0">
                <a:solidFill>
                  <a:srgbClr val="0000CC"/>
                </a:solidFill>
              </a:rPr>
              <a:t>C</a:t>
            </a:r>
            <a:r>
              <a:rPr lang="en-US" sz="1800" dirty="0" smtClean="0">
                <a:solidFill>
                  <a:srgbClr val="0000CC"/>
                </a:solidFill>
              </a:rPr>
              <a:t>omputer </a:t>
            </a:r>
            <a:r>
              <a:rPr lang="en-US" sz="1800" u="sng" dirty="0" smtClean="0">
                <a:solidFill>
                  <a:srgbClr val="0000CC"/>
                </a:solidFill>
              </a:rPr>
              <a:t>I</a:t>
            </a:r>
            <a:r>
              <a:rPr lang="en-US" sz="1800" dirty="0" smtClean="0">
                <a:solidFill>
                  <a:srgbClr val="0000CC"/>
                </a:solidFill>
              </a:rPr>
              <a:t>nteraction (HCI)</a:t>
            </a:r>
            <a:endParaRPr lang="en-US" sz="1800" u="sng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Perceptual Principles: Legibility, Consistency, Redundancy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Mental Models: Realism, User Expectations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Attention: Access Cost/Benefit, Multiple Sources, Sensory Modes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Memory: Self-Explanatory GUIs, Predictive Aids, Reusable Skills 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Today: Collision Response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Today &amp; Next Class: Particle Systems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Simulation of Processes, Simple Physical Bodies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Events: birth (emission), collision, death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Properties: mass, initial velocity, lifetime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Next: Lab on Particle Systems; Dissection of Working Program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endParaRPr lang="en-US" sz="1800" dirty="0" smtClean="0">
              <a:solidFill>
                <a:srgbClr val="0000CC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19200" y="762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>
                <a:solidFill>
                  <a:srgbClr val="5B0DAA"/>
                </a:solidFill>
                <a:latin typeface="Copperplate Gothic Light" pitchFamily="34" charset="0"/>
              </a:rPr>
              <a:t>Lecture Outline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Compression &amp; Restitution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Illustration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9" name="Picture 8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461" y="1219200"/>
            <a:ext cx="785648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Calculations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Impulse for Particle-Object Case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9" name="Picture 8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013" y="1219790"/>
            <a:ext cx="7862787" cy="396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Calculations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Final Velocity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9" name="Picture 8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132" y="1219200"/>
            <a:ext cx="786384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Calculations [3]: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Impulse given Velocity (Frictionless)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9" name="Picture 8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3878" y="1220864"/>
            <a:ext cx="7852922" cy="396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Friction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Coulomb Friction Model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9" name="Picture 8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808" y="1143000"/>
            <a:ext cx="787899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Friction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Dynamic Friction Equation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9" name="Picture 8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1219200"/>
            <a:ext cx="790944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Collision Handling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9" name="Picture 8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9132" y="1143000"/>
            <a:ext cx="785635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Position Adjustment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Options Defined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9" name="Picture 8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1" y="1124858"/>
            <a:ext cx="7859616" cy="443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Position Adjustment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Options Illustrated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9" name="Picture 8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478" y="1143000"/>
            <a:ext cx="787632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Bouncing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9" name="Picture 8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9005" y="1143000"/>
            <a:ext cx="787623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2625" y="5667375"/>
            <a:ext cx="6153150" cy="733425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u="none" smtClean="0">
                <a:solidFill>
                  <a:srgbClr val="5B0DAA"/>
                </a:solidFill>
                <a:latin typeface="Copperplate Gothic Light" pitchFamily="34" charset="0"/>
              </a:rPr>
              <a:t>Where </a:t>
            </a:r>
            <a:r>
              <a:rPr lang="en-US" sz="2800" u="none" dirty="0">
                <a:solidFill>
                  <a:srgbClr val="5B0DAA"/>
                </a:solidFill>
                <a:latin typeface="Copperplate Gothic Light" pitchFamily="34" charset="0"/>
              </a:rPr>
              <a:t>We Are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0700" y="914400"/>
            <a:ext cx="6629400" cy="441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0" y="2286000"/>
            <a:ext cx="7010400" cy="152400"/>
          </a:xfrm>
          <a:prstGeom prst="rect">
            <a:avLst/>
          </a:prstGeom>
          <a:solidFill>
            <a:schemeClr val="accent2">
              <a:alpha val="10196"/>
            </a:schemeClr>
          </a:solidFill>
          <a:ln w="381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Collision Optimization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Overview of Data Structures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9" name="Picture 8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1143000"/>
            <a:ext cx="787146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B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ounding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V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olume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H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ierarchies </a:t>
            </a: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Redux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5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9" name="Picture 8" descr="UCSD_logo_top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1647825" y="1295400"/>
          <a:ext cx="6124575" cy="4092575"/>
        </p:xfrm>
        <a:graphic>
          <a:graphicData uri="http://schemas.openxmlformats.org/presentationml/2006/ole">
            <p:oleObj spid="_x0000_s16388" name="VISIO" r:id="rId7" imgW="6124320" imgH="4092480" progId="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Adaptive Spatial Partitioning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(</a:t>
            </a: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Quadtrees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&amp; </a:t>
            </a: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Octrees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) </a:t>
            </a: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Redux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5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9" name="Picture 8" descr="UCSD_logo_top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647825" y="1317625"/>
          <a:ext cx="6124575" cy="4092575"/>
        </p:xfrm>
        <a:graphic>
          <a:graphicData uri="http://schemas.openxmlformats.org/presentationml/2006/ole">
            <p:oleObj spid="_x0000_s17410" name="VISIO" r:id="rId7" imgW="6124320" imgH="4092480" progId="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Adaptive Spatial Partitioning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k-D Trees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5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9" name="Picture 8" descr="UCSD_logo_top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1647825" y="1317625"/>
          <a:ext cx="6124575" cy="4092575"/>
        </p:xfrm>
        <a:graphic>
          <a:graphicData uri="http://schemas.openxmlformats.org/presentationml/2006/ole">
            <p:oleObj spid="_x0000_s18436" name="VISIO" r:id="rId7" imgW="6124320" imgH="4092480" progId="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Adaptive Spatial Partitioning [3]: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BSP Trees </a:t>
            </a: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Redux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5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9" name="Picture 8" descr="UCSD_logo_top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1647825" y="1317625"/>
          <a:ext cx="6124575" cy="4092575"/>
        </p:xfrm>
        <a:graphic>
          <a:graphicData uri="http://schemas.openxmlformats.org/presentationml/2006/ole">
            <p:oleObj spid="_x0000_s19459" name="VISIO" r:id="rId7" imgW="6124320" imgH="4092480" progId="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Adaptive Spatial Partitioning [4]: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O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riented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B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ounding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B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ox Trees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5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9" name="Picture 8" descr="UCSD_logo_top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1647825" y="1295400"/>
          <a:ext cx="6124575" cy="4092575"/>
        </p:xfrm>
        <a:graphic>
          <a:graphicData uri="http://schemas.openxmlformats.org/presentationml/2006/ole">
            <p:oleObj spid="_x0000_s20483" name="VISIO" r:id="rId7" imgW="6124320" imgH="4092480" progId="">
              <p:embed/>
            </p:oleObj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453539" y="4495497"/>
            <a:ext cx="1216025" cy="612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 rot="16835367">
            <a:off x="3703483" y="3547976"/>
            <a:ext cx="1216025" cy="612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 rot="1452147">
            <a:off x="4807810" y="3041732"/>
            <a:ext cx="1216025" cy="612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 rot="20609554">
            <a:off x="5677501" y="3889072"/>
            <a:ext cx="533400" cy="612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 rot="2934463">
            <a:off x="4582920" y="3181841"/>
            <a:ext cx="1828800" cy="1004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>
              <a:spcBef>
                <a:spcPct val="20000"/>
              </a:spcBef>
            </a:pPr>
            <a:endParaRPr lang="en-US" sz="240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 rot="2577025">
            <a:off x="3696301" y="3758897"/>
            <a:ext cx="216535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en-US" sz="2400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3962400" y="2974672"/>
            <a:ext cx="2209800" cy="2286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Adaptive Spatial Partitioning [5]: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i="1" u="sng" dirty="0" smtClean="0">
                <a:solidFill>
                  <a:srgbClr val="5B0DAA"/>
                </a:solidFill>
                <a:latin typeface="Copperplate Gothic Light" pitchFamily="34" charset="0"/>
              </a:rPr>
              <a:t>K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-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D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iscrete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O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rientation </a:t>
            </a:r>
            <a:r>
              <a:rPr lang="en-US" sz="2800" u="sng" dirty="0" err="1" smtClean="0">
                <a:solidFill>
                  <a:srgbClr val="5B0DAA"/>
                </a:solidFill>
                <a:latin typeface="Copperplate Gothic Light" pitchFamily="34" charset="0"/>
              </a:rPr>
              <a:t>P</a:t>
            </a: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olytopes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5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graphicFrame>
        <p:nvGraphicFramePr>
          <p:cNvPr id="22" name="Object 0"/>
          <p:cNvGraphicFramePr>
            <a:graphicFrameLocks noChangeAspect="1"/>
          </p:cNvGraphicFramePr>
          <p:nvPr/>
        </p:nvGraphicFramePr>
        <p:xfrm>
          <a:off x="1606132" y="1425446"/>
          <a:ext cx="6124575" cy="4092575"/>
        </p:xfrm>
        <a:graphic>
          <a:graphicData uri="http://schemas.openxmlformats.org/presentationml/2006/ole">
            <p:oleObj spid="_x0000_s21508" name="VISIO" r:id="rId6" imgW="6124320" imgH="4092480" progId="">
              <p:embed/>
            </p:oleObj>
          </a:graphicData>
        </a:graphic>
      </p:graphicFrame>
      <p:sp>
        <p:nvSpPr>
          <p:cNvPr id="23" name="Line 4"/>
          <p:cNvSpPr>
            <a:spLocks noChangeShapeType="1"/>
          </p:cNvSpPr>
          <p:nvPr/>
        </p:nvSpPr>
        <p:spPr bwMode="auto">
          <a:xfrm flipV="1">
            <a:off x="2368132" y="5181600"/>
            <a:ext cx="5410200" cy="76200"/>
          </a:xfrm>
          <a:prstGeom prst="line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 flipV="1">
            <a:off x="2368132" y="2949446"/>
            <a:ext cx="5410200" cy="76200"/>
          </a:xfrm>
          <a:prstGeom prst="line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 rot="18492078" flipV="1">
            <a:off x="4050254" y="3635246"/>
            <a:ext cx="5410200" cy="76200"/>
          </a:xfrm>
          <a:prstGeom prst="line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 rot="18492078" flipV="1">
            <a:off x="1682332" y="3025646"/>
            <a:ext cx="5410200" cy="76200"/>
          </a:xfrm>
          <a:prstGeom prst="line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auto">
          <a:xfrm rot="3079065">
            <a:off x="547501" y="3569829"/>
            <a:ext cx="5470061" cy="69341"/>
          </a:xfrm>
          <a:prstGeom prst="line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 rot="3079065" flipV="1">
            <a:off x="3206332" y="3330446"/>
            <a:ext cx="5410200" cy="76200"/>
          </a:xfrm>
          <a:prstGeom prst="line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Testing BVHs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 rot="18492078" flipV="1">
            <a:off x="1682332" y="3025646"/>
            <a:ext cx="5410200" cy="76200"/>
          </a:xfrm>
          <a:prstGeom prst="line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316" y="1143000"/>
            <a:ext cx="7858484" cy="422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Uniform Grids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5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 rot="18492078" flipV="1">
            <a:off x="1682332" y="3025646"/>
            <a:ext cx="5410200" cy="76200"/>
          </a:xfrm>
          <a:prstGeom prst="line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1600200" y="1393825"/>
          <a:ext cx="6124575" cy="4092575"/>
        </p:xfrm>
        <a:graphic>
          <a:graphicData uri="http://schemas.openxmlformats.org/presentationml/2006/ole">
            <p:oleObj spid="_x0000_s24578" name="VISIO" r:id="rId6" imgW="6124320" imgH="4092480" progId="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Collision Optimization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2-D </a:t>
            </a:r>
            <a:r>
              <a:rPr lang="en-US" sz="2800" i="1" dirty="0" smtClean="0">
                <a:solidFill>
                  <a:srgbClr val="5B0DAA"/>
                </a:solidFill>
                <a:latin typeface="Copperplate Gothic Light" pitchFamily="34" charset="0"/>
              </a:rPr>
              <a:t>vs.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3-D Optimization Structures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 rot="18492078" flipV="1">
            <a:off x="1682332" y="3025646"/>
            <a:ext cx="5410200" cy="76200"/>
          </a:xfrm>
          <a:prstGeom prst="line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726" y="1143000"/>
            <a:ext cx="786407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Acknowledgements: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Picking, Interaction, Particles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33400" y="2743200"/>
            <a:ext cx="7410450" cy="1676400"/>
            <a:chOff x="533400" y="4572000"/>
            <a:chExt cx="7410450" cy="1676400"/>
          </a:xfrm>
        </p:grpSpPr>
        <p:pic>
          <p:nvPicPr>
            <p:cNvPr id="30" name="Picture 29" descr="HubertShum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" y="4572000"/>
              <a:ext cx="1294182" cy="167640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905000" y="4653070"/>
              <a:ext cx="3124200" cy="15142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rgbClr val="4832CE"/>
                  </a:solidFill>
                </a:rPr>
                <a:t>Hubert Pak Ho Shum</a:t>
              </a:r>
            </a:p>
            <a:p>
              <a:r>
                <a:rPr lang="en-US" sz="1200" dirty="0" smtClean="0">
                  <a:solidFill>
                    <a:srgbClr val="4832CE"/>
                  </a:solidFill>
                </a:rPr>
                <a:t>Postdoctoral Researcher</a:t>
              </a:r>
            </a:p>
            <a:p>
              <a:r>
                <a:rPr lang="en-US" sz="1200" dirty="0" smtClean="0">
                  <a:solidFill>
                    <a:srgbClr val="4832CE"/>
                  </a:solidFill>
                </a:rPr>
                <a:t>Advanced Science Institute</a:t>
              </a:r>
            </a:p>
            <a:p>
              <a:r>
                <a:rPr lang="en-US" sz="1200" dirty="0" smtClean="0">
                  <a:solidFill>
                    <a:srgbClr val="4832CE"/>
                  </a:solidFill>
                </a:rPr>
                <a:t>RIKEN </a:t>
              </a:r>
              <a:r>
                <a:rPr lang="en-US" altLang="ja-JP" sz="1200" dirty="0" smtClean="0">
                  <a:solidFill>
                    <a:srgbClr val="4832CE"/>
                  </a:solidFill>
                </a:rPr>
                <a:t>(</a:t>
              </a:r>
              <a:r>
                <a:rPr lang="ja-JP" altLang="en-US" sz="1200" smtClean="0">
                  <a:solidFill>
                    <a:srgbClr val="4832CE"/>
                  </a:solidFill>
                </a:rPr>
                <a:t>理研</a:t>
              </a:r>
              <a:r>
                <a:rPr lang="en-US" altLang="ja-JP" sz="1200" dirty="0" smtClean="0">
                  <a:solidFill>
                    <a:srgbClr val="4832CE"/>
                  </a:solidFill>
                </a:rPr>
                <a:t>)</a:t>
              </a:r>
              <a:endParaRPr lang="en-US" sz="1200" dirty="0" smtClean="0">
                <a:solidFill>
                  <a:srgbClr val="4832CE"/>
                </a:solidFill>
              </a:endParaRPr>
            </a:p>
            <a:p>
              <a:endParaRPr lang="en-US" sz="1200" dirty="0" smtClean="0">
                <a:solidFill>
                  <a:srgbClr val="4832CE"/>
                </a:solidFill>
              </a:endParaRPr>
            </a:p>
            <a:p>
              <a:r>
                <a:rPr lang="en-US" sz="1200" dirty="0" smtClean="0">
                  <a:solidFill>
                    <a:srgbClr val="4832CE"/>
                  </a:solidFill>
                  <a:hlinkClick r:id="rId5"/>
                </a:rPr>
                <a:t>http://hubertshum.com/info/</a:t>
              </a:r>
              <a:endParaRPr lang="en-US" sz="1200" dirty="0">
                <a:solidFill>
                  <a:srgbClr val="4832CE"/>
                </a:solidFill>
              </a:endParaRPr>
            </a:p>
          </p:txBody>
        </p:sp>
        <p:pic>
          <p:nvPicPr>
            <p:cNvPr id="35" name="Picture 34" descr="RIKEN_logo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67400" y="5091113"/>
              <a:ext cx="2076450" cy="638175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533400" y="1066800"/>
            <a:ext cx="8229600" cy="1573911"/>
            <a:chOff x="533400" y="2563403"/>
            <a:chExt cx="8229600" cy="1573911"/>
          </a:xfrm>
        </p:grpSpPr>
        <p:sp>
          <p:nvSpPr>
            <p:cNvPr id="27" name="Rectangle 26"/>
            <p:cNvSpPr/>
            <p:nvPr/>
          </p:nvSpPr>
          <p:spPr>
            <a:xfrm>
              <a:off x="1905000" y="2611694"/>
              <a:ext cx="3509633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rgbClr val="C00000"/>
                  </a:solidFill>
                </a:rPr>
                <a:t>François </a:t>
              </a:r>
              <a:r>
                <a:rPr lang="en-US" sz="1800" dirty="0" err="1" smtClean="0">
                  <a:solidFill>
                    <a:srgbClr val="C00000"/>
                  </a:solidFill>
                </a:rPr>
                <a:t>Guimbretière</a:t>
              </a:r>
              <a:endParaRPr lang="en-US" sz="1800" dirty="0" smtClean="0">
                <a:solidFill>
                  <a:srgbClr val="C00000"/>
                </a:solidFill>
              </a:endParaRPr>
            </a:p>
            <a:p>
              <a:r>
                <a:rPr lang="en-US" sz="1200" dirty="0" smtClean="0">
                  <a:solidFill>
                    <a:srgbClr val="C00000"/>
                  </a:solidFill>
                </a:rPr>
                <a:t>Associate Professor</a:t>
              </a:r>
            </a:p>
            <a:p>
              <a:r>
                <a:rPr lang="en-US" sz="1200" dirty="0" smtClean="0">
                  <a:solidFill>
                    <a:srgbClr val="C00000"/>
                  </a:solidFill>
                </a:rPr>
                <a:t>Department of Computer Science</a:t>
              </a:r>
            </a:p>
            <a:p>
              <a:r>
                <a:rPr lang="en-US" sz="1200" dirty="0" smtClean="0">
                  <a:solidFill>
                    <a:srgbClr val="C00000"/>
                  </a:solidFill>
                </a:rPr>
                <a:t>Cornell University</a:t>
              </a:r>
            </a:p>
            <a:p>
              <a:endParaRPr lang="en-US" sz="1200" dirty="0" smtClean="0">
                <a:solidFill>
                  <a:srgbClr val="C00000"/>
                </a:solidFill>
              </a:endParaRPr>
            </a:p>
            <a:p>
              <a:r>
                <a:rPr lang="en-US" sz="1200" dirty="0" smtClean="0">
                  <a:hlinkClick r:id="rId7"/>
                </a:rPr>
                <a:t>http://www.cs.cornell.edu/~francois/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pic>
          <p:nvPicPr>
            <p:cNvPr id="41" name="Picture 40" descr="FrancoisGuimbretiere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3400" y="2563403"/>
              <a:ext cx="1295400" cy="1573911"/>
            </a:xfrm>
            <a:prstGeom prst="rect">
              <a:avLst/>
            </a:prstGeom>
          </p:spPr>
        </p:pic>
        <p:pic>
          <p:nvPicPr>
            <p:cNvPr id="39940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867400" y="3109058"/>
              <a:ext cx="289560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14"/>
          <p:cNvGrpSpPr/>
          <p:nvPr/>
        </p:nvGrpSpPr>
        <p:grpSpPr>
          <a:xfrm>
            <a:off x="533400" y="4495800"/>
            <a:ext cx="7166757" cy="1835150"/>
            <a:chOff x="533400" y="4413250"/>
            <a:chExt cx="7166757" cy="1835150"/>
          </a:xfrm>
        </p:grpSpPr>
        <p:grpSp>
          <p:nvGrpSpPr>
            <p:cNvPr id="17" name="Group 34"/>
            <p:cNvGrpSpPr/>
            <p:nvPr/>
          </p:nvGrpSpPr>
          <p:grpSpPr>
            <a:xfrm>
              <a:off x="533400" y="4413250"/>
              <a:ext cx="4800600" cy="1835150"/>
              <a:chOff x="533400" y="4470400"/>
              <a:chExt cx="4800600" cy="183515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905000" y="4700111"/>
                <a:ext cx="342900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3366"/>
                    </a:solidFill>
                  </a:rPr>
                  <a:t>Steve Rotenberg</a:t>
                </a:r>
              </a:p>
              <a:p>
                <a:r>
                  <a:rPr lang="en-US" sz="1200" dirty="0" smtClean="0">
                    <a:solidFill>
                      <a:srgbClr val="003366"/>
                    </a:solidFill>
                  </a:rPr>
                  <a:t>Visiting Lecturer</a:t>
                </a:r>
              </a:p>
              <a:p>
                <a:r>
                  <a:rPr lang="en-US" sz="1200" dirty="0" smtClean="0">
                    <a:solidFill>
                      <a:srgbClr val="003366"/>
                    </a:solidFill>
                  </a:rPr>
                  <a:t>Graphics Lab</a:t>
                </a:r>
              </a:p>
              <a:p>
                <a:r>
                  <a:rPr lang="en-US" sz="1200" dirty="0" smtClean="0">
                    <a:solidFill>
                      <a:srgbClr val="003366"/>
                    </a:solidFill>
                  </a:rPr>
                  <a:t>University of California – San Diego</a:t>
                </a:r>
              </a:p>
              <a:p>
                <a:r>
                  <a:rPr lang="en-US" sz="1200" dirty="0" smtClean="0">
                    <a:solidFill>
                      <a:srgbClr val="003366"/>
                    </a:solidFill>
                  </a:rPr>
                  <a:t>CEO/Chief Scientist, </a:t>
                </a:r>
                <a:r>
                  <a:rPr lang="en-US" sz="1200" dirty="0" err="1" smtClean="0">
                    <a:solidFill>
                      <a:srgbClr val="003366"/>
                    </a:solidFill>
                  </a:rPr>
                  <a:t>PixelActive</a:t>
                </a:r>
                <a:endParaRPr lang="en-US" sz="1200" dirty="0" smtClean="0">
                  <a:solidFill>
                    <a:srgbClr val="003366"/>
                  </a:solidFill>
                </a:endParaRPr>
              </a:p>
              <a:p>
                <a:r>
                  <a:rPr lang="en-US" sz="1200" dirty="0" smtClean="0">
                    <a:hlinkClick r:id="rId10"/>
                  </a:rPr>
                  <a:t>http://graphics.ucsd.edu</a:t>
                </a:r>
                <a:endParaRPr lang="en-US" sz="1200" dirty="0" smtClean="0">
                  <a:solidFill>
                    <a:srgbClr val="003366"/>
                  </a:solidFill>
                </a:endParaRPr>
              </a:p>
            </p:txBody>
          </p:sp>
          <p:pic>
            <p:nvPicPr>
              <p:cNvPr id="21" name="Picture 20" descr="smugglers_run-front_large.jp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533400" y="4470400"/>
                <a:ext cx="1295400" cy="1835150"/>
              </a:xfrm>
              <a:prstGeom prst="rect">
                <a:avLst/>
              </a:prstGeom>
            </p:spPr>
          </p:pic>
        </p:grpSp>
        <p:pic>
          <p:nvPicPr>
            <p:cNvPr id="18" name="Picture 17" descr="UCSD_logo_top.gif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18982" y="5243513"/>
              <a:ext cx="1781175" cy="276225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Collision Optimization [3]: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Pair Reduction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 rot="18492078" flipV="1">
            <a:off x="1682332" y="3025646"/>
            <a:ext cx="5410200" cy="76200"/>
          </a:xfrm>
          <a:prstGeom prst="line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2270" y="1095375"/>
            <a:ext cx="7854529" cy="396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Summary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Last Class: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§8.3 – 8.4, 4.2, 5.0, 5.6, 9.1</a:t>
            </a:r>
            <a:r>
              <a:rPr lang="en-US" sz="1800" dirty="0" smtClean="0">
                <a:solidFill>
                  <a:srgbClr val="800000"/>
                </a:solidFill>
              </a:rPr>
              <a:t>, Eberly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endParaRPr lang="en-US" sz="1800" dirty="0" smtClean="0">
              <a:solidFill>
                <a:srgbClr val="FF66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Today: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§9.1,</a:t>
            </a:r>
            <a:r>
              <a:rPr lang="en-US" sz="1800" dirty="0" smtClean="0">
                <a:solidFill>
                  <a:srgbClr val="800000"/>
                </a:solidFill>
              </a:rPr>
              <a:t> Eberly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r>
              <a:rPr lang="en-US" sz="1800" dirty="0" smtClean="0">
                <a:solidFill>
                  <a:srgbClr val="800000"/>
                </a:solidFill>
              </a:rPr>
              <a:t>; </a:t>
            </a:r>
            <a:r>
              <a:rPr lang="en-US" sz="1800" dirty="0" smtClean="0">
                <a:solidFill>
                  <a:srgbClr val="FF6600"/>
                </a:solidFill>
                <a:latin typeface="Arial"/>
                <a:cs typeface="Arial"/>
              </a:rPr>
              <a:t>Particle System Handout</a:t>
            </a:r>
            <a:endParaRPr lang="en-US" sz="1800" dirty="0" smtClean="0">
              <a:solidFill>
                <a:srgbClr val="FF66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Next Class: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FF6600"/>
                </a:solidFill>
                <a:latin typeface="Arial"/>
                <a:cs typeface="Arial"/>
              </a:rPr>
              <a:t>Particle System Handout</a:t>
            </a:r>
            <a:endParaRPr lang="en-US" sz="1800" dirty="0" smtClean="0">
              <a:solidFill>
                <a:srgbClr val="FF66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Last Time: Interaction Handling &amp; </a:t>
            </a:r>
            <a:r>
              <a:rPr lang="en-US" sz="1800" u="sng" dirty="0" smtClean="0">
                <a:solidFill>
                  <a:srgbClr val="800000"/>
                </a:solidFill>
              </a:rPr>
              <a:t>H</a:t>
            </a:r>
            <a:r>
              <a:rPr lang="en-US" sz="1800" dirty="0" smtClean="0">
                <a:solidFill>
                  <a:srgbClr val="800000"/>
                </a:solidFill>
              </a:rPr>
              <a:t>uman </a:t>
            </a:r>
            <a:r>
              <a:rPr lang="en-US" sz="1800" u="sng" dirty="0" smtClean="0">
                <a:solidFill>
                  <a:srgbClr val="800000"/>
                </a:solidFill>
              </a:rPr>
              <a:t>C</a:t>
            </a:r>
            <a:r>
              <a:rPr lang="en-US" sz="1800" dirty="0" smtClean="0">
                <a:solidFill>
                  <a:srgbClr val="800000"/>
                </a:solidFill>
              </a:rPr>
              <a:t>omputer </a:t>
            </a:r>
            <a:r>
              <a:rPr lang="en-US" sz="1800" u="sng" dirty="0" smtClean="0">
                <a:solidFill>
                  <a:srgbClr val="800000"/>
                </a:solidFill>
              </a:rPr>
              <a:t>I</a:t>
            </a:r>
            <a:r>
              <a:rPr lang="en-US" sz="1800" dirty="0" smtClean="0">
                <a:solidFill>
                  <a:srgbClr val="800000"/>
                </a:solidFill>
              </a:rPr>
              <a:t>nteraction (HCI)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Spectrum of interaction</a:t>
            </a:r>
            <a:endParaRPr lang="en-US" sz="1800" u="sng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Kinds of interaction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User input: selection, control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Stimuli: much more when we cover visualization, color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Today: Collision Response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Today &amp; Next Class: Particle Systems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Collision response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Simulation of Processes, Simple Physical Bodies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Events: birth (emission), collision, death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Properties: mass, initial velocity, lifetime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Next: Lab on Particle Systems; Dissection of Working Program</a:t>
            </a:r>
            <a:endParaRPr lang="en-US" sz="1800" dirty="0" smtClean="0">
              <a:solidFill>
                <a:srgbClr val="0000CC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Terminology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H</a:t>
            </a:r>
            <a:r>
              <a:rPr lang="en-US" sz="1800" dirty="0" smtClean="0">
                <a:solidFill>
                  <a:srgbClr val="800000"/>
                </a:solidFill>
              </a:rPr>
              <a:t>uman-</a:t>
            </a:r>
            <a:r>
              <a:rPr lang="en-US" sz="1800" u="sng" dirty="0" smtClean="0">
                <a:solidFill>
                  <a:srgbClr val="800000"/>
                </a:solidFill>
              </a:rPr>
              <a:t>C</a:t>
            </a:r>
            <a:r>
              <a:rPr lang="en-US" sz="1800" dirty="0" smtClean="0">
                <a:solidFill>
                  <a:srgbClr val="800000"/>
                </a:solidFill>
              </a:rPr>
              <a:t>omputer </a:t>
            </a:r>
            <a:r>
              <a:rPr lang="en-US" sz="1800" u="sng" dirty="0" smtClean="0">
                <a:solidFill>
                  <a:srgbClr val="800000"/>
                </a:solidFill>
              </a:rPr>
              <a:t>I</a:t>
            </a:r>
            <a:r>
              <a:rPr lang="en-US" sz="1800" dirty="0" smtClean="0">
                <a:solidFill>
                  <a:srgbClr val="800000"/>
                </a:solidFill>
              </a:rPr>
              <a:t>nteraction (HCI)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i="1" dirty="0" smtClean="0">
                <a:solidFill>
                  <a:srgbClr val="0000CC"/>
                </a:solidFill>
              </a:rPr>
              <a:t>aka </a:t>
            </a:r>
            <a:r>
              <a:rPr lang="en-US" sz="1800" u="sng" dirty="0" smtClean="0">
                <a:solidFill>
                  <a:srgbClr val="0000CC"/>
                </a:solidFill>
              </a:rPr>
              <a:t>M</a:t>
            </a:r>
            <a:r>
              <a:rPr lang="en-US" sz="1800" dirty="0" smtClean="0">
                <a:solidFill>
                  <a:srgbClr val="0000CC"/>
                </a:solidFill>
              </a:rPr>
              <a:t>an-</a:t>
            </a:r>
            <a:r>
              <a:rPr lang="en-US" sz="1800" u="sng" dirty="0" smtClean="0">
                <a:solidFill>
                  <a:srgbClr val="0000CC"/>
                </a:solidFill>
              </a:rPr>
              <a:t>M</a:t>
            </a:r>
            <a:r>
              <a:rPr lang="en-US" sz="1800" dirty="0" smtClean="0">
                <a:solidFill>
                  <a:srgbClr val="0000CC"/>
                </a:solidFill>
              </a:rPr>
              <a:t>achine </a:t>
            </a:r>
            <a:r>
              <a:rPr lang="en-US" sz="1800" u="sng" dirty="0" smtClean="0">
                <a:solidFill>
                  <a:srgbClr val="0000CC"/>
                </a:solidFill>
              </a:rPr>
              <a:t>I</a:t>
            </a:r>
            <a:r>
              <a:rPr lang="en-US" sz="1800" dirty="0" smtClean="0">
                <a:solidFill>
                  <a:srgbClr val="0000CC"/>
                </a:solidFill>
              </a:rPr>
              <a:t>nteraction (archaic), </a:t>
            </a:r>
            <a:r>
              <a:rPr lang="en-US" sz="1800" u="sng" dirty="0" smtClean="0">
                <a:solidFill>
                  <a:srgbClr val="0000CC"/>
                </a:solidFill>
              </a:rPr>
              <a:t>C</a:t>
            </a:r>
            <a:r>
              <a:rPr lang="en-US" sz="1800" dirty="0" smtClean="0">
                <a:solidFill>
                  <a:srgbClr val="0000CC"/>
                </a:solidFill>
              </a:rPr>
              <a:t>omputer-</a:t>
            </a:r>
            <a:r>
              <a:rPr lang="en-US" sz="1800" u="sng" dirty="0" smtClean="0">
                <a:solidFill>
                  <a:srgbClr val="0000CC"/>
                </a:solidFill>
              </a:rPr>
              <a:t>H</a:t>
            </a:r>
            <a:r>
              <a:rPr lang="en-US" sz="1800" dirty="0" smtClean="0">
                <a:solidFill>
                  <a:srgbClr val="0000CC"/>
                </a:solidFill>
              </a:rPr>
              <a:t>uman </a:t>
            </a:r>
            <a:r>
              <a:rPr lang="en-US" sz="1800" u="sng" dirty="0" smtClean="0">
                <a:solidFill>
                  <a:srgbClr val="0000CC"/>
                </a:solidFill>
              </a:rPr>
              <a:t>I</a:t>
            </a:r>
            <a:r>
              <a:rPr lang="en-US" sz="1800" dirty="0" smtClean="0">
                <a:solidFill>
                  <a:srgbClr val="0000CC"/>
                </a:solidFill>
              </a:rPr>
              <a:t>nteraction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Study, planning, design of interaction between humans &amp; computers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User interface</a:t>
            </a:r>
            <a:r>
              <a:rPr lang="en-US" sz="1800" dirty="0" smtClean="0">
                <a:solidFill>
                  <a:srgbClr val="0000CC"/>
                </a:solidFill>
              </a:rPr>
              <a:t>: operation &amp; control of machine, feedback to human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Particle Systems</a:t>
            </a:r>
            <a:r>
              <a:rPr lang="en-US" sz="1800" dirty="0" smtClean="0">
                <a:solidFill>
                  <a:srgbClr val="800000"/>
                </a:solidFill>
              </a:rPr>
              <a:t> – Simulation of Processes, Simple Physical Bodies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Events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u="sng" dirty="0" smtClean="0">
                <a:solidFill>
                  <a:srgbClr val="0000CC"/>
                </a:solidFill>
              </a:rPr>
              <a:t>Birth</a:t>
            </a:r>
            <a:r>
              <a:rPr lang="en-US" sz="1800" dirty="0" smtClean="0">
                <a:solidFill>
                  <a:srgbClr val="0000CC"/>
                </a:solidFill>
              </a:rPr>
              <a:t> – particle generated based on shape, position of </a:t>
            </a:r>
            <a:r>
              <a:rPr lang="en-US" sz="1800" u="sng" dirty="0" smtClean="0">
                <a:solidFill>
                  <a:srgbClr val="0000CC"/>
                </a:solidFill>
              </a:rPr>
              <a:t>emitter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u="sng" dirty="0" smtClean="0">
                <a:solidFill>
                  <a:srgbClr val="0000CC"/>
                </a:solidFill>
              </a:rPr>
              <a:t>Collision</a:t>
            </a:r>
            <a:r>
              <a:rPr lang="en-US" sz="1800" dirty="0" smtClean="0">
                <a:solidFill>
                  <a:srgbClr val="0000CC"/>
                </a:solidFill>
              </a:rPr>
              <a:t> – particle with object (including other particles)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u="sng" dirty="0" smtClean="0">
                <a:solidFill>
                  <a:srgbClr val="0000CC"/>
                </a:solidFill>
              </a:rPr>
              <a:t>Death</a:t>
            </a:r>
            <a:r>
              <a:rPr lang="en-US" sz="1800" dirty="0" smtClean="0">
                <a:solidFill>
                  <a:srgbClr val="0000CC"/>
                </a:solidFill>
              </a:rPr>
              <a:t> – end of particle life, due to collision or expiration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Properties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Mass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Initial velocity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Lifetime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i="1" dirty="0" smtClean="0">
                <a:solidFill>
                  <a:srgbClr val="0000CC"/>
                </a:solidFill>
              </a:rPr>
              <a:t>etc.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Data Structures: </a:t>
            </a:r>
            <a:r>
              <a:rPr lang="en-US" sz="1800" i="1" u="sng" dirty="0" smtClean="0">
                <a:solidFill>
                  <a:srgbClr val="800000"/>
                </a:solidFill>
              </a:rPr>
              <a:t>k</a:t>
            </a:r>
            <a:r>
              <a:rPr lang="en-US" sz="1800" u="sng" dirty="0" smtClean="0">
                <a:solidFill>
                  <a:srgbClr val="800000"/>
                </a:solidFill>
              </a:rPr>
              <a:t>-D Trees</a:t>
            </a:r>
            <a:r>
              <a:rPr lang="en-US" sz="1800" dirty="0" smtClean="0">
                <a:solidFill>
                  <a:srgbClr val="800000"/>
                </a:solidFill>
              </a:rPr>
              <a:t>, </a:t>
            </a:r>
            <a:r>
              <a:rPr lang="en-US" sz="1800" u="sng" dirty="0" smtClean="0">
                <a:solidFill>
                  <a:srgbClr val="800000"/>
                </a:solidFill>
              </a:rPr>
              <a:t>K-Discrete Oriented </a:t>
            </a:r>
            <a:r>
              <a:rPr lang="en-US" sz="1800" u="sng" dirty="0" err="1" smtClean="0">
                <a:solidFill>
                  <a:srgbClr val="800000"/>
                </a:solidFill>
              </a:rPr>
              <a:t>Polytopes</a:t>
            </a:r>
            <a:endParaRPr lang="en-US" sz="1800" i="1" u="sng" dirty="0" smtClean="0">
              <a:solidFill>
                <a:srgbClr val="0000CC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H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uman-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C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omputer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I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nteraction (HCI)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7200" y="5954068"/>
            <a:ext cx="416197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ym typeface="Symbol" pitchFamily="18" charset="2"/>
              </a:rPr>
              <a:t>Adapted from </a:t>
            </a:r>
            <a:r>
              <a:rPr lang="en-US" sz="1200" dirty="0" smtClean="0">
                <a:sym typeface="Symbol" pitchFamily="18" charset="2"/>
              </a:rPr>
              <a:t>Wikipedia, </a:t>
            </a:r>
            <a:r>
              <a:rPr lang="en-US" sz="1200" i="1" dirty="0" smtClean="0">
                <a:sym typeface="Symbol" pitchFamily="18" charset="2"/>
              </a:rPr>
              <a:t>Human-Computer Interaction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latin typeface="Arial"/>
                <a:cs typeface="Arial"/>
                <a:hlinkClick r:id="rId4"/>
              </a:rPr>
              <a:t>http://bit.ly/bqrQTg</a:t>
            </a:r>
            <a:endParaRPr lang="en-US" sz="1200" dirty="0">
              <a:sym typeface="Symbol" pitchFamily="18" charset="2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990600"/>
            <a:ext cx="8382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Study, Planning, &amp; Design of Interaction between People, Computers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Study: intersection of computer science, behavioral science, design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Planning: information management tasks, media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Design: </a:t>
            </a:r>
            <a:r>
              <a:rPr lang="en-US" sz="1800" u="sng" dirty="0" smtClean="0">
                <a:solidFill>
                  <a:srgbClr val="0000CC"/>
                </a:solidFill>
              </a:rPr>
              <a:t>g</a:t>
            </a:r>
            <a:r>
              <a:rPr lang="en-US" sz="1800" dirty="0" smtClean="0">
                <a:solidFill>
                  <a:srgbClr val="0000CC"/>
                </a:solidFill>
              </a:rPr>
              <a:t>raphical </a:t>
            </a:r>
            <a:r>
              <a:rPr lang="en-US" sz="1800" u="sng" dirty="0" smtClean="0">
                <a:solidFill>
                  <a:srgbClr val="0000CC"/>
                </a:solidFill>
              </a:rPr>
              <a:t>u</a:t>
            </a:r>
            <a:r>
              <a:rPr lang="en-US" sz="1800" dirty="0" smtClean="0">
                <a:solidFill>
                  <a:srgbClr val="0000CC"/>
                </a:solidFill>
              </a:rPr>
              <a:t>ser </a:t>
            </a:r>
            <a:r>
              <a:rPr lang="en-US" sz="1800" u="sng" dirty="0" smtClean="0">
                <a:solidFill>
                  <a:srgbClr val="0000CC"/>
                </a:solidFill>
              </a:rPr>
              <a:t>i</a:t>
            </a:r>
            <a:r>
              <a:rPr lang="en-US" sz="1800" dirty="0" smtClean="0">
                <a:solidFill>
                  <a:srgbClr val="0000CC"/>
                </a:solidFill>
              </a:rPr>
              <a:t>nterfaces, displays, algorithms, systems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Related Areas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Cognitive Science &amp; Cognitive Modeling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Ergonomics &amp; Human Factors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HCI: more emphasis on computers (</a:t>
            </a:r>
            <a:r>
              <a:rPr lang="en-US" sz="1800" i="1" dirty="0" smtClean="0">
                <a:solidFill>
                  <a:srgbClr val="0000CC"/>
                </a:solidFill>
              </a:rPr>
              <a:t>vs.</a:t>
            </a:r>
            <a:r>
              <a:rPr lang="en-US" sz="1800" dirty="0" smtClean="0">
                <a:solidFill>
                  <a:srgbClr val="0000CC"/>
                </a:solidFill>
              </a:rPr>
              <a:t> other artifacts)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Some overlap within information technology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C</a:t>
            </a:r>
            <a:r>
              <a:rPr lang="en-US" sz="1800" dirty="0" smtClean="0">
                <a:solidFill>
                  <a:srgbClr val="0000CC"/>
                </a:solidFill>
              </a:rPr>
              <a:t>omputational </a:t>
            </a:r>
            <a:r>
              <a:rPr lang="en-US" sz="1800" u="sng" dirty="0" smtClean="0">
                <a:solidFill>
                  <a:srgbClr val="0000CC"/>
                </a:solidFill>
              </a:rPr>
              <a:t>I</a:t>
            </a:r>
            <a:r>
              <a:rPr lang="en-US" sz="1800" dirty="0" smtClean="0">
                <a:solidFill>
                  <a:srgbClr val="0000CC"/>
                </a:solidFill>
              </a:rPr>
              <a:t>nformation &amp; </a:t>
            </a:r>
            <a:r>
              <a:rPr lang="en-US" sz="1800" u="sng" dirty="0" smtClean="0">
                <a:solidFill>
                  <a:srgbClr val="0000CC"/>
                </a:solidFill>
              </a:rPr>
              <a:t>K</a:t>
            </a:r>
            <a:r>
              <a:rPr lang="en-US" sz="1800" dirty="0" smtClean="0">
                <a:solidFill>
                  <a:srgbClr val="0000CC"/>
                </a:solidFill>
              </a:rPr>
              <a:t>nowledge </a:t>
            </a:r>
            <a:r>
              <a:rPr lang="en-US" sz="1800" u="sng" dirty="0" smtClean="0">
                <a:solidFill>
                  <a:srgbClr val="0000CC"/>
                </a:solidFill>
              </a:rPr>
              <a:t>M</a:t>
            </a:r>
            <a:r>
              <a:rPr lang="en-US" sz="1800" dirty="0" smtClean="0">
                <a:solidFill>
                  <a:srgbClr val="0000CC"/>
                </a:solidFill>
              </a:rPr>
              <a:t>anagement (CIKM)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Software Engineering: Operating Systems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Computer Graphics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Wearable Computers &amp; Ubiquitous Communication/Computing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Interaction Spectrum for HCI &amp; Print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990600"/>
            <a:ext cx="6527929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457200" y="5943600"/>
            <a:ext cx="7696200" cy="482600"/>
            <a:chOff x="457200" y="5943600"/>
            <a:chExt cx="7696200" cy="48260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457200" y="5954068"/>
              <a:ext cx="4702378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FF0000"/>
                  </a:solidFill>
                  <a:sym typeface="Symbol" pitchFamily="18" charset="2"/>
                </a:rPr>
                <a:t>Adapted from slide © 2004 F. </a:t>
              </a:r>
              <a:r>
                <a:rPr lang="en-GB" sz="1200" dirty="0" err="1" smtClean="0">
                  <a:solidFill>
                    <a:srgbClr val="FF0000"/>
                  </a:solidFill>
                  <a:sym typeface="Symbol" pitchFamily="18" charset="2"/>
                </a:rPr>
                <a:t>Guimbretière</a:t>
              </a:r>
              <a:r>
                <a:rPr lang="en-GB" sz="1200" dirty="0" smtClean="0">
                  <a:solidFill>
                    <a:srgbClr val="FF0000"/>
                  </a:solidFill>
                  <a:sym typeface="Symbol" pitchFamily="18" charset="2"/>
                </a:rPr>
                <a:t>, Cornell University</a:t>
              </a:r>
              <a:endParaRPr lang="en-GB" sz="1200" dirty="0">
                <a:solidFill>
                  <a:srgbClr val="FF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FF0000"/>
                  </a:solidFill>
                </a:rPr>
                <a:t>Stanford CS448B: Visualization, Fall 2004, </a:t>
              </a:r>
              <a:r>
                <a:rPr lang="en-US" sz="1200" dirty="0" smtClean="0">
                  <a:solidFill>
                    <a:srgbClr val="FF0000"/>
                  </a:solidFill>
                  <a:hlinkClick r:id="rId5"/>
                </a:rPr>
                <a:t>http://bit.ly/h0hRzU</a:t>
              </a:r>
              <a:endParaRPr lang="en-US" sz="1200" dirty="0">
                <a:solidFill>
                  <a:srgbClr val="FF0000"/>
                </a:solidFill>
                <a:sym typeface="Symbol" pitchFamily="18" charset="2"/>
              </a:endParaRPr>
            </a:p>
          </p:txBody>
        </p:sp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57800" y="5943600"/>
              <a:ext cx="289560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[3]: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Perception &amp; Mental Models in HCI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5954068"/>
            <a:ext cx="596721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ym typeface="Symbol" pitchFamily="18" charset="2"/>
              </a:rPr>
              <a:t>Adapted from </a:t>
            </a:r>
            <a:r>
              <a:rPr lang="en-US" sz="1200" dirty="0" smtClean="0">
                <a:sym typeface="Symbol" pitchFamily="18" charset="2"/>
              </a:rPr>
              <a:t>material © 2008 Wikimedia Foundation (from </a:t>
            </a:r>
            <a:r>
              <a:rPr lang="en-US" sz="1200" dirty="0" err="1" smtClean="0">
                <a:sym typeface="Symbol" pitchFamily="18" charset="2"/>
              </a:rPr>
              <a:t>Wickens</a:t>
            </a:r>
            <a:r>
              <a:rPr lang="en-US" sz="1200" dirty="0" smtClean="0">
                <a:sym typeface="Symbol" pitchFamily="18" charset="2"/>
              </a:rPr>
              <a:t> </a:t>
            </a:r>
            <a:r>
              <a:rPr lang="en-US" sz="1200" i="1" dirty="0" smtClean="0">
                <a:sym typeface="Symbol" pitchFamily="18" charset="2"/>
              </a:rPr>
              <a:t>et al.</a:t>
            </a:r>
            <a:r>
              <a:rPr lang="en-US" sz="1200" dirty="0" smtClean="0">
                <a:sym typeface="Symbol" pitchFamily="18" charset="2"/>
              </a:rPr>
              <a:t>, 2004)</a:t>
            </a:r>
            <a:endParaRPr lang="en-GB" sz="1200" dirty="0" smtClean="0"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GB" sz="1200" i="1" dirty="0" smtClean="0">
                <a:sym typeface="Symbol" pitchFamily="18" charset="2"/>
              </a:rPr>
              <a:t>Human-Computer Interaction</a:t>
            </a:r>
            <a:r>
              <a:rPr lang="en-GB" sz="1200" dirty="0" smtClean="0">
                <a:sym typeface="Symbol" pitchFamily="18" charset="2"/>
              </a:rPr>
              <a:t>, </a:t>
            </a:r>
            <a:r>
              <a:rPr lang="en-GB" sz="1200" dirty="0" smtClean="0">
                <a:sym typeface="Symbol" pitchFamily="18" charset="2"/>
                <a:hlinkClick r:id="rId4"/>
              </a:rPr>
              <a:t>http://bit.ly/bqrQTg</a:t>
            </a:r>
            <a:endParaRPr lang="en-GB" sz="1200" dirty="0">
              <a:sym typeface="Symbol" pitchFamily="18" charset="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990600"/>
            <a:ext cx="8382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Perceptual Principles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1. Make Displays Perceivable (Legible, Audible, </a:t>
            </a:r>
            <a:r>
              <a:rPr lang="en-US" sz="1800" i="1" dirty="0" smtClean="0">
                <a:solidFill>
                  <a:srgbClr val="0000CC"/>
                </a:solidFill>
              </a:rPr>
              <a:t>etc.</a:t>
            </a:r>
            <a:r>
              <a:rPr lang="en-US" sz="1800" dirty="0" smtClean="0">
                <a:solidFill>
                  <a:srgbClr val="0000CC"/>
                </a:solidFill>
              </a:rPr>
              <a:t>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2. Avoid Absolute Judgment Limits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3. Use Top-Down Processing: Be Consistent with Past Experience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4. Exploit Redundancy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5. Use </a:t>
            </a:r>
            <a:r>
              <a:rPr lang="en-US" sz="1800" dirty="0" err="1" smtClean="0">
                <a:solidFill>
                  <a:srgbClr val="0000CC"/>
                </a:solidFill>
              </a:rPr>
              <a:t>Discriminable</a:t>
            </a:r>
            <a:r>
              <a:rPr lang="en-US" sz="1800" dirty="0" smtClean="0">
                <a:solidFill>
                  <a:srgbClr val="0000CC"/>
                </a:solidFill>
              </a:rPr>
              <a:t> Elements to Minimize Confusion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Principles Based upon Mental Models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6. Maintain Pictorial Realism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7. Follow User’s Expectations Regarding Moving Parts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[4]: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Attention &amp; Memory in HCI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5954068"/>
            <a:ext cx="596721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ym typeface="Symbol" pitchFamily="18" charset="2"/>
              </a:rPr>
              <a:t>Adapted from </a:t>
            </a:r>
            <a:r>
              <a:rPr lang="en-US" sz="1200" dirty="0" smtClean="0">
                <a:sym typeface="Symbol" pitchFamily="18" charset="2"/>
              </a:rPr>
              <a:t>material © 2008 Wikimedia Foundation (from </a:t>
            </a:r>
            <a:r>
              <a:rPr lang="en-US" sz="1200" dirty="0" err="1" smtClean="0">
                <a:sym typeface="Symbol" pitchFamily="18" charset="2"/>
              </a:rPr>
              <a:t>Wickens</a:t>
            </a:r>
            <a:r>
              <a:rPr lang="en-US" sz="1200" dirty="0" smtClean="0">
                <a:sym typeface="Symbol" pitchFamily="18" charset="2"/>
              </a:rPr>
              <a:t> </a:t>
            </a:r>
            <a:r>
              <a:rPr lang="en-US" sz="1200" i="1" dirty="0" smtClean="0">
                <a:sym typeface="Symbol" pitchFamily="18" charset="2"/>
              </a:rPr>
              <a:t>et al.</a:t>
            </a:r>
            <a:r>
              <a:rPr lang="en-US" sz="1200" dirty="0" smtClean="0">
                <a:sym typeface="Symbol" pitchFamily="18" charset="2"/>
              </a:rPr>
              <a:t>, 2004)</a:t>
            </a:r>
            <a:endParaRPr lang="en-GB" sz="1200" dirty="0" smtClean="0"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GB" sz="1200" i="1" dirty="0" smtClean="0">
                <a:sym typeface="Symbol" pitchFamily="18" charset="2"/>
              </a:rPr>
              <a:t>Human-Computer Interaction</a:t>
            </a:r>
            <a:r>
              <a:rPr lang="en-GB" sz="1200" dirty="0" smtClean="0">
                <a:sym typeface="Symbol" pitchFamily="18" charset="2"/>
              </a:rPr>
              <a:t>, </a:t>
            </a:r>
            <a:r>
              <a:rPr lang="en-GB" sz="1200" dirty="0" smtClean="0">
                <a:sym typeface="Symbol" pitchFamily="18" charset="2"/>
                <a:hlinkClick r:id="rId4"/>
              </a:rPr>
              <a:t>http://bit.ly/bqrQTg</a:t>
            </a:r>
            <a:endParaRPr lang="en-GB" sz="1200" dirty="0">
              <a:sym typeface="Symbol" pitchFamily="18" charset="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990600"/>
            <a:ext cx="8382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Attention-Based Principles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8. Minimize Information Access Cost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9. Put Multiple Information Sources Close Together, Integrate Them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10. Make Use of Multiple Information Channels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Memory-Based Principles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11. Replace Memory with Visual Information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12. Develop Methods for Predictive Aiding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13. Ensure Consistency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[5]: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Particle Systems – Basic Model</a:t>
            </a:r>
          </a:p>
        </p:txBody>
      </p:sp>
      <p:pic>
        <p:nvPicPr>
          <p:cNvPr id="7" name="Picture 6" descr="RIKEN_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4550" y="5943600"/>
            <a:ext cx="1487606" cy="45720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5954068"/>
            <a:ext cx="417236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</a:rPr>
              <a:t>Adapted from slide © 2008 H. P. H. Shum, RIKEN </a:t>
            </a:r>
            <a:r>
              <a:rPr lang="en-US" altLang="ja-JP" sz="1200" dirty="0" smtClean="0">
                <a:solidFill>
                  <a:srgbClr val="3D2AB0"/>
                </a:solidFill>
              </a:rPr>
              <a:t>(</a:t>
            </a:r>
            <a:r>
              <a:rPr lang="ja-JP" altLang="en-US" sz="1200" smtClean="0">
                <a:solidFill>
                  <a:srgbClr val="3D2AB0"/>
                </a:solidFill>
              </a:rPr>
              <a:t>理研</a:t>
            </a:r>
            <a:r>
              <a:rPr lang="en-US" altLang="ja-JP" sz="1200" dirty="0" smtClean="0">
                <a:solidFill>
                  <a:srgbClr val="3D2AB0"/>
                </a:solidFill>
              </a:rPr>
              <a:t>)</a:t>
            </a:r>
            <a:endParaRPr lang="en-GB" sz="1200" dirty="0" smtClean="0">
              <a:solidFill>
                <a:srgbClr val="3D2AB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GB" sz="1200" i="1" dirty="0" smtClean="0">
                <a:solidFill>
                  <a:srgbClr val="3D2AB0"/>
                </a:solidFill>
                <a:sym typeface="Symbol" pitchFamily="18" charset="2"/>
              </a:rPr>
              <a:t>Computer Animation</a:t>
            </a: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  <a:hlinkClick r:id="rId5"/>
              </a:rPr>
              <a:t>http://bit.ly/ig6KTK</a:t>
            </a:r>
            <a:endParaRPr lang="en-GB" sz="1200" dirty="0">
              <a:solidFill>
                <a:srgbClr val="3D2AB0"/>
              </a:solidFill>
              <a:sym typeface="Symbol" pitchFamily="18" charset="2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8614" y="1143000"/>
            <a:ext cx="811438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TITLE" val="CIS736-Basics-01-Math"/>
  <p:tag name="FOLDERNAME" val="CIS736-Basics-01-Math_270108225806"/>
  <p:tag name="PD" val="1825588"/>
  <p:tag name="NPWI" val="46"/>
  <p:tag name="WMSI" val="369"/>
  <p:tag name="WMIS" val="46646"/>
  <p:tag name="PREC" val="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"/>
  <p:tag name="NBP" val="1"/>
  <p:tag name="CVB" val="1"/>
  <p:tag name="SPT" val="FALSE"/>
  <p:tag name="BSN" val="1"/>
  <p:tag name="LFXCI" val="0"/>
  <p:tag name="SVT" val="TRUE"/>
  <p:tag name="CII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SPT" val="FALSE"/>
  <p:tag name="CVB" val="37"/>
  <p:tag name="BSN" val="37"/>
  <p:tag name="LFXCI" val="0"/>
  <p:tag name="SVT" val="TRUE"/>
  <p:tag name="CII" val="3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heme/theme1.xml><?xml version="1.0" encoding="utf-8"?>
<a:theme xmlns:a="http://schemas.openxmlformats.org/drawingml/2006/main" name="CoopRob-presentations">
  <a:themeElements>
    <a:clrScheme name="CoopRob-presentations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D96D"/>
      </a:accent1>
      <a:accent2>
        <a:srgbClr val="0000E0"/>
      </a:accent2>
      <a:accent3>
        <a:srgbClr val="FFFFFF"/>
      </a:accent3>
      <a:accent4>
        <a:srgbClr val="000000"/>
      </a:accent4>
      <a:accent5>
        <a:srgbClr val="FFE9BA"/>
      </a:accent5>
      <a:accent6>
        <a:srgbClr val="0000CB"/>
      </a:accent6>
      <a:hlink>
        <a:srgbClr val="CC0000"/>
      </a:hlink>
      <a:folHlink>
        <a:srgbClr val="B2B2B2"/>
      </a:folHlink>
    </a:clrScheme>
    <a:fontScheme name="CoopRob-presentations">
      <a:majorFont>
        <a:latin typeface="Copperplate Gothic 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opRob-presenta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pRob-presentation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D96D"/>
        </a:accent1>
        <a:accent2>
          <a:srgbClr val="0000E0"/>
        </a:accent2>
        <a:accent3>
          <a:srgbClr val="FFFFFF"/>
        </a:accent3>
        <a:accent4>
          <a:srgbClr val="000000"/>
        </a:accent4>
        <a:accent5>
          <a:srgbClr val="FFE9BA"/>
        </a:accent5>
        <a:accent6>
          <a:srgbClr val="0000CB"/>
        </a:accent6>
        <a:hlink>
          <a:srgbClr val="CC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Settings\sdeloach\Application Data\Microsoft\Templates\CoopRob-presentations.pot</Template>
  <TotalTime>79644</TotalTime>
  <Words>1886</Words>
  <Application>Microsoft Office PowerPoint</Application>
  <PresentationFormat>On-screen Show (4:3)</PresentationFormat>
  <Paragraphs>305</Paragraphs>
  <Slides>42</Slides>
  <Notes>42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CoopRob-presentations</vt:lpstr>
      <vt:lpstr>VISIO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CIS736-Basics-01-Math</dc:title>
  <dc:creator>William H. Hsu</dc:creator>
  <cp:lastModifiedBy>William H. Hsu</cp:lastModifiedBy>
  <cp:revision>4113</cp:revision>
  <dcterms:created xsi:type="dcterms:W3CDTF">1601-01-01T00:00:00Z</dcterms:created>
  <dcterms:modified xsi:type="dcterms:W3CDTF">2011-04-04T00:42:32Z</dcterms:modified>
</cp:coreProperties>
</file>