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545" r:id="rId2"/>
    <p:sldId id="931" r:id="rId3"/>
    <p:sldId id="370" r:id="rId4"/>
    <p:sldId id="933" r:id="rId5"/>
    <p:sldId id="942" r:id="rId6"/>
    <p:sldId id="944" r:id="rId7"/>
    <p:sldId id="946" r:id="rId8"/>
    <p:sldId id="947" r:id="rId9"/>
    <p:sldId id="951" r:id="rId10"/>
    <p:sldId id="964" r:id="rId11"/>
    <p:sldId id="965" r:id="rId12"/>
    <p:sldId id="966" r:id="rId13"/>
    <p:sldId id="967" r:id="rId14"/>
    <p:sldId id="968" r:id="rId15"/>
    <p:sldId id="969" r:id="rId16"/>
    <p:sldId id="970" r:id="rId17"/>
    <p:sldId id="971" r:id="rId18"/>
    <p:sldId id="972" r:id="rId19"/>
    <p:sldId id="984" r:id="rId20"/>
    <p:sldId id="985" r:id="rId21"/>
    <p:sldId id="973" r:id="rId22"/>
    <p:sldId id="974" r:id="rId23"/>
    <p:sldId id="975" r:id="rId24"/>
    <p:sldId id="976" r:id="rId25"/>
    <p:sldId id="982" r:id="rId26"/>
    <p:sldId id="988" r:id="rId27"/>
    <p:sldId id="977" r:id="rId28"/>
    <p:sldId id="983" r:id="rId29"/>
    <p:sldId id="962" r:id="rId30"/>
    <p:sldId id="978" r:id="rId31"/>
    <p:sldId id="963" r:id="rId32"/>
    <p:sldId id="979" r:id="rId33"/>
    <p:sldId id="980" r:id="rId34"/>
    <p:sldId id="986" r:id="rId35"/>
    <p:sldId id="989" r:id="rId36"/>
    <p:sldId id="987" r:id="rId37"/>
    <p:sldId id="990" r:id="rId38"/>
    <p:sldId id="991" r:id="rId39"/>
    <p:sldId id="960" r:id="rId40"/>
    <p:sldId id="961" r:id="rId41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800000"/>
    <a:srgbClr val="3333FF"/>
    <a:srgbClr val="0000FF"/>
    <a:srgbClr val="003300"/>
    <a:srgbClr val="0000CC"/>
    <a:srgbClr val="4832CE"/>
    <a:srgbClr val="3D2AB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 autoAdjust="0"/>
    <p:restoredTop sz="93977" autoAdjust="0"/>
  </p:normalViewPr>
  <p:slideViewPr>
    <p:cSldViewPr>
      <p:cViewPr varScale="1">
        <p:scale>
          <a:sx n="107" d="100"/>
          <a:sy n="107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30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3oggUZ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hr8r2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hyperlink" Target="http://bit.ly/fBMRaM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generalrobotic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0.png"/><Relationship Id="rId4" Type="http://schemas.openxmlformats.org/officeDocument/2006/relationships/hyperlink" Target="http://generalrobotics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bit.ly/hnzSAN" TargetMode="External"/><Relationship Id="rId11" Type="http://schemas.openxmlformats.org/officeDocument/2006/relationships/oleObject" Target="../embeddings/oleObject4.bin"/><Relationship Id="rId5" Type="http://schemas.openxmlformats.org/officeDocument/2006/relationships/hyperlink" Target="http://graphics.snu.ac.kr/" TargetMode="External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5.gif"/><Relationship Id="rId5" Type="http://schemas.openxmlformats.org/officeDocument/2006/relationships/hyperlink" Target="http://bit.ly/f0ViAN" TargetMode="Externa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2.png"/><Relationship Id="rId5" Type="http://schemas.openxmlformats.org/officeDocument/2006/relationships/hyperlink" Target="http://bit.ly/hUXrqd" TargetMode="Externa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10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hyperlink" Target="http://bit.ly/hnzSAN" TargetMode="External"/><Relationship Id="rId11" Type="http://schemas.openxmlformats.org/officeDocument/2006/relationships/oleObject" Target="../embeddings/oleObject9.bin"/><Relationship Id="rId5" Type="http://schemas.openxmlformats.org/officeDocument/2006/relationships/hyperlink" Target="http://graphics.snu.ac.kr/" TargetMode="External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8.xml"/><Relationship Id="rId9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9.xml"/><Relationship Id="rId7" Type="http://schemas.openxmlformats.org/officeDocument/2006/relationships/hyperlink" Target="http://youtu.be/l52yZ491kPo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46.png"/><Relationship Id="rId11" Type="http://schemas.openxmlformats.org/officeDocument/2006/relationships/hyperlink" Target="http://youtu.be/YvRBWIRAPsE" TargetMode="External"/><Relationship Id="rId5" Type="http://schemas.openxmlformats.org/officeDocument/2006/relationships/hyperlink" Target="http://youtu.be/FJTBMnP6oCM" TargetMode="Externa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hyperlink" Target="http://youtu.be/6JdLOLazJJ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it.ly/hUXrqd" TargetMode="Externa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hyperlink" Target="http://bit.ly/hUXrqd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hyperlink" Target="http://bit.ly/hUXrqd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hyperlink" Target="http://bit.ly/hUXrqd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3.bin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hyperlink" Target="http://generalrobotics.org/" TargetMode="Externa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hyperlink" Target="http://www.animats.com/" TargetMode="Externa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36.xml"/><Relationship Id="rId7" Type="http://schemas.openxmlformats.org/officeDocument/2006/relationships/hyperlink" Target="http://youtu.be/ohNqCb--aSs" TargetMode="External"/><Relationship Id="rId12" Type="http://schemas.openxmlformats.org/officeDocument/2006/relationships/hyperlink" Target="http://youtu.be/uW_DK2qvKv8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openxmlformats.org/officeDocument/2006/relationships/hyperlink" Target="http://youtu.be/5_QIsI0fyaU" TargetMode="External"/><Relationship Id="rId10" Type="http://schemas.openxmlformats.org/officeDocument/2006/relationships/hyperlink" Target="http://youtu.be/FJTBMnP6oCM" TargetMode="External"/><Relationship Id="rId4" Type="http://schemas.openxmlformats.org/officeDocument/2006/relationships/hyperlink" Target="http://youtu.be/6JdLOLazJJ0" TargetMode="External"/><Relationship Id="rId9" Type="http://schemas.openxmlformats.org/officeDocument/2006/relationships/hyperlink" Target="http://bit.ly/gUj9S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hyperlink" Target="http://bit.ly/1ayWwe" TargetMode="External"/><Relationship Id="rId5" Type="http://schemas.openxmlformats.org/officeDocument/2006/relationships/hyperlink" Target="http://bit.ly/h4PIRt" TargetMode="External"/><Relationship Id="rId4" Type="http://schemas.openxmlformats.org/officeDocument/2006/relationships/hyperlink" Target="http://bit.ly/hhQvX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hyperlink" Target="http://youtu.be/d4PSMXUCi-0" TargetMode="Externa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.com/" TargetMode="Externa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cs.virginia.edu/~dbrogan/" TargetMode="Externa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hyperlink" Target="http://micromachine.stanford.edu/~rmelamud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hyperlink" Target="http://graphics.ucsd.edu/" TargetMode="Externa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hyperlink" Target="http://bit.ly/hScjoe" TargetMode="External"/><Relationship Id="rId5" Type="http://schemas.openxmlformats.org/officeDocument/2006/relationships/hyperlink" Target="http://bit.ly/fkjBPY" TargetMode="External"/><Relationship Id="rId4" Type="http://schemas.openxmlformats.org/officeDocument/2006/relationships/hyperlink" Target="http://bit.ly/gyIn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bit.ly/gFGMjO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bit.ly/hNhUu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bit.ly/eXwrhb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bit.ly/hNhUuE" TargetMode="External"/><Relationship Id="rId11" Type="http://schemas.openxmlformats.org/officeDocument/2006/relationships/hyperlink" Target="http://bit.ly/eaiWUW" TargetMode="External"/><Relationship Id="rId5" Type="http://schemas.openxmlformats.org/officeDocument/2006/relationships/hyperlink" Target="http://youtu.be/Ts96J7HhO28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youtu.be/Qe9qSLYK5q4" TargetMode="External"/><Relationship Id="rId9" Type="http://schemas.openxmlformats.org/officeDocument/2006/relationships/hyperlink" Target="http://bit.ly/hwfEQ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hyperlink" Target="http://bit.ly/hNhU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hyperlink" Target="http://bit.ly/hNhU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hyperlink" Target="http://bit.ly/hNhU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Last </a:t>
            </a:r>
            <a:r>
              <a:rPr lang="en-US" sz="1600" b="0" dirty="0" smtClean="0"/>
              <a:t>class: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 Particle System Handout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§5.3,</a:t>
            </a:r>
            <a:r>
              <a:rPr lang="en-US" sz="1600" b="0" dirty="0" smtClean="0"/>
              <a:t>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r>
              <a:rPr lang="en-US" sz="1600" b="0" dirty="0" smtClean="0"/>
              <a:t>;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Chapter 14, </a:t>
            </a:r>
            <a:r>
              <a:rPr lang="en-US" sz="1600" b="0" dirty="0" smtClean="0"/>
              <a:t>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endParaRPr lang="en-US" sz="1600" b="0" i="1" baseline="300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Reference: Wikipedia, </a:t>
            </a:r>
            <a:r>
              <a:rPr lang="en-US" sz="1600" b="0" i="1" dirty="0" smtClean="0">
                <a:latin typeface="Arial"/>
                <a:cs typeface="Arial"/>
              </a:rPr>
              <a:t>Inverse Kinematics</a:t>
            </a:r>
            <a:r>
              <a:rPr lang="en-US" sz="1600" b="0" dirty="0" smtClean="0">
                <a:latin typeface="Arial"/>
                <a:cs typeface="Arial"/>
              </a:rPr>
              <a:t>, </a:t>
            </a:r>
            <a:r>
              <a:rPr lang="en-US" sz="1600" dirty="0" smtClean="0">
                <a:latin typeface="Arial"/>
                <a:cs typeface="Arial"/>
                <a:hlinkClick r:id="rId9"/>
              </a:rPr>
              <a:t>http://</a:t>
            </a:r>
            <a:r>
              <a:rPr lang="en-US" sz="1600" dirty="0" smtClean="0">
                <a:latin typeface="Arial"/>
                <a:cs typeface="Arial"/>
                <a:hlinkClick r:id="rId9"/>
              </a:rPr>
              <a:t>bit.ly/hr8r2u</a:t>
            </a:r>
            <a:endParaRPr lang="en-US" sz="1600" dirty="0" smtClean="0">
              <a:latin typeface="Arial"/>
              <a:cs typeface="Arial"/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Reference: Wikipedia, </a:t>
            </a:r>
            <a:r>
              <a:rPr lang="en-US" sz="1600" b="0" i="1" dirty="0" smtClean="0">
                <a:latin typeface="Arial"/>
                <a:cs typeface="Arial"/>
              </a:rPr>
              <a:t>Ragdoll Physics</a:t>
            </a:r>
            <a:r>
              <a:rPr lang="en-US" sz="1600" b="0" dirty="0" smtClean="0">
                <a:latin typeface="Arial"/>
                <a:cs typeface="Arial"/>
              </a:rPr>
              <a:t>, </a:t>
            </a:r>
            <a:r>
              <a:rPr lang="en-US" sz="1600" dirty="0" smtClean="0">
                <a:latin typeface="Arial"/>
                <a:cs typeface="Arial"/>
                <a:hlinkClick r:id="rId10"/>
              </a:rPr>
              <a:t>http://</a:t>
            </a:r>
            <a:r>
              <a:rPr lang="en-US" sz="1600" dirty="0" smtClean="0">
                <a:latin typeface="Arial"/>
                <a:cs typeface="Arial"/>
                <a:hlinkClick r:id="rId10"/>
              </a:rPr>
              <a:t>bit.ly/3oggUZ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i="1" baseline="3000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647395" y="950893"/>
            <a:ext cx="64780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Animation 3 of 3: Inverse </a:t>
            </a:r>
            <a:r>
              <a:rPr lang="en-US" sz="2800" dirty="0" smtClean="0"/>
              <a:t>Kinematics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Control &amp; Ragdoll Physics</a:t>
            </a:r>
            <a:endParaRPr lang="en-US" sz="28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30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Kinematics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066800"/>
            <a:ext cx="82445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egrees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o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reedom (DOFs) [1]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Translational &amp; Rotational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066800"/>
            <a:ext cx="79471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egrees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o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reedom (DOFs)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Robot Arm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68410"/>
            <a:ext cx="7620000" cy="124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990600"/>
            <a:ext cx="7620000" cy="34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Configuration Space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412477"/>
            <a:ext cx="8335159" cy="39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Work Space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Configuration Space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62" y="1190625"/>
            <a:ext cx="817214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Examples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6718" y="990600"/>
            <a:ext cx="665668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Controlled DOFs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066800"/>
            <a:ext cx="638095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Hierarchical Kinetic Modeling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881" y="1066800"/>
            <a:ext cx="809131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Robot Parts &amp; Terms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025503"/>
            <a:ext cx="7467599" cy="46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Puma 560 Robot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6889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</a:t>
            </a: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2002 R. </a:t>
            </a:r>
            <a:r>
              <a:rPr lang="en-GB" sz="1200" dirty="0" err="1" smtClean="0">
                <a:solidFill>
                  <a:srgbClr val="C00000"/>
                </a:solidFill>
                <a:sym typeface="Symbol" pitchFamily="18" charset="2"/>
              </a:rPr>
              <a:t>Melamud</a:t>
            </a: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, Stanford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Mirrored at CMU 16-311 Introduction </a:t>
            </a:r>
            <a:r>
              <a:rPr lang="en-US" sz="1200" dirty="0" smtClean="0">
                <a:solidFill>
                  <a:srgbClr val="C00000"/>
                </a:solidFill>
              </a:rPr>
              <a:t>to Robotics,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http://generalrobotics.org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291" y="1018401"/>
            <a:ext cx="68063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2015" y="5361801"/>
            <a:ext cx="6608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Wikipedia, </a:t>
            </a:r>
            <a:r>
              <a:rPr lang="en-US" sz="1200" i="1" dirty="0" smtClean="0"/>
              <a:t>Programmable Universal Machine for Assembly (PUMA</a:t>
            </a:r>
            <a:r>
              <a:rPr lang="en-US" sz="1200" i="1" dirty="0" smtClean="0"/>
              <a:t>)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6"/>
              </a:rPr>
              <a:t>http</a:t>
            </a:r>
            <a:r>
              <a:rPr lang="en-US" sz="1200" dirty="0" smtClean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bit.ly/fBMRaM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§5.3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Chapter 14,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Lab on Particle Systems; Dissection of Working Program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</a:t>
            </a:r>
            <a:r>
              <a:rPr lang="en-US" sz="1800" dirty="0" smtClean="0">
                <a:solidFill>
                  <a:srgbClr val="800000"/>
                </a:solidFill>
              </a:rPr>
              <a:t>Animation Part 3 of 3 – Inverse Kinematics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Autonomous agents (robots, swarms)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hand-animated movement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orward </a:t>
            </a:r>
            <a:r>
              <a:rPr lang="en-US" sz="1800" u="sng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inematics </a:t>
            </a:r>
            <a:r>
              <a:rPr lang="en-US" sz="1800" dirty="0" smtClean="0">
                <a:solidFill>
                  <a:srgbClr val="0000CC"/>
                </a:solidFill>
              </a:rPr>
              <a:t>and c</a:t>
            </a:r>
            <a:r>
              <a:rPr lang="en-US" sz="1800" dirty="0" smtClean="0">
                <a:solidFill>
                  <a:srgbClr val="0000CC"/>
                </a:solidFill>
              </a:rPr>
              <a:t>ontrol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nverse </a:t>
            </a:r>
            <a:r>
              <a:rPr lang="en-US" sz="1800" u="sng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inematics for autonomous movement in robotics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Jacobians</a:t>
            </a:r>
            <a:r>
              <a:rPr lang="en-US" sz="1800" dirty="0" smtClean="0">
                <a:solidFill>
                  <a:srgbClr val="0000CC"/>
                </a:solidFill>
              </a:rPr>
              <a:t> and iterative minimization </a:t>
            </a:r>
            <a:r>
              <a:rPr lang="en-US" sz="1800" dirty="0" smtClean="0">
                <a:solidFill>
                  <a:srgbClr val="0000CC"/>
                </a:solidFill>
              </a:rPr>
              <a:t>models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Rag </a:t>
            </a:r>
            <a:r>
              <a:rPr lang="en-US" sz="1800" dirty="0" smtClean="0">
                <a:solidFill>
                  <a:srgbClr val="0000CC"/>
                </a:solidFill>
              </a:rPr>
              <a:t>doll </a:t>
            </a:r>
            <a:r>
              <a:rPr lang="en-US" sz="1800" dirty="0" smtClean="0">
                <a:solidFill>
                  <a:srgbClr val="0000CC"/>
                </a:solidFill>
              </a:rPr>
              <a:t>physics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End of Material on: Particle Systems, Collisions, CGA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Also Conclusion </a:t>
            </a:r>
            <a:r>
              <a:rPr lang="en-US" sz="1800" dirty="0" smtClean="0">
                <a:solidFill>
                  <a:srgbClr val="800000"/>
                </a:solidFill>
              </a:rPr>
              <a:t>of </a:t>
            </a:r>
            <a:r>
              <a:rPr lang="en-US" sz="1800" u="sng" dirty="0" smtClean="0">
                <a:solidFill>
                  <a:srgbClr val="800000"/>
                </a:solidFill>
              </a:rPr>
              <a:t>P</a:t>
            </a:r>
            <a:r>
              <a:rPr lang="en-US" sz="1800" dirty="0" smtClean="0">
                <a:solidFill>
                  <a:srgbClr val="800000"/>
                </a:solidFill>
              </a:rPr>
              <a:t>hysically-</a:t>
            </a:r>
            <a:r>
              <a:rPr lang="en-US" sz="1800" u="sng" dirty="0" smtClean="0">
                <a:solidFill>
                  <a:srgbClr val="800000"/>
                </a:solidFill>
              </a:rPr>
              <a:t>B</a:t>
            </a:r>
            <a:r>
              <a:rPr lang="en-US" sz="1800" dirty="0" smtClean="0">
                <a:solidFill>
                  <a:srgbClr val="800000"/>
                </a:solidFill>
              </a:rPr>
              <a:t>ased </a:t>
            </a:r>
            <a:r>
              <a:rPr lang="en-US" sz="1800" u="sng" dirty="0" smtClean="0">
                <a:solidFill>
                  <a:srgbClr val="800000"/>
                </a:solidFill>
              </a:rPr>
              <a:t>M</a:t>
            </a:r>
            <a:r>
              <a:rPr lang="en-US" sz="1800" dirty="0" smtClean="0">
                <a:solidFill>
                  <a:srgbClr val="800000"/>
                </a:solidFill>
              </a:rPr>
              <a:t>odeling (PBM)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</a:t>
            </a:r>
            <a:r>
              <a:rPr lang="en-US" sz="1800" dirty="0" smtClean="0">
                <a:solidFill>
                  <a:srgbClr val="800000"/>
                </a:solidFill>
              </a:rPr>
              <a:t>Class: Ray Tracing, Part 1 of </a:t>
            </a:r>
            <a:r>
              <a:rPr lang="en-US" sz="1800" dirty="0" smtClean="0">
                <a:solidFill>
                  <a:srgbClr val="800000"/>
                </a:solidFill>
              </a:rPr>
              <a:t>2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Vectors: light/shadow (L), reflected (R), transmitted/refracted (T)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Basic recursive ray tracing: ray </a:t>
            </a:r>
            <a:r>
              <a:rPr lang="en-US" sz="1800" dirty="0" smtClean="0">
                <a:solidFill>
                  <a:srgbClr val="0000CC"/>
                </a:solidFill>
              </a:rPr>
              <a:t>trees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Joint Types: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Revolute, Prismatic, Spherical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6889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</a:t>
            </a: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2002 R. </a:t>
            </a:r>
            <a:r>
              <a:rPr lang="en-GB" sz="1200" dirty="0" err="1" smtClean="0">
                <a:solidFill>
                  <a:srgbClr val="C00000"/>
                </a:solidFill>
                <a:sym typeface="Symbol" pitchFamily="18" charset="2"/>
              </a:rPr>
              <a:t>Melamud</a:t>
            </a: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, Stanford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Mirrored at CMU 16-311 Introduction </a:t>
            </a:r>
            <a:r>
              <a:rPr lang="en-US" sz="1200" dirty="0" smtClean="0">
                <a:solidFill>
                  <a:srgbClr val="C00000"/>
                </a:solidFill>
              </a:rPr>
              <a:t>to Robotics,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http://generalrobotics.org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66800"/>
            <a:ext cx="81523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Complex Joints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54" y="990600"/>
            <a:ext cx="7859246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Hierarchical Representation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262" y="1219200"/>
            <a:ext cx="78565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Forward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Inverse Kinematics</a:t>
            </a: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313" y="1066800"/>
            <a:ext cx="79794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orward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 &amp; General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Approach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066800"/>
            <a:ext cx="817961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orward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Illustration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64443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Adapted from slides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© 2002 K. J.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Choi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, Seoul National University</a:t>
            </a:r>
          </a:p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Graphics and Media Lab (</a:t>
            </a:r>
            <a:r>
              <a:rPr lang="en-US" sz="1200" dirty="0" smtClean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graphics.snu.ac.kr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) – mirrored at: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http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://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bit.ly/hnzSAN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517650" y="3632196"/>
            <a:ext cx="1457325" cy="666494"/>
            <a:chOff x="518" y="2496"/>
            <a:chExt cx="778" cy="274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008" y="2496"/>
              <a:ext cx="288" cy="96"/>
              <a:chOff x="1008" y="2496"/>
              <a:chExt cx="288" cy="96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H="1">
                <a:off x="1008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H="1">
                <a:off x="1056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1104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>
                <a:off x="1152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200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18" y="2618"/>
              <a:ext cx="39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Base</a:t>
              </a:r>
              <a:endParaRPr lang="en-US" altLang="ko-KR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2346325" y="2114550"/>
            <a:ext cx="1438275" cy="1517650"/>
            <a:chOff x="960" y="1872"/>
            <a:chExt cx="768" cy="624"/>
          </a:xfrm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960" y="1920"/>
              <a:ext cx="720" cy="576"/>
              <a:chOff x="960" y="1920"/>
              <a:chExt cx="720" cy="576"/>
            </a:xfrm>
          </p:grpSpPr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 flipV="1">
                <a:off x="1104" y="1920"/>
                <a:ext cx="57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2" name="Object 19"/>
              <p:cNvGraphicFramePr>
                <a:graphicFrameLocks noChangeAspect="1"/>
              </p:cNvGraphicFramePr>
              <p:nvPr/>
            </p:nvGraphicFramePr>
            <p:xfrm>
              <a:off x="960" y="2208"/>
              <a:ext cx="186" cy="243"/>
            </p:xfrm>
            <a:graphic>
              <a:graphicData uri="http://schemas.openxmlformats.org/presentationml/2006/ole">
                <p:oleObj spid="_x0000_s19458" name="수식" r:id="rId7" imgW="164880" imgH="215640" progId="Equation.3">
                  <p:embed/>
                </p:oleObj>
              </a:graphicData>
            </a:graphic>
          </p:graphicFrame>
        </p:grp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3514725" y="2232025"/>
            <a:ext cx="1708150" cy="1400175"/>
            <a:chOff x="1584" y="1920"/>
            <a:chExt cx="912" cy="576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1680" y="1920"/>
              <a:ext cx="76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20"/>
            <p:cNvGraphicFramePr>
              <a:graphicFrameLocks noChangeAspect="1"/>
            </p:cNvGraphicFramePr>
            <p:nvPr/>
          </p:nvGraphicFramePr>
          <p:xfrm>
            <a:off x="1584" y="2064"/>
            <a:ext cx="186" cy="243"/>
          </p:xfrm>
          <a:graphic>
            <a:graphicData uri="http://schemas.openxmlformats.org/presentationml/2006/ole">
              <p:oleObj spid="_x0000_s19459" name="수식" r:id="rId8" imgW="164880" imgH="215640" progId="Equation.3">
                <p:embed/>
              </p:oleObj>
            </a:graphicData>
          </a:graphic>
        </p:graphicFrame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2400" y="24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4949825" y="2563813"/>
            <a:ext cx="3084513" cy="952500"/>
            <a:chOff x="2352" y="2057"/>
            <a:chExt cx="1647" cy="391"/>
          </a:xfrm>
        </p:grpSpPr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2448" y="216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168" y="2208"/>
              <a:ext cx="83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End </a:t>
              </a:r>
              <a:r>
                <a:rPr lang="en-US" altLang="ko-KR" sz="1800" dirty="0" err="1">
                  <a:solidFill>
                    <a:schemeClr val="tx1"/>
                  </a:solidFill>
                  <a:latin typeface="+mn-lt"/>
                </a:rPr>
                <a:t>Effector</a:t>
              </a:r>
              <a:endParaRPr lang="en-US" altLang="ko-KR" sz="1800" dirty="0">
                <a:solidFill>
                  <a:schemeClr val="tx1"/>
                </a:solidFill>
                <a:latin typeface="+mn-lt"/>
              </a:endParaRPr>
            </a:p>
          </p:txBody>
        </p:sp>
        <p:graphicFrame>
          <p:nvGraphicFramePr>
            <p:cNvPr id="33" name="Object 21"/>
            <p:cNvGraphicFramePr>
              <a:graphicFrameLocks noChangeAspect="1"/>
            </p:cNvGraphicFramePr>
            <p:nvPr/>
          </p:nvGraphicFramePr>
          <p:xfrm>
            <a:off x="2352" y="2057"/>
            <a:ext cx="186" cy="258"/>
          </p:xfrm>
          <a:graphic>
            <a:graphicData uri="http://schemas.openxmlformats.org/presentationml/2006/ole">
              <p:oleObj spid="_x0000_s19461" name="수식" r:id="rId9" imgW="164880" imgH="228600" progId="Equation.3">
                <p:embed/>
              </p:oleObj>
            </a:graphicData>
          </a:graphic>
        </p:graphicFrame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>
              <a:off x="3024" y="21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5834270"/>
            <a:ext cx="1066800" cy="6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6242050" y="19812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008000"/>
                </a:solidFill>
                <a:latin typeface="+mn-lt"/>
              </a:rPr>
              <a:t>?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352675" y="4565650"/>
            <a:ext cx="1457325" cy="1076127"/>
            <a:chOff x="2352675" y="4565650"/>
            <a:chExt cx="1457325" cy="1076127"/>
          </a:xfrm>
        </p:grpSpPr>
        <p:graphicFrame>
          <p:nvGraphicFramePr>
            <p:cNvPr id="27" name="Object 38"/>
            <p:cNvGraphicFramePr>
              <a:graphicFrameLocks noChangeAspect="1"/>
            </p:cNvGraphicFramePr>
            <p:nvPr/>
          </p:nvGraphicFramePr>
          <p:xfrm>
            <a:off x="2352675" y="4565650"/>
            <a:ext cx="1457325" cy="692150"/>
          </p:xfrm>
          <a:graphic>
            <a:graphicData uri="http://schemas.openxmlformats.org/presentationml/2006/ole">
              <p:oleObj spid="_x0000_s19460" name="Equation" r:id="rId11" imgW="507960" imgH="241200" progId="Equation.3">
                <p:embed/>
              </p:oleObj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2770589" y="5334000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Choi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687887" y="4495800"/>
            <a:ext cx="2322513" cy="1145977"/>
            <a:chOff x="4687887" y="4495800"/>
            <a:chExt cx="2322513" cy="1145977"/>
          </a:xfrm>
        </p:grpSpPr>
        <p:graphicFrame>
          <p:nvGraphicFramePr>
            <p:cNvPr id="19468" name="Object 4"/>
            <p:cNvGraphicFramePr>
              <a:graphicFrameLocks noChangeAspect="1"/>
            </p:cNvGraphicFramePr>
            <p:nvPr/>
          </p:nvGraphicFramePr>
          <p:xfrm>
            <a:off x="4687887" y="4495800"/>
            <a:ext cx="2322513" cy="860425"/>
          </p:xfrm>
          <a:graphic>
            <a:graphicData uri="http://schemas.openxmlformats.org/presentationml/2006/ole">
              <p:oleObj spid="_x0000_s19468" name="Equation" r:id="rId12" imgW="583920" imgH="215640" progId="Equation.3">
                <p:embed/>
              </p:oleObj>
            </a:graphicData>
          </a:graphic>
        </p:graphicFrame>
        <p:sp>
          <p:nvSpPr>
            <p:cNvPr id="63" name="Rectangle 62"/>
            <p:cNvSpPr/>
            <p:nvPr/>
          </p:nvSpPr>
          <p:spPr>
            <a:xfrm>
              <a:off x="5245458" y="5334000"/>
              <a:ext cx="10791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3366"/>
                  </a:solidFill>
                  <a:sym typeface="Symbol" pitchFamily="18" charset="2"/>
                </a:rPr>
                <a:t>Rotenberg</a:t>
              </a:r>
              <a:endParaRPr lang="en-US" dirty="0">
                <a:solidFill>
                  <a:srgbClr val="003366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orward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Joint Angles to Bone Coordinates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00150"/>
            <a:ext cx="817675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7200" y="5943600"/>
            <a:ext cx="50447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</a:t>
            </a:r>
            <a:r>
              <a:rPr lang="en-US" sz="1200" dirty="0" smtClean="0">
                <a:solidFill>
                  <a:srgbClr val="003366"/>
                </a:solidFill>
              </a:rPr>
              <a:t>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 – 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36" name="Picture 35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 &amp; General Approach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143000"/>
            <a:ext cx="8086725" cy="238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Illustration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64443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Adapted from slides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© 2002 K. J.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Choi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, Seoul National University</a:t>
            </a:r>
          </a:p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Graphics and Media Lab (</a:t>
            </a:r>
            <a:r>
              <a:rPr lang="en-US" sz="1200" dirty="0" smtClean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graphics.snu.ac.kr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) – mirrored at: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http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://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  <a:hlinkClick r:id="rId6"/>
              </a:rPr>
              <a:t>bit.ly/hnzSAN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sym typeface="Symbol" pitchFamily="18" charset="2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4270"/>
            <a:ext cx="1066800" cy="6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1524000" y="3651255"/>
            <a:ext cx="1457325" cy="666495"/>
            <a:chOff x="518" y="2496"/>
            <a:chExt cx="778" cy="274"/>
          </a:xfrm>
        </p:grpSpPr>
        <p:grpSp>
          <p:nvGrpSpPr>
            <p:cNvPr id="61" name="Group 6"/>
            <p:cNvGrpSpPr>
              <a:grpSpLocks/>
            </p:cNvGrpSpPr>
            <p:nvPr/>
          </p:nvGrpSpPr>
          <p:grpSpPr bwMode="auto">
            <a:xfrm>
              <a:off x="1008" y="2496"/>
              <a:ext cx="288" cy="96"/>
              <a:chOff x="1008" y="2496"/>
              <a:chExt cx="288" cy="96"/>
            </a:xfrm>
          </p:grpSpPr>
          <p:sp>
            <p:nvSpPr>
              <p:cNvPr id="63" name="Line 7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" name="Line 8"/>
              <p:cNvSpPr>
                <a:spLocks noChangeShapeType="1"/>
              </p:cNvSpPr>
              <p:nvPr/>
            </p:nvSpPr>
            <p:spPr bwMode="auto">
              <a:xfrm flipH="1">
                <a:off x="1008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" name="Line 9"/>
              <p:cNvSpPr>
                <a:spLocks noChangeShapeType="1"/>
              </p:cNvSpPr>
              <p:nvPr/>
            </p:nvSpPr>
            <p:spPr bwMode="auto">
              <a:xfrm flipH="1">
                <a:off x="1056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 flipH="1">
                <a:off x="1104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H="1">
                <a:off x="1152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 flipH="1">
                <a:off x="1200" y="249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518" y="2618"/>
              <a:ext cx="39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Base</a:t>
              </a:r>
              <a:endParaRPr lang="en-US" altLang="ko-KR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9" name="Group 14"/>
          <p:cNvGrpSpPr>
            <a:grpSpLocks/>
          </p:cNvGrpSpPr>
          <p:nvPr/>
        </p:nvGrpSpPr>
        <p:grpSpPr bwMode="auto">
          <a:xfrm>
            <a:off x="2352675" y="2133600"/>
            <a:ext cx="1438275" cy="1517650"/>
            <a:chOff x="960" y="1872"/>
            <a:chExt cx="768" cy="624"/>
          </a:xfrm>
        </p:grpSpPr>
        <p:grpSp>
          <p:nvGrpSpPr>
            <p:cNvPr id="70" name="Group 15"/>
            <p:cNvGrpSpPr>
              <a:grpSpLocks/>
            </p:cNvGrpSpPr>
            <p:nvPr/>
          </p:nvGrpSpPr>
          <p:grpSpPr bwMode="auto">
            <a:xfrm>
              <a:off x="960" y="1920"/>
              <a:ext cx="720" cy="576"/>
              <a:chOff x="960" y="1920"/>
              <a:chExt cx="720" cy="576"/>
            </a:xfrm>
          </p:grpSpPr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 flipV="1">
                <a:off x="1104" y="1920"/>
                <a:ext cx="57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3" name="Object 17"/>
              <p:cNvGraphicFramePr>
                <a:graphicFrameLocks noChangeAspect="1"/>
              </p:cNvGraphicFramePr>
              <p:nvPr/>
            </p:nvGraphicFramePr>
            <p:xfrm>
              <a:off x="960" y="2208"/>
              <a:ext cx="186" cy="243"/>
            </p:xfrm>
            <a:graphic>
              <a:graphicData uri="http://schemas.openxmlformats.org/presentationml/2006/ole">
                <p:oleObj spid="_x0000_s20490" name="수식" r:id="rId8" imgW="164880" imgH="215640" progId="Equation.3">
                  <p:embed/>
                </p:oleObj>
              </a:graphicData>
            </a:graphic>
          </p:graphicFrame>
        </p:grpSp>
        <p:sp>
          <p:nvSpPr>
            <p:cNvPr id="71" name="AutoShape 18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" name="Group 19"/>
          <p:cNvGrpSpPr>
            <a:grpSpLocks/>
          </p:cNvGrpSpPr>
          <p:nvPr/>
        </p:nvGrpSpPr>
        <p:grpSpPr bwMode="auto">
          <a:xfrm>
            <a:off x="3521075" y="2251075"/>
            <a:ext cx="1708150" cy="1400175"/>
            <a:chOff x="1584" y="1920"/>
            <a:chExt cx="912" cy="576"/>
          </a:xfrm>
        </p:grpSpPr>
        <p:sp>
          <p:nvSpPr>
            <p:cNvPr id="75" name="Line 20"/>
            <p:cNvSpPr>
              <a:spLocks noChangeShapeType="1"/>
            </p:cNvSpPr>
            <p:nvPr/>
          </p:nvSpPr>
          <p:spPr bwMode="auto">
            <a:xfrm>
              <a:off x="1680" y="1920"/>
              <a:ext cx="76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6" name="Object 21"/>
            <p:cNvGraphicFramePr>
              <a:graphicFrameLocks noChangeAspect="1"/>
            </p:cNvGraphicFramePr>
            <p:nvPr/>
          </p:nvGraphicFramePr>
          <p:xfrm>
            <a:off x="1584" y="2064"/>
            <a:ext cx="186" cy="243"/>
          </p:xfrm>
          <a:graphic>
            <a:graphicData uri="http://schemas.openxmlformats.org/presentationml/2006/ole">
              <p:oleObj spid="_x0000_s20491" name="수식" r:id="rId9" imgW="164880" imgH="215640" progId="Equation.3">
                <p:embed/>
              </p:oleObj>
            </a:graphicData>
          </a:graphic>
        </p:graphicFrame>
        <p:sp>
          <p:nvSpPr>
            <p:cNvPr id="77" name="AutoShape 22"/>
            <p:cNvSpPr>
              <a:spLocks noChangeArrowheads="1"/>
            </p:cNvSpPr>
            <p:nvPr/>
          </p:nvSpPr>
          <p:spPr bwMode="auto">
            <a:xfrm>
              <a:off x="2400" y="24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29"/>
          <p:cNvGrpSpPr>
            <a:grpSpLocks/>
          </p:cNvGrpSpPr>
          <p:nvPr/>
        </p:nvGrpSpPr>
        <p:grpSpPr bwMode="auto">
          <a:xfrm>
            <a:off x="4959350" y="2582863"/>
            <a:ext cx="1349375" cy="952500"/>
            <a:chOff x="2682" y="2155"/>
            <a:chExt cx="850" cy="600"/>
          </a:xfrm>
        </p:grpSpPr>
        <p:sp>
          <p:nvSpPr>
            <p:cNvPr id="79" name="Line 24"/>
            <p:cNvSpPr>
              <a:spLocks noChangeShapeType="1"/>
            </p:cNvSpPr>
            <p:nvPr/>
          </p:nvSpPr>
          <p:spPr bwMode="auto">
            <a:xfrm flipV="1">
              <a:off x="2795" y="2313"/>
              <a:ext cx="737" cy="4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0" name="Object 26"/>
            <p:cNvGraphicFramePr>
              <a:graphicFrameLocks noChangeAspect="1"/>
            </p:cNvGraphicFramePr>
            <p:nvPr/>
          </p:nvGraphicFramePr>
          <p:xfrm>
            <a:off x="2682" y="2155"/>
            <a:ext cx="219" cy="396"/>
          </p:xfrm>
          <a:graphic>
            <a:graphicData uri="http://schemas.openxmlformats.org/presentationml/2006/ole">
              <p:oleObj spid="_x0000_s20492" name="수식" r:id="rId10" imgW="164880" imgH="228600" progId="Equation.3">
                <p:embed/>
              </p:oleObj>
            </a:graphicData>
          </a:graphic>
        </p:graphicFrame>
      </p:grpSp>
      <p:grpSp>
        <p:nvGrpSpPr>
          <p:cNvPr id="81" name="Group 28"/>
          <p:cNvGrpSpPr>
            <a:grpSpLocks/>
          </p:cNvGrpSpPr>
          <p:nvPr/>
        </p:nvGrpSpPr>
        <p:grpSpPr bwMode="auto">
          <a:xfrm>
            <a:off x="6218238" y="2716216"/>
            <a:ext cx="1827212" cy="604838"/>
            <a:chOff x="3475" y="2239"/>
            <a:chExt cx="1151" cy="381"/>
          </a:xfrm>
        </p:grpSpPr>
        <p:sp>
          <p:nvSpPr>
            <p:cNvPr id="82" name="Text Box 25"/>
            <p:cNvSpPr txBox="1">
              <a:spLocks noChangeArrowheads="1"/>
            </p:cNvSpPr>
            <p:nvPr/>
          </p:nvSpPr>
          <p:spPr bwMode="auto">
            <a:xfrm>
              <a:off x="3645" y="2387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+mn-lt"/>
                </a:rPr>
                <a:t>End </a:t>
              </a:r>
              <a:r>
                <a:rPr lang="en-US" altLang="ko-KR" sz="1800" dirty="0" err="1">
                  <a:solidFill>
                    <a:schemeClr val="tx1"/>
                  </a:solidFill>
                  <a:latin typeface="+mn-lt"/>
                </a:rPr>
                <a:t>Effector</a:t>
              </a:r>
              <a:endParaRPr lang="en-US" altLang="ko-KR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AutoShape 27"/>
            <p:cNvSpPr>
              <a:spLocks noChangeArrowheads="1"/>
            </p:cNvSpPr>
            <p:nvPr/>
          </p:nvSpPr>
          <p:spPr bwMode="auto">
            <a:xfrm>
              <a:off x="3475" y="2239"/>
              <a:ext cx="113" cy="1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4953000" y="27432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008000"/>
                </a:solidFill>
                <a:latin typeface="+mn-lt"/>
              </a:rPr>
              <a:t>?</a:t>
            </a:r>
          </a:p>
        </p:txBody>
      </p:sp>
      <p:sp>
        <p:nvSpPr>
          <p:cNvPr id="86" name="Text Box 39"/>
          <p:cNvSpPr txBox="1">
            <a:spLocks noChangeArrowheads="1"/>
          </p:cNvSpPr>
          <p:nvPr/>
        </p:nvSpPr>
        <p:spPr bwMode="auto">
          <a:xfrm>
            <a:off x="3505200" y="24384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solidFill>
                  <a:srgbClr val="008000"/>
                </a:solidFill>
                <a:latin typeface="+mn-lt"/>
              </a:rPr>
              <a:t>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715000" y="1371600"/>
            <a:ext cx="3122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For more on characters &amp; IK, see:</a:t>
            </a: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Advanced Topics in CG Lecture 05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133600" y="4565650"/>
            <a:ext cx="1857375" cy="1076127"/>
            <a:chOff x="2133600" y="4565650"/>
            <a:chExt cx="1857375" cy="1076127"/>
          </a:xfrm>
        </p:grpSpPr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2133600" y="4565650"/>
            <a:ext cx="1857375" cy="692150"/>
          </p:xfrm>
          <a:graphic>
            <a:graphicData uri="http://schemas.openxmlformats.org/presentationml/2006/ole">
              <p:oleObj spid="_x0000_s20494" name="수식" r:id="rId11" imgW="647640" imgH="241200" progId="Equation.3">
                <p:embed/>
              </p:oleObj>
            </a:graphicData>
          </a:graphic>
        </p:graphicFrame>
        <p:sp>
          <p:nvSpPr>
            <p:cNvPr id="91" name="Rectangle 90"/>
            <p:cNvSpPr/>
            <p:nvPr/>
          </p:nvSpPr>
          <p:spPr>
            <a:xfrm>
              <a:off x="2771182" y="5334000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 pitchFamily="18" charset="2"/>
                </a:rPr>
                <a:t>Choi</a:t>
              </a:r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419600" y="4498975"/>
            <a:ext cx="2778125" cy="1142802"/>
            <a:chOff x="4419600" y="4498975"/>
            <a:chExt cx="2778125" cy="1142802"/>
          </a:xfrm>
        </p:grpSpPr>
        <p:sp>
          <p:nvSpPr>
            <p:cNvPr id="94" name="Rectangle 93"/>
            <p:cNvSpPr/>
            <p:nvPr/>
          </p:nvSpPr>
          <p:spPr>
            <a:xfrm>
              <a:off x="5269091" y="5334000"/>
              <a:ext cx="10791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3366"/>
                  </a:solidFill>
                  <a:sym typeface="Symbol" pitchFamily="18" charset="2"/>
                </a:rPr>
                <a:t>Rotenberg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graphicFrame>
          <p:nvGraphicFramePr>
            <p:cNvPr id="20497" name="Object 4"/>
            <p:cNvGraphicFramePr>
              <a:graphicFrameLocks noChangeAspect="1"/>
            </p:cNvGraphicFramePr>
            <p:nvPr/>
          </p:nvGraphicFramePr>
          <p:xfrm>
            <a:off x="4419600" y="4498975"/>
            <a:ext cx="2778125" cy="911225"/>
          </p:xfrm>
          <a:graphic>
            <a:graphicData uri="http://schemas.openxmlformats.org/presentationml/2006/ole">
              <p:oleObj spid="_x0000_s20497" name="Equation" r:id="rId12" imgW="698400" imgH="228600" progId="Equation.3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Demos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7241" y="3790890"/>
            <a:ext cx="2917559" cy="2533710"/>
            <a:chOff x="854480" y="1295400"/>
            <a:chExt cx="2917559" cy="25337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4480" y="1295400"/>
              <a:ext cx="2917559" cy="206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899250" y="3429000"/>
              <a:ext cx="28280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2008 T. Komura, H. S. Lim, &amp; R. W. H. Lau</a:t>
              </a:r>
              <a:br>
                <a:rPr lang="en-US" sz="1000" dirty="0" smtClean="0"/>
              </a:br>
              <a:r>
                <a:rPr lang="en-US" sz="1000" dirty="0" smtClean="0">
                  <a:hlinkClick r:id="rId5"/>
                </a:rPr>
                <a:t>http</a:t>
              </a:r>
              <a:r>
                <a:rPr lang="en-US" sz="1000" dirty="0" smtClean="0">
                  <a:hlinkClick r:id="rId5"/>
                </a:rPr>
                <a:t>://</a:t>
              </a:r>
              <a:r>
                <a:rPr lang="en-US" sz="1000" dirty="0" smtClean="0">
                  <a:hlinkClick r:id="rId5"/>
                </a:rPr>
                <a:t>youtu.be/FJTBMnP6oCM</a:t>
              </a:r>
              <a:endParaRPr lang="en-US" sz="10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604776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93744" y="1066800"/>
            <a:ext cx="2921056" cy="2514600"/>
            <a:chOff x="680106" y="1066800"/>
            <a:chExt cx="2921056" cy="2514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106" y="1066800"/>
              <a:ext cx="292105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199511" y="3181290"/>
              <a:ext cx="18822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2008 M. </a:t>
              </a:r>
              <a:r>
                <a:rPr lang="en-US" sz="1000" dirty="0" err="1" smtClean="0"/>
                <a:t>Kinzelman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>
                  <a:hlinkClick r:id="rId7"/>
                </a:rPr>
                <a:t>http://</a:t>
              </a:r>
              <a:r>
                <a:rPr lang="en-US" sz="1000" dirty="0" smtClean="0">
                  <a:hlinkClick r:id="rId7"/>
                </a:rPr>
                <a:t>youtu.be/l52yZ491kPo</a:t>
              </a:r>
              <a:endParaRPr lang="en-US" sz="1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82574" y="1066800"/>
            <a:ext cx="2895600" cy="2514600"/>
            <a:chOff x="5200016" y="1066801"/>
            <a:chExt cx="2895600" cy="2514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0016" y="1066801"/>
              <a:ext cx="2895600" cy="202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663412" y="3181291"/>
              <a:ext cx="19688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2007 A. </a:t>
              </a:r>
              <a:r>
                <a:rPr lang="en-US" sz="1000" dirty="0" smtClean="0"/>
                <a:t>Brown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>
                  <a:hlinkClick r:id="rId9"/>
                </a:rPr>
                <a:t>http://</a:t>
              </a:r>
              <a:r>
                <a:rPr lang="en-US" sz="1000" dirty="0" smtClean="0">
                  <a:hlinkClick r:id="rId9"/>
                </a:rPr>
                <a:t>youtu.be/6JdLOLazJJ0</a:t>
              </a:r>
              <a:endParaRPr lang="en-US" sz="1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82574" y="3790890"/>
            <a:ext cx="2918426" cy="2533710"/>
            <a:chOff x="5082574" y="3790890"/>
            <a:chExt cx="2918426" cy="253371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82574" y="3790890"/>
              <a:ext cx="291842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523722" y="5924490"/>
              <a:ext cx="203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2011 K. </a:t>
              </a:r>
              <a:r>
                <a:rPr lang="en-US" sz="1000" dirty="0" err="1" smtClean="0"/>
                <a:t>Iyer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11"/>
                </a:rPr>
                <a:t>http://</a:t>
              </a:r>
              <a:r>
                <a:rPr lang="en-US" sz="1000" dirty="0" smtClean="0">
                  <a:hlinkClick r:id="rId11"/>
                </a:rPr>
                <a:t>youtu.be/YvRBWIRAPsE</a:t>
              </a:r>
              <a:endParaRPr lang="en-US" sz="10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2819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Analytic Solution for 2-Link Case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214257" y="1066800"/>
            <a:ext cx="3396343" cy="4572000"/>
            <a:chOff x="5029200" y="1295400"/>
            <a:chExt cx="3962400" cy="5334000"/>
          </a:xfrm>
        </p:grpSpPr>
        <p:pic>
          <p:nvPicPr>
            <p:cNvPr id="6" name="Picture 5" descr="uva-computer-science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6048595"/>
              <a:ext cx="2286000" cy="352205"/>
            </a:xfrm>
            <a:prstGeom prst="rect">
              <a:avLst/>
            </a:prstGeom>
          </p:spPr>
        </p:pic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5029200" y="1295400"/>
              <a:ext cx="3962400" cy="533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5638800" y="3352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5334000" y="5867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5257800" y="4191000"/>
              <a:ext cx="312420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 flipV="1">
              <a:off x="6781800" y="3733800"/>
              <a:ext cx="7620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7239000" y="1752600"/>
              <a:ext cx="990600" cy="3505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 flipV="1">
              <a:off x="6629400" y="2438400"/>
              <a:ext cx="1524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7315200" y="4724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7848600" y="27432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6705600" y="5181600"/>
              <a:ext cx="152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7620000" y="396240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7832725" y="3768725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ym typeface="Symbol" pitchFamily="18" charset="2"/>
                </a:rPr>
                <a:t></a:t>
              </a:r>
              <a:r>
                <a:rPr lang="en-GB" baseline="-25000">
                  <a:sym typeface="Symbol" pitchFamily="18" charset="2"/>
                </a:rPr>
                <a:t>2</a:t>
              </a:r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6934200" y="5410200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ym typeface="Symbol" pitchFamily="18" charset="2"/>
                </a:rPr>
                <a:t></a:t>
              </a:r>
              <a:r>
                <a:rPr lang="en-GB" baseline="-25000">
                  <a:sym typeface="Symbol" pitchFamily="18" charset="2"/>
                </a:rPr>
                <a:t>1</a:t>
              </a:r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6156325" y="4689475"/>
              <a:ext cx="4206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  <a:r>
                <a:rPr lang="en-GB" baseline="-25000"/>
                <a:t>1</a:t>
              </a:r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7239000" y="3581400"/>
              <a:ext cx="4206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  <a:r>
                <a:rPr lang="en-GB" baseline="-25000"/>
                <a:t>2</a:t>
              </a:r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8153400" y="2438400"/>
              <a:ext cx="5064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</a:t>
              </a:r>
              <a:r>
                <a:rPr lang="en-GB" baseline="-25000"/>
                <a:t>2</a:t>
              </a:r>
              <a:endParaRPr lang="en-US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5064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</a:t>
              </a:r>
              <a:r>
                <a:rPr lang="en-GB" baseline="-25000"/>
                <a:t>1</a:t>
              </a:r>
              <a:endParaRPr lang="en-US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5562600" y="57912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5791200" y="5943600"/>
              <a:ext cx="5064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</a:t>
              </a:r>
              <a:r>
                <a:rPr lang="en-GB" baseline="-25000"/>
                <a:t>0</a:t>
              </a:r>
              <a:endParaRPr lang="en-US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8442325" y="3927475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1</a:t>
              </a:r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7924800" y="5638800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0</a:t>
              </a:r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8305800" y="1524000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2</a:t>
              </a:r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6400800" y="3429000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y</a:t>
              </a:r>
              <a:r>
                <a:rPr lang="en-GB" baseline="-25000"/>
                <a:t>1</a:t>
              </a:r>
              <a:endParaRPr 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6248400" y="2133600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y</a:t>
              </a:r>
              <a:r>
                <a:rPr lang="en-GB" baseline="-25000"/>
                <a:t>2</a:t>
              </a:r>
              <a:endParaRPr lang="en-US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y</a:t>
              </a:r>
              <a:r>
                <a:rPr lang="en-GB" baseline="-25000"/>
                <a:t>0</a:t>
              </a:r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V="1">
              <a:off x="5638800" y="2819400"/>
              <a:ext cx="228600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H="1" flipV="1">
              <a:off x="6019800" y="53340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6232525" y="5368925"/>
              <a:ext cx="342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</a:t>
              </a:r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6705600" y="44958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6477000" y="4495800"/>
              <a:ext cx="393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</a:t>
              </a:r>
              <a:endParaRPr 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V="1">
              <a:off x="5943600" y="2438400"/>
              <a:ext cx="2819400" cy="1219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V="1">
              <a:off x="5562600" y="2514600"/>
              <a:ext cx="838200" cy="33528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6096000" y="34290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7239000" y="2133600"/>
              <a:ext cx="768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(x,y)</a:t>
              </a:r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740400" y="3175000"/>
              <a:ext cx="711200" cy="800100"/>
            </a:xfrm>
            <a:custGeom>
              <a:avLst/>
              <a:gdLst>
                <a:gd name="T0" fmla="*/ 320 w 448"/>
                <a:gd name="T1" fmla="*/ 16 h 504"/>
                <a:gd name="T2" fmla="*/ 176 w 448"/>
                <a:gd name="T3" fmla="*/ 16 h 504"/>
                <a:gd name="T4" fmla="*/ 32 w 448"/>
                <a:gd name="T5" fmla="*/ 112 h 504"/>
                <a:gd name="T6" fmla="*/ 32 w 448"/>
                <a:gd name="T7" fmla="*/ 352 h 504"/>
                <a:gd name="T8" fmla="*/ 224 w 448"/>
                <a:gd name="T9" fmla="*/ 496 h 504"/>
                <a:gd name="T10" fmla="*/ 416 w 448"/>
                <a:gd name="T11" fmla="*/ 400 h 504"/>
                <a:gd name="T12" fmla="*/ 416 w 448"/>
                <a:gd name="T13" fmla="*/ 160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504"/>
                <a:gd name="T23" fmla="*/ 448 w 448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504">
                  <a:moveTo>
                    <a:pt x="320" y="16"/>
                  </a:moveTo>
                  <a:cubicBezTo>
                    <a:pt x="272" y="8"/>
                    <a:pt x="224" y="0"/>
                    <a:pt x="176" y="16"/>
                  </a:cubicBezTo>
                  <a:cubicBezTo>
                    <a:pt x="128" y="32"/>
                    <a:pt x="56" y="56"/>
                    <a:pt x="32" y="112"/>
                  </a:cubicBezTo>
                  <a:cubicBezTo>
                    <a:pt x="8" y="168"/>
                    <a:pt x="0" y="288"/>
                    <a:pt x="32" y="352"/>
                  </a:cubicBezTo>
                  <a:cubicBezTo>
                    <a:pt x="64" y="416"/>
                    <a:pt x="160" y="488"/>
                    <a:pt x="224" y="496"/>
                  </a:cubicBezTo>
                  <a:cubicBezTo>
                    <a:pt x="288" y="504"/>
                    <a:pt x="384" y="456"/>
                    <a:pt x="416" y="400"/>
                  </a:cubicBezTo>
                  <a:cubicBezTo>
                    <a:pt x="448" y="344"/>
                    <a:pt x="416" y="200"/>
                    <a:pt x="416" y="1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ym typeface="Symbol" pitchFamily="18" charset="2"/>
                </a:rPr>
                <a:t></a:t>
              </a:r>
              <a:r>
                <a:rPr lang="en-GB" baseline="-25000">
                  <a:sym typeface="Symbol" pitchFamily="18" charset="2"/>
                </a:rPr>
                <a:t>2</a:t>
              </a:r>
              <a:endParaRPr lang="en-US"/>
            </a:p>
          </p:txBody>
        </p:sp>
      </p:grpSp>
      <p:graphicFrame>
        <p:nvGraphicFramePr>
          <p:cNvPr id="45" name="Object 38"/>
          <p:cNvGraphicFramePr>
            <a:graphicFrameLocks noChangeAspect="1"/>
          </p:cNvGraphicFramePr>
          <p:nvPr/>
        </p:nvGraphicFramePr>
        <p:xfrm>
          <a:off x="885825" y="1390168"/>
          <a:ext cx="3838575" cy="3403704"/>
        </p:xfrm>
        <a:graphic>
          <a:graphicData uri="http://schemas.openxmlformats.org/presentationml/2006/ole">
            <p:oleObj spid="_x0000_s16386" name="Equation" r:id="rId6" imgW="2806560" imgH="2489040" progId="Equation.3">
              <p:embed/>
            </p:oleObj>
          </a:graphicData>
        </a:graphic>
      </p:graphicFrame>
      <p:sp>
        <p:nvSpPr>
          <p:cNvPr id="47" name="Rectangle 46"/>
          <p:cNvSpPr/>
          <p:nvPr/>
        </p:nvSpPr>
        <p:spPr>
          <a:xfrm>
            <a:off x="609600" y="5123968"/>
            <a:ext cx="39624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GB" dirty="0" smtClean="0">
                <a:sym typeface="Symbol" pitchFamily="18" charset="2"/>
              </a:rPr>
              <a:t>Two solutions: elbow up </a:t>
            </a:r>
            <a:r>
              <a:rPr lang="en-GB" dirty="0" smtClean="0">
                <a:sym typeface="Symbol" pitchFamily="18" charset="2"/>
              </a:rPr>
              <a:t>&amp; elbow </a:t>
            </a:r>
            <a:r>
              <a:rPr lang="en-GB" dirty="0" smtClean="0">
                <a:sym typeface="Symbol" pitchFamily="18" charset="2"/>
              </a:rPr>
              <a:t>down</a:t>
            </a:r>
            <a:endParaRPr lang="en-GB" dirty="0">
              <a:sym typeface="Symbol" pitchFamily="18" charset="2"/>
            </a:endParaRPr>
          </a:p>
        </p:txBody>
      </p:sp>
      <p:pic>
        <p:nvPicPr>
          <p:cNvPr id="50" name="Picture 49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7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[5]: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Iterative IK Solutions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37628"/>
            <a:ext cx="7239000" cy="45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Jacobian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6x6 DOF Case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087" y="1143000"/>
            <a:ext cx="77535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Jacobian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Solution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48121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5943600"/>
            <a:ext cx="5119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2005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Advanced CG &amp; Animation –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http://bit.ly/hUXrqd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Another IK Problem: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Revolute &amp; Prismatic Joints Combined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6889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</a:t>
            </a: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2002 R. </a:t>
            </a:r>
            <a:r>
              <a:rPr lang="en-GB" sz="1200" dirty="0" err="1" smtClean="0">
                <a:solidFill>
                  <a:srgbClr val="C00000"/>
                </a:solidFill>
                <a:sym typeface="Symbol" pitchFamily="18" charset="2"/>
              </a:rPr>
              <a:t>Melamud</a:t>
            </a: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, Stanford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Mirrored at CMU 16-311 Introduction </a:t>
            </a:r>
            <a:r>
              <a:rPr lang="en-US" sz="1200" dirty="0" smtClean="0">
                <a:solidFill>
                  <a:srgbClr val="C00000"/>
                </a:solidFill>
              </a:rPr>
              <a:t>to Robotics,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http://generalrobotics.org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73061" y="1676400"/>
            <a:ext cx="3036939" cy="3714536"/>
            <a:chOff x="1208139" y="2590800"/>
            <a:chExt cx="2362200" cy="288925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 rot="2000457">
              <a:off x="2176514" y="3041650"/>
              <a:ext cx="457200" cy="2438400"/>
              <a:chOff x="1968" y="1632"/>
              <a:chExt cx="288" cy="1392"/>
            </a:xfrm>
          </p:grpSpPr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288" cy="960"/>
              </a:xfrm>
              <a:prstGeom prst="can">
                <a:avLst>
                  <a:gd name="adj" fmla="val 39583"/>
                </a:avLst>
              </a:prstGeom>
              <a:solidFill>
                <a:srgbClr val="A9BA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utoShape 20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96" cy="480"/>
              </a:xfrm>
              <a:prstGeom prst="can">
                <a:avLst>
                  <a:gd name="adj" fmla="val 34375"/>
                </a:avLst>
              </a:prstGeom>
              <a:solidFill>
                <a:srgbClr val="A9BA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08139" y="5105400"/>
              <a:ext cx="13716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351139" y="4495800"/>
              <a:ext cx="4095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pitchFamily="34" charset="0"/>
                  <a:cs typeface="Arial" pitchFamily="34" charset="0"/>
                  <a:sym typeface="UniversalMath1 BT" pitchFamily="18" charset="2"/>
                </a:rPr>
                <a:t></a:t>
              </a:r>
              <a:r>
                <a:rPr lang="en-US" sz="1600" b="1" baseline="-25000">
                  <a:latin typeface="Arial" pitchFamily="34" charset="0"/>
                  <a:cs typeface="Arial" pitchFamily="34" charset="0"/>
                  <a:sym typeface="UniversalMath1 BT" pitchFamily="18" charset="2"/>
                </a:rPr>
                <a:t>1</a:t>
              </a: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 rot="17267199">
              <a:off x="1743127" y="510857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1779639" y="4229100"/>
              <a:ext cx="0" cy="91440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779639" y="5143500"/>
              <a:ext cx="1066800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770239" y="4991100"/>
              <a:ext cx="381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551039" y="4000500"/>
              <a:ext cx="381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 rot="2834744">
              <a:off x="1436739" y="4724400"/>
              <a:ext cx="685800" cy="685800"/>
              <a:chOff x="2928" y="3216"/>
              <a:chExt cx="432" cy="432"/>
            </a:xfrm>
          </p:grpSpPr>
          <p:sp>
            <p:nvSpPr>
              <p:cNvPr id="17" name="AutoShape 24"/>
              <p:cNvSpPr>
                <a:spLocks noChangeArrowheads="1"/>
              </p:cNvSpPr>
              <p:nvPr/>
            </p:nvSpPr>
            <p:spPr bwMode="auto">
              <a:xfrm>
                <a:off x="2928" y="3216"/>
                <a:ext cx="432" cy="432"/>
              </a:xfrm>
              <a:custGeom>
                <a:avLst/>
                <a:gdLst>
                  <a:gd name="T0" fmla="*/ 124 w 21600"/>
                  <a:gd name="T1" fmla="*/ 20 h 21600"/>
                  <a:gd name="T2" fmla="*/ 13 w 21600"/>
                  <a:gd name="T3" fmla="*/ 168 h 21600"/>
                  <a:gd name="T4" fmla="*/ 131 w 21600"/>
                  <a:gd name="T5" fmla="*/ 34 h 21600"/>
                  <a:gd name="T6" fmla="*/ 337 w 21600"/>
                  <a:gd name="T7" fmla="*/ -26 h 21600"/>
                  <a:gd name="T8" fmla="*/ 364 w 21600"/>
                  <a:gd name="T9" fmla="*/ 57 h 21600"/>
                  <a:gd name="T10" fmla="*/ 282 w 21600"/>
                  <a:gd name="T11" fmla="*/ 8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299" y="1800"/>
                    </a:moveTo>
                    <a:cubicBezTo>
                      <a:pt x="13902" y="1101"/>
                      <a:pt x="12362" y="738"/>
                      <a:pt x="10800" y="738"/>
                    </a:cubicBezTo>
                    <a:cubicBezTo>
                      <a:pt x="6127" y="737"/>
                      <a:pt x="2070" y="3954"/>
                      <a:pt x="1003" y="8503"/>
                    </a:cubicBezTo>
                    <a:lnTo>
                      <a:pt x="285" y="8334"/>
                    </a:lnTo>
                    <a:cubicBezTo>
                      <a:pt x="1429" y="3452"/>
                      <a:pt x="5785" y="-1"/>
                      <a:pt x="10800" y="0"/>
                    </a:cubicBezTo>
                    <a:cubicBezTo>
                      <a:pt x="12476" y="0"/>
                      <a:pt x="14130" y="390"/>
                      <a:pt x="15629" y="1140"/>
                    </a:cubicBezTo>
                    <a:lnTo>
                      <a:pt x="16837" y="-1275"/>
                    </a:lnTo>
                    <a:lnTo>
                      <a:pt x="18209" y="2842"/>
                    </a:lnTo>
                    <a:lnTo>
                      <a:pt x="14092" y="4215"/>
                    </a:lnTo>
                    <a:lnTo>
                      <a:pt x="15299" y="1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AutoShape 25"/>
              <p:cNvSpPr>
                <a:spLocks noChangeArrowheads="1"/>
              </p:cNvSpPr>
              <p:nvPr/>
            </p:nvSpPr>
            <p:spPr bwMode="auto">
              <a:xfrm flipH="1">
                <a:off x="2928" y="3216"/>
                <a:ext cx="432" cy="432"/>
              </a:xfrm>
              <a:custGeom>
                <a:avLst/>
                <a:gdLst>
                  <a:gd name="T0" fmla="*/ 298 w 21600"/>
                  <a:gd name="T1" fmla="*/ 16 h 21600"/>
                  <a:gd name="T2" fmla="*/ 140 w 21600"/>
                  <a:gd name="T3" fmla="*/ 32 h 21600"/>
                  <a:gd name="T4" fmla="*/ 285 w 21600"/>
                  <a:gd name="T5" fmla="*/ 47 h 21600"/>
                  <a:gd name="T6" fmla="*/ 464 w 21600"/>
                  <a:gd name="T7" fmla="*/ 110 h 21600"/>
                  <a:gd name="T8" fmla="*/ 427 w 21600"/>
                  <a:gd name="T9" fmla="*/ 202 h 21600"/>
                  <a:gd name="T10" fmla="*/ 334 w 21600"/>
                  <a:gd name="T11" fmla="*/ 165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199" y="7200"/>
                    </a:moveTo>
                    <a:cubicBezTo>
                      <a:pt x="17759" y="3840"/>
                      <a:pt x="14455" y="1662"/>
                      <a:pt x="10800" y="1662"/>
                    </a:cubicBezTo>
                    <a:cubicBezTo>
                      <a:pt x="9611" y="1661"/>
                      <a:pt x="8433" y="1893"/>
                      <a:pt x="7333" y="2344"/>
                    </a:cubicBezTo>
                    <a:lnTo>
                      <a:pt x="6703" y="807"/>
                    </a:lnTo>
                    <a:cubicBezTo>
                      <a:pt x="8003" y="274"/>
                      <a:pt x="9394" y="-1"/>
                      <a:pt x="10800" y="0"/>
                    </a:cubicBezTo>
                    <a:cubicBezTo>
                      <a:pt x="15120" y="0"/>
                      <a:pt x="19024" y="2574"/>
                      <a:pt x="20726" y="6545"/>
                    </a:cubicBezTo>
                    <a:lnTo>
                      <a:pt x="23208" y="5482"/>
                    </a:lnTo>
                    <a:lnTo>
                      <a:pt x="21352" y="10118"/>
                    </a:lnTo>
                    <a:lnTo>
                      <a:pt x="16717" y="8263"/>
                    </a:lnTo>
                    <a:lnTo>
                      <a:pt x="19199" y="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351139" y="4724400"/>
              <a:ext cx="241300" cy="381000"/>
            </a:xfrm>
            <a:custGeom>
              <a:avLst/>
              <a:gdLst>
                <a:gd name="T0" fmla="*/ 0 w 152"/>
                <a:gd name="T1" fmla="*/ 0 h 240"/>
                <a:gd name="T2" fmla="*/ 96 w 152"/>
                <a:gd name="T3" fmla="*/ 48 h 240"/>
                <a:gd name="T4" fmla="*/ 144 w 152"/>
                <a:gd name="T5" fmla="*/ 144 h 240"/>
                <a:gd name="T6" fmla="*/ 144 w 152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240"/>
                <a:gd name="T14" fmla="*/ 152 w 15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240">
                  <a:moveTo>
                    <a:pt x="0" y="0"/>
                  </a:moveTo>
                  <a:cubicBezTo>
                    <a:pt x="36" y="12"/>
                    <a:pt x="72" y="24"/>
                    <a:pt x="96" y="48"/>
                  </a:cubicBezTo>
                  <a:cubicBezTo>
                    <a:pt x="120" y="72"/>
                    <a:pt x="136" y="112"/>
                    <a:pt x="144" y="144"/>
                  </a:cubicBezTo>
                  <a:cubicBezTo>
                    <a:pt x="152" y="176"/>
                    <a:pt x="148" y="208"/>
                    <a:pt x="14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30"/>
            <p:cNvSpPr>
              <a:spLocks noChangeArrowheads="1"/>
            </p:cNvSpPr>
            <p:nvPr/>
          </p:nvSpPr>
          <p:spPr bwMode="auto">
            <a:xfrm rot="2140584">
              <a:off x="3265539" y="2590800"/>
              <a:ext cx="152400" cy="609600"/>
            </a:xfrm>
            <a:prstGeom prst="upDownArrow">
              <a:avLst>
                <a:gd name="adj1" fmla="val 50000"/>
                <a:gd name="adj2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3036939" y="3276600"/>
              <a:ext cx="53340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1817739" y="5181600"/>
              <a:ext cx="381000" cy="2286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H="1">
              <a:off x="2198739" y="3505200"/>
              <a:ext cx="12954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2960739" y="4267200"/>
              <a:ext cx="457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>
              <a:off x="3036939" y="3200400"/>
              <a:ext cx="76200" cy="762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9795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(x , y)</a:t>
              </a:r>
            </a:p>
          </p:txBody>
        </p:sp>
      </p:grp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4114800" y="1447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Finding </a:t>
            </a:r>
            <a:r>
              <a:rPr lang="en-US" sz="2000" b="1">
                <a:latin typeface="Arial" pitchFamily="34" charset="0"/>
                <a:cs typeface="Arial" pitchFamily="34" charset="0"/>
                <a:sym typeface="UniversalMath1 BT" pitchFamily="18" charset="2"/>
              </a:rPr>
              <a:t></a:t>
            </a:r>
            <a:r>
              <a:rPr lang="en-US" sz="1600" b="1">
                <a:latin typeface="Arial" pitchFamily="34" charset="0"/>
                <a:cs typeface="Arial" pitchFamily="34" charset="0"/>
                <a:sym typeface="UniversalMath1 BT" pitchFamily="18" charset="2"/>
              </a:rPr>
              <a:t>:</a:t>
            </a:r>
          </a:p>
        </p:txBody>
      </p:sp>
      <p:graphicFrame>
        <p:nvGraphicFramePr>
          <p:cNvPr id="29" name="Object 1024"/>
          <p:cNvGraphicFramePr>
            <a:graphicFrameLocks noChangeAspect="1"/>
          </p:cNvGraphicFramePr>
          <p:nvPr/>
        </p:nvGraphicFramePr>
        <p:xfrm>
          <a:off x="4648200" y="1752600"/>
          <a:ext cx="1676400" cy="773113"/>
        </p:xfrm>
        <a:graphic>
          <a:graphicData uri="http://schemas.openxmlformats.org/presentationml/2006/ole">
            <p:oleObj spid="_x0000_s22530" name="Equation" r:id="rId6" imgW="850680" imgH="393480" progId="Equation.3">
              <p:embed/>
            </p:oleObj>
          </a:graphicData>
        </a:graphic>
      </p:graphicFrame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4114800" y="251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More Specifically</a:t>
            </a:r>
            <a:r>
              <a:rPr lang="en-US" sz="1600" b="1">
                <a:latin typeface="Arial" pitchFamily="34" charset="0"/>
                <a:cs typeface="Arial" pitchFamily="34" charset="0"/>
                <a:sym typeface="UniversalMath1 BT" pitchFamily="18" charset="2"/>
              </a:rPr>
              <a:t>:</a:t>
            </a:r>
          </a:p>
        </p:txBody>
      </p:sp>
      <p:graphicFrame>
        <p:nvGraphicFramePr>
          <p:cNvPr id="31" name="Object 1025"/>
          <p:cNvGraphicFramePr>
            <a:graphicFrameLocks noChangeAspect="1"/>
          </p:cNvGraphicFramePr>
          <p:nvPr/>
        </p:nvGraphicFramePr>
        <p:xfrm>
          <a:off x="4572000" y="2895600"/>
          <a:ext cx="1862138" cy="766763"/>
        </p:xfrm>
        <a:graphic>
          <a:graphicData uri="http://schemas.openxmlformats.org/presentationml/2006/ole">
            <p:oleObj spid="_x0000_s22531" name="Equation" r:id="rId7" imgW="952200" imgH="393480" progId="Equation.3">
              <p:embed/>
            </p:oleObj>
          </a:graphicData>
        </a:graphic>
      </p:graphicFrame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6781800" y="29718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arctan2() specifies that it’s in the first quadrant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4191000" y="4267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Finding </a:t>
            </a:r>
            <a:r>
              <a:rPr lang="en-US" sz="2000" b="1">
                <a:latin typeface="Arial" pitchFamily="34" charset="0"/>
                <a:cs typeface="Arial" pitchFamily="34" charset="0"/>
                <a:sym typeface="UniversalMath1 BT" pitchFamily="18" charset="2"/>
              </a:rPr>
              <a:t>S</a:t>
            </a:r>
            <a:r>
              <a:rPr lang="en-US" sz="1600" b="1">
                <a:latin typeface="Arial" pitchFamily="34" charset="0"/>
                <a:cs typeface="Arial" pitchFamily="34" charset="0"/>
                <a:sym typeface="UniversalMath1 BT" pitchFamily="18" charset="2"/>
              </a:rPr>
              <a:t>:</a:t>
            </a:r>
          </a:p>
        </p:txBody>
      </p:sp>
      <p:graphicFrame>
        <p:nvGraphicFramePr>
          <p:cNvPr id="34" name="Object 1026"/>
          <p:cNvGraphicFramePr>
            <a:graphicFrameLocks noChangeAspect="1"/>
          </p:cNvGraphicFramePr>
          <p:nvPr/>
        </p:nvGraphicFramePr>
        <p:xfrm>
          <a:off x="4724400" y="4876800"/>
          <a:ext cx="1828800" cy="566738"/>
        </p:xfrm>
        <a:graphic>
          <a:graphicData uri="http://schemas.openxmlformats.org/presentationml/2006/ole">
            <p:oleObj spid="_x0000_s22532" name="Equation" r:id="rId8" imgW="901440" imgH="27936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Ragdoll Physics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Type of </a:t>
            </a:r>
            <a:r>
              <a:rPr lang="en-US" sz="1800" u="sng" dirty="0" smtClean="0">
                <a:solidFill>
                  <a:srgbClr val="800000"/>
                </a:solidFill>
              </a:rPr>
              <a:t>Procedural Animation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Automatically generates CGA directives (rotations)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Based on simulation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Rigid-body </a:t>
            </a:r>
            <a:r>
              <a:rPr lang="en-US" sz="1800" dirty="0" smtClean="0">
                <a:solidFill>
                  <a:srgbClr val="0000CC"/>
                </a:solidFill>
              </a:rPr>
              <a:t>dynamics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Gravity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No autonomous movement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Used for inert body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Usually: character </a:t>
            </a:r>
            <a:r>
              <a:rPr lang="en-US" sz="1800" dirty="0" smtClean="0">
                <a:solidFill>
                  <a:srgbClr val="0000CC"/>
                </a:solidFill>
              </a:rPr>
              <a:t>death (car impact, falling body,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Less often: unconscious, paralyzed character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Collisions with Multiple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Inter-character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Character-object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62600" y="1809690"/>
            <a:ext cx="3048000" cy="1924110"/>
            <a:chOff x="5562600" y="1828800"/>
            <a:chExt cx="3048000" cy="1924110"/>
          </a:xfrm>
        </p:grpSpPr>
        <p:pic>
          <p:nvPicPr>
            <p:cNvPr id="17" name="Picture 16" descr="Animatsragdollphysic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1828800"/>
              <a:ext cx="3048000" cy="15240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53100" y="3352800"/>
              <a:ext cx="2667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Falling Bodies </a:t>
              </a:r>
              <a:r>
                <a:rPr lang="en-US" sz="1000" dirty="0" smtClean="0"/>
                <a:t>© 1997 – 2001 </a:t>
              </a:r>
              <a:r>
                <a:rPr lang="en-US" sz="1000" dirty="0" err="1" smtClean="0"/>
                <a:t>Animats</a:t>
              </a:r>
              <a:r>
                <a:rPr lang="en-US" sz="1000" dirty="0" smtClean="0"/>
                <a:t> </a:t>
              </a:r>
              <a:br>
                <a:rPr lang="en-US" sz="1000" dirty="0" smtClean="0"/>
              </a:br>
              <a:r>
                <a:rPr lang="en-US" sz="1000" dirty="0" smtClean="0"/>
                <a:t> </a:t>
              </a:r>
              <a:r>
                <a:rPr lang="en-US" sz="1000" dirty="0" smtClean="0">
                  <a:hlinkClick r:id="rId5"/>
                </a:rPr>
                <a:t>http://</a:t>
              </a:r>
              <a:r>
                <a:rPr lang="en-US" sz="1000" dirty="0" smtClean="0">
                  <a:hlinkClick r:id="rId5"/>
                </a:rPr>
                <a:t>www.animats.com</a:t>
              </a:r>
              <a:endParaRPr lang="en-US" sz="10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Ragdoll Physics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Demos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04776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105401" y="990600"/>
            <a:ext cx="2895600" cy="2674680"/>
            <a:chOff x="5105401" y="1003518"/>
            <a:chExt cx="2895600" cy="2674680"/>
          </a:xfrm>
        </p:grpSpPr>
        <p:sp>
          <p:nvSpPr>
            <p:cNvPr id="44" name="Rectangle 43"/>
            <p:cNvSpPr/>
            <p:nvPr/>
          </p:nvSpPr>
          <p:spPr>
            <a:xfrm>
              <a:off x="5334000" y="3124200"/>
              <a:ext cx="243528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</a:t>
              </a:r>
              <a:r>
                <a:rPr lang="en-US" sz="1000" dirty="0" smtClean="0"/>
                <a:t>2006 P. Pelt</a:t>
              </a:r>
              <a:br>
                <a:rPr lang="en-US" sz="1000" dirty="0" smtClean="0"/>
              </a:br>
              <a:r>
                <a:rPr lang="en-US" sz="1000" dirty="0" smtClean="0">
                  <a:hlinkClick r:id="rId4"/>
                </a:rPr>
                <a:t>http</a:t>
              </a:r>
              <a:r>
                <a:rPr lang="en-US" sz="1000" dirty="0" smtClean="0">
                  <a:hlinkClick r:id="rId4"/>
                </a:rPr>
                <a:t>://</a:t>
              </a:r>
              <a:r>
                <a:rPr lang="en-US" sz="1000" dirty="0" smtClean="0">
                  <a:hlinkClick r:id="rId4"/>
                </a:rPr>
                <a:t>youtu.be/6JdLOLazJJ0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See also: </a:t>
              </a:r>
              <a:r>
                <a:rPr lang="en-US" sz="1000" dirty="0" smtClean="0">
                  <a:hlinkClick r:id="rId5"/>
                </a:rPr>
                <a:t>http</a:t>
              </a:r>
              <a:r>
                <a:rPr lang="en-US" sz="1000" dirty="0" smtClean="0">
                  <a:hlinkClick r:id="rId5"/>
                </a:rPr>
                <a:t>://</a:t>
              </a:r>
              <a:r>
                <a:rPr lang="en-US" sz="1000" dirty="0" smtClean="0">
                  <a:hlinkClick r:id="rId5"/>
                </a:rPr>
                <a:t>youtu.be/5_QIsI0fyaU</a:t>
              </a:r>
              <a:endParaRPr lang="en-US" sz="1000" dirty="0"/>
            </a:p>
          </p:txBody>
        </p:sp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1" y="1003518"/>
              <a:ext cx="2895600" cy="204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58"/>
          <p:cNvGrpSpPr/>
          <p:nvPr/>
        </p:nvGrpSpPr>
        <p:grpSpPr>
          <a:xfrm>
            <a:off x="1205437" y="990600"/>
            <a:ext cx="2909363" cy="2590800"/>
            <a:chOff x="1205437" y="990600"/>
            <a:chExt cx="2909363" cy="2590800"/>
          </a:xfrm>
        </p:grpSpPr>
        <p:sp>
          <p:nvSpPr>
            <p:cNvPr id="41" name="Rectangle 40"/>
            <p:cNvSpPr/>
            <p:nvPr/>
          </p:nvSpPr>
          <p:spPr>
            <a:xfrm>
              <a:off x="1657044" y="3181290"/>
              <a:ext cx="19944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2007 N. </a:t>
              </a:r>
              <a:r>
                <a:rPr lang="en-US" sz="1000" dirty="0" err="1" smtClean="0"/>
                <a:t>Picouet</a:t>
              </a:r>
              <a:r>
                <a:rPr lang="en-US" sz="1000" dirty="0" smtClean="0"/>
                <a:t> 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 </a:t>
              </a:r>
              <a:r>
                <a:rPr lang="en-US" sz="1000" dirty="0" smtClean="0">
                  <a:hlinkClick r:id="rId7"/>
                </a:rPr>
                <a:t>http://youtu.be/ohNqCb--</a:t>
              </a:r>
              <a:r>
                <a:rPr lang="en-US" sz="1000" dirty="0" smtClean="0">
                  <a:hlinkClick r:id="rId7"/>
                </a:rPr>
                <a:t>aSs</a:t>
              </a:r>
              <a:endParaRPr lang="en-US" sz="1000" dirty="0"/>
            </a:p>
          </p:txBody>
        </p:sp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05437" y="990600"/>
              <a:ext cx="290936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" name="Group 60"/>
          <p:cNvGrpSpPr/>
          <p:nvPr/>
        </p:nvGrpSpPr>
        <p:grpSpPr>
          <a:xfrm>
            <a:off x="4869385" y="3810000"/>
            <a:ext cx="3360215" cy="2511786"/>
            <a:chOff x="975913" y="3831924"/>
            <a:chExt cx="3360215" cy="2511786"/>
          </a:xfrm>
        </p:grpSpPr>
        <p:sp>
          <p:nvSpPr>
            <p:cNvPr id="62" name="Rectangle 61"/>
            <p:cNvSpPr/>
            <p:nvPr/>
          </p:nvSpPr>
          <p:spPr>
            <a:xfrm>
              <a:off x="975913" y="5943600"/>
              <a:ext cx="3360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© 2010 M. </a:t>
              </a:r>
              <a:r>
                <a:rPr lang="en-US" sz="1000" dirty="0" err="1" smtClean="0"/>
                <a:t>Heinzen</a:t>
              </a:r>
              <a:r>
                <a:rPr lang="en-US" sz="1000" dirty="0" smtClean="0"/>
                <a:t> (</a:t>
              </a:r>
              <a:r>
                <a:rPr lang="en-US" sz="1000" dirty="0" err="1" smtClean="0"/>
                <a:t>Arkaein</a:t>
              </a:r>
              <a:r>
                <a:rPr lang="en-US" sz="1000" dirty="0" smtClean="0"/>
                <a:t>)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 </a:t>
              </a:r>
              <a:r>
                <a:rPr lang="en-US" sz="1000" dirty="0" smtClean="0">
                  <a:hlinkClick r:id="rId9"/>
                </a:rPr>
                <a:t>http://bit.ly/gUj9Su</a:t>
              </a:r>
              <a:r>
                <a:rPr lang="en-US" sz="1000" dirty="0" smtClean="0"/>
                <a:t> </a:t>
              </a:r>
              <a:r>
                <a:rPr lang="en-US" sz="1000" dirty="0" smtClean="0"/>
                <a:t>/ </a:t>
              </a:r>
              <a:r>
                <a:rPr lang="en-US" sz="1000" dirty="0" smtClean="0">
                  <a:hlinkClick r:id="rId10"/>
                </a:rPr>
                <a:t>http</a:t>
              </a:r>
              <a:r>
                <a:rPr lang="en-US" sz="1000" dirty="0" smtClean="0">
                  <a:hlinkClick r:id="rId10"/>
                </a:rPr>
                <a:t>://</a:t>
              </a:r>
              <a:r>
                <a:rPr lang="en-US" sz="1000" dirty="0" smtClean="0">
                  <a:hlinkClick r:id="rId10"/>
                </a:rPr>
                <a:t>youtu.be/FJTBMnP6oCM</a:t>
              </a:r>
              <a:endParaRPr lang="en-US" sz="1000" dirty="0"/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19200" y="3831924"/>
              <a:ext cx="2895600" cy="2035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64"/>
          <p:cNvGrpSpPr/>
          <p:nvPr/>
        </p:nvGrpSpPr>
        <p:grpSpPr>
          <a:xfrm>
            <a:off x="1175004" y="3810000"/>
            <a:ext cx="2939796" cy="2522280"/>
            <a:chOff x="1175004" y="3810000"/>
            <a:chExt cx="2939796" cy="2522280"/>
          </a:xfrm>
        </p:grpSpPr>
        <p:sp>
          <p:nvSpPr>
            <p:cNvPr id="47" name="Rectangle 46"/>
            <p:cNvSpPr/>
            <p:nvPr/>
          </p:nvSpPr>
          <p:spPr>
            <a:xfrm>
              <a:off x="1627103" y="5932170"/>
              <a:ext cx="20569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2009 M. </a:t>
              </a:r>
              <a:r>
                <a:rPr lang="en-US" sz="1000" dirty="0" smtClean="0"/>
                <a:t>E. </a:t>
              </a:r>
              <a:r>
                <a:rPr lang="en-US" sz="1000" dirty="0" err="1" smtClean="0"/>
                <a:t>Cerquoni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12"/>
                </a:rPr>
                <a:t>http://</a:t>
              </a:r>
              <a:r>
                <a:rPr lang="en-US" sz="1000" dirty="0" smtClean="0">
                  <a:hlinkClick r:id="rId12"/>
                </a:rPr>
                <a:t>youtu.be/uW_DK2qvKv8</a:t>
              </a:r>
              <a:endParaRPr lang="en-US" sz="1000" dirty="0"/>
            </a:p>
          </p:txBody>
        </p:sp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75004" y="3810000"/>
              <a:ext cx="293979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P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hysically-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ased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odeling (PBM)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Looking Back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Particle Dynamics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Emitters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0-D (points), 1-D (lines), 2-D (planes, discs, cross-sections)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fireworks (0-D); fountains (0/1/2-D); smokestacks, jets (2-D)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Simulation: birth-death process, functions of particle age/trajectory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Rigid-Body Dynamics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Constrained systems of connected parts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Examples: falling rocks, colliding vehicles, rag dolls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Articulated Figures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More References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ACM, </a:t>
            </a:r>
            <a:r>
              <a:rPr lang="en-US" sz="1800" i="1" dirty="0" smtClean="0">
                <a:solidFill>
                  <a:srgbClr val="0000CC"/>
                </a:solidFill>
              </a:rPr>
              <a:t>Intro to Physically-Based Modeling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bit.ly/hhQvXd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Wikipedia, </a:t>
            </a:r>
            <a:r>
              <a:rPr lang="en-US" sz="1800" i="1" dirty="0" smtClean="0">
                <a:solidFill>
                  <a:srgbClr val="0000CC"/>
                </a:solidFill>
              </a:rPr>
              <a:t>Physics </a:t>
            </a:r>
            <a:r>
              <a:rPr lang="en-US" sz="1800" i="1" dirty="0" smtClean="0">
                <a:solidFill>
                  <a:srgbClr val="0000CC"/>
                </a:solidFill>
              </a:rPr>
              <a:t>Engine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bit.ly/h4PIRt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Wikipedia, </a:t>
            </a:r>
            <a:r>
              <a:rPr lang="en-US" sz="1800" i="1" dirty="0" smtClean="0">
                <a:solidFill>
                  <a:srgbClr val="0000CC"/>
                </a:solidFill>
              </a:rPr>
              <a:t>N-Body </a:t>
            </a:r>
            <a:r>
              <a:rPr lang="en-US" sz="1800" i="1" dirty="0" smtClean="0">
                <a:solidFill>
                  <a:srgbClr val="0000CC"/>
                </a:solidFill>
              </a:rPr>
              <a:t>Problem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bit.ly/1ayWwe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315200" y="2895600"/>
            <a:ext cx="1676400" cy="1524000"/>
            <a:chOff x="7315200" y="2895600"/>
            <a:chExt cx="1676400" cy="1524000"/>
          </a:xfrm>
        </p:grpSpPr>
        <p:pic>
          <p:nvPicPr>
            <p:cNvPr id="36" name="Picture 35" descr="rockfall-we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0146" y="2895600"/>
              <a:ext cx="1549831" cy="11430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7315200" y="4019490"/>
              <a:ext cx="1676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0"/>
                </a:spcBef>
                <a:buClrTx/>
                <a:buFont typeface="Wingdings" pitchFamily="2" charset="2"/>
                <a:buChar char="l"/>
              </a:pPr>
              <a:r>
                <a:rPr lang="en-US" sz="1000" dirty="0" smtClean="0"/>
                <a:t>Rocks fall</a:t>
              </a:r>
            </a:p>
            <a:p>
              <a:pPr marL="342900" indent="-342900">
                <a:spcBef>
                  <a:spcPts val="0"/>
                </a:spcBef>
                <a:buClrTx/>
                <a:buFont typeface="Wingdings" pitchFamily="2" charset="2"/>
                <a:buChar char="l"/>
              </a:pPr>
              <a:r>
                <a:rPr lang="en-US" sz="1000" dirty="0" smtClean="0"/>
                <a:t>Everyone dies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P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hysically-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ased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odeling (PBM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) [2]: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Applications in Movies &amp; Games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1143000"/>
            <a:ext cx="6500684" cy="5090755"/>
            <a:chOff x="1600200" y="1143000"/>
            <a:chExt cx="6500684" cy="5090755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143000"/>
              <a:ext cx="6500684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602642" y="5772090"/>
              <a:ext cx="4495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" i="1" dirty="0" smtClean="0"/>
                <a:t>Star Wars Episode I: The Phantom Menace </a:t>
              </a:r>
              <a:r>
                <a:rPr lang="en-US" sz="1200" dirty="0" smtClean="0"/>
                <a:t>© 1999 </a:t>
              </a:r>
              <a:r>
                <a:rPr lang="en-US" sz="1200" dirty="0" err="1" smtClean="0"/>
                <a:t>Lucasfilm</a:t>
              </a:r>
              <a:r>
                <a:rPr lang="en-US" sz="1200" dirty="0" smtClean="0"/>
                <a:t>, Inc</a:t>
              </a:r>
              <a:r>
                <a:rPr lang="en-US" sz="1200" dirty="0" smtClean="0"/>
                <a:t>. </a:t>
              </a:r>
              <a:r>
                <a:rPr lang="en-US" sz="1200" dirty="0" smtClean="0">
                  <a:hlinkClick r:id="rId5"/>
                </a:rPr>
                <a:t>http://</a:t>
              </a:r>
              <a:r>
                <a:rPr lang="en-US" sz="1200" dirty="0" smtClean="0">
                  <a:hlinkClick r:id="rId5"/>
                </a:rPr>
                <a:t>youtu.be/d4PSMXUCi-0</a:t>
              </a:r>
              <a:endParaRPr lang="en-US" sz="12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</a:t>
            </a:r>
            <a:r>
              <a:rPr lang="en-US" sz="1800" dirty="0" smtClean="0">
                <a:solidFill>
                  <a:srgbClr val="800000"/>
                </a:solidFill>
              </a:rPr>
              <a:t>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§5.3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Chapter 14,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 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Class: Lab on Particle Systems; Dissection of Working Program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omputer-</a:t>
            </a:r>
            <a:r>
              <a:rPr lang="en-US" sz="1800" u="sng" dirty="0" smtClean="0">
                <a:solidFill>
                  <a:srgbClr val="800000"/>
                </a:solidFill>
              </a:rPr>
              <a:t>G</a:t>
            </a:r>
            <a:r>
              <a:rPr lang="en-US" sz="1800" dirty="0" smtClean="0">
                <a:solidFill>
                  <a:srgbClr val="800000"/>
                </a:solidFill>
              </a:rPr>
              <a:t>enerated </a:t>
            </a: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nimation Concluded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CGA of autonomous </a:t>
            </a:r>
            <a:r>
              <a:rPr lang="en-US" sz="1800" dirty="0" smtClean="0">
                <a:solidFill>
                  <a:srgbClr val="0000CC"/>
                </a:solidFill>
              </a:rPr>
              <a:t>agents (robots, swarms)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animation by hand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egrees </a:t>
            </a: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f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reedom (DOFs) and kinds of joints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orward </a:t>
            </a:r>
            <a:r>
              <a:rPr lang="en-US" sz="1800" u="sng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inematics (FK)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Forward problem illustrated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Control problem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nverse </a:t>
            </a:r>
            <a:r>
              <a:rPr lang="en-US" sz="1800" u="sng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inematics (IK)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IK (finding angles)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mechanical problem of finding forces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Analytical models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Iterative models (</a:t>
            </a:r>
            <a:r>
              <a:rPr lang="en-US" sz="1800" dirty="0" err="1" smtClean="0">
                <a:solidFill>
                  <a:srgbClr val="0000CC"/>
                </a:solidFill>
              </a:rPr>
              <a:t>Jacobian</a:t>
            </a:r>
            <a:r>
              <a:rPr lang="en-US" sz="1800" dirty="0" smtClean="0">
                <a:solidFill>
                  <a:srgbClr val="0000CC"/>
                </a:solidFill>
              </a:rPr>
              <a:t>-based)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Ragdoll physics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Ray Tracing, Part 1 of 2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Inverse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Kinematics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533400" y="2667000"/>
            <a:ext cx="7166757" cy="1835150"/>
            <a:chOff x="533400" y="4413250"/>
            <a:chExt cx="7166757" cy="1835150"/>
          </a:xfrm>
        </p:grpSpPr>
        <p:grpSp>
          <p:nvGrpSpPr>
            <p:cNvPr id="4" name="Group 34"/>
            <p:cNvGrpSpPr/>
            <p:nvPr/>
          </p:nvGrpSpPr>
          <p:grpSpPr>
            <a:xfrm>
              <a:off x="533400" y="4413250"/>
              <a:ext cx="4800600" cy="1835150"/>
              <a:chOff x="533400" y="4470400"/>
              <a:chExt cx="4800600" cy="183515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05000" y="4700111"/>
                <a:ext cx="3429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Steve Rotenberg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Graphics Lab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University of California – San Diego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CEO/Chief Scientist, </a:t>
                </a:r>
                <a:r>
                  <a:rPr lang="en-US" sz="1200" dirty="0" err="1" smtClean="0">
                    <a:solidFill>
                      <a:srgbClr val="003366"/>
                    </a:solidFill>
                  </a:rPr>
                  <a:t>PixelActive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hlinkClick r:id="rId4"/>
                  </a:rPr>
                  <a:t>http://graphics.ucsd.edu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21" name="Picture 20" descr="smugglers_run-front_larg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3400" y="4470400"/>
                <a:ext cx="1295400" cy="1835150"/>
              </a:xfrm>
              <a:prstGeom prst="rect">
                <a:avLst/>
              </a:prstGeom>
            </p:spPr>
          </p:pic>
        </p:grpSp>
        <p:pic>
          <p:nvPicPr>
            <p:cNvPr id="18" name="Picture 17" descr="UCSD_logo_top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8982" y="5243513"/>
              <a:ext cx="1781175" cy="2762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3400" y="1025558"/>
            <a:ext cx="8128782" cy="1489042"/>
            <a:chOff x="533400" y="2778158"/>
            <a:chExt cx="8128782" cy="1489042"/>
          </a:xfrm>
        </p:grpSpPr>
        <p:grpSp>
          <p:nvGrpSpPr>
            <p:cNvPr id="15" name="Group 32"/>
            <p:cNvGrpSpPr/>
            <p:nvPr/>
          </p:nvGrpSpPr>
          <p:grpSpPr>
            <a:xfrm>
              <a:off x="533400" y="2778158"/>
              <a:ext cx="7772400" cy="1489042"/>
              <a:chOff x="533400" y="2854396"/>
              <a:chExt cx="7772400" cy="148904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971053"/>
                <a:ext cx="6400800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David C. Brogan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Assistant Professor, Computer Science Department, University of Virginia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7"/>
                  </a:rPr>
                  <a:t>http://www.cs.virginia.edu/~dbrogan/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Susquehanna International Group (SIG)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8"/>
                  </a:rPr>
                  <a:t>http://www.sig.com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3400" y="2854396"/>
                <a:ext cx="1295400" cy="1489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15" descr="uva-computer-science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8982" y="3552122"/>
              <a:ext cx="2743200" cy="42264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33400" y="4648200"/>
            <a:ext cx="6877050" cy="1676400"/>
            <a:chOff x="533400" y="4648200"/>
            <a:chExt cx="6877050" cy="1676400"/>
          </a:xfrm>
        </p:grpSpPr>
        <p:sp>
          <p:nvSpPr>
            <p:cNvPr id="22" name="Rectangle 21"/>
            <p:cNvSpPr/>
            <p:nvPr/>
          </p:nvSpPr>
          <p:spPr>
            <a:xfrm>
              <a:off x="1905000" y="4858536"/>
              <a:ext cx="3509633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err="1" smtClean="0">
                  <a:solidFill>
                    <a:srgbClr val="C00000"/>
                  </a:solidFill>
                </a:rPr>
                <a:t>Renata</a:t>
              </a:r>
              <a:r>
                <a:rPr lang="en-US" sz="1800" dirty="0" smtClean="0">
                  <a:solidFill>
                    <a:srgbClr val="C0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Melamud</a:t>
              </a:r>
              <a:endParaRPr lang="en-US" sz="18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Ph.D. Candidate</a:t>
              </a:r>
              <a:endParaRPr lang="en-US" sz="12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Mechanical Engineering Department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Stanford </a:t>
              </a:r>
              <a:r>
                <a:rPr lang="en-US" sz="1200" dirty="0" smtClean="0">
                  <a:solidFill>
                    <a:srgbClr val="C00000"/>
                  </a:solidFill>
                </a:rPr>
                <a:t>University</a:t>
              </a:r>
            </a:p>
            <a:p>
              <a:r>
                <a:rPr lang="en-US" sz="1200" dirty="0" smtClean="0">
                  <a:hlinkClick r:id="rId11"/>
                </a:rPr>
                <a:t>http</a:t>
              </a:r>
              <a:r>
                <a:rPr lang="en-US" sz="1200" dirty="0" smtClean="0">
                  <a:hlinkClick r:id="rId11"/>
                </a:rPr>
                <a:t>://micromachine.stanford.edu/~rmelamud/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23" name="Picture 22" descr="RenataMelamud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400" y="4648200"/>
              <a:ext cx="1270696" cy="16764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43600" y="5138738"/>
              <a:ext cx="14668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Emitter</a:t>
            </a:r>
            <a:r>
              <a:rPr lang="en-US" sz="1800" dirty="0" smtClean="0">
                <a:solidFill>
                  <a:srgbClr val="800000"/>
                </a:solidFill>
              </a:rPr>
              <a:t> – Point, Line, Plane or Region from which Particles Originate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Particle Fountain</a:t>
            </a:r>
            <a:r>
              <a:rPr lang="en-US" sz="1800" dirty="0" smtClean="0">
                <a:solidFill>
                  <a:srgbClr val="800000"/>
                </a:solidFill>
              </a:rPr>
              <a:t> – Particle System with Directional Emitter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Sprite</a:t>
            </a:r>
            <a:r>
              <a:rPr lang="en-US" sz="1800" dirty="0" smtClean="0">
                <a:solidFill>
                  <a:srgbClr val="800000"/>
                </a:solidFill>
              </a:rPr>
              <a:t> (Wikipedia: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http://bit.ly/gyInPg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Definition: 2-D image or animation made part of larger scene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Point </a:t>
            </a:r>
            <a:r>
              <a:rPr lang="en-US" sz="1800" u="sng" dirty="0" smtClean="0">
                <a:solidFill>
                  <a:srgbClr val="0000CC"/>
                </a:solidFill>
              </a:rPr>
              <a:t>sprite</a:t>
            </a:r>
            <a:r>
              <a:rPr lang="en-US" sz="1800" dirty="0" smtClean="0">
                <a:solidFill>
                  <a:srgbClr val="0000CC"/>
                </a:solidFill>
              </a:rPr>
              <a:t> (Saar </a:t>
            </a:r>
            <a:r>
              <a:rPr lang="en-US" sz="1800" dirty="0" smtClean="0">
                <a:solidFill>
                  <a:srgbClr val="0000CC"/>
                </a:solidFill>
              </a:rPr>
              <a:t>&amp; </a:t>
            </a:r>
            <a:r>
              <a:rPr lang="en-US" sz="1800" dirty="0" err="1" smtClean="0">
                <a:solidFill>
                  <a:srgbClr val="0000CC"/>
                </a:solidFill>
              </a:rPr>
              <a:t>Rotzler</a:t>
            </a:r>
            <a:r>
              <a:rPr lang="en-US" sz="1800" dirty="0" smtClean="0">
                <a:solidFill>
                  <a:srgbClr val="0000CC"/>
                </a:solidFill>
              </a:rPr>
              <a:t>, 2008): 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http://bit.ly/fkjBPY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Joints</a:t>
            </a:r>
            <a:r>
              <a:rPr lang="en-US" sz="1800" dirty="0" smtClean="0">
                <a:solidFill>
                  <a:srgbClr val="800000"/>
                </a:solidFill>
              </a:rPr>
              <a:t>: Parts of Robot </a:t>
            </a:r>
            <a:r>
              <a:rPr lang="en-US" sz="1800" dirty="0" smtClean="0">
                <a:solidFill>
                  <a:srgbClr val="800000"/>
                </a:solidFill>
              </a:rPr>
              <a:t>/ Articulated Figure </a:t>
            </a:r>
            <a:r>
              <a:rPr lang="en-US" sz="1800" dirty="0" smtClean="0">
                <a:solidFill>
                  <a:srgbClr val="800000"/>
                </a:solidFill>
              </a:rPr>
              <a:t>That Turn, Slide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Revolute</a:t>
            </a:r>
            <a:r>
              <a:rPr lang="en-US" sz="1800" dirty="0" smtClean="0">
                <a:solidFill>
                  <a:srgbClr val="0000CC"/>
                </a:solidFill>
              </a:rPr>
              <a:t>: able to turn (rotate), forming angle between bones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Prismatic</a:t>
            </a:r>
            <a:r>
              <a:rPr lang="en-US" sz="1800" i="1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(</a:t>
            </a:r>
            <a:r>
              <a:rPr lang="en-US" sz="1800" i="1" dirty="0" smtClean="0">
                <a:solidFill>
                  <a:srgbClr val="0000CC"/>
                </a:solidFill>
              </a:rPr>
              <a:t>aka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slider</a:t>
            </a:r>
            <a:r>
              <a:rPr lang="en-US" sz="1800" dirty="0" smtClean="0">
                <a:solidFill>
                  <a:srgbClr val="0000CC"/>
                </a:solidFill>
              </a:rPr>
              <a:t>): “bone” </a:t>
            </a:r>
            <a:r>
              <a:rPr lang="en-US" sz="1800" dirty="0" smtClean="0">
                <a:solidFill>
                  <a:srgbClr val="0000CC"/>
                </a:solidFill>
              </a:rPr>
              <a:t>slides through </a:t>
            </a:r>
            <a:r>
              <a:rPr lang="en-US" sz="1800" dirty="0" smtClean="0">
                <a:solidFill>
                  <a:srgbClr val="0000CC"/>
                </a:solidFill>
              </a:rPr>
              <a:t>– 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://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bit.ly/hScjoe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Spherical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i="1" dirty="0" smtClean="0">
                <a:solidFill>
                  <a:srgbClr val="0000CC"/>
                </a:solidFill>
              </a:rPr>
              <a:t>aka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ball joint</a:t>
            </a:r>
            <a:r>
              <a:rPr lang="en-US" sz="1800" dirty="0" smtClean="0">
                <a:solidFill>
                  <a:srgbClr val="0000CC"/>
                </a:solidFill>
              </a:rPr>
              <a:t>):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“bone” </a:t>
            </a:r>
            <a:r>
              <a:rPr lang="en-US" sz="1800" dirty="0" smtClean="0">
                <a:solidFill>
                  <a:srgbClr val="0000CC"/>
                </a:solidFill>
              </a:rPr>
              <a:t>rotates around </a:t>
            </a:r>
            <a:r>
              <a:rPr lang="en-US" sz="1800" dirty="0" smtClean="0">
                <a:solidFill>
                  <a:srgbClr val="0000CC"/>
                </a:solidFill>
              </a:rPr>
              <a:t>socket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Cylindrical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i="1" dirty="0" smtClean="0">
                <a:solidFill>
                  <a:srgbClr val="0000CC"/>
                </a:solidFill>
              </a:rPr>
              <a:t>aka </a:t>
            </a:r>
            <a:r>
              <a:rPr lang="en-US" sz="1800" u="sng" dirty="0" smtClean="0">
                <a:solidFill>
                  <a:srgbClr val="0000CC"/>
                </a:solidFill>
              </a:rPr>
              <a:t>hinge</a:t>
            </a:r>
            <a:r>
              <a:rPr lang="en-US" sz="1800" dirty="0" smtClean="0">
                <a:solidFill>
                  <a:srgbClr val="0000CC"/>
                </a:solidFill>
              </a:rPr>
              <a:t>): flaps wrap around joint, joined to surfaces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Effectors</a:t>
            </a:r>
            <a:r>
              <a:rPr lang="en-US" sz="1800" dirty="0" smtClean="0">
                <a:solidFill>
                  <a:srgbClr val="800000"/>
                </a:solidFill>
              </a:rPr>
              <a:t>: Parts of Robot / Articulated Figure That Act (</a:t>
            </a:r>
            <a:r>
              <a:rPr lang="en-US" sz="1800" i="1" dirty="0" smtClean="0">
                <a:solidFill>
                  <a:srgbClr val="800000"/>
                </a:solidFill>
              </a:rPr>
              <a:t>e.g.</a:t>
            </a:r>
            <a:r>
              <a:rPr lang="en-US" sz="1800" dirty="0" smtClean="0">
                <a:solidFill>
                  <a:srgbClr val="800000"/>
                </a:solidFill>
              </a:rPr>
              <a:t>, Hand, Foot)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Bones</a:t>
            </a:r>
            <a:r>
              <a:rPr lang="en-US" sz="1800" dirty="0" smtClean="0">
                <a:solidFill>
                  <a:srgbClr val="800000"/>
                </a:solidFill>
              </a:rPr>
              <a:t>: </a:t>
            </a:r>
            <a:r>
              <a:rPr lang="en-US" sz="1800" dirty="0" smtClean="0">
                <a:solidFill>
                  <a:srgbClr val="800000"/>
                </a:solidFill>
              </a:rPr>
              <a:t>Effectors, Other </a:t>
            </a:r>
            <a:r>
              <a:rPr lang="en-US" sz="1800" dirty="0" smtClean="0">
                <a:solidFill>
                  <a:srgbClr val="800000"/>
                </a:solidFill>
              </a:rPr>
              <a:t>Parts That Rotate </a:t>
            </a:r>
            <a:r>
              <a:rPr lang="en-US" sz="1800" dirty="0" smtClean="0">
                <a:solidFill>
                  <a:srgbClr val="800000"/>
                </a:solidFill>
              </a:rPr>
              <a:t>about, Slide through Joints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Procedural Animation</a:t>
            </a:r>
            <a:r>
              <a:rPr lang="en-US" sz="1800" dirty="0" smtClean="0">
                <a:solidFill>
                  <a:srgbClr val="800000"/>
                </a:solidFill>
              </a:rPr>
              <a:t>: Automatic Generation of Motion </a:t>
            </a:r>
            <a:r>
              <a:rPr lang="en-US" sz="1800" i="1" dirty="0" smtClean="0">
                <a:solidFill>
                  <a:srgbClr val="800000"/>
                </a:solidFill>
              </a:rPr>
              <a:t>via</a:t>
            </a:r>
            <a:r>
              <a:rPr lang="en-US" sz="1800" dirty="0" smtClean="0">
                <a:solidFill>
                  <a:srgbClr val="800000"/>
                </a:solidFill>
              </a:rPr>
              <a:t> Simulation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Ragdoll physics</a:t>
            </a:r>
            <a:r>
              <a:rPr lang="en-US" sz="1800" dirty="0" smtClean="0">
                <a:solidFill>
                  <a:srgbClr val="0000CC"/>
                </a:solidFill>
              </a:rPr>
              <a:t>: procedural animation for inert characters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Other types: particle systems, </a:t>
            </a:r>
            <a:r>
              <a:rPr lang="en-US" sz="1800" i="1" dirty="0" smtClean="0">
                <a:solidFill>
                  <a:srgbClr val="0000CC"/>
                </a:solidFill>
              </a:rPr>
              <a:t>N</a:t>
            </a:r>
            <a:r>
              <a:rPr lang="en-US" sz="1800" dirty="0" smtClean="0">
                <a:solidFill>
                  <a:srgbClr val="0000CC"/>
                </a:solidFill>
              </a:rPr>
              <a:t>-body dynamics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Uses of Particle Systems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4938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536 Intro 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ncinsid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5667" y="1204912"/>
            <a:ext cx="5985933" cy="3367088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Explosions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Large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Fireworks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Fire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Vapor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Clouds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Dust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Smoke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Contrails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Water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Waterfalls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Streams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Plants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94091" y="4648200"/>
            <a:ext cx="32090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i="1" dirty="0" smtClean="0">
                <a:solidFill>
                  <a:srgbClr val="00B0F0"/>
                </a:solidFill>
              </a:rPr>
              <a:t>Command &amp; Conquer 4: </a:t>
            </a:r>
            <a:r>
              <a:rPr lang="en-US" sz="1200" i="1" dirty="0" err="1" smtClean="0">
                <a:solidFill>
                  <a:srgbClr val="00B0F0"/>
                </a:solidFill>
              </a:rPr>
              <a:t>Tiberian</a:t>
            </a:r>
            <a:r>
              <a:rPr lang="en-US" sz="1200" i="1" dirty="0" smtClean="0">
                <a:solidFill>
                  <a:srgbClr val="00B0F0"/>
                </a:solidFill>
              </a:rPr>
              <a:t> Twilight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00B0F0"/>
                </a:solidFill>
              </a:rPr>
              <a:t>© 2010 Electronic Arts, Inc.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Wikipedia: </a:t>
            </a:r>
            <a:r>
              <a:rPr lang="en-US" sz="1200" dirty="0" smtClean="0">
                <a:solidFill>
                  <a:srgbClr val="00B0F0"/>
                </a:solidFill>
                <a:hlinkClick r:id="rId7"/>
              </a:rPr>
              <a:t>http://bit.ly/gFGMjO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i="1" dirty="0" err="1" smtClean="0">
                <a:solidFill>
                  <a:srgbClr val="800000"/>
                </a:solidFill>
              </a:rPr>
              <a:t>Spacewar</a:t>
            </a:r>
            <a:r>
              <a:rPr lang="en-US" sz="1800" i="1" dirty="0" smtClean="0">
                <a:solidFill>
                  <a:srgbClr val="800000"/>
                </a:solidFill>
              </a:rPr>
              <a:t>! </a:t>
            </a:r>
            <a:r>
              <a:rPr lang="en-US" sz="1800" dirty="0" smtClean="0">
                <a:solidFill>
                  <a:srgbClr val="800000"/>
                </a:solidFill>
              </a:rPr>
              <a:t>(1962) Used Pixel Clouds as Explosions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i="1" dirty="0" smtClean="0">
                <a:solidFill>
                  <a:srgbClr val="800000"/>
                </a:solidFill>
              </a:rPr>
              <a:t>Asteroids </a:t>
            </a:r>
            <a:r>
              <a:rPr lang="en-US" sz="1800" dirty="0" smtClean="0">
                <a:solidFill>
                  <a:srgbClr val="800000"/>
                </a:solidFill>
              </a:rPr>
              <a:t>(1979) First “Physically-Based” PS/Collision Model in Games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i="1" dirty="0" smtClean="0">
                <a:solidFill>
                  <a:srgbClr val="800000"/>
                </a:solidFill>
              </a:rPr>
              <a:t>Star Trek II</a:t>
            </a:r>
            <a:r>
              <a:rPr lang="en-US" sz="1800" dirty="0" smtClean="0">
                <a:solidFill>
                  <a:srgbClr val="800000"/>
                </a:solidFill>
              </a:rPr>
              <a:t> (1983) Particle Fountain: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http://youtu.be/Qe9qSLYK5q4</a:t>
            </a:r>
            <a:endParaRPr lang="en-US" sz="1800" i="1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i="1" dirty="0" smtClean="0">
                <a:solidFill>
                  <a:srgbClr val="800000"/>
                </a:solidFill>
              </a:rPr>
              <a:t>Hey, Hey, 16K</a:t>
            </a:r>
            <a:r>
              <a:rPr lang="en-US" sz="1800" dirty="0" smtClean="0">
                <a:solidFill>
                  <a:srgbClr val="800000"/>
                </a:solidFill>
              </a:rPr>
              <a:t> © 2000 M. J. </a:t>
            </a:r>
            <a:r>
              <a:rPr lang="en-US" sz="1800" dirty="0" err="1" smtClean="0">
                <a:solidFill>
                  <a:srgbClr val="800000"/>
                </a:solidFill>
              </a:rPr>
              <a:t>Hibbett</a:t>
            </a:r>
            <a:r>
              <a:rPr lang="en-US" sz="1800" dirty="0" smtClean="0">
                <a:solidFill>
                  <a:srgbClr val="800000"/>
                </a:solidFill>
              </a:rPr>
              <a:t>, Video © 2004 R. Manuel </a:t>
            </a:r>
            <a:r>
              <a:rPr lang="en-US" sz="1800" dirty="0" smtClean="0">
                <a:solidFill>
                  <a:srgbClr val="800000"/>
                </a:solidFill>
                <a:hlinkClick r:id="rId5"/>
              </a:rPr>
              <a:t>http://youtu.be/Ts96J7HhO28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History of Particle Systems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536 Intro 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3505200" y="990600"/>
            <a:ext cx="2667000" cy="2200220"/>
            <a:chOff x="1676400" y="1167914"/>
            <a:chExt cx="6248400" cy="4998944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6400" y="1167914"/>
              <a:ext cx="6248400" cy="408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76400" y="5257800"/>
              <a:ext cx="6248400" cy="90905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rgbClr val="FF66FF"/>
                  </a:solidFill>
                </a:rPr>
                <a:t>Asteroids  </a:t>
              </a:r>
              <a:r>
                <a:rPr lang="en-US" sz="1000" dirty="0" smtClean="0">
                  <a:solidFill>
                    <a:srgbClr val="FF66FF"/>
                  </a:solidFill>
                </a:rPr>
                <a:t>©  1979 L. Rains &amp; E. </a:t>
              </a:r>
              <a:r>
                <a:rPr lang="en-US" sz="1000" dirty="0" err="1" smtClean="0">
                  <a:solidFill>
                    <a:srgbClr val="FF66FF"/>
                  </a:solidFill>
                </a:rPr>
                <a:t>Logg</a:t>
              </a:r>
              <a:endParaRPr lang="en-US" sz="1000" i="1" dirty="0" smtClean="0">
                <a:solidFill>
                  <a:srgbClr val="FF66FF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FF"/>
                  </a:solidFill>
                </a:rPr>
                <a:t>Wikipedia: </a:t>
              </a:r>
              <a:r>
                <a:rPr lang="en-US" sz="1000" dirty="0" smtClean="0">
                  <a:solidFill>
                    <a:srgbClr val="FF66FF"/>
                  </a:solidFill>
                  <a:hlinkClick r:id="rId9"/>
                </a:rPr>
                <a:t>http://bit.ly/hwfEQk</a:t>
              </a:r>
              <a:endParaRPr lang="en-US" sz="1000" dirty="0">
                <a:solidFill>
                  <a:srgbClr val="FF66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990600"/>
            <a:ext cx="2682745" cy="2209800"/>
            <a:chOff x="533400" y="990600"/>
            <a:chExt cx="2682745" cy="2209800"/>
          </a:xfrm>
        </p:grpSpPr>
        <p:pic>
          <p:nvPicPr>
            <p:cNvPr id="9" name="Picture 8" descr="Spacewar!-PDP-1-2007051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990600"/>
              <a:ext cx="2682745" cy="1804146"/>
            </a:xfrm>
            <a:prstGeom prst="rect">
              <a:avLst/>
            </a:prstGeom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33400" y="2788522"/>
              <a:ext cx="2667000" cy="411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err="1" smtClean="0">
                  <a:solidFill>
                    <a:srgbClr val="008000"/>
                  </a:solidFill>
                </a:rPr>
                <a:t>Spacewar</a:t>
              </a:r>
              <a:r>
                <a:rPr lang="en-US" sz="1000" i="1" dirty="0" smtClean="0">
                  <a:solidFill>
                    <a:srgbClr val="008000"/>
                  </a:solidFill>
                </a:rPr>
                <a:t>! </a:t>
              </a:r>
              <a:r>
                <a:rPr lang="en-US" sz="1000" dirty="0" smtClean="0">
                  <a:solidFill>
                    <a:srgbClr val="008000"/>
                  </a:solidFill>
                </a:rPr>
                <a:t>©  1962 S. Russell </a:t>
              </a:r>
              <a:r>
                <a:rPr lang="en-US" sz="1000" i="1" dirty="0" smtClean="0">
                  <a:solidFill>
                    <a:srgbClr val="008000"/>
                  </a:solidFill>
                </a:rPr>
                <a:t>et al.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8000"/>
                  </a:solidFill>
                </a:rPr>
                <a:t>Wikipedia: </a:t>
              </a:r>
              <a:r>
                <a:rPr lang="en-US" sz="1000" dirty="0" smtClean="0">
                  <a:solidFill>
                    <a:srgbClr val="008000"/>
                  </a:solidFill>
                  <a:hlinkClick r:id="rId11"/>
                </a:rPr>
                <a:t>http://bit.ly/eaiWUW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201" y="990600"/>
            <a:ext cx="2565399" cy="2209799"/>
            <a:chOff x="6350001" y="990600"/>
            <a:chExt cx="2565399" cy="220979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50001" y="990600"/>
              <a:ext cx="2565399" cy="175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629400" y="2800289"/>
              <a:ext cx="2029723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rgbClr val="3333FF"/>
                  </a:solidFill>
                </a:rPr>
                <a:t>Star Trek II  </a:t>
              </a:r>
              <a:r>
                <a:rPr lang="en-US" sz="1000" dirty="0" smtClean="0">
                  <a:solidFill>
                    <a:srgbClr val="3333FF"/>
                  </a:solidFill>
                </a:rPr>
                <a:t>© 1983 Paramount</a:t>
              </a:r>
              <a:endParaRPr lang="en-US" sz="1000" i="1" dirty="0" smtClean="0">
                <a:solidFill>
                  <a:srgbClr val="3333FF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3333FF"/>
                  </a:solidFill>
                </a:rPr>
                <a:t>Wikipedia: </a:t>
              </a:r>
              <a:r>
                <a:rPr lang="en-US" sz="1000" dirty="0" smtClean="0">
                  <a:solidFill>
                    <a:srgbClr val="3333FF"/>
                  </a:solidFill>
                  <a:hlinkClick r:id="rId13"/>
                </a:rPr>
                <a:t>http://bit.ly/eXwrhb</a:t>
              </a:r>
              <a:endParaRPr lang="en-US" sz="1000" dirty="0" smtClean="0">
                <a:solidFill>
                  <a:srgbClr val="3333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 &amp;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P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hysically-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ased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odel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4425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536 Intro 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1" y="1143000"/>
            <a:ext cx="5029199" cy="2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505200"/>
            <a:ext cx="5486400" cy="21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Attributes of Particles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536 Intro 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219200"/>
            <a:ext cx="327912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Four Ways to Represent Particles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536 Intro 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" y="1285875"/>
            <a:ext cx="4486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91380</TotalTime>
  <Words>2055</Words>
  <Application>Microsoft Office PowerPoint</Application>
  <PresentationFormat>On-screen Show (4:3)</PresentationFormat>
  <Paragraphs>356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CoopRob-presentations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4181</cp:revision>
  <dcterms:created xsi:type="dcterms:W3CDTF">1601-01-01T00:00:00Z</dcterms:created>
  <dcterms:modified xsi:type="dcterms:W3CDTF">2011-04-18T01:08:41Z</dcterms:modified>
</cp:coreProperties>
</file>