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</p:sldMasterIdLst>
  <p:notesMasterIdLst>
    <p:notesMasterId r:id="rId62"/>
  </p:notesMasterIdLst>
  <p:handoutMasterIdLst>
    <p:handoutMasterId r:id="rId63"/>
  </p:handoutMasterIdLst>
  <p:sldIdLst>
    <p:sldId id="545" r:id="rId2"/>
    <p:sldId id="929" r:id="rId3"/>
    <p:sldId id="370" r:id="rId4"/>
    <p:sldId id="1218" r:id="rId5"/>
    <p:sldId id="1230" r:id="rId6"/>
    <p:sldId id="1210" r:id="rId7"/>
    <p:sldId id="1227" r:id="rId8"/>
    <p:sldId id="1229" r:id="rId9"/>
    <p:sldId id="1231" r:id="rId10"/>
    <p:sldId id="1232" r:id="rId11"/>
    <p:sldId id="1233" r:id="rId12"/>
    <p:sldId id="1234" r:id="rId13"/>
    <p:sldId id="1235" r:id="rId14"/>
    <p:sldId id="1236" r:id="rId15"/>
    <p:sldId id="1237" r:id="rId16"/>
    <p:sldId id="1238" r:id="rId17"/>
    <p:sldId id="1241" r:id="rId18"/>
    <p:sldId id="1239" r:id="rId19"/>
    <p:sldId id="1240" r:id="rId20"/>
    <p:sldId id="1242" r:id="rId21"/>
    <p:sldId id="1243" r:id="rId22"/>
    <p:sldId id="1244" r:id="rId23"/>
    <p:sldId id="1251" r:id="rId24"/>
    <p:sldId id="1252" r:id="rId25"/>
    <p:sldId id="1253" r:id="rId26"/>
    <p:sldId id="1254" r:id="rId27"/>
    <p:sldId id="1255" r:id="rId28"/>
    <p:sldId id="1256" r:id="rId29"/>
    <p:sldId id="1257" r:id="rId30"/>
    <p:sldId id="1250" r:id="rId31"/>
    <p:sldId id="1259" r:id="rId32"/>
    <p:sldId id="1260" r:id="rId33"/>
    <p:sldId id="1261" r:id="rId34"/>
    <p:sldId id="1263" r:id="rId35"/>
    <p:sldId id="1264" r:id="rId36"/>
    <p:sldId id="1265" r:id="rId37"/>
    <p:sldId id="1266" r:id="rId38"/>
    <p:sldId id="1268" r:id="rId39"/>
    <p:sldId id="1267" r:id="rId40"/>
    <p:sldId id="1269" r:id="rId41"/>
    <p:sldId id="1270" r:id="rId42"/>
    <p:sldId id="1271" r:id="rId43"/>
    <p:sldId id="1272" r:id="rId44"/>
    <p:sldId id="1258" r:id="rId45"/>
    <p:sldId id="1276" r:id="rId46"/>
    <p:sldId id="1273" r:id="rId47"/>
    <p:sldId id="1274" r:id="rId48"/>
    <p:sldId id="1277" r:id="rId49"/>
    <p:sldId id="1275" r:id="rId50"/>
    <p:sldId id="1279" r:id="rId51"/>
    <p:sldId id="1287" r:id="rId52"/>
    <p:sldId id="1280" r:id="rId53"/>
    <p:sldId id="1281" r:id="rId54"/>
    <p:sldId id="1282" r:id="rId55"/>
    <p:sldId id="1283" r:id="rId56"/>
    <p:sldId id="1284" r:id="rId57"/>
    <p:sldId id="1286" r:id="rId58"/>
    <p:sldId id="1285" r:id="rId59"/>
    <p:sldId id="1136" r:id="rId60"/>
    <p:sldId id="547" r:id="rId61"/>
  </p:sldIdLst>
  <p:sldSz cx="9144000" cy="6858000" type="screen4x3"/>
  <p:notesSz cx="7315200" cy="9601200"/>
  <p:custDataLst>
    <p:tags r:id="rId64"/>
  </p:custDataLst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5B0DAA"/>
    <a:srgbClr val="669900"/>
    <a:srgbClr val="3366FF"/>
    <a:srgbClr val="003366"/>
    <a:srgbClr val="003399"/>
    <a:srgbClr val="3399FF"/>
    <a:srgbClr val="0033CC"/>
    <a:srgbClr val="008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93977" autoAdjust="0"/>
  </p:normalViewPr>
  <p:slideViewPr>
    <p:cSldViewPr>
      <p:cViewPr varScale="1">
        <p:scale>
          <a:sx n="107" d="100"/>
          <a:sy n="107" d="100"/>
        </p:scale>
        <p:origin x="-180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32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85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fld id="{FE0B76BF-F47A-4723-ACD4-4C04EDB04D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fld id="{D8BEFEEC-EB37-4FAD-B44A-F724FBA528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F8B00-6917-4FF9-90B8-816218DC4A8F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10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11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12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13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14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15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16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17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18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19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20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21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22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23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24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25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26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27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28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29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81B79-FE0C-4BB4-A9FE-D1C6CC95DFE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30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31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32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33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34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35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36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37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38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39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40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41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42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43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44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45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46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47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48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49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5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50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51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52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53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54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55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56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57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58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59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6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60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7E0A6-E09B-4F18-AE3E-F35B2AA1B309}" type="slidenum">
              <a:rPr lang="en-US"/>
              <a:pPr/>
              <a:t>7</a:t>
            </a:fld>
            <a:endParaRPr lang="en-US"/>
          </a:p>
        </p:txBody>
      </p:sp>
      <p:sp>
        <p:nvSpPr>
          <p:cNvPr id="126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7E0A6-E09B-4F18-AE3E-F35B2AA1B309}" type="slidenum">
              <a:rPr lang="en-US"/>
              <a:pPr/>
              <a:t>8</a:t>
            </a:fld>
            <a:endParaRPr lang="en-US"/>
          </a:p>
        </p:txBody>
      </p:sp>
      <p:sp>
        <p:nvSpPr>
          <p:cNvPr id="126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DF31-FAA9-4DBB-9112-24F8BED26417}" type="slidenum">
              <a:rPr lang="en-US"/>
              <a:pPr/>
              <a:t>9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9D05A1-954A-4984-9D92-2B3FA9AA8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211B33-C633-4EDB-9E7A-FB569C08CD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8763" y="111125"/>
            <a:ext cx="2022475" cy="598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338" y="111125"/>
            <a:ext cx="5915025" cy="598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2A7B45-6600-4D7E-9D61-86B0B211B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AC73EB-7913-4AC9-BDCE-9A74ED0A0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E8ED23-ADBF-4257-894E-C26DAF4ED1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957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1371600"/>
            <a:ext cx="3897313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64A9E5-E909-481E-89C3-C410227BC7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10C518-6918-490E-8D38-B435C9558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C9DA52-0F76-4537-968F-1029BB6C49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9A7722-CC11-43EE-9610-CCF780E920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BC47EB-CAD1-4589-B5DE-86656CC21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878815-2EB3-4AC4-A767-C0B7F04A6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 rot="5400000">
            <a:off x="4379912" y="2093913"/>
            <a:ext cx="384175" cy="9144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1338" y="111125"/>
            <a:ext cx="804545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99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9454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384175" cy="6858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84150" y="6262688"/>
            <a:ext cx="406400" cy="4064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82588" y="6092825"/>
            <a:ext cx="398462" cy="3794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565900" y="6461125"/>
            <a:ext cx="257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Computing &amp; Information Sciences</a:t>
            </a:r>
          </a:p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Kansas State University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23825"/>
            <a:ext cx="515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000" b="0">
                <a:solidFill>
                  <a:srgbClr val="FFFF99"/>
                </a:solidFill>
                <a:latin typeface="+mj-lt"/>
              </a:defRPr>
            </a:lvl1pPr>
          </a:lstStyle>
          <a:p>
            <a:fld id="{E57356D4-33B4-4E75-9FC2-36B203D83DE4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498475" y="76200"/>
            <a:ext cx="720725" cy="838200"/>
            <a:chOff x="1344" y="384"/>
            <a:chExt cx="1488" cy="1728"/>
          </a:xfrm>
        </p:grpSpPr>
        <p:sp>
          <p:nvSpPr>
            <p:cNvPr id="7181" name="Oval 13"/>
            <p:cNvSpPr>
              <a:spLocks noChangeArrowheads="1"/>
            </p:cNvSpPr>
            <p:nvPr/>
          </p:nvSpPr>
          <p:spPr bwMode="auto">
            <a:xfrm>
              <a:off x="1344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auto">
            <a:xfrm>
              <a:off x="1344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auto">
            <a:xfrm>
              <a:off x="1920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auto">
            <a:xfrm>
              <a:off x="2256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auto">
            <a:xfrm>
              <a:off x="2592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auto">
            <a:xfrm>
              <a:off x="1920" y="1392"/>
              <a:ext cx="240" cy="240"/>
            </a:xfrm>
            <a:prstGeom prst="ellipse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Oval 19"/>
            <p:cNvSpPr>
              <a:spLocks noChangeArrowheads="1"/>
            </p:cNvSpPr>
            <p:nvPr/>
          </p:nvSpPr>
          <p:spPr bwMode="auto">
            <a:xfrm>
              <a:off x="1632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Oval 20"/>
            <p:cNvSpPr>
              <a:spLocks noChangeArrowheads="1"/>
            </p:cNvSpPr>
            <p:nvPr/>
          </p:nvSpPr>
          <p:spPr bwMode="auto">
            <a:xfrm>
              <a:off x="2304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189" name="AutoShape 21"/>
            <p:cNvCxnSpPr>
              <a:cxnSpLocks noChangeShapeType="1"/>
              <a:stCxn id="7182" idx="4"/>
              <a:endCxn id="7181" idx="0"/>
            </p:cNvCxnSpPr>
            <p:nvPr/>
          </p:nvCxnSpPr>
          <p:spPr bwMode="auto">
            <a:xfrm>
              <a:off x="1464" y="636"/>
              <a:ext cx="0" cy="2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0" name="AutoShape 22"/>
            <p:cNvCxnSpPr>
              <a:cxnSpLocks noChangeShapeType="1"/>
              <a:stCxn id="7184" idx="3"/>
              <a:endCxn id="7183" idx="0"/>
            </p:cNvCxnSpPr>
            <p:nvPr/>
          </p:nvCxnSpPr>
          <p:spPr bwMode="auto">
            <a:xfrm flipH="1">
              <a:off x="2040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1" name="AutoShape 23"/>
            <p:cNvCxnSpPr>
              <a:cxnSpLocks noChangeShapeType="1"/>
              <a:stCxn id="7184" idx="5"/>
              <a:endCxn id="7185" idx="0"/>
            </p:cNvCxnSpPr>
            <p:nvPr/>
          </p:nvCxnSpPr>
          <p:spPr bwMode="auto">
            <a:xfrm>
              <a:off x="2461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2" name="AutoShape 24"/>
            <p:cNvCxnSpPr>
              <a:cxnSpLocks noChangeShapeType="1"/>
              <a:stCxn id="7181" idx="4"/>
              <a:endCxn id="7186" idx="1"/>
            </p:cNvCxnSpPr>
            <p:nvPr/>
          </p:nvCxnSpPr>
          <p:spPr bwMode="auto">
            <a:xfrm>
              <a:off x="1464" y="1152"/>
              <a:ext cx="491" cy="2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3" name="AutoShape 25"/>
            <p:cNvCxnSpPr>
              <a:cxnSpLocks noChangeShapeType="1"/>
              <a:stCxn id="7183" idx="4"/>
              <a:endCxn id="7186" idx="0"/>
            </p:cNvCxnSpPr>
            <p:nvPr/>
          </p:nvCxnSpPr>
          <p:spPr bwMode="auto">
            <a:xfrm>
              <a:off x="2040" y="1152"/>
              <a:ext cx="0" cy="2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4" name="AutoShape 26"/>
            <p:cNvCxnSpPr>
              <a:cxnSpLocks noChangeShapeType="1"/>
              <a:stCxn id="7185" idx="4"/>
              <a:endCxn id="7188" idx="0"/>
            </p:cNvCxnSpPr>
            <p:nvPr/>
          </p:nvCxnSpPr>
          <p:spPr bwMode="auto">
            <a:xfrm flipH="1">
              <a:off x="2424" y="1152"/>
              <a:ext cx="288" cy="70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5" name="AutoShape 27"/>
            <p:cNvCxnSpPr>
              <a:cxnSpLocks noChangeShapeType="1"/>
              <a:stCxn id="7186" idx="5"/>
              <a:endCxn id="7188" idx="1"/>
            </p:cNvCxnSpPr>
            <p:nvPr/>
          </p:nvCxnSpPr>
          <p:spPr bwMode="auto">
            <a:xfrm>
              <a:off x="2125" y="1609"/>
              <a:ext cx="214" cy="28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6" name="AutoShape 28"/>
            <p:cNvCxnSpPr>
              <a:cxnSpLocks noChangeShapeType="1"/>
              <a:stCxn id="7186" idx="3"/>
              <a:endCxn id="7187" idx="0"/>
            </p:cNvCxnSpPr>
            <p:nvPr/>
          </p:nvCxnSpPr>
          <p:spPr bwMode="auto">
            <a:xfrm flipH="1">
              <a:off x="1752" y="1609"/>
              <a:ext cx="203" cy="2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</p:grpSp>
      <p:pic>
        <p:nvPicPr>
          <p:cNvPr id="7197" name="Picture 29" descr="powerca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5800" y="5802313"/>
            <a:ext cx="838200" cy="674687"/>
          </a:xfrm>
          <a:prstGeom prst="rect">
            <a:avLst/>
          </a:prstGeom>
          <a:noFill/>
        </p:spPr>
      </p:pic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0" y="6461125"/>
            <a:ext cx="26997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CIS 536/636</a:t>
            </a:r>
          </a:p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Introduction to</a:t>
            </a:r>
            <a:r>
              <a:rPr lang="en-US" sz="1000" b="0" u="none" baseline="0" dirty="0" smtClean="0">
                <a:solidFill>
                  <a:srgbClr val="FFFF99"/>
                </a:solidFill>
                <a:latin typeface="Copperplate Gothic Light" pitchFamily="34" charset="0"/>
              </a:rPr>
              <a:t> </a:t>
            </a: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Computer Graphics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4036850" y="6535579"/>
            <a:ext cx="13901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Lecture 33 of 41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­"/>
        <a:defRPr>
          <a:solidFill>
            <a:srgbClr val="5B0DA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u"/>
        <a:defRPr sz="1400">
          <a:solidFill>
            <a:srgbClr val="5B0DA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ieUq45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cis.ksu.edu/~bhsu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hyperlink" Target="http://www.kddresearch.org/Courses/CIS636" TargetMode="External"/><Relationship Id="rId5" Type="http://schemas.openxmlformats.org/officeDocument/2006/relationships/hyperlink" Target="http://bit.ly/eVizrE" TargetMode="External"/><Relationship Id="rId4" Type="http://schemas.openxmlformats.org/officeDocument/2006/relationships/hyperlink" Target="http://bit.ly/hGvXlH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png"/><Relationship Id="rId4" Type="http://schemas.openxmlformats.org/officeDocument/2006/relationships/hyperlink" Target="http://bit.ly/hz1kf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png"/><Relationship Id="rId4" Type="http://schemas.openxmlformats.org/officeDocument/2006/relationships/hyperlink" Target="http://bit.ly/hz1kf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hyperlink" Target="http://bit.ly/hz1kfU" TargetMode="External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gif"/><Relationship Id="rId11" Type="http://schemas.openxmlformats.org/officeDocument/2006/relationships/hyperlink" Target="http://bit.ly/ex5ZUm" TargetMode="External"/><Relationship Id="rId5" Type="http://schemas.openxmlformats.org/officeDocument/2006/relationships/image" Target="../media/image30.gif"/><Relationship Id="rId10" Type="http://schemas.openxmlformats.org/officeDocument/2006/relationships/image" Target="../media/image35.gif"/><Relationship Id="rId4" Type="http://schemas.openxmlformats.org/officeDocument/2006/relationships/image" Target="../media/image7.png"/><Relationship Id="rId9" Type="http://schemas.openxmlformats.org/officeDocument/2006/relationships/image" Target="../media/image3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gif"/><Relationship Id="rId4" Type="http://schemas.openxmlformats.org/officeDocument/2006/relationships/hyperlink" Target="http://bit.ly/eTWYAo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bit.ly/eTWYAo" TargetMode="Externa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hyperlink" Target="http://www.povray.org/" TargetMode="External"/><Relationship Id="rId4" Type="http://schemas.openxmlformats.org/officeDocument/2006/relationships/hyperlink" Target="http://bit.ly/cIlgx2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bit.ly/hz1kfU" TargetMode="External"/><Relationship Id="rId5" Type="http://schemas.openxmlformats.org/officeDocument/2006/relationships/hyperlink" Target="http://bit.ly/gUNeGr" TargetMode="Externa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0.png"/><Relationship Id="rId7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bit.ly/fSIYsL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hyperlink" Target="http://bit.ly/hz1kfU" TargetMode="External"/><Relationship Id="rId4" Type="http://schemas.openxmlformats.org/officeDocument/2006/relationships/hyperlink" Target="http://bit.ly/gUNeGr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ex5ZUm" TargetMode="External"/><Relationship Id="rId3" Type="http://schemas.openxmlformats.org/officeDocument/2006/relationships/hyperlink" Target="http://bit.ly/hz1kfU" TargetMode="External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hyperlink" Target="http://bit.ly/hz1kfU" TargetMode="External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hyperlink" Target="http://bit.ly/fSIYsL" TargetMode="Externa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gUNeGr" TargetMode="External"/><Relationship Id="rId3" Type="http://schemas.openxmlformats.org/officeDocument/2006/relationships/hyperlink" Target="http://bit.ly/hz1kfU" TargetMode="External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bit.ly/gUNeGr" TargetMode="External"/><Relationship Id="rId5" Type="http://schemas.openxmlformats.org/officeDocument/2006/relationships/image" Target="../media/image5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bit.ly/fGYzgw" TargetMode="External"/><Relationship Id="rId7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hyperlink" Target="http://bit.ly/dNQHtH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bit.ly/gUNeGr" TargetMode="External"/><Relationship Id="rId5" Type="http://schemas.openxmlformats.org/officeDocument/2006/relationships/image" Target="../media/image56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fKA3b3" TargetMode="External"/><Relationship Id="rId3" Type="http://schemas.openxmlformats.org/officeDocument/2006/relationships/hyperlink" Target="http://bit.ly/hz1kfU" TargetMode="External"/><Relationship Id="rId7" Type="http://schemas.openxmlformats.org/officeDocument/2006/relationships/image" Target="../media/image58.jpe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bit.ly/fK6ckX" TargetMode="External"/><Relationship Id="rId11" Type="http://schemas.openxmlformats.org/officeDocument/2006/relationships/hyperlink" Target="http://bit.ly/e0UfsN" TargetMode="External"/><Relationship Id="rId5" Type="http://schemas.openxmlformats.org/officeDocument/2006/relationships/image" Target="../media/image57.jpeg"/><Relationship Id="rId10" Type="http://schemas.openxmlformats.org/officeDocument/2006/relationships/hyperlink" Target="http://bit.ly/faXUFh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5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hyperlink" Target="http://bit.ly/hmZU3x" TargetMode="Externa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bit.ly/dL8GrH" TargetMode="External"/><Relationship Id="rId5" Type="http://schemas.openxmlformats.org/officeDocument/2006/relationships/image" Target="../media/image62.jpe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7" Type="http://schemas.openxmlformats.org/officeDocument/2006/relationships/image" Target="../media/image64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graphics.ucsd.edu/~henrik/" TargetMode="External"/><Relationship Id="rId5" Type="http://schemas.openxmlformats.org/officeDocument/2006/relationships/image" Target="../media/image63.jpe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4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graphics.ucsd.edu/~henrik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bit.ly/hz1kfU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amzn.to/evNBJH" TargetMode="External"/><Relationship Id="rId5" Type="http://schemas.openxmlformats.org/officeDocument/2006/relationships/image" Target="../media/image6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://www.povray.org/" TargetMode="External"/><Relationship Id="rId15" Type="http://schemas.openxmlformats.org/officeDocument/2006/relationships/image" Target="../media/image11.png"/><Relationship Id="rId10" Type="http://schemas.openxmlformats.org/officeDocument/2006/relationships/hyperlink" Target="http://vims.cis.udel.edu/~mani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www.cis.udel.edu/~chandra/" TargetMode="External"/><Relationship Id="rId14" Type="http://schemas.openxmlformats.org/officeDocument/2006/relationships/hyperlink" Target="http://pages.cpsc.ucalgary.ca/~mario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hyperlink" Target="http://amzn.to/evNBJH" TargetMode="Externa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pn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jpe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blender3d.org/" TargetMode="External"/><Relationship Id="rId5" Type="http://schemas.openxmlformats.org/officeDocument/2006/relationships/hyperlink" Target="http://www.povray.org/" TargetMode="External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ftMP0G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ftMP0G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png"/><Relationship Id="rId4" Type="http://schemas.openxmlformats.org/officeDocument/2006/relationships/hyperlink" Target="http://bit.ly/ftMP0G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ftMP0G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hyperlink" Target="http://bit.ly/ftMP0G" TargetMode="External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8.jpeg"/><Relationship Id="rId4" Type="http://schemas.openxmlformats.org/officeDocument/2006/relationships/image" Target="../media/image11.png"/><Relationship Id="rId9" Type="http://schemas.openxmlformats.org/officeDocument/2006/relationships/image" Target="../media/image7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ftMP0G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z1kf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50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14.bin"/><Relationship Id="rId4" Type="http://schemas.openxmlformats.org/officeDocument/2006/relationships/hyperlink" Target="http://bit.ly/ftMP0G" TargetMode="External"/><Relationship Id="rId9" Type="http://schemas.openxmlformats.org/officeDocument/2006/relationships/oleObject" Target="../embeddings/oleObject13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51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20.bin"/><Relationship Id="rId4" Type="http://schemas.openxmlformats.org/officeDocument/2006/relationships/hyperlink" Target="http://bit.ly/ftMP0G" TargetMode="External"/><Relationship Id="rId9" Type="http://schemas.openxmlformats.org/officeDocument/2006/relationships/oleObject" Target="../embeddings/oleObject19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XQ8Zd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jpeg"/><Relationship Id="rId4" Type="http://schemas.openxmlformats.org/officeDocument/2006/relationships/hyperlink" Target="http://bit.ly/gij9k6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ftMP0G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1.jpeg"/><Relationship Id="rId4" Type="http://schemas.openxmlformats.org/officeDocument/2006/relationships/image" Target="../media/image1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ftMP0G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2.jpeg"/><Relationship Id="rId4" Type="http://schemas.openxmlformats.org/officeDocument/2006/relationships/image" Target="../media/image1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ftMP0G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3.jpeg"/><Relationship Id="rId4" Type="http://schemas.openxmlformats.org/officeDocument/2006/relationships/image" Target="../media/image1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ftMP0G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4.jpeg"/><Relationship Id="rId4" Type="http://schemas.openxmlformats.org/officeDocument/2006/relationships/image" Target="../media/image1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ftMP0G" TargetMode="External"/><Relationship Id="rId7" Type="http://schemas.openxmlformats.org/officeDocument/2006/relationships/hyperlink" Target="http://bit.ly/e7Y1tj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png"/><Relationship Id="rId5" Type="http://schemas.openxmlformats.org/officeDocument/2006/relationships/image" Target="../media/image95.jpeg"/><Relationship Id="rId4" Type="http://schemas.openxmlformats.org/officeDocument/2006/relationships/image" Target="../media/image1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hyperlink" Target="http://www.povray.org/" TargetMode="External"/><Relationship Id="rId4" Type="http://schemas.openxmlformats.org/officeDocument/2006/relationships/hyperlink" Target="http://bit.ly/cIlgx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hyperlink" Target="http://bit.ly/hz1kfU" TargetMode="External"/><Relationship Id="rId4" Type="http://schemas.openxmlformats.org/officeDocument/2006/relationships/image" Target="../media/image1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cIlgx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fVqj5d" TargetMode="External"/><Relationship Id="rId3" Type="http://schemas.openxmlformats.org/officeDocument/2006/relationships/hyperlink" Target="http://www.povray.org/" TargetMode="Externa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t.ly/fE04gm" TargetMode="External"/><Relationship Id="rId5" Type="http://schemas.openxmlformats.org/officeDocument/2006/relationships/image" Target="../media/image18.jpeg"/><Relationship Id="rId10" Type="http://schemas.openxmlformats.org/officeDocument/2006/relationships/hyperlink" Target="http://bit.ly/gMBuGt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hyperlink" Target="http://bit.ly/hz1kfU" TargetMode="External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1009650" y="2286000"/>
            <a:ext cx="77533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/>
              <a:t>William H. Hsu</a:t>
            </a:r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 smtClean="0"/>
              <a:t>Department </a:t>
            </a:r>
            <a:r>
              <a:rPr lang="en-US" sz="2000" dirty="0"/>
              <a:t>of Computing and Information Sciences, </a:t>
            </a:r>
            <a:r>
              <a:rPr lang="en-US" sz="2000" dirty="0" smtClean="0"/>
              <a:t>KSU</a:t>
            </a:r>
            <a:endParaRPr lang="en-US" sz="1600" dirty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dirty="0"/>
          </a:p>
          <a:p>
            <a:pPr marL="342900" indent="-342900" algn="ctr">
              <a:buClr>
                <a:srgbClr val="5B0DAA"/>
              </a:buClr>
            </a:pPr>
            <a:r>
              <a:rPr lang="en-US" sz="1600" dirty="0" smtClean="0"/>
              <a:t>KSOL course pages: </a:t>
            </a:r>
            <a:r>
              <a:rPr lang="en-US" sz="1600" dirty="0" smtClean="0">
                <a:solidFill>
                  <a:srgbClr val="0000CC"/>
                </a:solidFill>
                <a:hlinkClick r:id="rId4"/>
              </a:rPr>
              <a:t>http://bit.ly/hGvXlH</a:t>
            </a:r>
            <a:r>
              <a:rPr lang="en-US" sz="1600" dirty="0" smtClean="0">
                <a:solidFill>
                  <a:srgbClr val="0000CC"/>
                </a:solidFill>
              </a:rPr>
              <a:t> / </a:t>
            </a:r>
            <a:r>
              <a:rPr lang="en-US" sz="1600" dirty="0" smtClean="0">
                <a:solidFill>
                  <a:srgbClr val="0000CC"/>
                </a:solidFill>
                <a:hlinkClick r:id="rId5"/>
              </a:rPr>
              <a:t>http://bit.ly/eVizrE</a:t>
            </a:r>
            <a:r>
              <a:rPr lang="en-US" sz="1600" dirty="0" smtClean="0">
                <a:solidFill>
                  <a:srgbClr val="0000CC"/>
                </a:solidFill>
              </a:rPr>
              <a:t> 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Public mirror web site: </a:t>
            </a:r>
            <a:r>
              <a:rPr lang="en-US" sz="1600" dirty="0" smtClean="0">
                <a:hlinkClick r:id="rId6"/>
              </a:rPr>
              <a:t>http://www.kddresearch.org/Courses/CIS636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Instructor home page: </a:t>
            </a:r>
            <a:r>
              <a:rPr lang="en-US" sz="1600" u="sng" dirty="0" smtClean="0">
                <a:hlinkClick r:id="rId7"/>
              </a:rPr>
              <a:t>http://www.cis.ksu.edu/~bhsu</a:t>
            </a: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Readings:</a:t>
            </a:r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dirty="0" smtClean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>
                <a:latin typeface="Arial"/>
                <a:cs typeface="Arial"/>
              </a:rPr>
              <a:t>Last class: </a:t>
            </a:r>
            <a:r>
              <a:rPr lang="en-US" sz="1600" dirty="0" smtClean="0">
                <a:solidFill>
                  <a:srgbClr val="FF6600"/>
                </a:solidFill>
                <a:latin typeface="Arial"/>
                <a:cs typeface="Arial"/>
              </a:rPr>
              <a:t>Ray Tracing Handout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Today: Chapter 15, Eberly </a:t>
            </a:r>
            <a:r>
              <a:rPr lang="en-US" sz="1600" b="0" i="1" dirty="0" smtClean="0"/>
              <a:t>2</a:t>
            </a:r>
            <a:r>
              <a:rPr lang="en-US" sz="1600" b="0" i="1" baseline="30000" dirty="0" smtClean="0"/>
              <a:t>e </a:t>
            </a:r>
            <a:r>
              <a:rPr lang="en-US" sz="1600" b="0" dirty="0" smtClean="0"/>
              <a:t>– see </a:t>
            </a:r>
            <a:r>
              <a:rPr lang="en-US" sz="1600" dirty="0" smtClean="0">
                <a:hlinkClick r:id="rId8"/>
              </a:rPr>
              <a:t>http://bit.ly/ieUq45</a:t>
            </a:r>
            <a:r>
              <a:rPr lang="en-US" sz="1600" dirty="0" smtClean="0"/>
              <a:t>; </a:t>
            </a:r>
            <a:r>
              <a:rPr lang="en-US" sz="1600" dirty="0" smtClean="0">
                <a:solidFill>
                  <a:srgbClr val="FF6600"/>
                </a:solidFill>
                <a:latin typeface="Arial"/>
                <a:cs typeface="Arial"/>
              </a:rPr>
              <a:t>Ray Tracing Handout</a:t>
            </a:r>
            <a:endParaRPr lang="en-US" sz="1600" dirty="0" smtClean="0">
              <a:solidFill>
                <a:srgbClr val="FF6600"/>
              </a:solidFill>
            </a:endParaRPr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>
                <a:latin typeface="Arial"/>
                <a:cs typeface="Arial"/>
              </a:rPr>
              <a:t>Next class: </a:t>
            </a:r>
            <a:r>
              <a:rPr lang="en-US" sz="1600" dirty="0" err="1" smtClean="0">
                <a:solidFill>
                  <a:srgbClr val="FF6600"/>
                </a:solidFill>
                <a:latin typeface="Arial"/>
                <a:cs typeface="Arial"/>
              </a:rPr>
              <a:t>Tufte</a:t>
            </a:r>
            <a:r>
              <a:rPr lang="en-US" sz="1600" dirty="0" smtClean="0">
                <a:solidFill>
                  <a:srgbClr val="FF6600"/>
                </a:solidFill>
                <a:latin typeface="Arial"/>
                <a:cs typeface="Arial"/>
              </a:rPr>
              <a:t> Handout 1</a:t>
            </a: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819463" y="950893"/>
            <a:ext cx="81339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Ray Tracing, Part 2 of 2: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Distributed RT &amp; </a:t>
            </a:r>
            <a:r>
              <a:rPr lang="en-US" sz="2800" dirty="0" err="1" smtClean="0"/>
              <a:t>Radiosity</a:t>
            </a:r>
            <a:r>
              <a:rPr lang="en-US" sz="2800" dirty="0" smtClean="0"/>
              <a:t>/RT Hybrid Systems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20378" y="76200"/>
            <a:ext cx="753189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Lecture 33 of 41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Formulas: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L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ight Vectors 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aka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S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hadow Rays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457200" y="5943600"/>
            <a:ext cx="7709340" cy="461665"/>
            <a:chOff x="457200" y="5943600"/>
            <a:chExt cx="7709340" cy="46166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57200" y="5943600"/>
              <a:ext cx="518924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Adapted from slides © 2005 M. Thomas &amp; C. </a:t>
              </a:r>
              <a:r>
                <a:rPr lang="en-GB" sz="1200" dirty="0" err="1" smtClean="0">
                  <a:solidFill>
                    <a:srgbClr val="0033CC"/>
                  </a:solidFill>
                  <a:sym typeface="Symbol" pitchFamily="18" charset="2"/>
                </a:rPr>
                <a:t>Khambamettu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, U. Del.</a:t>
              </a:r>
              <a:endParaRPr lang="en-GB" sz="1200" dirty="0">
                <a:solidFill>
                  <a:srgbClr val="0033CC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0033CC"/>
                  </a:solidFill>
                </a:rPr>
                <a:t>CISC 440/640: Computer Graphics, Spring 2005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  <a:hlinkClick r:id="rId4"/>
                </a:rPr>
                <a:t>http://bit.ly/hz1kfU</a:t>
              </a:r>
              <a:endParaRPr lang="en-US" sz="1200" dirty="0">
                <a:solidFill>
                  <a:srgbClr val="0033CC"/>
                </a:solidFill>
                <a:sym typeface="Symbol" pitchFamily="18" charset="2"/>
              </a:endParaRPr>
            </a:p>
          </p:txBody>
        </p:sp>
        <p:pic>
          <p:nvPicPr>
            <p:cNvPr id="10" name="Picture 9" descr="UDel-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91200" y="6022032"/>
              <a:ext cx="2375340" cy="304800"/>
            </a:xfrm>
            <a:prstGeom prst="rect">
              <a:avLst/>
            </a:prstGeom>
          </p:spPr>
        </p:pic>
      </p:grp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0668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“Shadow feelers”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Spawn ray from P to each light source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If there is intersection of shadow ray with any object then 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P is in shadow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Reflection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Angle of incidence = angle of reflection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5B0DAA"/>
              </a:solidFill>
              <a:effectLst/>
              <a:uLnTx/>
              <a:uFillTx/>
              <a:latin typeface="+mn-lt"/>
              <a:sym typeface="Wingdings" pitchFamily="2" charset="2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079500" y="3581400"/>
          <a:ext cx="3589338" cy="1208087"/>
        </p:xfrm>
        <a:graphic>
          <a:graphicData uri="http://schemas.openxmlformats.org/presentationml/2006/ole">
            <p:oleObj spid="_x0000_s3074" name="Equation" r:id="rId6" imgW="2158920" imgH="104112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895850" y="3724275"/>
          <a:ext cx="3729038" cy="671512"/>
        </p:xfrm>
        <a:graphic>
          <a:graphicData uri="http://schemas.openxmlformats.org/presentationml/2006/ole">
            <p:oleObj spid="_x0000_s3075" name="Equation" r:id="rId7" imgW="24001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Formulas: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Refraction of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T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ransmitted Ray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457200" y="5943600"/>
            <a:ext cx="7709340" cy="461665"/>
            <a:chOff x="457200" y="5943600"/>
            <a:chExt cx="7709340" cy="46166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57200" y="5943600"/>
              <a:ext cx="518924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Adapted from slides © 2005 M. Thomas &amp; C. </a:t>
              </a:r>
              <a:r>
                <a:rPr lang="en-GB" sz="1200" dirty="0" err="1" smtClean="0">
                  <a:solidFill>
                    <a:srgbClr val="0033CC"/>
                  </a:solidFill>
                  <a:sym typeface="Symbol" pitchFamily="18" charset="2"/>
                </a:rPr>
                <a:t>Khambamettu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, U. Del.</a:t>
              </a:r>
              <a:endParaRPr lang="en-GB" sz="1200" dirty="0">
                <a:solidFill>
                  <a:srgbClr val="0033CC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0033CC"/>
                  </a:solidFill>
                </a:rPr>
                <a:t>CISC 440/640: Computer Graphics, Spring 2005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  <a:hlinkClick r:id="rId4"/>
                </a:rPr>
                <a:t>http://bit.ly/hz1kfU</a:t>
              </a:r>
              <a:endParaRPr lang="en-US" sz="1200" dirty="0">
                <a:solidFill>
                  <a:srgbClr val="0033CC"/>
                </a:solidFill>
                <a:sym typeface="Symbol" pitchFamily="18" charset="2"/>
              </a:endParaRPr>
            </a:p>
          </p:txBody>
        </p:sp>
        <p:pic>
          <p:nvPicPr>
            <p:cNvPr id="10" name="Picture 9" descr="UDel-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91200" y="6022032"/>
              <a:ext cx="2375340" cy="304800"/>
            </a:xfrm>
            <a:prstGeom prst="rect">
              <a:avLst/>
            </a:prstGeom>
          </p:spPr>
        </p:pic>
      </p:grp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2192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Ray passing through two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media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2000" kern="0" dirty="0" smtClean="0">
                <a:solidFill>
                  <a:srgbClr val="5B0DAA"/>
                </a:solidFill>
              </a:rPr>
              <a:t>Different refractive indices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2000" kern="0" dirty="0" smtClean="0">
                <a:solidFill>
                  <a:srgbClr val="5B0DAA"/>
                </a:solidFill>
                <a:latin typeface="+mn-lt"/>
              </a:rPr>
              <a:t>Ray b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ends towards/away from normal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Snell’s Law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n</a:t>
            </a:r>
            <a:r>
              <a:rPr kumimoji="0" lang="en-US" sz="200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i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 and n</a:t>
            </a:r>
            <a:r>
              <a:rPr kumimoji="0" lang="en-US" sz="2000" i="0" u="none" strike="noStrike" kern="0" cap="none" spc="0" normalizeH="0" baseline="-2500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r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 are refractive indices of two media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Transmitted ray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616325" y="3200400"/>
          <a:ext cx="2098675" cy="428625"/>
        </p:xfrm>
        <a:graphic>
          <a:graphicData uri="http://schemas.openxmlformats.org/presentationml/2006/ole">
            <p:oleObj spid="_x0000_s4098" name="Equation" r:id="rId6" imgW="1117440" imgH="228600" progId="Equation.3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124200" y="4267200"/>
          <a:ext cx="2879725" cy="719137"/>
        </p:xfrm>
        <a:graphic>
          <a:graphicData uri="http://schemas.openxmlformats.org/presentationml/2006/ole">
            <p:oleObj spid="_x0000_s4099" name="Equation" r:id="rId7" imgW="193032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Speeding Up RT Using Extents/BVs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Motivation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457200" y="5943600"/>
            <a:ext cx="7709340" cy="461665"/>
            <a:chOff x="457200" y="5943600"/>
            <a:chExt cx="7709340" cy="46166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57200" y="5943600"/>
              <a:ext cx="518924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Adapted from slides © 2005 M. Thomas &amp; C. </a:t>
              </a:r>
              <a:r>
                <a:rPr lang="en-GB" sz="1200" dirty="0" err="1" smtClean="0">
                  <a:solidFill>
                    <a:srgbClr val="0033CC"/>
                  </a:solidFill>
                  <a:sym typeface="Symbol" pitchFamily="18" charset="2"/>
                </a:rPr>
                <a:t>Khambamettu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, U. Del.</a:t>
              </a:r>
              <a:endParaRPr lang="en-GB" sz="1200" dirty="0">
                <a:solidFill>
                  <a:srgbClr val="0033CC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0033CC"/>
                  </a:solidFill>
                </a:rPr>
                <a:t>CISC 440/640: Computer Graphics, Spring 2005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0033CC"/>
                </a:solidFill>
                <a:sym typeface="Symbol" pitchFamily="18" charset="2"/>
              </a:endParaRPr>
            </a:p>
          </p:txBody>
        </p:sp>
        <p:pic>
          <p:nvPicPr>
            <p:cNvPr id="10" name="Picture 9" descr="UDel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0" y="6022032"/>
              <a:ext cx="2375340" cy="304800"/>
            </a:xfrm>
            <a:prstGeom prst="rect">
              <a:avLst/>
            </a:prstGeom>
          </p:spPr>
        </p:pic>
      </p:grp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33400" y="1108075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Ray tracing slow, performs same functions repeatedly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time spent in computing intersections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Each ray should be intersected with every object in scene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Each ray spawns out reflected/transmitted rays which have to be interested with objects in scene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5B0DAA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457200" y="5943600"/>
            <a:ext cx="7709340" cy="461665"/>
            <a:chOff x="457200" y="5943600"/>
            <a:chExt cx="7709340" cy="46166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57200" y="5943600"/>
              <a:ext cx="518924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Adapted from slides © 2005 M. Thomas &amp; C. </a:t>
              </a:r>
              <a:r>
                <a:rPr lang="en-GB" sz="1200" dirty="0" err="1" smtClean="0">
                  <a:solidFill>
                    <a:srgbClr val="0033CC"/>
                  </a:solidFill>
                  <a:sym typeface="Symbol" pitchFamily="18" charset="2"/>
                </a:rPr>
                <a:t>Khambamettu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, U. Del.</a:t>
              </a:r>
              <a:endParaRPr lang="en-GB" sz="1200" dirty="0">
                <a:solidFill>
                  <a:srgbClr val="0033CC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0033CC"/>
                  </a:solidFill>
                </a:rPr>
                <a:t>CISC 440/640: Computer Graphics, Spring 2005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0033CC"/>
                </a:solidFill>
                <a:sym typeface="Symbol" pitchFamily="18" charset="2"/>
              </a:endParaRPr>
            </a:p>
          </p:txBody>
        </p:sp>
        <p:pic>
          <p:nvPicPr>
            <p:cNvPr id="10" name="Picture 9" descr="UDel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0" y="6022032"/>
              <a:ext cx="2375340" cy="304800"/>
            </a:xfrm>
            <a:prstGeom prst="rect">
              <a:avLst/>
            </a:prstGeom>
          </p:spPr>
        </p:pic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Speeding Up RT Using Extents/BVs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Definition &amp; Basic Idea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143000"/>
            <a:ext cx="8610600" cy="32004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buClr>
                <a:srgbClr val="5B0DAA"/>
              </a:buClr>
              <a:buFont typeface="Wingdings" pitchFamily="2" charset="2"/>
              <a:buChar char="l"/>
            </a:pPr>
            <a:r>
              <a:rPr kumimoji="0" lang="en-US" sz="200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Extent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kern="0" dirty="0" smtClean="0"/>
              <a:t>(</a:t>
            </a:r>
            <a:r>
              <a:rPr lang="en-US" sz="2000" i="1" kern="0" dirty="0" smtClean="0"/>
              <a:t>aka </a:t>
            </a:r>
            <a:r>
              <a:rPr lang="en-US" sz="2000" u="sng" kern="0" dirty="0" smtClean="0"/>
              <a:t>bounding volume</a:t>
            </a:r>
            <a:r>
              <a:rPr lang="en-US" sz="2000" kern="0" dirty="0" smtClean="0"/>
              <a:t>)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object: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shape that encloses it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 complicated intersections if and only if ray hits extent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shapes most commonly used as extents</a:t>
            </a:r>
          </a:p>
          <a:p>
            <a:pPr marL="742950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Sphere – specified by center and radius (</a:t>
            </a:r>
            <a:r>
              <a:rPr kumimoji="0" lang="en-US" sz="2000" i="1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C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2000" i="1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r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)</a:t>
            </a:r>
          </a:p>
          <a:p>
            <a:pPr marL="742950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Box – specified by sides aligned to coordinate axis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u="sng" kern="0" dirty="0" smtClean="0">
                <a:solidFill>
                  <a:srgbClr val="5B0DAA"/>
                </a:solidFill>
              </a:rPr>
              <a:t>A</a:t>
            </a:r>
            <a:r>
              <a:rPr lang="en-US" sz="1800" kern="0" dirty="0" smtClean="0">
                <a:solidFill>
                  <a:srgbClr val="5B0DAA"/>
                </a:solidFill>
              </a:rPr>
              <a:t>xis-</a:t>
            </a:r>
            <a:r>
              <a:rPr lang="en-US" sz="1800" u="sng" kern="0" dirty="0" smtClean="0">
                <a:solidFill>
                  <a:srgbClr val="5B0DAA"/>
                </a:solidFill>
              </a:rPr>
              <a:t>a</a:t>
            </a:r>
            <a:r>
              <a:rPr lang="en-US" sz="1800" kern="0" dirty="0" smtClean="0">
                <a:solidFill>
                  <a:srgbClr val="5B0DAA"/>
                </a:solidFill>
              </a:rPr>
              <a:t>ligned </a:t>
            </a:r>
            <a:r>
              <a:rPr lang="en-US" sz="1800" u="sng" kern="0" dirty="0" smtClean="0">
                <a:solidFill>
                  <a:srgbClr val="5B0DAA"/>
                </a:solidFill>
              </a:rPr>
              <a:t>b</a:t>
            </a:r>
            <a:r>
              <a:rPr lang="en-US" sz="1800" kern="0" dirty="0" smtClean="0">
                <a:solidFill>
                  <a:srgbClr val="5B0DAA"/>
                </a:solidFill>
              </a:rPr>
              <a:t>ounding </a:t>
            </a:r>
            <a:r>
              <a:rPr lang="en-US" sz="1800" u="sng" kern="0" dirty="0" smtClean="0">
                <a:solidFill>
                  <a:srgbClr val="5B0DAA"/>
                </a:solidFill>
              </a:rPr>
              <a:t>b</a:t>
            </a:r>
            <a:r>
              <a:rPr lang="en-US" sz="1800" kern="0" dirty="0" smtClean="0">
                <a:solidFill>
                  <a:srgbClr val="5B0DAA"/>
                </a:solidFill>
              </a:rPr>
              <a:t>ox (AABB) – more typical for RT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kumimoji="0" lang="en-US" sz="1800" i="0" u="sng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O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riented </a:t>
            </a:r>
            <a:r>
              <a:rPr kumimoji="0" lang="en-US" sz="1800" u="sng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b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ounding </a:t>
            </a:r>
            <a:r>
              <a:rPr kumimoji="0" lang="en-US" sz="1800" i="0" u="sng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b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ox (OBB)</a:t>
            </a:r>
          </a:p>
        </p:txBody>
      </p:sp>
      <p:pic>
        <p:nvPicPr>
          <p:cNvPr id="12" name="Picture 4" descr="ext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286000" y="3886200"/>
            <a:ext cx="4683068" cy="1905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Arrow Connector 28"/>
          <p:cNvCxnSpPr/>
          <p:nvPr/>
        </p:nvCxnSpPr>
        <p:spPr bwMode="auto">
          <a:xfrm flipV="1">
            <a:off x="2209800" y="4133897"/>
            <a:ext cx="4495800" cy="533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2209800" y="4286297"/>
            <a:ext cx="4495800" cy="381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2286000" y="4667297"/>
            <a:ext cx="44196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2209800" y="4667297"/>
            <a:ext cx="4495800" cy="381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Flowchart: Data 18"/>
          <p:cNvSpPr/>
          <p:nvPr/>
        </p:nvSpPr>
        <p:spPr bwMode="auto">
          <a:xfrm rot="20643386">
            <a:off x="4505344" y="4007701"/>
            <a:ext cx="1461128" cy="1147694"/>
          </a:xfrm>
          <a:prstGeom prst="flowChartInputOutput">
            <a:avLst/>
          </a:prstGeom>
          <a:solidFill>
            <a:srgbClr val="C000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Super-Sampling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457200" y="5943600"/>
            <a:ext cx="7709340" cy="461665"/>
            <a:chOff x="457200" y="5943600"/>
            <a:chExt cx="7709340" cy="46166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57200" y="5943600"/>
              <a:ext cx="518924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Adapted from slides © 2005 M. Thomas &amp; C. </a:t>
              </a:r>
              <a:r>
                <a:rPr lang="en-GB" sz="1200" dirty="0" err="1" smtClean="0">
                  <a:solidFill>
                    <a:srgbClr val="0033CC"/>
                  </a:solidFill>
                  <a:sym typeface="Symbol" pitchFamily="18" charset="2"/>
                </a:rPr>
                <a:t>Khambamettu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, U. Del.</a:t>
              </a:r>
              <a:endParaRPr lang="en-GB" sz="1200" dirty="0">
                <a:solidFill>
                  <a:srgbClr val="0033CC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0033CC"/>
                  </a:solidFill>
                </a:rPr>
                <a:t>CISC 440/640: Computer Graphics, Spring 2005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0033CC"/>
                </a:solidFill>
                <a:sym typeface="Symbol" pitchFamily="18" charset="2"/>
              </a:endParaRPr>
            </a:p>
          </p:txBody>
        </p:sp>
        <p:pic>
          <p:nvPicPr>
            <p:cNvPr id="10" name="Picture 9" descr="UDel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0" y="6022032"/>
              <a:ext cx="2375340" cy="304800"/>
            </a:xfrm>
            <a:prstGeom prst="rect">
              <a:avLst/>
            </a:prstGeom>
          </p:spPr>
        </p:pic>
      </p:grp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9600" y="11430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Instead of shooting </a:t>
            </a:r>
            <a:r>
              <a:rPr kumimoji="0" lang="en-US" sz="200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</a:t>
            </a:r>
            <a:r>
              <a:rPr kumimoji="0" lang="en-US" sz="200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ray per pixel, shoot </a:t>
            </a:r>
            <a:r>
              <a:rPr kumimoji="0" lang="en-US" sz="200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rays through corners of pixel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Adaptive super-sampling (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Whitted’s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approach)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Shoot more rays through corners with higher intensity variation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Compute final color as weighted average rather than regular average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5B0DAA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4" name="Flowchart: Data 23"/>
          <p:cNvSpPr/>
          <p:nvPr/>
        </p:nvSpPr>
        <p:spPr bwMode="auto">
          <a:xfrm rot="20643386">
            <a:off x="4558843" y="4683178"/>
            <a:ext cx="735949" cy="503059"/>
          </a:xfrm>
          <a:prstGeom prst="flowChartInputOutput">
            <a:avLst/>
          </a:prstGeom>
          <a:solidFill>
            <a:srgbClr val="C00000">
              <a:alpha val="2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Flowchart: Data 24"/>
          <p:cNvSpPr/>
          <p:nvPr/>
        </p:nvSpPr>
        <p:spPr bwMode="auto">
          <a:xfrm rot="20643386">
            <a:off x="4552315" y="4102215"/>
            <a:ext cx="757078" cy="517502"/>
          </a:xfrm>
          <a:prstGeom prst="flowChartInputOutput">
            <a:avLst/>
          </a:prstGeom>
          <a:solidFill>
            <a:srgbClr val="C00000">
              <a:alpha val="2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Flowchart: Data 25"/>
          <p:cNvSpPr/>
          <p:nvPr/>
        </p:nvSpPr>
        <p:spPr bwMode="auto">
          <a:xfrm rot="20643386">
            <a:off x="5161916" y="3923125"/>
            <a:ext cx="757078" cy="517502"/>
          </a:xfrm>
          <a:prstGeom prst="flowChartInputOutput">
            <a:avLst/>
          </a:prstGeom>
          <a:solidFill>
            <a:srgbClr val="C00000">
              <a:alpha val="2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Flowchart: Data 26"/>
          <p:cNvSpPr/>
          <p:nvPr/>
        </p:nvSpPr>
        <p:spPr bwMode="auto">
          <a:xfrm rot="20643386">
            <a:off x="5152713" y="4530034"/>
            <a:ext cx="735949" cy="503059"/>
          </a:xfrm>
          <a:prstGeom prst="flowChartInputOutput">
            <a:avLst/>
          </a:prstGeom>
          <a:solidFill>
            <a:srgbClr val="C00000">
              <a:alpha val="2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4876800" y="4286297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5410200" y="4133897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4876800" y="4819697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5410200" y="4667297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4" grpId="0" animBg="1"/>
      <p:bldP spid="25" grpId="0" animBg="1"/>
      <p:bldP spid="26" grpId="0" animBg="1"/>
      <p:bldP spid="27" grpId="0" animBg="1"/>
      <p:bldP spid="45" grpId="0" animBg="1"/>
      <p:bldP spid="47" grpId="0" animBg="1"/>
      <p:bldP spid="48" grpId="0" animBg="1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Advanced Topics in RT: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Road Map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457200" y="5943600"/>
            <a:ext cx="7709340" cy="461665"/>
            <a:chOff x="457200" y="5943600"/>
            <a:chExt cx="7709340" cy="46166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57200" y="5943600"/>
              <a:ext cx="518924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Adapted from slides © 2005 M. Thomas &amp; C. </a:t>
              </a:r>
              <a:r>
                <a:rPr lang="en-GB" sz="1200" dirty="0" err="1" smtClean="0">
                  <a:solidFill>
                    <a:srgbClr val="0033CC"/>
                  </a:solidFill>
                  <a:sym typeface="Symbol" pitchFamily="18" charset="2"/>
                </a:rPr>
                <a:t>Khambamettu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, U. Del.</a:t>
              </a:r>
              <a:endParaRPr lang="en-GB" sz="1200" dirty="0">
                <a:solidFill>
                  <a:srgbClr val="0033CC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0033CC"/>
                  </a:solidFill>
                </a:rPr>
                <a:t>CISC 440/640: Computer Graphics, Spring 2005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0033CC"/>
                </a:solidFill>
                <a:sym typeface="Symbol" pitchFamily="18" charset="2"/>
              </a:endParaRPr>
            </a:p>
          </p:txBody>
        </p:sp>
        <p:pic>
          <p:nvPicPr>
            <p:cNvPr id="10" name="Picture 9" descr="UDel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0" y="6022032"/>
              <a:ext cx="2375340" cy="304800"/>
            </a:xfrm>
            <a:prstGeom prst="rect">
              <a:avLst/>
            </a:prstGeom>
          </p:spPr>
        </p:pic>
      </p:grp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" y="1108075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Monte Carlo Methods: Distributed RT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Bidirectional Ray Tracing: Caustics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POV-Ray</a:t>
            </a:r>
          </a:p>
          <a:p>
            <a:pPr marL="342900" lvl="0" indent="-342900">
              <a:buClr>
                <a:srgbClr val="5B0DAA"/>
              </a:buClr>
              <a:buFont typeface="Wingdings" pitchFamily="2" charset="2"/>
              <a:buChar char="l"/>
              <a:defRPr/>
            </a:pPr>
            <a:r>
              <a:rPr lang="en-US" sz="2000" kern="0" dirty="0" smtClean="0"/>
              <a:t>Hybrid Global Illumination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1800" kern="0" dirty="0" smtClean="0">
                <a:solidFill>
                  <a:srgbClr val="5B0DAA"/>
                </a:solidFill>
              </a:rPr>
              <a:t>RT: good for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kern="0" dirty="0" err="1" smtClean="0">
                <a:solidFill>
                  <a:srgbClr val="5B0DAA"/>
                </a:solidFill>
              </a:rPr>
              <a:t>Specular</a:t>
            </a:r>
            <a:r>
              <a:rPr lang="en-US" sz="1800" kern="0" dirty="0" smtClean="0">
                <a:solidFill>
                  <a:srgbClr val="5B0DAA"/>
                </a:solidFill>
              </a:rPr>
              <a:t> highlights (highlights)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kern="0" dirty="0" smtClean="0">
                <a:solidFill>
                  <a:srgbClr val="5B0DAA"/>
                </a:solidFill>
              </a:rPr>
              <a:t>Point-to-point </a:t>
            </a:r>
            <a:r>
              <a:rPr lang="en-US" sz="1800" kern="0" dirty="0" err="1" smtClean="0">
                <a:solidFill>
                  <a:srgbClr val="5B0DAA"/>
                </a:solidFill>
              </a:rPr>
              <a:t>interobject</a:t>
            </a:r>
            <a:r>
              <a:rPr lang="en-US" sz="1800" kern="0" dirty="0" smtClean="0">
                <a:solidFill>
                  <a:srgbClr val="5B0DAA"/>
                </a:solidFill>
              </a:rPr>
              <a:t> reflectance, shadows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1800" kern="0" dirty="0" err="1" smtClean="0">
                <a:solidFill>
                  <a:srgbClr val="5B0DAA"/>
                </a:solidFill>
              </a:rPr>
              <a:t>Radiosity</a:t>
            </a:r>
            <a:r>
              <a:rPr lang="en-US" sz="1800" kern="0" dirty="0" smtClean="0">
                <a:solidFill>
                  <a:srgbClr val="5B0DAA"/>
                </a:solidFill>
              </a:rPr>
              <a:t>: good for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kern="0" dirty="0" smtClean="0">
                <a:solidFill>
                  <a:srgbClr val="5B0DAA"/>
                </a:solidFill>
              </a:rPr>
              <a:t>Diffuse reflectance (matte effects)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kern="0" dirty="0" smtClean="0">
                <a:solidFill>
                  <a:srgbClr val="5B0DAA"/>
                </a:solidFill>
              </a:rPr>
              <a:t>Patch-to-patch </a:t>
            </a:r>
            <a:r>
              <a:rPr lang="en-US" sz="1800" kern="0" dirty="0" err="1" smtClean="0">
                <a:solidFill>
                  <a:srgbClr val="5B0DAA"/>
                </a:solidFill>
              </a:rPr>
              <a:t>interobject</a:t>
            </a:r>
            <a:r>
              <a:rPr lang="en-US" sz="1800" kern="0" dirty="0" smtClean="0">
                <a:solidFill>
                  <a:srgbClr val="5B0DAA"/>
                </a:solidFill>
              </a:rPr>
              <a:t> reflectance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1800" kern="0" dirty="0" smtClean="0">
                <a:solidFill>
                  <a:srgbClr val="5B0DAA"/>
                </a:solidFill>
              </a:rPr>
              <a:t>Best of both worlds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kern="0" dirty="0" smtClean="0">
                <a:solidFill>
                  <a:srgbClr val="5B0DAA"/>
                </a:solidFill>
              </a:rPr>
              <a:t>RT for exponents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kern="0" dirty="0" err="1" smtClean="0">
                <a:solidFill>
                  <a:srgbClr val="5B0DAA"/>
                </a:solidFill>
              </a:rPr>
              <a:t>Radiosity</a:t>
            </a:r>
            <a:r>
              <a:rPr lang="en-US" sz="1800" kern="0" dirty="0" smtClean="0">
                <a:solidFill>
                  <a:srgbClr val="5B0DAA"/>
                </a:solidFill>
              </a:rPr>
              <a:t> for backgrounds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Distributed Ray Tracing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What Is It?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457200" y="5943600"/>
            <a:ext cx="7709340" cy="461665"/>
            <a:chOff x="457200" y="5943600"/>
            <a:chExt cx="7709340" cy="46166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57200" y="5943600"/>
              <a:ext cx="518924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Adapted from slides © 2005 M. Thomas &amp; C. </a:t>
              </a:r>
              <a:r>
                <a:rPr lang="en-GB" sz="1200" dirty="0" err="1" smtClean="0">
                  <a:solidFill>
                    <a:srgbClr val="0033CC"/>
                  </a:solidFill>
                  <a:sym typeface="Symbol" pitchFamily="18" charset="2"/>
                </a:rPr>
                <a:t>Khambamettu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, U. Del.</a:t>
              </a:r>
              <a:endParaRPr lang="en-GB" sz="1200" dirty="0">
                <a:solidFill>
                  <a:srgbClr val="0033CC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0033CC"/>
                  </a:solidFill>
                </a:rPr>
                <a:t>CISC 440/640: Computer Graphics, Spring 2005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0033CC"/>
                </a:solidFill>
                <a:sym typeface="Symbol" pitchFamily="18" charset="2"/>
              </a:endParaRPr>
            </a:p>
          </p:txBody>
        </p:sp>
        <p:pic>
          <p:nvPicPr>
            <p:cNvPr id="10" name="Picture 9" descr="UDel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0" y="6022032"/>
              <a:ext cx="2375340" cy="304800"/>
            </a:xfrm>
            <a:prstGeom prst="rect">
              <a:avLst/>
            </a:prstGeom>
          </p:spPr>
        </p:pic>
      </p:grp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9906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Distributed ray tracing: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RT on distributed systems!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Ray tracing method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 </a:t>
            </a:r>
            <a:r>
              <a:rPr lang="en-US" sz="2000" kern="0" dirty="0" smtClean="0">
                <a:solidFill>
                  <a:srgbClr val="5B0DAA"/>
                </a:solidFill>
                <a:latin typeface="+mn-lt"/>
              </a:rPr>
              <a:t>on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randomly distributed oversampling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reduce aliasing artifacts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rendered images</a:t>
            </a:r>
          </a:p>
          <a:p>
            <a:pPr marL="342900" lvl="0" indent="-342900">
              <a:buClr>
                <a:srgbClr val="5B0DAA"/>
              </a:buClr>
              <a:buFont typeface="Wingdings" pitchFamily="2" charset="2"/>
              <a:buChar char="l"/>
              <a:defRPr/>
            </a:pPr>
            <a:r>
              <a:rPr lang="en-US" sz="2000" kern="0" dirty="0" smtClean="0"/>
              <a:t>Reference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2000" kern="0" dirty="0" smtClean="0">
                <a:solidFill>
                  <a:srgbClr val="5B0DAA"/>
                </a:solidFill>
              </a:rPr>
              <a:t>Allen Martin, Worcester Polytechnic Institute (WPI)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2000" kern="0" dirty="0" smtClean="0">
                <a:solidFill>
                  <a:srgbClr val="5B0DAA"/>
                </a:solidFill>
              </a:rPr>
              <a:t>Examples for shadows, reflection, transparency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09600" y="4114800"/>
            <a:ext cx="7010400" cy="1465421"/>
            <a:chOff x="609600" y="4191000"/>
            <a:chExt cx="7010400" cy="1465421"/>
          </a:xfrm>
        </p:grpSpPr>
        <p:pic>
          <p:nvPicPr>
            <p:cNvPr id="19" name="Picture 18" descr="dist_trans_standard_mini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0800" y="4191000"/>
              <a:ext cx="1219200" cy="1219200"/>
            </a:xfrm>
            <a:prstGeom prst="rect">
              <a:avLst/>
            </a:prstGeom>
          </p:spPr>
        </p:pic>
        <p:pic>
          <p:nvPicPr>
            <p:cNvPr id="20" name="Picture 19" descr="dist_reflect_standard_mini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05200" y="4191000"/>
              <a:ext cx="1219200" cy="1219200"/>
            </a:xfrm>
            <a:prstGeom prst="rect">
              <a:avLst/>
            </a:prstGeom>
          </p:spPr>
        </p:pic>
        <p:pic>
          <p:nvPicPr>
            <p:cNvPr id="21" name="Picture 20" descr="dist_shadow_standard_mini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9600" y="4191000"/>
              <a:ext cx="1219200" cy="12192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745855" y="5410200"/>
              <a:ext cx="86754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kern="0" dirty="0" smtClean="0">
                  <a:solidFill>
                    <a:srgbClr val="008000"/>
                  </a:solidFill>
                </a:rPr>
                <a:t>Regular RT</a:t>
              </a:r>
              <a:endParaRPr lang="en-US" sz="1000" dirty="0">
                <a:solidFill>
                  <a:srgbClr val="008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57600" y="5410200"/>
              <a:ext cx="86754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kern="0" dirty="0" smtClean="0">
                  <a:solidFill>
                    <a:srgbClr val="008000"/>
                  </a:solidFill>
                </a:rPr>
                <a:t>Regular RT</a:t>
              </a:r>
              <a:endParaRPr lang="en-US" sz="1000" dirty="0">
                <a:solidFill>
                  <a:srgbClr val="008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53200" y="5392579"/>
              <a:ext cx="86754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kern="0" dirty="0" smtClean="0">
                  <a:solidFill>
                    <a:srgbClr val="008000"/>
                  </a:solidFill>
                </a:rPr>
                <a:t>Regular RT</a:t>
              </a:r>
              <a:endParaRPr lang="en-US" sz="1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905000" y="4114800"/>
            <a:ext cx="7010400" cy="1465421"/>
            <a:chOff x="1905000" y="4191000"/>
            <a:chExt cx="7010400" cy="1465421"/>
          </a:xfrm>
        </p:grpSpPr>
        <p:pic>
          <p:nvPicPr>
            <p:cNvPr id="13" name="Picture 12" descr="dist_shadow_soft_50_mini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05000" y="4191000"/>
              <a:ext cx="1219200" cy="1219200"/>
            </a:xfrm>
            <a:prstGeom prst="rect">
              <a:avLst/>
            </a:prstGeom>
          </p:spPr>
        </p:pic>
        <p:pic>
          <p:nvPicPr>
            <p:cNvPr id="14" name="Picture 13" descr="dist_reflect_gloss_50_mini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00600" y="4191000"/>
              <a:ext cx="1219200" cy="1219200"/>
            </a:xfrm>
            <a:prstGeom prst="rect">
              <a:avLst/>
            </a:prstGeom>
          </p:spPr>
        </p:pic>
        <p:pic>
          <p:nvPicPr>
            <p:cNvPr id="18" name="Picture 17" descr="dist_trans_fuzzy_20_mini.gif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96200" y="4191000"/>
              <a:ext cx="1219200" cy="12192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1957215" y="5392579"/>
              <a:ext cx="106792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kern="0" dirty="0" smtClean="0">
                  <a:solidFill>
                    <a:srgbClr val="0033CC"/>
                  </a:solidFill>
                </a:rPr>
                <a:t>Distributed RT</a:t>
              </a:r>
              <a:endParaRPr lang="en-US" sz="1000" dirty="0">
                <a:solidFill>
                  <a:srgbClr val="0033CC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875679" y="5410200"/>
              <a:ext cx="106792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kern="0" dirty="0" smtClean="0">
                  <a:solidFill>
                    <a:srgbClr val="0033CC"/>
                  </a:solidFill>
                </a:rPr>
                <a:t>Distributed RT</a:t>
              </a:r>
              <a:endParaRPr lang="en-US" sz="1000" dirty="0">
                <a:solidFill>
                  <a:srgbClr val="0033CC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771279" y="5410200"/>
              <a:ext cx="106792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kern="0" dirty="0" smtClean="0">
                  <a:solidFill>
                    <a:srgbClr val="0033CC"/>
                  </a:solidFill>
                </a:rPr>
                <a:t>Distributed RT</a:t>
              </a:r>
              <a:endParaRPr lang="en-US" sz="1000" dirty="0">
                <a:solidFill>
                  <a:srgbClr val="0033CC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2209800" y="5562600"/>
            <a:ext cx="487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200" kern="0" dirty="0" smtClean="0">
                <a:solidFill>
                  <a:srgbClr val="990033"/>
                </a:solidFill>
              </a:rPr>
              <a:t>“Distributed Ray Tracing” © 1995 A. Martin – </a:t>
            </a:r>
            <a:r>
              <a:rPr lang="en-US" sz="1200" kern="0" dirty="0" smtClean="0">
                <a:solidFill>
                  <a:srgbClr val="990033"/>
                </a:solidFill>
                <a:hlinkClick r:id="rId11"/>
              </a:rPr>
              <a:t>http://bit.ly/ex5ZUm</a:t>
            </a:r>
            <a:endParaRPr lang="en-US" sz="12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Distributed Ray Tracing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From Stochastic RT to Distributed RT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7775" y="1057275"/>
            <a:ext cx="66770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57200" y="5943600"/>
              <a:ext cx="5456365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003366"/>
                  </a:solidFill>
                  <a:sym typeface="Symbol" pitchFamily="18" charset="2"/>
                </a:rPr>
                <a:t>Adapted from slide © 2005 D. </a:t>
              </a:r>
              <a:r>
                <a:rPr lang="en-GB" sz="1200" dirty="0" err="1" smtClean="0">
                  <a:solidFill>
                    <a:srgbClr val="003366"/>
                  </a:solidFill>
                  <a:sym typeface="Symbol" pitchFamily="18" charset="2"/>
                </a:rPr>
                <a:t>Luebke</a:t>
              </a:r>
              <a:r>
                <a:rPr lang="en-GB" sz="1200" dirty="0" smtClean="0">
                  <a:solidFill>
                    <a:srgbClr val="003366"/>
                  </a:solidFill>
                  <a:sym typeface="Symbol" pitchFamily="18" charset="2"/>
                </a:rPr>
                <a:t>, University of Virginia</a:t>
              </a:r>
              <a:endParaRPr lang="en-GB" sz="1200" dirty="0">
                <a:solidFill>
                  <a:srgbClr val="003366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003366"/>
                  </a:solidFill>
                </a:rPr>
                <a:t>CS 551-0003/651-0001: Advanced CG, Spring 2005</a:t>
              </a:r>
              <a:r>
                <a:rPr lang="en-GB" sz="1200" dirty="0" smtClean="0">
                  <a:solidFill>
                    <a:srgbClr val="003366"/>
                  </a:solidFill>
                  <a:sym typeface="Symbol" pitchFamily="18" charset="2"/>
                </a:rPr>
                <a:t> – </a:t>
              </a:r>
              <a:r>
                <a:rPr lang="en-GB" sz="1200" dirty="0" smtClean="0">
                  <a:solidFill>
                    <a:srgbClr val="003366"/>
                  </a:solidFill>
                  <a:sym typeface="Symbol" pitchFamily="18" charset="2"/>
                  <a:hlinkClick r:id="rId4"/>
                </a:rPr>
                <a:t>http://bit.ly/eTWYAo</a:t>
              </a:r>
              <a:endParaRPr lang="en-US" sz="1200" dirty="0">
                <a:solidFill>
                  <a:srgbClr val="003366"/>
                </a:solidFill>
                <a:sym typeface="Symbol" pitchFamily="18" charset="2"/>
              </a:endParaRPr>
            </a:p>
          </p:txBody>
        </p:sp>
        <p:pic>
          <p:nvPicPr>
            <p:cNvPr id="9" name="Picture 8" descr="uva-computer-science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7400" y="5998330"/>
              <a:ext cx="2286000" cy="3522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Distributed Ray Tracing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Stochastic Oversampling (Cook, 1984)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457200" y="5943600"/>
            <a:ext cx="7709340" cy="461665"/>
            <a:chOff x="457200" y="5943600"/>
            <a:chExt cx="7709340" cy="46166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57200" y="5943600"/>
              <a:ext cx="518924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Adapted from slides © 2005 M. Thomas &amp; C. </a:t>
              </a:r>
              <a:r>
                <a:rPr lang="en-GB" sz="1200" dirty="0" err="1" smtClean="0">
                  <a:solidFill>
                    <a:srgbClr val="0033CC"/>
                  </a:solidFill>
                  <a:sym typeface="Symbol" pitchFamily="18" charset="2"/>
                </a:rPr>
                <a:t>Khambamettu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, U. Del.</a:t>
              </a:r>
              <a:endParaRPr lang="en-GB" sz="1200" dirty="0">
                <a:solidFill>
                  <a:srgbClr val="0033CC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0033CC"/>
                  </a:solidFill>
                </a:rPr>
                <a:t>CISC 440/640: Computer Graphics, Spring 2005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0033CC"/>
                </a:solidFill>
                <a:sym typeface="Symbol" pitchFamily="18" charset="2"/>
              </a:endParaRPr>
            </a:p>
          </p:txBody>
        </p:sp>
        <p:pic>
          <p:nvPicPr>
            <p:cNvPr id="10" name="Picture 9" descr="UDel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0" y="6022032"/>
              <a:ext cx="2375340" cy="304800"/>
            </a:xfrm>
            <a:prstGeom prst="rect">
              <a:avLst/>
            </a:prstGeom>
          </p:spPr>
        </p:pic>
      </p:grp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" y="10668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Developed by Cook </a:t>
            </a:r>
            <a:r>
              <a:rPr kumimoji="0" lang="en-US" sz="24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 al.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(“</a:t>
            </a:r>
            <a:r>
              <a:rPr kumimoji="0" lang="en-US" sz="24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Distributed Ray Tracing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”, </a:t>
            </a:r>
            <a:r>
              <a:rPr kumimoji="0" lang="en-US" sz="24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Graphics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vol. 18, no. 3, pp 137-145, 1984)</a:t>
            </a:r>
          </a:p>
          <a:p>
            <a:pPr marL="342900" indent="-342900">
              <a:buClr>
                <a:srgbClr val="5B0DAA"/>
              </a:buClr>
              <a:buFont typeface="Wingdings" pitchFamily="2" charset="2"/>
              <a:buChar char="l"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Stochastic Oversampling</a:t>
            </a:r>
            <a:r>
              <a:rPr lang="en-US" sz="2400" kern="0" dirty="0" smtClean="0">
                <a:latin typeface="+mn-lt"/>
              </a:rPr>
              <a:t>: </a:t>
            </a:r>
            <a:r>
              <a:rPr lang="en-GB" sz="2400" dirty="0" smtClean="0">
                <a:solidFill>
                  <a:srgbClr val="003366"/>
                </a:solidFill>
                <a:sym typeface="Symbol" pitchFamily="18" charset="2"/>
                <a:hlinkClick r:id="rId5"/>
              </a:rPr>
              <a:t>http://bit.ly/eTWYAo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Pixel for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antialiasing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L="742950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Light source for soft shadows </a:t>
            </a:r>
          </a:p>
          <a:p>
            <a:pPr marL="742950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Reflection function for soft (glossy) reflections </a:t>
            </a:r>
          </a:p>
          <a:p>
            <a:pPr marL="742950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Time for motion blur </a:t>
            </a:r>
          </a:p>
          <a:p>
            <a:pPr marL="742950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Lens for depth of field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5B0DAA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Distributed Ray Tracing [4]: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Gloss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85800" y="10668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Partially reflecting surfaces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Traditional ray tracing </a:t>
            </a:r>
          </a:p>
          <a:p>
            <a:pPr marL="742950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reflections look identical to scene they are reflecting</a:t>
            </a:r>
          </a:p>
          <a:p>
            <a:pPr marL="742950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reflections are always sharp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Randomly distributing rays reflected by surface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Send out packet of rays around reflecting direction 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Actual value of reflectance is statistical mean of the values returned by each of these rays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6" name="Group 11"/>
          <p:cNvGrpSpPr/>
          <p:nvPr/>
        </p:nvGrpSpPr>
        <p:grpSpPr>
          <a:xfrm>
            <a:off x="457200" y="5943600"/>
            <a:ext cx="7709340" cy="461665"/>
            <a:chOff x="457200" y="5943600"/>
            <a:chExt cx="7709340" cy="461665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57200" y="5943600"/>
              <a:ext cx="518924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Adapted from slides © 2005 M. Thomas &amp; C. </a:t>
              </a:r>
              <a:r>
                <a:rPr lang="en-GB" sz="1200" dirty="0" err="1" smtClean="0">
                  <a:solidFill>
                    <a:srgbClr val="0033CC"/>
                  </a:solidFill>
                  <a:sym typeface="Symbol" pitchFamily="18" charset="2"/>
                </a:rPr>
                <a:t>Khambamettu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, U. Del.</a:t>
              </a:r>
              <a:endParaRPr lang="en-GB" sz="1200" dirty="0">
                <a:solidFill>
                  <a:srgbClr val="0033CC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0033CC"/>
                  </a:solidFill>
                </a:rPr>
                <a:t>CISC 440/640: Computer Graphics, Spring 2005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0033CC"/>
                </a:solidFill>
                <a:sym typeface="Symbol" pitchFamily="18" charset="2"/>
              </a:endParaRPr>
            </a:p>
          </p:txBody>
        </p:sp>
        <p:pic>
          <p:nvPicPr>
            <p:cNvPr id="18" name="Picture 17" descr="UDel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0" y="6022032"/>
              <a:ext cx="2375340" cy="304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Last Class: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FF6600"/>
                </a:solidFill>
                <a:latin typeface="Arial"/>
                <a:cs typeface="Arial"/>
              </a:rPr>
              <a:t>Ray Tracing Handout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Today:</a:t>
            </a:r>
            <a:r>
              <a:rPr lang="en-US" sz="1800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Chapter 15, </a:t>
            </a:r>
            <a:r>
              <a:rPr lang="en-US" sz="1800" dirty="0" smtClean="0">
                <a:solidFill>
                  <a:srgbClr val="800000"/>
                </a:solidFill>
              </a:rPr>
              <a:t>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r>
              <a:rPr lang="en-US" sz="1800" dirty="0" smtClean="0">
                <a:solidFill>
                  <a:srgbClr val="800000"/>
                </a:solidFill>
              </a:rPr>
              <a:t>;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 </a:t>
            </a:r>
            <a:r>
              <a:rPr lang="en-US" sz="1800" dirty="0" smtClean="0">
                <a:solidFill>
                  <a:srgbClr val="FF6600"/>
                </a:solidFill>
                <a:latin typeface="Arial"/>
                <a:cs typeface="Arial"/>
              </a:rPr>
              <a:t>Ray Tracing Handout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Next Class:</a:t>
            </a:r>
            <a:r>
              <a:rPr lang="en-US" sz="1800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  <a:latin typeface="Arial"/>
                <a:cs typeface="Arial"/>
              </a:rPr>
              <a:t>Tufte</a:t>
            </a:r>
            <a:r>
              <a:rPr lang="en-US" sz="1800" dirty="0" smtClean="0">
                <a:solidFill>
                  <a:srgbClr val="FF6600"/>
                </a:solidFill>
                <a:latin typeface="Arial"/>
                <a:cs typeface="Arial"/>
              </a:rPr>
              <a:t> Handout 1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Time: Ray Tracing Lab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ACM SIGGRAPH demo: </a:t>
            </a:r>
            <a:r>
              <a:rPr lang="en-US" sz="1800" dirty="0" smtClean="0">
                <a:solidFill>
                  <a:srgbClr val="0000CC"/>
                </a:solidFill>
                <a:hlinkClick r:id="rId4"/>
              </a:rPr>
              <a:t>http://bit.ly/cIlgx2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POV-Ray: </a:t>
            </a:r>
            <a:r>
              <a:rPr lang="en-US" sz="1800" dirty="0" smtClean="0">
                <a:hlinkClick r:id="rId5"/>
              </a:rPr>
              <a:t>http://www.povray.org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Today: Ray Tracing, Part 2 of 2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Hybrid global illumination: RT with </a:t>
            </a:r>
            <a:r>
              <a:rPr lang="en-US" sz="1800" dirty="0" err="1" smtClean="0">
                <a:solidFill>
                  <a:srgbClr val="0000CC"/>
                </a:solidFill>
              </a:rPr>
              <a:t>radiosity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Calculating </a:t>
            </a:r>
            <a:r>
              <a:rPr lang="en-US" sz="1800" dirty="0" err="1" smtClean="0">
                <a:solidFill>
                  <a:srgbClr val="0000CC"/>
                </a:solidFill>
              </a:rPr>
              <a:t>specular</a:t>
            </a:r>
            <a:r>
              <a:rPr lang="en-US" sz="1800" dirty="0" smtClean="0">
                <a:solidFill>
                  <a:srgbClr val="0000CC"/>
                </a:solidFill>
              </a:rPr>
              <a:t> exponents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Pre-rendering backgrounds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Progressive refinement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Other optimizations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Next Class: Visualization, Part 1 of 3 – Data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Source: </a:t>
            </a:r>
            <a:r>
              <a:rPr lang="en-US" sz="1800" i="1" dirty="0" smtClean="0">
                <a:solidFill>
                  <a:srgbClr val="0000CC"/>
                </a:solidFill>
              </a:rPr>
              <a:t>The Visual Display of Quantitative Information, 2</a:t>
            </a:r>
            <a:r>
              <a:rPr lang="en-US" sz="1800" i="1" baseline="30000" dirty="0" smtClean="0">
                <a:solidFill>
                  <a:srgbClr val="0000CC"/>
                </a:solidFill>
              </a:rPr>
              <a:t>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Applications: scientific visualization, information visualization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0000CC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76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>
                <a:solidFill>
                  <a:srgbClr val="5B0DAA"/>
                </a:solidFill>
                <a:latin typeface="Copperplate Gothic Light" pitchFamily="34" charset="0"/>
              </a:rPr>
              <a:t>Lecture Outline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Distributed Ray Tracing [5]: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Perturbing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Specular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Reflection Ray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685800" y="1031875"/>
            <a:ext cx="73914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Distributing set of reflection rays by randomly perturbing ideal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specular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reflection ray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Spread of distribution determines glossiness where wider distribution spread models rougher surface   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7" descr="fig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141662"/>
            <a:ext cx="3460750" cy="2192338"/>
          </a:xfrm>
          <a:prstGeom prst="rect">
            <a:avLst/>
          </a:prstGeom>
          <a:noFill/>
        </p:spPr>
      </p:pic>
      <p:pic>
        <p:nvPicPr>
          <p:cNvPr id="10" name="Picture 11" descr="fig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1180" y="3124200"/>
            <a:ext cx="2267420" cy="22098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928375" y="5410200"/>
            <a:ext cx="3472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>
                <a:solidFill>
                  <a:srgbClr val="C00000"/>
                </a:solidFill>
              </a:rPr>
              <a:t>“Realistic </a:t>
            </a:r>
            <a:r>
              <a:rPr lang="en-US" sz="1000" dirty="0" err="1" smtClean="0">
                <a:solidFill>
                  <a:srgbClr val="C00000"/>
                </a:solidFill>
              </a:rPr>
              <a:t>Raytracing</a:t>
            </a:r>
            <a:r>
              <a:rPr lang="en-US" sz="1000" dirty="0" smtClean="0">
                <a:solidFill>
                  <a:srgbClr val="C00000"/>
                </a:solidFill>
              </a:rPr>
              <a:t>” © 2003 Z. Waters &amp; E. </a:t>
            </a:r>
            <a:r>
              <a:rPr lang="en-US" sz="1000" dirty="0" err="1" smtClean="0">
                <a:solidFill>
                  <a:srgbClr val="C00000"/>
                </a:solidFill>
              </a:rPr>
              <a:t>Agu</a:t>
            </a:r>
            <a:r>
              <a:rPr lang="en-US" sz="1000" dirty="0" smtClean="0">
                <a:solidFill>
                  <a:srgbClr val="C00000"/>
                </a:solidFill>
              </a:rPr>
              <a:t>, WPI</a:t>
            </a:r>
          </a:p>
          <a:p>
            <a:pPr algn="ctr">
              <a:spcBef>
                <a:spcPts val="0"/>
              </a:spcBef>
            </a:pPr>
            <a:r>
              <a:rPr lang="en-US" sz="1000" dirty="0" smtClean="0">
                <a:solidFill>
                  <a:srgbClr val="C00000"/>
                </a:solidFill>
                <a:hlinkClick r:id="rId5"/>
              </a:rPr>
              <a:t>http://bit.ly/gUNeGr</a:t>
            </a:r>
            <a:endParaRPr lang="en-US" sz="1000" dirty="0">
              <a:solidFill>
                <a:srgbClr val="C00000"/>
              </a:solidFill>
            </a:endParaRPr>
          </a:p>
        </p:txBody>
      </p:sp>
      <p:grpSp>
        <p:nvGrpSpPr>
          <p:cNvPr id="15" name="Group 11"/>
          <p:cNvGrpSpPr/>
          <p:nvPr/>
        </p:nvGrpSpPr>
        <p:grpSpPr>
          <a:xfrm>
            <a:off x="457200" y="5943600"/>
            <a:ext cx="7709340" cy="461665"/>
            <a:chOff x="457200" y="5943600"/>
            <a:chExt cx="7709340" cy="461665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57200" y="5943600"/>
              <a:ext cx="518924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Adapted from slides © 2005 M. Thomas &amp; C. </a:t>
              </a:r>
              <a:r>
                <a:rPr lang="en-GB" sz="1200" dirty="0" err="1" smtClean="0">
                  <a:solidFill>
                    <a:srgbClr val="0033CC"/>
                  </a:solidFill>
                  <a:sym typeface="Symbol" pitchFamily="18" charset="2"/>
                </a:rPr>
                <a:t>Khambamettu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, U. Del.</a:t>
              </a:r>
              <a:endParaRPr lang="en-GB" sz="1200" dirty="0">
                <a:solidFill>
                  <a:srgbClr val="0033CC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0033CC"/>
                  </a:solidFill>
                </a:rPr>
                <a:t>CISC 440/640: Computer Graphics, Spring 2005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  <a:hlinkClick r:id="rId6"/>
                </a:rPr>
                <a:t>http://bit.ly/hz1kfU</a:t>
              </a:r>
              <a:endParaRPr lang="en-US" sz="1200" dirty="0">
                <a:solidFill>
                  <a:srgbClr val="0033CC"/>
                </a:solidFill>
                <a:sym typeface="Symbol" pitchFamily="18" charset="2"/>
              </a:endParaRPr>
            </a:p>
          </p:txBody>
        </p:sp>
        <p:pic>
          <p:nvPicPr>
            <p:cNvPr id="17" name="Picture 16" descr="UDel-logo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91200" y="6022032"/>
              <a:ext cx="2375340" cy="304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Distributed Ray Tracing [6]: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Multiple Reflected Rays</a:t>
            </a:r>
          </a:p>
        </p:txBody>
      </p:sp>
      <p:pic>
        <p:nvPicPr>
          <p:cNvPr id="7" name="Picture 24" descr="glossNo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67105"/>
            <a:ext cx="2328862" cy="2473045"/>
          </a:xfrm>
          <a:prstGeom prst="rect">
            <a:avLst/>
          </a:prstGeom>
          <a:noFill/>
        </p:spPr>
      </p:pic>
      <p:pic>
        <p:nvPicPr>
          <p:cNvPr id="9" name="Picture 25" descr="glossLow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6825" y="1255713"/>
            <a:ext cx="2339975" cy="2484437"/>
          </a:xfrm>
          <a:prstGeom prst="rect">
            <a:avLst/>
          </a:prstGeom>
          <a:noFill/>
        </p:spPr>
      </p:pic>
      <p:pic>
        <p:nvPicPr>
          <p:cNvPr id="10" name="Picture 26" descr="glossLow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8062" y="1255713"/>
            <a:ext cx="2339975" cy="2484437"/>
          </a:xfrm>
          <a:prstGeom prst="rect">
            <a:avLst/>
          </a:prstGeom>
          <a:noFill/>
        </p:spPr>
      </p:pic>
      <p:sp>
        <p:nvSpPr>
          <p:cNvPr id="12" name="Rectangle 29"/>
          <p:cNvSpPr txBox="1">
            <a:spLocks noChangeArrowheads="1"/>
          </p:cNvSpPr>
          <p:nvPr/>
        </p:nvSpPr>
        <p:spPr>
          <a:xfrm>
            <a:off x="457200" y="4038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image is from traditional ray tracer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one uses 16 rays in place of single reflected ray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image uses 64 rays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10200" y="5008602"/>
            <a:ext cx="338586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/>
              <a:t>“Monte Carlo Ray Tracing”</a:t>
            </a:r>
          </a:p>
          <a:p>
            <a:pPr>
              <a:spcBef>
                <a:spcPts val="0"/>
              </a:spcBef>
            </a:pPr>
            <a:r>
              <a:rPr lang="en-US" sz="1000" dirty="0" smtClean="0"/>
              <a:t>© 2005 D. </a:t>
            </a:r>
            <a:r>
              <a:rPr lang="en-US" sz="1000" dirty="0" err="1" smtClean="0"/>
              <a:t>Strock</a:t>
            </a:r>
            <a:r>
              <a:rPr lang="en-US" sz="1000" dirty="0" smtClean="0"/>
              <a:t>, University of Wisconsin Milwaukee</a:t>
            </a:r>
          </a:p>
          <a:p>
            <a:pPr>
              <a:spcBef>
                <a:spcPts val="0"/>
              </a:spcBef>
            </a:pPr>
            <a:r>
              <a:rPr lang="en-US" sz="1000" dirty="0" smtClean="0">
                <a:hlinkClick r:id="rId6"/>
              </a:rPr>
              <a:t>http://bit.ly/fSIYsL</a:t>
            </a:r>
            <a:endParaRPr lang="en-US" sz="1000" dirty="0"/>
          </a:p>
        </p:txBody>
      </p:sp>
      <p:grpSp>
        <p:nvGrpSpPr>
          <p:cNvPr id="14" name="Group 11"/>
          <p:cNvGrpSpPr/>
          <p:nvPr/>
        </p:nvGrpSpPr>
        <p:grpSpPr>
          <a:xfrm>
            <a:off x="457200" y="5943600"/>
            <a:ext cx="7709340" cy="461665"/>
            <a:chOff x="457200" y="5943600"/>
            <a:chExt cx="7709340" cy="461665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57200" y="5943600"/>
              <a:ext cx="518924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Adapted from slides © 2005 M. Thomas &amp; C. </a:t>
              </a:r>
              <a:r>
                <a:rPr lang="en-GB" sz="1200" dirty="0" err="1" smtClean="0">
                  <a:solidFill>
                    <a:srgbClr val="0033CC"/>
                  </a:solidFill>
                  <a:sym typeface="Symbol" pitchFamily="18" charset="2"/>
                </a:rPr>
                <a:t>Khambamettu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, U. Del.</a:t>
              </a:r>
              <a:endParaRPr lang="en-GB" sz="1200" dirty="0">
                <a:solidFill>
                  <a:srgbClr val="0033CC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0033CC"/>
                  </a:solidFill>
                </a:rPr>
                <a:t>CISC 440/640: Computer Graphics, Spring 2005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  <a:hlinkClick r:id="rId7"/>
                </a:rPr>
                <a:t>http://bit.ly/hz1kfU</a:t>
              </a:r>
              <a:endParaRPr lang="en-US" sz="1200" dirty="0">
                <a:solidFill>
                  <a:srgbClr val="0033CC"/>
                </a:solidFill>
                <a:sym typeface="Symbol" pitchFamily="18" charset="2"/>
              </a:endParaRPr>
            </a:p>
          </p:txBody>
        </p:sp>
        <p:pic>
          <p:nvPicPr>
            <p:cNvPr id="16" name="Picture 15" descr="UDel-logo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91200" y="6022032"/>
              <a:ext cx="2375340" cy="304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Distributed Ray Tracing [7]: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Soft Shadows &amp; Reflection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794000" y="971490"/>
            <a:ext cx="4445000" cy="4895910"/>
            <a:chOff x="2565400" y="914400"/>
            <a:chExt cx="4445000" cy="4895910"/>
          </a:xfrm>
        </p:grpSpPr>
        <p:pic>
          <p:nvPicPr>
            <p:cNvPr id="7" name="Picture 6" descr="cornell_glos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65400" y="914400"/>
              <a:ext cx="4445000" cy="4445000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3051688" y="5410200"/>
              <a:ext cx="347242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rgbClr val="C00000"/>
                  </a:solidFill>
                </a:rPr>
                <a:t>“Realistic </a:t>
              </a:r>
              <a:r>
                <a:rPr lang="en-US" sz="1000" dirty="0" err="1" smtClean="0">
                  <a:solidFill>
                    <a:srgbClr val="C00000"/>
                  </a:solidFill>
                </a:rPr>
                <a:t>Raytracing</a:t>
              </a:r>
              <a:r>
                <a:rPr lang="en-US" sz="1000" dirty="0" smtClean="0">
                  <a:solidFill>
                    <a:srgbClr val="C00000"/>
                  </a:solidFill>
                </a:rPr>
                <a:t>” © 2003 Z. Waters &amp; E. </a:t>
              </a:r>
              <a:r>
                <a:rPr lang="en-US" sz="1000" dirty="0" err="1" smtClean="0">
                  <a:solidFill>
                    <a:srgbClr val="C00000"/>
                  </a:solidFill>
                </a:rPr>
                <a:t>Agu</a:t>
              </a:r>
              <a:r>
                <a:rPr lang="en-US" sz="1000" dirty="0" smtClean="0">
                  <a:solidFill>
                    <a:srgbClr val="C00000"/>
                  </a:solidFill>
                </a:rPr>
                <a:t>, WPI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rgbClr val="C00000"/>
                  </a:solidFill>
                  <a:hlinkClick r:id="rId4"/>
                </a:rPr>
                <a:t>http://bit.ly/gUNeGr</a:t>
              </a:r>
              <a:endParaRPr lang="en-US" sz="1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8" name="Group 11"/>
          <p:cNvGrpSpPr/>
          <p:nvPr/>
        </p:nvGrpSpPr>
        <p:grpSpPr>
          <a:xfrm>
            <a:off x="457200" y="5943600"/>
            <a:ext cx="7709340" cy="461665"/>
            <a:chOff x="457200" y="5943600"/>
            <a:chExt cx="7709340" cy="461665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57200" y="5943600"/>
              <a:ext cx="518924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Adapted from slides © 2005 M. Thomas &amp; C. </a:t>
              </a:r>
              <a:r>
                <a:rPr lang="en-GB" sz="1200" dirty="0" err="1" smtClean="0">
                  <a:solidFill>
                    <a:srgbClr val="0033CC"/>
                  </a:solidFill>
                  <a:sym typeface="Symbol" pitchFamily="18" charset="2"/>
                </a:rPr>
                <a:t>Khambamettu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, U. Del.</a:t>
              </a:r>
              <a:endParaRPr lang="en-GB" sz="1200" dirty="0">
                <a:solidFill>
                  <a:srgbClr val="0033CC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0033CC"/>
                  </a:solidFill>
                </a:rPr>
                <a:t>CISC 440/640: Computer Graphics, Spring 2005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  <a:hlinkClick r:id="rId5"/>
                </a:rPr>
                <a:t>http://bit.ly/hz1kfU</a:t>
              </a:r>
              <a:endParaRPr lang="en-US" sz="1200" dirty="0">
                <a:solidFill>
                  <a:srgbClr val="0033CC"/>
                </a:solidFill>
                <a:sym typeface="Symbol" pitchFamily="18" charset="2"/>
              </a:endParaRPr>
            </a:p>
          </p:txBody>
        </p:sp>
        <p:pic>
          <p:nvPicPr>
            <p:cNvPr id="20" name="Picture 19" descr="UDel-log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1200" y="6022032"/>
              <a:ext cx="2375340" cy="304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Distributed Ray Tracing [8]: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Fuzzy Translucency</a:t>
            </a:r>
          </a:p>
        </p:txBody>
      </p:sp>
      <p:grpSp>
        <p:nvGrpSpPr>
          <p:cNvPr id="3" name="Group 11"/>
          <p:cNvGrpSpPr/>
          <p:nvPr/>
        </p:nvGrpSpPr>
        <p:grpSpPr>
          <a:xfrm>
            <a:off x="457200" y="5943600"/>
            <a:ext cx="7709340" cy="461665"/>
            <a:chOff x="457200" y="5943600"/>
            <a:chExt cx="7709340" cy="461665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57200" y="5943600"/>
              <a:ext cx="518924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Adapted from slides © 2005 M. Thomas &amp; C. </a:t>
              </a:r>
              <a:r>
                <a:rPr lang="en-GB" sz="1200" dirty="0" err="1" smtClean="0">
                  <a:solidFill>
                    <a:srgbClr val="0033CC"/>
                  </a:solidFill>
                  <a:sym typeface="Symbol" pitchFamily="18" charset="2"/>
                </a:rPr>
                <a:t>Khambamettu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, U. Del.</a:t>
              </a:r>
              <a:endParaRPr lang="en-GB" sz="1200" dirty="0">
                <a:solidFill>
                  <a:srgbClr val="0033CC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0033CC"/>
                  </a:solidFill>
                </a:rPr>
                <a:t>CISC 440/640: Computer Graphics, Spring 2005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0033CC"/>
                </a:solidFill>
                <a:sym typeface="Symbol" pitchFamily="18" charset="2"/>
              </a:endParaRPr>
            </a:p>
          </p:txBody>
        </p:sp>
        <p:pic>
          <p:nvPicPr>
            <p:cNvPr id="20" name="Picture 19" descr="UDel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0" y="6022032"/>
              <a:ext cx="2375340" cy="304800"/>
            </a:xfrm>
            <a:prstGeom prst="rect">
              <a:avLst/>
            </a:prstGeom>
          </p:spPr>
        </p:pic>
      </p:grp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85800" y="10668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Same as glossy reflections, but jitter refracted ray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Analytical function similar to shading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Transmission function is used instead of reflectance function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Light is gathered from other side of surface.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Cast randomly distributed rays in general direction of transmitted ray from traditional ray tracing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Average value computed from each of these rays: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true translucent component 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Distributed Ray Tracing [9]: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Soft Reflection &amp; Transparency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457200" y="5943600"/>
            <a:ext cx="7709340" cy="461665"/>
            <a:chOff x="457200" y="5943600"/>
            <a:chExt cx="7709340" cy="461665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57200" y="5943600"/>
              <a:ext cx="518924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Adapted from slides © 2005 M. Thomas &amp; C. </a:t>
              </a:r>
              <a:r>
                <a:rPr lang="en-GB" sz="1200" dirty="0" err="1" smtClean="0">
                  <a:solidFill>
                    <a:srgbClr val="0033CC"/>
                  </a:solidFill>
                  <a:sym typeface="Symbol" pitchFamily="18" charset="2"/>
                </a:rPr>
                <a:t>Khambamettu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, U. Del.</a:t>
              </a:r>
              <a:endParaRPr lang="en-GB" sz="1200" dirty="0">
                <a:solidFill>
                  <a:srgbClr val="0033CC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0033CC"/>
                  </a:solidFill>
                </a:rPr>
                <a:t>CISC 440/640: Computer Graphics, Spring 2005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0033CC"/>
                </a:solidFill>
                <a:sym typeface="Symbol" pitchFamily="18" charset="2"/>
              </a:endParaRPr>
            </a:p>
          </p:txBody>
        </p:sp>
        <p:pic>
          <p:nvPicPr>
            <p:cNvPr id="20" name="Picture 19" descr="UDel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0" y="6022032"/>
              <a:ext cx="2375340" cy="304800"/>
            </a:xfrm>
            <a:prstGeom prst="rect">
              <a:avLst/>
            </a:prstGeom>
          </p:spPr>
        </p:pic>
      </p:grpSp>
      <p:pic>
        <p:nvPicPr>
          <p:cNvPr id="10" name="Picture 9" descr="dist_trans_standa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587" y="1295400"/>
            <a:ext cx="2438400" cy="2438400"/>
          </a:xfrm>
          <a:prstGeom prst="rect">
            <a:avLst/>
          </a:prstGeom>
          <a:noFill/>
        </p:spPr>
      </p:pic>
      <p:pic>
        <p:nvPicPr>
          <p:cNvPr id="12" name="Picture 11" descr="dist_trans_fuzzy_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4875" y="1295400"/>
            <a:ext cx="2438400" cy="2438400"/>
          </a:xfrm>
          <a:prstGeom prst="rect">
            <a:avLst/>
          </a:prstGeom>
          <a:noFill/>
        </p:spPr>
      </p:pic>
      <p:pic>
        <p:nvPicPr>
          <p:cNvPr id="13" name="Picture 12" descr="dist_trans_fuzzy_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1295400"/>
            <a:ext cx="2438400" cy="2438400"/>
          </a:xfrm>
          <a:prstGeom prst="rect">
            <a:avLst/>
          </a:prstGeom>
          <a:noFill/>
        </p:spPr>
      </p:pic>
      <p:sp>
        <p:nvSpPr>
          <p:cNvPr id="14" name="Rectangle 10"/>
          <p:cNvSpPr txBox="1">
            <a:spLocks noChangeArrowheads="1"/>
          </p:cNvSpPr>
          <p:nvPr/>
        </p:nvSpPr>
        <p:spPr>
          <a:xfrm>
            <a:off x="457200" y="4114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image is obtained from traditional ray tracer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image uses 10 rays for transmitted ray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image uses 20 rays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3600" y="5257800"/>
            <a:ext cx="4953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200" kern="0" dirty="0" smtClean="0">
                <a:solidFill>
                  <a:srgbClr val="990033"/>
                </a:solidFill>
              </a:rPr>
              <a:t>“Distributed Ray Tracing” © 1995 A. Martin – </a:t>
            </a:r>
            <a:r>
              <a:rPr lang="en-US" sz="1200" kern="0" dirty="0" smtClean="0">
                <a:solidFill>
                  <a:srgbClr val="990033"/>
                </a:solidFill>
                <a:hlinkClick r:id="rId8"/>
              </a:rPr>
              <a:t>http://bit.ly/ex5ZUm</a:t>
            </a:r>
            <a:endParaRPr lang="en-US" sz="12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Distributed Ray Tracing [10]: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Shadows, Reflection, Transparency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457200" y="5943600"/>
            <a:ext cx="7709340" cy="461665"/>
            <a:chOff x="457200" y="5943600"/>
            <a:chExt cx="7709340" cy="461665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57200" y="5943600"/>
              <a:ext cx="518924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Adapted from slides © 2005 M. Thomas &amp; C. </a:t>
              </a:r>
              <a:r>
                <a:rPr lang="en-GB" sz="1200" dirty="0" err="1" smtClean="0">
                  <a:solidFill>
                    <a:srgbClr val="0033CC"/>
                  </a:solidFill>
                  <a:sym typeface="Symbol" pitchFamily="18" charset="2"/>
                </a:rPr>
                <a:t>Khambamettu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, U. Del.</a:t>
              </a:r>
              <a:endParaRPr lang="en-GB" sz="1200" dirty="0">
                <a:solidFill>
                  <a:srgbClr val="0033CC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0033CC"/>
                  </a:solidFill>
                </a:rPr>
                <a:t>CISC 440/640: Computer Graphics, Spring 2005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0033CC"/>
                </a:solidFill>
                <a:sym typeface="Symbol" pitchFamily="18" charset="2"/>
              </a:endParaRPr>
            </a:p>
          </p:txBody>
        </p:sp>
        <p:pic>
          <p:nvPicPr>
            <p:cNvPr id="20" name="Picture 19" descr="UDel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0" y="6022032"/>
              <a:ext cx="2375340" cy="304800"/>
            </a:xfrm>
            <a:prstGeom prst="rect">
              <a:avLst/>
            </a:prstGeom>
          </p:spPr>
        </p:pic>
      </p:grpSp>
      <p:sp>
        <p:nvSpPr>
          <p:cNvPr id="6" name="Rectangle 29"/>
          <p:cNvSpPr txBox="1">
            <a:spLocks noChangeArrowheads="1"/>
          </p:cNvSpPr>
          <p:nvPr/>
        </p:nvSpPr>
        <p:spPr>
          <a:xfrm>
            <a:off x="457200" y="4038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image is from traditional ray tracer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one uses 16 rays in place of single reflected ray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image uses 64 rays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5008602"/>
            <a:ext cx="338586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/>
              <a:t>“Monte Carlo Ray Tracing”</a:t>
            </a:r>
          </a:p>
          <a:p>
            <a:pPr>
              <a:spcBef>
                <a:spcPts val="0"/>
              </a:spcBef>
            </a:pPr>
            <a:r>
              <a:rPr lang="en-US" sz="1000" dirty="0" smtClean="0"/>
              <a:t>© 2005 D. </a:t>
            </a:r>
            <a:r>
              <a:rPr lang="en-US" sz="1000" dirty="0" err="1" smtClean="0"/>
              <a:t>Strock</a:t>
            </a:r>
            <a:r>
              <a:rPr lang="en-US" sz="1000" dirty="0" smtClean="0"/>
              <a:t>, University of Wisconsin Milwaukee</a:t>
            </a:r>
          </a:p>
          <a:p>
            <a:pPr>
              <a:spcBef>
                <a:spcPts val="0"/>
              </a:spcBef>
            </a:pPr>
            <a:r>
              <a:rPr lang="en-US" sz="1000" dirty="0" smtClean="0">
                <a:hlinkClick r:id="rId5"/>
              </a:rPr>
              <a:t>http://bit.ly/fSIYsL</a:t>
            </a:r>
            <a:endParaRPr lang="en-US" sz="1000" dirty="0"/>
          </a:p>
        </p:txBody>
      </p:sp>
      <p:pic>
        <p:nvPicPr>
          <p:cNvPr id="12" name="Picture 6" descr="translNo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295400"/>
            <a:ext cx="2349500" cy="2493963"/>
          </a:xfrm>
          <a:prstGeom prst="rect">
            <a:avLst/>
          </a:prstGeom>
          <a:noFill/>
        </p:spPr>
      </p:pic>
      <p:pic>
        <p:nvPicPr>
          <p:cNvPr id="13" name="Picture 7" descr="transl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1295400"/>
            <a:ext cx="2339975" cy="2484438"/>
          </a:xfrm>
          <a:prstGeom prst="rect">
            <a:avLst/>
          </a:prstGeom>
          <a:noFill/>
        </p:spPr>
      </p:pic>
      <p:pic>
        <p:nvPicPr>
          <p:cNvPr id="14" name="Picture 8" descr="transl6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1295400"/>
            <a:ext cx="2349500" cy="2493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Distributed Ray Tracing [11]: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Penumbras (Soft Shadows)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457200" y="5943600"/>
            <a:ext cx="7709340" cy="461665"/>
            <a:chOff x="457200" y="5943600"/>
            <a:chExt cx="7709340" cy="461665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57200" y="5943600"/>
              <a:ext cx="518924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Adapted from slides © 2005 M. Thomas &amp; C. </a:t>
              </a:r>
              <a:r>
                <a:rPr lang="en-GB" sz="1200" dirty="0" err="1" smtClean="0">
                  <a:solidFill>
                    <a:srgbClr val="0033CC"/>
                  </a:solidFill>
                  <a:sym typeface="Symbol" pitchFamily="18" charset="2"/>
                </a:rPr>
                <a:t>Khambamettu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, U. Del.</a:t>
              </a:r>
              <a:endParaRPr lang="en-GB" sz="1200" dirty="0">
                <a:solidFill>
                  <a:srgbClr val="0033CC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0033CC"/>
                  </a:solidFill>
                </a:rPr>
                <a:t>CISC 440/640: Computer Graphics, Spring 2005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0033CC"/>
                </a:solidFill>
                <a:sym typeface="Symbol" pitchFamily="18" charset="2"/>
              </a:endParaRPr>
            </a:p>
          </p:txBody>
        </p:sp>
        <p:pic>
          <p:nvPicPr>
            <p:cNvPr id="20" name="Picture 19" descr="UDel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0" y="6022032"/>
              <a:ext cx="2375340" cy="304800"/>
            </a:xfrm>
            <a:prstGeom prst="rect">
              <a:avLst/>
            </a:prstGeom>
          </p:spPr>
        </p:pic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5800" y="10668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Traditional ray tracing shadows: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discrete</a:t>
            </a:r>
          </a:p>
          <a:p>
            <a:pPr marL="742950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Shadow feelers used to check if point is in shadow with respect to point light source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Incorrect for large light sources and/or light sources that are close to object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Transition from fully shadowed to partially shadowed is gradual</a:t>
            </a:r>
          </a:p>
          <a:p>
            <a:pPr marL="742950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Due to finite area of real light sources</a:t>
            </a:r>
          </a:p>
          <a:p>
            <a:pPr marL="742950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lang="en-US" sz="1800" kern="0" dirty="0" smtClean="0">
                <a:solidFill>
                  <a:srgbClr val="5B0DAA"/>
                </a:solidFill>
                <a:latin typeface="+mn-lt"/>
              </a:rPr>
              <a:t>Also due to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 scattering of light of other surfaces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5B0DAA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Distributed Ray Tracing [12]: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Tracing Penumbras (Soft Shadows)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457200" y="5943600"/>
            <a:ext cx="7709340" cy="461665"/>
            <a:chOff x="457200" y="5943600"/>
            <a:chExt cx="7709340" cy="461665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57200" y="5943600"/>
              <a:ext cx="518924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Adapted from slides © 2005 M. Thomas &amp; C. </a:t>
              </a:r>
              <a:r>
                <a:rPr lang="en-GB" sz="1200" dirty="0" err="1" smtClean="0">
                  <a:solidFill>
                    <a:srgbClr val="0033CC"/>
                  </a:solidFill>
                  <a:sym typeface="Symbol" pitchFamily="18" charset="2"/>
                </a:rPr>
                <a:t>Khambamettu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, U. Del.</a:t>
              </a:r>
              <a:endParaRPr lang="en-GB" sz="1200" dirty="0">
                <a:solidFill>
                  <a:srgbClr val="0033CC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0033CC"/>
                  </a:solidFill>
                </a:rPr>
                <a:t>CISC 440/640: Computer Graphics, Spring 2005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0033CC"/>
                </a:solidFill>
                <a:sym typeface="Symbol" pitchFamily="18" charset="2"/>
              </a:endParaRPr>
            </a:p>
          </p:txBody>
        </p:sp>
        <p:pic>
          <p:nvPicPr>
            <p:cNvPr id="20" name="Picture 19" descr="UDel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0" y="6022032"/>
              <a:ext cx="2375340" cy="304800"/>
            </a:xfrm>
            <a:prstGeom prst="rect">
              <a:avLst/>
            </a:prstGeom>
          </p:spPr>
        </p:pic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5800" y="10668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 of rays cast about projected area of light source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Projected area helps tackle large area light source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Amount of light transmitted by: ratio of number of rays that hit source to number of rays cast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Distributed Ray Tracing [13]: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Shadow Feelers &amp; Penumbras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457200" y="5943600"/>
            <a:ext cx="7709340" cy="461665"/>
            <a:chOff x="457200" y="5943600"/>
            <a:chExt cx="7709340" cy="461665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57200" y="5943600"/>
              <a:ext cx="518924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Adapted from slides © 2005 M. Thomas &amp; C. </a:t>
              </a:r>
              <a:r>
                <a:rPr lang="en-GB" sz="1200" dirty="0" err="1" smtClean="0">
                  <a:solidFill>
                    <a:srgbClr val="0033CC"/>
                  </a:solidFill>
                  <a:sym typeface="Symbol" pitchFamily="18" charset="2"/>
                </a:rPr>
                <a:t>Khambamettu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, U. Del.</a:t>
              </a:r>
              <a:endParaRPr lang="en-GB" sz="1200" dirty="0">
                <a:solidFill>
                  <a:srgbClr val="0033CC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0033CC"/>
                  </a:solidFill>
                </a:rPr>
                <a:t>CISC 440/640: Computer Graphics, Spring 2005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0033CC"/>
                </a:solidFill>
                <a:sym typeface="Symbol" pitchFamily="18" charset="2"/>
              </a:endParaRPr>
            </a:p>
          </p:txBody>
        </p:sp>
        <p:pic>
          <p:nvPicPr>
            <p:cNvPr id="20" name="Picture 19" descr="UDel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0" y="6022032"/>
              <a:ext cx="2375340" cy="304800"/>
            </a:xfrm>
            <a:prstGeom prst="rect">
              <a:avLst/>
            </a:prstGeom>
          </p:spPr>
        </p:pic>
      </p:grpSp>
      <p:pic>
        <p:nvPicPr>
          <p:cNvPr id="6" name="Picture 6" descr="fig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066800"/>
            <a:ext cx="2559050" cy="2148797"/>
          </a:xfrm>
          <a:prstGeom prst="rect">
            <a:avLst/>
          </a:prstGeom>
          <a:noFill/>
        </p:spPr>
      </p:pic>
      <p:pic>
        <p:nvPicPr>
          <p:cNvPr id="7" name="Picture 7" descr="fig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2463" y="1066800"/>
            <a:ext cx="2632075" cy="2160588"/>
          </a:xfrm>
          <a:prstGeom prst="rect">
            <a:avLst/>
          </a:prstGeom>
          <a:noFill/>
        </p:spPr>
      </p:pic>
      <p:pic>
        <p:nvPicPr>
          <p:cNvPr id="8" name="Picture 9" descr="fig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13" y="1066800"/>
            <a:ext cx="3062287" cy="2160588"/>
          </a:xfrm>
          <a:prstGeom prst="rect">
            <a:avLst/>
          </a:prstGeom>
          <a:noFill/>
        </p:spPr>
      </p:pic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762000" y="3962400"/>
            <a:ext cx="8229600" cy="1655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case of point source,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occluder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would create sharp shadow boundary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area light source or if light source is closer to object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Creation of penumbra region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Sending out shadow feelers to capture penumbra region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75975" y="3333690"/>
            <a:ext cx="3472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>
                <a:solidFill>
                  <a:srgbClr val="C00000"/>
                </a:solidFill>
              </a:rPr>
              <a:t>“Realistic </a:t>
            </a:r>
            <a:r>
              <a:rPr lang="en-US" sz="1000" dirty="0" err="1" smtClean="0">
                <a:solidFill>
                  <a:srgbClr val="C00000"/>
                </a:solidFill>
              </a:rPr>
              <a:t>Raytracing</a:t>
            </a:r>
            <a:r>
              <a:rPr lang="en-US" sz="1000" dirty="0" smtClean="0">
                <a:solidFill>
                  <a:srgbClr val="C00000"/>
                </a:solidFill>
              </a:rPr>
              <a:t>” © 2003 Z. Waters &amp; E. </a:t>
            </a:r>
            <a:r>
              <a:rPr lang="en-US" sz="1000" dirty="0" err="1" smtClean="0">
                <a:solidFill>
                  <a:srgbClr val="C00000"/>
                </a:solidFill>
              </a:rPr>
              <a:t>Agu</a:t>
            </a:r>
            <a:r>
              <a:rPr lang="en-US" sz="1000" dirty="0" smtClean="0">
                <a:solidFill>
                  <a:srgbClr val="C00000"/>
                </a:solidFill>
              </a:rPr>
              <a:t>, WPI</a:t>
            </a:r>
          </a:p>
          <a:p>
            <a:pPr algn="ctr">
              <a:spcBef>
                <a:spcPts val="0"/>
              </a:spcBef>
            </a:pPr>
            <a:r>
              <a:rPr lang="en-US" sz="1000" dirty="0" smtClean="0">
                <a:solidFill>
                  <a:srgbClr val="C00000"/>
                </a:solidFill>
                <a:hlinkClick r:id="rId8"/>
              </a:rPr>
              <a:t>http://bit.ly/gUNeGr</a:t>
            </a:r>
            <a:endParaRPr lang="en-US" sz="1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Distributed Ray Tracing [14]: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Example – Transitions inside Penumbra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457200" y="5943600"/>
            <a:ext cx="7709340" cy="461665"/>
            <a:chOff x="457200" y="5943600"/>
            <a:chExt cx="7709340" cy="461665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57200" y="5943600"/>
              <a:ext cx="518924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Adapted from slides © 2005 M. Thomas &amp; C. </a:t>
              </a:r>
              <a:r>
                <a:rPr lang="en-GB" sz="1200" dirty="0" err="1" smtClean="0">
                  <a:solidFill>
                    <a:srgbClr val="0033CC"/>
                  </a:solidFill>
                  <a:sym typeface="Symbol" pitchFamily="18" charset="2"/>
                </a:rPr>
                <a:t>Khambamettu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, U. Del.</a:t>
              </a:r>
              <a:endParaRPr lang="en-GB" sz="1200" dirty="0">
                <a:solidFill>
                  <a:srgbClr val="0033CC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0033CC"/>
                  </a:solidFill>
                </a:rPr>
                <a:t>CISC 440/640: Computer Graphics, Spring 2005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0033CC"/>
                </a:solidFill>
                <a:sym typeface="Symbol" pitchFamily="18" charset="2"/>
              </a:endParaRPr>
            </a:p>
          </p:txBody>
        </p:sp>
        <p:pic>
          <p:nvPicPr>
            <p:cNvPr id="20" name="Picture 19" descr="UDel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0" y="6022032"/>
              <a:ext cx="2375340" cy="304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114550" y="1009650"/>
            <a:ext cx="5200650" cy="4857750"/>
            <a:chOff x="2114550" y="1009650"/>
            <a:chExt cx="5200650" cy="4857750"/>
          </a:xfrm>
        </p:grpSpPr>
        <p:pic>
          <p:nvPicPr>
            <p:cNvPr id="6" name="Picture 6" descr="fig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14550" y="1009650"/>
              <a:ext cx="5200650" cy="4400550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2978663" y="5467290"/>
              <a:ext cx="347242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rgbClr val="C00000"/>
                  </a:solidFill>
                </a:rPr>
                <a:t>“Realistic </a:t>
              </a:r>
              <a:r>
                <a:rPr lang="en-US" sz="1000" dirty="0" err="1" smtClean="0">
                  <a:solidFill>
                    <a:srgbClr val="C00000"/>
                  </a:solidFill>
                </a:rPr>
                <a:t>Raytracing</a:t>
              </a:r>
              <a:r>
                <a:rPr lang="en-US" sz="1000" dirty="0" smtClean="0">
                  <a:solidFill>
                    <a:srgbClr val="C00000"/>
                  </a:solidFill>
                </a:rPr>
                <a:t>” © 2003 Z. Waters &amp; E. </a:t>
              </a:r>
              <a:r>
                <a:rPr lang="en-US" sz="1000" dirty="0" err="1" smtClean="0">
                  <a:solidFill>
                    <a:srgbClr val="C00000"/>
                  </a:solidFill>
                </a:rPr>
                <a:t>Agu</a:t>
              </a:r>
              <a:r>
                <a:rPr lang="en-US" sz="1000" dirty="0" smtClean="0">
                  <a:solidFill>
                    <a:srgbClr val="C00000"/>
                  </a:solidFill>
                </a:rPr>
                <a:t>, WPI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rgbClr val="C00000"/>
                  </a:solidFill>
                  <a:hlinkClick r:id="rId6"/>
                </a:rPr>
                <a:t>http://bit.ly/gUNeGr</a:t>
              </a:r>
              <a:endParaRPr lang="en-US" sz="10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625" y="5667375"/>
            <a:ext cx="6153150" cy="733425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u="none" smtClean="0">
                <a:solidFill>
                  <a:srgbClr val="5B0DAA"/>
                </a:solidFill>
                <a:latin typeface="Copperplate Gothic Light" pitchFamily="34" charset="0"/>
              </a:rPr>
              <a:t>Where </a:t>
            </a:r>
            <a:r>
              <a:rPr lang="en-US" sz="2800" u="none" dirty="0">
                <a:solidFill>
                  <a:srgbClr val="5B0DAA"/>
                </a:solidFill>
                <a:latin typeface="Copperplate Gothic Light" pitchFamily="34" charset="0"/>
              </a:rPr>
              <a:t>We Are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0700" y="914400"/>
            <a:ext cx="6629400" cy="441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0" y="3429000"/>
            <a:ext cx="7010400" cy="152400"/>
          </a:xfrm>
          <a:prstGeom prst="rect">
            <a:avLst/>
          </a:prstGeom>
          <a:solidFill>
            <a:schemeClr val="accent2">
              <a:alpha val="10196"/>
            </a:schemeClr>
          </a:solidFill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Distributed Ray Tracing [15]: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Example – Soft Shadows</a:t>
            </a:r>
          </a:p>
        </p:txBody>
      </p:sp>
      <p:sp>
        <p:nvSpPr>
          <p:cNvPr id="8" name="Rectangle 7"/>
          <p:cNvSpPr/>
          <p:nvPr/>
        </p:nvSpPr>
        <p:spPr>
          <a:xfrm>
            <a:off x="2129794" y="5240179"/>
            <a:ext cx="52100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000" dirty="0" smtClean="0">
                <a:solidFill>
                  <a:srgbClr val="3399FF"/>
                </a:solidFill>
                <a:sym typeface="Symbol" pitchFamily="18" charset="2"/>
              </a:rPr>
              <a:t>© 2000 A. G. </a:t>
            </a:r>
            <a:r>
              <a:rPr lang="en-GB" sz="1000" dirty="0" err="1" smtClean="0">
                <a:solidFill>
                  <a:srgbClr val="3399FF"/>
                </a:solidFill>
                <a:sym typeface="Symbol" pitchFamily="18" charset="2"/>
              </a:rPr>
              <a:t>Zaferakis</a:t>
            </a:r>
            <a:r>
              <a:rPr lang="en-GB" sz="1000" dirty="0" smtClean="0">
                <a:solidFill>
                  <a:srgbClr val="3399FF"/>
                </a:solidFill>
                <a:sym typeface="Symbol" pitchFamily="18" charset="2"/>
              </a:rPr>
              <a:t>, UNC Chapel Hill</a:t>
            </a:r>
          </a:p>
          <a:p>
            <a:pPr algn="ctr">
              <a:spcBef>
                <a:spcPts val="0"/>
              </a:spcBef>
            </a:pPr>
            <a:r>
              <a:rPr lang="en-US" sz="1000" dirty="0" smtClean="0">
                <a:solidFill>
                  <a:srgbClr val="3399FF"/>
                </a:solidFill>
              </a:rPr>
              <a:t>COMP 238, Advanced Image Generation – </a:t>
            </a:r>
            <a:r>
              <a:rPr lang="en-US" sz="1000" dirty="0" smtClean="0">
                <a:solidFill>
                  <a:srgbClr val="3399FF"/>
                </a:solidFill>
                <a:hlinkClick r:id="rId3"/>
              </a:rPr>
              <a:t>http://bit.ly/fGYzgw</a:t>
            </a:r>
            <a:r>
              <a:rPr lang="en-US" sz="1000" dirty="0" smtClean="0">
                <a:solidFill>
                  <a:srgbClr val="3399FF"/>
                </a:solidFill>
              </a:rPr>
              <a:t> / </a:t>
            </a:r>
            <a:r>
              <a:rPr lang="en-US" sz="1000" dirty="0" smtClean="0">
                <a:solidFill>
                  <a:srgbClr val="3399FF"/>
                </a:solidFill>
                <a:hlinkClick r:id="rId4"/>
              </a:rPr>
              <a:t>http://bit.ly/dNQHtH</a:t>
            </a:r>
            <a:endParaRPr lang="en-US" sz="1000" dirty="0">
              <a:solidFill>
                <a:srgbClr val="3399FF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90588" y="1178719"/>
            <a:ext cx="3656012" cy="3975080"/>
            <a:chOff x="890588" y="1178719"/>
            <a:chExt cx="3656012" cy="3975080"/>
          </a:xfrm>
        </p:grpSpPr>
        <p:pic>
          <p:nvPicPr>
            <p:cNvPr id="6" name="Picture 6" descr="hard_shadow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90588" y="1178719"/>
              <a:ext cx="3656012" cy="3656013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2215893" y="4876800"/>
              <a:ext cx="10054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kern="0" dirty="0" smtClean="0">
                  <a:solidFill>
                    <a:srgbClr val="008000"/>
                  </a:solidFill>
                </a:rPr>
                <a:t>Regular RT</a:t>
              </a:r>
              <a:endParaRPr lang="en-US" sz="12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53000" y="1178719"/>
            <a:ext cx="3656012" cy="4002881"/>
            <a:chOff x="4953000" y="1178719"/>
            <a:chExt cx="3656012" cy="4002881"/>
          </a:xfrm>
        </p:grpSpPr>
        <p:pic>
          <p:nvPicPr>
            <p:cNvPr id="7" name="Picture 7" descr="soft_shadow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53000" y="1178719"/>
              <a:ext cx="3656012" cy="3656012"/>
            </a:xfrm>
            <a:prstGeom prst="rect">
              <a:avLst/>
            </a:prstGeom>
            <a:noFill/>
          </p:spPr>
        </p:pic>
        <p:sp>
          <p:nvSpPr>
            <p:cNvPr id="16" name="Rectangle 15"/>
            <p:cNvSpPr/>
            <p:nvPr/>
          </p:nvSpPr>
          <p:spPr>
            <a:xfrm>
              <a:off x="6202963" y="4919990"/>
              <a:ext cx="115608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kern="0" dirty="0" smtClean="0">
                  <a:solidFill>
                    <a:srgbClr val="0033CC"/>
                  </a:solidFill>
                </a:rPr>
                <a:t>Distributed RT</a:t>
              </a:r>
              <a:endParaRPr lang="en-US" sz="1100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19" name="Group 11"/>
          <p:cNvGrpSpPr/>
          <p:nvPr/>
        </p:nvGrpSpPr>
        <p:grpSpPr>
          <a:xfrm>
            <a:off x="457200" y="5943600"/>
            <a:ext cx="7709340" cy="461665"/>
            <a:chOff x="457200" y="5943600"/>
            <a:chExt cx="7709340" cy="461665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57200" y="5943600"/>
              <a:ext cx="518924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Adapted from slides © 2005 M. Thomas &amp; C. </a:t>
              </a:r>
              <a:r>
                <a:rPr lang="en-GB" sz="1200" dirty="0" err="1" smtClean="0">
                  <a:solidFill>
                    <a:srgbClr val="0033CC"/>
                  </a:solidFill>
                  <a:sym typeface="Symbol" pitchFamily="18" charset="2"/>
                </a:rPr>
                <a:t>Khambamettu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, U. Del.</a:t>
              </a:r>
              <a:endParaRPr lang="en-GB" sz="1200" dirty="0">
                <a:solidFill>
                  <a:srgbClr val="0033CC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0033CC"/>
                  </a:solidFill>
                </a:rPr>
                <a:t>CISC 440/640: Computer Graphics, Spring 2005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  <a:hlinkClick r:id="rId7"/>
                </a:rPr>
                <a:t>http://bit.ly/hz1kfU</a:t>
              </a:r>
              <a:endParaRPr lang="en-US" sz="1200" dirty="0">
                <a:solidFill>
                  <a:srgbClr val="0033CC"/>
                </a:solidFill>
                <a:sym typeface="Symbol" pitchFamily="18" charset="2"/>
              </a:endParaRPr>
            </a:p>
          </p:txBody>
        </p:sp>
        <p:pic>
          <p:nvPicPr>
            <p:cNvPr id="21" name="Picture 20" descr="UDel-logo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91200" y="6022032"/>
              <a:ext cx="2375340" cy="304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Distributed Ray Tracing [16]: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Depth of Field</a:t>
            </a:r>
          </a:p>
        </p:txBody>
      </p:sp>
      <p:grpSp>
        <p:nvGrpSpPr>
          <p:cNvPr id="4" name="Group 11"/>
          <p:cNvGrpSpPr/>
          <p:nvPr/>
        </p:nvGrpSpPr>
        <p:grpSpPr>
          <a:xfrm>
            <a:off x="457200" y="5943600"/>
            <a:ext cx="7709340" cy="461665"/>
            <a:chOff x="457200" y="5943600"/>
            <a:chExt cx="7709340" cy="461665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57200" y="5943600"/>
              <a:ext cx="518924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Adapted from slides © 2005 M. Thomas &amp; C. </a:t>
              </a:r>
              <a:r>
                <a:rPr lang="en-GB" sz="1200" dirty="0" err="1" smtClean="0">
                  <a:solidFill>
                    <a:srgbClr val="0033CC"/>
                  </a:solidFill>
                  <a:sym typeface="Symbol" pitchFamily="18" charset="2"/>
                </a:rPr>
                <a:t>Khambamettu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, U. Del.</a:t>
              </a:r>
              <a:endParaRPr lang="en-GB" sz="1200" dirty="0">
                <a:solidFill>
                  <a:srgbClr val="0033CC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0033CC"/>
                  </a:solidFill>
                </a:rPr>
                <a:t>CISC 440/640: Computer Graphics, Spring 2005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0033CC"/>
                </a:solidFill>
                <a:sym typeface="Symbol" pitchFamily="18" charset="2"/>
              </a:endParaRPr>
            </a:p>
          </p:txBody>
        </p:sp>
        <p:pic>
          <p:nvPicPr>
            <p:cNvPr id="21" name="Picture 20" descr="UDel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0" y="6022032"/>
              <a:ext cx="2375340" cy="304800"/>
            </a:xfrm>
            <a:prstGeom prst="rect">
              <a:avLst/>
            </a:prstGeom>
          </p:spPr>
        </p:pic>
      </p:grp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85800" y="1066800"/>
            <a:ext cx="80772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Distance at which objects appear in focus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Objects too far away or too close appear unfocused, blurry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Pinhole camera model does not truly mimic real world</a:t>
            </a:r>
          </a:p>
          <a:p>
            <a:pPr marL="742950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Pinhole assumed to be infinitely small</a:t>
            </a:r>
          </a:p>
          <a:p>
            <a:pPr marL="742950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Changing focal length changes field of view but does not change focus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5B0DAA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852175" y="3451578"/>
            <a:ext cx="3472425" cy="2339622"/>
            <a:chOff x="2743200" y="3581400"/>
            <a:chExt cx="3472425" cy="2339622"/>
          </a:xfrm>
        </p:grpSpPr>
        <p:pic>
          <p:nvPicPr>
            <p:cNvPr id="15" name="Picture 14" descr="fig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3581400"/>
              <a:ext cx="3124200" cy="1863312"/>
            </a:xfrm>
            <a:prstGeom prst="rect">
              <a:avLst/>
            </a:prstGeom>
            <a:noFill/>
          </p:spPr>
        </p:pic>
        <p:sp>
          <p:nvSpPr>
            <p:cNvPr id="17" name="Rectangle 16"/>
            <p:cNvSpPr/>
            <p:nvPr/>
          </p:nvSpPr>
          <p:spPr>
            <a:xfrm>
              <a:off x="2743200" y="5520912"/>
              <a:ext cx="347242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rgbClr val="C00000"/>
                  </a:solidFill>
                </a:rPr>
                <a:t>“Realistic </a:t>
              </a:r>
              <a:r>
                <a:rPr lang="en-US" sz="1000" dirty="0" err="1" smtClean="0">
                  <a:solidFill>
                    <a:srgbClr val="C00000"/>
                  </a:solidFill>
                </a:rPr>
                <a:t>Raytracing</a:t>
              </a:r>
              <a:r>
                <a:rPr lang="en-US" sz="1000" dirty="0" smtClean="0">
                  <a:solidFill>
                    <a:srgbClr val="C00000"/>
                  </a:solidFill>
                </a:rPr>
                <a:t>” © 2003 Z. Waters &amp; E. </a:t>
              </a:r>
              <a:r>
                <a:rPr lang="en-US" sz="1000" dirty="0" err="1" smtClean="0">
                  <a:solidFill>
                    <a:srgbClr val="C00000"/>
                  </a:solidFill>
                </a:rPr>
                <a:t>Agu</a:t>
              </a:r>
              <a:r>
                <a:rPr lang="en-US" sz="1000" dirty="0" smtClean="0">
                  <a:solidFill>
                    <a:srgbClr val="C00000"/>
                  </a:solidFill>
                </a:rPr>
                <a:t>, WPI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rgbClr val="C00000"/>
                  </a:solidFill>
                  <a:hlinkClick r:id="rId6"/>
                </a:rPr>
                <a:t>http://bit.ly/gUNeGr</a:t>
              </a:r>
              <a:endParaRPr lang="en-US" sz="10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Distributed Ray Tracing [17]: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Creating Depth of Field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457200" y="5943600"/>
            <a:ext cx="7709340" cy="461665"/>
            <a:chOff x="457200" y="5943600"/>
            <a:chExt cx="7709340" cy="461665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57200" y="5943600"/>
              <a:ext cx="518924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Adapted from slides © 2005 M. Thomas &amp; C. </a:t>
              </a:r>
              <a:r>
                <a:rPr lang="en-GB" sz="1200" dirty="0" err="1" smtClean="0">
                  <a:solidFill>
                    <a:srgbClr val="0033CC"/>
                  </a:solidFill>
                  <a:sym typeface="Symbol" pitchFamily="18" charset="2"/>
                </a:rPr>
                <a:t>Khambamettu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, U. Del.</a:t>
              </a:r>
              <a:endParaRPr lang="en-GB" sz="1200" dirty="0">
                <a:solidFill>
                  <a:srgbClr val="0033CC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0033CC"/>
                  </a:solidFill>
                </a:rPr>
                <a:t>CISC 440/640: Computer Graphics, Spring 2005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0033CC"/>
                </a:solidFill>
                <a:sym typeface="Symbol" pitchFamily="18" charset="2"/>
              </a:endParaRPr>
            </a:p>
          </p:txBody>
        </p:sp>
        <p:pic>
          <p:nvPicPr>
            <p:cNvPr id="21" name="Picture 20" descr="UDel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0" y="6022032"/>
              <a:ext cx="2375340" cy="304800"/>
            </a:xfrm>
            <a:prstGeom prst="rect">
              <a:avLst/>
            </a:prstGeom>
          </p:spPr>
        </p:pic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5800" y="1108075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Distributed RT: places artificial lens in front of view plane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Randomly distributed rays: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used once again to simulate blurring of depth of field</a:t>
            </a:r>
          </a:p>
          <a:p>
            <a:pPr marL="742950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First ray cast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not modified by lens</a:t>
            </a:r>
          </a:p>
          <a:p>
            <a:pPr marL="742950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Focal point of lens is at fixed distance along this ray</a:t>
            </a:r>
          </a:p>
          <a:p>
            <a:pPr marL="742950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Rest of rays sent out for same pixel scattered about surface of lens</a:t>
            </a:r>
          </a:p>
          <a:p>
            <a:pPr marL="742950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Points in scene close to focal point of lens: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in sharp focus</a:t>
            </a:r>
          </a:p>
          <a:p>
            <a:pPr marL="742950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Points closer or further away: blurred 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5B0DAA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Distributed Ray Tracing [18]: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Example – Depth of Field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457200" y="5943600"/>
            <a:ext cx="7709340" cy="461665"/>
            <a:chOff x="457200" y="5943600"/>
            <a:chExt cx="7709340" cy="461665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57200" y="5943600"/>
              <a:ext cx="518924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Adapted from slides © 2005 M. Thomas &amp; C. </a:t>
              </a:r>
              <a:r>
                <a:rPr lang="en-GB" sz="1200" dirty="0" err="1" smtClean="0">
                  <a:solidFill>
                    <a:srgbClr val="0033CC"/>
                  </a:solidFill>
                  <a:sym typeface="Symbol" pitchFamily="18" charset="2"/>
                </a:rPr>
                <a:t>Khambamettu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, U. Del.</a:t>
              </a:r>
              <a:endParaRPr lang="en-GB" sz="1200" dirty="0">
                <a:solidFill>
                  <a:srgbClr val="0033CC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0033CC"/>
                  </a:solidFill>
                </a:rPr>
                <a:t>CISC 440/640: Computer Graphics, Spring 2005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0033CC"/>
                </a:solidFill>
                <a:sym typeface="Symbol" pitchFamily="18" charset="2"/>
              </a:endParaRPr>
            </a:p>
          </p:txBody>
        </p:sp>
        <p:pic>
          <p:nvPicPr>
            <p:cNvPr id="21" name="Picture 20" descr="UDel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0" y="6022032"/>
              <a:ext cx="2375340" cy="3048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519173" y="990601"/>
            <a:ext cx="3900427" cy="2245440"/>
            <a:chOff x="722498" y="1066800"/>
            <a:chExt cx="4227685" cy="2433841"/>
          </a:xfrm>
        </p:grpSpPr>
        <p:pic>
          <p:nvPicPr>
            <p:cNvPr id="6" name="Picture 7" descr="mp2-mikula-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47800" y="1066800"/>
              <a:ext cx="2777067" cy="2082800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722498" y="3200401"/>
              <a:ext cx="4227685" cy="300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kern="0" dirty="0" smtClean="0">
                  <a:solidFill>
                    <a:srgbClr val="0033CC"/>
                  </a:solidFill>
                </a:rPr>
                <a:t>Low Focal Distance, © 2004 S. C. </a:t>
              </a:r>
              <a:r>
                <a:rPr lang="en-US" sz="1000" kern="0" dirty="0" err="1" smtClean="0">
                  <a:solidFill>
                    <a:srgbClr val="0033CC"/>
                  </a:solidFill>
                </a:rPr>
                <a:t>Mikula</a:t>
              </a:r>
              <a:r>
                <a:rPr lang="en-US" sz="1000" kern="0" dirty="0" smtClean="0">
                  <a:solidFill>
                    <a:srgbClr val="0033CC"/>
                  </a:solidFill>
                </a:rPr>
                <a:t> (</a:t>
              </a:r>
              <a:r>
                <a:rPr lang="en-US" sz="1000" kern="0" dirty="0" smtClean="0">
                  <a:solidFill>
                    <a:srgbClr val="0033CC"/>
                  </a:solidFill>
                  <a:hlinkClick r:id="rId6"/>
                </a:rPr>
                <a:t>http://bit.ly/fK6ckX</a:t>
              </a:r>
              <a:r>
                <a:rPr lang="en-US" sz="1000" kern="0" dirty="0" smtClean="0">
                  <a:solidFill>
                    <a:srgbClr val="0033CC"/>
                  </a:solidFill>
                </a:rPr>
                <a:t>)</a:t>
              </a:r>
              <a:r>
                <a:rPr lang="en-US" sz="1200" kern="0" dirty="0" smtClean="0">
                  <a:solidFill>
                    <a:srgbClr val="0033CC"/>
                  </a:solidFill>
                </a:rPr>
                <a:t>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79752" y="990600"/>
            <a:ext cx="3937296" cy="2227421"/>
            <a:chOff x="4207716" y="1066800"/>
            <a:chExt cx="4267649" cy="2414311"/>
          </a:xfrm>
        </p:grpSpPr>
        <p:pic>
          <p:nvPicPr>
            <p:cNvPr id="7" name="Picture 8" descr="mp2-mikula-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53000" y="1066800"/>
              <a:ext cx="2777067" cy="2082800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4207716" y="3214231"/>
              <a:ext cx="4267649" cy="266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kern="0" dirty="0" smtClean="0">
                  <a:solidFill>
                    <a:srgbClr val="0033CC"/>
                  </a:solidFill>
                </a:rPr>
                <a:t>High Focal Distance, © 2004 S. C. </a:t>
              </a:r>
              <a:r>
                <a:rPr lang="en-US" sz="1000" kern="0" dirty="0" err="1" smtClean="0">
                  <a:solidFill>
                    <a:srgbClr val="0033CC"/>
                  </a:solidFill>
                </a:rPr>
                <a:t>Mikula</a:t>
              </a:r>
              <a:r>
                <a:rPr lang="en-US" sz="1000" kern="0" dirty="0" smtClean="0">
                  <a:solidFill>
                    <a:srgbClr val="0033CC"/>
                  </a:solidFill>
                </a:rPr>
                <a:t> (</a:t>
              </a:r>
              <a:r>
                <a:rPr lang="en-US" sz="1000" kern="0" dirty="0" smtClean="0">
                  <a:solidFill>
                    <a:srgbClr val="0033CC"/>
                  </a:solidFill>
                  <a:hlinkClick r:id="rId8"/>
                </a:rPr>
                <a:t>http://bit.ly/fKA3b3</a:t>
              </a:r>
              <a:r>
                <a:rPr lang="en-US" sz="1000" kern="0" dirty="0" smtClean="0">
                  <a:solidFill>
                    <a:srgbClr val="0033CC"/>
                  </a:solidFill>
                </a:rPr>
                <a:t>)</a:t>
              </a:r>
              <a:endParaRPr lang="en-US" sz="1000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17724" y="3276600"/>
            <a:ext cx="4071949" cy="2057400"/>
            <a:chOff x="2453210" y="3352800"/>
            <a:chExt cx="4071949" cy="2057400"/>
          </a:xfrm>
        </p:grpSpPr>
        <p:pic>
          <p:nvPicPr>
            <p:cNvPr id="8" name="Picture 7" descr="mp2-abair1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48000" y="3352800"/>
              <a:ext cx="2882361" cy="174540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2453210" y="5163979"/>
              <a:ext cx="407194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kern="0" dirty="0" smtClean="0">
                  <a:solidFill>
                    <a:srgbClr val="0033CC"/>
                  </a:solidFill>
                </a:rPr>
                <a:t>Intermediate Focal Distance, © 2003 A. Bair (</a:t>
              </a:r>
              <a:r>
                <a:rPr lang="en-US" sz="1000" dirty="0" smtClean="0">
                  <a:solidFill>
                    <a:srgbClr val="003399"/>
                  </a:solidFill>
                  <a:hlinkClick r:id="rId10"/>
                </a:rPr>
                <a:t>http://bit.ly/faXUFh</a:t>
              </a:r>
              <a:r>
                <a:rPr lang="en-US" sz="1000" dirty="0" smtClean="0">
                  <a:solidFill>
                    <a:srgbClr val="003399"/>
                  </a:solidFill>
                </a:rPr>
                <a:t>)</a:t>
              </a:r>
              <a:endParaRPr lang="en-US" sz="1000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06396" y="5410200"/>
            <a:ext cx="6494604" cy="400110"/>
            <a:chOff x="2344596" y="5467290"/>
            <a:chExt cx="6494604" cy="400110"/>
          </a:xfrm>
        </p:grpSpPr>
        <p:sp>
          <p:nvSpPr>
            <p:cNvPr id="9" name="Rectangle 8"/>
            <p:cNvSpPr/>
            <p:nvPr/>
          </p:nvSpPr>
          <p:spPr>
            <a:xfrm>
              <a:off x="2344596" y="5467290"/>
              <a:ext cx="47420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GB" sz="1000" dirty="0" smtClean="0">
                  <a:solidFill>
                    <a:srgbClr val="003399"/>
                  </a:solidFill>
                  <a:sym typeface="Symbol" pitchFamily="18" charset="2"/>
                </a:rPr>
                <a:t>© 2001-2006 respective authors, University of Illinois at Urbana-Champaign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rgbClr val="003399"/>
                  </a:solidFill>
                </a:rPr>
                <a:t>CS 419, Advanced Computer Graphics – </a:t>
              </a:r>
              <a:r>
                <a:rPr lang="en-US" sz="1000" dirty="0" smtClean="0">
                  <a:solidFill>
                    <a:srgbClr val="003399"/>
                  </a:solidFill>
                  <a:hlinkClick r:id="rId11"/>
                </a:rPr>
                <a:t>http://bit.ly/e0UfsN</a:t>
              </a:r>
              <a:endParaRPr lang="en-US" sz="1000" dirty="0">
                <a:solidFill>
                  <a:srgbClr val="003399"/>
                </a:solidFill>
              </a:endParaRPr>
            </a:p>
          </p:txBody>
        </p:sp>
        <p:pic>
          <p:nvPicPr>
            <p:cNvPr id="18" name="Picture 17" descr="UIUC-logo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62799" y="5475421"/>
              <a:ext cx="1676401" cy="38384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Distributed Ray Tracing [19]: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Motion Blur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457200" y="5943600"/>
            <a:ext cx="7709340" cy="461665"/>
            <a:chOff x="457200" y="5943600"/>
            <a:chExt cx="7709340" cy="461665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57200" y="5943600"/>
              <a:ext cx="518924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Adapted from slides © 2005 M. Thomas &amp; C. </a:t>
              </a:r>
              <a:r>
                <a:rPr lang="en-GB" sz="1200" dirty="0" err="1" smtClean="0">
                  <a:solidFill>
                    <a:srgbClr val="0033CC"/>
                  </a:solidFill>
                  <a:sym typeface="Symbol" pitchFamily="18" charset="2"/>
                </a:rPr>
                <a:t>Khambamettu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, U. Del.</a:t>
              </a:r>
              <a:endParaRPr lang="en-GB" sz="1200" dirty="0">
                <a:solidFill>
                  <a:srgbClr val="0033CC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0033CC"/>
                  </a:solidFill>
                </a:rPr>
                <a:t>CISC 440/640: Computer Graphics, Spring 2005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0033CC"/>
                </a:solidFill>
                <a:sym typeface="Symbol" pitchFamily="18" charset="2"/>
              </a:endParaRPr>
            </a:p>
          </p:txBody>
        </p:sp>
        <p:pic>
          <p:nvPicPr>
            <p:cNvPr id="21" name="Picture 20" descr="UDel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0" y="6022032"/>
              <a:ext cx="2375340" cy="304800"/>
            </a:xfrm>
            <a:prstGeom prst="rect">
              <a:avLst/>
            </a:prstGeom>
          </p:spPr>
        </p:pic>
      </p:grp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1108075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Temporal sampling rather than spatial sampling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Frame represents average of scene during time that camera shutter is open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Before each ray is cast, objects are translated or rotated to their correct position for that frame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Rays are averaged to give actual value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Objects with most motion will have most blurring in rendered image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Distributed Ray Tracing [20]: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Example – Motion Blur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457200" y="5943600"/>
            <a:ext cx="7709340" cy="461665"/>
            <a:chOff x="457200" y="5943600"/>
            <a:chExt cx="7709340" cy="461665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57200" y="5943600"/>
              <a:ext cx="518924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Adapted from slides © 2005 M. Thomas &amp; C. </a:t>
              </a:r>
              <a:r>
                <a:rPr lang="en-GB" sz="1200" dirty="0" err="1" smtClean="0">
                  <a:solidFill>
                    <a:srgbClr val="0033CC"/>
                  </a:solidFill>
                  <a:sym typeface="Symbol" pitchFamily="18" charset="2"/>
                </a:rPr>
                <a:t>Khambamettu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, U. Del.</a:t>
              </a:r>
              <a:endParaRPr lang="en-GB" sz="1200" dirty="0">
                <a:solidFill>
                  <a:srgbClr val="0033CC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0033CC"/>
                  </a:solidFill>
                </a:rPr>
                <a:t>CISC 440/640: Computer Graphics, Spring 2005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0033CC"/>
                </a:solidFill>
                <a:sym typeface="Symbol" pitchFamily="18" charset="2"/>
              </a:endParaRPr>
            </a:p>
          </p:txBody>
        </p:sp>
        <p:pic>
          <p:nvPicPr>
            <p:cNvPr id="21" name="Picture 20" descr="UDel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0" y="6022032"/>
              <a:ext cx="2375340" cy="30480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557302" y="5396580"/>
            <a:ext cx="6443698" cy="400110"/>
            <a:chOff x="2166903" y="5396580"/>
            <a:chExt cx="6443698" cy="400110"/>
          </a:xfrm>
        </p:grpSpPr>
        <p:sp>
          <p:nvSpPr>
            <p:cNvPr id="8" name="Rectangle 7"/>
            <p:cNvSpPr/>
            <p:nvPr/>
          </p:nvSpPr>
          <p:spPr>
            <a:xfrm>
              <a:off x="2166903" y="5396580"/>
              <a:ext cx="438629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GB" sz="1000" dirty="0" smtClean="0">
                  <a:solidFill>
                    <a:srgbClr val="003399"/>
                  </a:solidFill>
                  <a:sym typeface="Symbol" pitchFamily="18" charset="2"/>
                </a:rPr>
                <a:t>© 2005 C. M. Cameron, University of Illinois at Urbana-Champaign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rgbClr val="003399"/>
                  </a:solidFill>
                </a:rPr>
                <a:t>CS 419, Advanced Computer Graphics – </a:t>
              </a:r>
              <a:r>
                <a:rPr lang="en-US" sz="1000" dirty="0" smtClean="0">
                  <a:solidFill>
                    <a:srgbClr val="003399"/>
                  </a:solidFill>
                  <a:hlinkClick r:id="rId5"/>
                </a:rPr>
                <a:t>http://bit.ly/hmZU3x</a:t>
              </a:r>
              <a:endParaRPr lang="en-US" sz="1000" dirty="0">
                <a:solidFill>
                  <a:srgbClr val="003399"/>
                </a:solidFill>
              </a:endParaRPr>
            </a:p>
          </p:txBody>
        </p:sp>
        <p:pic>
          <p:nvPicPr>
            <p:cNvPr id="9" name="Picture 8" descr="UIUC-log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34200" y="5404711"/>
              <a:ext cx="1676401" cy="383849"/>
            </a:xfrm>
            <a:prstGeom prst="rect">
              <a:avLst/>
            </a:prstGeom>
          </p:spPr>
        </p:pic>
      </p:grpSp>
      <p:pic>
        <p:nvPicPr>
          <p:cNvPr id="10" name="Picture 9" descr="cmcamero-mp2-cmcamero-dice-blu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1" y="1066800"/>
            <a:ext cx="5638799" cy="4229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Distributed Ray Tracing [21]: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Example – Soft Shadows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457200" y="5943600"/>
            <a:ext cx="7709340" cy="461665"/>
            <a:chOff x="457200" y="5943600"/>
            <a:chExt cx="7709340" cy="461665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57200" y="5943600"/>
              <a:ext cx="518924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Adapted from slides © 2005 M. Thomas &amp; C. </a:t>
              </a:r>
              <a:r>
                <a:rPr lang="en-GB" sz="1200" dirty="0" err="1" smtClean="0">
                  <a:solidFill>
                    <a:srgbClr val="0033CC"/>
                  </a:solidFill>
                  <a:sym typeface="Symbol" pitchFamily="18" charset="2"/>
                </a:rPr>
                <a:t>Khambamettu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, U. Del.</a:t>
              </a:r>
              <a:endParaRPr lang="en-GB" sz="1200" dirty="0">
                <a:solidFill>
                  <a:srgbClr val="0033CC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0033CC"/>
                  </a:solidFill>
                </a:rPr>
                <a:t>CISC 440/640: Computer Graphics, Spring 2005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0033CC"/>
                </a:solidFill>
                <a:sym typeface="Symbol" pitchFamily="18" charset="2"/>
              </a:endParaRPr>
            </a:p>
          </p:txBody>
        </p:sp>
        <p:pic>
          <p:nvPicPr>
            <p:cNvPr id="21" name="Picture 20" descr="UDel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0" y="6022032"/>
              <a:ext cx="2375340" cy="304800"/>
            </a:xfrm>
            <a:prstGeom prst="rect">
              <a:avLst/>
            </a:prstGeom>
          </p:spPr>
        </p:pic>
      </p:grpSp>
      <p:pic>
        <p:nvPicPr>
          <p:cNvPr id="7" name="Picture 6" descr="matownse-mp2-matowns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1066800"/>
            <a:ext cx="5688609" cy="426720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1557302" y="5396580"/>
            <a:ext cx="6443698" cy="400110"/>
            <a:chOff x="2166903" y="5396580"/>
            <a:chExt cx="6443698" cy="400110"/>
          </a:xfrm>
        </p:grpSpPr>
        <p:sp>
          <p:nvSpPr>
            <p:cNvPr id="9" name="Rectangle 8"/>
            <p:cNvSpPr/>
            <p:nvPr/>
          </p:nvSpPr>
          <p:spPr>
            <a:xfrm>
              <a:off x="2166903" y="5396580"/>
              <a:ext cx="438629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GB" sz="1000" dirty="0" smtClean="0">
                  <a:solidFill>
                    <a:srgbClr val="003399"/>
                  </a:solidFill>
                  <a:sym typeface="Symbol" pitchFamily="18" charset="2"/>
                </a:rPr>
                <a:t>© 2005 M. A. Townsend, University of Illinois at Urbana-Champaign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rgbClr val="003399"/>
                  </a:solidFill>
                </a:rPr>
                <a:t>CS 419, Advanced Computer Graphics – </a:t>
              </a:r>
              <a:r>
                <a:rPr lang="en-US" sz="1000" dirty="0" smtClean="0">
                  <a:solidFill>
                    <a:srgbClr val="003399"/>
                  </a:solidFill>
                  <a:hlinkClick r:id="rId6"/>
                </a:rPr>
                <a:t>http://bit.ly/dL8GrH</a:t>
              </a:r>
              <a:endParaRPr lang="en-US" sz="1000" dirty="0">
                <a:solidFill>
                  <a:srgbClr val="003399"/>
                </a:solidFill>
              </a:endParaRPr>
            </a:p>
          </p:txBody>
        </p:sp>
        <p:pic>
          <p:nvPicPr>
            <p:cNvPr id="10" name="Picture 9" descr="UIUC-logo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34200" y="5404711"/>
              <a:ext cx="1676401" cy="38384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Bidirectional Ray Tracing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Example – Caustic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457200" y="5943600"/>
            <a:ext cx="7709340" cy="461665"/>
            <a:chOff x="457200" y="5943600"/>
            <a:chExt cx="7709340" cy="461665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57200" y="5943600"/>
              <a:ext cx="518924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Adapted from slides © 2005 M. Thomas &amp; C. </a:t>
              </a:r>
              <a:r>
                <a:rPr lang="en-GB" sz="1200" dirty="0" err="1" smtClean="0">
                  <a:solidFill>
                    <a:srgbClr val="0033CC"/>
                  </a:solidFill>
                  <a:sym typeface="Symbol" pitchFamily="18" charset="2"/>
                </a:rPr>
                <a:t>Khambamettu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, U. Del.</a:t>
              </a:r>
              <a:endParaRPr lang="en-GB" sz="1200" dirty="0">
                <a:solidFill>
                  <a:srgbClr val="0033CC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0033CC"/>
                  </a:solidFill>
                </a:rPr>
                <a:t>CISC 440/640: Computer Graphics, Spring 2005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0033CC"/>
                </a:solidFill>
                <a:sym typeface="Symbol" pitchFamily="18" charset="2"/>
              </a:endParaRPr>
            </a:p>
          </p:txBody>
        </p:sp>
        <p:pic>
          <p:nvPicPr>
            <p:cNvPr id="21" name="Picture 20" descr="UDel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0" y="6022032"/>
              <a:ext cx="2375340" cy="304800"/>
            </a:xfrm>
            <a:prstGeom prst="rect">
              <a:avLst/>
            </a:prstGeom>
          </p:spPr>
        </p:pic>
      </p:grpSp>
      <p:pic>
        <p:nvPicPr>
          <p:cNvPr id="6" name="Picture 6" descr="simp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2613" y="990600"/>
            <a:ext cx="5919787" cy="4439840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2093119" y="5486400"/>
            <a:ext cx="5438775" cy="400110"/>
            <a:chOff x="2133600" y="5486400"/>
            <a:chExt cx="5438775" cy="400110"/>
          </a:xfrm>
        </p:grpSpPr>
        <p:sp>
          <p:nvSpPr>
            <p:cNvPr id="7" name="Rectangle 6"/>
            <p:cNvSpPr/>
            <p:nvPr/>
          </p:nvSpPr>
          <p:spPr>
            <a:xfrm>
              <a:off x="2133600" y="5486400"/>
              <a:ext cx="35926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000" dirty="0" smtClean="0">
                  <a:solidFill>
                    <a:srgbClr val="003366"/>
                  </a:solidFill>
                </a:rPr>
                <a:t>© 1996 H. W. Jensen, University of California, San Diego</a:t>
              </a:r>
            </a:p>
            <a:p>
              <a:pPr>
                <a:spcBef>
                  <a:spcPts val="0"/>
                </a:spcBef>
              </a:pPr>
              <a:r>
                <a:rPr lang="en-US" sz="1000" dirty="0" smtClean="0">
                  <a:solidFill>
                    <a:srgbClr val="003366"/>
                  </a:solidFill>
                  <a:hlinkClick r:id="rId6"/>
                </a:rPr>
                <a:t>http://graphics.ucsd.edu/~henrik/</a:t>
              </a:r>
              <a:endParaRPr lang="en-US" sz="1000" dirty="0">
                <a:solidFill>
                  <a:srgbClr val="003366"/>
                </a:solidFill>
              </a:endParaRPr>
            </a:p>
          </p:txBody>
        </p:sp>
        <p:pic>
          <p:nvPicPr>
            <p:cNvPr id="8" name="Picture 7" descr="UCSD_logo_top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91200" y="5548343"/>
              <a:ext cx="1781175" cy="276225"/>
            </a:xfrm>
            <a:prstGeom prst="rect">
              <a:avLst/>
            </a:prstGeom>
          </p:spPr>
        </p:pic>
      </p:grp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828800" y="3352800"/>
            <a:ext cx="891591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caustic</a:t>
            </a: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2209800" y="3657600"/>
            <a:ext cx="9906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metalr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704479"/>
            <a:ext cx="3200400" cy="2400921"/>
          </a:xfrm>
          <a:prstGeom prst="rect">
            <a:avLst/>
          </a:prstGeom>
          <a:noFill/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Bidirectional Ray Tracing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Example – Caustic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457200" y="5943600"/>
            <a:ext cx="7709340" cy="461665"/>
            <a:chOff x="457200" y="5943600"/>
            <a:chExt cx="7709340" cy="461665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57200" y="5943600"/>
              <a:ext cx="518924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Adapted from slides © 2005 M. Thomas &amp; C. </a:t>
              </a:r>
              <a:r>
                <a:rPr lang="en-GB" sz="1200" dirty="0" err="1" smtClean="0">
                  <a:solidFill>
                    <a:srgbClr val="0033CC"/>
                  </a:solidFill>
                  <a:sym typeface="Symbol" pitchFamily="18" charset="2"/>
                </a:rPr>
                <a:t>Khambamettu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, U. Del.</a:t>
              </a:r>
              <a:endParaRPr lang="en-GB" sz="1200" dirty="0">
                <a:solidFill>
                  <a:srgbClr val="0033CC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0033CC"/>
                  </a:solidFill>
                </a:rPr>
                <a:t>CISC 440/640: Computer Graphics, Spring 2005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  <a:hlinkClick r:id="rId4"/>
                </a:rPr>
                <a:t>http://bit.ly/hz1kfU</a:t>
              </a:r>
              <a:endParaRPr lang="en-US" sz="1200" dirty="0">
                <a:solidFill>
                  <a:srgbClr val="0033CC"/>
                </a:solidFill>
                <a:sym typeface="Symbol" pitchFamily="18" charset="2"/>
              </a:endParaRPr>
            </a:p>
          </p:txBody>
        </p:sp>
        <p:pic>
          <p:nvPicPr>
            <p:cNvPr id="21" name="Picture 20" descr="UDel-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91200" y="6022032"/>
              <a:ext cx="2375340" cy="304800"/>
            </a:xfrm>
            <a:prstGeom prst="rect">
              <a:avLst/>
            </a:prstGeom>
          </p:spPr>
        </p:pic>
      </p:grpSp>
      <p:grpSp>
        <p:nvGrpSpPr>
          <p:cNvPr id="3" name="Group 9"/>
          <p:cNvGrpSpPr/>
          <p:nvPr/>
        </p:nvGrpSpPr>
        <p:grpSpPr>
          <a:xfrm>
            <a:off x="1981200" y="5181600"/>
            <a:ext cx="5438775" cy="400110"/>
            <a:chOff x="2133600" y="5486400"/>
            <a:chExt cx="5438775" cy="400110"/>
          </a:xfrm>
        </p:grpSpPr>
        <p:sp>
          <p:nvSpPr>
            <p:cNvPr id="7" name="Rectangle 6"/>
            <p:cNvSpPr/>
            <p:nvPr/>
          </p:nvSpPr>
          <p:spPr>
            <a:xfrm>
              <a:off x="2133600" y="5486400"/>
              <a:ext cx="35926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000" dirty="0" smtClean="0">
                  <a:solidFill>
                    <a:srgbClr val="003366"/>
                  </a:solidFill>
                </a:rPr>
                <a:t>© 1996 H. W. Jensen, University of California, San Diego</a:t>
              </a:r>
            </a:p>
            <a:p>
              <a:pPr>
                <a:spcBef>
                  <a:spcPts val="0"/>
                </a:spcBef>
              </a:pPr>
              <a:r>
                <a:rPr lang="en-US" sz="1000" dirty="0" smtClean="0">
                  <a:solidFill>
                    <a:srgbClr val="003366"/>
                  </a:solidFill>
                  <a:hlinkClick r:id="rId6"/>
                </a:rPr>
                <a:t>http://graphics.ucsd.edu/~henrik/</a:t>
              </a:r>
              <a:endParaRPr lang="en-US" sz="1000" dirty="0">
                <a:solidFill>
                  <a:srgbClr val="003366"/>
                </a:solidFill>
              </a:endParaRPr>
            </a:p>
          </p:txBody>
        </p:sp>
        <p:pic>
          <p:nvPicPr>
            <p:cNvPr id="8" name="Picture 7" descr="UCSD_logo_top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91200" y="5548343"/>
              <a:ext cx="1781175" cy="276225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240881" y="3014246"/>
            <a:ext cx="1143000" cy="1024354"/>
            <a:chOff x="3352800" y="3319046"/>
            <a:chExt cx="1143000" cy="1024354"/>
          </a:xfrm>
        </p:grpSpPr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3352800" y="3319046"/>
              <a:ext cx="891591" cy="3385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</a:rPr>
                <a:t>caustic</a:t>
              </a: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3810000" y="3657600"/>
              <a:ext cx="685800" cy="685800"/>
            </a:xfrm>
            <a:prstGeom prst="line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09600" y="1066800"/>
            <a:ext cx="85344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Caustic –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(c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oncentrated)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specular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reflection/refraction onto diffuse surface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 ray tracing cannot handle caustics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Light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Paths: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Abbreviated Notation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457200" y="5943600"/>
            <a:ext cx="7709340" cy="461665"/>
            <a:chOff x="457200" y="5943600"/>
            <a:chExt cx="7709340" cy="461665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57200" y="5943600"/>
              <a:ext cx="518924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Adapted from slides © 2005 M. Thomas &amp; C. </a:t>
              </a:r>
              <a:r>
                <a:rPr lang="en-GB" sz="1200" dirty="0" err="1" smtClean="0">
                  <a:solidFill>
                    <a:srgbClr val="0033CC"/>
                  </a:solidFill>
                  <a:sym typeface="Symbol" pitchFamily="18" charset="2"/>
                </a:rPr>
                <a:t>Khambamettu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, U. Del.</a:t>
              </a:r>
              <a:endParaRPr lang="en-GB" sz="1200" dirty="0">
                <a:solidFill>
                  <a:srgbClr val="0033CC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0033CC"/>
                  </a:solidFill>
                </a:rPr>
                <a:t>CISC 440/640: Computer Graphics, Spring 2005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0033CC"/>
                </a:solidFill>
                <a:sym typeface="Symbol" pitchFamily="18" charset="2"/>
              </a:endParaRPr>
            </a:p>
          </p:txBody>
        </p:sp>
        <p:pic>
          <p:nvPicPr>
            <p:cNvPr id="21" name="Picture 20" descr="UDel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0" y="6022032"/>
              <a:ext cx="2375340" cy="304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787900" y="2057400"/>
            <a:ext cx="4140200" cy="3766065"/>
            <a:chOff x="4787900" y="2057400"/>
            <a:chExt cx="4140200" cy="3766065"/>
          </a:xfrm>
        </p:grpSpPr>
        <p:pic>
          <p:nvPicPr>
            <p:cNvPr id="10" name="Picture 7" descr="sp_pathtype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4787900" y="2057400"/>
              <a:ext cx="4140200" cy="3138488"/>
            </a:xfrm>
            <a:prstGeom prst="rect">
              <a:avLst/>
            </a:prstGeom>
            <a:noFill/>
            <a:ln/>
          </p:spPr>
        </p:pic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4876800" y="5238690"/>
              <a:ext cx="39624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1000" dirty="0" err="1" smtClean="0"/>
                <a:t>Sillion</a:t>
              </a:r>
              <a:r>
                <a:rPr lang="en-US" sz="1000" dirty="0" smtClean="0"/>
                <a:t>, F. X. &amp; </a:t>
              </a:r>
              <a:r>
                <a:rPr lang="en-US" sz="1000" dirty="0" err="1" smtClean="0"/>
                <a:t>Puech</a:t>
              </a:r>
              <a:r>
                <a:rPr lang="en-US" sz="1000" dirty="0" smtClean="0"/>
                <a:t>, C. (1994). </a:t>
              </a:r>
              <a:r>
                <a:rPr lang="en-US" sz="1000" i="1" dirty="0" err="1" smtClean="0">
                  <a:latin typeface="+mn-lt"/>
                </a:rPr>
                <a:t>Radiosity</a:t>
              </a:r>
              <a:r>
                <a:rPr lang="en-US" sz="1000" i="1" dirty="0" smtClean="0">
                  <a:latin typeface="+mn-lt"/>
                </a:rPr>
                <a:t> and Global Illumination. </a:t>
              </a:r>
              <a:r>
                <a:rPr lang="en-US" sz="1000" dirty="0" smtClean="0">
                  <a:latin typeface="+mn-lt"/>
                </a:rPr>
                <a:t>San Francisco, CA: Morgan-Kaufmann.</a:t>
              </a:r>
            </a:p>
            <a:p>
              <a:pPr algn="ctr" eaLnBrk="1" hangingPunct="1"/>
              <a:r>
                <a:rPr lang="en-US" sz="1000" dirty="0" smtClean="0">
                  <a:latin typeface="+mn-lt"/>
                </a:rPr>
                <a:t>Amazon: </a:t>
              </a:r>
              <a:r>
                <a:rPr lang="en-US" sz="1000" dirty="0" smtClean="0">
                  <a:latin typeface="+mn-lt"/>
                  <a:hlinkClick r:id="rId6"/>
                </a:rPr>
                <a:t>http://amzn.to/evNBJH</a:t>
              </a:r>
              <a:endParaRPr lang="en-US" sz="1000" dirty="0" smtClean="0">
                <a:latin typeface="+mn-lt"/>
              </a:endParaRPr>
            </a:p>
          </p:txBody>
        </p:sp>
      </p:grpSp>
      <p:sp>
        <p:nvSpPr>
          <p:cNvPr id="13" name="Rectangle 5"/>
          <p:cNvSpPr txBox="1">
            <a:spLocks noChangeArrowheads="1"/>
          </p:cNvSpPr>
          <p:nvPr/>
        </p:nvSpPr>
        <p:spPr>
          <a:xfrm>
            <a:off x="609600" y="1109662"/>
            <a:ext cx="6477000" cy="45291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Shown: interactions of light ray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be expressed using regular expressions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L: light source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E: eye/camera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D: diffuse surface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S: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specular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 surface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5B0DAA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Acknowledgements: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Advanced Ray Tracing &amp;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Radiosity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33400" y="978794"/>
            <a:ext cx="7530546" cy="1459606"/>
            <a:chOff x="533400" y="4941194"/>
            <a:chExt cx="7530546" cy="1459606"/>
          </a:xfrm>
        </p:grpSpPr>
        <p:pic>
          <p:nvPicPr>
            <p:cNvPr id="43" name="Picture 42" descr="povray-log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4941194"/>
              <a:ext cx="1219200" cy="1459606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1905000" y="5135466"/>
              <a:ext cx="4495800" cy="10710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rgbClr val="333399"/>
                  </a:solidFill>
                </a:rPr>
                <a:t>David K. Buck, Aaron Collins, </a:t>
              </a:r>
              <a:r>
                <a:rPr lang="en-US" sz="1800" i="1" dirty="0" smtClean="0">
                  <a:solidFill>
                    <a:srgbClr val="333399"/>
                  </a:solidFill>
                </a:rPr>
                <a:t>et al.</a:t>
              </a:r>
            </a:p>
            <a:p>
              <a:r>
                <a:rPr lang="en-US" sz="1200" dirty="0" smtClean="0">
                  <a:solidFill>
                    <a:srgbClr val="333399"/>
                  </a:solidFill>
                </a:rPr>
                <a:t>Developers</a:t>
              </a:r>
            </a:p>
            <a:p>
              <a:r>
                <a:rPr lang="en-US" sz="1200" dirty="0" smtClean="0">
                  <a:solidFill>
                    <a:srgbClr val="333399"/>
                  </a:solidFill>
                </a:rPr>
                <a:t>Persistence of Vision </a:t>
              </a:r>
              <a:r>
                <a:rPr lang="en-US" sz="1200" dirty="0" err="1" smtClean="0">
                  <a:solidFill>
                    <a:srgbClr val="333399"/>
                  </a:solidFill>
                </a:rPr>
                <a:t>Raytracer</a:t>
              </a:r>
              <a:r>
                <a:rPr lang="en-US" sz="1200" dirty="0" smtClean="0">
                  <a:solidFill>
                    <a:srgbClr val="333399"/>
                  </a:solidFill>
                </a:rPr>
                <a:t> (POV-Ray)</a:t>
              </a:r>
            </a:p>
            <a:p>
              <a:r>
                <a:rPr lang="en-US" sz="1200" dirty="0" smtClean="0">
                  <a:solidFill>
                    <a:srgbClr val="333399"/>
                  </a:solidFill>
                  <a:hlinkClick r:id="rId5"/>
                </a:rPr>
                <a:t>http://www.povray.org</a:t>
              </a:r>
              <a:endParaRPr lang="en-US" sz="1200" dirty="0" smtClean="0">
                <a:solidFill>
                  <a:srgbClr val="333399"/>
                </a:solidFill>
              </a:endParaRPr>
            </a:p>
          </p:txBody>
        </p:sp>
        <p:pic>
          <p:nvPicPr>
            <p:cNvPr id="47" name="Picture 46" descr="POV-Ray-log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43600" y="5366197"/>
              <a:ext cx="2120346" cy="60960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533400" y="2571192"/>
            <a:ext cx="6886792" cy="2077008"/>
            <a:chOff x="533400" y="4333372"/>
            <a:chExt cx="6886792" cy="2077008"/>
          </a:xfrm>
        </p:grpSpPr>
        <p:grpSp>
          <p:nvGrpSpPr>
            <p:cNvPr id="35" name="Group 34"/>
            <p:cNvGrpSpPr/>
            <p:nvPr/>
          </p:nvGrpSpPr>
          <p:grpSpPr>
            <a:xfrm>
              <a:off x="533400" y="6019800"/>
              <a:ext cx="6886792" cy="390580"/>
              <a:chOff x="533400" y="6019800"/>
              <a:chExt cx="6886792" cy="390580"/>
            </a:xfrm>
          </p:grpSpPr>
          <p:pic>
            <p:nvPicPr>
              <p:cNvPr id="21" name="Picture 20" descr="canfield-logo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867400" y="6019800"/>
                <a:ext cx="1552792" cy="390580"/>
              </a:xfrm>
              <a:prstGeom prst="rect">
                <a:avLst/>
              </a:prstGeom>
            </p:spPr>
          </p:pic>
          <p:pic>
            <p:nvPicPr>
              <p:cNvPr id="22" name="Picture 21" descr="UDel-logo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33400" y="6096000"/>
                <a:ext cx="2286000" cy="293336"/>
              </a:xfrm>
              <a:prstGeom prst="rect">
                <a:avLst/>
              </a:prstGeom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533400" y="4333372"/>
              <a:ext cx="6629400" cy="1676400"/>
              <a:chOff x="533400" y="4333372"/>
              <a:chExt cx="6629400" cy="16764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905000" y="4377509"/>
                <a:ext cx="4038600" cy="1588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33CC"/>
                    </a:solidFill>
                  </a:rPr>
                  <a:t>C. </a:t>
                </a:r>
                <a:r>
                  <a:rPr lang="en-US" sz="1800" dirty="0" err="1" smtClean="0">
                    <a:solidFill>
                      <a:srgbClr val="0033CC"/>
                    </a:solidFill>
                  </a:rPr>
                  <a:t>Khambamettu</a:t>
                </a:r>
                <a:r>
                  <a:rPr lang="en-US" sz="1800" dirty="0" smtClean="0">
                    <a:solidFill>
                      <a:srgbClr val="0033CC"/>
                    </a:solidFill>
                  </a:rPr>
                  <a:t> &amp; Mani V. Thomas</a:t>
                </a:r>
              </a:p>
              <a:p>
                <a:r>
                  <a:rPr lang="en-US" sz="1200" dirty="0" smtClean="0">
                    <a:solidFill>
                      <a:srgbClr val="0033CC"/>
                    </a:solidFill>
                  </a:rPr>
                  <a:t>Professor, Department of Computing and Information Sciences, University of Delaware &amp;</a:t>
                </a:r>
              </a:p>
              <a:p>
                <a:r>
                  <a:rPr lang="en-US" sz="1200" dirty="0" smtClean="0">
                    <a:solidFill>
                      <a:srgbClr val="0033CC"/>
                    </a:solidFill>
                  </a:rPr>
                  <a:t>Ph.D. graduate (University of Delaware) /  Research Scientist, Canfield Scientific</a:t>
                </a:r>
              </a:p>
              <a:p>
                <a:r>
                  <a:rPr lang="en-US" sz="1200" dirty="0" smtClean="0">
                    <a:hlinkClick r:id="rId9"/>
                  </a:rPr>
                  <a:t>http://www.cis.udel.edu/~chandra/ </a:t>
                </a:r>
                <a:r>
                  <a:rPr lang="en-US" sz="1200" dirty="0" smtClean="0">
                    <a:solidFill>
                      <a:srgbClr val="0033CC"/>
                    </a:solidFill>
                    <a:hlinkClick r:id="rId10"/>
                  </a:rPr>
                  <a:t>http://vims.cis.udel.edu/~mani/</a:t>
                </a:r>
                <a:endParaRPr lang="en-US" sz="1200" dirty="0" smtClean="0">
                  <a:solidFill>
                    <a:srgbClr val="0033CC"/>
                  </a:solidFill>
                </a:endParaRPr>
              </a:p>
            </p:txBody>
          </p:sp>
          <p:pic>
            <p:nvPicPr>
              <p:cNvPr id="20" name="Picture 19" descr="ManiThomas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943600" y="4555815"/>
                <a:ext cx="1219200" cy="1231515"/>
              </a:xfrm>
              <a:prstGeom prst="rect">
                <a:avLst/>
              </a:prstGeom>
            </p:spPr>
          </p:pic>
          <p:pic>
            <p:nvPicPr>
              <p:cNvPr id="33" name="Picture 32" descr="ChandraKambhamettu.jp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533400" y="4333372"/>
                <a:ext cx="1208449" cy="1676400"/>
              </a:xfrm>
              <a:prstGeom prst="rect">
                <a:avLst/>
              </a:prstGeom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533400" y="4800600"/>
            <a:ext cx="7086834" cy="1524000"/>
            <a:chOff x="533400" y="4800600"/>
            <a:chExt cx="7086834" cy="1524000"/>
          </a:xfrm>
        </p:grpSpPr>
        <p:pic>
          <p:nvPicPr>
            <p:cNvPr id="37" name="Picture 36" descr="mario-costa-sousa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3400" y="4800600"/>
              <a:ext cx="1219200" cy="1524000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1905000" y="4934736"/>
              <a:ext cx="3657600" cy="12557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/>
                <a:t>Mario Costa Sousa</a:t>
              </a:r>
            </a:p>
            <a:p>
              <a:r>
                <a:rPr lang="en-US" sz="1200" dirty="0" smtClean="0"/>
                <a:t>Associate Professor</a:t>
              </a:r>
            </a:p>
            <a:p>
              <a:r>
                <a:rPr lang="en-US" sz="1200" dirty="0" smtClean="0"/>
                <a:t>Department of Computer Science</a:t>
              </a:r>
            </a:p>
            <a:p>
              <a:r>
                <a:rPr lang="en-US" sz="1200" dirty="0" smtClean="0"/>
                <a:t>University of Calgary</a:t>
              </a:r>
            </a:p>
            <a:p>
              <a:r>
                <a:rPr lang="en-US" sz="1200" dirty="0" smtClean="0">
                  <a:hlinkClick r:id="rId14"/>
                </a:rPr>
                <a:t>http://pages.cpsc.ucalgary.ca/~mario/</a:t>
              </a:r>
              <a:endParaRPr lang="en-US" sz="1200" dirty="0" smtClean="0"/>
            </a:p>
          </p:txBody>
        </p:sp>
        <p:pic>
          <p:nvPicPr>
            <p:cNvPr id="39" name="Picture 38" descr="Calgary-logo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43600" y="5210126"/>
              <a:ext cx="1676634" cy="704948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BRDF Revisited: Diffuse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Surfaces [1]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457200" y="5943600"/>
            <a:ext cx="7709340" cy="461665"/>
            <a:chOff x="457200" y="5943600"/>
            <a:chExt cx="7709340" cy="461665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57200" y="5943600"/>
              <a:ext cx="518924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Adapted from slides © 2005 M. Thomas &amp; C. </a:t>
              </a:r>
              <a:r>
                <a:rPr lang="en-GB" sz="1200" dirty="0" err="1" smtClean="0">
                  <a:solidFill>
                    <a:srgbClr val="0033CC"/>
                  </a:solidFill>
                  <a:sym typeface="Symbol" pitchFamily="18" charset="2"/>
                </a:rPr>
                <a:t>Khambamettu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, U. Del.</a:t>
              </a:r>
              <a:endParaRPr lang="en-GB" sz="1200" dirty="0">
                <a:solidFill>
                  <a:srgbClr val="0033CC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0033CC"/>
                  </a:solidFill>
                </a:rPr>
                <a:t>CISC 440/640: Computer Graphics, Spring 2005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0033CC"/>
                </a:solidFill>
                <a:sym typeface="Symbol" pitchFamily="18" charset="2"/>
              </a:endParaRPr>
            </a:p>
          </p:txBody>
        </p:sp>
        <p:pic>
          <p:nvPicPr>
            <p:cNvPr id="21" name="Picture 20" descr="UDel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0" y="6022032"/>
              <a:ext cx="2375340" cy="304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219200" y="3661825"/>
            <a:ext cx="7467600" cy="2189700"/>
            <a:chOff x="1447800" y="3661825"/>
            <a:chExt cx="7467600" cy="2189700"/>
          </a:xfrm>
        </p:grpSpPr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4953000" y="4464288"/>
              <a:ext cx="39624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1000" dirty="0" err="1" smtClean="0"/>
                <a:t>Sillion</a:t>
              </a:r>
              <a:r>
                <a:rPr lang="en-US" sz="1000" dirty="0" smtClean="0"/>
                <a:t>, F. X. &amp; </a:t>
              </a:r>
              <a:r>
                <a:rPr lang="en-US" sz="1000" dirty="0" err="1" smtClean="0"/>
                <a:t>Puech</a:t>
              </a:r>
              <a:r>
                <a:rPr lang="en-US" sz="1000" dirty="0" smtClean="0"/>
                <a:t>, C. (1994). </a:t>
              </a:r>
              <a:r>
                <a:rPr lang="en-US" sz="1000" i="1" dirty="0" err="1" smtClean="0">
                  <a:latin typeface="+mn-lt"/>
                </a:rPr>
                <a:t>Radiosity</a:t>
              </a:r>
              <a:r>
                <a:rPr lang="en-US" sz="1000" i="1" dirty="0" smtClean="0">
                  <a:latin typeface="+mn-lt"/>
                </a:rPr>
                <a:t> and Global Illumination. </a:t>
              </a:r>
              <a:r>
                <a:rPr lang="en-US" sz="1000" dirty="0" smtClean="0">
                  <a:latin typeface="+mn-lt"/>
                </a:rPr>
                <a:t>San Francisco, CA: Morgan-Kaufmann.</a:t>
              </a:r>
            </a:p>
            <a:p>
              <a:pPr algn="ctr" eaLnBrk="1" hangingPunct="1"/>
              <a:r>
                <a:rPr lang="en-US" sz="1000" dirty="0" smtClean="0">
                  <a:latin typeface="+mn-lt"/>
                </a:rPr>
                <a:t>Amazon: </a:t>
              </a:r>
              <a:r>
                <a:rPr lang="en-US" sz="1000" dirty="0" smtClean="0">
                  <a:latin typeface="+mn-lt"/>
                  <a:hlinkClick r:id="rId5"/>
                </a:rPr>
                <a:t>http://amzn.to/evNBJH</a:t>
              </a:r>
              <a:endParaRPr lang="en-US" sz="1000" dirty="0" smtClean="0">
                <a:latin typeface="+mn-lt"/>
              </a:endParaRPr>
            </a:p>
          </p:txBody>
        </p:sp>
        <p:pic>
          <p:nvPicPr>
            <p:cNvPr id="16" name="Picture 6" descr="sp_2_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1447800" y="3661825"/>
              <a:ext cx="3429000" cy="2189700"/>
            </a:xfrm>
            <a:prstGeom prst="rect">
              <a:avLst/>
            </a:prstGeom>
            <a:noFill/>
            <a:ln/>
          </p:spPr>
        </p:pic>
      </p:grpSp>
      <p:sp>
        <p:nvSpPr>
          <p:cNvPr id="18" name="Rectangle 4"/>
          <p:cNvSpPr txBox="1">
            <a:spLocks noChangeArrowheads="1"/>
          </p:cNvSpPr>
          <p:nvPr/>
        </p:nvSpPr>
        <p:spPr>
          <a:xfrm>
            <a:off x="609600" y="1108075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Uncertainty in direction photon will take for diffuse surfaces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Specular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surfaces: </a:t>
            </a:r>
            <a:r>
              <a:rPr kumimoji="0" lang="en-US" sz="200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idirectional </a:t>
            </a:r>
            <a:r>
              <a:rPr kumimoji="0" lang="en-US" sz="200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eflectance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istribution </a:t>
            </a:r>
            <a:r>
              <a:rPr kumimoji="0" lang="en-US" sz="2000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unction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(probability that incoming photon will leave in particular direction) has thin profile</a:t>
            </a:r>
          </a:p>
          <a:p>
            <a:pPr marL="742950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Can predict direction of outgoing photon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ideal diffuse surfaces, BRDF would be spherical</a:t>
            </a:r>
          </a:p>
          <a:p>
            <a:pPr marL="742950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Photon can travel along any direction with equal probability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5B0DAA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BRDF Revisited: Diffuse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Surfaces [2]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457200" y="5943600"/>
            <a:ext cx="7709340" cy="461665"/>
            <a:chOff x="457200" y="5943600"/>
            <a:chExt cx="7709340" cy="461665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57200" y="5943600"/>
              <a:ext cx="518924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Adapted from slides © 2005 M. Thomas &amp; C. </a:t>
              </a:r>
              <a:r>
                <a:rPr lang="en-GB" sz="1200" dirty="0" err="1" smtClean="0">
                  <a:solidFill>
                    <a:srgbClr val="0033CC"/>
                  </a:solidFill>
                  <a:sym typeface="Symbol" pitchFamily="18" charset="2"/>
                </a:rPr>
                <a:t>Khambamettu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, U. Del.</a:t>
              </a:r>
              <a:endParaRPr lang="en-GB" sz="1200" dirty="0">
                <a:solidFill>
                  <a:srgbClr val="0033CC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0033CC"/>
                  </a:solidFill>
                </a:rPr>
                <a:t>CISC 440/640: Computer Graphics, Spring 2005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0033CC"/>
                </a:solidFill>
                <a:sym typeface="Symbol" pitchFamily="18" charset="2"/>
              </a:endParaRPr>
            </a:p>
          </p:txBody>
        </p:sp>
        <p:pic>
          <p:nvPicPr>
            <p:cNvPr id="21" name="Picture 20" descr="UDel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0" y="6022032"/>
              <a:ext cx="2375340" cy="304800"/>
            </a:xfrm>
            <a:prstGeom prst="rect">
              <a:avLst/>
            </a:prstGeom>
          </p:spPr>
        </p:pic>
      </p:grp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09600" y="1087438"/>
            <a:ext cx="8229600" cy="23415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Idea: Trace forward </a:t>
            </a:r>
            <a:r>
              <a:rPr kumimoji="0" lang="en-US" sz="200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light rays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into scene as well as backward </a:t>
            </a:r>
            <a:r>
              <a:rPr kumimoji="0" lang="en-US" sz="200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eye rays </a:t>
            </a:r>
          </a:p>
          <a:p>
            <a:pPr marL="742950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At diffuse surfaces, light rays additively “deposit” photons in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radiosity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 textures, or “rexes”, where they are picked up by eye rays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Rays of forward and backward pass "meet in middle" to exchange information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24000" y="3524960"/>
            <a:ext cx="6324600" cy="2342440"/>
            <a:chOff x="1828800" y="3524960"/>
            <a:chExt cx="6324600" cy="2342440"/>
          </a:xfrm>
        </p:grpSpPr>
        <p:pic>
          <p:nvPicPr>
            <p:cNvPr id="13" name="Picture 11" descr="heckbert_bidirectional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2864644" y="3524960"/>
              <a:ext cx="4252912" cy="1904289"/>
            </a:xfrm>
            <a:prstGeom prst="rect">
              <a:avLst/>
            </a:prstGeom>
            <a:noFill/>
            <a:ln/>
          </p:spPr>
        </p:pic>
        <p:sp>
          <p:nvSpPr>
            <p:cNvPr id="14" name="Rectangle 13"/>
            <p:cNvSpPr/>
            <p:nvPr/>
          </p:nvSpPr>
          <p:spPr>
            <a:xfrm>
              <a:off x="1828800" y="5467290"/>
              <a:ext cx="6324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 err="1" smtClean="0">
                  <a:solidFill>
                    <a:srgbClr val="3366FF"/>
                  </a:solidFill>
                </a:rPr>
                <a:t>Heckbert</a:t>
              </a:r>
              <a:r>
                <a:rPr lang="en-US" sz="1000" dirty="0" smtClean="0">
                  <a:solidFill>
                    <a:srgbClr val="3366FF"/>
                  </a:solidFill>
                </a:rPr>
                <a:t>, P. S. (1990).  “Adaptive </a:t>
              </a:r>
              <a:r>
                <a:rPr lang="en-US" sz="1000" dirty="0" err="1" smtClean="0">
                  <a:solidFill>
                    <a:srgbClr val="3366FF"/>
                  </a:solidFill>
                </a:rPr>
                <a:t>radiosity</a:t>
              </a:r>
              <a:r>
                <a:rPr lang="en-US" sz="1000" dirty="0" smtClean="0">
                  <a:solidFill>
                    <a:srgbClr val="3366FF"/>
                  </a:solidFill>
                </a:rPr>
                <a:t> textures for bidirectional ray tracing”,  </a:t>
              </a:r>
              <a:r>
                <a:rPr lang="en-US" sz="1000" i="1" dirty="0" smtClean="0">
                  <a:solidFill>
                    <a:srgbClr val="3366FF"/>
                  </a:solidFill>
                </a:rPr>
                <a:t>Proceedings of the 17</a:t>
              </a:r>
              <a:r>
                <a:rPr lang="en-US" sz="1000" i="1" baseline="30000" dirty="0" smtClean="0">
                  <a:solidFill>
                    <a:srgbClr val="3366FF"/>
                  </a:solidFill>
                </a:rPr>
                <a:t>th</a:t>
              </a:r>
              <a:r>
                <a:rPr lang="en-US" sz="1000" i="1" dirty="0" smtClean="0">
                  <a:solidFill>
                    <a:srgbClr val="3366FF"/>
                  </a:solidFill>
                </a:rPr>
                <a:t> Annual Conference on Computer Graphics and Interactive Techniques</a:t>
              </a:r>
              <a:r>
                <a:rPr lang="en-US" sz="1000" dirty="0" smtClean="0">
                  <a:solidFill>
                    <a:srgbClr val="3366FF"/>
                  </a:solidFill>
                </a:rPr>
                <a:t> (Scott 1990).</a:t>
              </a:r>
              <a:endParaRPr lang="en-US" sz="1000" dirty="0">
                <a:solidFill>
                  <a:srgbClr val="3366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Radiosity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457200" y="5943600"/>
            <a:ext cx="7709340" cy="461665"/>
            <a:chOff x="457200" y="5943600"/>
            <a:chExt cx="7709340" cy="461665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57200" y="5943600"/>
              <a:ext cx="518924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Adapted from slides © 2005 M. Thomas &amp; C. </a:t>
              </a:r>
              <a:r>
                <a:rPr lang="en-GB" sz="1200" dirty="0" err="1" smtClean="0">
                  <a:solidFill>
                    <a:srgbClr val="0033CC"/>
                  </a:solidFill>
                  <a:sym typeface="Symbol" pitchFamily="18" charset="2"/>
                </a:rPr>
                <a:t>Khambamettu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, U. Del.</a:t>
              </a:r>
              <a:endParaRPr lang="en-GB" sz="1200" dirty="0">
                <a:solidFill>
                  <a:srgbClr val="0033CC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0033CC"/>
                  </a:solidFill>
                </a:rPr>
                <a:t>CISC 440/640: Computer Graphics, Spring 2005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0033CC"/>
                </a:solidFill>
                <a:sym typeface="Symbol" pitchFamily="18" charset="2"/>
              </a:endParaRPr>
            </a:p>
          </p:txBody>
        </p:sp>
        <p:pic>
          <p:nvPicPr>
            <p:cNvPr id="21" name="Picture 20" descr="UDel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0" y="6022032"/>
              <a:ext cx="2375340" cy="304800"/>
            </a:xfrm>
            <a:prstGeom prst="rect">
              <a:avLst/>
            </a:prstGeom>
          </p:spPr>
        </p:pic>
      </p:grpSp>
      <p:pic>
        <p:nvPicPr>
          <p:cNvPr id="6" name="Picture 6" descr="box-original"/>
          <p:cNvPicPr>
            <a:picLocks noChangeAspect="1" noChangeArrowheads="1"/>
          </p:cNvPicPr>
          <p:nvPr/>
        </p:nvPicPr>
        <p:blipFill>
          <a:blip r:embed="rId5" cstate="print"/>
          <a:srcRect l="1875" t="1875" r="1875" b="2251"/>
          <a:stretch>
            <a:fillRect/>
          </a:stretch>
        </p:blipFill>
        <p:spPr>
          <a:xfrm>
            <a:off x="4800600" y="1600200"/>
            <a:ext cx="4038600" cy="4038600"/>
          </a:xfrm>
          <a:prstGeom prst="rect">
            <a:avLst/>
          </a:prstGeom>
          <a:noFill/>
          <a:ln/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609600" y="1066800"/>
            <a:ext cx="54102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Handling cases such as LD*E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“Color Bleeding”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5772150" y="3200400"/>
            <a:ext cx="325438" cy="2016125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7680325" y="4171950"/>
            <a:ext cx="396875" cy="1404938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Software Packages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457200" y="5943600"/>
            <a:ext cx="7709340" cy="461665"/>
            <a:chOff x="457200" y="5943600"/>
            <a:chExt cx="7709340" cy="461665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57200" y="5943600"/>
              <a:ext cx="518924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Adapted from slides © 2005 M. Thomas &amp; C. </a:t>
              </a:r>
              <a:r>
                <a:rPr lang="en-GB" sz="1200" dirty="0" err="1" smtClean="0">
                  <a:solidFill>
                    <a:srgbClr val="0033CC"/>
                  </a:solidFill>
                  <a:sym typeface="Symbol" pitchFamily="18" charset="2"/>
                </a:rPr>
                <a:t>Khambamettu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, U. Del.</a:t>
              </a:r>
              <a:endParaRPr lang="en-GB" sz="1200" dirty="0">
                <a:solidFill>
                  <a:srgbClr val="0033CC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0033CC"/>
                  </a:solidFill>
                </a:rPr>
                <a:t>CISC 440/640: Computer Graphics, Spring 2005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0033CC"/>
                </a:solidFill>
                <a:sym typeface="Symbol" pitchFamily="18" charset="2"/>
              </a:endParaRPr>
            </a:p>
          </p:txBody>
        </p:sp>
        <p:pic>
          <p:nvPicPr>
            <p:cNvPr id="21" name="Picture 20" descr="UDel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0" y="6022032"/>
              <a:ext cx="2375340" cy="304800"/>
            </a:xfrm>
            <a:prstGeom prst="rect">
              <a:avLst/>
            </a:prstGeom>
          </p:spPr>
        </p:pic>
      </p:grp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09600" y="1108075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excellent, full-featured rendering &amp; modeling packages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POV-Ray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http://www.povray.org/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742950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000" i="1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Persistence of Vision Ray</a:t>
            </a:r>
            <a:r>
              <a:rPr kumimoji="0" lang="en-US" sz="2000" i="1" u="none" strike="noStrike" kern="0" cap="none" spc="0" normalizeH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i="1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Tracer</a:t>
            </a:r>
          </a:p>
          <a:p>
            <a:pPr marL="742950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Free rendering tool (not modeling tool)</a:t>
            </a:r>
          </a:p>
          <a:p>
            <a:pPr marL="742950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Uses text-based scene description language (SDL)</a:t>
            </a:r>
          </a:p>
          <a:p>
            <a:pPr marL="742950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Available on Windows, Linux,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 Mac OS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5B0DAA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Blender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http://www.blender3d.org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742950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Modeling, animation, rendering tool</a:t>
            </a:r>
          </a:p>
          <a:p>
            <a:pPr marL="742950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Especially useful in 3-D game creation</a:t>
            </a:r>
          </a:p>
          <a:p>
            <a:pPr marL="742950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Available for Windows, Linux,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Irix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, Sun Solaris, FreeBSD or Mac OS X under GPL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5B0DAA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Radiosity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Basic Idea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457200" y="5943600"/>
            <a:ext cx="7315200" cy="461665"/>
            <a:chOff x="457200" y="5943600"/>
            <a:chExt cx="7315200" cy="461665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57200" y="5943600"/>
              <a:ext cx="6099298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ym typeface="Symbol" pitchFamily="18" charset="2"/>
                </a:rPr>
                <a:t>Adapted from slides © 2001 - 2005 M. C. Sousa, University of Calgary</a:t>
              </a:r>
              <a:endParaRPr lang="en-GB" sz="1200" dirty="0"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/>
                <a:t>CPSC 591/691: Rendering, Spring 2001 through Spring 2011</a:t>
              </a:r>
              <a:r>
                <a:rPr lang="en-GB" sz="1200" dirty="0" smtClean="0">
                  <a:sym typeface="Symbol" pitchFamily="18" charset="2"/>
                </a:rPr>
                <a:t> –  </a:t>
              </a:r>
              <a:r>
                <a:rPr lang="en-GB" sz="1200" dirty="0" smtClean="0">
                  <a:sym typeface="Symbol" pitchFamily="18" charset="2"/>
                  <a:hlinkClick r:id="rId3"/>
                </a:rPr>
                <a:t>http://bit.ly/ftMP0G</a:t>
              </a:r>
              <a:endParaRPr lang="en-US" sz="1200" dirty="0">
                <a:sym typeface="Symbol" pitchFamily="18" charset="2"/>
              </a:endParaRPr>
            </a:p>
          </p:txBody>
        </p:sp>
        <p:pic>
          <p:nvPicPr>
            <p:cNvPr id="12" name="Picture 11" descr="Calgary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1800" y="5966181"/>
              <a:ext cx="990600" cy="416502"/>
            </a:xfrm>
            <a:prstGeom prst="rect">
              <a:avLst/>
            </a:prstGeom>
          </p:spPr>
        </p:pic>
      </p:grp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09600" y="11430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Radiosity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 method: basis is field of thermal heat transfer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Heat transfer theory describes radiation as transfer of energy from surface when that surface has been thermally excited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Tx/>
              <a:buNone/>
              <a:tabLst/>
              <a:defRPr/>
            </a:pP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Radiosity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Derivation of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Radiosity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Equation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457200" y="5943600"/>
            <a:ext cx="7315200" cy="461665"/>
            <a:chOff x="457200" y="5943600"/>
            <a:chExt cx="7315200" cy="461665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57200" y="5943600"/>
              <a:ext cx="6099298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ym typeface="Symbol" pitchFamily="18" charset="2"/>
                </a:rPr>
                <a:t>Adapted from slides © 2001 - 2005 M. C. Sousa, University of Calgary</a:t>
              </a:r>
              <a:endParaRPr lang="en-GB" sz="1200" dirty="0"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/>
                <a:t>CPSC 591/691: Rendering, Spring 2001 through Spring 2011</a:t>
              </a:r>
              <a:r>
                <a:rPr lang="en-GB" sz="1200" dirty="0" smtClean="0">
                  <a:sym typeface="Symbol" pitchFamily="18" charset="2"/>
                </a:rPr>
                <a:t> –  </a:t>
              </a:r>
              <a:r>
                <a:rPr lang="en-GB" sz="1200" dirty="0" smtClean="0">
                  <a:sym typeface="Symbol" pitchFamily="18" charset="2"/>
                  <a:hlinkClick r:id="rId3"/>
                </a:rPr>
                <a:t>http://bit.ly/ftMP0G</a:t>
              </a:r>
              <a:endParaRPr lang="en-US" sz="1200" dirty="0">
                <a:sym typeface="Symbol" pitchFamily="18" charset="2"/>
              </a:endParaRPr>
            </a:p>
          </p:txBody>
        </p:sp>
        <p:pic>
          <p:nvPicPr>
            <p:cNvPr id="12" name="Picture 11" descr="Calgary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1800" y="5966181"/>
              <a:ext cx="990600" cy="416502"/>
            </a:xfrm>
            <a:prstGeom prst="rect">
              <a:avLst/>
            </a:prstGeom>
          </p:spPr>
        </p:pic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9600" y="1189037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Radiosity</a:t>
            </a:r>
            <a:r>
              <a:rPr kumimoji="0" lang="en-US" sz="200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equation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describes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amount of energy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which can be emitted from surface, as sum of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inherent in surface (</a:t>
            </a:r>
            <a:r>
              <a:rPr kumimoji="0" lang="en-US" sz="2000" i="1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e.g.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light source)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which strikes surface, being emitted from some other surface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which leaves surface </a:t>
            </a:r>
            <a:r>
              <a:rPr kumimoji="0" lang="en-US" sz="20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strikes another surface </a:t>
            </a:r>
            <a:r>
              <a:rPr kumimoji="0" lang="en-US" sz="200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attenuated by two factors</a:t>
            </a:r>
          </a:p>
          <a:p>
            <a:pPr marL="742950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“form factor”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 between surfaces </a:t>
            </a:r>
            <a:r>
              <a:rPr kumimoji="0" lang="en-US" sz="2000" i="1" u="none" strike="noStrike" kern="0" cap="none" spc="0" normalizeH="0" baseline="0" noProof="0" dirty="0" err="1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i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 and </a:t>
            </a:r>
            <a:r>
              <a:rPr lang="en-US" sz="2000" i="1" kern="0" dirty="0" smtClean="0">
                <a:solidFill>
                  <a:srgbClr val="5B0DAA"/>
                </a:solidFill>
                <a:latin typeface="+mn-lt"/>
              </a:rPr>
              <a:t>j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, which accounts for physical relationship between two surfaces </a:t>
            </a:r>
          </a:p>
          <a:p>
            <a:pPr marL="742950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the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reflectivity of surface </a:t>
            </a:r>
            <a:r>
              <a:rPr kumimoji="0" lang="en-US" sz="200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i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, which will absorb some percentage of light energy striking surface 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Radiosity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Radiosity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Equation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457200" y="5943600"/>
            <a:ext cx="7315200" cy="461665"/>
            <a:chOff x="457200" y="5943600"/>
            <a:chExt cx="7315200" cy="461665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57200" y="5943600"/>
              <a:ext cx="6099298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ym typeface="Symbol" pitchFamily="18" charset="2"/>
                </a:rPr>
                <a:t>Adapted from slides © 2001 - 2005 M. C. Sousa, University of Calgary</a:t>
              </a:r>
              <a:endParaRPr lang="en-GB" sz="1200" dirty="0"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/>
                <a:t>CPSC 591/691: Rendering, Spring 2001 through Spring 2011</a:t>
              </a:r>
              <a:r>
                <a:rPr lang="en-GB" sz="1200" dirty="0" smtClean="0">
                  <a:sym typeface="Symbol" pitchFamily="18" charset="2"/>
                </a:rPr>
                <a:t> –  </a:t>
              </a:r>
              <a:r>
                <a:rPr lang="en-GB" sz="1200" dirty="0" smtClean="0">
                  <a:sym typeface="Symbol" pitchFamily="18" charset="2"/>
                  <a:hlinkClick r:id="rId4"/>
                </a:rPr>
                <a:t>http://bit.ly/ftMP0G</a:t>
              </a:r>
              <a:endParaRPr lang="en-US" sz="1200" dirty="0">
                <a:sym typeface="Symbol" pitchFamily="18" charset="2"/>
              </a:endParaRPr>
            </a:p>
          </p:txBody>
        </p:sp>
        <p:pic>
          <p:nvPicPr>
            <p:cNvPr id="12" name="Picture 11" descr="Calgary-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1800" y="5966181"/>
              <a:ext cx="990600" cy="416502"/>
            </a:xfrm>
            <a:prstGeom prst="rect">
              <a:avLst/>
            </a:prstGeom>
          </p:spPr>
        </p:pic>
      </p:grp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2052638" y="1016000"/>
          <a:ext cx="4876800" cy="995362"/>
        </p:xfrm>
        <a:graphic>
          <a:graphicData uri="http://schemas.openxmlformats.org/presentationml/2006/ole">
            <p:oleObj spid="_x0000_s6146" name="Equation" r:id="rId6" imgW="1244520" imgH="253800" progId="Equation.3">
              <p:embed/>
            </p:oleObj>
          </a:graphicData>
        </a:graphic>
      </p:graphicFrame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3276600" y="3886200"/>
            <a:ext cx="1711325" cy="1893888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5046663" y="2800350"/>
            <a:ext cx="1217613" cy="131286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" name="Freeform 7"/>
          <p:cNvSpPr>
            <a:spLocks/>
          </p:cNvSpPr>
          <p:nvPr/>
        </p:nvSpPr>
        <p:spPr bwMode="auto">
          <a:xfrm>
            <a:off x="4668838" y="3852862"/>
            <a:ext cx="1212850" cy="1552575"/>
          </a:xfrm>
          <a:custGeom>
            <a:avLst/>
            <a:gdLst/>
            <a:ahLst/>
            <a:cxnLst>
              <a:cxn ang="0">
                <a:pos x="86" y="978"/>
              </a:cxn>
              <a:cxn ang="0">
                <a:pos x="44" y="672"/>
              </a:cxn>
              <a:cxn ang="0">
                <a:pos x="350" y="750"/>
              </a:cxn>
              <a:cxn ang="0">
                <a:pos x="320" y="402"/>
              </a:cxn>
              <a:cxn ang="0">
                <a:pos x="650" y="510"/>
              </a:cxn>
              <a:cxn ang="0">
                <a:pos x="590" y="186"/>
              </a:cxn>
              <a:cxn ang="0">
                <a:pos x="764" y="0"/>
              </a:cxn>
            </a:cxnLst>
            <a:rect l="0" t="0" r="r" b="b"/>
            <a:pathLst>
              <a:path w="764" h="978">
                <a:moveTo>
                  <a:pt x="86" y="978"/>
                </a:moveTo>
                <a:cubicBezTo>
                  <a:pt x="80" y="927"/>
                  <a:pt x="0" y="710"/>
                  <a:pt x="44" y="672"/>
                </a:cubicBezTo>
                <a:cubicBezTo>
                  <a:pt x="88" y="634"/>
                  <a:pt x="304" y="795"/>
                  <a:pt x="350" y="750"/>
                </a:cubicBezTo>
                <a:cubicBezTo>
                  <a:pt x="396" y="705"/>
                  <a:pt x="270" y="442"/>
                  <a:pt x="320" y="402"/>
                </a:cubicBezTo>
                <a:cubicBezTo>
                  <a:pt x="370" y="362"/>
                  <a:pt x="605" y="546"/>
                  <a:pt x="650" y="510"/>
                </a:cubicBezTo>
                <a:cubicBezTo>
                  <a:pt x="695" y="474"/>
                  <a:pt x="571" y="271"/>
                  <a:pt x="590" y="186"/>
                </a:cubicBezTo>
                <a:cubicBezTo>
                  <a:pt x="609" y="101"/>
                  <a:pt x="686" y="50"/>
                  <a:pt x="764" y="0"/>
                </a:cubicBezTo>
              </a:path>
            </a:pathLst>
          </a:custGeom>
          <a:noFill/>
          <a:ln w="19050" cap="flat" cmpd="sng">
            <a:solidFill>
              <a:srgbClr val="CC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 rot="16376880" flipH="1">
            <a:off x="3935414" y="2903537"/>
            <a:ext cx="1225550" cy="1552575"/>
          </a:xfrm>
          <a:custGeom>
            <a:avLst/>
            <a:gdLst/>
            <a:ahLst/>
            <a:cxnLst>
              <a:cxn ang="0">
                <a:pos x="86" y="978"/>
              </a:cxn>
              <a:cxn ang="0">
                <a:pos x="44" y="672"/>
              </a:cxn>
              <a:cxn ang="0">
                <a:pos x="350" y="750"/>
              </a:cxn>
              <a:cxn ang="0">
                <a:pos x="320" y="402"/>
              </a:cxn>
              <a:cxn ang="0">
                <a:pos x="650" y="510"/>
              </a:cxn>
              <a:cxn ang="0">
                <a:pos x="590" y="186"/>
              </a:cxn>
              <a:cxn ang="0">
                <a:pos x="764" y="0"/>
              </a:cxn>
            </a:cxnLst>
            <a:rect l="0" t="0" r="r" b="b"/>
            <a:pathLst>
              <a:path w="764" h="978">
                <a:moveTo>
                  <a:pt x="86" y="978"/>
                </a:moveTo>
                <a:cubicBezTo>
                  <a:pt x="80" y="927"/>
                  <a:pt x="0" y="710"/>
                  <a:pt x="44" y="672"/>
                </a:cubicBezTo>
                <a:cubicBezTo>
                  <a:pt x="88" y="634"/>
                  <a:pt x="304" y="795"/>
                  <a:pt x="350" y="750"/>
                </a:cubicBezTo>
                <a:cubicBezTo>
                  <a:pt x="396" y="705"/>
                  <a:pt x="270" y="442"/>
                  <a:pt x="320" y="402"/>
                </a:cubicBezTo>
                <a:cubicBezTo>
                  <a:pt x="370" y="362"/>
                  <a:pt x="605" y="546"/>
                  <a:pt x="650" y="510"/>
                </a:cubicBezTo>
                <a:cubicBezTo>
                  <a:pt x="695" y="474"/>
                  <a:pt x="571" y="271"/>
                  <a:pt x="590" y="186"/>
                </a:cubicBezTo>
                <a:cubicBezTo>
                  <a:pt x="609" y="101"/>
                  <a:pt x="686" y="50"/>
                  <a:pt x="764" y="0"/>
                </a:cubicBezTo>
              </a:path>
            </a:pathLst>
          </a:custGeom>
          <a:noFill/>
          <a:ln w="19050" cap="flat" cmpd="sng">
            <a:solidFill>
              <a:srgbClr val="CC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046663" y="5500687"/>
            <a:ext cx="94128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Surface </a:t>
            </a:r>
            <a:r>
              <a:rPr lang="en-US" i="1" dirty="0" err="1" smtClean="0">
                <a:solidFill>
                  <a:schemeClr val="tx2"/>
                </a:solidFill>
              </a:rPr>
              <a:t>i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867400" y="4191000"/>
            <a:ext cx="94128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Surface </a:t>
            </a:r>
            <a:r>
              <a:rPr lang="en-US" i="1" dirty="0">
                <a:solidFill>
                  <a:schemeClr val="tx2"/>
                </a:solidFill>
              </a:rPr>
              <a:t>j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533400" y="2198688"/>
            <a:ext cx="1992853" cy="307777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Radiosity</a:t>
            </a:r>
            <a:r>
              <a:rPr lang="en-US" dirty="0">
                <a:solidFill>
                  <a:schemeClr val="tx2"/>
                </a:solidFill>
              </a:rPr>
              <a:t> of surface </a:t>
            </a:r>
            <a:r>
              <a:rPr lang="en-US" i="1" dirty="0" err="1">
                <a:solidFill>
                  <a:schemeClr val="tx2"/>
                </a:solidFill>
              </a:rPr>
              <a:t>i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2052638" y="1016000"/>
            <a:ext cx="752475" cy="995362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20" name="AutoShape 14"/>
          <p:cNvCxnSpPr>
            <a:cxnSpLocks noChangeShapeType="1"/>
            <a:stCxn id="19" idx="1"/>
            <a:endCxn id="18" idx="0"/>
          </p:cNvCxnSpPr>
          <p:nvPr/>
        </p:nvCxnSpPr>
        <p:spPr bwMode="auto">
          <a:xfrm rot="10800000" flipV="1">
            <a:off x="1529828" y="1513680"/>
            <a:ext cx="522811" cy="685007"/>
          </a:xfrm>
          <a:prstGeom prst="curvedConnector2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533400" y="2882900"/>
            <a:ext cx="2074607" cy="307777"/>
          </a:xfrm>
          <a:prstGeom prst="rect">
            <a:avLst/>
          </a:prstGeom>
          <a:noFill/>
          <a:ln w="127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Emissivity of surface </a:t>
            </a:r>
            <a:r>
              <a:rPr lang="en-US" i="1" dirty="0" err="1" smtClean="0">
                <a:solidFill>
                  <a:schemeClr val="tx2"/>
                </a:solidFill>
              </a:rPr>
              <a:t>i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2" name="AutoShape 17"/>
          <p:cNvCxnSpPr>
            <a:cxnSpLocks noChangeShapeType="1"/>
            <a:endCxn id="21" idx="3"/>
          </p:cNvCxnSpPr>
          <p:nvPr/>
        </p:nvCxnSpPr>
        <p:spPr bwMode="auto">
          <a:xfrm rot="10800000" flipV="1">
            <a:off x="2608007" y="2011361"/>
            <a:ext cx="1271846" cy="1025427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3173413" y="1016000"/>
            <a:ext cx="752475" cy="995362"/>
          </a:xfrm>
          <a:prstGeom prst="rect">
            <a:avLst/>
          </a:prstGeom>
          <a:noFill/>
          <a:ln w="127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4229100" y="1016000"/>
            <a:ext cx="730250" cy="995362"/>
          </a:xfrm>
          <a:prstGeom prst="rect">
            <a:avLst/>
          </a:prstGeom>
          <a:noFill/>
          <a:ln w="127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533400" y="3608388"/>
            <a:ext cx="2141933" cy="307777"/>
          </a:xfrm>
          <a:prstGeom prst="rect">
            <a:avLst/>
          </a:prstGeom>
          <a:noFill/>
          <a:ln w="127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Reflectivity of surface </a:t>
            </a:r>
            <a:r>
              <a:rPr lang="en-US" i="1" dirty="0" err="1" smtClean="0">
                <a:solidFill>
                  <a:schemeClr val="tx2"/>
                </a:solidFill>
              </a:rPr>
              <a:t>i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6" name="AutoShape 22"/>
          <p:cNvCxnSpPr>
            <a:cxnSpLocks noChangeShapeType="1"/>
            <a:stCxn id="24" idx="2"/>
            <a:endCxn id="25" idx="3"/>
          </p:cNvCxnSpPr>
          <p:nvPr/>
        </p:nvCxnSpPr>
        <p:spPr bwMode="auto">
          <a:xfrm rot="5400000">
            <a:off x="2759322" y="1927373"/>
            <a:ext cx="1750915" cy="1918892"/>
          </a:xfrm>
          <a:prstGeom prst="curvedConnector2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5630863" y="1016000"/>
            <a:ext cx="604837" cy="995362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4953000" y="2435423"/>
            <a:ext cx="1992853" cy="307777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Radiosity</a:t>
            </a:r>
            <a:r>
              <a:rPr lang="en-US" dirty="0">
                <a:solidFill>
                  <a:schemeClr val="tx2"/>
                </a:solidFill>
              </a:rPr>
              <a:t> of </a:t>
            </a:r>
            <a:r>
              <a:rPr lang="en-US" dirty="0" smtClean="0">
                <a:solidFill>
                  <a:schemeClr val="tx2"/>
                </a:solidFill>
              </a:rPr>
              <a:t>surface</a:t>
            </a:r>
            <a:r>
              <a:rPr lang="en-US" i="1" dirty="0" smtClean="0">
                <a:solidFill>
                  <a:schemeClr val="tx2"/>
                </a:solidFill>
              </a:rPr>
              <a:t> j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9" name="AutoShape 25"/>
          <p:cNvCxnSpPr>
            <a:cxnSpLocks noChangeShapeType="1"/>
            <a:stCxn id="27" idx="2"/>
            <a:endCxn id="28" idx="0"/>
          </p:cNvCxnSpPr>
          <p:nvPr/>
        </p:nvCxnSpPr>
        <p:spPr bwMode="auto">
          <a:xfrm rot="16200000" flipH="1">
            <a:off x="5729324" y="2215319"/>
            <a:ext cx="424061" cy="16145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6235700" y="1016000"/>
            <a:ext cx="604838" cy="995362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7467600" y="1484293"/>
            <a:ext cx="1508125" cy="95410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Form Factor</a:t>
            </a:r>
            <a:r>
              <a:rPr lang="en-US" dirty="0">
                <a:solidFill>
                  <a:schemeClr val="tx2"/>
                </a:solidFill>
              </a:rPr>
              <a:t> of surface </a:t>
            </a:r>
            <a:r>
              <a:rPr lang="en-US" i="1" dirty="0">
                <a:solidFill>
                  <a:schemeClr val="tx2"/>
                </a:solidFill>
              </a:rPr>
              <a:t>j</a:t>
            </a:r>
            <a:r>
              <a:rPr lang="en-US" dirty="0">
                <a:solidFill>
                  <a:schemeClr val="tx2"/>
                </a:solidFill>
              </a:rPr>
              <a:t> relative to surface </a:t>
            </a:r>
            <a:r>
              <a:rPr lang="en-US" i="1" dirty="0" err="1">
                <a:solidFill>
                  <a:schemeClr val="tx2"/>
                </a:solidFill>
              </a:rPr>
              <a:t>i</a:t>
            </a:r>
            <a:endParaRPr lang="en-US" i="1" dirty="0">
              <a:solidFill>
                <a:schemeClr val="tx2"/>
              </a:solidFill>
            </a:endParaRPr>
          </a:p>
        </p:txBody>
      </p:sp>
      <p:cxnSp>
        <p:nvCxnSpPr>
          <p:cNvPr id="32" name="AutoShape 28"/>
          <p:cNvCxnSpPr>
            <a:cxnSpLocks noChangeShapeType="1"/>
            <a:stCxn id="30" idx="3"/>
            <a:endCxn id="31" idx="1"/>
          </p:cNvCxnSpPr>
          <p:nvPr/>
        </p:nvCxnSpPr>
        <p:spPr bwMode="auto">
          <a:xfrm>
            <a:off x="6840538" y="1513681"/>
            <a:ext cx="627062" cy="447666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3" name="Line 29"/>
          <p:cNvSpPr>
            <a:spLocks noChangeShapeType="1"/>
          </p:cNvSpPr>
          <p:nvPr/>
        </p:nvSpPr>
        <p:spPr bwMode="auto">
          <a:xfrm flipH="1">
            <a:off x="4241801" y="3535362"/>
            <a:ext cx="1409700" cy="1304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34" name="AutoShape 30"/>
          <p:cNvCxnSpPr>
            <a:cxnSpLocks noChangeShapeType="1"/>
            <a:stCxn id="31" idx="2"/>
            <a:endCxn id="35" idx="0"/>
          </p:cNvCxnSpPr>
          <p:nvPr/>
        </p:nvCxnSpPr>
        <p:spPr bwMode="auto">
          <a:xfrm rot="5400000">
            <a:off x="5824142" y="1641079"/>
            <a:ext cx="1600200" cy="3194843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4927601" y="4038600"/>
            <a:ext cx="198437" cy="147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6869113" y="3528536"/>
            <a:ext cx="2046287" cy="73866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accounts for </a:t>
            </a:r>
            <a:r>
              <a:rPr lang="en-US" u="sng" dirty="0" smtClean="0"/>
              <a:t>physical </a:t>
            </a:r>
            <a:r>
              <a:rPr lang="en-US" u="sng" dirty="0"/>
              <a:t>relationship</a:t>
            </a:r>
            <a:r>
              <a:rPr lang="en-US" dirty="0"/>
              <a:t> between </a:t>
            </a:r>
            <a:r>
              <a:rPr lang="en-US" dirty="0" smtClean="0"/>
              <a:t>two </a:t>
            </a:r>
            <a:r>
              <a:rPr lang="en-US" dirty="0"/>
              <a:t>surfaces</a:t>
            </a:r>
          </a:p>
        </p:txBody>
      </p:sp>
      <p:sp useBgFill="1">
        <p:nvSpPr>
          <p:cNvPr id="37" name="AutoShape 33"/>
          <p:cNvSpPr>
            <a:spLocks noChangeArrowheads="1"/>
          </p:cNvSpPr>
          <p:nvPr/>
        </p:nvSpPr>
        <p:spPr bwMode="auto">
          <a:xfrm>
            <a:off x="8382000" y="2438400"/>
            <a:ext cx="419100" cy="1084263"/>
          </a:xfrm>
          <a:prstGeom prst="downArrow">
            <a:avLst>
              <a:gd name="adj1" fmla="val 50000"/>
              <a:gd name="adj2" fmla="val 64678"/>
            </a:avLst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" name="Rectangle 34"/>
          <p:cNvSpPr>
            <a:spLocks noChangeArrowheads="1"/>
          </p:cNvSpPr>
          <p:nvPr/>
        </p:nvSpPr>
        <p:spPr bwMode="auto">
          <a:xfrm>
            <a:off x="533400" y="5197475"/>
            <a:ext cx="3149600" cy="52322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will </a:t>
            </a:r>
            <a:r>
              <a:rPr lang="en-US" u="sng" dirty="0" smtClean="0"/>
              <a:t>absorb</a:t>
            </a:r>
            <a:r>
              <a:rPr lang="en-US" dirty="0" smtClean="0"/>
              <a:t> </a:t>
            </a:r>
            <a:r>
              <a:rPr lang="en-US" dirty="0"/>
              <a:t>certain percentage of light energy which strikes </a:t>
            </a:r>
            <a:r>
              <a:rPr lang="en-US" dirty="0" smtClean="0"/>
              <a:t>surface</a:t>
            </a:r>
            <a:endParaRPr lang="en-US" dirty="0"/>
          </a:p>
        </p:txBody>
      </p:sp>
      <p:sp useBgFill="1">
        <p:nvSpPr>
          <p:cNvPr id="39" name="AutoShape 35"/>
          <p:cNvSpPr>
            <a:spLocks noChangeArrowheads="1"/>
          </p:cNvSpPr>
          <p:nvPr/>
        </p:nvSpPr>
        <p:spPr bwMode="auto">
          <a:xfrm>
            <a:off x="1371600" y="3962400"/>
            <a:ext cx="419100" cy="1084262"/>
          </a:xfrm>
          <a:prstGeom prst="downArrow">
            <a:avLst>
              <a:gd name="adj1" fmla="val 50000"/>
              <a:gd name="adj2" fmla="val 64678"/>
            </a:avLst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6" grpId="0"/>
      <p:bldP spid="17" grpId="0"/>
      <p:bldP spid="18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30" grpId="0" animBg="1"/>
      <p:bldP spid="31" grpId="0" animBg="1"/>
      <p:bldP spid="33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Radiosity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[4]: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Implementation, Pros &amp; Cons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457200" y="5943600"/>
            <a:ext cx="7315200" cy="461665"/>
            <a:chOff x="457200" y="5943600"/>
            <a:chExt cx="7315200" cy="461665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57200" y="5943600"/>
              <a:ext cx="6099298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ym typeface="Symbol" pitchFamily="18" charset="2"/>
                </a:rPr>
                <a:t>Adapted from slides © 2001 - 2005 M. C. Sousa, University of Calgary</a:t>
              </a:r>
              <a:endParaRPr lang="en-GB" sz="1200" dirty="0"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/>
                <a:t>CPSC 591/691: Rendering, Spring 2001 through Spring 2011</a:t>
              </a:r>
              <a:r>
                <a:rPr lang="en-GB" sz="1200" dirty="0" smtClean="0">
                  <a:sym typeface="Symbol" pitchFamily="18" charset="2"/>
                </a:rPr>
                <a:t> –  </a:t>
              </a:r>
              <a:r>
                <a:rPr lang="en-GB" sz="1200" dirty="0" smtClean="0">
                  <a:sym typeface="Symbol" pitchFamily="18" charset="2"/>
                  <a:hlinkClick r:id="rId3"/>
                </a:rPr>
                <a:t>http://bit.ly/ftMP0G</a:t>
              </a:r>
              <a:endParaRPr lang="en-US" sz="1200" dirty="0">
                <a:sym typeface="Symbol" pitchFamily="18" charset="2"/>
              </a:endParaRPr>
            </a:p>
          </p:txBody>
        </p:sp>
        <p:pic>
          <p:nvPicPr>
            <p:cNvPr id="12" name="Picture 11" descr="Calgary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1800" y="5966181"/>
              <a:ext cx="990600" cy="416502"/>
            </a:xfrm>
            <a:prstGeom prst="rect">
              <a:avLst/>
            </a:prstGeom>
          </p:spPr>
        </p:pic>
      </p:grpSp>
      <p:pic>
        <p:nvPicPr>
          <p:cNvPr id="8" name="Picture 7" descr="box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956425" y="4267200"/>
            <a:ext cx="1958975" cy="1293812"/>
          </a:xfrm>
          <a:prstGeom prst="rect">
            <a:avLst/>
          </a:prstGeom>
          <a:noFill/>
          <a:ln/>
        </p:spPr>
      </p:pic>
      <p:pic>
        <p:nvPicPr>
          <p:cNvPr id="9" name="Picture 8" descr="box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746625" y="4267200"/>
            <a:ext cx="1960562" cy="1295400"/>
          </a:xfrm>
          <a:prstGeom prst="rect">
            <a:avLst/>
          </a:prstGeom>
          <a:noFill/>
          <a:ln/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09600" y="1143000"/>
            <a:ext cx="7762875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Classic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radiosity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= finite element method</a:t>
            </a:r>
          </a:p>
          <a:p>
            <a:pPr marL="342900" marR="0" lvl="0" indent="-342900" algn="just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Assumptions</a:t>
            </a:r>
          </a:p>
          <a:p>
            <a:pPr marL="742950" marR="0" lvl="1" indent="-285750" algn="just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Diffuse reflectance</a:t>
            </a:r>
          </a:p>
          <a:p>
            <a:pPr marL="742950" marR="0" lvl="1" indent="-285750" algn="just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Usually polygonal surfaces</a:t>
            </a:r>
          </a:p>
          <a:p>
            <a:pPr marL="342900" marR="0" lvl="0" indent="-342900" algn="just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Advantages</a:t>
            </a:r>
          </a:p>
          <a:p>
            <a:pPr marL="742950" marR="0" lvl="1" indent="-285750" algn="just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Soft shadows and indirect lighting</a:t>
            </a:r>
          </a:p>
          <a:p>
            <a:pPr marL="742950" marR="0" lvl="1" indent="-285750" algn="just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View independent solution</a:t>
            </a:r>
          </a:p>
          <a:p>
            <a:pPr marL="742950" marR="0" lvl="1" indent="-285750" algn="just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Precompute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 for set of light sources</a:t>
            </a:r>
          </a:p>
          <a:p>
            <a:pPr marL="742950" marR="0" lvl="1" indent="-285750" algn="just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Useful for walkthroughs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5B0DAA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Radiosity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[5]: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Classic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Radiosity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Algorithm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457200" y="5943600"/>
            <a:ext cx="7315200" cy="461665"/>
            <a:chOff x="457200" y="5943600"/>
            <a:chExt cx="7315200" cy="461665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57200" y="5943600"/>
              <a:ext cx="6099298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ym typeface="Symbol" pitchFamily="18" charset="2"/>
                </a:rPr>
                <a:t>Adapted from slides © 2001 - 2005 M. C. Sousa, University of Calgary</a:t>
              </a:r>
              <a:endParaRPr lang="en-GB" sz="1200" dirty="0"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/>
                <a:t>CPSC 591/691: Rendering, Spring 2001 through Spring 2011</a:t>
              </a:r>
              <a:r>
                <a:rPr lang="en-GB" sz="1200" dirty="0" smtClean="0">
                  <a:sym typeface="Symbol" pitchFamily="18" charset="2"/>
                </a:rPr>
                <a:t> –  </a:t>
              </a:r>
              <a:r>
                <a:rPr lang="en-GB" sz="1200" dirty="0" smtClean="0">
                  <a:sym typeface="Symbol" pitchFamily="18" charset="2"/>
                  <a:hlinkClick r:id="rId3"/>
                </a:rPr>
                <a:t>http://bit.ly/ftMP0G</a:t>
              </a:r>
              <a:endParaRPr lang="en-US" sz="1200" dirty="0">
                <a:sym typeface="Symbol" pitchFamily="18" charset="2"/>
              </a:endParaRPr>
            </a:p>
          </p:txBody>
        </p:sp>
        <p:pic>
          <p:nvPicPr>
            <p:cNvPr id="12" name="Picture 11" descr="Calgary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1800" y="5966181"/>
              <a:ext cx="990600" cy="416502"/>
            </a:xfrm>
            <a:prstGeom prst="rect">
              <a:avLst/>
            </a:prstGeom>
          </p:spPr>
        </p:pic>
      </p:grp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923925" y="1380609"/>
            <a:ext cx="4022725" cy="369332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 dirty="0"/>
              <a:t>Mesh Surfaces into Elements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1358900" y="2390776"/>
            <a:ext cx="3152775" cy="71437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 dirty="0"/>
              <a:t>Compute Form Factors</a:t>
            </a:r>
          </a:p>
          <a:p>
            <a:pPr algn="ctr"/>
            <a:r>
              <a:rPr lang="en-US" sz="1800" b="1" dirty="0"/>
              <a:t>Between Elements</a:t>
            </a: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1508918" y="3533775"/>
            <a:ext cx="2852738" cy="71437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 dirty="0"/>
              <a:t>Solve Linear System</a:t>
            </a:r>
          </a:p>
          <a:p>
            <a:pPr algn="ctr"/>
            <a:r>
              <a:rPr lang="en-US" sz="1800" b="1" dirty="0"/>
              <a:t>for </a:t>
            </a:r>
            <a:r>
              <a:rPr lang="en-US" sz="1800" b="1" dirty="0" err="1"/>
              <a:t>Radiosities</a:t>
            </a:r>
            <a:endParaRPr lang="en-US" sz="1800" b="1" dirty="0"/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1554162" y="4771122"/>
            <a:ext cx="2762250" cy="646331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 dirty="0"/>
              <a:t>Reconstruct and Display Solution</a:t>
            </a:r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2751807" y="1905000"/>
            <a:ext cx="366960" cy="333256"/>
          </a:xfrm>
          <a:prstGeom prst="downArrow">
            <a:avLst>
              <a:gd name="adj1" fmla="val 50000"/>
              <a:gd name="adj2" fmla="val 34217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200"/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2743200" y="3171944"/>
            <a:ext cx="366960" cy="333256"/>
          </a:xfrm>
          <a:prstGeom prst="downArrow">
            <a:avLst>
              <a:gd name="adj1" fmla="val 50000"/>
              <a:gd name="adj2" fmla="val 34217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200"/>
          </a:p>
        </p:txBody>
      </p:sp>
      <p:sp>
        <p:nvSpPr>
          <p:cNvPr id="27" name="AutoShape 14"/>
          <p:cNvSpPr>
            <a:spLocks noChangeArrowheads="1"/>
          </p:cNvSpPr>
          <p:nvPr/>
        </p:nvSpPr>
        <p:spPr bwMode="auto">
          <a:xfrm>
            <a:off x="2751807" y="4343400"/>
            <a:ext cx="366960" cy="333256"/>
          </a:xfrm>
          <a:prstGeom prst="downArrow">
            <a:avLst>
              <a:gd name="adj1" fmla="val 50000"/>
              <a:gd name="adj2" fmla="val 34217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200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>
            <a:off x="2935287" y="5476875"/>
            <a:ext cx="0" cy="390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anchor="ctr">
            <a:spAutoFit/>
          </a:bodyPr>
          <a:lstStyle/>
          <a:p>
            <a:endParaRPr lang="en-US" sz="1200"/>
          </a:p>
        </p:txBody>
      </p:sp>
      <p:pic>
        <p:nvPicPr>
          <p:cNvPr id="29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2563" y="1077119"/>
            <a:ext cx="1319212" cy="976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0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57988" y="1073150"/>
            <a:ext cx="1319212" cy="984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2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1950" y="2133601"/>
            <a:ext cx="979487" cy="1228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3" name="Picture 23" descr="radiance-radiosit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2125663"/>
            <a:ext cx="1343025" cy="1244600"/>
          </a:xfrm>
          <a:prstGeom prst="rect">
            <a:avLst/>
          </a:prstGeom>
          <a:noFill/>
        </p:spPr>
      </p:pic>
      <p:pic>
        <p:nvPicPr>
          <p:cNvPr id="34" name="Picture 2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3500437"/>
            <a:ext cx="1481138" cy="781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5" name="Picture 26" descr="box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80025" y="4419600"/>
            <a:ext cx="1349375" cy="134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1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Radiosity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[6]: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Form Factors Illustrated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457200" y="5943600"/>
            <a:ext cx="7315200" cy="461665"/>
            <a:chOff x="457200" y="5943600"/>
            <a:chExt cx="7315200" cy="461665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57200" y="5943600"/>
              <a:ext cx="6099298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ym typeface="Symbol" pitchFamily="18" charset="2"/>
                </a:rPr>
                <a:t>Adapted from slides © 2001 - 2005 M. C. Sousa, University of Calgary</a:t>
              </a:r>
              <a:endParaRPr lang="en-GB" sz="1200" dirty="0"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/>
                <a:t>CPSC 591/691: Rendering, Spring 2001 through Spring 2011</a:t>
              </a:r>
              <a:r>
                <a:rPr lang="en-GB" sz="1200" dirty="0" smtClean="0">
                  <a:sym typeface="Symbol" pitchFamily="18" charset="2"/>
                </a:rPr>
                <a:t> –  </a:t>
              </a:r>
              <a:r>
                <a:rPr lang="en-GB" sz="1200" dirty="0" smtClean="0">
                  <a:sym typeface="Symbol" pitchFamily="18" charset="2"/>
                  <a:hlinkClick r:id="rId3"/>
                </a:rPr>
                <a:t>http://bit.ly/ftMP0G</a:t>
              </a:r>
              <a:endParaRPr lang="en-US" sz="1200" dirty="0">
                <a:sym typeface="Symbol" pitchFamily="18" charset="2"/>
              </a:endParaRPr>
            </a:p>
          </p:txBody>
        </p:sp>
        <p:pic>
          <p:nvPicPr>
            <p:cNvPr id="12" name="Picture 11" descr="Calgary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1800" y="5966181"/>
              <a:ext cx="990600" cy="416502"/>
            </a:xfrm>
            <a:prstGeom prst="rect">
              <a:avLst/>
            </a:prstGeom>
          </p:spPr>
        </p:pic>
      </p:grpSp>
      <p:sp>
        <p:nvSpPr>
          <p:cNvPr id="14" name="Freeform 5"/>
          <p:cNvSpPr>
            <a:spLocks/>
          </p:cNvSpPr>
          <p:nvPr/>
        </p:nvSpPr>
        <p:spPr bwMode="auto">
          <a:xfrm>
            <a:off x="6791325" y="1219200"/>
            <a:ext cx="2124075" cy="3714750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338" y="660"/>
              </a:cxn>
              <a:cxn ang="0">
                <a:pos x="1320" y="2340"/>
              </a:cxn>
              <a:cxn ang="0">
                <a:pos x="0" y="1044"/>
              </a:cxn>
              <a:cxn ang="0">
                <a:pos x="12" y="0"/>
              </a:cxn>
            </a:cxnLst>
            <a:rect l="0" t="0" r="r" b="b"/>
            <a:pathLst>
              <a:path w="1338" h="2340">
                <a:moveTo>
                  <a:pt x="12" y="0"/>
                </a:moveTo>
                <a:lnTo>
                  <a:pt x="1338" y="660"/>
                </a:lnTo>
                <a:lnTo>
                  <a:pt x="1320" y="2340"/>
                </a:lnTo>
                <a:lnTo>
                  <a:pt x="0" y="1044"/>
                </a:lnTo>
                <a:lnTo>
                  <a:pt x="12" y="0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4648200" y="3095625"/>
            <a:ext cx="4086225" cy="207645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642" y="1308"/>
              </a:cxn>
              <a:cxn ang="0">
                <a:pos x="2574" y="1290"/>
              </a:cxn>
              <a:cxn ang="0">
                <a:pos x="1284" y="0"/>
              </a:cxn>
              <a:cxn ang="0">
                <a:pos x="0" y="12"/>
              </a:cxn>
            </a:cxnLst>
            <a:rect l="0" t="0" r="r" b="b"/>
            <a:pathLst>
              <a:path w="2574" h="1308">
                <a:moveTo>
                  <a:pt x="0" y="12"/>
                </a:moveTo>
                <a:lnTo>
                  <a:pt x="642" y="1308"/>
                </a:lnTo>
                <a:lnTo>
                  <a:pt x="2574" y="1290"/>
                </a:lnTo>
                <a:lnTo>
                  <a:pt x="1284" y="0"/>
                </a:lnTo>
                <a:lnTo>
                  <a:pt x="0" y="12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H="1">
            <a:off x="6419850" y="2695575"/>
            <a:ext cx="1466850" cy="1457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diamond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5710238" y="4695825"/>
            <a:ext cx="1085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Surface i</a:t>
            </a: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6915150" y="1895475"/>
            <a:ext cx="1085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Surface j</a:t>
            </a: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474663" y="1370013"/>
            <a:ext cx="5802312" cy="714375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smtClean="0"/>
              <a:t>Purely </a:t>
            </a:r>
            <a:r>
              <a:rPr lang="en-US" sz="2000" b="1" dirty="0"/>
              <a:t>geometric relationship, </a:t>
            </a:r>
            <a:r>
              <a:rPr lang="en-US" sz="2000" b="1" dirty="0" smtClean="0"/>
              <a:t>independent </a:t>
            </a:r>
            <a:r>
              <a:rPr lang="en-US" sz="2000" b="1" dirty="0"/>
              <a:t>of viewpoint or surface attributes</a:t>
            </a:r>
          </a:p>
        </p:txBody>
      </p:sp>
      <p:sp>
        <p:nvSpPr>
          <p:cNvPr id="20" name="Freeform 34"/>
          <p:cNvSpPr>
            <a:spLocks/>
          </p:cNvSpPr>
          <p:nvPr/>
        </p:nvSpPr>
        <p:spPr bwMode="auto">
          <a:xfrm>
            <a:off x="6421438" y="2619375"/>
            <a:ext cx="1455737" cy="1498600"/>
          </a:xfrm>
          <a:custGeom>
            <a:avLst/>
            <a:gdLst/>
            <a:ahLst/>
            <a:cxnLst>
              <a:cxn ang="0">
                <a:pos x="917" y="50"/>
              </a:cxn>
              <a:cxn ang="0">
                <a:pos x="779" y="38"/>
              </a:cxn>
              <a:cxn ang="0">
                <a:pos x="845" y="278"/>
              </a:cxn>
              <a:cxn ang="0">
                <a:pos x="617" y="230"/>
              </a:cxn>
              <a:cxn ang="0">
                <a:pos x="653" y="476"/>
              </a:cxn>
              <a:cxn ang="0">
                <a:pos x="401" y="416"/>
              </a:cxn>
              <a:cxn ang="0">
                <a:pos x="455" y="680"/>
              </a:cxn>
              <a:cxn ang="0">
                <a:pos x="185" y="596"/>
              </a:cxn>
              <a:cxn ang="0">
                <a:pos x="281" y="854"/>
              </a:cxn>
              <a:cxn ang="0">
                <a:pos x="41" y="770"/>
              </a:cxn>
              <a:cxn ang="0">
                <a:pos x="35" y="944"/>
              </a:cxn>
            </a:cxnLst>
            <a:rect l="0" t="0" r="r" b="b"/>
            <a:pathLst>
              <a:path w="917" h="944">
                <a:moveTo>
                  <a:pt x="917" y="50"/>
                </a:moveTo>
                <a:cubicBezTo>
                  <a:pt x="854" y="25"/>
                  <a:pt x="791" y="0"/>
                  <a:pt x="779" y="38"/>
                </a:cubicBezTo>
                <a:cubicBezTo>
                  <a:pt x="767" y="76"/>
                  <a:pt x="872" y="246"/>
                  <a:pt x="845" y="278"/>
                </a:cubicBezTo>
                <a:cubicBezTo>
                  <a:pt x="818" y="310"/>
                  <a:pt x="649" y="197"/>
                  <a:pt x="617" y="230"/>
                </a:cubicBezTo>
                <a:cubicBezTo>
                  <a:pt x="585" y="263"/>
                  <a:pt x="689" y="445"/>
                  <a:pt x="653" y="476"/>
                </a:cubicBezTo>
                <a:cubicBezTo>
                  <a:pt x="617" y="507"/>
                  <a:pt x="434" y="382"/>
                  <a:pt x="401" y="416"/>
                </a:cubicBezTo>
                <a:cubicBezTo>
                  <a:pt x="368" y="450"/>
                  <a:pt x="491" y="650"/>
                  <a:pt x="455" y="680"/>
                </a:cubicBezTo>
                <a:cubicBezTo>
                  <a:pt x="419" y="710"/>
                  <a:pt x="214" y="567"/>
                  <a:pt x="185" y="596"/>
                </a:cubicBezTo>
                <a:cubicBezTo>
                  <a:pt x="156" y="625"/>
                  <a:pt x="305" y="825"/>
                  <a:pt x="281" y="854"/>
                </a:cubicBezTo>
                <a:cubicBezTo>
                  <a:pt x="257" y="883"/>
                  <a:pt x="82" y="755"/>
                  <a:pt x="41" y="770"/>
                </a:cubicBezTo>
                <a:cubicBezTo>
                  <a:pt x="0" y="785"/>
                  <a:pt x="17" y="864"/>
                  <a:pt x="35" y="944"/>
                </a:cubicBezTo>
              </a:path>
            </a:pathLst>
          </a:custGeom>
          <a:noFill/>
          <a:ln w="1905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Recursive Ray Tracing Algorithm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57200" y="5943600"/>
            <a:ext cx="7709340" cy="461665"/>
            <a:chOff x="457200" y="5943600"/>
            <a:chExt cx="7709340" cy="46166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57200" y="5943600"/>
              <a:ext cx="518924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Adapted from slides © 2005 M. Thomas &amp; C. </a:t>
              </a:r>
              <a:r>
                <a:rPr lang="en-GB" sz="1200" dirty="0" err="1" smtClean="0">
                  <a:solidFill>
                    <a:srgbClr val="0033CC"/>
                  </a:solidFill>
                  <a:sym typeface="Symbol" pitchFamily="18" charset="2"/>
                </a:rPr>
                <a:t>Khambamettu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, U. Del.</a:t>
              </a:r>
              <a:endParaRPr lang="en-GB" sz="1200" dirty="0">
                <a:solidFill>
                  <a:srgbClr val="0033CC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0033CC"/>
                  </a:solidFill>
                </a:rPr>
                <a:t>CISC 440/640: Computer Graphics, Spring 2005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  <a:hlinkClick r:id="rId3"/>
                </a:rPr>
                <a:t>http://bit.ly/hz1kfU</a:t>
              </a:r>
              <a:endParaRPr lang="en-US" sz="1200" dirty="0">
                <a:solidFill>
                  <a:srgbClr val="0033CC"/>
                </a:solidFill>
                <a:sym typeface="Symbol" pitchFamily="18" charset="2"/>
              </a:endParaRPr>
            </a:p>
          </p:txBody>
        </p:sp>
        <p:pic>
          <p:nvPicPr>
            <p:cNvPr id="10" name="Picture 9" descr="UDel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0" y="6022032"/>
              <a:ext cx="2375340" cy="304800"/>
            </a:xfrm>
            <a:prstGeom prst="rect">
              <a:avLst/>
            </a:prstGeom>
          </p:spPr>
        </p:pic>
      </p:grp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09600" y="1066800"/>
            <a:ext cx="8382000" cy="4572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 3D ray into scene for each 2D image pixel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 3D intersection point of ray with nearest object in scene</a:t>
            </a:r>
          </a:p>
          <a:p>
            <a:pPr marL="742950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Test each primitive in the scene for intersection</a:t>
            </a:r>
          </a:p>
          <a:p>
            <a:pPr marL="742950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Find nearest intersection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Recursively spawn rays from point of intersection</a:t>
            </a:r>
          </a:p>
          <a:p>
            <a:pPr marL="742950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Shadow Rays</a:t>
            </a:r>
          </a:p>
          <a:p>
            <a:pPr marL="742950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Reflected rays</a:t>
            </a:r>
          </a:p>
          <a:p>
            <a:pPr marL="742950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Transmitted rays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Accumulate color from each spawned ray at point of intersection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Radiosity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[7]: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Formula – Form Factor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457200" y="5943600"/>
            <a:ext cx="7315200" cy="461665"/>
            <a:chOff x="457200" y="5943600"/>
            <a:chExt cx="7315200" cy="461665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57200" y="5943600"/>
              <a:ext cx="6099298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ym typeface="Symbol" pitchFamily="18" charset="2"/>
                </a:rPr>
                <a:t>Adapted from slides © 2001 - 2005 M. C. Sousa, University of Calgary</a:t>
              </a:r>
              <a:endParaRPr lang="en-GB" sz="1200" dirty="0"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/>
                <a:t>CPSC 591/691: Rendering, Spring 2001 through Spring 2011</a:t>
              </a:r>
              <a:r>
                <a:rPr lang="en-GB" sz="1200" dirty="0" smtClean="0">
                  <a:sym typeface="Symbol" pitchFamily="18" charset="2"/>
                </a:rPr>
                <a:t> –  </a:t>
              </a:r>
              <a:r>
                <a:rPr lang="en-GB" sz="1200" dirty="0" smtClean="0">
                  <a:sym typeface="Symbol" pitchFamily="18" charset="2"/>
                  <a:hlinkClick r:id="rId4"/>
                </a:rPr>
                <a:t>http://bit.ly/ftMP0G</a:t>
              </a:r>
              <a:endParaRPr lang="en-US" sz="1200" dirty="0">
                <a:sym typeface="Symbol" pitchFamily="18" charset="2"/>
              </a:endParaRPr>
            </a:p>
          </p:txBody>
        </p:sp>
        <p:pic>
          <p:nvPicPr>
            <p:cNvPr id="12" name="Picture 11" descr="Calgary-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1800" y="5966181"/>
              <a:ext cx="990600" cy="416502"/>
            </a:xfrm>
            <a:prstGeom prst="rect">
              <a:avLst/>
            </a:prstGeom>
          </p:spPr>
        </p:pic>
      </p:grpSp>
      <p:sp>
        <p:nvSpPr>
          <p:cNvPr id="13" name="Freeform 3"/>
          <p:cNvSpPr>
            <a:spLocks/>
          </p:cNvSpPr>
          <p:nvPr/>
        </p:nvSpPr>
        <p:spPr bwMode="auto">
          <a:xfrm>
            <a:off x="6715125" y="1838325"/>
            <a:ext cx="2124075" cy="3714750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338" y="660"/>
              </a:cxn>
              <a:cxn ang="0">
                <a:pos x="1320" y="2340"/>
              </a:cxn>
              <a:cxn ang="0">
                <a:pos x="0" y="1044"/>
              </a:cxn>
              <a:cxn ang="0">
                <a:pos x="12" y="0"/>
              </a:cxn>
            </a:cxnLst>
            <a:rect l="0" t="0" r="r" b="b"/>
            <a:pathLst>
              <a:path w="1338" h="2340">
                <a:moveTo>
                  <a:pt x="12" y="0"/>
                </a:moveTo>
                <a:lnTo>
                  <a:pt x="1338" y="660"/>
                </a:lnTo>
                <a:lnTo>
                  <a:pt x="1320" y="2340"/>
                </a:lnTo>
                <a:lnTo>
                  <a:pt x="0" y="1044"/>
                </a:lnTo>
                <a:lnTo>
                  <a:pt x="12" y="0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" name="Freeform 4"/>
          <p:cNvSpPr>
            <a:spLocks/>
          </p:cNvSpPr>
          <p:nvPr/>
        </p:nvSpPr>
        <p:spPr bwMode="auto">
          <a:xfrm>
            <a:off x="4572000" y="3714750"/>
            <a:ext cx="4086225" cy="207645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642" y="1308"/>
              </a:cxn>
              <a:cxn ang="0">
                <a:pos x="2574" y="1290"/>
              </a:cxn>
              <a:cxn ang="0">
                <a:pos x="1284" y="0"/>
              </a:cxn>
              <a:cxn ang="0">
                <a:pos x="0" y="12"/>
              </a:cxn>
            </a:cxnLst>
            <a:rect l="0" t="0" r="r" b="b"/>
            <a:pathLst>
              <a:path w="2574" h="1308">
                <a:moveTo>
                  <a:pt x="0" y="12"/>
                </a:moveTo>
                <a:lnTo>
                  <a:pt x="642" y="1308"/>
                </a:lnTo>
                <a:lnTo>
                  <a:pt x="2574" y="1290"/>
                </a:lnTo>
                <a:lnTo>
                  <a:pt x="1284" y="0"/>
                </a:lnTo>
                <a:lnTo>
                  <a:pt x="0" y="12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flipH="1">
            <a:off x="6343650" y="3314700"/>
            <a:ext cx="1466850" cy="1457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diamond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 flipV="1">
            <a:off x="6324600" y="3867150"/>
            <a:ext cx="0" cy="90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 flipH="1">
            <a:off x="6953250" y="3314700"/>
            <a:ext cx="857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 flipH="1">
            <a:off x="6572250" y="3505200"/>
            <a:ext cx="1238250" cy="1266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" name="Freeform 9"/>
          <p:cNvSpPr>
            <a:spLocks/>
          </p:cNvSpPr>
          <p:nvPr/>
        </p:nvSpPr>
        <p:spPr bwMode="auto">
          <a:xfrm>
            <a:off x="7686675" y="3133725"/>
            <a:ext cx="238125" cy="371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0" y="84"/>
              </a:cxn>
              <a:cxn ang="0">
                <a:pos x="150" y="234"/>
              </a:cxn>
              <a:cxn ang="0">
                <a:pos x="6" y="114"/>
              </a:cxn>
              <a:cxn ang="0">
                <a:pos x="0" y="0"/>
              </a:cxn>
            </a:cxnLst>
            <a:rect l="0" t="0" r="r" b="b"/>
            <a:pathLst>
              <a:path w="150" h="234">
                <a:moveTo>
                  <a:pt x="0" y="0"/>
                </a:moveTo>
                <a:lnTo>
                  <a:pt x="150" y="84"/>
                </a:lnTo>
                <a:lnTo>
                  <a:pt x="150" y="234"/>
                </a:lnTo>
                <a:lnTo>
                  <a:pt x="6" y="114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" name="Freeform 10"/>
          <p:cNvSpPr>
            <a:spLocks/>
          </p:cNvSpPr>
          <p:nvPr/>
        </p:nvSpPr>
        <p:spPr bwMode="auto">
          <a:xfrm>
            <a:off x="6176963" y="4648200"/>
            <a:ext cx="447675" cy="247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" y="156"/>
              </a:cxn>
              <a:cxn ang="0">
                <a:pos x="282" y="144"/>
              </a:cxn>
              <a:cxn ang="0">
                <a:pos x="126" y="0"/>
              </a:cxn>
              <a:cxn ang="0">
                <a:pos x="0" y="0"/>
              </a:cxn>
            </a:cxnLst>
            <a:rect l="0" t="0" r="r" b="b"/>
            <a:pathLst>
              <a:path w="282" h="156">
                <a:moveTo>
                  <a:pt x="0" y="0"/>
                </a:moveTo>
                <a:lnTo>
                  <a:pt x="60" y="156"/>
                </a:lnTo>
                <a:lnTo>
                  <a:pt x="282" y="144"/>
                </a:lnTo>
                <a:lnTo>
                  <a:pt x="126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" name="Arc 11"/>
          <p:cNvSpPr>
            <a:spLocks/>
          </p:cNvSpPr>
          <p:nvPr/>
        </p:nvSpPr>
        <p:spPr bwMode="auto">
          <a:xfrm>
            <a:off x="6253163" y="4406900"/>
            <a:ext cx="371475" cy="908050"/>
          </a:xfrm>
          <a:custGeom>
            <a:avLst/>
            <a:gdLst>
              <a:gd name="G0" fmla="+- 0 0 0"/>
              <a:gd name="G1" fmla="+- 21455 0 0"/>
              <a:gd name="G2" fmla="+- 21600 0 0"/>
              <a:gd name="T0" fmla="*/ 2502 w 9723"/>
              <a:gd name="T1" fmla="*/ 0 h 21455"/>
              <a:gd name="T2" fmla="*/ 9723 w 9723"/>
              <a:gd name="T3" fmla="*/ 2167 h 21455"/>
              <a:gd name="T4" fmla="*/ 0 w 9723"/>
              <a:gd name="T5" fmla="*/ 21455 h 21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23" h="21455" fill="none" extrusionOk="0">
                <a:moveTo>
                  <a:pt x="2501" y="0"/>
                </a:moveTo>
                <a:cubicBezTo>
                  <a:pt x="5017" y="293"/>
                  <a:pt x="7461" y="1027"/>
                  <a:pt x="9722" y="2167"/>
                </a:cubicBezTo>
              </a:path>
              <a:path w="9723" h="21455" stroke="0" extrusionOk="0">
                <a:moveTo>
                  <a:pt x="2501" y="0"/>
                </a:moveTo>
                <a:cubicBezTo>
                  <a:pt x="5017" y="293"/>
                  <a:pt x="7461" y="1027"/>
                  <a:pt x="9722" y="2167"/>
                </a:cubicBezTo>
                <a:lnTo>
                  <a:pt x="0" y="21455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" name="Arc 12"/>
          <p:cNvSpPr>
            <a:spLocks/>
          </p:cNvSpPr>
          <p:nvPr/>
        </p:nvSpPr>
        <p:spPr bwMode="auto">
          <a:xfrm>
            <a:off x="7327900" y="3133725"/>
            <a:ext cx="892175" cy="517525"/>
          </a:xfrm>
          <a:custGeom>
            <a:avLst/>
            <a:gdLst>
              <a:gd name="G0" fmla="+- 21094 0 0"/>
              <a:gd name="G1" fmla="+- 0 0 0"/>
              <a:gd name="G2" fmla="+- 21600 0 0"/>
              <a:gd name="T0" fmla="*/ 3294 w 21094"/>
              <a:gd name="T1" fmla="*/ 12236 h 12236"/>
              <a:gd name="T2" fmla="*/ 0 w 21094"/>
              <a:gd name="T3" fmla="*/ 4646 h 12236"/>
              <a:gd name="T4" fmla="*/ 21094 w 21094"/>
              <a:gd name="T5" fmla="*/ 0 h 12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94" h="12236" fill="none" extrusionOk="0">
                <a:moveTo>
                  <a:pt x="3293" y="12236"/>
                </a:moveTo>
                <a:cubicBezTo>
                  <a:pt x="1717" y="9941"/>
                  <a:pt x="598" y="7364"/>
                  <a:pt x="-1" y="4646"/>
                </a:cubicBezTo>
              </a:path>
              <a:path w="21094" h="12236" stroke="0" extrusionOk="0">
                <a:moveTo>
                  <a:pt x="3293" y="12236"/>
                </a:moveTo>
                <a:cubicBezTo>
                  <a:pt x="1717" y="9941"/>
                  <a:pt x="598" y="7364"/>
                  <a:pt x="-1" y="4646"/>
                </a:cubicBezTo>
                <a:lnTo>
                  <a:pt x="21094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5634038" y="5314950"/>
            <a:ext cx="1085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Surface i</a:t>
            </a: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6838950" y="2514600"/>
            <a:ext cx="1085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Surface j</a:t>
            </a:r>
          </a:p>
        </p:txBody>
      </p:sp>
      <p:graphicFrame>
        <p:nvGraphicFramePr>
          <p:cNvPr id="32" name="Object 15"/>
          <p:cNvGraphicFramePr>
            <a:graphicFrameLocks noChangeAspect="1"/>
          </p:cNvGraphicFramePr>
          <p:nvPr/>
        </p:nvGraphicFramePr>
        <p:xfrm>
          <a:off x="7986713" y="3122613"/>
          <a:ext cx="465137" cy="439737"/>
        </p:xfrm>
        <a:graphic>
          <a:graphicData uri="http://schemas.openxmlformats.org/presentationml/2006/ole">
            <p:oleObj spid="_x0000_s7170" name="Equation" r:id="rId6" imgW="253800" imgH="241200" progId="Equation.3">
              <p:embed/>
            </p:oleObj>
          </a:graphicData>
        </a:graphic>
      </p:graphicFrame>
      <p:graphicFrame>
        <p:nvGraphicFramePr>
          <p:cNvPr id="33" name="Object 16"/>
          <p:cNvGraphicFramePr>
            <a:graphicFrameLocks noChangeAspect="1"/>
          </p:cNvGraphicFramePr>
          <p:nvPr/>
        </p:nvGraphicFramePr>
        <p:xfrm>
          <a:off x="5759450" y="4648200"/>
          <a:ext cx="417513" cy="417513"/>
        </p:xfrm>
        <a:graphic>
          <a:graphicData uri="http://schemas.openxmlformats.org/presentationml/2006/ole">
            <p:oleObj spid="_x0000_s7171" name="Equation" r:id="rId7" imgW="228600" imgH="228600" progId="Equation.3">
              <p:embed/>
            </p:oleObj>
          </a:graphicData>
        </a:graphic>
      </p:graphicFrame>
      <p:graphicFrame>
        <p:nvGraphicFramePr>
          <p:cNvPr id="34" name="Object 17"/>
          <p:cNvGraphicFramePr>
            <a:graphicFrameLocks noChangeAspect="1"/>
          </p:cNvGraphicFramePr>
          <p:nvPr/>
        </p:nvGraphicFramePr>
        <p:xfrm>
          <a:off x="7024688" y="3341688"/>
          <a:ext cx="303212" cy="439737"/>
        </p:xfrm>
        <a:graphic>
          <a:graphicData uri="http://schemas.openxmlformats.org/presentationml/2006/ole">
            <p:oleObj spid="_x0000_s7172" name="Equation" r:id="rId8" imgW="164880" imgH="241200" progId="Equation.3">
              <p:embed/>
            </p:oleObj>
          </a:graphicData>
        </a:graphic>
      </p:graphicFrame>
      <p:graphicFrame>
        <p:nvGraphicFramePr>
          <p:cNvPr id="35" name="Object 18"/>
          <p:cNvGraphicFramePr>
            <a:graphicFrameLocks noChangeAspect="1"/>
          </p:cNvGraphicFramePr>
          <p:nvPr/>
        </p:nvGraphicFramePr>
        <p:xfrm>
          <a:off x="6432550" y="3978275"/>
          <a:ext cx="279400" cy="417513"/>
        </p:xfrm>
        <a:graphic>
          <a:graphicData uri="http://schemas.openxmlformats.org/presentationml/2006/ole">
            <p:oleObj spid="_x0000_s7173" name="Equation" r:id="rId9" imgW="152280" imgH="228600" progId="Equation.3">
              <p:embed/>
            </p:oleObj>
          </a:graphicData>
        </a:graphic>
      </p:graphicFrame>
      <p:graphicFrame>
        <p:nvGraphicFramePr>
          <p:cNvPr id="36" name="Object 19"/>
          <p:cNvGraphicFramePr>
            <a:graphicFrameLocks noChangeAspect="1"/>
          </p:cNvGraphicFramePr>
          <p:nvPr/>
        </p:nvGraphicFramePr>
        <p:xfrm>
          <a:off x="7223125" y="4162425"/>
          <a:ext cx="209550" cy="231775"/>
        </p:xfrm>
        <a:graphic>
          <a:graphicData uri="http://schemas.openxmlformats.org/presentationml/2006/ole">
            <p:oleObj spid="_x0000_s7174" name="Equation" r:id="rId10" imgW="114120" imgH="126720" progId="Equation.3">
              <p:embed/>
            </p:oleObj>
          </a:graphicData>
        </a:graphic>
      </p:graphicFrame>
      <p:graphicFrame>
        <p:nvGraphicFramePr>
          <p:cNvPr id="37" name="Object 20"/>
          <p:cNvGraphicFramePr>
            <a:graphicFrameLocks noChangeAspect="1"/>
          </p:cNvGraphicFramePr>
          <p:nvPr/>
        </p:nvGraphicFramePr>
        <p:xfrm>
          <a:off x="425450" y="2571750"/>
          <a:ext cx="4002088" cy="1339850"/>
        </p:xfrm>
        <a:graphic>
          <a:graphicData uri="http://schemas.openxmlformats.org/presentationml/2006/ole">
            <p:oleObj spid="_x0000_s7175" name="Equation" r:id="rId11" imgW="1473120" imgH="495000" progId="Equation.3">
              <p:embed/>
            </p:oleObj>
          </a:graphicData>
        </a:graphic>
      </p:graphicFrame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717550" y="2863850"/>
            <a:ext cx="1220788" cy="649288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" name="Rectangle 23"/>
          <p:cNvSpPr>
            <a:spLocks noChangeArrowheads="1"/>
          </p:cNvSpPr>
          <p:nvPr/>
        </p:nvSpPr>
        <p:spPr bwMode="auto">
          <a:xfrm>
            <a:off x="609600" y="1143000"/>
            <a:ext cx="2814637" cy="30777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differential area of surface </a:t>
            </a:r>
            <a:r>
              <a:rPr lang="en-US" i="1" dirty="0">
                <a:solidFill>
                  <a:schemeClr val="tx2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i="1" dirty="0">
                <a:solidFill>
                  <a:schemeClr val="tx2"/>
                </a:solidFill>
              </a:rPr>
              <a:t>j</a:t>
            </a:r>
          </a:p>
        </p:txBody>
      </p:sp>
      <p:cxnSp>
        <p:nvCxnSpPr>
          <p:cNvPr id="40" name="AutoShape 24"/>
          <p:cNvCxnSpPr>
            <a:cxnSpLocks noChangeShapeType="1"/>
            <a:stCxn id="38" idx="0"/>
            <a:endCxn id="39" idx="2"/>
          </p:cNvCxnSpPr>
          <p:nvPr/>
        </p:nvCxnSpPr>
        <p:spPr bwMode="auto">
          <a:xfrm rot="5400000" flipH="1" flipV="1">
            <a:off x="965895" y="1812827"/>
            <a:ext cx="1413073" cy="688975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1" name="Rectangle 25"/>
          <p:cNvSpPr>
            <a:spLocks noChangeArrowheads="1"/>
          </p:cNvSpPr>
          <p:nvPr/>
        </p:nvSpPr>
        <p:spPr bwMode="auto">
          <a:xfrm>
            <a:off x="906463" y="5054601"/>
            <a:ext cx="2141537" cy="30777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vector from dA</a:t>
            </a:r>
            <a:r>
              <a:rPr lang="en-US" baseline="-25000">
                <a:solidFill>
                  <a:schemeClr val="tx2"/>
                </a:solidFill>
              </a:rPr>
              <a:t>i</a:t>
            </a:r>
            <a:r>
              <a:rPr lang="en-US">
                <a:solidFill>
                  <a:schemeClr val="tx2"/>
                </a:solidFill>
              </a:rPr>
              <a:t> to dA</a:t>
            </a:r>
            <a:r>
              <a:rPr lang="en-US" baseline="-25000">
                <a:solidFill>
                  <a:schemeClr val="tx2"/>
                </a:solidFill>
              </a:rPr>
              <a:t>j</a:t>
            </a:r>
          </a:p>
        </p:txBody>
      </p:sp>
      <p:sp>
        <p:nvSpPr>
          <p:cNvPr id="42" name="Rectangle 26"/>
          <p:cNvSpPr>
            <a:spLocks noChangeArrowheads="1"/>
          </p:cNvSpPr>
          <p:nvPr/>
        </p:nvSpPr>
        <p:spPr bwMode="auto">
          <a:xfrm>
            <a:off x="5224464" y="1035051"/>
            <a:ext cx="2623611" cy="30777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angle between </a:t>
            </a:r>
            <a:r>
              <a:rPr lang="en-US" dirty="0" err="1">
                <a:solidFill>
                  <a:schemeClr val="tx2"/>
                </a:solidFill>
              </a:rPr>
              <a:t>Normal</a:t>
            </a:r>
            <a:r>
              <a:rPr lang="en-US" baseline="-25000" dirty="0" err="1">
                <a:solidFill>
                  <a:schemeClr val="tx2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</a:rPr>
              <a:t> and </a:t>
            </a:r>
            <a:r>
              <a:rPr lang="en-US" i="1" dirty="0" smtClean="0">
                <a:solidFill>
                  <a:schemeClr val="tx2"/>
                </a:solidFill>
              </a:rPr>
              <a:t>r</a:t>
            </a:r>
            <a:endParaRPr lang="en-US" i="1" baseline="-25000" dirty="0">
              <a:solidFill>
                <a:schemeClr val="tx2"/>
              </a:solidFill>
            </a:endParaRPr>
          </a:p>
        </p:txBody>
      </p:sp>
      <p:sp>
        <p:nvSpPr>
          <p:cNvPr id="43" name="Rectangle 27"/>
          <p:cNvSpPr>
            <a:spLocks noChangeArrowheads="1"/>
          </p:cNvSpPr>
          <p:nvPr/>
        </p:nvSpPr>
        <p:spPr bwMode="auto">
          <a:xfrm>
            <a:off x="5233989" y="1444823"/>
            <a:ext cx="2614612" cy="30777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angle between </a:t>
            </a:r>
            <a:r>
              <a:rPr lang="en-US" dirty="0" err="1">
                <a:solidFill>
                  <a:schemeClr val="tx2"/>
                </a:solidFill>
              </a:rPr>
              <a:t>Normal</a:t>
            </a:r>
            <a:r>
              <a:rPr lang="en-US" baseline="-25000" dirty="0" err="1">
                <a:solidFill>
                  <a:schemeClr val="tx2"/>
                </a:solidFill>
              </a:rPr>
              <a:t>j</a:t>
            </a:r>
            <a:r>
              <a:rPr lang="en-US" dirty="0">
                <a:solidFill>
                  <a:schemeClr val="tx2"/>
                </a:solidFill>
              </a:rPr>
              <a:t> and </a:t>
            </a:r>
            <a:r>
              <a:rPr lang="en-US" i="1" dirty="0" smtClean="0">
                <a:solidFill>
                  <a:schemeClr val="tx2"/>
                </a:solidFill>
              </a:rPr>
              <a:t>r</a:t>
            </a:r>
            <a:endParaRPr lang="en-US" baseline="-25000" dirty="0">
              <a:solidFill>
                <a:schemeClr val="tx2"/>
              </a:solidFill>
            </a:endParaRPr>
          </a:p>
        </p:txBody>
      </p:sp>
      <p:sp>
        <p:nvSpPr>
          <p:cNvPr id="44" name="Rectangle 29"/>
          <p:cNvSpPr>
            <a:spLocks noChangeArrowheads="1"/>
          </p:cNvSpPr>
          <p:nvPr/>
        </p:nvSpPr>
        <p:spPr bwMode="auto">
          <a:xfrm>
            <a:off x="3319463" y="3262313"/>
            <a:ext cx="9525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45" name="AutoShape 30"/>
          <p:cNvCxnSpPr>
            <a:cxnSpLocks noChangeShapeType="1"/>
            <a:stCxn id="44" idx="2"/>
            <a:endCxn id="41" idx="0"/>
          </p:cNvCxnSpPr>
          <p:nvPr/>
        </p:nvCxnSpPr>
        <p:spPr bwMode="auto">
          <a:xfrm rot="5400000">
            <a:off x="2010966" y="3698479"/>
            <a:ext cx="1322388" cy="1389856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6" name="Rectangle 31"/>
          <p:cNvSpPr>
            <a:spLocks noChangeArrowheads="1"/>
          </p:cNvSpPr>
          <p:nvPr/>
        </p:nvSpPr>
        <p:spPr bwMode="auto">
          <a:xfrm>
            <a:off x="2366963" y="2538413"/>
            <a:ext cx="952500" cy="649287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47" name="AutoShape 32"/>
          <p:cNvCxnSpPr>
            <a:cxnSpLocks noChangeShapeType="1"/>
            <a:stCxn id="46" idx="0"/>
            <a:endCxn id="42" idx="1"/>
          </p:cNvCxnSpPr>
          <p:nvPr/>
        </p:nvCxnSpPr>
        <p:spPr bwMode="auto">
          <a:xfrm rot="5400000" flipH="1" flipV="1">
            <a:off x="3359102" y="673052"/>
            <a:ext cx="1349473" cy="2381251"/>
          </a:xfrm>
          <a:prstGeom prst="curvedConnector2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8" name="Rectangle 33"/>
          <p:cNvSpPr>
            <a:spLocks noChangeArrowheads="1"/>
          </p:cNvSpPr>
          <p:nvPr/>
        </p:nvSpPr>
        <p:spPr bwMode="auto">
          <a:xfrm>
            <a:off x="3319463" y="2538413"/>
            <a:ext cx="995362" cy="649287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49" name="AutoShape 34"/>
          <p:cNvCxnSpPr>
            <a:cxnSpLocks noChangeShapeType="1"/>
            <a:stCxn id="48" idx="0"/>
            <a:endCxn id="43" idx="1"/>
          </p:cNvCxnSpPr>
          <p:nvPr/>
        </p:nvCxnSpPr>
        <p:spPr bwMode="auto">
          <a:xfrm rot="5400000" flipH="1" flipV="1">
            <a:off x="4055716" y="1360141"/>
            <a:ext cx="939701" cy="1416845"/>
          </a:xfrm>
          <a:prstGeom prst="curvedConnector2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6" grpId="0" animBg="1"/>
      <p:bldP spid="4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Radiosity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[8]: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Formula – Overall Form Factor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457200" y="5943600"/>
            <a:ext cx="7315200" cy="461665"/>
            <a:chOff x="457200" y="5943600"/>
            <a:chExt cx="7315200" cy="461665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57200" y="5943600"/>
              <a:ext cx="6099298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ym typeface="Symbol" pitchFamily="18" charset="2"/>
                </a:rPr>
                <a:t>Adapted from slides © 2001 - 2005 M. C. Sousa, University of Calgary</a:t>
              </a:r>
              <a:endParaRPr lang="en-GB" sz="1200" dirty="0"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/>
                <a:t>CPSC 591/691: Rendering, Spring 2001 through Spring 2011</a:t>
              </a:r>
              <a:r>
                <a:rPr lang="en-GB" sz="1200" dirty="0" smtClean="0">
                  <a:sym typeface="Symbol" pitchFamily="18" charset="2"/>
                </a:rPr>
                <a:t> –  </a:t>
              </a:r>
              <a:r>
                <a:rPr lang="en-GB" sz="1200" dirty="0" smtClean="0">
                  <a:sym typeface="Symbol" pitchFamily="18" charset="2"/>
                  <a:hlinkClick r:id="rId4"/>
                </a:rPr>
                <a:t>http://bit.ly/ftMP0G</a:t>
              </a:r>
              <a:endParaRPr lang="en-US" sz="1200" dirty="0">
                <a:sym typeface="Symbol" pitchFamily="18" charset="2"/>
              </a:endParaRPr>
            </a:p>
          </p:txBody>
        </p:sp>
        <p:pic>
          <p:nvPicPr>
            <p:cNvPr id="12" name="Picture 11" descr="Calgary-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1800" y="5966181"/>
              <a:ext cx="990600" cy="416502"/>
            </a:xfrm>
            <a:prstGeom prst="rect">
              <a:avLst/>
            </a:prstGeom>
          </p:spPr>
        </p:pic>
      </p:grpSp>
      <p:sp>
        <p:nvSpPr>
          <p:cNvPr id="67" name="Rectangle 25"/>
          <p:cNvSpPr>
            <a:spLocks noChangeArrowheads="1"/>
          </p:cNvSpPr>
          <p:nvPr/>
        </p:nvSpPr>
        <p:spPr bwMode="auto">
          <a:xfrm>
            <a:off x="688975" y="1143000"/>
            <a:ext cx="4583113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/>
              <a:t>Overall </a:t>
            </a:r>
            <a:r>
              <a:rPr lang="en-US" sz="2400" dirty="0"/>
              <a:t>form factor between </a:t>
            </a:r>
            <a:r>
              <a:rPr lang="en-US" sz="2400" i="1" dirty="0" err="1"/>
              <a:t>i</a:t>
            </a:r>
            <a:r>
              <a:rPr lang="en-US" sz="2400" dirty="0"/>
              <a:t> and </a:t>
            </a:r>
            <a:r>
              <a:rPr lang="en-US" sz="2400" i="1" dirty="0"/>
              <a:t>j</a:t>
            </a:r>
            <a:r>
              <a:rPr lang="en-US" sz="2400" dirty="0"/>
              <a:t> is found by integrating</a:t>
            </a:r>
          </a:p>
        </p:txBody>
      </p:sp>
      <p:graphicFrame>
        <p:nvGraphicFramePr>
          <p:cNvPr id="68" name="Object 26"/>
          <p:cNvGraphicFramePr>
            <a:graphicFrameLocks noChangeAspect="1"/>
          </p:cNvGraphicFramePr>
          <p:nvPr/>
        </p:nvGraphicFramePr>
        <p:xfrm>
          <a:off x="436563" y="2330450"/>
          <a:ext cx="4949825" cy="1298575"/>
        </p:xfrm>
        <a:graphic>
          <a:graphicData uri="http://schemas.openxmlformats.org/presentationml/2006/ole">
            <p:oleObj spid="_x0000_s116738" name="Equation" r:id="rId6" imgW="1879560" imgH="495000" progId="Equation.3">
              <p:embed/>
            </p:oleObj>
          </a:graphicData>
        </a:graphic>
      </p:graphicFrame>
      <p:sp>
        <p:nvSpPr>
          <p:cNvPr id="87" name="Freeform 3"/>
          <p:cNvSpPr>
            <a:spLocks/>
          </p:cNvSpPr>
          <p:nvPr/>
        </p:nvSpPr>
        <p:spPr bwMode="auto">
          <a:xfrm>
            <a:off x="6715125" y="1676400"/>
            <a:ext cx="2124075" cy="3714750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338" y="660"/>
              </a:cxn>
              <a:cxn ang="0">
                <a:pos x="1320" y="2340"/>
              </a:cxn>
              <a:cxn ang="0">
                <a:pos x="0" y="1044"/>
              </a:cxn>
              <a:cxn ang="0">
                <a:pos x="12" y="0"/>
              </a:cxn>
            </a:cxnLst>
            <a:rect l="0" t="0" r="r" b="b"/>
            <a:pathLst>
              <a:path w="1338" h="2340">
                <a:moveTo>
                  <a:pt x="12" y="0"/>
                </a:moveTo>
                <a:lnTo>
                  <a:pt x="1338" y="660"/>
                </a:lnTo>
                <a:lnTo>
                  <a:pt x="1320" y="2340"/>
                </a:lnTo>
                <a:lnTo>
                  <a:pt x="0" y="1044"/>
                </a:lnTo>
                <a:lnTo>
                  <a:pt x="12" y="0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8" name="Freeform 4"/>
          <p:cNvSpPr>
            <a:spLocks/>
          </p:cNvSpPr>
          <p:nvPr/>
        </p:nvSpPr>
        <p:spPr bwMode="auto">
          <a:xfrm>
            <a:off x="4572000" y="3552825"/>
            <a:ext cx="4086225" cy="207645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642" y="1308"/>
              </a:cxn>
              <a:cxn ang="0">
                <a:pos x="2574" y="1290"/>
              </a:cxn>
              <a:cxn ang="0">
                <a:pos x="1284" y="0"/>
              </a:cxn>
              <a:cxn ang="0">
                <a:pos x="0" y="12"/>
              </a:cxn>
            </a:cxnLst>
            <a:rect l="0" t="0" r="r" b="b"/>
            <a:pathLst>
              <a:path w="2574" h="1308">
                <a:moveTo>
                  <a:pt x="0" y="12"/>
                </a:moveTo>
                <a:lnTo>
                  <a:pt x="642" y="1308"/>
                </a:lnTo>
                <a:lnTo>
                  <a:pt x="2574" y="1290"/>
                </a:lnTo>
                <a:lnTo>
                  <a:pt x="1284" y="0"/>
                </a:lnTo>
                <a:lnTo>
                  <a:pt x="0" y="12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9" name="Line 5"/>
          <p:cNvSpPr>
            <a:spLocks noChangeShapeType="1"/>
          </p:cNvSpPr>
          <p:nvPr/>
        </p:nvSpPr>
        <p:spPr bwMode="auto">
          <a:xfrm flipH="1">
            <a:off x="6343650" y="3152775"/>
            <a:ext cx="1466850" cy="1457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diamond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0" name="Line 6"/>
          <p:cNvSpPr>
            <a:spLocks noChangeShapeType="1"/>
          </p:cNvSpPr>
          <p:nvPr/>
        </p:nvSpPr>
        <p:spPr bwMode="auto">
          <a:xfrm flipV="1">
            <a:off x="6324600" y="3705225"/>
            <a:ext cx="0" cy="90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1" name="Line 7"/>
          <p:cNvSpPr>
            <a:spLocks noChangeShapeType="1"/>
          </p:cNvSpPr>
          <p:nvPr/>
        </p:nvSpPr>
        <p:spPr bwMode="auto">
          <a:xfrm flipH="1">
            <a:off x="6953250" y="3152775"/>
            <a:ext cx="857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" name="Line 8"/>
          <p:cNvSpPr>
            <a:spLocks noChangeShapeType="1"/>
          </p:cNvSpPr>
          <p:nvPr/>
        </p:nvSpPr>
        <p:spPr bwMode="auto">
          <a:xfrm flipH="1">
            <a:off x="6572250" y="3343275"/>
            <a:ext cx="1238250" cy="1266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3" name="Freeform 9"/>
          <p:cNvSpPr>
            <a:spLocks/>
          </p:cNvSpPr>
          <p:nvPr/>
        </p:nvSpPr>
        <p:spPr bwMode="auto">
          <a:xfrm>
            <a:off x="7686675" y="2971800"/>
            <a:ext cx="238125" cy="371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0" y="84"/>
              </a:cxn>
              <a:cxn ang="0">
                <a:pos x="150" y="234"/>
              </a:cxn>
              <a:cxn ang="0">
                <a:pos x="6" y="114"/>
              </a:cxn>
              <a:cxn ang="0">
                <a:pos x="0" y="0"/>
              </a:cxn>
            </a:cxnLst>
            <a:rect l="0" t="0" r="r" b="b"/>
            <a:pathLst>
              <a:path w="150" h="234">
                <a:moveTo>
                  <a:pt x="0" y="0"/>
                </a:moveTo>
                <a:lnTo>
                  <a:pt x="150" y="84"/>
                </a:lnTo>
                <a:lnTo>
                  <a:pt x="150" y="234"/>
                </a:lnTo>
                <a:lnTo>
                  <a:pt x="6" y="114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4" name="Freeform 10"/>
          <p:cNvSpPr>
            <a:spLocks/>
          </p:cNvSpPr>
          <p:nvPr/>
        </p:nvSpPr>
        <p:spPr bwMode="auto">
          <a:xfrm>
            <a:off x="6176963" y="4486275"/>
            <a:ext cx="447675" cy="247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" y="156"/>
              </a:cxn>
              <a:cxn ang="0">
                <a:pos x="282" y="144"/>
              </a:cxn>
              <a:cxn ang="0">
                <a:pos x="126" y="0"/>
              </a:cxn>
              <a:cxn ang="0">
                <a:pos x="0" y="0"/>
              </a:cxn>
            </a:cxnLst>
            <a:rect l="0" t="0" r="r" b="b"/>
            <a:pathLst>
              <a:path w="282" h="156">
                <a:moveTo>
                  <a:pt x="0" y="0"/>
                </a:moveTo>
                <a:lnTo>
                  <a:pt x="60" y="156"/>
                </a:lnTo>
                <a:lnTo>
                  <a:pt x="282" y="144"/>
                </a:lnTo>
                <a:lnTo>
                  <a:pt x="126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5" name="Arc 11"/>
          <p:cNvSpPr>
            <a:spLocks/>
          </p:cNvSpPr>
          <p:nvPr/>
        </p:nvSpPr>
        <p:spPr bwMode="auto">
          <a:xfrm>
            <a:off x="6253163" y="4244975"/>
            <a:ext cx="371475" cy="908050"/>
          </a:xfrm>
          <a:custGeom>
            <a:avLst/>
            <a:gdLst>
              <a:gd name="G0" fmla="+- 0 0 0"/>
              <a:gd name="G1" fmla="+- 21455 0 0"/>
              <a:gd name="G2" fmla="+- 21600 0 0"/>
              <a:gd name="T0" fmla="*/ 2502 w 9723"/>
              <a:gd name="T1" fmla="*/ 0 h 21455"/>
              <a:gd name="T2" fmla="*/ 9723 w 9723"/>
              <a:gd name="T3" fmla="*/ 2167 h 21455"/>
              <a:gd name="T4" fmla="*/ 0 w 9723"/>
              <a:gd name="T5" fmla="*/ 21455 h 21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23" h="21455" fill="none" extrusionOk="0">
                <a:moveTo>
                  <a:pt x="2501" y="0"/>
                </a:moveTo>
                <a:cubicBezTo>
                  <a:pt x="5017" y="293"/>
                  <a:pt x="7461" y="1027"/>
                  <a:pt x="9722" y="2167"/>
                </a:cubicBezTo>
              </a:path>
              <a:path w="9723" h="21455" stroke="0" extrusionOk="0">
                <a:moveTo>
                  <a:pt x="2501" y="0"/>
                </a:moveTo>
                <a:cubicBezTo>
                  <a:pt x="5017" y="293"/>
                  <a:pt x="7461" y="1027"/>
                  <a:pt x="9722" y="2167"/>
                </a:cubicBezTo>
                <a:lnTo>
                  <a:pt x="0" y="21455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6" name="Arc 12"/>
          <p:cNvSpPr>
            <a:spLocks/>
          </p:cNvSpPr>
          <p:nvPr/>
        </p:nvSpPr>
        <p:spPr bwMode="auto">
          <a:xfrm>
            <a:off x="7327900" y="2971800"/>
            <a:ext cx="892175" cy="517525"/>
          </a:xfrm>
          <a:custGeom>
            <a:avLst/>
            <a:gdLst>
              <a:gd name="G0" fmla="+- 21094 0 0"/>
              <a:gd name="G1" fmla="+- 0 0 0"/>
              <a:gd name="G2" fmla="+- 21600 0 0"/>
              <a:gd name="T0" fmla="*/ 3294 w 21094"/>
              <a:gd name="T1" fmla="*/ 12236 h 12236"/>
              <a:gd name="T2" fmla="*/ 0 w 21094"/>
              <a:gd name="T3" fmla="*/ 4646 h 12236"/>
              <a:gd name="T4" fmla="*/ 21094 w 21094"/>
              <a:gd name="T5" fmla="*/ 0 h 12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94" h="12236" fill="none" extrusionOk="0">
                <a:moveTo>
                  <a:pt x="3293" y="12236"/>
                </a:moveTo>
                <a:cubicBezTo>
                  <a:pt x="1717" y="9941"/>
                  <a:pt x="598" y="7364"/>
                  <a:pt x="-1" y="4646"/>
                </a:cubicBezTo>
              </a:path>
              <a:path w="21094" h="12236" stroke="0" extrusionOk="0">
                <a:moveTo>
                  <a:pt x="3293" y="12236"/>
                </a:moveTo>
                <a:cubicBezTo>
                  <a:pt x="1717" y="9941"/>
                  <a:pt x="598" y="7364"/>
                  <a:pt x="-1" y="4646"/>
                </a:cubicBezTo>
                <a:lnTo>
                  <a:pt x="21094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" name="Rectangle 13"/>
          <p:cNvSpPr>
            <a:spLocks noChangeArrowheads="1"/>
          </p:cNvSpPr>
          <p:nvPr/>
        </p:nvSpPr>
        <p:spPr bwMode="auto">
          <a:xfrm>
            <a:off x="5634038" y="5153025"/>
            <a:ext cx="94128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Surface </a:t>
            </a:r>
            <a:r>
              <a:rPr lang="en-US" i="1" dirty="0" err="1">
                <a:solidFill>
                  <a:schemeClr val="tx2"/>
                </a:solidFill>
              </a:rPr>
              <a:t>i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98" name="Rectangle 14"/>
          <p:cNvSpPr>
            <a:spLocks noChangeArrowheads="1"/>
          </p:cNvSpPr>
          <p:nvPr/>
        </p:nvSpPr>
        <p:spPr bwMode="auto">
          <a:xfrm>
            <a:off x="6838950" y="2352675"/>
            <a:ext cx="94128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Surface </a:t>
            </a:r>
            <a:r>
              <a:rPr lang="en-US" i="1" dirty="0">
                <a:solidFill>
                  <a:schemeClr val="tx2"/>
                </a:solidFill>
              </a:rPr>
              <a:t>j</a:t>
            </a:r>
          </a:p>
        </p:txBody>
      </p:sp>
      <p:graphicFrame>
        <p:nvGraphicFramePr>
          <p:cNvPr id="99" name="Object 15"/>
          <p:cNvGraphicFramePr>
            <a:graphicFrameLocks noChangeAspect="1"/>
          </p:cNvGraphicFramePr>
          <p:nvPr/>
        </p:nvGraphicFramePr>
        <p:xfrm>
          <a:off x="7986713" y="2960688"/>
          <a:ext cx="465137" cy="439737"/>
        </p:xfrm>
        <a:graphic>
          <a:graphicData uri="http://schemas.openxmlformats.org/presentationml/2006/ole">
            <p:oleObj spid="_x0000_s116739" name="Equation" r:id="rId7" imgW="253800" imgH="241200" progId="Equation.3">
              <p:embed/>
            </p:oleObj>
          </a:graphicData>
        </a:graphic>
      </p:graphicFrame>
      <p:graphicFrame>
        <p:nvGraphicFramePr>
          <p:cNvPr id="100" name="Object 16"/>
          <p:cNvGraphicFramePr>
            <a:graphicFrameLocks noChangeAspect="1"/>
          </p:cNvGraphicFramePr>
          <p:nvPr/>
        </p:nvGraphicFramePr>
        <p:xfrm>
          <a:off x="5759450" y="4486275"/>
          <a:ext cx="417513" cy="417513"/>
        </p:xfrm>
        <a:graphic>
          <a:graphicData uri="http://schemas.openxmlformats.org/presentationml/2006/ole">
            <p:oleObj spid="_x0000_s116740" name="Equation" r:id="rId8" imgW="228600" imgH="228600" progId="Equation.3">
              <p:embed/>
            </p:oleObj>
          </a:graphicData>
        </a:graphic>
      </p:graphicFrame>
      <p:graphicFrame>
        <p:nvGraphicFramePr>
          <p:cNvPr id="101" name="Object 17"/>
          <p:cNvGraphicFramePr>
            <a:graphicFrameLocks noChangeAspect="1"/>
          </p:cNvGraphicFramePr>
          <p:nvPr/>
        </p:nvGraphicFramePr>
        <p:xfrm>
          <a:off x="7024688" y="3179763"/>
          <a:ext cx="303212" cy="439737"/>
        </p:xfrm>
        <a:graphic>
          <a:graphicData uri="http://schemas.openxmlformats.org/presentationml/2006/ole">
            <p:oleObj spid="_x0000_s116741" name="Equation" r:id="rId9" imgW="164880" imgH="241200" progId="Equation.3">
              <p:embed/>
            </p:oleObj>
          </a:graphicData>
        </a:graphic>
      </p:graphicFrame>
      <p:graphicFrame>
        <p:nvGraphicFramePr>
          <p:cNvPr id="102" name="Object 18"/>
          <p:cNvGraphicFramePr>
            <a:graphicFrameLocks noChangeAspect="1"/>
          </p:cNvGraphicFramePr>
          <p:nvPr/>
        </p:nvGraphicFramePr>
        <p:xfrm>
          <a:off x="6432550" y="3816350"/>
          <a:ext cx="279400" cy="417513"/>
        </p:xfrm>
        <a:graphic>
          <a:graphicData uri="http://schemas.openxmlformats.org/presentationml/2006/ole">
            <p:oleObj spid="_x0000_s116742" name="Equation" r:id="rId10" imgW="152280" imgH="228600" progId="Equation.3">
              <p:embed/>
            </p:oleObj>
          </a:graphicData>
        </a:graphic>
      </p:graphicFrame>
      <p:graphicFrame>
        <p:nvGraphicFramePr>
          <p:cNvPr id="103" name="Object 19"/>
          <p:cNvGraphicFramePr>
            <a:graphicFrameLocks noChangeAspect="1"/>
          </p:cNvGraphicFramePr>
          <p:nvPr/>
        </p:nvGraphicFramePr>
        <p:xfrm>
          <a:off x="7223125" y="4000500"/>
          <a:ext cx="209550" cy="231775"/>
        </p:xfrm>
        <a:graphic>
          <a:graphicData uri="http://schemas.openxmlformats.org/presentationml/2006/ole">
            <p:oleObj spid="_x0000_s116743" name="Equation" r:id="rId11" imgW="114120" imgH="126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Radiosity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[9]: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Progressive Refinement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57200" y="5939135"/>
            <a:ext cx="6934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669900"/>
                </a:solidFill>
              </a:rPr>
              <a:t>Adapted from </a:t>
            </a:r>
            <a:r>
              <a:rPr lang="en-US" sz="1200" i="1" dirty="0" smtClean="0">
                <a:solidFill>
                  <a:srgbClr val="669900"/>
                </a:solidFill>
              </a:rPr>
              <a:t>GPU Gems 2</a:t>
            </a:r>
            <a:r>
              <a:rPr lang="en-US" sz="1200" dirty="0" smtClean="0">
                <a:solidFill>
                  <a:srgbClr val="669900"/>
                </a:solidFill>
              </a:rPr>
              <a:t>, Chapter 39, “Global Illumination Using Progressive Refinement </a:t>
            </a:r>
            <a:r>
              <a:rPr lang="en-US" sz="1200" dirty="0" err="1" smtClean="0">
                <a:solidFill>
                  <a:srgbClr val="669900"/>
                </a:solidFill>
              </a:rPr>
              <a:t>Radiosity</a:t>
            </a:r>
            <a:r>
              <a:rPr lang="en-US" sz="1200" dirty="0" smtClean="0">
                <a:solidFill>
                  <a:srgbClr val="669900"/>
                </a:solidFill>
              </a:rPr>
              <a:t>”, © 2005 G. </a:t>
            </a:r>
            <a:r>
              <a:rPr lang="en-US" sz="1200" dirty="0" err="1" smtClean="0">
                <a:solidFill>
                  <a:srgbClr val="669900"/>
                </a:solidFill>
              </a:rPr>
              <a:t>Coombe</a:t>
            </a:r>
            <a:r>
              <a:rPr lang="en-US" sz="1200" dirty="0" smtClean="0">
                <a:solidFill>
                  <a:srgbClr val="669900"/>
                </a:solidFill>
              </a:rPr>
              <a:t> &amp; M. Harris, </a:t>
            </a:r>
            <a:r>
              <a:rPr lang="en-US" sz="1200" dirty="0" err="1" smtClean="0">
                <a:solidFill>
                  <a:srgbClr val="669900"/>
                </a:solidFill>
              </a:rPr>
              <a:t>nVidia</a:t>
            </a:r>
            <a:r>
              <a:rPr lang="en-US" sz="1200" dirty="0" smtClean="0">
                <a:solidFill>
                  <a:srgbClr val="669900"/>
                </a:solidFill>
              </a:rPr>
              <a:t> Corporation – </a:t>
            </a:r>
            <a:r>
              <a:rPr lang="en-US" sz="1200" dirty="0" smtClean="0">
                <a:solidFill>
                  <a:srgbClr val="669900"/>
                </a:solidFill>
                <a:hlinkClick r:id="rId3"/>
              </a:rPr>
              <a:t>http://bit.ly/hXQ8Zd</a:t>
            </a:r>
            <a:endParaRPr lang="en-US" sz="1200" dirty="0" smtClean="0">
              <a:solidFill>
                <a:srgbClr val="669900"/>
              </a:solidFill>
            </a:endParaRPr>
          </a:p>
        </p:txBody>
      </p:sp>
      <p:pic>
        <p:nvPicPr>
          <p:cNvPr id="27" name="Picture 26" descr="Nvidia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1" y="5941367"/>
            <a:ext cx="544286" cy="457200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609600" y="1108075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element in scene maintains two energy values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1800" kern="0" dirty="0" smtClean="0">
                <a:solidFill>
                  <a:srgbClr val="5B0DAA"/>
                </a:solidFill>
              </a:rPr>
              <a:t>Accumulated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1800" kern="0" dirty="0" smtClean="0">
                <a:solidFill>
                  <a:srgbClr val="5B0DAA"/>
                </a:solidFill>
              </a:rPr>
              <a:t>Residual (“</a:t>
            </a:r>
            <a:r>
              <a:rPr lang="en-US" sz="1800" kern="0" dirty="0" err="1" smtClean="0">
                <a:solidFill>
                  <a:srgbClr val="5B0DAA"/>
                </a:solidFill>
              </a:rPr>
              <a:t>unshot</a:t>
            </a:r>
            <a:r>
              <a:rPr lang="en-US" sz="1800" kern="0" dirty="0" smtClean="0">
                <a:solidFill>
                  <a:srgbClr val="5B0DAA"/>
                </a:solidFill>
              </a:rPr>
              <a:t>”)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sz="1800" kern="0" baseline="0" dirty="0" smtClean="0">
                <a:latin typeface="+mn-lt"/>
              </a:rPr>
              <a:t>Choose one element as shooter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sz="1800" kern="0" baseline="0" dirty="0" smtClean="0">
                <a:latin typeface="+mn-lt"/>
              </a:rPr>
              <a:t>Test visibility of every other element from this shooter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1800" kern="0" dirty="0" smtClean="0">
                <a:solidFill>
                  <a:srgbClr val="5B0DAA"/>
                </a:solidFill>
              </a:rPr>
              <a:t>If visible, calculate shooter-to-receiver energy transfer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1800" kern="0" dirty="0" smtClean="0">
                <a:solidFill>
                  <a:srgbClr val="5B0DAA"/>
                </a:solidFill>
              </a:rPr>
              <a:t>Based on shooter’s residual, receiver’s reflectance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sz="1800" kern="0" dirty="0" smtClean="0">
                <a:latin typeface="+mn-lt"/>
              </a:rPr>
              <a:t>Progressive refinement: reset residual, repeat with new shooter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sz="1800" kern="0" baseline="0" dirty="0" smtClean="0">
                <a:latin typeface="+mn-lt"/>
              </a:rPr>
              <a:t>Terminate</a:t>
            </a:r>
            <a:r>
              <a:rPr lang="en-US" sz="1800" kern="0" dirty="0" smtClean="0">
                <a:latin typeface="+mn-lt"/>
              </a:rPr>
              <a:t> when shooter residuals below threshold</a:t>
            </a:r>
            <a:endParaRPr lang="en-US" sz="1800" kern="0" baseline="0" dirty="0" smtClean="0">
              <a:latin typeface="+mn-lt"/>
            </a:endParaRPr>
          </a:p>
        </p:txBody>
      </p:sp>
      <p:pic>
        <p:nvPicPr>
          <p:cNvPr id="9240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4114800"/>
            <a:ext cx="16383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6300" y="4114800"/>
            <a:ext cx="16383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Radiosity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[10]: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Example – Progressive Refinement</a:t>
            </a:r>
          </a:p>
        </p:txBody>
      </p:sp>
      <p:pic>
        <p:nvPicPr>
          <p:cNvPr id="26" name="Picture 25" descr="progressive-refinement-radiosity-Myszkow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066800"/>
            <a:ext cx="7315200" cy="4686443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457200" y="5947261"/>
            <a:ext cx="7272181" cy="461665"/>
            <a:chOff x="457200" y="5947261"/>
            <a:chExt cx="7272181" cy="461665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57200" y="5947261"/>
              <a:ext cx="5667449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200" dirty="0" err="1" smtClean="0"/>
                <a:t>Myszkowski</a:t>
              </a:r>
              <a:r>
                <a:rPr lang="en-US" sz="1200" dirty="0" smtClean="0"/>
                <a:t>, K. (2001).  </a:t>
              </a:r>
              <a:r>
                <a:rPr lang="en-US" sz="1200" i="1" dirty="0" smtClean="0"/>
                <a:t>Efficient and Predictive Realistic Image Synthesis.</a:t>
              </a:r>
            </a:p>
            <a:p>
              <a:pPr>
                <a:spcBef>
                  <a:spcPts val="0"/>
                </a:spcBef>
              </a:pPr>
              <a:r>
                <a:rPr lang="en-US" sz="1200" dirty="0" smtClean="0"/>
                <a:t>Habilitation thesis, Warsaw University of Technology – </a:t>
              </a:r>
              <a:r>
                <a:rPr lang="en-US" sz="1200" dirty="0" smtClean="0">
                  <a:hlinkClick r:id="rId4"/>
                </a:rPr>
                <a:t>http://bit.ly/gij9k6</a:t>
              </a:r>
              <a:endParaRPr lang="en-US" sz="1200" dirty="0" smtClean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096000" y="5962650"/>
              <a:ext cx="1633381" cy="430887"/>
              <a:chOff x="6096000" y="5981700"/>
              <a:chExt cx="1633381" cy="430887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6629400" y="5981700"/>
                <a:ext cx="109998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1100" cap="small" dirty="0" err="1" smtClean="0">
                    <a:latin typeface="Garamond" pitchFamily="18" charset="0"/>
                    <a:cs typeface="Times New Roman" pitchFamily="18" charset="0"/>
                  </a:rPr>
                  <a:t>Politechnika</a:t>
                </a:r>
                <a:endParaRPr lang="en-US" sz="1100" cap="small" dirty="0" smtClean="0">
                  <a:latin typeface="Garamond" pitchFamily="18" charset="0"/>
                  <a:cs typeface="Times New Roman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1100" cap="small" dirty="0" err="1" smtClean="0">
                    <a:latin typeface="Garamond" pitchFamily="18" charset="0"/>
                    <a:cs typeface="Times New Roman" pitchFamily="18" charset="0"/>
                  </a:rPr>
                  <a:t>Warszawska</a:t>
                </a:r>
                <a:endParaRPr lang="en-US" sz="1200" cap="small" dirty="0">
                  <a:latin typeface="Garamond" pitchFamily="18" charset="0"/>
                  <a:cs typeface="Times New Roman" pitchFamily="18" charset="0"/>
                </a:endParaRPr>
              </a:p>
            </p:txBody>
          </p:sp>
          <p:pic>
            <p:nvPicPr>
              <p:cNvPr id="35" name="Picture 34" descr="Politechnika Warszawska-logo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096000" y="5997118"/>
                <a:ext cx="533400" cy="40005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Radiosity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[11]: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Example – Cornell Box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457200" y="5943600"/>
            <a:ext cx="7315200" cy="461665"/>
            <a:chOff x="457200" y="5943600"/>
            <a:chExt cx="7315200" cy="461665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57200" y="5943600"/>
              <a:ext cx="6099298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ym typeface="Symbol" pitchFamily="18" charset="2"/>
                </a:rPr>
                <a:t>Adapted from slides © 2001 - 2005 M. C. Sousa, University of Calgary</a:t>
              </a:r>
              <a:endParaRPr lang="en-GB" sz="1200" dirty="0"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/>
                <a:t>CPSC 591/691: Rendering, Spring 2001 through Spring 2011</a:t>
              </a:r>
              <a:r>
                <a:rPr lang="en-GB" sz="1200" dirty="0" smtClean="0">
                  <a:sym typeface="Symbol" pitchFamily="18" charset="2"/>
                </a:rPr>
                <a:t> –  </a:t>
              </a:r>
              <a:r>
                <a:rPr lang="en-GB" sz="1200" dirty="0" smtClean="0">
                  <a:sym typeface="Symbol" pitchFamily="18" charset="2"/>
                  <a:hlinkClick r:id="rId3"/>
                </a:rPr>
                <a:t>http://bit.ly/ftMP0G</a:t>
              </a:r>
              <a:endParaRPr lang="en-US" sz="1200" dirty="0">
                <a:sym typeface="Symbol" pitchFamily="18" charset="2"/>
              </a:endParaRPr>
            </a:p>
          </p:txBody>
        </p:sp>
        <p:pic>
          <p:nvPicPr>
            <p:cNvPr id="12" name="Picture 11" descr="Calgary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1800" y="5966181"/>
              <a:ext cx="990600" cy="416502"/>
            </a:xfrm>
            <a:prstGeom prst="rect">
              <a:avLst/>
            </a:prstGeom>
          </p:spPr>
        </p:pic>
      </p:grp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219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This simulation of the Cornell box was done by Michael F. Cohen and Donald P. Greenberg for the 1985 paper </a:t>
            </a:r>
            <a:r>
              <a:rPr kumimoji="0" lang="en-US" sz="1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Hemi-Cube, A </a:t>
            </a:r>
            <a:r>
              <a:rPr kumimoji="0" lang="en-US" sz="180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Radiosity</a:t>
            </a:r>
            <a:r>
              <a:rPr kumimoji="0" lang="en-US" sz="1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Solution for Complex Environments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Vol. 19, No. 3, July 1985, pp. 31-40. 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endParaRPr kumimoji="0" lang="en-US" sz="1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hemi-cube allowed form factors to be calculated using scan conversion algorithms (which were available in hardware), and made it possible to calculate shadows from occluding objects. 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 descr="cohen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724400" y="1219200"/>
            <a:ext cx="4038600" cy="40386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Radiosity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[12]: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Example – Discontinuity Meshing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457200" y="5943600"/>
            <a:ext cx="7315200" cy="461665"/>
            <a:chOff x="457200" y="5943600"/>
            <a:chExt cx="7315200" cy="461665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57200" y="5943600"/>
              <a:ext cx="6099298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ym typeface="Symbol" pitchFamily="18" charset="2"/>
                </a:rPr>
                <a:t>Adapted from slides © 2001 - 2005 M. C. Sousa, University of Calgary</a:t>
              </a:r>
              <a:endParaRPr lang="en-GB" sz="1200" dirty="0"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/>
                <a:t>CPSC 591/691: Rendering, Spring 2001 through Spring 2011</a:t>
              </a:r>
              <a:r>
                <a:rPr lang="en-GB" sz="1200" dirty="0" smtClean="0">
                  <a:sym typeface="Symbol" pitchFamily="18" charset="2"/>
                </a:rPr>
                <a:t> –  </a:t>
              </a:r>
              <a:r>
                <a:rPr lang="en-GB" sz="1200" dirty="0" smtClean="0">
                  <a:sym typeface="Symbol" pitchFamily="18" charset="2"/>
                  <a:hlinkClick r:id="rId3"/>
                </a:rPr>
                <a:t>http://bit.ly/ftMP0G</a:t>
              </a:r>
              <a:endParaRPr lang="en-US" sz="1200" dirty="0">
                <a:sym typeface="Symbol" pitchFamily="18" charset="2"/>
              </a:endParaRPr>
            </a:p>
          </p:txBody>
        </p:sp>
        <p:pic>
          <p:nvPicPr>
            <p:cNvPr id="12" name="Picture 11" descr="Calgary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1800" y="5966181"/>
              <a:ext cx="990600" cy="416502"/>
            </a:xfrm>
            <a:prstGeom prst="rect">
              <a:avLst/>
            </a:prstGeom>
          </p:spPr>
        </p:pic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3400" y="1265237"/>
            <a:ext cx="4038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1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Dani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Lischinski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Filippo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Tampieri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and Donald P. Greenberg created this image for the 1992 paper </a:t>
            </a:r>
            <a:r>
              <a:rPr kumimoji="0" lang="en-US" sz="1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Discontinuity Meshing for Accurate </a:t>
            </a:r>
            <a:r>
              <a:rPr kumimoji="0" lang="en-US" sz="180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Radiosity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endParaRPr kumimoji="0" lang="en-US" sz="1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It depicts a scene that represents a pathological case for traditional </a:t>
            </a:r>
            <a:r>
              <a:rPr kumimoji="0" lang="en-US" sz="1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radiosity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images, many small shadow casting details. 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endParaRPr kumimoji="0" lang="en-US" sz="1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Notice, in particular, the shadows cast by the windows, and the slats in the chair. 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4" descr="wrmw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724400" y="1790700"/>
            <a:ext cx="4038600" cy="323056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Radiosity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[13]: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Example – Focused Opera Lighting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457200" y="5943600"/>
            <a:ext cx="7315200" cy="461665"/>
            <a:chOff x="457200" y="5943600"/>
            <a:chExt cx="7315200" cy="461665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57200" y="5943600"/>
              <a:ext cx="6099298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ym typeface="Symbol" pitchFamily="18" charset="2"/>
                </a:rPr>
                <a:t>Adapted from slides © 2001 - 2005 M. C. Sousa, University of Calgary</a:t>
              </a:r>
              <a:endParaRPr lang="en-GB" sz="1200" dirty="0"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/>
                <a:t>CPSC 591/691: Rendering, Spring 2001 through Spring 2011</a:t>
              </a:r>
              <a:r>
                <a:rPr lang="en-GB" sz="1200" dirty="0" smtClean="0">
                  <a:sym typeface="Symbol" pitchFamily="18" charset="2"/>
                </a:rPr>
                <a:t> –  </a:t>
              </a:r>
              <a:r>
                <a:rPr lang="en-GB" sz="1200" dirty="0" smtClean="0">
                  <a:sym typeface="Symbol" pitchFamily="18" charset="2"/>
                  <a:hlinkClick r:id="rId3"/>
                </a:rPr>
                <a:t>http://bit.ly/ftMP0G</a:t>
              </a:r>
              <a:endParaRPr lang="en-US" sz="1200" dirty="0">
                <a:sym typeface="Symbol" pitchFamily="18" charset="2"/>
              </a:endParaRPr>
            </a:p>
          </p:txBody>
        </p:sp>
        <p:pic>
          <p:nvPicPr>
            <p:cNvPr id="12" name="Picture 11" descr="Calgary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1800" y="5966181"/>
              <a:ext cx="990600" cy="416502"/>
            </a:xfrm>
            <a:prstGeom prst="rect">
              <a:avLst/>
            </a:prstGeom>
          </p:spPr>
        </p:pic>
      </p:grp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33400" y="12954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This scene from </a:t>
            </a:r>
            <a:r>
              <a:rPr kumimoji="0" lang="en-US" sz="1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 </a:t>
            </a:r>
            <a:r>
              <a:rPr kumimoji="0" lang="en-US" sz="180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Bohème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demonstrates the use of focused lighting and angular projection of </a:t>
            </a:r>
            <a:r>
              <a:rPr kumimoji="0" lang="en-US" sz="1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predistorted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images for the background.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endParaRPr kumimoji="0" lang="en-US" sz="1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It was rendered by Julie O'B. Dorsey, Francois X. </a:t>
            </a:r>
            <a:r>
              <a:rPr kumimoji="0" lang="en-US" sz="1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Sillion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and Donald P. Greenberg for the 1991 paper </a:t>
            </a:r>
            <a:r>
              <a:rPr kumimoji="0" lang="en-US" sz="1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Design and Simulation of Opera Lighting and Projection Effects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4" descr="labo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724400" y="1752600"/>
            <a:ext cx="4038600" cy="323056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Radiosity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[14]: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Formula – Overall Form Factor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457200" y="5943600"/>
            <a:ext cx="7315200" cy="461665"/>
            <a:chOff x="457200" y="5943600"/>
            <a:chExt cx="7315200" cy="461665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57200" y="5943600"/>
              <a:ext cx="6099298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ym typeface="Symbol" pitchFamily="18" charset="2"/>
                </a:rPr>
                <a:t>Adapted from slides © 2001 - 2005 M. C. Sousa, University of Calgary</a:t>
              </a:r>
              <a:endParaRPr lang="en-GB" sz="1200" dirty="0"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/>
                <a:t>CPSC 591/691: Rendering, Spring 2001 through Spring 2011</a:t>
              </a:r>
              <a:r>
                <a:rPr lang="en-GB" sz="1200" dirty="0" smtClean="0">
                  <a:sym typeface="Symbol" pitchFamily="18" charset="2"/>
                </a:rPr>
                <a:t> –  </a:t>
              </a:r>
              <a:r>
                <a:rPr lang="en-GB" sz="1200" dirty="0" smtClean="0">
                  <a:sym typeface="Symbol" pitchFamily="18" charset="2"/>
                  <a:hlinkClick r:id="rId3"/>
                </a:rPr>
                <a:t>http://bit.ly/ftMP0G</a:t>
              </a:r>
              <a:endParaRPr lang="en-US" sz="1200" dirty="0">
                <a:sym typeface="Symbol" pitchFamily="18" charset="2"/>
              </a:endParaRPr>
            </a:p>
          </p:txBody>
        </p:sp>
        <p:pic>
          <p:nvPicPr>
            <p:cNvPr id="12" name="Picture 11" descr="Calgary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1800" y="5966181"/>
              <a:ext cx="990600" cy="416502"/>
            </a:xfrm>
            <a:prstGeom prst="rect">
              <a:avLst/>
            </a:prstGeom>
          </p:spPr>
        </p:pic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3400" y="12954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These two images were rendered by Michael F. Cohen, </a:t>
            </a:r>
            <a:r>
              <a:rPr kumimoji="0" lang="en-US" sz="16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Shenchang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Eric Chen, John R. Wallace and Donald P. Greenberg for the 1988 paper </a:t>
            </a:r>
            <a:r>
              <a:rPr kumimoji="0" lang="en-US" sz="16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 Progressive Refinement Approach to Fast </a:t>
            </a:r>
            <a:r>
              <a:rPr kumimoji="0" lang="en-US" sz="160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Radiosity</a:t>
            </a:r>
            <a:r>
              <a:rPr kumimoji="0" lang="en-US" sz="16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Image Generation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endParaRPr kumimoji="0" lang="en-US" sz="16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factory model contains 30,000 patches, and was the most complex </a:t>
            </a:r>
            <a:r>
              <a:rPr kumimoji="0" lang="en-US" sz="16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radiosity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solution computed at that time.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endParaRPr kumimoji="0" lang="en-US" sz="16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16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radiosity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solution took approximately 5 hours for 2,000 shots, and the image generation required 190 hours; each on a VAX8700. 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4" descr="facto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724400" y="1752600"/>
            <a:ext cx="4038600" cy="3233737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Radiosity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[15]: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Example – Cornell Virtual Museum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457200" y="5943600"/>
            <a:ext cx="7315200" cy="461665"/>
            <a:chOff x="457200" y="5943600"/>
            <a:chExt cx="7315200" cy="461665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57200" y="5943600"/>
              <a:ext cx="6099298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ym typeface="Symbol" pitchFamily="18" charset="2"/>
                </a:rPr>
                <a:t>Adapted from slides © 2001 - 2005 M. C. Sousa, University of Calgary</a:t>
              </a:r>
              <a:endParaRPr lang="en-GB" sz="1200" dirty="0"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/>
                <a:t>CPSC 591/691: Rendering, Spring 2001 through Spring 2011</a:t>
              </a:r>
              <a:r>
                <a:rPr lang="en-GB" sz="1200" dirty="0" smtClean="0">
                  <a:sym typeface="Symbol" pitchFamily="18" charset="2"/>
                </a:rPr>
                <a:t> –  </a:t>
              </a:r>
              <a:r>
                <a:rPr lang="en-GB" sz="1200" dirty="0" smtClean="0">
                  <a:sym typeface="Symbol" pitchFamily="18" charset="2"/>
                  <a:hlinkClick r:id="rId3"/>
                </a:rPr>
                <a:t>http://bit.ly/ftMP0G</a:t>
              </a:r>
              <a:endParaRPr lang="en-US" sz="1200" dirty="0">
                <a:sym typeface="Symbol" pitchFamily="18" charset="2"/>
              </a:endParaRPr>
            </a:p>
          </p:txBody>
        </p:sp>
        <p:pic>
          <p:nvPicPr>
            <p:cNvPr id="12" name="Picture 11" descr="Calgary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1800" y="5966181"/>
              <a:ext cx="990600" cy="416502"/>
            </a:xfrm>
            <a:prstGeom prst="rect">
              <a:avLst/>
            </a:prstGeom>
          </p:spPr>
        </p:pic>
      </p:grp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33400" y="12954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Most of the illumination that comes into this simulated museum arrives via the baffles on the ceiling. 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endParaRPr kumimoji="0" lang="en-US" sz="16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As the progressive </a:t>
            </a:r>
            <a:r>
              <a:rPr kumimoji="0" lang="en-US" sz="16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radiosity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solution executed, users could witness each of the baffles being illuminated from above, and then reflecting some of this light to the bottom of an adjacent baffle. 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endParaRPr kumimoji="0" lang="en-US" sz="16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 portion of this reflected light was eventually bounced down into the room. 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endParaRPr kumimoji="0" lang="en-US" sz="16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image appeared on the proceedings cover of SIGGRAPH 1988. </a:t>
            </a:r>
            <a:b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24400" y="1752600"/>
            <a:ext cx="4038600" cy="4041364"/>
            <a:chOff x="4724400" y="1752600"/>
            <a:chExt cx="4038600" cy="4041364"/>
          </a:xfrm>
        </p:grpSpPr>
        <p:pic>
          <p:nvPicPr>
            <p:cNvPr id="9" name="Picture 4" descr="museu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4724400" y="1752600"/>
              <a:ext cx="4038600" cy="3230563"/>
            </a:xfrm>
            <a:prstGeom prst="rect">
              <a:avLst/>
            </a:prstGeom>
            <a:noFill/>
            <a:ln/>
          </p:spPr>
        </p:pic>
        <p:pic>
          <p:nvPicPr>
            <p:cNvPr id="12083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15000" y="5410200"/>
              <a:ext cx="2057400" cy="383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5483580" y="5010090"/>
              <a:ext cx="252024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rgbClr val="990000"/>
                  </a:solidFill>
                </a:rPr>
                <a:t>© 1988-1989 E. Chen &amp; M. Cohen,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rgbClr val="990000"/>
                  </a:solidFill>
                </a:rPr>
                <a:t>Cornell University – </a:t>
              </a:r>
              <a:r>
                <a:rPr lang="en-US" sz="1000" dirty="0" smtClean="0">
                  <a:solidFill>
                    <a:srgbClr val="990000"/>
                  </a:solidFill>
                  <a:hlinkClick r:id="rId7"/>
                </a:rPr>
                <a:t>http://bit.ly/e7Y1tj</a:t>
              </a:r>
              <a:endParaRPr lang="en-US" sz="1000" dirty="0">
                <a:solidFill>
                  <a:srgbClr val="99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Summary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Last Class: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FF6600"/>
                </a:solidFill>
                <a:latin typeface="Arial"/>
                <a:cs typeface="Arial"/>
              </a:rPr>
              <a:t>Ray Tracing Handout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Today:</a:t>
            </a:r>
            <a:r>
              <a:rPr lang="en-US" sz="1800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Chapter 15, </a:t>
            </a:r>
            <a:r>
              <a:rPr lang="en-US" sz="1800" dirty="0" smtClean="0">
                <a:solidFill>
                  <a:srgbClr val="800000"/>
                </a:solidFill>
              </a:rPr>
              <a:t>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r>
              <a:rPr lang="en-US" sz="1800" dirty="0" smtClean="0">
                <a:solidFill>
                  <a:srgbClr val="800000"/>
                </a:solidFill>
              </a:rPr>
              <a:t>;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 </a:t>
            </a:r>
            <a:r>
              <a:rPr lang="en-US" sz="1800" dirty="0" smtClean="0">
                <a:solidFill>
                  <a:srgbClr val="FF6600"/>
                </a:solidFill>
                <a:latin typeface="Arial"/>
                <a:cs typeface="Arial"/>
              </a:rPr>
              <a:t>Ray Tracing Handout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Next Class:</a:t>
            </a:r>
            <a:r>
              <a:rPr lang="en-US" sz="1800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  <a:latin typeface="Arial"/>
                <a:cs typeface="Arial"/>
              </a:rPr>
              <a:t>Tufte</a:t>
            </a:r>
            <a:r>
              <a:rPr lang="en-US" sz="1800" dirty="0" smtClean="0">
                <a:solidFill>
                  <a:srgbClr val="FF6600"/>
                </a:solidFill>
                <a:latin typeface="Arial"/>
                <a:cs typeface="Arial"/>
              </a:rPr>
              <a:t> Handout 1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Time: Ray Tracing Lab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ACM SIGGRAPH demo: </a:t>
            </a:r>
            <a:r>
              <a:rPr lang="en-US" sz="1800" dirty="0" smtClean="0">
                <a:solidFill>
                  <a:srgbClr val="0000CC"/>
                </a:solidFill>
                <a:hlinkClick r:id="rId4"/>
              </a:rPr>
              <a:t>http://bit.ly/cIlgx2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2-D “screen”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Moveable objects: transparent, opaque (both reflective)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POV-Ray (</a:t>
            </a:r>
            <a:r>
              <a:rPr lang="en-US" sz="1800" dirty="0" smtClean="0">
                <a:hlinkClick r:id="rId5"/>
              </a:rPr>
              <a:t>http://www.povray.org</a:t>
            </a:r>
            <a:r>
              <a:rPr lang="en-US" sz="1800" dirty="0" smtClean="0">
                <a:solidFill>
                  <a:srgbClr val="0000CC"/>
                </a:solidFill>
              </a:rPr>
              <a:t>) Example Renderings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Next Class: Visualization Part 1 of 3</a:t>
            </a:r>
            <a:endParaRPr lang="en-US" sz="1800" dirty="0" smtClean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0547" name="Picture 3" descr="19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600"/>
            <a:ext cx="3352800" cy="2838755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260548" name="Picture 4" descr="fie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743200"/>
            <a:ext cx="4724400" cy="2602111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457200" y="5943600"/>
            <a:ext cx="7696200" cy="461665"/>
            <a:chOff x="457200" y="5943600"/>
            <a:chExt cx="7696200" cy="46166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57200" y="5943600"/>
              <a:ext cx="504086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Adapted from slides © 2001 D. </a:t>
              </a:r>
              <a:r>
                <a:rPr lang="en-GB" sz="1200" dirty="0" err="1" smtClean="0">
                  <a:solidFill>
                    <a:srgbClr val="990000"/>
                  </a:solidFill>
                  <a:sym typeface="Symbol" pitchFamily="18" charset="2"/>
                </a:rPr>
                <a:t>Shreiner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&amp; B. Grantham, SCU</a:t>
              </a:r>
              <a:endParaRPr lang="en-GB" sz="1200" dirty="0">
                <a:solidFill>
                  <a:srgbClr val="990000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990000"/>
                  </a:solidFill>
                </a:rPr>
                <a:t>COEN 290: Computer Graphics I, Winter 2001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990000"/>
                  </a:solidFill>
                  <a:sym typeface="Symbol" pitchFamily="18" charset="2"/>
                  <a:hlinkClick r:id="rId5"/>
                </a:rPr>
                <a:t>http://bit.ly/hz1kfU</a:t>
              </a:r>
              <a:endParaRPr lang="en-US" sz="1200" dirty="0">
                <a:solidFill>
                  <a:srgbClr val="990000"/>
                </a:solidFill>
                <a:sym typeface="Symbol" pitchFamily="18" charset="2"/>
              </a:endParaRPr>
            </a:p>
          </p:txBody>
        </p:sp>
        <p:pic>
          <p:nvPicPr>
            <p:cNvPr id="9" name="Picture 8" descr="SCU-log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38800" y="6019800"/>
              <a:ext cx="2514600" cy="324465"/>
            </a:xfrm>
            <a:prstGeom prst="rect">
              <a:avLst/>
            </a:prstGeom>
          </p:spPr>
        </p:pic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Distributed Ray Tracing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Terminology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Caustic</a:t>
            </a:r>
            <a:r>
              <a:rPr lang="en-US" sz="1800" dirty="0" smtClean="0">
                <a:solidFill>
                  <a:srgbClr val="800000"/>
                </a:solidFill>
              </a:rPr>
              <a:t>: Envelope of Light Rays Reflected/Refracted by Curved Object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RT Direction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5B0DAA"/>
                </a:solidFill>
              </a:rPr>
              <a:t>“Forward” RT</a:t>
            </a:r>
            <a:r>
              <a:rPr lang="en-US" sz="1800" dirty="0" smtClean="0">
                <a:solidFill>
                  <a:srgbClr val="5B0DAA"/>
                </a:solidFill>
              </a:rPr>
              <a:t>: Light-to-Scene, Scene-to-Eye (Only for Caustics)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5B0DAA"/>
                </a:solidFill>
              </a:rPr>
              <a:t>“Backward” RT</a:t>
            </a:r>
            <a:r>
              <a:rPr lang="en-US" sz="1800" dirty="0" smtClean="0">
                <a:solidFill>
                  <a:srgbClr val="5B0DAA"/>
                </a:solidFill>
              </a:rPr>
              <a:t>: Eye-to-Scene, Scene-to-Light (Typical Order)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5B0DAA"/>
                </a:solidFill>
              </a:rPr>
              <a:t>Bidirectional RT</a:t>
            </a:r>
            <a:r>
              <a:rPr lang="en-US" sz="1800" dirty="0" smtClean="0">
                <a:solidFill>
                  <a:srgbClr val="5B0DAA"/>
                </a:solidFill>
              </a:rPr>
              <a:t>: both directions (meet in middle)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Stochastic Jitter</a:t>
            </a:r>
            <a:r>
              <a:rPr lang="en-US" sz="1800" dirty="0" smtClean="0">
                <a:solidFill>
                  <a:srgbClr val="800000"/>
                </a:solidFill>
              </a:rPr>
              <a:t>: Local Random Perturbations of Traced Rays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Distributed RT</a:t>
            </a:r>
            <a:r>
              <a:rPr lang="en-US" sz="1800" dirty="0" smtClean="0">
                <a:solidFill>
                  <a:srgbClr val="800000"/>
                </a:solidFill>
              </a:rPr>
              <a:t>: Nonlocal Randomization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Penumbra</a:t>
            </a:r>
            <a:r>
              <a:rPr lang="en-US" sz="1800" dirty="0" smtClean="0">
                <a:solidFill>
                  <a:srgbClr val="800000"/>
                </a:solidFill>
              </a:rPr>
              <a:t>: Region Where Only Part of Light Source Blocked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Blurring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5B0DAA"/>
                </a:solidFill>
              </a:rPr>
              <a:t>Soft shadows</a:t>
            </a:r>
            <a:r>
              <a:rPr lang="en-US" sz="1800" dirty="0" smtClean="0">
                <a:solidFill>
                  <a:srgbClr val="5B0DAA"/>
                </a:solidFill>
              </a:rPr>
              <a:t>: blurred penumbras (achieved using shadow feelers)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5B0DAA"/>
                </a:solidFill>
              </a:rPr>
              <a:t>Gloss</a:t>
            </a:r>
            <a:r>
              <a:rPr lang="en-US" sz="1800" dirty="0" smtClean="0">
                <a:solidFill>
                  <a:srgbClr val="5B0DAA"/>
                </a:solidFill>
              </a:rPr>
              <a:t>: property of smooth surface material (multiple reflected rays)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5B0DAA"/>
                </a:solidFill>
              </a:rPr>
              <a:t>Reflections: soften (also distributed RT)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5B0DAA"/>
                </a:solidFill>
              </a:rPr>
              <a:t>Transparency: </a:t>
            </a:r>
            <a:r>
              <a:rPr lang="en-US" sz="1800" dirty="0" err="1" smtClean="0">
                <a:solidFill>
                  <a:srgbClr val="5B0DAA"/>
                </a:solidFill>
              </a:rPr>
              <a:t>lensed</a:t>
            </a:r>
            <a:r>
              <a:rPr lang="en-US" sz="1800" dirty="0" smtClean="0">
                <a:solidFill>
                  <a:srgbClr val="5B0DAA"/>
                </a:solidFill>
              </a:rPr>
              <a:t> caustic effect (also distributed RT)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Form Factor</a:t>
            </a:r>
            <a:r>
              <a:rPr lang="en-US" sz="1800" dirty="0" smtClean="0">
                <a:solidFill>
                  <a:srgbClr val="800000"/>
                </a:solidFill>
              </a:rPr>
              <a:t>: Fraction of Energy Leaving Surface </a:t>
            </a:r>
            <a:r>
              <a:rPr lang="en-US" sz="1800" i="1" dirty="0" err="1" smtClean="0">
                <a:solidFill>
                  <a:srgbClr val="800000"/>
                </a:solidFill>
              </a:rPr>
              <a:t>i</a:t>
            </a:r>
            <a:r>
              <a:rPr lang="en-US" sz="1800" dirty="0" smtClean="0">
                <a:solidFill>
                  <a:srgbClr val="800000"/>
                </a:solidFill>
              </a:rPr>
              <a:t> That Reaches </a:t>
            </a:r>
            <a:r>
              <a:rPr lang="en-US" sz="1800" i="1" dirty="0" smtClean="0">
                <a:solidFill>
                  <a:srgbClr val="800000"/>
                </a:solidFill>
              </a:rPr>
              <a:t>j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err="1" smtClean="0">
                <a:solidFill>
                  <a:srgbClr val="800000"/>
                </a:solidFill>
              </a:rPr>
              <a:t>Radiosity</a:t>
            </a:r>
            <a:r>
              <a:rPr lang="en-US" sz="1800" dirty="0" smtClean="0">
                <a:solidFill>
                  <a:srgbClr val="800000"/>
                </a:solidFill>
              </a:rPr>
              <a:t>: Heat Transfer-Based Global Illumination Method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Java-Based 2-D RT Demo, SIGGRAPH</a:t>
            </a:r>
          </a:p>
        </p:txBody>
      </p:sp>
      <p:grpSp>
        <p:nvGrpSpPr>
          <p:cNvPr id="2" name="Group 33"/>
          <p:cNvGrpSpPr/>
          <p:nvPr/>
        </p:nvGrpSpPr>
        <p:grpSpPr>
          <a:xfrm>
            <a:off x="457200" y="5937052"/>
            <a:ext cx="7086600" cy="487561"/>
            <a:chOff x="457200" y="5937052"/>
            <a:chExt cx="7086600" cy="487561"/>
          </a:xfrm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57200" y="5950000"/>
              <a:ext cx="4959435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3366FF"/>
                  </a:solidFill>
                  <a:sym typeface="Symbol" pitchFamily="18" charset="2"/>
                </a:rPr>
                <a:t>Screenshots from Java program © 2001 G. S. Owen &amp; Y. Liu, GSU</a:t>
              </a: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3366FF"/>
                  </a:solidFill>
                </a:rPr>
                <a:t>ACM SIGGRAPH Ray Trace Java Demo</a:t>
              </a:r>
              <a:r>
                <a:rPr lang="en-GB" sz="1200" dirty="0" smtClean="0">
                  <a:solidFill>
                    <a:srgbClr val="3366FF"/>
                  </a:solidFill>
                  <a:sym typeface="Symbol" pitchFamily="18" charset="2"/>
                </a:rPr>
                <a:t> –  </a:t>
              </a:r>
              <a:r>
                <a:rPr lang="en-US" sz="1200" dirty="0" smtClean="0">
                  <a:solidFill>
                    <a:srgbClr val="0000CC"/>
                  </a:solidFill>
                  <a:hlinkClick r:id="rId3"/>
                </a:rPr>
                <a:t>http://bit.ly/cIlgx2</a:t>
              </a:r>
              <a:endParaRPr lang="en-US" sz="1200" dirty="0">
                <a:solidFill>
                  <a:srgbClr val="3366FF"/>
                </a:solidFill>
                <a:sym typeface="Symbol" pitchFamily="18" charset="2"/>
              </a:endParaRPr>
            </a:p>
          </p:txBody>
        </p:sp>
        <p:pic>
          <p:nvPicPr>
            <p:cNvPr id="33" name="Picture 32" descr="ACM-SIGGRAPH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3601" y="5937052"/>
              <a:ext cx="1600199" cy="487561"/>
            </a:xfrm>
            <a:prstGeom prst="rect">
              <a:avLst/>
            </a:prstGeom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181100"/>
            <a:ext cx="75247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ay-tre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4816" y="1219200"/>
            <a:ext cx="1880784" cy="221932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828800" y="1447800"/>
            <a:ext cx="3481385" cy="2514600"/>
            <a:chOff x="1828800" y="1447800"/>
            <a:chExt cx="3481385" cy="2514600"/>
          </a:xfrm>
        </p:grpSpPr>
        <p:sp>
          <p:nvSpPr>
            <p:cNvPr id="11" name="Rectangle 10"/>
            <p:cNvSpPr/>
            <p:nvPr/>
          </p:nvSpPr>
          <p:spPr>
            <a:xfrm>
              <a:off x="5075825" y="3654623"/>
              <a:ext cx="23436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>
                  <a:solidFill>
                    <a:srgbClr val="FFC000"/>
                  </a:solidFill>
                  <a:sym typeface="Symbol" pitchFamily="18" charset="2"/>
                </a:rPr>
                <a:t>I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828800" y="1447800"/>
              <a:ext cx="228600" cy="22860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 w="2540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09800" y="1828800"/>
            <a:ext cx="2925175" cy="1526977"/>
            <a:chOff x="2209800" y="1828800"/>
            <a:chExt cx="2925175" cy="1526977"/>
          </a:xfrm>
        </p:grpSpPr>
        <p:sp>
          <p:nvSpPr>
            <p:cNvPr id="8" name="Rectangle 7"/>
            <p:cNvSpPr/>
            <p:nvPr/>
          </p:nvSpPr>
          <p:spPr>
            <a:xfrm>
              <a:off x="4572000" y="3048000"/>
              <a:ext cx="5629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>
                  <a:solidFill>
                    <a:srgbClr val="CC00CC"/>
                  </a:solidFill>
                  <a:sym typeface="Symbol" pitchFamily="18" charset="2"/>
                </a:rPr>
                <a:t>S / L</a:t>
              </a:r>
              <a:endParaRPr lang="en-US" dirty="0">
                <a:solidFill>
                  <a:srgbClr val="CC00CC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209800" y="1828800"/>
              <a:ext cx="228600" cy="228600"/>
            </a:xfrm>
            <a:prstGeom prst="rect">
              <a:avLst/>
            </a:prstGeom>
            <a:solidFill>
              <a:srgbClr val="CC00CC">
                <a:alpha val="25000"/>
              </a:srgbClr>
            </a:solidFill>
            <a:ln w="25400" cap="flat" cmpd="sng" algn="ctr">
              <a:solidFill>
                <a:srgbClr val="CC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57400" y="2133600"/>
            <a:ext cx="2057400" cy="2819400"/>
            <a:chOff x="2057400" y="2133600"/>
            <a:chExt cx="2057400" cy="2819400"/>
          </a:xfrm>
        </p:grpSpPr>
        <p:sp>
          <p:nvSpPr>
            <p:cNvPr id="13" name="Rectangle 12"/>
            <p:cNvSpPr/>
            <p:nvPr/>
          </p:nvSpPr>
          <p:spPr>
            <a:xfrm>
              <a:off x="3821130" y="3962400"/>
              <a:ext cx="2936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  <a:sym typeface="Symbol" pitchFamily="18" charset="2"/>
                </a:rPr>
                <a:t>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95600" y="4645223"/>
              <a:ext cx="2936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  <a:sym typeface="Symbol" pitchFamily="18" charset="2"/>
                </a:rPr>
                <a:t>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057400" y="2133600"/>
              <a:ext cx="228600" cy="2286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447800" y="2133600"/>
            <a:ext cx="3585350" cy="2514600"/>
            <a:chOff x="1447800" y="2133600"/>
            <a:chExt cx="3585350" cy="2514600"/>
          </a:xfrm>
        </p:grpSpPr>
        <p:sp>
          <p:nvSpPr>
            <p:cNvPr id="12" name="Rectangle 11"/>
            <p:cNvSpPr/>
            <p:nvPr/>
          </p:nvSpPr>
          <p:spPr>
            <a:xfrm>
              <a:off x="4718640" y="4340423"/>
              <a:ext cx="3145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>
                  <a:solidFill>
                    <a:srgbClr val="00B050"/>
                  </a:solidFill>
                  <a:sym typeface="Symbol" pitchFamily="18" charset="2"/>
                </a:rPr>
                <a:t>R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447800" y="2133600"/>
              <a:ext cx="228600" cy="228600"/>
            </a:xfrm>
            <a:prstGeom prst="rect">
              <a:avLst/>
            </a:prstGeom>
            <a:solidFill>
              <a:srgbClr val="00B050">
                <a:alpha val="25000"/>
              </a:srgbClr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5029200" y="1198602"/>
            <a:ext cx="61747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000" dirty="0" smtClean="0">
                <a:solidFill>
                  <a:srgbClr val="FF9900"/>
                </a:solidFill>
                <a:sym typeface="Symbol" pitchFamily="18" charset="2"/>
              </a:rPr>
              <a:t>Point</a:t>
            </a:r>
          </a:p>
          <a:p>
            <a:pPr>
              <a:spcBef>
                <a:spcPts val="0"/>
              </a:spcBef>
            </a:pPr>
            <a:r>
              <a:rPr lang="en-GB" sz="1000" dirty="0" smtClean="0">
                <a:solidFill>
                  <a:srgbClr val="FF9900"/>
                </a:solidFill>
                <a:sym typeface="Symbol" pitchFamily="18" charset="2"/>
              </a:rPr>
              <a:t>Light</a:t>
            </a:r>
          </a:p>
          <a:p>
            <a:pPr>
              <a:spcBef>
                <a:spcPts val="0"/>
              </a:spcBef>
            </a:pPr>
            <a:r>
              <a:rPr lang="en-GB" sz="1000" dirty="0" smtClean="0">
                <a:solidFill>
                  <a:srgbClr val="FF9900"/>
                </a:solidFill>
                <a:sym typeface="Symbol" pitchFamily="18" charset="2"/>
              </a:rPr>
              <a:t>Source</a:t>
            </a:r>
            <a:endParaRPr lang="en-US" sz="10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[4]: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POV-Ray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" y="5950000"/>
            <a:ext cx="7315200" cy="461665"/>
            <a:chOff x="457200" y="5950000"/>
            <a:chExt cx="7315200" cy="461665"/>
          </a:xfrm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57200" y="5950000"/>
              <a:ext cx="425058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333399"/>
                  </a:solidFill>
                  <a:sym typeface="Symbol" pitchFamily="18" charset="2"/>
                </a:rPr>
                <a:t>Images © respective authors, generated using </a:t>
              </a:r>
              <a:r>
                <a:rPr lang="en-GB" sz="1200" i="1" dirty="0" smtClean="0">
                  <a:solidFill>
                    <a:srgbClr val="333399"/>
                  </a:solidFill>
                  <a:sym typeface="Symbol" pitchFamily="18" charset="2"/>
                </a:rPr>
                <a:t>POV-Ray</a:t>
              </a: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333399"/>
                  </a:solidFill>
                </a:rPr>
                <a:t>© 1991 – 2011 D. K. Buck </a:t>
              </a:r>
              <a:r>
                <a:rPr lang="en-US" sz="1200" i="1" dirty="0" smtClean="0">
                  <a:solidFill>
                    <a:srgbClr val="333399"/>
                  </a:solidFill>
                </a:rPr>
                <a:t>et al.</a:t>
              </a:r>
              <a:r>
                <a:rPr lang="en-GB" sz="1200" dirty="0" smtClean="0">
                  <a:solidFill>
                    <a:srgbClr val="333399"/>
                  </a:solidFill>
                  <a:sym typeface="Symbol" pitchFamily="18" charset="2"/>
                </a:rPr>
                <a:t> –  </a:t>
              </a:r>
              <a:r>
                <a:rPr lang="en-US" sz="1200" dirty="0" smtClean="0">
                  <a:solidFill>
                    <a:srgbClr val="333399"/>
                  </a:solidFill>
                  <a:hlinkClick r:id="rId3"/>
                </a:rPr>
                <a:t>http://www.povray.org</a:t>
              </a:r>
              <a:endParaRPr lang="en-US" sz="1200" dirty="0" smtClean="0">
                <a:solidFill>
                  <a:srgbClr val="333399"/>
                </a:solidFill>
              </a:endParaRPr>
            </a:p>
          </p:txBody>
        </p:sp>
        <p:pic>
          <p:nvPicPr>
            <p:cNvPr id="6" name="Picture 5" descr="POV-Ray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48400" y="5962650"/>
              <a:ext cx="1524000" cy="43815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5029200" y="3562290"/>
            <a:ext cx="3166251" cy="2228910"/>
            <a:chOff x="914400" y="3562290"/>
            <a:chExt cx="3166251" cy="2228910"/>
          </a:xfrm>
        </p:grpSpPr>
        <p:pic>
          <p:nvPicPr>
            <p:cNvPr id="11" name="Picture 10" descr="Thanks_for_all_the_fish-Robert_McGregor-2008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8325" y="3562290"/>
              <a:ext cx="2438400" cy="18288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914400" y="5391090"/>
              <a:ext cx="31662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"Thanks for all the fish“ © 2008 Robert McGregor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hlinkClick r:id="rId6"/>
                </a:rPr>
                <a:t>http://bit.ly/fE04gm</a:t>
              </a:r>
              <a:endParaRPr lang="en-US" sz="1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10200" y="1021080"/>
            <a:ext cx="2438400" cy="2350830"/>
            <a:chOff x="1295400" y="1021080"/>
            <a:chExt cx="2438400" cy="2350830"/>
          </a:xfrm>
        </p:grpSpPr>
        <p:pic>
          <p:nvPicPr>
            <p:cNvPr id="8" name="Picture 7" descr="Dissolution-Newt-2006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95400" y="1021080"/>
              <a:ext cx="2438400" cy="195072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615156" y="2971800"/>
              <a:ext cx="17988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“Dissolution“ © 2005 Newt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hlinkClick r:id="rId8"/>
                </a:rPr>
                <a:t>http://bit.ly/fVqj5d</a:t>
              </a:r>
              <a:endParaRPr lang="en-US" sz="10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71600" y="1123890"/>
            <a:ext cx="3143250" cy="4591110"/>
            <a:chOff x="4876800" y="1123890"/>
            <a:chExt cx="3143250" cy="4591110"/>
          </a:xfrm>
        </p:grpSpPr>
        <p:pic>
          <p:nvPicPr>
            <p:cNvPr id="19" name="Picture 18" descr="The_Wet_Bird-Gilles_Tran-2001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76800" y="1123890"/>
              <a:ext cx="3143250" cy="419100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326163" y="5314890"/>
              <a:ext cx="224452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“The Wet Bird“ © 2001 Gilles Tran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hlinkClick r:id="rId10"/>
                </a:rPr>
                <a:t>http://bit.ly/gMBuGt</a:t>
              </a:r>
              <a:endParaRPr lang="en-U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609600" y="1066800"/>
            <a:ext cx="8382000" cy="4572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sz="2400" kern="0" dirty="0" smtClean="0">
                <a:latin typeface="+mn-lt"/>
              </a:rPr>
              <a:t>Intersection with plane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Implicit form</a:t>
            </a:r>
          </a:p>
          <a:p>
            <a:pPr marL="742950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5B0DAA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5B0DAA"/>
                </a:solidFill>
                <a:effectLst/>
                <a:uLnTx/>
                <a:uFillTx/>
                <a:latin typeface="+mn-lt"/>
              </a:rPr>
              <a:t>Intersection</a:t>
            </a:r>
          </a:p>
          <a:p>
            <a:pPr marL="742950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5B0DAA"/>
              </a:buClr>
              <a:buSzTx/>
              <a:buFont typeface="Wingdings" pitchFamily="2" charset="2"/>
              <a:buChar char="­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5B0DAA"/>
              </a:solidFill>
              <a:effectLst/>
              <a:uLnTx/>
              <a:uFillTx/>
              <a:latin typeface="+mn-lt"/>
            </a:endParaRPr>
          </a:p>
          <a:p>
            <a:pPr marL="342900" lvl="0" indent="-342900">
              <a:buClr>
                <a:srgbClr val="5B0DAA"/>
              </a:buClr>
              <a:buFont typeface="Wingdings" pitchFamily="2" charset="2"/>
              <a:buChar char="l"/>
              <a:defRPr/>
            </a:pPr>
            <a:endParaRPr lang="en-US" sz="2400" kern="0" dirty="0" smtClean="0"/>
          </a:p>
          <a:p>
            <a:pPr marL="342900" lvl="0" indent="-342900">
              <a:buClr>
                <a:srgbClr val="5B0DAA"/>
              </a:buClr>
              <a:buFont typeface="Wingdings" pitchFamily="2" charset="2"/>
              <a:buChar char="l"/>
              <a:defRPr/>
            </a:pPr>
            <a:r>
              <a:rPr lang="en-US" sz="2400" kern="0" dirty="0" smtClean="0"/>
              <a:t>Intersection with sphere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2000" kern="0" dirty="0" smtClean="0">
                <a:solidFill>
                  <a:srgbClr val="5B0DAA"/>
                </a:solidFill>
              </a:rPr>
              <a:t>Implicit form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endParaRPr lang="en-US" sz="2000" kern="0" dirty="0" smtClean="0">
              <a:solidFill>
                <a:srgbClr val="5B0DAA"/>
              </a:solidFill>
            </a:endParaRP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US" sz="2000" kern="0" dirty="0" smtClean="0">
                <a:solidFill>
                  <a:srgbClr val="5B0DAA"/>
                </a:solidFill>
              </a:rPr>
              <a:t>Intersection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Formulas: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Ray-Object Intersection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457200" y="5943600"/>
            <a:ext cx="7709340" cy="461665"/>
            <a:chOff x="457200" y="5943600"/>
            <a:chExt cx="7709340" cy="46166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57200" y="5943600"/>
              <a:ext cx="518924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Adapted from slides © 2005 M. Thomas &amp; C. </a:t>
              </a:r>
              <a:r>
                <a:rPr lang="en-GB" sz="1200" dirty="0" err="1" smtClean="0">
                  <a:solidFill>
                    <a:srgbClr val="0033CC"/>
                  </a:solidFill>
                  <a:sym typeface="Symbol" pitchFamily="18" charset="2"/>
                </a:rPr>
                <a:t>Khambamettu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, U. Del.</a:t>
              </a:r>
              <a:endParaRPr lang="en-GB" sz="1200" dirty="0">
                <a:solidFill>
                  <a:srgbClr val="0033CC"/>
                </a:solidFill>
                <a:sym typeface="Symbol" pitchFamily="18" charset="2"/>
              </a:endParaRP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0033CC"/>
                  </a:solidFill>
                </a:rPr>
                <a:t>CISC 440/640: Computer Graphics, Spring 2005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</a:rPr>
                <a:t> –  </a:t>
              </a:r>
              <a:r>
                <a:rPr lang="en-GB" sz="1200" dirty="0" smtClean="0">
                  <a:solidFill>
                    <a:srgbClr val="0033CC"/>
                  </a:solidFill>
                  <a:sym typeface="Symbol" pitchFamily="18" charset="2"/>
                  <a:hlinkClick r:id="rId4"/>
                </a:rPr>
                <a:t>http://bit.ly/hz1kfU</a:t>
              </a:r>
              <a:endParaRPr lang="en-US" sz="1200" dirty="0">
                <a:solidFill>
                  <a:srgbClr val="0033CC"/>
                </a:solidFill>
                <a:sym typeface="Symbol" pitchFamily="18" charset="2"/>
              </a:endParaRPr>
            </a:p>
          </p:txBody>
        </p:sp>
        <p:pic>
          <p:nvPicPr>
            <p:cNvPr id="10" name="Picture 9" descr="UDel-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91200" y="6022032"/>
              <a:ext cx="2375340" cy="304800"/>
            </a:xfrm>
            <a:prstGeom prst="rect">
              <a:avLst/>
            </a:prstGeom>
          </p:spPr>
        </p:pic>
      </p:grp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1600200" y="4191000"/>
          <a:ext cx="3416300" cy="392112"/>
        </p:xfrm>
        <a:graphic>
          <a:graphicData uri="http://schemas.openxmlformats.org/presentationml/2006/ole">
            <p:oleObj spid="_x0000_s2050" name="Equation" r:id="rId6" imgW="2438280" imgH="279360" progId="Equation.3">
              <p:embed/>
            </p:oleObj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1600200" y="5038725"/>
          <a:ext cx="4122820" cy="447675"/>
        </p:xfrm>
        <a:graphic>
          <a:graphicData uri="http://schemas.openxmlformats.org/presentationml/2006/ole">
            <p:oleObj spid="_x0000_s2051" name="Equation" r:id="rId7" imgW="3047760" imgH="330120" progId="Equation.3">
              <p:embed/>
            </p:oleObj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1600200" y="1905000"/>
          <a:ext cx="3560763" cy="334962"/>
        </p:xfrm>
        <a:graphic>
          <a:graphicData uri="http://schemas.openxmlformats.org/presentationml/2006/ole">
            <p:oleObj spid="_x0000_s2052" name="Equation" r:id="rId8" imgW="2298600" imgH="215640" progId="Equation.3">
              <p:embed/>
            </p:oleObj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1625600" y="2590800"/>
          <a:ext cx="3502025" cy="611187"/>
        </p:xfrm>
        <a:graphic>
          <a:graphicData uri="http://schemas.openxmlformats.org/presentationml/2006/ole">
            <p:oleObj spid="_x0000_s2053" name="Equation" r:id="rId9" imgW="22604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TITLE" val="CIS736-Basics-01-Math"/>
  <p:tag name="FOLDERNAME" val="CIS736-Basics-01-Math_270108225806"/>
  <p:tag name="PD" val="1825588"/>
  <p:tag name="NPWI" val="46"/>
  <p:tag name="WMSI" val="369"/>
  <p:tag name="WMIS" val="46646"/>
  <p:tag name="PREC" val="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CVB" val="1"/>
  <p:tag name="SPT" val="FALSE"/>
  <p:tag name="BSN" val="1"/>
  <p:tag name="LFXCI" val="0"/>
  <p:tag name="SVT" val="TRUE"/>
  <p:tag name="CII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SPT" val="FALSE"/>
  <p:tag name="CVB" val="37"/>
  <p:tag name="BSN" val="37"/>
  <p:tag name="LFXCI" val="0"/>
  <p:tag name="SVT" val="TRUE"/>
  <p:tag name="CII" val="3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heme/theme1.xml><?xml version="1.0" encoding="utf-8"?>
<a:theme xmlns:a="http://schemas.openxmlformats.org/drawingml/2006/main" name="CoopRob-presentations">
  <a:themeElements>
    <a:clrScheme name="CoopRob-presentations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D96D"/>
      </a:accent1>
      <a:accent2>
        <a:srgbClr val="0000E0"/>
      </a:accent2>
      <a:accent3>
        <a:srgbClr val="FFFFFF"/>
      </a:accent3>
      <a:accent4>
        <a:srgbClr val="000000"/>
      </a:accent4>
      <a:accent5>
        <a:srgbClr val="FFE9BA"/>
      </a:accent5>
      <a:accent6>
        <a:srgbClr val="0000CB"/>
      </a:accent6>
      <a:hlink>
        <a:srgbClr val="CC0000"/>
      </a:hlink>
      <a:folHlink>
        <a:srgbClr val="B2B2B2"/>
      </a:folHlink>
    </a:clrScheme>
    <a:fontScheme name="CoopRob-presentations">
      <a:majorFont>
        <a:latin typeface="Copperplate Gothic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opRob-present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pRob-presenta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D96D"/>
        </a:accent1>
        <a:accent2>
          <a:srgbClr val="0000E0"/>
        </a:accent2>
        <a:accent3>
          <a:srgbClr val="FFFFFF"/>
        </a:accent3>
        <a:accent4>
          <a:srgbClr val="000000"/>
        </a:accent4>
        <a:accent5>
          <a:srgbClr val="FFE9BA"/>
        </a:accent5>
        <a:accent6>
          <a:srgbClr val="0000CB"/>
        </a:accent6>
        <a:hlink>
          <a:srgbClr val="CC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Settings\sdeloach\Application Data\Microsoft\Templates\CoopRob-presentations.pot</Template>
  <TotalTime>98199</TotalTime>
  <Words>4904</Words>
  <Application>Microsoft Office PowerPoint</Application>
  <PresentationFormat>On-screen Show (4:3)</PresentationFormat>
  <Paragraphs>643</Paragraphs>
  <Slides>60</Slides>
  <Notes>60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CoopRob-presentations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CIS736-Basics-01-Math</dc:title>
  <dc:creator>William H. Hsu</dc:creator>
  <cp:lastModifiedBy>William H. Hsu</cp:lastModifiedBy>
  <cp:revision>4687</cp:revision>
  <dcterms:created xsi:type="dcterms:W3CDTF">1601-01-01T00:00:00Z</dcterms:created>
  <dcterms:modified xsi:type="dcterms:W3CDTF">2011-04-23T13:17:57Z</dcterms:modified>
</cp:coreProperties>
</file>