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64" r:id="rId2"/>
    <p:sldId id="265" r:id="rId3"/>
    <p:sldId id="289" r:id="rId4"/>
    <p:sldId id="266" r:id="rId5"/>
    <p:sldId id="288" r:id="rId6"/>
    <p:sldId id="285" r:id="rId7"/>
    <p:sldId id="286" r:id="rId8"/>
    <p:sldId id="287" r:id="rId9"/>
    <p:sldId id="283" r:id="rId10"/>
    <p:sldId id="284" r:id="rId11"/>
    <p:sldId id="277" r:id="rId12"/>
    <p:sldId id="282" r:id="rId13"/>
  </p:sldIdLst>
  <p:sldSz cx="9144000" cy="6858000" type="screen4x3"/>
  <p:notesSz cx="7315200" cy="96012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b="1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CC00"/>
    <a:srgbClr val="FF99CC"/>
    <a:srgbClr val="3366FF"/>
    <a:srgbClr val="006699"/>
    <a:srgbClr val="336699"/>
    <a:srgbClr val="009999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1255" autoAdjust="0"/>
    <p:restoredTop sz="94660" autoAdjust="0"/>
  </p:normalViewPr>
  <p:slideViewPr>
    <p:cSldViewPr>
      <p:cViewPr varScale="1">
        <p:scale>
          <a:sx n="118" d="100"/>
          <a:sy n="118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defTabSz="965200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defTabSz="965200">
              <a:defRPr sz="120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1775"/>
            <a:ext cx="31718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03" tIns="48252" rIns="96503" bIns="48252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u="none" smtClean="0"/>
            </a:lvl1pPr>
          </a:lstStyle>
          <a:p>
            <a:pPr>
              <a:defRPr/>
            </a:pPr>
            <a:fld id="{A55A3A69-BC64-4ED7-923C-EB3799D43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u="none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u="none" smtClean="0"/>
            </a:lvl1pPr>
          </a:lstStyle>
          <a:p>
            <a:pPr>
              <a:defRPr/>
            </a:pPr>
            <a:fld id="{CAA202B4-D9BA-4840-9B6F-6647A28955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EC15C4-3CFD-405D-BF17-FEEE89022BE2}" type="slidenum">
              <a:rPr lang="en-US"/>
              <a:pPr/>
              <a:t>1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E7887C-3D87-4A9E-944D-11AD544CA579}" type="slidenum">
              <a:rPr lang="en-US"/>
              <a:pPr/>
              <a:t>10</a:t>
            </a:fld>
            <a:endParaRPr lang="en-US"/>
          </a:p>
        </p:txBody>
      </p:sp>
      <p:sp>
        <p:nvSpPr>
          <p:cNvPr id="510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510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A20652-1829-4CC3-99EF-C7CFBB378EA6}" type="slidenum">
              <a:rPr lang="en-US"/>
              <a:pPr/>
              <a:t>11</a:t>
            </a:fld>
            <a:endParaRPr lang="en-US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DA5C7-FE81-40AE-B07D-F787F6137CAF}" type="slidenum">
              <a:rPr lang="en-US"/>
              <a:pPr/>
              <a:t>12</a:t>
            </a:fld>
            <a:endParaRPr lang="en-US"/>
          </a:p>
        </p:txBody>
      </p:sp>
      <p:sp>
        <p:nvSpPr>
          <p:cNvPr id="515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515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0E174-91FC-4FE2-99AF-DE6530AE6A04}" type="slidenum">
              <a:rPr lang="en-US"/>
              <a:pPr/>
              <a:t>2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0E174-91FC-4FE2-99AF-DE6530AE6A04}" type="slidenum">
              <a:rPr lang="en-US"/>
              <a:pPr/>
              <a:t>3</a:t>
            </a:fld>
            <a:endParaRPr lang="en-US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DCA13-025F-4F22-B87E-CC5DFCBFC55E}" type="slidenum">
              <a:rPr lang="en-US"/>
              <a:pPr/>
              <a:t>4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E6F83B-E46C-4B4D-A535-B6CBE5843453}" type="slidenum">
              <a:rPr lang="en-US"/>
              <a:pPr/>
              <a:t>5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70CCBD-799F-4167-8D28-89F02F78F5A0}" type="slidenum">
              <a:rPr lang="en-US"/>
              <a:pPr/>
              <a:t>6</a:t>
            </a:fld>
            <a:endParaRPr lang="en-US"/>
          </a:p>
        </p:txBody>
      </p:sp>
      <p:sp>
        <p:nvSpPr>
          <p:cNvPr id="517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517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6FD7F6-6D66-488C-BE26-411BF624A5A7}" type="slidenum">
              <a:rPr lang="en-US"/>
              <a:pPr/>
              <a:t>7</a:t>
            </a:fld>
            <a:endParaRPr lang="en-US"/>
          </a:p>
        </p:txBody>
      </p:sp>
      <p:sp>
        <p:nvSpPr>
          <p:cNvPr id="504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C31DF7-5440-4ABB-B4C6-30F175BF5B30}" type="slidenum">
              <a:rPr lang="en-US"/>
              <a:pPr/>
              <a:t>8</a:t>
            </a:fld>
            <a:endParaRPr lang="en-US"/>
          </a:p>
        </p:txBody>
      </p:sp>
      <p:sp>
        <p:nvSpPr>
          <p:cNvPr id="51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51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0950C-E448-4053-B924-F345CA1E7A91}" type="slidenum">
              <a:rPr lang="en-US"/>
              <a:pPr/>
              <a:t>9</a:t>
            </a:fld>
            <a:endParaRPr lang="en-US"/>
          </a:p>
        </p:txBody>
      </p:sp>
      <p:sp>
        <p:nvSpPr>
          <p:cNvPr id="508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6088" y="1063625"/>
            <a:ext cx="3883025" cy="2913063"/>
          </a:xfrm>
          <a:ln/>
        </p:spPr>
      </p:sp>
      <p:sp>
        <p:nvSpPr>
          <p:cNvPr id="508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9300"/>
            <a:ext cx="5365750" cy="43211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03E74-28BB-40FD-A13A-B446D176E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03A42-E20C-4B1B-B321-019967A48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111125"/>
            <a:ext cx="2022475" cy="5984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1338" y="111125"/>
            <a:ext cx="5915025" cy="5984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93399-63A0-41FA-8F79-41AC73605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01AC4-FCCF-41DA-93DD-4A63467FF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1E30B-CB04-45A5-AD98-41A27774F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95725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3925" y="1371600"/>
            <a:ext cx="3897313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1FA49-7231-4655-B81D-612E9731D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F9DED-B23C-4B51-AD64-6B5D284F7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9A1BF-1640-41E9-8278-D36ACFC5A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2"/>
          </p:nvPr>
        </p:nvSpPr>
        <p:spPr>
          <a:xfrm>
            <a:off x="69850" y="6477000"/>
            <a:ext cx="313055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CIS 530 / 730: Artificial Intelligence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232FD-06BD-4FD7-ABCE-7A4A77F00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42AE4-D04A-45E5-A8B9-E9D6D8C08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9A283-86EF-478C-95D2-26AD473BA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 rot="5400000">
            <a:off x="4379912" y="2093913"/>
            <a:ext cx="384175" cy="91440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1338" y="111125"/>
            <a:ext cx="804545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FFFF99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945438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384175" cy="68580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u="none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84150" y="6262688"/>
            <a:ext cx="406400" cy="406400"/>
          </a:xfrm>
          <a:prstGeom prst="rect">
            <a:avLst/>
          </a:prstGeom>
          <a:solidFill>
            <a:srgbClr val="5B0DA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382588" y="6092825"/>
            <a:ext cx="398462" cy="379413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r">
              <a:defRPr/>
            </a:pPr>
            <a:endParaRPr lang="en-US" b="0" u="none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6565900" y="6461125"/>
            <a:ext cx="2578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000" b="0" u="none" dirty="0">
                <a:solidFill>
                  <a:srgbClr val="FFFF99"/>
                </a:solidFill>
                <a:latin typeface="Copperplate Gothic Light" pitchFamily="34" charset="0"/>
              </a:rPr>
              <a:t>Computing &amp; Information Sciences</a:t>
            </a:r>
          </a:p>
          <a:p>
            <a:pPr algn="r">
              <a:defRPr/>
            </a:pPr>
            <a:r>
              <a:rPr lang="en-US" sz="1000" b="0" u="none" dirty="0">
                <a:solidFill>
                  <a:srgbClr val="FFFF99"/>
                </a:solidFill>
                <a:latin typeface="Copperplate Gothic Light" pitchFamily="34" charset="0"/>
              </a:rPr>
              <a:t>Kansas State University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123825"/>
            <a:ext cx="51593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u="none" smtClean="0">
                <a:solidFill>
                  <a:srgbClr val="FFFF99"/>
                </a:solidFill>
                <a:latin typeface="+mj-lt"/>
              </a:defRPr>
            </a:lvl1pPr>
          </a:lstStyle>
          <a:p>
            <a:pPr>
              <a:defRPr/>
            </a:pPr>
            <a:fld id="{3DE3BED7-EBA8-4328-9EE4-7F0852CCD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6" name="Group 12"/>
          <p:cNvGrpSpPr>
            <a:grpSpLocks/>
          </p:cNvGrpSpPr>
          <p:nvPr userDrawn="1"/>
        </p:nvGrpSpPr>
        <p:grpSpPr bwMode="auto">
          <a:xfrm>
            <a:off x="498475" y="76200"/>
            <a:ext cx="720725" cy="838200"/>
            <a:chOff x="1344" y="384"/>
            <a:chExt cx="1488" cy="1728"/>
          </a:xfrm>
        </p:grpSpPr>
        <p:sp>
          <p:nvSpPr>
            <p:cNvPr id="7181" name="Oval 13"/>
            <p:cNvSpPr>
              <a:spLocks noChangeArrowheads="1"/>
            </p:cNvSpPr>
            <p:nvPr/>
          </p:nvSpPr>
          <p:spPr bwMode="auto">
            <a:xfrm>
              <a:off x="1344" y="901"/>
              <a:ext cx="239" cy="239"/>
            </a:xfrm>
            <a:prstGeom prst="ellipse">
              <a:avLst/>
            </a:prstGeom>
            <a:solidFill>
              <a:srgbClr val="66FF3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2" name="Oval 14"/>
            <p:cNvSpPr>
              <a:spLocks noChangeArrowheads="1"/>
            </p:cNvSpPr>
            <p:nvPr/>
          </p:nvSpPr>
          <p:spPr bwMode="auto">
            <a:xfrm>
              <a:off x="1344" y="384"/>
              <a:ext cx="239" cy="239"/>
            </a:xfrm>
            <a:prstGeom prst="ellipse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3" name="Oval 15"/>
            <p:cNvSpPr>
              <a:spLocks noChangeArrowheads="1"/>
            </p:cNvSpPr>
            <p:nvPr/>
          </p:nvSpPr>
          <p:spPr bwMode="auto">
            <a:xfrm>
              <a:off x="1921" y="901"/>
              <a:ext cx="239" cy="239"/>
            </a:xfrm>
            <a:prstGeom prst="ellipse">
              <a:avLst/>
            </a:prstGeom>
            <a:solidFill>
              <a:srgbClr val="66FF3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4" name="Oval 16"/>
            <p:cNvSpPr>
              <a:spLocks noChangeArrowheads="1"/>
            </p:cNvSpPr>
            <p:nvPr/>
          </p:nvSpPr>
          <p:spPr bwMode="auto">
            <a:xfrm>
              <a:off x="2255" y="384"/>
              <a:ext cx="239" cy="239"/>
            </a:xfrm>
            <a:prstGeom prst="ellipse">
              <a:avLst/>
            </a:prstGeom>
            <a:solidFill>
              <a:srgbClr val="0066FF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5" name="Oval 17"/>
            <p:cNvSpPr>
              <a:spLocks noChangeArrowheads="1"/>
            </p:cNvSpPr>
            <p:nvPr/>
          </p:nvSpPr>
          <p:spPr bwMode="auto">
            <a:xfrm>
              <a:off x="2593" y="901"/>
              <a:ext cx="239" cy="239"/>
            </a:xfrm>
            <a:prstGeom prst="ellipse">
              <a:avLst/>
            </a:prstGeom>
            <a:solidFill>
              <a:srgbClr val="66FF33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6" name="Oval 18"/>
            <p:cNvSpPr>
              <a:spLocks noChangeArrowheads="1"/>
            </p:cNvSpPr>
            <p:nvPr/>
          </p:nvSpPr>
          <p:spPr bwMode="auto">
            <a:xfrm>
              <a:off x="1921" y="1392"/>
              <a:ext cx="239" cy="239"/>
            </a:xfrm>
            <a:prstGeom prst="ellipse">
              <a:avLst/>
            </a:prstGeom>
            <a:solidFill>
              <a:srgbClr val="FFFF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7" name="Oval 19"/>
            <p:cNvSpPr>
              <a:spLocks noChangeArrowheads="1"/>
            </p:cNvSpPr>
            <p:nvPr/>
          </p:nvSpPr>
          <p:spPr bwMode="auto">
            <a:xfrm>
              <a:off x="1632" y="1873"/>
              <a:ext cx="239" cy="239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8" name="Oval 20"/>
            <p:cNvSpPr>
              <a:spLocks noChangeArrowheads="1"/>
            </p:cNvSpPr>
            <p:nvPr/>
          </p:nvSpPr>
          <p:spPr bwMode="auto">
            <a:xfrm>
              <a:off x="2304" y="1873"/>
              <a:ext cx="239" cy="239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cxnSp>
          <p:nvCxnSpPr>
            <p:cNvPr id="1046" name="AutoShape 21"/>
            <p:cNvCxnSpPr>
              <a:cxnSpLocks noChangeShapeType="1"/>
              <a:stCxn id="7182" idx="4"/>
              <a:endCxn id="7181" idx="0"/>
            </p:cNvCxnSpPr>
            <p:nvPr/>
          </p:nvCxnSpPr>
          <p:spPr bwMode="auto">
            <a:xfrm>
              <a:off x="1464" y="636"/>
              <a:ext cx="0" cy="25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cxnSp>
          <p:nvCxnSpPr>
            <p:cNvPr id="1047" name="AutoShape 22"/>
            <p:cNvCxnSpPr>
              <a:cxnSpLocks noChangeShapeType="1"/>
              <a:stCxn id="7184" idx="3"/>
              <a:endCxn id="7183" idx="0"/>
            </p:cNvCxnSpPr>
            <p:nvPr/>
          </p:nvCxnSpPr>
          <p:spPr bwMode="auto">
            <a:xfrm flipH="1">
              <a:off x="2040" y="601"/>
              <a:ext cx="251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cxnSp>
          <p:nvCxnSpPr>
            <p:cNvPr id="1048" name="AutoShape 23"/>
            <p:cNvCxnSpPr>
              <a:cxnSpLocks noChangeShapeType="1"/>
              <a:stCxn id="7184" idx="5"/>
              <a:endCxn id="7185" idx="0"/>
            </p:cNvCxnSpPr>
            <p:nvPr/>
          </p:nvCxnSpPr>
          <p:spPr bwMode="auto">
            <a:xfrm>
              <a:off x="2461" y="601"/>
              <a:ext cx="251" cy="287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cxnSp>
          <p:nvCxnSpPr>
            <p:cNvPr id="1049" name="AutoShape 24"/>
            <p:cNvCxnSpPr>
              <a:cxnSpLocks noChangeShapeType="1"/>
              <a:stCxn id="7181" idx="4"/>
              <a:endCxn id="7186" idx="1"/>
            </p:cNvCxnSpPr>
            <p:nvPr/>
          </p:nvCxnSpPr>
          <p:spPr bwMode="auto">
            <a:xfrm>
              <a:off x="1464" y="1152"/>
              <a:ext cx="491" cy="26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cxnSp>
          <p:nvCxnSpPr>
            <p:cNvPr id="1050" name="AutoShape 25"/>
            <p:cNvCxnSpPr>
              <a:cxnSpLocks noChangeShapeType="1"/>
              <a:stCxn id="7183" idx="4"/>
              <a:endCxn id="7186" idx="0"/>
            </p:cNvCxnSpPr>
            <p:nvPr/>
          </p:nvCxnSpPr>
          <p:spPr bwMode="auto">
            <a:xfrm>
              <a:off x="2040" y="1152"/>
              <a:ext cx="0" cy="22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cxnSp>
          <p:nvCxnSpPr>
            <p:cNvPr id="1051" name="AutoShape 26"/>
            <p:cNvCxnSpPr>
              <a:cxnSpLocks noChangeShapeType="1"/>
              <a:stCxn id="7185" idx="4"/>
              <a:endCxn id="7188" idx="0"/>
            </p:cNvCxnSpPr>
            <p:nvPr/>
          </p:nvCxnSpPr>
          <p:spPr bwMode="auto">
            <a:xfrm flipH="1">
              <a:off x="2424" y="1152"/>
              <a:ext cx="288" cy="70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cxnSp>
          <p:nvCxnSpPr>
            <p:cNvPr id="1052" name="AutoShape 27"/>
            <p:cNvCxnSpPr>
              <a:cxnSpLocks noChangeShapeType="1"/>
              <a:stCxn id="7186" idx="5"/>
              <a:endCxn id="7188" idx="1"/>
            </p:cNvCxnSpPr>
            <p:nvPr/>
          </p:nvCxnSpPr>
          <p:spPr bwMode="auto">
            <a:xfrm>
              <a:off x="2125" y="1609"/>
              <a:ext cx="214" cy="28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</p:cxnSp>
        <p:cxnSp>
          <p:nvCxnSpPr>
            <p:cNvPr id="1053" name="AutoShape 28"/>
            <p:cNvCxnSpPr>
              <a:cxnSpLocks noChangeShapeType="1"/>
              <a:stCxn id="7186" idx="3"/>
              <a:endCxn id="7187" idx="0"/>
            </p:cNvCxnSpPr>
            <p:nvPr/>
          </p:nvCxnSpPr>
          <p:spPr bwMode="auto">
            <a:xfrm flipH="1">
              <a:off x="1752" y="1609"/>
              <a:ext cx="203" cy="25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stealth" w="lg" len="lg"/>
            </a:ln>
          </p:spPr>
        </p:cxnSp>
      </p:grpSp>
      <p:pic>
        <p:nvPicPr>
          <p:cNvPr id="1037" name="Picture 29" descr="powerca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5802313"/>
            <a:ext cx="8382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Text Box 8"/>
          <p:cNvSpPr txBox="1">
            <a:spLocks noChangeArrowheads="1"/>
          </p:cNvSpPr>
          <p:nvPr userDrawn="1"/>
        </p:nvSpPr>
        <p:spPr bwMode="auto">
          <a:xfrm>
            <a:off x="0" y="6461125"/>
            <a:ext cx="26997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sz="1000" b="0" u="none" smtClean="0">
                <a:solidFill>
                  <a:srgbClr val="FFFF99"/>
                </a:solidFill>
                <a:latin typeface="Copperplate Gothic Light" pitchFamily="34" charset="0"/>
              </a:rPr>
              <a:t>CIS 536/636</a:t>
            </a:r>
            <a:endParaRPr lang="en-US" sz="1000" b="0" u="none" dirty="0" smtClean="0">
              <a:solidFill>
                <a:srgbClr val="FFFF99"/>
              </a:solidFill>
              <a:latin typeface="Copperplate Gothic Light" pitchFamily="34" charset="0"/>
            </a:endParaRPr>
          </a:p>
          <a:p>
            <a:pPr algn="l">
              <a:defRPr/>
            </a:pP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Introduction to</a:t>
            </a:r>
            <a:r>
              <a:rPr lang="en-US" sz="1000" b="0" u="none" baseline="0" dirty="0" smtClean="0">
                <a:solidFill>
                  <a:srgbClr val="FFFF99"/>
                </a:solidFill>
                <a:latin typeface="Copperplate Gothic Light" pitchFamily="34" charset="0"/>
              </a:rPr>
              <a:t> </a:t>
            </a:r>
            <a:r>
              <a:rPr lang="en-US" sz="1000" b="0" u="none" dirty="0" smtClean="0">
                <a:solidFill>
                  <a:srgbClr val="FFFF99"/>
                </a:solidFill>
                <a:latin typeface="Copperplate Gothic Light" pitchFamily="34" charset="0"/>
              </a:rPr>
              <a:t>Computer Graphics</a:t>
            </a:r>
            <a:endParaRPr lang="en-US" sz="1000" b="0" u="none" dirty="0">
              <a:solidFill>
                <a:srgbClr val="FFFF99"/>
              </a:solidFill>
              <a:latin typeface="Copperplate Gothic Ligh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5B0DAA"/>
          </a:solidFill>
          <a:latin typeface="Copperplate Gothic Ligh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­"/>
        <a:defRPr>
          <a:solidFill>
            <a:srgbClr val="5B0DA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ð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u"/>
        <a:defRPr sz="1400">
          <a:solidFill>
            <a:srgbClr val="5B0DAA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5B0DAA"/>
        </a:buClr>
        <a:buFont typeface="Wingdings" pitchFamily="2" charset="2"/>
        <a:buChar char="Ø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hyperlink" Target="http://www.cis.ksu.edu/~bhsu" TargetMode="External"/><Relationship Id="rId5" Type="http://schemas.openxmlformats.org/officeDocument/2006/relationships/hyperlink" Target="http://www.kddresearch.org/Courses/CIS636" TargetMode="External"/><Relationship Id="rId4" Type="http://schemas.openxmlformats.org/officeDocument/2006/relationships/hyperlink" Target="http://www.kddresearch.org/Courses/CIS736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6" Type="http://schemas.openxmlformats.org/officeDocument/2006/relationships/image" Target="../media/image10.png"/><Relationship Id="rId5" Type="http://schemas.openxmlformats.org/officeDocument/2006/relationships/hyperlink" Target="http://bit.ly/cWUxBz" TargetMode="External"/><Relationship Id="rId4" Type="http://schemas.openxmlformats.org/officeDocument/2006/relationships/hyperlink" Target="http://nehe.gamedev.net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CIS732-L@listserv.ksu.edu" TargetMode="External"/><Relationship Id="rId3" Type="http://schemas.openxmlformats.org/officeDocument/2006/relationships/notesSlide" Target="../notesSlides/notesSlide2.xml"/><Relationship Id="rId7" Type="http://schemas.openxmlformats.org/officeDocument/2006/relationships/hyperlink" Target="mailto:CIS736TA-L@listserv.ksu.edu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hyperlink" Target="http://www.kddresearch.org/Courses/Spring-2008/CIS732" TargetMode="External"/><Relationship Id="rId5" Type="http://schemas.openxmlformats.org/officeDocument/2006/relationships/hyperlink" Target="http://bit.ly/eVizrE" TargetMode="External"/><Relationship Id="rId4" Type="http://schemas.openxmlformats.org/officeDocument/2006/relationships/hyperlink" Target="http://bit.ly/hGvXlH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hyperlink" Target="http://www.ksu.edu/honor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hyperlink" Target="http://listserv.ksu.edu/archives/cis736-l.html" TargetMode="External"/><Relationship Id="rId5" Type="http://schemas.openxmlformats.org/officeDocument/2006/relationships/hyperlink" Target="mailto:CIS736-L@listserv.ksu.edu" TargetMode="External"/><Relationship Id="rId4" Type="http://schemas.openxmlformats.org/officeDocument/2006/relationships/hyperlink" Target="http://www.kddresearch.org/Courses/CIS736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1000125" y="2286000"/>
            <a:ext cx="77533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endParaRPr lang="en-US" sz="2000" u="none" dirty="0">
              <a:latin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r>
              <a:rPr lang="en-US" sz="2000" b="0" u="none" dirty="0" smtClean="0">
                <a:latin typeface="Arial" pitchFamily="34" charset="0"/>
              </a:rPr>
              <a:t>William </a:t>
            </a:r>
            <a:r>
              <a:rPr lang="en-US" sz="2000" b="0" u="none" dirty="0">
                <a:latin typeface="Arial" pitchFamily="34" charset="0"/>
              </a:rPr>
              <a:t>H. Hsu</a:t>
            </a: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r>
              <a:rPr lang="en-US" sz="2000" b="0" u="none" dirty="0">
                <a:latin typeface="Arial" pitchFamily="34" charset="0"/>
              </a:rPr>
              <a:t>Department of Computing and Information Sciences, KSU</a:t>
            </a: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endParaRPr lang="en-US" sz="1600" b="0" u="none" dirty="0">
              <a:latin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r>
              <a:rPr lang="en-US" sz="1600" u="none" dirty="0">
                <a:latin typeface="Arial" pitchFamily="34" charset="0"/>
              </a:rPr>
              <a:t>KSOL c</a:t>
            </a:r>
            <a:r>
              <a:rPr lang="en-US" sz="1600" u="none" dirty="0">
                <a:latin typeface="+mn-lt"/>
              </a:rPr>
              <a:t>ourse page: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  <a:hlinkClick r:id="rId4"/>
              </a:rPr>
              <a:t>http://bit.ly/hGvXlH</a:t>
            </a:r>
            <a:endParaRPr lang="en-US" sz="1600" u="none" dirty="0">
              <a:latin typeface="+mn-lt"/>
            </a:endParaRP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r>
              <a:rPr lang="en-US" sz="1600" u="none" dirty="0">
                <a:latin typeface="Arial" pitchFamily="34" charset="0"/>
              </a:rPr>
              <a:t>Course web site: </a:t>
            </a:r>
            <a:r>
              <a:rPr lang="en-US" sz="1600" u="none" dirty="0">
                <a:latin typeface="Arial" pitchFamily="34" charset="0"/>
                <a:hlinkClick r:id="rId5"/>
              </a:rPr>
              <a:t>http://</a:t>
            </a:r>
            <a:r>
              <a:rPr lang="en-US" sz="1600" u="none" dirty="0" smtClean="0">
                <a:latin typeface="Arial" pitchFamily="34" charset="0"/>
                <a:hlinkClick r:id="rId5"/>
              </a:rPr>
              <a:t>www.kddresearch.org/Courses/CIS636</a:t>
            </a:r>
            <a:r>
              <a:rPr lang="en-US" sz="1600" u="none" dirty="0" smtClean="0">
                <a:latin typeface="Arial" pitchFamily="34" charset="0"/>
              </a:rPr>
              <a:t> </a:t>
            </a:r>
            <a:endParaRPr lang="en-US" sz="1600" u="none" dirty="0">
              <a:latin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r>
              <a:rPr lang="en-US" sz="1600" u="none" dirty="0">
                <a:latin typeface="Arial" pitchFamily="34" charset="0"/>
              </a:rPr>
              <a:t>Instructor home page: </a:t>
            </a:r>
            <a:r>
              <a:rPr lang="en-US" sz="1600" dirty="0">
                <a:latin typeface="Arial" pitchFamily="34" charset="0"/>
                <a:hlinkClick r:id="rId6"/>
              </a:rPr>
              <a:t>http://www.cis.ksu.edu/~bhsu</a:t>
            </a:r>
            <a:endParaRPr lang="en-US" sz="1600" dirty="0">
              <a:latin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endParaRPr lang="en-US" sz="1600" dirty="0">
              <a:latin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r>
              <a:rPr lang="en-US" sz="1600" u="none" dirty="0">
                <a:latin typeface="Arial" pitchFamily="34" charset="0"/>
              </a:rPr>
              <a:t>Reading for Next Class:</a:t>
            </a: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r>
              <a:rPr lang="en-US" sz="1600" b="0" u="none" dirty="0">
                <a:latin typeface="+mn-lt"/>
              </a:rPr>
              <a:t>Syllabus and Introductory Handouts</a:t>
            </a: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r>
              <a:rPr lang="en-US" sz="1600" b="0" u="none" dirty="0" smtClean="0">
                <a:latin typeface="+mn-lt"/>
              </a:rPr>
              <a:t>CIS 536 &amp; CIS 636 </a:t>
            </a:r>
            <a:r>
              <a:rPr lang="en-US" sz="1600" b="0" u="none" dirty="0">
                <a:latin typeface="+mn-lt"/>
              </a:rPr>
              <a:t>students:</a:t>
            </a:r>
            <a:r>
              <a:rPr lang="en-US" sz="1600" b="0" i="1" u="none" dirty="0">
                <a:latin typeface="+mn-lt"/>
              </a:rPr>
              <a:t> CG Basics 1</a:t>
            </a:r>
            <a:r>
              <a:rPr lang="en-US" sz="1600" b="0" u="none" dirty="0">
                <a:latin typeface="+mn-lt"/>
              </a:rPr>
              <a:t> </a:t>
            </a:r>
            <a:r>
              <a:rPr lang="en-US" sz="1600" b="0" u="none" dirty="0" smtClean="0">
                <a:latin typeface="+mn-lt"/>
              </a:rPr>
              <a:t>slides</a:t>
            </a:r>
            <a:endParaRPr lang="en-US" sz="1600" b="0" i="1" u="none" dirty="0">
              <a:latin typeface="+mn-lt"/>
            </a:endParaRPr>
          </a:p>
          <a:p>
            <a:pPr marL="342900" indent="-342900" algn="ctr">
              <a:spcBef>
                <a:spcPct val="20000"/>
              </a:spcBef>
              <a:buClr>
                <a:srgbClr val="5B0DAA"/>
              </a:buClr>
              <a:buFont typeface="Wingdings" pitchFamily="2" charset="2"/>
              <a:buNone/>
            </a:pPr>
            <a:r>
              <a:rPr lang="en-US" sz="1600" b="0" u="none" dirty="0" smtClean="0">
                <a:latin typeface="+mn-lt"/>
              </a:rPr>
              <a:t>Chapter 1, </a:t>
            </a:r>
            <a:r>
              <a:rPr lang="en-US" sz="1600" b="0" u="none" dirty="0" err="1" smtClean="0">
                <a:latin typeface="+mn-lt"/>
              </a:rPr>
              <a:t>Eberly</a:t>
            </a:r>
            <a:r>
              <a:rPr lang="en-US" sz="1600" b="0" u="none" dirty="0" smtClean="0">
                <a:latin typeface="+mn-lt"/>
              </a:rPr>
              <a:t> (2006) </a:t>
            </a:r>
            <a:r>
              <a:rPr lang="en-US" sz="1600" b="0" i="1" u="none" dirty="0" smtClean="0">
                <a:latin typeface="+mn-lt"/>
              </a:rPr>
              <a:t>3D</a:t>
            </a:r>
            <a:r>
              <a:rPr lang="en-US" sz="1600" b="0" u="none" dirty="0" smtClean="0">
                <a:latin typeface="+mn-lt"/>
              </a:rPr>
              <a:t> </a:t>
            </a:r>
            <a:r>
              <a:rPr lang="en-US" sz="1600" b="0" i="1" u="none" dirty="0" smtClean="0">
                <a:latin typeface="+mn-lt"/>
              </a:rPr>
              <a:t>Game Engine Design, 2</a:t>
            </a:r>
            <a:r>
              <a:rPr lang="en-US" sz="1600" b="0" i="1" u="none" baseline="30000" dirty="0" smtClean="0">
                <a:latin typeface="+mn-lt"/>
              </a:rPr>
              <a:t>e</a:t>
            </a:r>
            <a:endParaRPr lang="en-US" sz="1600" b="0" u="none" dirty="0" smtClean="0">
              <a:latin typeface="+mn-lt"/>
            </a:endParaRPr>
          </a:p>
        </p:txBody>
      </p:sp>
      <p:sp>
        <p:nvSpPr>
          <p:cNvPr id="2054" name="Rectangle 4"/>
          <p:cNvSpPr>
            <a:spLocks noChangeArrowheads="1"/>
          </p:cNvSpPr>
          <p:nvPr/>
        </p:nvSpPr>
        <p:spPr bwMode="auto">
          <a:xfrm>
            <a:off x="1729143" y="1219200"/>
            <a:ext cx="629531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u="none" dirty="0" smtClean="0">
                <a:latin typeface="Arial" pitchFamily="34" charset="0"/>
              </a:rPr>
              <a:t>Introduction to Computer Graphics:</a:t>
            </a:r>
            <a:endParaRPr lang="en-US" sz="2800" u="none" dirty="0">
              <a:latin typeface="Arial" pitchFamily="34" charset="0"/>
            </a:endParaRPr>
          </a:p>
          <a:p>
            <a:pPr algn="ctr"/>
            <a:r>
              <a:rPr lang="en-US" sz="2800" u="none" dirty="0">
                <a:latin typeface="Arial" pitchFamily="34" charset="0"/>
              </a:rPr>
              <a:t>Course Organization and Survey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144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Lecture 0 </a:t>
            </a:r>
            <a:r>
              <a:rPr lang="en-US" sz="2800" u="none" smtClean="0">
                <a:solidFill>
                  <a:srgbClr val="5B0DAA"/>
                </a:solidFill>
                <a:latin typeface="Copperplate Gothic Light" pitchFamily="34" charset="0"/>
              </a:rPr>
              <a:t>of 41:</a:t>
            </a:r>
            <a:endParaRPr lang="en-US" sz="2800" u="none" dirty="0" smtClean="0">
              <a:solidFill>
                <a:srgbClr val="5B0DAA"/>
              </a:solidFill>
              <a:latin typeface="Copperplate Gothic Light" pitchFamily="34" charset="0"/>
            </a:endParaRPr>
          </a:p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Part A – Course Organization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9144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Syllabus [2]: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Second Half of Course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57350" y="5505504"/>
            <a:ext cx="6438900" cy="89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62100" y="990600"/>
            <a:ext cx="6629400" cy="4415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5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Overview: First Month (Weeks 2-5 of Course)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Review of mathematical foundations of CG: analytic geometry, linear algebra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Line and polygon rendering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Matrix transformations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Graphical interfaces</a:t>
            </a:r>
            <a:endParaRPr lang="en-US" sz="1600" u="none" dirty="0">
              <a:solidFill>
                <a:srgbClr val="800000"/>
              </a:solidFill>
              <a:latin typeface="+mn-lt"/>
            </a:endParaRP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Line and Polygon Rendering (Week 3)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Basic line drawing and 2-D clipping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err="1">
                <a:solidFill>
                  <a:srgbClr val="0000CC"/>
                </a:solidFill>
                <a:latin typeface="+mn-lt"/>
              </a:rPr>
              <a:t>Bresenham’s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 algorithm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Follow-up: 3-D clipping, z-buffering (painter’s algorithm)</a:t>
            </a: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Matrix Transformations (Week 4)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Application of linear transformations to rendering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Basic operations: translation, rotation, scaling, shearing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Follow-up: review of standard graphics libraries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(starting with </a:t>
            </a:r>
            <a:r>
              <a:rPr lang="en-US" sz="1600" i="1" u="none" dirty="0" smtClean="0">
                <a:solidFill>
                  <a:srgbClr val="0000CC"/>
                </a:solidFill>
                <a:latin typeface="+mn-lt"/>
              </a:rPr>
              <a:t>OpenGL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)</a:t>
            </a: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Weeks 5 – 6: More </a:t>
            </a:r>
            <a:r>
              <a:rPr lang="en-US" sz="1800" i="1" u="none" dirty="0" smtClean="0">
                <a:solidFill>
                  <a:srgbClr val="800000"/>
                </a:solidFill>
                <a:latin typeface="+mn-lt"/>
              </a:rPr>
              <a:t>OpenGL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 and </a:t>
            </a:r>
            <a:r>
              <a:rPr lang="en-US" sz="1800" i="1" u="none" dirty="0" smtClean="0">
                <a:solidFill>
                  <a:srgbClr val="800000"/>
                </a:solidFill>
                <a:latin typeface="+mn-lt"/>
              </a:rPr>
              <a:t>Direct3D</a:t>
            </a: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Graphical 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Interfaces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Brief overview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Survey of windowing environments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(SDL in OpenGL, DirectX)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Math Review for CIS 536 / 636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References and Outside Reading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5410200"/>
            <a:ext cx="78486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i="1" u="none" dirty="0" smtClean="0">
                <a:solidFill>
                  <a:srgbClr val="800000"/>
                </a:solidFill>
                <a:latin typeface="+mn-lt"/>
              </a:rPr>
              <a:t>OpenGL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Tutorials 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(</a:t>
            </a:r>
            <a:r>
              <a:rPr lang="en-US" sz="1800" u="none" dirty="0" err="1">
                <a:solidFill>
                  <a:srgbClr val="800000"/>
                </a:solidFill>
                <a:latin typeface="+mn-lt"/>
              </a:rPr>
              <a:t>GameDev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 </a:t>
            </a:r>
            <a:r>
              <a:rPr lang="en-US" sz="1800" i="1" u="none" dirty="0">
                <a:solidFill>
                  <a:srgbClr val="800000"/>
                </a:solidFill>
                <a:latin typeface="+mn-lt"/>
              </a:rPr>
              <a:t>aka </a:t>
            </a:r>
            <a:r>
              <a:rPr lang="en-US" sz="1800" u="none" dirty="0" err="1">
                <a:solidFill>
                  <a:srgbClr val="800000"/>
                </a:solidFill>
                <a:latin typeface="+mn-lt"/>
              </a:rPr>
              <a:t>Nehe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):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  <a:hlinkClick r:id="rId4"/>
              </a:rPr>
              <a:t>http</a:t>
            </a:r>
            <a:r>
              <a:rPr lang="en-US" sz="1800" u="none" dirty="0">
                <a:solidFill>
                  <a:srgbClr val="800000"/>
                </a:solidFill>
                <a:latin typeface="+mn-lt"/>
                <a:hlinkClick r:id="rId4"/>
              </a:rPr>
              <a:t>://nehe.gamedev.net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 </a:t>
            </a:r>
            <a:endParaRPr lang="en-US" sz="1800" u="none" dirty="0" smtClean="0">
              <a:solidFill>
                <a:srgbClr val="800000"/>
              </a:solidFill>
              <a:latin typeface="+mn-lt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Andy </a:t>
            </a:r>
            <a:r>
              <a:rPr lang="en-US" sz="1800" u="none" dirty="0" err="1" smtClean="0">
                <a:solidFill>
                  <a:srgbClr val="800000"/>
                </a:solidFill>
                <a:latin typeface="+mn-lt"/>
              </a:rPr>
              <a:t>vanDam’s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 Lectures @ Brown: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  <a:hlinkClick r:id="rId5"/>
              </a:rPr>
              <a:t>http://bit.ly/cWUxBz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  </a:t>
            </a:r>
            <a:endParaRPr lang="en-US" sz="1800" u="none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6875" y="1143000"/>
            <a:ext cx="83485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>
                <a:solidFill>
                  <a:srgbClr val="5B0DAA"/>
                </a:solidFill>
                <a:latin typeface="Copperplate Gothic Light" pitchFamily="34" charset="0"/>
              </a:rPr>
              <a:t>Course Administration</a:t>
            </a:r>
          </a:p>
        </p:txBody>
      </p:sp>
      <p:sp>
        <p:nvSpPr>
          <p:cNvPr id="342019" name="Rectangle 3"/>
          <p:cNvSpPr>
            <a:spLocks noChangeArrowheads="1"/>
          </p:cNvSpPr>
          <p:nvPr/>
        </p:nvSpPr>
        <p:spPr bwMode="auto">
          <a:xfrm>
            <a:off x="5334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Course Pages (KSOL): </a:t>
            </a:r>
            <a:r>
              <a:rPr lang="en-US" sz="1800" u="none" dirty="0" smtClean="0">
                <a:solidFill>
                  <a:srgbClr val="0000CC"/>
                </a:solidFill>
                <a:latin typeface="+mn-lt"/>
                <a:hlinkClick r:id="rId4"/>
              </a:rPr>
              <a:t>http://bit.ly/hGvXlH</a:t>
            </a:r>
            <a:r>
              <a:rPr lang="en-US" sz="1800" u="none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/</a:t>
            </a:r>
            <a:r>
              <a:rPr lang="en-US" sz="1800" u="none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1800" u="none" dirty="0" smtClean="0">
                <a:solidFill>
                  <a:srgbClr val="0000CC"/>
                </a:solidFill>
                <a:latin typeface="+mn-lt"/>
                <a:hlinkClick r:id="rId5"/>
              </a:rPr>
              <a:t>http://bit.ly/eVizrE</a:t>
            </a:r>
            <a:r>
              <a:rPr lang="en-US" sz="1800" u="none" dirty="0" smtClean="0">
                <a:solidFill>
                  <a:srgbClr val="0000CC"/>
                </a:solidFill>
                <a:latin typeface="+mn-lt"/>
              </a:rPr>
              <a:t>  </a:t>
            </a:r>
            <a:endParaRPr lang="en-US" sz="1800" u="none" dirty="0">
              <a:latin typeface="+mn-lt"/>
            </a:endParaRP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Class Web Page: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  <a:hlinkClick r:id="rId6"/>
              </a:rPr>
              <a:t>www.kddresearch.org/Courses/CIS636</a:t>
            </a:r>
            <a:endParaRPr lang="en-US" sz="1800" u="none" dirty="0">
              <a:solidFill>
                <a:srgbClr val="800000"/>
              </a:solidFill>
              <a:latin typeface="+mn-lt"/>
            </a:endParaRP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smtClean="0">
                <a:solidFill>
                  <a:srgbClr val="800000"/>
                </a:solidFill>
                <a:latin typeface="+mn-lt"/>
              </a:rPr>
              <a:t>Instructional 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E-Mail Addresses – Best Way to Reach Instructor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  <a:hlinkClick r:id="rId7"/>
              </a:rPr>
              <a:t>CIS736TA-L@listserv.ksu.edu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 (always use this to reach instructor and TA)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  <a:hlinkClick r:id="rId8"/>
              </a:rPr>
              <a:t>CIS636-L@listserv.ksu.edu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(everyone; substitute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“736” for Advanced CG)</a:t>
            </a:r>
            <a:endParaRPr lang="en-US" sz="1600" u="none" dirty="0">
              <a:solidFill>
                <a:srgbClr val="800000"/>
              </a:solidFill>
              <a:latin typeface="+mn-lt"/>
            </a:endParaRP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Instructor: William Hsu, Nichols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324C</a:t>
            </a:r>
            <a:endParaRPr lang="en-US" sz="18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Google Voice (cell/office/home): +1 785 236 8247; office: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+1 785 532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7905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IM: </a:t>
            </a:r>
            <a:r>
              <a:rPr lang="en-US" sz="1600" u="none" dirty="0">
                <a:solidFill>
                  <a:srgbClr val="FFCC00"/>
                </a:solidFill>
                <a:latin typeface="+mn-lt"/>
              </a:rPr>
              <a:t>AIM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/MSN/</a:t>
            </a:r>
            <a:r>
              <a:rPr lang="en-US" sz="1600" u="none" dirty="0">
                <a:solidFill>
                  <a:schemeClr val="hlink"/>
                </a:solidFill>
                <a:latin typeface="+mn-lt"/>
              </a:rPr>
              <a:t>YIM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1600" u="none" dirty="0" err="1">
                <a:solidFill>
                  <a:srgbClr val="00CC00"/>
                </a:solidFill>
                <a:latin typeface="+mn-lt"/>
              </a:rPr>
              <a:t>hsuwh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/</a:t>
            </a:r>
            <a:r>
              <a:rPr lang="en-US" sz="1600" u="none" dirty="0" err="1">
                <a:solidFill>
                  <a:schemeClr val="hlink"/>
                </a:solidFill>
                <a:latin typeface="+mn-lt"/>
              </a:rPr>
              <a:t>rizanabsith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, ICQ </a:t>
            </a:r>
            <a:r>
              <a:rPr lang="en-US" sz="1600" u="none" dirty="0">
                <a:solidFill>
                  <a:srgbClr val="00CC00"/>
                </a:solidFill>
                <a:latin typeface="+mn-lt"/>
              </a:rPr>
              <a:t>28651394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/</a:t>
            </a:r>
            <a:r>
              <a:rPr lang="en-US" sz="1600" u="none" dirty="0">
                <a:solidFill>
                  <a:schemeClr val="hlink"/>
                </a:solidFill>
                <a:latin typeface="+mn-lt"/>
              </a:rPr>
              <a:t>191317559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, Google </a:t>
            </a:r>
            <a:r>
              <a:rPr lang="en-US" sz="1600" u="none" dirty="0" err="1">
                <a:solidFill>
                  <a:schemeClr val="hlink"/>
                </a:solidFill>
                <a:latin typeface="+mn-lt"/>
              </a:rPr>
              <a:t>banazir</a:t>
            </a:r>
            <a:endParaRPr lang="en-US" sz="1600" u="none" dirty="0">
              <a:solidFill>
                <a:schemeClr val="hlink"/>
              </a:solidFill>
              <a:latin typeface="+mn-lt"/>
            </a:endParaRP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Office hours: after class Mon/Wed/Fri;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Tue AM; other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times by appointment</a:t>
            </a:r>
            <a:endParaRPr lang="en-US" sz="1600" u="none" dirty="0">
              <a:solidFill>
                <a:srgbClr val="800000"/>
              </a:solidFill>
              <a:latin typeface="+mn-lt"/>
            </a:endParaRP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Graduate Teaching Assistant: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To Be Announced</a:t>
            </a:r>
            <a:endParaRPr lang="en-US" sz="1800" u="none" dirty="0">
              <a:solidFill>
                <a:srgbClr val="800000"/>
              </a:solidFill>
              <a:latin typeface="+mn-lt"/>
            </a:endParaRP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Office location: Nichols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124 (CIS Visualization Lab) &amp; Nichols 218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Office hours: to be announced on class web board</a:t>
            </a: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Grading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Policy: Overview</a:t>
            </a:r>
            <a:endParaRPr lang="en-US" sz="1800" u="none" dirty="0">
              <a:solidFill>
                <a:srgbClr val="800000"/>
              </a:solidFill>
              <a:latin typeface="+mn-lt"/>
            </a:endParaRP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Exams: 45%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Homework: 23% (5 written, 5 programming, drop lowest 2; 7 labs)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Term project: 20%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Paper/peer reviews and class participation: 12% (Q&amp;A)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>
                <a:solidFill>
                  <a:srgbClr val="5B0DAA"/>
                </a:solidFill>
                <a:latin typeface="Copperplate Gothic Light" pitchFamily="34" charset="0"/>
              </a:rPr>
              <a:t>Course </a:t>
            </a: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Policies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sp>
        <p:nvSpPr>
          <p:cNvPr id="342019" name="Rectangle 3"/>
          <p:cNvSpPr>
            <a:spLocks noChangeArrowheads="1"/>
          </p:cNvSpPr>
          <p:nvPr/>
        </p:nvSpPr>
        <p:spPr bwMode="auto">
          <a:xfrm>
            <a:off x="533400" y="9906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Letter Grades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15% graduations (85+%: A, 70+%: B, etc.)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Cutoffs may be more lenient, but a) never higher and b) seldom much lower</a:t>
            </a: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Grading 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Policy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Hour exams: 10% each (in-class, with notes); final (open-book): 25%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Machine problems, problem sets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(8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of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10): 16%; labs: 7%; term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project: 20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%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Reviews: paper critiques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(2): 4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%; peer review: 2%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Class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participation: 6% (HW,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Q&amp;A)</a:t>
            </a: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Late Homework Policy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Allowed only in case of medical excusal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All other late homework: see drop policy</a:t>
            </a: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Attendance Policy</a:t>
            </a:r>
            <a:endParaRPr lang="en-US" sz="1600" u="none" dirty="0" smtClean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Absence due to travel or personal reasons: e-mail CIS736TA-L in advance</a:t>
            </a:r>
            <a:endParaRPr lang="en-US" sz="1600" u="none" dirty="0" smtClean="0">
              <a:solidFill>
                <a:srgbClr val="0000CC"/>
              </a:solidFill>
            </a:endParaRP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See instructor, Office of the Dean of Student Life as needed</a:t>
            </a:r>
          </a:p>
          <a:p>
            <a:pPr marL="342900" indent="-342900">
              <a:spcAft>
                <a:spcPts val="400"/>
              </a:spcAft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Honor System Policy: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  <a:hlinkClick r:id="rId4"/>
              </a:rPr>
              <a:t>http://www.ksu.edu/honor/</a:t>
            </a:r>
            <a:endParaRPr lang="en-US" sz="1800" u="none" dirty="0" smtClean="0">
              <a:solidFill>
                <a:srgbClr val="800000"/>
              </a:solidFill>
              <a:latin typeface="+mn-lt"/>
            </a:endParaRP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On plagiarism: cite sources, use quotes if verbatim, includes textbooks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OK to </a:t>
            </a:r>
            <a:r>
              <a:rPr lang="en-US" sz="1600" i="1" u="none" dirty="0" smtClean="0">
                <a:solidFill>
                  <a:srgbClr val="0000CC"/>
                </a:solidFill>
                <a:latin typeface="+mn-lt"/>
              </a:rPr>
              <a:t>discuss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 work, but turn in </a:t>
            </a:r>
            <a:r>
              <a:rPr lang="en-US" sz="1600" dirty="0" smtClean="0">
                <a:solidFill>
                  <a:srgbClr val="0000CC"/>
                </a:solidFill>
                <a:latin typeface="+mn-lt"/>
              </a:rPr>
              <a:t>your own work only</a:t>
            </a:r>
          </a:p>
          <a:p>
            <a:pPr marL="742950" lvl="1" indent="-285750">
              <a:spcAft>
                <a:spcPts val="400"/>
              </a:spcAft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When in doubt, ask instructor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9" name="Rectangle 3"/>
          <p:cNvSpPr>
            <a:spLocks noChangeArrowheads="1"/>
          </p:cNvSpPr>
          <p:nvPr/>
        </p:nvSpPr>
        <p:spPr bwMode="auto">
          <a:xfrm>
            <a:off x="533400" y="990600"/>
            <a:ext cx="83058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Course Content Management System (CMS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): </a:t>
            </a:r>
            <a:r>
              <a:rPr lang="en-US" sz="1800" dirty="0" smtClean="0">
                <a:solidFill>
                  <a:srgbClr val="800000"/>
                </a:solidFill>
                <a:latin typeface="+mn-lt"/>
              </a:rPr>
              <a:t>K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-</a:t>
            </a:r>
            <a:r>
              <a:rPr lang="en-US" sz="1800" dirty="0" smtClean="0">
                <a:solidFill>
                  <a:srgbClr val="800000"/>
                </a:solidFill>
                <a:latin typeface="+mn-lt"/>
              </a:rPr>
              <a:t>S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tate </a:t>
            </a:r>
            <a:r>
              <a:rPr lang="en-US" sz="1800" dirty="0" smtClean="0">
                <a:solidFill>
                  <a:srgbClr val="800000"/>
                </a:solidFill>
                <a:latin typeface="+mn-lt"/>
              </a:rPr>
              <a:t>O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n</a:t>
            </a:r>
            <a:r>
              <a:rPr lang="en-US" sz="1800" dirty="0" smtClean="0">
                <a:solidFill>
                  <a:srgbClr val="800000"/>
                </a:solidFill>
                <a:latin typeface="+mn-lt"/>
              </a:rPr>
              <a:t>l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ine (KSOL)</a:t>
            </a:r>
            <a:endParaRPr lang="en-US" sz="1800" u="none" dirty="0">
              <a:solidFill>
                <a:srgbClr val="800000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Official course page: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  <a:hlinkClick r:id="rId4"/>
              </a:rPr>
              <a:t>http://bit.ly/hGvXlH</a:t>
            </a: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Mirror: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  <a:hlinkClick r:id="rId4"/>
              </a:rPr>
              <a:t>http</a:t>
            </a:r>
            <a:r>
              <a:rPr lang="en-US" sz="1600" u="none" dirty="0">
                <a:solidFill>
                  <a:srgbClr val="0000CC"/>
                </a:solidFill>
                <a:latin typeface="+mn-lt"/>
                <a:hlinkClick r:id="rId4"/>
              </a:rPr>
              <a:t>://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  <a:hlinkClick r:id="rId4"/>
              </a:rPr>
              <a:t>www.kddresearch.org/Courses/CIS636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Lecture notes (MS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PowerPoint 97-2010,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PDF)</a:t>
            </a: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 err="1">
                <a:solidFill>
                  <a:srgbClr val="0000CC"/>
                </a:solidFill>
                <a:latin typeface="+mn-lt"/>
              </a:rPr>
              <a:t>Homeworks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 (MS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Word 97-2010,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PDF)</a:t>
            </a: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Exam and homework solutions (MS PowerPoint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97-2010,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PDF)</a:t>
            </a: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Class announcements (students’ responsibility) and grade postings</a:t>
            </a:r>
            <a:endParaRPr lang="en-US" sz="1600" u="none" dirty="0">
              <a:solidFill>
                <a:srgbClr val="800000"/>
              </a:solidFill>
              <a:latin typeface="+mn-lt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Course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Notes On KSOL </a:t>
            </a:r>
            <a:r>
              <a:rPr lang="en-US" sz="1800" u="none" smtClean="0">
                <a:solidFill>
                  <a:srgbClr val="800000"/>
                </a:solidFill>
                <a:latin typeface="+mn-lt"/>
              </a:rPr>
              <a:t>and Public Mirror</a:t>
            </a:r>
            <a:endParaRPr lang="en-US" sz="1800" u="none" dirty="0">
              <a:solidFill>
                <a:srgbClr val="800000"/>
              </a:solidFill>
              <a:latin typeface="+mn-lt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Mailing List (Automatic): </a:t>
            </a:r>
            <a:r>
              <a:rPr lang="en-US" sz="1800" u="none" dirty="0" smtClean="0">
                <a:solidFill>
                  <a:srgbClr val="0000CC"/>
                </a:solidFill>
                <a:latin typeface="+mn-lt"/>
                <a:hlinkClick r:id="rId5"/>
              </a:rPr>
              <a:t>CIS636-L@listserv.ksu.edu</a:t>
            </a:r>
            <a:r>
              <a:rPr lang="en-US" sz="1800" u="none" dirty="0" smtClean="0">
                <a:solidFill>
                  <a:srgbClr val="0000CC"/>
                </a:solidFill>
                <a:latin typeface="+mn-lt"/>
              </a:rPr>
              <a:t> </a:t>
            </a:r>
            <a:endParaRPr lang="en-US" sz="18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Homework/exams (before uploading to CMS, KSOL), sample data, solutions</a:t>
            </a: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Use KSOL “File </a:t>
            </a:r>
            <a:r>
              <a:rPr lang="en-US" sz="1600" u="none" dirty="0" err="1" smtClean="0">
                <a:solidFill>
                  <a:srgbClr val="0000CC"/>
                </a:solidFill>
                <a:latin typeface="+mn-lt"/>
              </a:rPr>
              <a:t>Dropbox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”</a:t>
            </a: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Class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participation </a:t>
            </a: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Project info, course calendar reminders</a:t>
            </a: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Dated research announcements (seminars, conferences, calls for papers)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LISTSERV Web Archive</a:t>
            </a: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5B0DAA"/>
                </a:solidFill>
                <a:latin typeface="+mn-lt"/>
                <a:hlinkClick r:id="rId6"/>
              </a:rPr>
              <a:t>http://</a:t>
            </a:r>
            <a:r>
              <a:rPr lang="en-US" sz="1600" u="none" dirty="0" smtClean="0">
                <a:solidFill>
                  <a:srgbClr val="5B0DAA"/>
                </a:solidFill>
                <a:latin typeface="+mn-lt"/>
                <a:hlinkClick r:id="rId6"/>
              </a:rPr>
              <a:t>listserv.ksu.edu/archives/cis636-l.html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 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0000CC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Stores e-mails to class mailing list as </a:t>
            </a:r>
            <a:r>
              <a:rPr lang="en-US" sz="1600" u="none" dirty="0" err="1">
                <a:solidFill>
                  <a:srgbClr val="0000CC"/>
                </a:solidFill>
                <a:latin typeface="+mn-lt"/>
              </a:rPr>
              <a:t>browsable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/searchable posts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Class Resources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0197" name="Picture 5" descr="angel-primer-2e-co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3886200"/>
            <a:ext cx="2286000" cy="2286000"/>
          </a:xfrm>
          <a:prstGeom prst="rect">
            <a:avLst/>
          </a:prstGeom>
          <a:noFill/>
        </p:spPr>
      </p:pic>
      <p:pic>
        <p:nvPicPr>
          <p:cNvPr id="520196" name="Picture 4" descr="eberly-3d_game_engine_design-2e-cover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1650" y="1143000"/>
            <a:ext cx="1682750" cy="2125663"/>
          </a:xfrm>
          <a:prstGeom prst="rect">
            <a:avLst/>
          </a:prstGeom>
          <a:noFill/>
        </p:spPr>
      </p:pic>
      <p:sp>
        <p:nvSpPr>
          <p:cNvPr id="520198" name="Rectangle 6"/>
          <p:cNvSpPr>
            <a:spLocks noChangeArrowheads="1"/>
          </p:cNvSpPr>
          <p:nvPr/>
        </p:nvSpPr>
        <p:spPr bwMode="auto">
          <a:xfrm>
            <a:off x="5181600" y="1130300"/>
            <a:ext cx="3886200" cy="154811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Required Textbook</a:t>
            </a:r>
          </a:p>
          <a:p>
            <a:pPr>
              <a:lnSpc>
                <a:spcPct val="110000"/>
              </a:lnSpc>
            </a:pPr>
            <a:endParaRPr lang="en-US" u="none" dirty="0">
              <a:solidFill>
                <a:srgbClr val="0000CC"/>
              </a:solidFill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en-US" u="none" dirty="0" err="1">
                <a:solidFill>
                  <a:srgbClr val="0000CC"/>
                </a:solidFill>
                <a:latin typeface="+mn-lt"/>
              </a:rPr>
              <a:t>Eberly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, D. H. (2006). </a:t>
            </a:r>
            <a:r>
              <a:rPr lang="en-US" i="1" u="none" dirty="0">
                <a:solidFill>
                  <a:srgbClr val="0000CC"/>
                </a:solidFill>
                <a:latin typeface="+mn-lt"/>
              </a:rPr>
              <a:t>3D Game Engine Design: A Practical Approach to Real-Time Computer Graphics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,</a:t>
            </a:r>
            <a:r>
              <a:rPr lang="en-US" i="1" u="none" dirty="0">
                <a:solidFill>
                  <a:srgbClr val="0000CC"/>
                </a:solidFill>
                <a:latin typeface="+mn-lt"/>
              </a:rPr>
              <a:t> second edition.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  San Francisco, CA: Morgan Kauffman.</a:t>
            </a:r>
            <a:endParaRPr lang="en-US" i="1" u="none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520199" name="Rectangle 7"/>
          <p:cNvSpPr>
            <a:spLocks noChangeArrowheads="1"/>
          </p:cNvSpPr>
          <p:nvPr/>
        </p:nvSpPr>
        <p:spPr bwMode="auto">
          <a:xfrm>
            <a:off x="5181600" y="2819400"/>
            <a:ext cx="3886200" cy="32237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Recommended References</a:t>
            </a:r>
          </a:p>
          <a:p>
            <a:pPr>
              <a:lnSpc>
                <a:spcPct val="110000"/>
              </a:lnSpc>
            </a:pPr>
            <a:endParaRPr lang="en-US" u="none" dirty="0">
              <a:solidFill>
                <a:srgbClr val="0000CC"/>
              </a:solidFill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en-US" u="none" dirty="0">
                <a:solidFill>
                  <a:srgbClr val="0000CC"/>
                </a:solidFill>
                <a:latin typeface="+mn-lt"/>
              </a:rPr>
              <a:t>Angel, E. O. (</a:t>
            </a:r>
            <a:r>
              <a:rPr lang="en-US" u="none" dirty="0" smtClean="0">
                <a:solidFill>
                  <a:srgbClr val="0000CC"/>
                </a:solidFill>
                <a:latin typeface="+mn-lt"/>
              </a:rPr>
              <a:t>2007).  </a:t>
            </a:r>
            <a:r>
              <a:rPr lang="en-US" i="1" u="none" dirty="0">
                <a:solidFill>
                  <a:srgbClr val="0000CC"/>
                </a:solidFill>
                <a:latin typeface="+mn-lt"/>
              </a:rPr>
              <a:t>OpenGL: A Primer, </a:t>
            </a:r>
            <a:r>
              <a:rPr lang="en-US" i="1" u="none" dirty="0" smtClean="0">
                <a:solidFill>
                  <a:srgbClr val="0000CC"/>
                </a:solidFill>
                <a:latin typeface="+mn-lt"/>
              </a:rPr>
              <a:t>third edition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.  Reading, MA: Addison-Wesley.  [2</a:t>
            </a:r>
            <a:r>
              <a:rPr lang="en-US" u="none" baseline="30000" dirty="0">
                <a:solidFill>
                  <a:srgbClr val="0000CC"/>
                </a:solidFill>
                <a:latin typeface="+mn-lt"/>
              </a:rPr>
              <a:t>nd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 edition on reserve]</a:t>
            </a:r>
          </a:p>
          <a:p>
            <a:pPr>
              <a:lnSpc>
                <a:spcPct val="110000"/>
              </a:lnSpc>
            </a:pPr>
            <a:endParaRPr lang="en-US" u="none" dirty="0">
              <a:solidFill>
                <a:srgbClr val="0000CC"/>
              </a:solidFill>
              <a:latin typeface="+mn-lt"/>
            </a:endParaRPr>
          </a:p>
          <a:p>
            <a:pPr>
              <a:lnSpc>
                <a:spcPct val="110000"/>
              </a:lnSpc>
            </a:pPr>
            <a:r>
              <a:rPr lang="en-US" u="none" dirty="0" err="1">
                <a:solidFill>
                  <a:srgbClr val="0000CC"/>
                </a:solidFill>
                <a:latin typeface="+mn-lt"/>
              </a:rPr>
              <a:t>Shreiner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, D., Woo, M., </a:t>
            </a:r>
            <a:r>
              <a:rPr lang="en-US" u="none" dirty="0" err="1">
                <a:solidFill>
                  <a:srgbClr val="0000CC"/>
                </a:solidFill>
                <a:latin typeface="+mn-lt"/>
              </a:rPr>
              <a:t>Neider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, J., &amp; Davis, T. (</a:t>
            </a:r>
            <a:r>
              <a:rPr lang="en-US" u="none" dirty="0" smtClean="0">
                <a:solidFill>
                  <a:srgbClr val="0000CC"/>
                </a:solidFill>
                <a:latin typeface="+mn-lt"/>
              </a:rPr>
              <a:t>2009). </a:t>
            </a:r>
            <a:r>
              <a:rPr lang="en-US" i="1" u="none" dirty="0">
                <a:solidFill>
                  <a:srgbClr val="0000CC"/>
                </a:solidFill>
                <a:latin typeface="+mn-lt"/>
              </a:rPr>
              <a:t>OpenGL® Programming Guide: The Official Guide to Learning OpenGL®, </a:t>
            </a:r>
            <a:r>
              <a:rPr lang="en-US" i="1" u="none" dirty="0" smtClean="0">
                <a:solidFill>
                  <a:srgbClr val="0000CC"/>
                </a:solidFill>
                <a:latin typeface="+mn-lt"/>
              </a:rPr>
              <a:t>Versions 3.0 and 3.1, seventh </a:t>
            </a:r>
            <a:r>
              <a:rPr lang="en-US" i="1" u="none" dirty="0">
                <a:solidFill>
                  <a:srgbClr val="0000CC"/>
                </a:solidFill>
                <a:latin typeface="+mn-lt"/>
              </a:rPr>
              <a:t>edition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en-US" u="none" dirty="0">
                <a:solidFill>
                  <a:srgbClr val="0000CC"/>
                </a:solidFill>
                <a:latin typeface="+mn-lt"/>
              </a:rPr>
              <a:t>[“The Red Book”:                                             use </a:t>
            </a:r>
            <a:r>
              <a:rPr lang="en-US" u="none" dirty="0" smtClean="0">
                <a:solidFill>
                  <a:srgbClr val="0000CC"/>
                </a:solidFill>
                <a:latin typeface="+mn-lt"/>
              </a:rPr>
              <a:t>7</a:t>
            </a:r>
            <a:r>
              <a:rPr lang="en-US" u="none" baseline="30000" dirty="0" smtClean="0">
                <a:solidFill>
                  <a:srgbClr val="0000CC"/>
                </a:solidFill>
                <a:latin typeface="+mn-lt"/>
              </a:rPr>
              <a:t>th</a:t>
            </a:r>
            <a:r>
              <a:rPr lang="en-US" u="none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ed. or later]</a:t>
            </a:r>
          </a:p>
        </p:txBody>
      </p:sp>
      <p:sp>
        <p:nvSpPr>
          <p:cNvPr id="520205" name="Rectangle 13"/>
          <p:cNvSpPr>
            <a:spLocks noChangeArrowheads="1"/>
          </p:cNvSpPr>
          <p:nvPr/>
        </p:nvSpPr>
        <p:spPr bwMode="auto">
          <a:xfrm>
            <a:off x="2667000" y="990600"/>
            <a:ext cx="2438400" cy="5410200"/>
          </a:xfrm>
          <a:prstGeom prst="rect">
            <a:avLst/>
          </a:prstGeom>
          <a:noFill/>
          <a:ln w="25400" algn="ctr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20201" name="Rectangle 9"/>
          <p:cNvSpPr>
            <a:spLocks noChangeArrowheads="1"/>
          </p:cNvSpPr>
          <p:nvPr/>
        </p:nvSpPr>
        <p:spPr bwMode="auto">
          <a:xfrm>
            <a:off x="460375" y="6081713"/>
            <a:ext cx="2079415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none" dirty="0">
                <a:solidFill>
                  <a:srgbClr val="0000CC"/>
                </a:solidFill>
                <a:latin typeface="+mn-lt"/>
              </a:rPr>
              <a:t>2</a:t>
            </a:r>
            <a:r>
              <a:rPr lang="en-US" u="none" baseline="30000" dirty="0">
                <a:solidFill>
                  <a:srgbClr val="0000CC"/>
                </a:solidFill>
                <a:latin typeface="+mn-lt"/>
              </a:rPr>
              <a:t>nd</a:t>
            </a:r>
            <a:r>
              <a:rPr lang="en-US" u="none" dirty="0">
                <a:solidFill>
                  <a:srgbClr val="0000CC"/>
                </a:solidFill>
                <a:latin typeface="+mn-lt"/>
              </a:rPr>
              <a:t> edition (OK to use)</a:t>
            </a:r>
          </a:p>
        </p:txBody>
      </p:sp>
      <p:sp>
        <p:nvSpPr>
          <p:cNvPr id="520202" name="Rectangle 10"/>
          <p:cNvSpPr>
            <a:spLocks noChangeArrowheads="1"/>
          </p:cNvSpPr>
          <p:nvPr/>
        </p:nvSpPr>
        <p:spPr bwMode="auto">
          <a:xfrm>
            <a:off x="3352800" y="6096000"/>
            <a:ext cx="1039067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none">
                <a:solidFill>
                  <a:srgbClr val="0000CC"/>
                </a:solidFill>
                <a:latin typeface="+mn-lt"/>
              </a:rPr>
              <a:t>3</a:t>
            </a:r>
            <a:r>
              <a:rPr lang="en-US" u="none" baseline="30000">
                <a:solidFill>
                  <a:srgbClr val="0000CC"/>
                </a:solidFill>
                <a:latin typeface="+mn-lt"/>
              </a:rPr>
              <a:t>rd</a:t>
            </a:r>
            <a:r>
              <a:rPr lang="en-US" u="none">
                <a:solidFill>
                  <a:srgbClr val="0000CC"/>
                </a:solidFill>
                <a:latin typeface="+mn-lt"/>
              </a:rPr>
              <a:t> edition</a:t>
            </a:r>
          </a:p>
        </p:txBody>
      </p:sp>
      <p:sp>
        <p:nvSpPr>
          <p:cNvPr id="520203" name="Rectangle 11"/>
          <p:cNvSpPr>
            <a:spLocks noChangeArrowheads="1"/>
          </p:cNvSpPr>
          <p:nvPr/>
        </p:nvSpPr>
        <p:spPr bwMode="auto">
          <a:xfrm>
            <a:off x="609600" y="3338513"/>
            <a:ext cx="1947969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none">
                <a:solidFill>
                  <a:srgbClr val="0000CC"/>
                </a:solidFill>
                <a:latin typeface="+mn-lt"/>
              </a:rPr>
              <a:t>1</a:t>
            </a:r>
            <a:r>
              <a:rPr lang="en-US" u="none" baseline="30000">
                <a:solidFill>
                  <a:srgbClr val="0000CC"/>
                </a:solidFill>
                <a:latin typeface="+mn-lt"/>
              </a:rPr>
              <a:t>st</a:t>
            </a:r>
            <a:r>
              <a:rPr lang="en-US" u="none">
                <a:solidFill>
                  <a:srgbClr val="0000CC"/>
                </a:solidFill>
                <a:latin typeface="+mn-lt"/>
              </a:rPr>
              <a:t> edition (outdated)</a:t>
            </a:r>
          </a:p>
        </p:txBody>
      </p:sp>
      <p:sp>
        <p:nvSpPr>
          <p:cNvPr id="520204" name="Rectangle 12"/>
          <p:cNvSpPr>
            <a:spLocks noChangeArrowheads="1"/>
          </p:cNvSpPr>
          <p:nvPr/>
        </p:nvSpPr>
        <p:spPr bwMode="auto">
          <a:xfrm>
            <a:off x="3368675" y="3352800"/>
            <a:ext cx="1066318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u="none">
                <a:solidFill>
                  <a:srgbClr val="0000CC"/>
                </a:solidFill>
                <a:latin typeface="+mn-lt"/>
              </a:rPr>
              <a:t>2</a:t>
            </a:r>
            <a:r>
              <a:rPr lang="en-US" u="none" baseline="30000">
                <a:solidFill>
                  <a:srgbClr val="0000CC"/>
                </a:solidFill>
                <a:latin typeface="+mn-lt"/>
              </a:rPr>
              <a:t>nd</a:t>
            </a:r>
            <a:r>
              <a:rPr lang="en-US" u="none">
                <a:solidFill>
                  <a:srgbClr val="0000CC"/>
                </a:solidFill>
                <a:latin typeface="+mn-lt"/>
              </a:rPr>
              <a:t> edition</a:t>
            </a:r>
          </a:p>
        </p:txBody>
      </p:sp>
      <p:pic>
        <p:nvPicPr>
          <p:cNvPr id="520206" name="Picture 14" descr="angel-primer-3e-cov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19400" y="3976688"/>
            <a:ext cx="2133600" cy="2133600"/>
          </a:xfrm>
          <a:prstGeom prst="rect">
            <a:avLst/>
          </a:prstGeom>
          <a:noFill/>
        </p:spPr>
      </p:pic>
      <p:pic>
        <p:nvPicPr>
          <p:cNvPr id="520208" name="Picture 16" descr="eberly-3d_game_engine_design-1e-cov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2000" y="1143000"/>
            <a:ext cx="1674813" cy="2133600"/>
          </a:xfrm>
          <a:prstGeom prst="rect">
            <a:avLst/>
          </a:prstGeom>
          <a:noFill/>
        </p:spPr>
      </p:pic>
      <p:pic>
        <p:nvPicPr>
          <p:cNvPr id="520209" name="Picture 17" descr="red-book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48550" y="5543550"/>
            <a:ext cx="857250" cy="857250"/>
          </a:xfrm>
          <a:prstGeom prst="rect">
            <a:avLst/>
          </a:prstGeom>
          <a:noFill/>
        </p:spPr>
      </p:pic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Textbook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and Recommended References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9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Both Courses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Proficiency in C/C++ or </a:t>
            </a:r>
            <a:r>
              <a:rPr lang="en-US" sz="1600" i="1" u="none" dirty="0">
                <a:solidFill>
                  <a:srgbClr val="0000CC"/>
                </a:solidFill>
                <a:latin typeface="+mn-lt"/>
              </a:rPr>
              <a:t>strong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 proficiency in Java and ability to learn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Strongly recommended: matrix theory or linear algebra (e.g., Math 551)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At least 120 hours for semester (up to 150 depending on term project)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Textbook: </a:t>
            </a:r>
            <a:r>
              <a:rPr lang="en-US" sz="1600" i="1" u="none" dirty="0">
                <a:solidFill>
                  <a:srgbClr val="0000CC"/>
                </a:solidFill>
                <a:latin typeface="+mn-lt"/>
              </a:rPr>
              <a:t>3D Game Engine Design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,</a:t>
            </a:r>
            <a:r>
              <a:rPr lang="en-US" sz="1600" i="1" u="none" dirty="0">
                <a:solidFill>
                  <a:srgbClr val="0000CC"/>
                </a:solidFill>
                <a:latin typeface="+mn-lt"/>
              </a:rPr>
              <a:t> Second Edition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(2006), </a:t>
            </a:r>
            <a:r>
              <a:rPr lang="en-US" sz="1600" u="none" dirty="0" err="1">
                <a:solidFill>
                  <a:srgbClr val="0000CC"/>
                </a:solidFill>
                <a:latin typeface="+mn-lt"/>
              </a:rPr>
              <a:t>Eberly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Angel’s </a:t>
            </a:r>
            <a:r>
              <a:rPr lang="en-US" sz="1600" i="1" u="none" dirty="0">
                <a:solidFill>
                  <a:srgbClr val="0000CC"/>
                </a:solidFill>
                <a:latin typeface="+mn-lt"/>
              </a:rPr>
              <a:t>OpenGL: A Primer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 recommended</a:t>
            </a:r>
            <a:endParaRPr lang="en-US" sz="1600" u="none" dirty="0">
              <a:solidFill>
                <a:srgbClr val="800000"/>
              </a:solidFill>
              <a:latin typeface="+mn-lt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CIS 636 </a:t>
            </a:r>
            <a:r>
              <a:rPr lang="en-US" sz="1800" i="1" u="none" dirty="0">
                <a:solidFill>
                  <a:srgbClr val="800000"/>
                </a:solidFill>
                <a:latin typeface="+mn-lt"/>
              </a:rPr>
              <a:t>Introduction to Computer Graphics</a:t>
            </a:r>
            <a:endParaRPr lang="en-US" sz="1800" u="none" dirty="0">
              <a:solidFill>
                <a:srgbClr val="800000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Fresh background in </a:t>
            </a:r>
            <a:r>
              <a:rPr lang="en-US" sz="1600" u="none" dirty="0" err="1">
                <a:solidFill>
                  <a:srgbClr val="0000CC"/>
                </a:solidFill>
                <a:latin typeface="+mn-lt"/>
              </a:rPr>
              <a:t>precalculus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: Algebra 1-2, Analytic Geometry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Linear algebra basics: matrices, linear bases, vector spaces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Watch background lectures</a:t>
            </a:r>
            <a:endParaRPr lang="en-US" sz="1600" u="none" dirty="0">
              <a:solidFill>
                <a:srgbClr val="800000"/>
              </a:solidFill>
              <a:latin typeface="+mn-lt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CIS 736 </a:t>
            </a:r>
            <a:r>
              <a:rPr lang="en-US" sz="1800" i="1" u="none" dirty="0">
                <a:solidFill>
                  <a:srgbClr val="800000"/>
                </a:solidFill>
                <a:latin typeface="+mn-lt"/>
              </a:rPr>
              <a:t>Computer Graphics</a:t>
            </a:r>
            <a:endParaRPr lang="en-US" sz="1800" u="none" dirty="0">
              <a:solidFill>
                <a:srgbClr val="800000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Recommended: first course in graphics (background lectures as needed)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OpenGL experience helps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Read up on </a:t>
            </a:r>
            <a:r>
              <a:rPr lang="en-US" sz="1600" u="none" dirty="0" err="1">
                <a:solidFill>
                  <a:srgbClr val="0000CC"/>
                </a:solidFill>
                <a:latin typeface="+mn-lt"/>
              </a:rPr>
              <a:t>shaders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 and shading languages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Watch advanced topics lectures; see list before choosing project topic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Background Expected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1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Project Topics for CIS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536/636</a:t>
            </a:r>
            <a:endParaRPr lang="en-US" sz="1800" u="none" dirty="0">
              <a:solidFill>
                <a:srgbClr val="800000"/>
              </a:solidFill>
              <a:latin typeface="+mn-lt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Computer Graphics Basics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(10)</a:t>
            </a:r>
            <a:endParaRPr lang="en-US" sz="1800" u="none" dirty="0">
              <a:solidFill>
                <a:srgbClr val="800000"/>
              </a:solidFill>
              <a:latin typeface="+mn-lt"/>
            </a:endParaRPr>
          </a:p>
          <a:p>
            <a:pPr marL="742950" lvl="1" indent="-285750">
              <a:spcBef>
                <a:spcPts val="384"/>
              </a:spcBef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1. Mathematical Foundations – Week 1 - 2</a:t>
            </a:r>
          </a:p>
          <a:p>
            <a:pPr marL="742950" lvl="1" indent="-285750">
              <a:spcBef>
                <a:spcPts val="384"/>
              </a:spcBef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2. OpenGL Primer 1 of 3: Basic Primitives and 3-D – Weeks 2-3</a:t>
            </a:r>
          </a:p>
          <a:p>
            <a:pPr marL="742950" lvl="1" indent="-285750">
              <a:spcBef>
                <a:spcPts val="384"/>
              </a:spcBef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3. Detailed Introduction to Projections and 3-D Viewing – Week 3</a:t>
            </a:r>
          </a:p>
          <a:p>
            <a:pPr marL="742950" lvl="1" indent="-285750">
              <a:spcBef>
                <a:spcPts val="384"/>
              </a:spcBef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4. Fixed-Function Graphics Pipeline – Weeks 3-4</a:t>
            </a:r>
          </a:p>
          <a:p>
            <a:pPr marL="742950" lvl="1" indent="-285750">
              <a:spcBef>
                <a:spcPts val="384"/>
              </a:spcBef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5. Rasterizing (Lines, Polygons, Circles, Ellipses) and Clipping – Week 4</a:t>
            </a:r>
          </a:p>
          <a:p>
            <a:pPr marL="742950" lvl="1" indent="-285750">
              <a:spcBef>
                <a:spcPts val="384"/>
              </a:spcBef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6. Lighting and Shading – Week 5</a:t>
            </a:r>
          </a:p>
          <a:p>
            <a:pPr marL="742950" lvl="1" indent="-285750">
              <a:spcBef>
                <a:spcPts val="384"/>
              </a:spcBef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7. OpenGL Primer 2 of 3: Boundaries (Meshes), Transformations – Weeks 5-6</a:t>
            </a:r>
          </a:p>
          <a:p>
            <a:pPr marL="742950" lvl="1" indent="-285750">
              <a:spcBef>
                <a:spcPts val="384"/>
              </a:spcBef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8. Texture Mapping – Week 6</a:t>
            </a:r>
          </a:p>
          <a:p>
            <a:pPr marL="742950" lvl="1" indent="-285750">
              <a:spcBef>
                <a:spcPts val="384"/>
              </a:spcBef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9. OpenGL Primer 3 of 3: Shading and Texturing, VBOs – Weeks 6-7</a:t>
            </a:r>
          </a:p>
          <a:p>
            <a:pPr marL="742950" lvl="1" indent="-285750">
              <a:spcBef>
                <a:spcPts val="384"/>
              </a:spcBef>
              <a:buClr>
                <a:srgbClr val="5B0DAA"/>
              </a:buClr>
              <a:buFont typeface="Wingdings" pitchFamily="2" charset="2"/>
              <a:buChar char="­"/>
              <a:defRPr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10. Visible Surface Determination – Week 8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Recommended Background Reading for CIS 636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Shared 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Lectures with CIS 736 (</a:t>
            </a:r>
            <a:r>
              <a:rPr lang="en-US" sz="1800" i="1" u="none" dirty="0">
                <a:solidFill>
                  <a:srgbClr val="800000"/>
                </a:solidFill>
                <a:latin typeface="+mn-lt"/>
              </a:rPr>
              <a:t>Computer Graphics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Regular in-class lectures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(30) and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labs (7)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Guidelines for paper reviews – W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eek 6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Preparing term project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presentations, CG demos – Weeks 11-12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Online Recorded Lectures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for CIS 536/636 (Intro to CG)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3" name="Rectangle 3"/>
          <p:cNvSpPr>
            <a:spLocks noChangeArrowheads="1"/>
          </p:cNvSpPr>
          <p:nvPr/>
        </p:nvSpPr>
        <p:spPr bwMode="auto">
          <a:xfrm>
            <a:off x="533400" y="990600"/>
            <a:ext cx="8458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Project Topics for CIS 736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Advanced Topics in Computer Graphics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(10)</a:t>
            </a:r>
            <a:endParaRPr lang="en-US" sz="1800" u="none" dirty="0">
              <a:solidFill>
                <a:srgbClr val="800000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1. Filters for Texturing –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Week 2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2. Level-of-Detail Algorithms and Terrain – Week 3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3.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More Mappings –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Week 6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4.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More on Animation – Week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8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5. Character Modeling and IK – Week 9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6.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Global Illumination: Photon Maps (</a:t>
            </a:r>
            <a:r>
              <a:rPr lang="en-US" sz="1600" u="none" dirty="0" err="1">
                <a:solidFill>
                  <a:srgbClr val="0000CC"/>
                </a:solidFill>
                <a:latin typeface="+mn-lt"/>
              </a:rPr>
              <a:t>Radiosity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) –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Week 10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7. Advanced Lighting Models – Week 11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8. Advanced Ray-Tracing – Week 12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9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.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More on Scientific, Data, Info Visualization –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Week 13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10. 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Fractals and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L-Systems – Week 14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Recommended 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Background Reading for CIS 736</a:t>
            </a:r>
          </a:p>
          <a:p>
            <a:pPr marL="342900" indent="-342900">
              <a:lnSpc>
                <a:spcPct val="120000"/>
              </a:lnSpc>
              <a:buClr>
                <a:srgbClr val="800000"/>
              </a:buClr>
              <a:buFont typeface="Wingdings" pitchFamily="2" charset="2"/>
              <a:buChar char="l"/>
            </a:pPr>
            <a:r>
              <a:rPr lang="en-US" sz="1800" u="none" dirty="0">
                <a:solidFill>
                  <a:srgbClr val="800000"/>
                </a:solidFill>
                <a:latin typeface="+mn-lt"/>
              </a:rPr>
              <a:t>Shared Lectures with CIS </a:t>
            </a:r>
            <a:r>
              <a:rPr lang="en-US" sz="1800" u="none" dirty="0" smtClean="0">
                <a:solidFill>
                  <a:srgbClr val="800000"/>
                </a:solidFill>
                <a:latin typeface="+mn-lt"/>
              </a:rPr>
              <a:t>536/636 (</a:t>
            </a:r>
            <a:r>
              <a:rPr lang="en-US" sz="1800" i="1" u="none" dirty="0" smtClean="0">
                <a:solidFill>
                  <a:srgbClr val="800000"/>
                </a:solidFill>
                <a:latin typeface="+mn-lt"/>
              </a:rPr>
              <a:t>Introduction to Computer </a:t>
            </a:r>
            <a:r>
              <a:rPr lang="en-US" sz="1800" i="1" u="none" dirty="0">
                <a:solidFill>
                  <a:srgbClr val="800000"/>
                </a:solidFill>
                <a:latin typeface="+mn-lt"/>
              </a:rPr>
              <a:t>Graphics</a:t>
            </a:r>
            <a:r>
              <a:rPr lang="en-US" sz="1800" u="none" dirty="0">
                <a:solidFill>
                  <a:srgbClr val="800000"/>
                </a:solidFill>
                <a:latin typeface="+mn-lt"/>
              </a:rPr>
              <a:t>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Regular in-class lectures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(30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) and labs (7)</a:t>
            </a: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>
                <a:solidFill>
                  <a:srgbClr val="0000CC"/>
                </a:solidFill>
                <a:latin typeface="+mn-lt"/>
              </a:rPr>
              <a:t>Guidelines for paper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reviews</a:t>
            </a:r>
            <a:r>
              <a:rPr lang="en-US" sz="1600" u="none" dirty="0">
                <a:solidFill>
                  <a:srgbClr val="0000CC"/>
                </a:solidFill>
                <a:latin typeface="+mn-lt"/>
              </a:rPr>
              <a:t> – Week </a:t>
            </a: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6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  <a:p>
            <a:pPr marL="742950" lvl="1" indent="-285750">
              <a:lnSpc>
                <a:spcPct val="120000"/>
              </a:lnSpc>
              <a:buClr>
                <a:srgbClr val="5B0DAA"/>
              </a:buClr>
              <a:buFont typeface="Wingdings" pitchFamily="2" charset="2"/>
              <a:buChar char="­"/>
            </a:pPr>
            <a:r>
              <a:rPr lang="en-US" sz="1600" u="none" dirty="0" smtClean="0">
                <a:solidFill>
                  <a:srgbClr val="0000CC"/>
                </a:solidFill>
                <a:latin typeface="+mn-lt"/>
              </a:rPr>
              <a:t>Preparing term project presentations, CG demos – Weeks 11-12</a:t>
            </a:r>
            <a:endParaRPr lang="en-US" sz="1600" u="none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668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Online Recorded Lectures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for CIS 736 (Computer Graphics)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287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Syllabus [1]:</a:t>
            </a:r>
          </a:p>
          <a:p>
            <a:pPr algn="ctr">
              <a:spcBef>
                <a:spcPct val="0"/>
              </a:spcBef>
              <a:buClrTx/>
            </a:pPr>
            <a:r>
              <a:rPr lang="en-US" sz="2800" u="none" dirty="0" smtClean="0">
                <a:solidFill>
                  <a:srgbClr val="5B0DAA"/>
                </a:solidFill>
                <a:latin typeface="Copperplate Gothic Light" pitchFamily="34" charset="0"/>
              </a:rPr>
              <a:t>First Half of Course</a:t>
            </a:r>
            <a:endParaRPr lang="en-US" sz="2800" u="none" dirty="0">
              <a:solidFill>
                <a:srgbClr val="5B0DAA"/>
              </a:solidFill>
              <a:latin typeface="Copperplate Gothic Light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71650" y="5505504"/>
            <a:ext cx="6438900" cy="89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3550" y="990467"/>
            <a:ext cx="6515100" cy="4350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LETITLE" val="CIS730-Lecture-00-20080825"/>
  <p:tag name="FOLDERNAME" val="CIS730-Lecture-00-20080825_250808133956"/>
  <p:tag name="PD" val="1811828"/>
  <p:tag name="NPWI" val="101"/>
  <p:tag name="WMSI" val="264"/>
  <p:tag name="WMIS" val="37707"/>
  <p:tag name="PREC" val="T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7"/>
  <p:tag name="NBP" val="1"/>
  <p:tag name="SPT" val="FALSE"/>
  <p:tag name="CVB" val="37"/>
  <p:tag name="BSN" val="37"/>
  <p:tag name="LFXCI" val="0"/>
  <p:tag name="SVT" val="TRUE"/>
  <p:tag name="CII" val="3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8"/>
  <p:tag name="NBP" val="1"/>
  <p:tag name="SPT" val="FALSE"/>
  <p:tag name="CVB" val="38"/>
  <p:tag name="BSN" val="38"/>
  <p:tag name="LFXCI" val="0"/>
  <p:tag name="SVT" val="TRUE"/>
  <p:tag name="CII" val="3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31"/>
  <p:tag name="LFXCI" val="0"/>
  <p:tag name="SVT" val="TRUE"/>
  <p:tag name="SWI" val="46"/>
  <p:tag name="CVB" val="46"/>
  <p:tag name="NBP" val="1"/>
  <p:tag name="SPT" val="TRUE"/>
  <p:tag name="CII" val="4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6"/>
  <p:tag name="NBP" val="1"/>
  <p:tag name="SPT" val="FALSE"/>
  <p:tag name="CVB" val="36"/>
  <p:tag name="BSN" val="36"/>
  <p:tag name="LFXCI" val="0"/>
  <p:tag name="SVT" val="TRUE"/>
  <p:tag name="CII" val="3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CVB" val="1"/>
  <p:tag name="SPT" val="FALSE"/>
  <p:tag name="BSN" val="1"/>
  <p:tag name="LFXCI" val="0"/>
  <p:tag name="SVT" val="TRU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"/>
  <p:tag name="NBP" val="1"/>
  <p:tag name="SPT" val="FALSE"/>
  <p:tag name="CVB" val="3"/>
  <p:tag name="BSN" val="3"/>
  <p:tag name="LFXCI" val="0"/>
  <p:tag name="SVT" val="TRUE"/>
  <p:tag name="CII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"/>
  <p:tag name="NBP" val="1"/>
  <p:tag name="SPT" val="FALSE"/>
  <p:tag name="CVB" val="3"/>
  <p:tag name="BSN" val="3"/>
  <p:tag name="LFXCI" val="0"/>
  <p:tag name="SVT" val="TRUE"/>
  <p:tag name="CII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4"/>
  <p:tag name="NBP" val="1"/>
  <p:tag name="SPT" val="FALSE"/>
  <p:tag name="CVB" val="4"/>
  <p:tag name="BSN" val="4"/>
  <p:tag name="LFXCI" val="0"/>
  <p:tag name="SVT" val="TRUE"/>
  <p:tag name="CII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5"/>
  <p:tag name="NBP" val="1"/>
  <p:tag name="SPT" val="FALSE"/>
  <p:tag name="CVB" val="35"/>
  <p:tag name="BSN" val="35"/>
  <p:tag name="LFXCI" val="0"/>
  <p:tag name="SVT" val="TRUE"/>
  <p:tag name="CII" val="3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34"/>
  <p:tag name="LFXCI" val="0"/>
  <p:tag name="SVT" val="TRUE"/>
  <p:tag name="SWI" val="48"/>
  <p:tag name="CVB" val="48"/>
  <p:tag name="NBP" val="1"/>
  <p:tag name="SPT" val="TRUE"/>
  <p:tag name="CII" val="4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32"/>
  <p:tag name="NBP" val="1"/>
  <p:tag name="SPT" val="FALSE"/>
  <p:tag name="CVB" val="32"/>
  <p:tag name="BSN" val="32"/>
  <p:tag name="LFXCI" val="0"/>
  <p:tag name="SVT" val="TRUE"/>
  <p:tag name="CII" val="3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SN" val="33"/>
  <p:tag name="LFXCI" val="0"/>
  <p:tag name="SVT" val="TRUE"/>
  <p:tag name="SWI" val="47"/>
  <p:tag name="CVB" val="47"/>
  <p:tag name="NBP" val="1"/>
  <p:tag name="SPT" val="TRUE"/>
  <p:tag name="CII" val="47"/>
</p:tagLst>
</file>

<file path=ppt/theme/theme1.xml><?xml version="1.0" encoding="utf-8"?>
<a:theme xmlns:a="http://schemas.openxmlformats.org/drawingml/2006/main" name="CoopRob-presentations">
  <a:themeElements>
    <a:clrScheme name="CoopRob-presentations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D96D"/>
      </a:accent1>
      <a:accent2>
        <a:srgbClr val="0000E0"/>
      </a:accent2>
      <a:accent3>
        <a:srgbClr val="FFFFFF"/>
      </a:accent3>
      <a:accent4>
        <a:srgbClr val="000000"/>
      </a:accent4>
      <a:accent5>
        <a:srgbClr val="FFE9BA"/>
      </a:accent5>
      <a:accent6>
        <a:srgbClr val="0000CB"/>
      </a:accent6>
      <a:hlink>
        <a:srgbClr val="CC0000"/>
      </a:hlink>
      <a:folHlink>
        <a:srgbClr val="B2B2B2"/>
      </a:folHlink>
    </a:clrScheme>
    <a:fontScheme name="CoopRob-presentations">
      <a:majorFont>
        <a:latin typeface="Copperplate Gothic Light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opRob-presen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opRob-presentation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opRob-presentations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D96D"/>
        </a:accent1>
        <a:accent2>
          <a:srgbClr val="0000E0"/>
        </a:accent2>
        <a:accent3>
          <a:srgbClr val="FFFFFF"/>
        </a:accent3>
        <a:accent4>
          <a:srgbClr val="000000"/>
        </a:accent4>
        <a:accent5>
          <a:srgbClr val="FFE9BA"/>
        </a:accent5>
        <a:accent6>
          <a:srgbClr val="0000CB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Settings\sdeloach\Application Data\Microsoft\Templates\CoopRob-presentations.pot</Template>
  <TotalTime>2103</TotalTime>
  <Words>1354</Words>
  <Application>Microsoft Office PowerPoint</Application>
  <PresentationFormat>On-screen Show (4:3)</PresentationFormat>
  <Paragraphs>178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CoopRob-presentations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CIS730-Lecture-00-20080825</dc:title>
  <dc:creator>William H. Hsu</dc:creator>
  <cp:lastModifiedBy>William H. Hsu</cp:lastModifiedBy>
  <cp:revision>425</cp:revision>
  <dcterms:created xsi:type="dcterms:W3CDTF">1601-01-01T00:00:00Z</dcterms:created>
  <dcterms:modified xsi:type="dcterms:W3CDTF">2011-02-12T03:42:00Z</dcterms:modified>
</cp:coreProperties>
</file>