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89" r:id="rId2"/>
    <p:sldId id="267" r:id="rId3"/>
    <p:sldId id="268" r:id="rId4"/>
    <p:sldId id="269" r:id="rId5"/>
    <p:sldId id="270" r:id="rId6"/>
    <p:sldId id="271" r:id="rId7"/>
    <p:sldId id="272" r:id="rId8"/>
    <p:sldId id="287" r:id="rId9"/>
    <p:sldId id="274" r:id="rId10"/>
    <p:sldId id="275" r:id="rId11"/>
    <p:sldId id="276" r:id="rId12"/>
    <p:sldId id="294" r:id="rId13"/>
    <p:sldId id="293" r:id="rId14"/>
    <p:sldId id="288" r:id="rId15"/>
    <p:sldId id="285" r:id="rId16"/>
    <p:sldId id="286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00CC00"/>
    <a:srgbClr val="FF99CC"/>
    <a:srgbClr val="006699"/>
    <a:srgbClr val="336699"/>
    <a:srgbClr val="0099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255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u="none" smtClean="0"/>
            </a:lvl1pPr>
          </a:lstStyle>
          <a:p>
            <a:pPr>
              <a:defRPr/>
            </a:pPr>
            <a:fld id="{A55A3A69-BC64-4ED7-923C-EB3799D43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fld id="{CAA202B4-D9BA-4840-9B6F-6647A289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C15C4-3CFD-405D-BF17-FEEE89022BE2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41BA-D8B3-4217-B5D7-E6282028B924}" type="slidenum">
              <a:rPr lang="en-US"/>
              <a:pPr/>
              <a:t>10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0747D-D63D-42FC-AC01-5CC45B389F94}" type="slidenum">
              <a:rPr lang="en-US"/>
              <a:pPr/>
              <a:t>11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20652-1829-4CC3-99EF-C7CFBB378EA6}" type="slidenum">
              <a:rPr lang="en-US"/>
              <a:pPr/>
              <a:t>12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6F83B-E46C-4B4D-A535-B6CBE5843453}" type="slidenum">
              <a:rPr lang="en-US"/>
              <a:pPr/>
              <a:t>13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150C9-6185-462B-A873-BE0C44E0B83A}" type="slidenum">
              <a:rPr lang="en-US"/>
              <a:pPr/>
              <a:t>14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8F26A-3F49-4334-8963-C330931CDE7A}" type="slidenum">
              <a:rPr lang="en-US"/>
              <a:pPr/>
              <a:t>15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150C9-6185-462B-A873-BE0C44E0B83A}" type="slidenum">
              <a:rPr lang="en-US"/>
              <a:pPr/>
              <a:t>16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F414D-3E08-43D8-8D86-6EF003116E75}" type="slidenum">
              <a:rPr lang="en-US"/>
              <a:pPr/>
              <a:t>2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51B7A-A41C-4602-A547-84F573B91497}" type="slidenum">
              <a:rPr lang="en-US"/>
              <a:pPr/>
              <a:t>3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8D235-D5C4-449C-B1F7-D5CF7FFF918A}" type="slidenum">
              <a:rPr lang="en-US"/>
              <a:pPr/>
              <a:t>4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EE821-6AE9-44D0-9163-29B8FD581A6E}" type="slidenum">
              <a:rPr lang="en-US"/>
              <a:pPr/>
              <a:t>5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6DBAA-2049-4FB9-9979-EA871FAFF679}" type="slidenum">
              <a:rPr lang="en-US"/>
              <a:pPr/>
              <a:t>6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8AFAF-CE6B-4238-A960-949D8383E538}" type="slidenum">
              <a:rPr lang="en-US"/>
              <a:pPr/>
              <a:t>7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03FDE-F2BE-412C-82F6-6D8C33222A8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0F154-618D-4C1B-8C07-51B30373618C}" type="slidenum">
              <a:rPr lang="en-US"/>
              <a:pPr/>
              <a:t>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3E74-28BB-40FD-A13A-B446D176E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03A42-E20C-4B1B-B321-019967A48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3399-63A0-41FA-8F79-41AC73605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1AC4-FCCF-41DA-93DD-4A63467FF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E30B-CB04-45A5-AD98-41A27774F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FA49-7231-4655-B81D-612E9731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9DED-B23C-4B51-AD64-6B5D284F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A1BF-1640-41E9-8278-D36ACFC5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69850" y="6477000"/>
            <a:ext cx="313055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 530 / 730: Artificial Intelligence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32FD-06BD-4FD7-ABCE-7A4A77F00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42AE4-D04A-45E5-A8B9-E9D6D8C08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A283-86EF-478C-95D2-26AD473BA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u="none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b="0" u="none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b="0" u="none" dirty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defRPr/>
            </a:pPr>
            <a:r>
              <a:rPr lang="en-US" sz="1000" b="0" u="none" dirty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u="none" smtClean="0">
                <a:solidFill>
                  <a:srgbClr val="FFFF99"/>
                </a:solidFill>
                <a:latin typeface="+mj-lt"/>
              </a:defRPr>
            </a:lvl1pPr>
          </a:lstStyle>
          <a:p>
            <a:pPr>
              <a:defRPr/>
            </a:pPr>
            <a:fld id="{3DE3BED7-EBA8-4328-9EE4-7F0852CCD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6" name="Group 12"/>
          <p:cNvGrpSpPr>
            <a:grpSpLocks/>
          </p:cNvGrpSpPr>
          <p:nvPr userDrawn="1"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39" cy="239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1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5" y="384"/>
              <a:ext cx="239" cy="239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3" y="901"/>
              <a:ext cx="239" cy="239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1" y="1392"/>
              <a:ext cx="239" cy="239"/>
            </a:xfrm>
            <a:prstGeom prst="ellipse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3"/>
              <a:ext cx="239" cy="23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3"/>
              <a:ext cx="239" cy="23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046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47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48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49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50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51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52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053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pic>
        <p:nvPicPr>
          <p:cNvPr id="1037" name="Picture 29" descr="powerca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  <a:endParaRPr lang="en-US" sz="1000" b="0" u="none" dirty="0" smtClean="0">
              <a:solidFill>
                <a:srgbClr val="FFFF99"/>
              </a:solidFill>
              <a:latin typeface="Copperplate Gothic Light" pitchFamily="34" charset="0"/>
            </a:endParaRP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cis.ksu.edu/~bhsu" TargetMode="External"/><Relationship Id="rId5" Type="http://schemas.openxmlformats.org/officeDocument/2006/relationships/hyperlink" Target="http://www.kddresearch.org/Courses/CIS636" TargetMode="External"/><Relationship Id="rId4" Type="http://schemas.openxmlformats.org/officeDocument/2006/relationships/hyperlink" Target="http://www.kddresearch.org/Courses/CIS73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hyperlink" Target="http://www.advizorsolutions.com/" TargetMode="Externa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4.xml"/><Relationship Id="rId7" Type="http://schemas.openxmlformats.org/officeDocument/2006/relationships/hyperlink" Target="http://bit.ly/9YzCZy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32.jpeg"/><Relationship Id="rId5" Type="http://schemas.openxmlformats.org/officeDocument/2006/relationships/hyperlink" Target="http://realismstudio.com/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png"/><Relationship Id="rId9" Type="http://schemas.openxmlformats.org/officeDocument/2006/relationships/hyperlink" Target="http://bit.ly/cS4h7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hyperlink" Target="http://nehe.gamedev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.png"/><Relationship Id="rId5" Type="http://schemas.openxmlformats.org/officeDocument/2006/relationships/tags" Target="../tags/tag9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alg.ncsa.uiuc.edu/do/tools/d2k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seasr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tags" Target="../tags/tag28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jpeg"/><Relationship Id="rId14" Type="http://schemas.openxmlformats.org/officeDocument/2006/relationships/hyperlink" Target="http://bit.ly/aagZJ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tags" Target="../tags/tag30.xml"/><Relationship Id="rId16" Type="http://schemas.openxmlformats.org/officeDocument/2006/relationships/image" Target="../media/image18.gif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3.jpeg"/><Relationship Id="rId5" Type="http://schemas.openxmlformats.org/officeDocument/2006/relationships/tags" Target="../tags/tag33.xml"/><Relationship Id="rId15" Type="http://schemas.openxmlformats.org/officeDocument/2006/relationships/image" Target="../media/image17.jpeg"/><Relationship Id="rId10" Type="http://schemas.openxmlformats.org/officeDocument/2006/relationships/notesSlide" Target="../notesSlides/notesSlide8.xml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sprott.physics.wisc.edu/fractal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000125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endParaRPr lang="en-US" sz="2000" u="none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2000" b="0" u="none" dirty="0" smtClean="0">
                <a:latin typeface="Arial" pitchFamily="34" charset="0"/>
              </a:rPr>
              <a:t>William </a:t>
            </a:r>
            <a:r>
              <a:rPr lang="en-US" sz="2000" b="0" u="none" dirty="0">
                <a:latin typeface="Arial" pitchFamily="34" charset="0"/>
              </a:rPr>
              <a:t>H. Hsu</a:t>
            </a: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2000" b="0" u="none" dirty="0">
                <a:latin typeface="Arial" pitchFamily="34" charset="0"/>
              </a:rPr>
              <a:t>Department of Computing and Information Sciences, KSU</a:t>
            </a: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endParaRPr lang="en-US" sz="1600" b="0" u="none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>
                <a:latin typeface="Arial" pitchFamily="34" charset="0"/>
              </a:rPr>
              <a:t>KSOL course pa</a:t>
            </a:r>
            <a:r>
              <a:rPr lang="en-US" sz="1600" u="none" dirty="0">
                <a:latin typeface="+mn-lt"/>
              </a:rPr>
              <a:t>ge: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  <a:hlinkClick r:id="rId4"/>
              </a:rPr>
              <a:t>http://bit.ly/hGvXlH</a:t>
            </a:r>
            <a:endParaRPr lang="en-US" sz="1600" u="none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>
                <a:latin typeface="Arial" pitchFamily="34" charset="0"/>
              </a:rPr>
              <a:t>Course web site: </a:t>
            </a:r>
            <a:r>
              <a:rPr lang="en-US" sz="1600" u="none" dirty="0">
                <a:latin typeface="Arial" pitchFamily="34" charset="0"/>
                <a:hlinkClick r:id="rId5"/>
              </a:rPr>
              <a:t>http://</a:t>
            </a:r>
            <a:r>
              <a:rPr lang="en-US" sz="1600" u="none" dirty="0" smtClean="0">
                <a:latin typeface="Arial" pitchFamily="34" charset="0"/>
                <a:hlinkClick r:id="rId5"/>
              </a:rPr>
              <a:t>www.kddresearch.org/Courses/CIS636</a:t>
            </a:r>
            <a:r>
              <a:rPr lang="en-US" sz="1600" u="none" dirty="0" smtClean="0">
                <a:latin typeface="Arial" pitchFamily="34" charset="0"/>
              </a:rPr>
              <a:t> </a:t>
            </a:r>
            <a:endParaRPr lang="en-US" sz="1600" u="none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>
                <a:latin typeface="Arial" pitchFamily="34" charset="0"/>
              </a:rPr>
              <a:t>Instructor home page: </a:t>
            </a:r>
            <a:r>
              <a:rPr lang="en-US" sz="1600" dirty="0">
                <a:latin typeface="Arial" pitchFamily="34" charset="0"/>
                <a:hlinkClick r:id="rId6"/>
              </a:rPr>
              <a:t>http://www.cis.ksu.edu/~bhsu</a:t>
            </a:r>
            <a:endParaRPr lang="en-US" sz="1600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endParaRPr lang="en-US" sz="1600" dirty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>
                <a:latin typeface="Arial" pitchFamily="34" charset="0"/>
              </a:rPr>
              <a:t>Reading for Next Class:</a:t>
            </a: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u="none" dirty="0">
                <a:latin typeface="+mn-lt"/>
              </a:rPr>
              <a:t>Syllabus and Introductory Handouts</a:t>
            </a: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u="none" dirty="0" smtClean="0">
                <a:latin typeface="+mn-lt"/>
              </a:rPr>
              <a:t>CIS 536 &amp; </a:t>
            </a:r>
            <a:r>
              <a:rPr lang="en-US" sz="1600" b="0" u="none" smtClean="0">
                <a:latin typeface="+mn-lt"/>
              </a:rPr>
              <a:t>636 students: </a:t>
            </a:r>
            <a:r>
              <a:rPr lang="en-US" sz="1600" b="0" i="1" u="none" smtClean="0">
                <a:latin typeface="+mn-lt"/>
              </a:rPr>
              <a:t>CG </a:t>
            </a:r>
            <a:r>
              <a:rPr lang="en-US" sz="1600" b="0" i="1" u="none" dirty="0">
                <a:latin typeface="+mn-lt"/>
              </a:rPr>
              <a:t>Basics 1</a:t>
            </a:r>
            <a:r>
              <a:rPr lang="en-US" sz="1600" b="0" u="none" dirty="0">
                <a:latin typeface="+mn-lt"/>
              </a:rPr>
              <a:t> slides</a:t>
            </a:r>
            <a:endParaRPr lang="en-US" sz="1600" b="0" i="1" u="none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u="none" dirty="0" smtClean="0">
                <a:latin typeface="+mn-lt"/>
              </a:rPr>
              <a:t>Chapter 1, </a:t>
            </a:r>
            <a:r>
              <a:rPr lang="en-US" sz="1600" b="0" u="none" dirty="0" err="1" smtClean="0">
                <a:latin typeface="+mn-lt"/>
              </a:rPr>
              <a:t>Eberly</a:t>
            </a:r>
            <a:r>
              <a:rPr lang="en-US" sz="1600" b="0" u="none" dirty="0" smtClean="0">
                <a:latin typeface="+mn-lt"/>
              </a:rPr>
              <a:t> (2006) </a:t>
            </a:r>
            <a:r>
              <a:rPr lang="en-US" sz="1600" b="0" i="1" u="none" dirty="0" smtClean="0">
                <a:latin typeface="+mn-lt"/>
              </a:rPr>
              <a:t>3D</a:t>
            </a:r>
            <a:r>
              <a:rPr lang="en-US" sz="1600" b="0" u="none" dirty="0" smtClean="0">
                <a:latin typeface="+mn-lt"/>
              </a:rPr>
              <a:t> </a:t>
            </a:r>
            <a:r>
              <a:rPr lang="en-US" sz="1600" b="0" i="1" u="none" dirty="0" smtClean="0">
                <a:latin typeface="+mn-lt"/>
              </a:rPr>
              <a:t>Game Engine Design, 2</a:t>
            </a:r>
            <a:r>
              <a:rPr lang="en-US" sz="1600" b="0" i="1" u="none" baseline="30000" dirty="0" smtClean="0">
                <a:latin typeface="+mn-lt"/>
              </a:rPr>
              <a:t>e</a:t>
            </a:r>
            <a:endParaRPr lang="en-US" sz="1600" b="0" u="none" dirty="0" smtClean="0">
              <a:latin typeface="+mn-lt"/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729143" y="1219200"/>
            <a:ext cx="62953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none" dirty="0" smtClean="0">
                <a:latin typeface="Arial" pitchFamily="34" charset="0"/>
              </a:rPr>
              <a:t>Introduction to Computer Graphics:</a:t>
            </a:r>
            <a:endParaRPr lang="en-US" sz="2800" u="none" dirty="0">
              <a:latin typeface="Arial" pitchFamily="34" charset="0"/>
            </a:endParaRPr>
          </a:p>
          <a:p>
            <a:pPr algn="ctr"/>
            <a:r>
              <a:rPr lang="en-US" sz="2800" u="none" dirty="0">
                <a:latin typeface="Arial" pitchFamily="34" charset="0"/>
              </a:rPr>
              <a:t>Course Organization and Survey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0 </a:t>
            </a:r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of 41:</a:t>
            </a:r>
            <a:endParaRPr lang="en-US" sz="2800" u="none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Part B – Course Content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Information Visualization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914400" y="1030288"/>
            <a:ext cx="6858000" cy="5434012"/>
            <a:chOff x="576" y="649"/>
            <a:chExt cx="4320" cy="3423"/>
          </a:xfrm>
        </p:grpSpPr>
        <p:pic>
          <p:nvPicPr>
            <p:cNvPr id="11" name="Picture 4" descr="Slide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649"/>
              <a:ext cx="4320" cy="3239"/>
            </a:xfrm>
            <a:prstGeom prst="rect">
              <a:avLst/>
            </a:prstGeom>
            <a:noFill/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59" y="3899"/>
              <a:ext cx="39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 dirty="0">
                  <a:solidFill>
                    <a:schemeClr val="hlink"/>
                  </a:solidFill>
                  <a:latin typeface="+mn-lt"/>
                </a:rPr>
                <a:t>Visible Decisions </a:t>
              </a:r>
              <a:r>
                <a:rPr lang="en-US" sz="1200" i="1" u="none" dirty="0" err="1">
                  <a:solidFill>
                    <a:schemeClr val="hlink"/>
                  </a:solidFill>
                  <a:latin typeface="+mn-lt"/>
                </a:rPr>
                <a:t>SeeIT</a:t>
              </a:r>
              <a:r>
                <a:rPr lang="en-US" sz="1200" i="1" u="none" dirty="0">
                  <a:solidFill>
                    <a:schemeClr val="hlink"/>
                  </a:solidFill>
                  <a:latin typeface="+mn-lt"/>
                </a:rPr>
                <a:t> </a:t>
              </a:r>
              <a:r>
                <a:rPr lang="en-US" sz="1200" u="none" dirty="0">
                  <a:solidFill>
                    <a:schemeClr val="hlink"/>
                  </a:solidFill>
                  <a:latin typeface="+mn-lt"/>
                </a:rPr>
                <a:t>© 1999 VDI</a:t>
              </a:r>
              <a:r>
                <a:rPr lang="en-US" sz="1200" i="1" u="none" dirty="0">
                  <a:solidFill>
                    <a:schemeClr val="hlink"/>
                  </a:solidFill>
                  <a:latin typeface="+mn-lt"/>
                </a:rPr>
                <a:t>		</a:t>
              </a:r>
              <a:r>
                <a:rPr lang="en-US" sz="1200" dirty="0">
                  <a:latin typeface="+mn-lt"/>
                  <a:hlinkClick r:id="rId5"/>
                </a:rPr>
                <a:t>http://www.advizorsolutions.com</a:t>
              </a:r>
              <a:endParaRPr lang="en-US" sz="1200" dirty="0">
                <a:latin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5943600"/>
            <a:ext cx="3048000" cy="304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600" u="none">
                <a:latin typeface="+mn-lt"/>
              </a:rPr>
              <a:t>Completed Design</a:t>
            </a:r>
            <a:endParaRPr lang="en-US" b="0" u="none"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74650" y="2286000"/>
            <a:ext cx="7931150" cy="1295400"/>
            <a:chOff x="236" y="1440"/>
            <a:chExt cx="4996" cy="816"/>
          </a:xfrm>
        </p:grpSpPr>
        <p:sp>
          <p:nvSpPr>
            <p:cNvPr id="497669" name="AutoShape 5"/>
            <p:cNvSpPr>
              <a:spLocks noChangeArrowheads="1"/>
            </p:cNvSpPr>
            <p:nvPr/>
          </p:nvSpPr>
          <p:spPr bwMode="auto">
            <a:xfrm>
              <a:off x="1056" y="1440"/>
              <a:ext cx="1968" cy="384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Determine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Display Objective</a:t>
              </a:r>
            </a:p>
          </p:txBody>
        </p:sp>
        <p:sp>
          <p:nvSpPr>
            <p:cNvPr id="497670" name="Line 6"/>
            <p:cNvSpPr>
              <a:spLocks noChangeShapeType="1"/>
            </p:cNvSpPr>
            <p:nvPr/>
          </p:nvSpPr>
          <p:spPr bwMode="auto">
            <a:xfrm>
              <a:off x="2064" y="1824"/>
              <a:ext cx="723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71" name="Rectangle 7"/>
            <p:cNvSpPr>
              <a:spLocks noChangeArrowheads="1"/>
            </p:cNvSpPr>
            <p:nvPr/>
          </p:nvSpPr>
          <p:spPr bwMode="auto">
            <a:xfrm>
              <a:off x="2314" y="1822"/>
              <a:ext cx="9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Visualize Physical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Objects</a:t>
              </a:r>
            </a:p>
          </p:txBody>
        </p:sp>
        <p:sp>
          <p:nvSpPr>
            <p:cNvPr id="497672" name="Rectangle 8"/>
            <p:cNvSpPr>
              <a:spLocks noChangeArrowheads="1"/>
            </p:cNvSpPr>
            <p:nvPr/>
          </p:nvSpPr>
          <p:spPr bwMode="auto">
            <a:xfrm>
              <a:off x="4370" y="1823"/>
              <a:ext cx="4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Monitor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Process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73" name="Line 9"/>
            <p:cNvSpPr>
              <a:spLocks noChangeShapeType="1"/>
            </p:cNvSpPr>
            <p:nvPr/>
          </p:nvSpPr>
          <p:spPr bwMode="auto">
            <a:xfrm flipH="1">
              <a:off x="1011" y="1824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74" name="Line 10"/>
            <p:cNvSpPr>
              <a:spLocks noChangeShapeType="1"/>
            </p:cNvSpPr>
            <p:nvPr/>
          </p:nvSpPr>
          <p:spPr bwMode="auto">
            <a:xfrm>
              <a:off x="2880" y="1824"/>
              <a:ext cx="235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75" name="Rectangle 11"/>
            <p:cNvSpPr>
              <a:spLocks noChangeArrowheads="1"/>
            </p:cNvSpPr>
            <p:nvPr/>
          </p:nvSpPr>
          <p:spPr bwMode="auto">
            <a:xfrm>
              <a:off x="236" y="1813"/>
              <a:ext cx="93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Interactively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Analyze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Data / Documents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04838" y="1066800"/>
            <a:ext cx="8240713" cy="1295400"/>
            <a:chOff x="381" y="672"/>
            <a:chExt cx="5191" cy="816"/>
          </a:xfrm>
        </p:grpSpPr>
        <p:sp>
          <p:nvSpPr>
            <p:cNvPr id="497677" name="AutoShape 13"/>
            <p:cNvSpPr>
              <a:spLocks noChangeArrowheads="1"/>
            </p:cNvSpPr>
            <p:nvPr/>
          </p:nvSpPr>
          <p:spPr bwMode="auto">
            <a:xfrm>
              <a:off x="2016" y="672"/>
              <a:ext cx="1968" cy="384"/>
            </a:xfrm>
            <a:prstGeom prst="flowChartAlternateProcess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Determine Objectives of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Graphics System </a:t>
              </a:r>
              <a:endParaRPr lang="en-US" b="0" u="none">
                <a:latin typeface="+mn-lt"/>
              </a:endParaRPr>
            </a:p>
          </p:txBody>
        </p:sp>
        <p:sp>
          <p:nvSpPr>
            <p:cNvPr id="497678" name="Line 14"/>
            <p:cNvSpPr>
              <a:spLocks noChangeShapeType="1"/>
            </p:cNvSpPr>
            <p:nvPr/>
          </p:nvSpPr>
          <p:spPr bwMode="auto">
            <a:xfrm flipH="1">
              <a:off x="480" y="1056"/>
              <a:ext cx="19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79" name="Rectangle 15"/>
            <p:cNvSpPr>
              <a:spLocks noChangeArrowheads="1"/>
            </p:cNvSpPr>
            <p:nvPr/>
          </p:nvSpPr>
          <p:spPr bwMode="auto">
            <a:xfrm>
              <a:off x="381" y="1199"/>
              <a:ext cx="7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Entertainment</a:t>
              </a:r>
            </a:p>
          </p:txBody>
        </p:sp>
        <p:sp>
          <p:nvSpPr>
            <p:cNvPr id="497680" name="Line 16"/>
            <p:cNvSpPr>
              <a:spLocks noChangeShapeType="1"/>
            </p:cNvSpPr>
            <p:nvPr/>
          </p:nvSpPr>
          <p:spPr bwMode="auto">
            <a:xfrm flipH="1">
              <a:off x="2016" y="1056"/>
              <a:ext cx="76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81" name="Rectangle 17"/>
            <p:cNvSpPr>
              <a:spLocks noChangeArrowheads="1"/>
            </p:cNvSpPr>
            <p:nvPr/>
          </p:nvSpPr>
          <p:spPr bwMode="auto">
            <a:xfrm>
              <a:off x="2547" y="1151"/>
              <a:ext cx="5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Decision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Support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82" name="Line 18"/>
            <p:cNvSpPr>
              <a:spLocks noChangeShapeType="1"/>
            </p:cNvSpPr>
            <p:nvPr/>
          </p:nvSpPr>
          <p:spPr bwMode="auto">
            <a:xfrm>
              <a:off x="3072" y="105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83" name="Line 19"/>
            <p:cNvSpPr>
              <a:spLocks noChangeShapeType="1"/>
            </p:cNvSpPr>
            <p:nvPr/>
          </p:nvSpPr>
          <p:spPr bwMode="auto">
            <a:xfrm>
              <a:off x="3312" y="1056"/>
              <a:ext cx="22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84" name="Rectangle 20"/>
            <p:cNvSpPr>
              <a:spLocks noChangeArrowheads="1"/>
            </p:cNvSpPr>
            <p:nvPr/>
          </p:nvSpPr>
          <p:spPr bwMode="auto">
            <a:xfrm>
              <a:off x="3314" y="1218"/>
              <a:ext cx="5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Education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85" name="Rectangle 21"/>
            <p:cNvSpPr>
              <a:spLocks noChangeArrowheads="1"/>
            </p:cNvSpPr>
            <p:nvPr/>
          </p:nvSpPr>
          <p:spPr bwMode="auto">
            <a:xfrm>
              <a:off x="5053" y="1150"/>
              <a:ext cx="5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Control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Interface</a:t>
              </a:r>
              <a:endParaRPr lang="en-US" sz="1600" u="non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423989" y="4724400"/>
            <a:ext cx="6430964" cy="1219200"/>
            <a:chOff x="897" y="2976"/>
            <a:chExt cx="4051" cy="768"/>
          </a:xfrm>
        </p:grpSpPr>
        <p:sp>
          <p:nvSpPr>
            <p:cNvPr id="497687" name="AutoShape 23"/>
            <p:cNvSpPr>
              <a:spLocks noChangeArrowheads="1"/>
            </p:cNvSpPr>
            <p:nvPr/>
          </p:nvSpPr>
          <p:spPr bwMode="auto">
            <a:xfrm>
              <a:off x="1056" y="2976"/>
              <a:ext cx="1968" cy="384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Determine and Implement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600" u="none">
                  <a:latin typeface="+mn-lt"/>
                </a:rPr>
                <a:t>Rendering Pipeline</a:t>
              </a:r>
            </a:p>
          </p:txBody>
        </p:sp>
        <p:sp>
          <p:nvSpPr>
            <p:cNvPr id="497688" name="Line 24"/>
            <p:cNvSpPr>
              <a:spLocks noChangeShapeType="1"/>
            </p:cNvSpPr>
            <p:nvPr/>
          </p:nvSpPr>
          <p:spPr bwMode="auto">
            <a:xfrm flipH="1">
              <a:off x="1584" y="3360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89" name="Rectangle 25"/>
            <p:cNvSpPr>
              <a:spLocks noChangeArrowheads="1"/>
            </p:cNvSpPr>
            <p:nvPr/>
          </p:nvSpPr>
          <p:spPr bwMode="auto">
            <a:xfrm>
              <a:off x="897" y="3407"/>
              <a:ext cx="8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Shaded-Polygon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Rendering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90" name="Line 26"/>
            <p:cNvSpPr>
              <a:spLocks noChangeShapeType="1"/>
            </p:cNvSpPr>
            <p:nvPr/>
          </p:nvSpPr>
          <p:spPr bwMode="auto">
            <a:xfrm>
              <a:off x="2256" y="3360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91" name="Rectangle 27"/>
            <p:cNvSpPr>
              <a:spLocks noChangeArrowheads="1"/>
            </p:cNvSpPr>
            <p:nvPr/>
          </p:nvSpPr>
          <p:spPr bwMode="auto">
            <a:xfrm>
              <a:off x="2643" y="3455"/>
              <a:ext cx="66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Ray Tracing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692" name="Line 28"/>
            <p:cNvSpPr>
              <a:spLocks noChangeShapeType="1"/>
            </p:cNvSpPr>
            <p:nvPr/>
          </p:nvSpPr>
          <p:spPr bwMode="auto">
            <a:xfrm>
              <a:off x="2928" y="3360"/>
              <a:ext cx="16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93" name="Rectangle 29"/>
            <p:cNvSpPr>
              <a:spLocks noChangeArrowheads="1"/>
            </p:cNvSpPr>
            <p:nvPr/>
          </p:nvSpPr>
          <p:spPr bwMode="auto">
            <a:xfrm>
              <a:off x="4037" y="3369"/>
              <a:ext cx="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Radiosity and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Polygon Shading</a:t>
              </a:r>
              <a:endParaRPr lang="en-US" sz="1600" u="none">
                <a:latin typeface="+mn-lt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57200" y="3505200"/>
            <a:ext cx="8293101" cy="1219200"/>
            <a:chOff x="288" y="2208"/>
            <a:chExt cx="5224" cy="768"/>
          </a:xfrm>
        </p:grpSpPr>
        <p:sp>
          <p:nvSpPr>
            <p:cNvPr id="497695" name="AutoShape 31"/>
            <p:cNvSpPr>
              <a:spLocks noChangeArrowheads="1"/>
            </p:cNvSpPr>
            <p:nvPr/>
          </p:nvSpPr>
          <p:spPr bwMode="auto">
            <a:xfrm>
              <a:off x="1875" y="2208"/>
              <a:ext cx="1968" cy="384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600" u="none" dirty="0">
                  <a:latin typeface="+mn-lt"/>
                </a:rPr>
                <a:t>Determine Representations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600" u="none" dirty="0">
                  <a:latin typeface="+mn-lt"/>
                </a:rPr>
                <a:t>In Graphics Database</a:t>
              </a:r>
            </a:p>
          </p:txBody>
        </p:sp>
        <p:sp>
          <p:nvSpPr>
            <p:cNvPr id="497696" name="Line 32"/>
            <p:cNvSpPr>
              <a:spLocks noChangeShapeType="1"/>
            </p:cNvSpPr>
            <p:nvPr/>
          </p:nvSpPr>
          <p:spPr bwMode="auto">
            <a:xfrm flipH="1">
              <a:off x="288" y="2592"/>
              <a:ext cx="19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97" name="Rectangle 33"/>
            <p:cNvSpPr>
              <a:spLocks noChangeArrowheads="1"/>
            </p:cNvSpPr>
            <p:nvPr/>
          </p:nvSpPr>
          <p:spPr bwMode="auto">
            <a:xfrm>
              <a:off x="384" y="2534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Solid Geometric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Model</a:t>
              </a:r>
            </a:p>
          </p:txBody>
        </p:sp>
        <p:sp>
          <p:nvSpPr>
            <p:cNvPr id="497698" name="Line 34"/>
            <p:cNvSpPr>
              <a:spLocks noChangeShapeType="1"/>
            </p:cNvSpPr>
            <p:nvPr/>
          </p:nvSpPr>
          <p:spPr bwMode="auto">
            <a:xfrm flipH="1">
              <a:off x="2064" y="2592"/>
              <a:ext cx="28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699" name="Rectangle 35"/>
            <p:cNvSpPr>
              <a:spLocks noChangeArrowheads="1"/>
            </p:cNvSpPr>
            <p:nvPr/>
          </p:nvSpPr>
          <p:spPr bwMode="auto">
            <a:xfrm>
              <a:off x="2331" y="2628"/>
              <a:ext cx="77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Wireframe /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Polygon Mesh</a:t>
              </a:r>
            </a:p>
          </p:txBody>
        </p:sp>
        <p:sp>
          <p:nvSpPr>
            <p:cNvPr id="497700" name="Line 36"/>
            <p:cNvSpPr>
              <a:spLocks noChangeShapeType="1"/>
            </p:cNvSpPr>
            <p:nvPr/>
          </p:nvSpPr>
          <p:spPr bwMode="auto">
            <a:xfrm>
              <a:off x="2976" y="2592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701" name="Rectangle 37"/>
            <p:cNvSpPr>
              <a:spLocks noChangeArrowheads="1"/>
            </p:cNvSpPr>
            <p:nvPr/>
          </p:nvSpPr>
          <p:spPr bwMode="auto">
            <a:xfrm>
              <a:off x="3445" y="2696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NURBS</a:t>
              </a:r>
              <a:endParaRPr lang="en-US" sz="1600" u="none">
                <a:latin typeface="+mn-lt"/>
              </a:endParaRPr>
            </a:p>
          </p:txBody>
        </p:sp>
        <p:sp>
          <p:nvSpPr>
            <p:cNvPr id="497702" name="Line 38"/>
            <p:cNvSpPr>
              <a:spLocks noChangeShapeType="1"/>
            </p:cNvSpPr>
            <p:nvPr/>
          </p:nvSpPr>
          <p:spPr bwMode="auto">
            <a:xfrm>
              <a:off x="3792" y="2592"/>
              <a:ext cx="16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u="none">
                <a:latin typeface="+mn-lt"/>
              </a:endParaRPr>
            </a:p>
          </p:txBody>
        </p:sp>
        <p:sp>
          <p:nvSpPr>
            <p:cNvPr id="497703" name="Rectangle 39"/>
            <p:cNvSpPr>
              <a:spLocks noChangeArrowheads="1"/>
            </p:cNvSpPr>
            <p:nvPr/>
          </p:nvSpPr>
          <p:spPr bwMode="auto">
            <a:xfrm>
              <a:off x="5052" y="2639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Fractal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System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Design Choices &amp; Issues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In Computer Graphics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533400" y="990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Overview: First Month (Weeks 2-5 of Course)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Review of mathematical foundations of CG: analytic geometry, linear algebra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Line and polygon rendering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Matrix transformations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Graphical interfaces</a:t>
            </a:r>
            <a:endParaRPr lang="en-US" sz="16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Line and Polygon Rendering (Week 3)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Basic line drawing and 2-D clipping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Bresenham’s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algorithm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Follow-up: 3-D clipping, z-buffering (painter’s algorithm)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Matrix Transformations (Week 4)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Application of linear transformations to rendering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Basic operations: translation, rotation, scaling, shearing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Follow-up: review of standard graphics libraries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(starting with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OpenGL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Weeks 5 – 6: More </a:t>
            </a:r>
            <a:r>
              <a:rPr lang="en-US" sz="1800" i="1" u="none" dirty="0" smtClean="0">
                <a:solidFill>
                  <a:srgbClr val="800000"/>
                </a:solidFill>
                <a:latin typeface="+mn-lt"/>
              </a:rPr>
              <a:t>OpenGL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 and </a:t>
            </a:r>
            <a:r>
              <a:rPr lang="en-US" sz="1800" i="1" u="none" dirty="0" smtClean="0">
                <a:solidFill>
                  <a:srgbClr val="800000"/>
                </a:solidFill>
                <a:latin typeface="+mn-lt"/>
              </a:rPr>
              <a:t>Direct3D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Graphical </a:t>
            </a:r>
            <a:r>
              <a:rPr lang="en-US" sz="1800" u="none" dirty="0">
                <a:solidFill>
                  <a:srgbClr val="800000"/>
                </a:solidFill>
                <a:latin typeface="+mn-lt"/>
              </a:rPr>
              <a:t>Interfaces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Brief overview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Survey of windowing environments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(SDL in OpenGL, DirectX)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Math Review for CIS 536 / 636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7" name="Picture 5" descr="angel-primer-2e-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2286000" cy="2286000"/>
          </a:xfrm>
          <a:prstGeom prst="rect">
            <a:avLst/>
          </a:prstGeom>
          <a:noFill/>
        </p:spPr>
      </p:pic>
      <p:pic>
        <p:nvPicPr>
          <p:cNvPr id="520196" name="Picture 4" descr="eberly-3d_game_engine_design-2e-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650" y="1143000"/>
            <a:ext cx="1682750" cy="2125663"/>
          </a:xfrm>
          <a:prstGeom prst="rect">
            <a:avLst/>
          </a:prstGeom>
          <a:noFill/>
        </p:spPr>
      </p:pic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5181600" y="1130300"/>
            <a:ext cx="3886200" cy="1548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Required Textbook</a:t>
            </a:r>
          </a:p>
          <a:p>
            <a:pPr>
              <a:lnSpc>
                <a:spcPct val="110000"/>
              </a:lnSpc>
            </a:pPr>
            <a:endParaRPr lang="en-US" u="none" dirty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u="none" dirty="0" err="1">
                <a:solidFill>
                  <a:srgbClr val="0000CC"/>
                </a:solidFill>
                <a:latin typeface="+mn-lt"/>
              </a:rPr>
              <a:t>Eberly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, D. H. (2006). 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3D Game Engine Design: A Practical Approach to Real-Time Computer Graphics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,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 second edition.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  San Francisco, CA: Morgan Kauffman.</a:t>
            </a:r>
            <a:endParaRPr lang="en-US" i="1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20199" name="Rectangle 7"/>
          <p:cNvSpPr>
            <a:spLocks noChangeArrowheads="1"/>
          </p:cNvSpPr>
          <p:nvPr/>
        </p:nvSpPr>
        <p:spPr bwMode="auto">
          <a:xfrm>
            <a:off x="5181600" y="2819400"/>
            <a:ext cx="3886200" cy="3223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Recommended References</a:t>
            </a:r>
          </a:p>
          <a:p>
            <a:pPr>
              <a:lnSpc>
                <a:spcPct val="110000"/>
              </a:lnSpc>
            </a:pPr>
            <a:endParaRPr lang="en-US" u="none" dirty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u="none" dirty="0">
                <a:solidFill>
                  <a:srgbClr val="0000CC"/>
                </a:solidFill>
                <a:latin typeface="+mn-lt"/>
              </a:rPr>
              <a:t>Angel, E. O. (</a:t>
            </a:r>
            <a:r>
              <a:rPr lang="en-US" u="none" dirty="0" smtClean="0">
                <a:solidFill>
                  <a:srgbClr val="0000CC"/>
                </a:solidFill>
                <a:latin typeface="+mn-lt"/>
              </a:rPr>
              <a:t>2007).  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OpenGL: A Primer, </a:t>
            </a:r>
            <a:r>
              <a:rPr lang="en-US" i="1" u="none" dirty="0" smtClean="0">
                <a:solidFill>
                  <a:srgbClr val="0000CC"/>
                </a:solidFill>
                <a:latin typeface="+mn-lt"/>
              </a:rPr>
              <a:t>third edition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.  Reading, MA: Addison-Wesley.  [2</a:t>
            </a:r>
            <a:r>
              <a:rPr lang="en-US" u="none" baseline="30000" dirty="0">
                <a:solidFill>
                  <a:srgbClr val="0000CC"/>
                </a:solidFill>
                <a:latin typeface="+mn-lt"/>
              </a:rPr>
              <a:t>nd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 edition on reserve]</a:t>
            </a:r>
          </a:p>
          <a:p>
            <a:pPr>
              <a:lnSpc>
                <a:spcPct val="110000"/>
              </a:lnSpc>
            </a:pPr>
            <a:endParaRPr lang="en-US" u="none" dirty="0">
              <a:solidFill>
                <a:srgbClr val="0000CC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u="none" dirty="0" err="1">
                <a:solidFill>
                  <a:srgbClr val="0000CC"/>
                </a:solidFill>
                <a:latin typeface="+mn-lt"/>
              </a:rPr>
              <a:t>Shreiner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, D., Woo, M., </a:t>
            </a:r>
            <a:r>
              <a:rPr lang="en-US" u="none" dirty="0" err="1">
                <a:solidFill>
                  <a:srgbClr val="0000CC"/>
                </a:solidFill>
                <a:latin typeface="+mn-lt"/>
              </a:rPr>
              <a:t>Neider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, J., &amp; Davis, T. (</a:t>
            </a:r>
            <a:r>
              <a:rPr lang="en-US" u="none" dirty="0" smtClean="0">
                <a:solidFill>
                  <a:srgbClr val="0000CC"/>
                </a:solidFill>
                <a:latin typeface="+mn-lt"/>
              </a:rPr>
              <a:t>2009). 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OpenGL® Programming Guide: The Official Guide to Learning OpenGL®, </a:t>
            </a:r>
            <a:r>
              <a:rPr lang="en-US" i="1" u="none" dirty="0" smtClean="0">
                <a:solidFill>
                  <a:srgbClr val="0000CC"/>
                </a:solidFill>
                <a:latin typeface="+mn-lt"/>
              </a:rPr>
              <a:t>Versions 3.0 and 3.1, seventh </a:t>
            </a:r>
            <a:r>
              <a:rPr lang="en-US" i="1" u="none" dirty="0">
                <a:solidFill>
                  <a:srgbClr val="0000CC"/>
                </a:solidFill>
                <a:latin typeface="+mn-lt"/>
              </a:rPr>
              <a:t>edition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u="none" dirty="0">
                <a:solidFill>
                  <a:srgbClr val="0000CC"/>
                </a:solidFill>
                <a:latin typeface="+mn-lt"/>
              </a:rPr>
              <a:t>[“The Red Book”:                                             use </a:t>
            </a:r>
            <a:r>
              <a:rPr lang="en-US" u="none" dirty="0" smtClean="0">
                <a:solidFill>
                  <a:srgbClr val="0000CC"/>
                </a:solidFill>
                <a:latin typeface="+mn-lt"/>
              </a:rPr>
              <a:t>7</a:t>
            </a:r>
            <a:r>
              <a:rPr lang="en-US" u="none" baseline="30000" dirty="0" smtClean="0">
                <a:solidFill>
                  <a:srgbClr val="0000CC"/>
                </a:solidFill>
                <a:latin typeface="+mn-lt"/>
              </a:rPr>
              <a:t>th</a:t>
            </a:r>
            <a:r>
              <a:rPr lang="en-US" u="none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ed. or later]</a:t>
            </a:r>
          </a:p>
        </p:txBody>
      </p:sp>
      <p:sp>
        <p:nvSpPr>
          <p:cNvPr id="520205" name="Rectangle 13"/>
          <p:cNvSpPr>
            <a:spLocks noChangeArrowheads="1"/>
          </p:cNvSpPr>
          <p:nvPr/>
        </p:nvSpPr>
        <p:spPr bwMode="auto">
          <a:xfrm>
            <a:off x="2667000" y="990600"/>
            <a:ext cx="2438400" cy="5410200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0201" name="Rectangle 9"/>
          <p:cNvSpPr>
            <a:spLocks noChangeArrowheads="1"/>
          </p:cNvSpPr>
          <p:nvPr/>
        </p:nvSpPr>
        <p:spPr bwMode="auto">
          <a:xfrm>
            <a:off x="460375" y="6081713"/>
            <a:ext cx="207941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 dirty="0">
                <a:solidFill>
                  <a:srgbClr val="0000CC"/>
                </a:solidFill>
                <a:latin typeface="+mn-lt"/>
              </a:rPr>
              <a:t>2</a:t>
            </a:r>
            <a:r>
              <a:rPr lang="en-US" u="none" baseline="30000" dirty="0">
                <a:solidFill>
                  <a:srgbClr val="0000CC"/>
                </a:solidFill>
                <a:latin typeface="+mn-lt"/>
              </a:rPr>
              <a:t>nd</a:t>
            </a:r>
            <a:r>
              <a:rPr lang="en-US" u="none" dirty="0">
                <a:solidFill>
                  <a:srgbClr val="0000CC"/>
                </a:solidFill>
                <a:latin typeface="+mn-lt"/>
              </a:rPr>
              <a:t> edition (OK to use)</a:t>
            </a:r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3352800" y="6096000"/>
            <a:ext cx="10390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0000CC"/>
                </a:solidFill>
                <a:latin typeface="+mn-lt"/>
              </a:rPr>
              <a:t>3</a:t>
            </a:r>
            <a:r>
              <a:rPr lang="en-US" u="none" baseline="30000">
                <a:solidFill>
                  <a:srgbClr val="0000CC"/>
                </a:solidFill>
                <a:latin typeface="+mn-lt"/>
              </a:rPr>
              <a:t>rd</a:t>
            </a:r>
            <a:r>
              <a:rPr lang="en-US" u="none">
                <a:solidFill>
                  <a:srgbClr val="0000CC"/>
                </a:solidFill>
                <a:latin typeface="+mn-lt"/>
              </a:rPr>
              <a:t> edition</a:t>
            </a:r>
          </a:p>
        </p:txBody>
      </p:sp>
      <p:sp>
        <p:nvSpPr>
          <p:cNvPr id="520203" name="Rectangle 11"/>
          <p:cNvSpPr>
            <a:spLocks noChangeArrowheads="1"/>
          </p:cNvSpPr>
          <p:nvPr/>
        </p:nvSpPr>
        <p:spPr bwMode="auto">
          <a:xfrm>
            <a:off x="609600" y="3338513"/>
            <a:ext cx="194796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0000CC"/>
                </a:solidFill>
                <a:latin typeface="+mn-lt"/>
              </a:rPr>
              <a:t>1</a:t>
            </a:r>
            <a:r>
              <a:rPr lang="en-US" u="none" baseline="30000">
                <a:solidFill>
                  <a:srgbClr val="0000CC"/>
                </a:solidFill>
                <a:latin typeface="+mn-lt"/>
              </a:rPr>
              <a:t>st</a:t>
            </a:r>
            <a:r>
              <a:rPr lang="en-US" u="none">
                <a:solidFill>
                  <a:srgbClr val="0000CC"/>
                </a:solidFill>
                <a:latin typeface="+mn-lt"/>
              </a:rPr>
              <a:t> edition (outdated)</a:t>
            </a:r>
          </a:p>
        </p:txBody>
      </p:sp>
      <p:sp>
        <p:nvSpPr>
          <p:cNvPr id="520204" name="Rectangle 12"/>
          <p:cNvSpPr>
            <a:spLocks noChangeArrowheads="1"/>
          </p:cNvSpPr>
          <p:nvPr/>
        </p:nvSpPr>
        <p:spPr bwMode="auto">
          <a:xfrm>
            <a:off x="3368675" y="3352800"/>
            <a:ext cx="10663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0000CC"/>
                </a:solidFill>
                <a:latin typeface="+mn-lt"/>
              </a:rPr>
              <a:t>2</a:t>
            </a:r>
            <a:r>
              <a:rPr lang="en-US" u="none" baseline="30000">
                <a:solidFill>
                  <a:srgbClr val="0000CC"/>
                </a:solidFill>
                <a:latin typeface="+mn-lt"/>
              </a:rPr>
              <a:t>nd</a:t>
            </a:r>
            <a:r>
              <a:rPr lang="en-US" u="none">
                <a:solidFill>
                  <a:srgbClr val="0000CC"/>
                </a:solidFill>
                <a:latin typeface="+mn-lt"/>
              </a:rPr>
              <a:t> edition</a:t>
            </a:r>
          </a:p>
        </p:txBody>
      </p:sp>
      <p:pic>
        <p:nvPicPr>
          <p:cNvPr id="520206" name="Picture 14" descr="angel-primer-3e-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976688"/>
            <a:ext cx="2133600" cy="2133600"/>
          </a:xfrm>
          <a:prstGeom prst="rect">
            <a:avLst/>
          </a:prstGeom>
          <a:noFill/>
        </p:spPr>
      </p:pic>
      <p:pic>
        <p:nvPicPr>
          <p:cNvPr id="520208" name="Picture 16" descr="eberly-3d_game_engine_design-1e-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143000"/>
            <a:ext cx="1674813" cy="2133600"/>
          </a:xfrm>
          <a:prstGeom prst="rect">
            <a:avLst/>
          </a:prstGeom>
          <a:noFill/>
        </p:spPr>
      </p:pic>
      <p:pic>
        <p:nvPicPr>
          <p:cNvPr id="520209" name="Picture 17" descr="red-boo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8550" y="5543550"/>
            <a:ext cx="857250" cy="857250"/>
          </a:xfrm>
          <a:prstGeom prst="rect">
            <a:avLst/>
          </a:prstGeom>
          <a:noFill/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Textbook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and Recommended References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Photorealism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 smtClean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 smtClean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 smtClean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</a:pPr>
            <a:endParaRPr lang="en-US" sz="1800" u="none" dirty="0" smtClean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3-D Camera Model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Next Class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50887" y="1381780"/>
            <a:ext cx="2743200" cy="2105799"/>
            <a:chOff x="1050887" y="1381780"/>
            <a:chExt cx="2743200" cy="2105799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0887" y="1381780"/>
              <a:ext cx="2743200" cy="181927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</p:pic>
        <p:sp>
          <p:nvSpPr>
            <p:cNvPr id="7" name="Rectangle 6"/>
            <p:cNvSpPr/>
            <p:nvPr/>
          </p:nvSpPr>
          <p:spPr>
            <a:xfrm>
              <a:off x="1447800" y="3210580"/>
              <a:ext cx="20168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u="none" dirty="0" smtClean="0">
                  <a:solidFill>
                    <a:srgbClr val="0000CC"/>
                  </a:solidFill>
                  <a:latin typeface="+mn-lt"/>
                  <a:hlinkClick r:id="rId5"/>
                </a:rPr>
                <a:t>http://realismstudio.com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 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4690" y="1381780"/>
            <a:ext cx="4342856" cy="2290465"/>
            <a:chOff x="4284690" y="1381780"/>
            <a:chExt cx="4342856" cy="2290465"/>
          </a:xfrm>
        </p:grpSpPr>
        <p:pic>
          <p:nvPicPr>
            <p:cNvPr id="8" name="Picture 7" descr="FinalFantasy_TSWI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4687" y="1381780"/>
              <a:ext cx="3337227" cy="1828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84690" y="3210580"/>
              <a:ext cx="43428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Final Fantasy: The Spirits Within</a:t>
              </a:r>
            </a:p>
            <a:p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© 2001 Square </a:t>
              </a:r>
              <a:r>
                <a:rPr lang="en-US" sz="1200" u="none" dirty="0" err="1" smtClean="0">
                  <a:solidFill>
                    <a:srgbClr val="0000CC"/>
                  </a:solidFill>
                  <a:latin typeface="+mn-lt"/>
                </a:rPr>
                <a:t>Enix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Studios	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  <a:hlinkClick r:id="rId7"/>
                </a:rPr>
                <a:t>http://bit.ly/9YzCZy</a:t>
              </a:r>
              <a:endParaRPr lang="en-US" sz="1200" dirty="0">
                <a:latin typeface="+mn-lt"/>
              </a:endParaRPr>
            </a:p>
          </p:txBody>
        </p:sp>
      </p:grp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278" y="3962400"/>
            <a:ext cx="3905722" cy="248732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1" name="Rectangle 10"/>
          <p:cNvSpPr/>
          <p:nvPr/>
        </p:nvSpPr>
        <p:spPr>
          <a:xfrm>
            <a:off x="5182144" y="5569803"/>
            <a:ext cx="3023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u="none" dirty="0" smtClean="0">
                <a:solidFill>
                  <a:srgbClr val="008000"/>
                </a:solidFill>
                <a:latin typeface="+mn-lt"/>
              </a:rPr>
              <a:t>The </a:t>
            </a:r>
            <a:r>
              <a:rPr lang="en-US" sz="1200" i="1" u="none" dirty="0" err="1" smtClean="0">
                <a:solidFill>
                  <a:srgbClr val="008000"/>
                </a:solidFill>
                <a:latin typeface="+mn-lt"/>
              </a:rPr>
              <a:t>GraPHIGS</a:t>
            </a:r>
            <a:r>
              <a:rPr lang="en-US" sz="1200" i="1" u="none" dirty="0" smtClean="0">
                <a:solidFill>
                  <a:srgbClr val="008000"/>
                </a:solidFill>
                <a:latin typeface="+mn-lt"/>
              </a:rPr>
              <a:t> Programming Interface:</a:t>
            </a:r>
          </a:p>
          <a:p>
            <a:r>
              <a:rPr lang="en-US" sz="1200" i="1" u="none" dirty="0" smtClean="0">
                <a:solidFill>
                  <a:srgbClr val="008000"/>
                </a:solidFill>
                <a:latin typeface="+mn-lt"/>
              </a:rPr>
              <a:t>Understanding Concepts</a:t>
            </a:r>
          </a:p>
          <a:p>
            <a:r>
              <a:rPr lang="en-US" sz="1200" u="none" dirty="0" smtClean="0">
                <a:solidFill>
                  <a:srgbClr val="008000"/>
                </a:solidFill>
                <a:latin typeface="+mn-lt"/>
              </a:rPr>
              <a:t>© 2007 IBM</a:t>
            </a:r>
          </a:p>
          <a:p>
            <a:r>
              <a:rPr lang="en-US" sz="1200" u="none" dirty="0" smtClean="0">
                <a:solidFill>
                  <a:srgbClr val="008000"/>
                </a:solidFill>
                <a:latin typeface="+mn-lt"/>
                <a:hlinkClick r:id="rId9"/>
              </a:rPr>
              <a:t>http://bit.ly/cS4h7g</a:t>
            </a:r>
            <a:r>
              <a:rPr lang="en-US" sz="1200" u="none" dirty="0" smtClean="0">
                <a:solidFill>
                  <a:srgbClr val="008000"/>
                </a:solidFill>
                <a:latin typeface="+mn-lt"/>
              </a:rPr>
              <a:t> </a:t>
            </a:r>
            <a:endParaRPr lang="en-US" sz="12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2" name="Picture 11" descr="AFM24r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2600" y="3966897"/>
            <a:ext cx="2128838" cy="15957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62600" y="4613702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none" dirty="0" smtClean="0">
                <a:solidFill>
                  <a:srgbClr val="FF0000"/>
                </a:solidFill>
                <a:latin typeface="+mn-lt"/>
              </a:rPr>
              <a:t>Arbitrary View</a:t>
            </a:r>
          </a:p>
          <a:p>
            <a:r>
              <a:rPr lang="en-US" sz="1000" u="none" dirty="0" smtClean="0">
                <a:solidFill>
                  <a:srgbClr val="FF0000"/>
                </a:solidFill>
                <a:latin typeface="+mn-lt"/>
              </a:rPr>
              <a:t>(u, v, n)</a:t>
            </a:r>
            <a:endParaRPr lang="en-US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4114800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none" dirty="0" smtClean="0">
                <a:latin typeface="+mn-lt"/>
              </a:rPr>
              <a:t>Canonical View</a:t>
            </a:r>
          </a:p>
          <a:p>
            <a:r>
              <a:rPr lang="en-US" sz="1000" u="none" dirty="0" smtClean="0">
                <a:latin typeface="+mn-lt"/>
              </a:rPr>
              <a:t>(x, y, z)</a:t>
            </a:r>
            <a:endParaRPr lang="en-US" sz="1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6096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This course is a lot of work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Reading: 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Eberly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2</a:t>
            </a:r>
            <a:r>
              <a:rPr lang="en-US" sz="1600" i="1" u="none" baseline="30000" dirty="0">
                <a:solidFill>
                  <a:srgbClr val="0000CC"/>
                </a:solidFill>
                <a:latin typeface="+mn-lt"/>
              </a:rPr>
              <a:t>e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– big book, like Foley 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et al.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Programming assignments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(4):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expect to spend 10+ hours on each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Written assignments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(4):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about 6-10 hours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Term project: at least 20 hours (people have spent up to 50 or more)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… but it can also be fun</a:t>
            </a:r>
            <a:endParaRPr lang="en-US" sz="1800" u="none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Visible results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Nifty algorithms, high-performance hardware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“Putting it all together”: very interdisciplinary field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Decent job market for people with right development skills, ideas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Applicable to many other areas of CS and IT</a:t>
            </a:r>
            <a:endParaRPr lang="en-US" sz="16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Emphasis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“Polygons to pixels pipeline”: viewing, VSD, lighting, shading, texturing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Other topics to be covered: animation, curves and surfaces, collisions</a:t>
            </a:r>
          </a:p>
          <a:p>
            <a:pPr marL="742950" lvl="1" indent="-285750">
              <a:lnSpc>
                <a:spcPct val="120000"/>
              </a:lnSpc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Brief survey of: ray tracing, visualization and color,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fractals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Tutorials (</a:t>
            </a:r>
            <a:r>
              <a:rPr lang="en-US" sz="1800" u="none" dirty="0" err="1" smtClean="0">
                <a:solidFill>
                  <a:srgbClr val="800000"/>
                </a:solidFill>
                <a:latin typeface="+mn-lt"/>
              </a:rPr>
              <a:t>GameDev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800" i="1" u="none" dirty="0" smtClean="0">
                <a:solidFill>
                  <a:srgbClr val="800000"/>
                </a:solidFill>
                <a:latin typeface="+mn-lt"/>
              </a:rPr>
              <a:t>aka </a:t>
            </a:r>
            <a:r>
              <a:rPr lang="en-US" sz="1800" u="none" dirty="0" err="1" smtClean="0">
                <a:solidFill>
                  <a:srgbClr val="800000"/>
                </a:solidFill>
                <a:latin typeface="+mn-lt"/>
              </a:rPr>
              <a:t>Nehe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): 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  <a:hlinkClick r:id="rId4"/>
              </a:rPr>
              <a:t>http://nehe.gamedev.net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 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Computer Graphics: Digital Synthesis, Manipulation of Visual Content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Graphics Problems (see “Computer Graphics”, Wikipedia)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Geometry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representation and processing of surfaces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Animation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representation and manipulation of motion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Rendering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computationally reproducing appearance of light in scenes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Imaging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image acquisition, editing, processing</a:t>
            </a:r>
            <a:endParaRPr lang="en-US" sz="1800" u="none" dirty="0">
              <a:solidFill>
                <a:srgbClr val="5B0DAA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Different Approaches to Graphics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Raster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(bitmaps, picture elements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aka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pixels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vs.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vector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(lines)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Sample-based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(cf.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Photoshop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vs.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geometry-based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(cf.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OpenGL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Direct3D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Purpose of Graphics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Entertainment – games, visual effects in movies and television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Communications – advertising, journalism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Modeling / simulation –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displaying objects, events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via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graphical user interfaces (GUIs)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Visualization – displaying events for analysis and understanding</a:t>
            </a:r>
            <a:endParaRPr lang="en-US" sz="16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Dual Problem: Inverse Input and Output 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Graphics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(rendering): geometry to sample (image)</a:t>
            </a:r>
          </a:p>
          <a:p>
            <a:pPr marL="742950" lvl="1" indent="-285750">
              <a:spcAft>
                <a:spcPts val="400"/>
              </a:spcAft>
              <a:buClr>
                <a:srgbClr val="0000CC"/>
              </a:buClr>
              <a:buFont typeface="Wingdings" pitchFamily="2" charset="2"/>
              <a:buChar char="­"/>
            </a:pPr>
            <a:r>
              <a:rPr lang="en-US" sz="1600" dirty="0">
                <a:solidFill>
                  <a:srgbClr val="0000CC"/>
                </a:solidFill>
                <a:latin typeface="+mn-lt"/>
              </a:rPr>
              <a:t>Vision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sample to geometry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533400" y="990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Graphics Systems and Techniques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Main emphasis: 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shaders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, lighting, mappings (textures, etc.) in OpenGL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Photorealistic rendering and animation (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Maya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2010, 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Blender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;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Ogre3D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2-D, 3-D models: curves, surfaces, visible surface identification, illumination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Special topics: global illumination (ray tracing, 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radiosity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), particle systems, fractals, scientific visualization (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sciviz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 and information visualization (</a:t>
            </a:r>
            <a:r>
              <a:rPr lang="en-US" sz="1600" u="none" dirty="0" err="1">
                <a:solidFill>
                  <a:srgbClr val="0000CC"/>
                </a:solidFill>
                <a:latin typeface="+mn-lt"/>
              </a:rPr>
              <a:t>infoviz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)</a:t>
            </a:r>
            <a:endParaRPr lang="en-US" sz="16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Operations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Surface modeling, mapping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Pipelines for display, transformation, illumination, animation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Computer Graphics (CG): Duality with Computer Vision</a:t>
            </a: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Visualization and User Interfaces</a:t>
            </a:r>
            <a:endParaRPr lang="en-US" sz="1800" u="none" dirty="0">
              <a:solidFill>
                <a:srgbClr val="0000CC"/>
              </a:solidFill>
              <a:latin typeface="+mn-lt"/>
            </a:endParaRPr>
          </a:p>
          <a:p>
            <a:pPr marL="342900" indent="-342900">
              <a:spcAft>
                <a:spcPts val="400"/>
              </a:spcAft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Applications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CAD/CAM/CAE: object transformations, surface/solid modeling, animation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Entertainment: 3-D games, photorealistic animation, 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etc.</a:t>
            </a:r>
          </a:p>
          <a:p>
            <a:pPr marL="742950" lvl="1" indent="-285750">
              <a:spcAft>
                <a:spcPts val="400"/>
              </a:spcAft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Analysis: info visualization, decision support, intelligent displays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Course 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Overview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457200" y="9906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Developing Computational Capability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Rendering: synthesizing realistic-looking, useful, or interesting images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Animation: creating visual impression of motion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Image processing: analyzing, transforming, displaying images efficiently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Better Understanding of Data, Objects, Processes through Visualization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Visual summarization, description, manipulation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Virtual environments (VR), visual monitoring, interactivity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Human-computer intelligent interaction (HCII): training, tutoring, analysis, control systems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800000"/>
                </a:solidFill>
                <a:latin typeface="+mn-lt"/>
              </a:rPr>
              <a:t>Time is Right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Recent progress in algorithms and theory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Rapidly emergence of new I/O (display and data acquisition) technologies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Available computational power, improving price-performance-ratio of hardware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Growth and interest of graphics industries (</a:t>
            </a:r>
            <a:r>
              <a:rPr lang="en-US" sz="1600" i="1" u="none" dirty="0">
                <a:solidFill>
                  <a:srgbClr val="0000CC"/>
                </a:solidFill>
                <a:latin typeface="+mn-lt"/>
              </a:rPr>
              <a:t>e.g.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, games, entertainment, computer-aided design, visualization in science and business)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Why Computer Graphics?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219200"/>
            <a:ext cx="1181100" cy="2362200"/>
            <a:chOff x="288" y="768"/>
            <a:chExt cx="744" cy="1488"/>
          </a:xfrm>
        </p:grpSpPr>
        <p:sp>
          <p:nvSpPr>
            <p:cNvPr id="483331" name="AutoShap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8" y="768"/>
              <a:ext cx="710" cy="454"/>
            </a:xfrm>
            <a:prstGeom prst="flowChartProcess">
              <a:avLst/>
            </a:prstGeom>
            <a:solidFill>
              <a:srgbClr val="FF99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Graphics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Database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Editing</a:t>
              </a:r>
              <a:endParaRPr lang="en-US" sz="1200" b="0" u="none">
                <a:latin typeface="+mn-lt"/>
              </a:endParaRPr>
            </a:p>
          </p:txBody>
        </p:sp>
        <p:sp>
          <p:nvSpPr>
            <p:cNvPr id="483336" name="AutoShape 8"/>
            <p:cNvSpPr>
              <a:spLocks noChangeArrowheads="1"/>
            </p:cNvSpPr>
            <p:nvPr/>
          </p:nvSpPr>
          <p:spPr bwMode="auto">
            <a:xfrm>
              <a:off x="480" y="1757"/>
              <a:ext cx="552" cy="499"/>
            </a:xfrm>
            <a:prstGeom prst="flowChartDocumen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Graphics</a:t>
              </a:r>
            </a:p>
            <a:p>
              <a:pPr algn="ctr">
                <a:spcBef>
                  <a:spcPct val="0"/>
                </a:spcBef>
                <a:buClrTx/>
              </a:pPr>
              <a:r>
                <a:rPr lang="en-US" sz="1200" u="none">
                  <a:latin typeface="+mn-lt"/>
                </a:rPr>
                <a:t>Database</a:t>
              </a:r>
              <a:endParaRPr lang="en-US" sz="1200" b="0" u="none">
                <a:latin typeface="+mn-lt"/>
              </a:endParaRPr>
            </a:p>
          </p:txBody>
        </p:sp>
        <p:cxnSp>
          <p:nvCxnSpPr>
            <p:cNvPr id="483337" name="AutoShape 9"/>
            <p:cNvCxnSpPr>
              <a:cxnSpLocks noChangeShapeType="1"/>
              <a:stCxn id="483331" idx="2"/>
              <a:endCxn id="483336" idx="0"/>
            </p:cNvCxnSpPr>
            <p:nvPr/>
          </p:nvCxnSpPr>
          <p:spPr bwMode="auto">
            <a:xfrm>
              <a:off x="643" y="1230"/>
              <a:ext cx="113" cy="527"/>
            </a:xfrm>
            <a:prstGeom prst="straightConnector1">
              <a:avLst/>
            </a:prstGeom>
            <a:noFill/>
            <a:ln w="76200">
              <a:solidFill>
                <a:srgbClr val="3366FF"/>
              </a:solidFill>
              <a:round/>
              <a:headEnd type="triangle" w="sm" len="med"/>
              <a:tailEnd type="triangle" w="sm" len="med"/>
            </a:ln>
            <a:effectLst/>
          </p:spPr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200150" y="1981200"/>
            <a:ext cx="4257675" cy="2549525"/>
            <a:chOff x="756" y="1248"/>
            <a:chExt cx="2682" cy="1606"/>
          </a:xfrm>
        </p:grpSpPr>
        <p:grpSp>
          <p:nvGrpSpPr>
            <p:cNvPr id="4" name="Group 29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56" y="2228"/>
              <a:ext cx="2682" cy="626"/>
              <a:chOff x="756" y="2228"/>
              <a:chExt cx="2682" cy="626"/>
            </a:xfrm>
          </p:grpSpPr>
          <p:sp>
            <p:nvSpPr>
              <p:cNvPr id="483333" name="AutoShape 5"/>
              <p:cNvSpPr>
                <a:spLocks noChangeArrowheads="1"/>
              </p:cNvSpPr>
              <p:nvPr/>
            </p:nvSpPr>
            <p:spPr bwMode="auto">
              <a:xfrm>
                <a:off x="1662" y="2400"/>
                <a:ext cx="1026" cy="454"/>
              </a:xfrm>
              <a:prstGeom prst="rightArrowCallout">
                <a:avLst>
                  <a:gd name="adj1" fmla="val 25000"/>
                  <a:gd name="adj2" fmla="val 33333"/>
                  <a:gd name="adj3" fmla="val 37665"/>
                  <a:gd name="adj4" fmla="val 74560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Modeling</a:t>
                </a:r>
              </a:p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Transformation</a:t>
                </a:r>
              </a:p>
            </p:txBody>
          </p:sp>
          <p:sp>
            <p:nvSpPr>
              <p:cNvPr id="483334" name="AutoShape 6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750" cy="454"/>
              </a:xfrm>
              <a:prstGeom prst="rightArrowCallout">
                <a:avLst>
                  <a:gd name="adj1" fmla="val 25000"/>
                  <a:gd name="adj2" fmla="val 33333"/>
                  <a:gd name="adj3" fmla="val 27533"/>
                  <a:gd name="adj4" fmla="val 74560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Viewing</a:t>
                </a:r>
              </a:p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Operation</a:t>
                </a:r>
                <a:endParaRPr lang="en-US" sz="1200" b="0" u="none">
                  <a:latin typeface="+mn-lt"/>
                </a:endParaRPr>
              </a:p>
            </p:txBody>
          </p:sp>
          <p:sp>
            <p:nvSpPr>
              <p:cNvPr id="483339" name="AutoShape 11"/>
              <p:cNvSpPr>
                <a:spLocks noChangeArrowheads="1"/>
              </p:cNvSpPr>
              <p:nvPr/>
            </p:nvSpPr>
            <p:spPr bwMode="auto">
              <a:xfrm>
                <a:off x="912" y="2400"/>
                <a:ext cx="750" cy="454"/>
              </a:xfrm>
              <a:prstGeom prst="rightArrowCallout">
                <a:avLst>
                  <a:gd name="adj1" fmla="val 25000"/>
                  <a:gd name="adj2" fmla="val 33333"/>
                  <a:gd name="adj3" fmla="val 27533"/>
                  <a:gd name="adj4" fmla="val 74560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Display</a:t>
                </a:r>
              </a:p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Traversal</a:t>
                </a:r>
                <a:endParaRPr lang="en-US" sz="1200" b="0" u="none">
                  <a:latin typeface="+mn-lt"/>
                </a:endParaRPr>
              </a:p>
            </p:txBody>
          </p:sp>
          <p:cxnSp>
            <p:nvCxnSpPr>
              <p:cNvPr id="483340" name="AutoShape 12"/>
              <p:cNvCxnSpPr>
                <a:cxnSpLocks noChangeShapeType="1"/>
                <a:stCxn id="483336" idx="2"/>
                <a:endCxn id="483339" idx="1"/>
              </p:cNvCxnSpPr>
              <p:nvPr/>
            </p:nvCxnSpPr>
            <p:spPr bwMode="auto">
              <a:xfrm>
                <a:off x="756" y="2228"/>
                <a:ext cx="148" cy="399"/>
              </a:xfrm>
              <a:prstGeom prst="straightConnector1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 type="triangle" w="sm" len="med"/>
              </a:ln>
              <a:effectLst/>
            </p:spPr>
          </p:cxnSp>
        </p:grpSp>
        <p:grpSp>
          <p:nvGrpSpPr>
            <p:cNvPr id="5" name="Group 31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1392" y="1248"/>
              <a:ext cx="1728" cy="1072"/>
              <a:chOff x="1392" y="1248"/>
              <a:chExt cx="1728" cy="1072"/>
            </a:xfrm>
          </p:grpSpPr>
          <p:sp>
            <p:nvSpPr>
              <p:cNvPr id="483347" name="Rectangle 19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163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600" u="none" dirty="0">
                    <a:latin typeface="+mn-lt"/>
                  </a:rPr>
                  <a:t>Front-End</a:t>
                </a:r>
              </a:p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600" u="none" dirty="0">
                    <a:latin typeface="+mn-lt"/>
                  </a:rPr>
                  <a:t>(Geometry Processing)</a:t>
                </a:r>
              </a:p>
            </p:txBody>
          </p:sp>
          <p:pic>
            <p:nvPicPr>
              <p:cNvPr id="483353" name="Picture 2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392" y="1728"/>
                <a:ext cx="1728" cy="59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470525" y="2743200"/>
            <a:ext cx="3597275" cy="2895600"/>
            <a:chOff x="3446" y="1728"/>
            <a:chExt cx="2266" cy="1824"/>
          </a:xfrm>
        </p:grpSpPr>
        <p:grpSp>
          <p:nvGrpSpPr>
            <p:cNvPr id="7" name="Group 30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446" y="2627"/>
              <a:ext cx="2266" cy="925"/>
              <a:chOff x="3446" y="2627"/>
              <a:chExt cx="2266" cy="925"/>
            </a:xfrm>
          </p:grpSpPr>
          <p:sp>
            <p:nvSpPr>
              <p:cNvPr id="483342" name="AutoShape 14"/>
              <p:cNvSpPr>
                <a:spLocks noChangeArrowheads="1"/>
              </p:cNvSpPr>
              <p:nvPr/>
            </p:nvSpPr>
            <p:spPr bwMode="auto">
              <a:xfrm>
                <a:off x="3648" y="2832"/>
                <a:ext cx="1248" cy="720"/>
              </a:xfrm>
              <a:prstGeom prst="rightArrowCallout">
                <a:avLst>
                  <a:gd name="adj1" fmla="val 25000"/>
                  <a:gd name="adj2" fmla="val 33333"/>
                  <a:gd name="adj3" fmla="val 28889"/>
                  <a:gd name="adj4" fmla="val 74560"/>
                </a:avLst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Char char="•"/>
                </a:pPr>
                <a:r>
                  <a:rPr lang="en-US" sz="1200" u="none">
                    <a:latin typeface="+mn-lt"/>
                  </a:rPr>
                  <a:t> Visible-Surface</a:t>
                </a: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  Determination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Char char="•"/>
                </a:pPr>
                <a:r>
                  <a:rPr lang="en-US" sz="1200" u="none">
                    <a:latin typeface="+mn-lt"/>
                  </a:rPr>
                  <a:t> Scan Conversion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Char char="•"/>
                </a:pPr>
                <a:r>
                  <a:rPr lang="en-US" sz="1200" u="none">
                    <a:latin typeface="+mn-lt"/>
                  </a:rPr>
                  <a:t> Shading /</a:t>
                </a: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  Illumination</a:t>
                </a:r>
              </a:p>
            </p:txBody>
          </p:sp>
          <p:cxnSp>
            <p:nvCxnSpPr>
              <p:cNvPr id="483343" name="AutoShape 15"/>
              <p:cNvCxnSpPr>
                <a:cxnSpLocks noChangeShapeType="1"/>
                <a:stCxn id="483334" idx="3"/>
                <a:endCxn id="483342" idx="1"/>
              </p:cNvCxnSpPr>
              <p:nvPr/>
            </p:nvCxnSpPr>
            <p:spPr bwMode="auto">
              <a:xfrm>
                <a:off x="3446" y="2627"/>
                <a:ext cx="194" cy="565"/>
              </a:xfrm>
              <a:prstGeom prst="straightConnector1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 type="triangle" w="sm" len="med"/>
              </a:ln>
              <a:effectLst/>
            </p:spPr>
          </p:cxnSp>
          <p:sp>
            <p:nvSpPr>
              <p:cNvPr id="483344" name="AutoShape 16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896" y="2976"/>
                <a:ext cx="816" cy="432"/>
              </a:xfrm>
              <a:prstGeom prst="flowChartTerminator">
                <a:avLst/>
              </a:prstGeom>
              <a:solidFill>
                <a:srgbClr val="CC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</a:pPr>
                <a:r>
                  <a:rPr lang="en-US" sz="1200" u="none">
                    <a:latin typeface="+mn-lt"/>
                  </a:rPr>
                  <a:t>Image</a:t>
                </a:r>
              </a:p>
            </p:txBody>
          </p:sp>
        </p:grpSp>
        <p:grpSp>
          <p:nvGrpSpPr>
            <p:cNvPr id="8" name="Group 32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840" y="1728"/>
              <a:ext cx="1728" cy="1072"/>
              <a:chOff x="3840" y="1728"/>
              <a:chExt cx="1728" cy="1072"/>
            </a:xfrm>
          </p:grpSpPr>
          <p:sp>
            <p:nvSpPr>
              <p:cNvPr id="483350" name="Rectangle 22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163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600" u="none" dirty="0">
                    <a:latin typeface="+mn-lt"/>
                  </a:rPr>
                  <a:t>Back-End</a:t>
                </a:r>
              </a:p>
              <a:p>
                <a:pPr algn="ctr">
                  <a:spcBef>
                    <a:spcPct val="50000"/>
                  </a:spcBef>
                  <a:buClrTx/>
                </a:pPr>
                <a:r>
                  <a:rPr lang="en-US" sz="1600" u="none" dirty="0">
                    <a:latin typeface="+mn-lt"/>
                  </a:rPr>
                  <a:t>(</a:t>
                </a:r>
                <a:r>
                  <a:rPr lang="en-US" sz="1600" u="none" dirty="0" err="1">
                    <a:latin typeface="+mn-lt"/>
                  </a:rPr>
                  <a:t>Rasterization</a:t>
                </a:r>
                <a:r>
                  <a:rPr lang="en-US" sz="1600" u="none" dirty="0">
                    <a:latin typeface="+mn-lt"/>
                  </a:rPr>
                  <a:t>)</a:t>
                </a:r>
              </a:p>
            </p:txBody>
          </p:sp>
          <p:pic>
            <p:nvPicPr>
              <p:cNvPr id="483355" name="Picture 2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40" y="2208"/>
                <a:ext cx="1728" cy="59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Rendering (Image Synthesis)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Pipeline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20062" y="6019800"/>
            <a:ext cx="344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5B0DAA"/>
              </a:buClr>
              <a:buFont typeface="Wingdings" pitchFamily="2" charset="2"/>
              <a:buNone/>
            </a:pPr>
            <a:r>
              <a:rPr lang="en-US" sz="1800" u="none" dirty="0" smtClean="0">
                <a:solidFill>
                  <a:schemeClr val="accent2"/>
                </a:solidFill>
                <a:latin typeface="Arial" pitchFamily="34" charset="0"/>
              </a:rPr>
              <a:t>“Polygons-to-Pixels” Pipeline</a:t>
            </a:r>
            <a:endParaRPr lang="en-US" sz="1800" u="none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533400" y="3276600"/>
            <a:ext cx="830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Hypermedia &amp; Web 2.0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Web 2.0: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SLATES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(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s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earch,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l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inks,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a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uthoring,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t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ags,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e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xtensions,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s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ignals)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Arai"/>
              </a:rPr>
              <a:t>Database format (similar to </a:t>
            </a:r>
            <a:r>
              <a:rPr lang="en-US" sz="1600" i="1" u="none" dirty="0">
                <a:solidFill>
                  <a:srgbClr val="0000CC"/>
                </a:solidFill>
                <a:latin typeface="Arai"/>
              </a:rPr>
              <a:t>hypertext</a:t>
            </a:r>
            <a:r>
              <a:rPr lang="en-US" sz="1600" u="none" dirty="0" smtClean="0">
                <a:solidFill>
                  <a:srgbClr val="0000CC"/>
                </a:solidFill>
                <a:latin typeface="Arai"/>
              </a:rPr>
              <a:t>): internetworked </a:t>
            </a:r>
            <a:r>
              <a:rPr lang="en-US" sz="1600" i="1" u="none" dirty="0" smtClean="0">
                <a:solidFill>
                  <a:srgbClr val="0000CC"/>
                </a:solidFill>
                <a:latin typeface="Arai"/>
              </a:rPr>
              <a:t>multimedia</a:t>
            </a:r>
            <a:endParaRPr lang="en-US" sz="1600" u="none" dirty="0">
              <a:solidFill>
                <a:srgbClr val="0000CC"/>
              </a:solidFill>
              <a:latin typeface="Arai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Display-based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access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to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text, image, audio, video,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etc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.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Virtual Environments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Immersion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: interactive training, tutoring systems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Entertainment hypermedia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G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raphical 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U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ser 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I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nterfaces (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GUI</a:t>
            </a:r>
            <a:r>
              <a:rPr lang="en-US" sz="1800" u="none" dirty="0" smtClean="0">
                <a:solidFill>
                  <a:srgbClr val="800000"/>
                </a:solidFill>
                <a:latin typeface="+mn-lt"/>
              </a:rPr>
              <a:t>s)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>
                <a:solidFill>
                  <a:srgbClr val="0000CC"/>
                </a:solidFill>
                <a:latin typeface="+mn-lt"/>
              </a:rPr>
              <a:t>Visualization: scientific, data/information, statistics</a:t>
            </a:r>
          </a:p>
          <a:p>
            <a:pPr marL="742950" lvl="1" indent="-285750">
              <a:lnSpc>
                <a:spcPct val="120000"/>
              </a:lnSpc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GUIs: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C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omputer-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A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ided 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D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esign/Engineering (CAD/CAE/CAM/CASE), </a:t>
            </a:r>
            <a:r>
              <a:rPr lang="en-US" sz="1600" i="1" u="none" dirty="0" smtClean="0">
                <a:solidFill>
                  <a:srgbClr val="0000CC"/>
                </a:solidFill>
                <a:latin typeface="+mn-lt"/>
              </a:rPr>
              <a:t>etc.</a:t>
            </a:r>
            <a:endParaRPr lang="en-US" sz="1600" i="1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auto">
          <a:xfrm>
            <a:off x="5181600" y="9906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NCSA SEASR/MEANDRE		 (2008 – present): 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  <a:hlinkClick r:id="rId4"/>
              </a:rPr>
              <a:t>http://seasr.org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5B0DAA"/>
              </a:buClr>
              <a:buFont typeface="Wingdings" pitchFamily="2" charset="2"/>
              <a:buNone/>
            </a:pP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Visual </a:t>
            </a:r>
            <a:r>
              <a:rPr lang="en-US" sz="1600" u="none" dirty="0">
                <a:solidFill>
                  <a:srgbClr val="0000CC"/>
                </a:solidFill>
                <a:latin typeface="+mn-lt"/>
              </a:rPr>
              <a:t>programming systems for high-performance knowledge discovery in databases (KDD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), cloud computing, and more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1066800"/>
            <a:ext cx="5081591" cy="2062163"/>
            <a:chOff x="288" y="672"/>
            <a:chExt cx="3201" cy="1299"/>
          </a:xfrm>
        </p:grpSpPr>
        <p:pic>
          <p:nvPicPr>
            <p:cNvPr id="485384" name="Picture 8" descr="t2kGraphViz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28" y="672"/>
              <a:ext cx="1423" cy="1021"/>
            </a:xfrm>
            <a:prstGeom prst="rect">
              <a:avLst/>
            </a:prstGeom>
            <a:noFill/>
          </p:spPr>
        </p:pic>
        <p:pic>
          <p:nvPicPr>
            <p:cNvPr id="485385" name="Picture 9" descr="d2kOverviewScreenSho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672"/>
              <a:ext cx="1392" cy="967"/>
            </a:xfrm>
            <a:prstGeom prst="rect">
              <a:avLst/>
            </a:prstGeom>
            <a:noFill/>
          </p:spPr>
        </p:pic>
        <p:sp>
          <p:nvSpPr>
            <p:cNvPr id="485387" name="Rectangle 11"/>
            <p:cNvSpPr>
              <a:spLocks noChangeArrowheads="1"/>
            </p:cNvSpPr>
            <p:nvPr/>
          </p:nvSpPr>
          <p:spPr bwMode="auto">
            <a:xfrm>
              <a:off x="288" y="1680"/>
              <a:ext cx="320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u="none" smtClean="0">
                  <a:solidFill>
                    <a:srgbClr val="008000"/>
                  </a:solidFill>
                  <a:latin typeface="+mn-lt"/>
                </a:rPr>
                <a:t>D2K © 1999-2004 </a:t>
              </a:r>
              <a:r>
                <a:rPr lang="en-US" sz="1200" u="none" dirty="0" smtClean="0">
                  <a:solidFill>
                    <a:srgbClr val="008000"/>
                  </a:solidFill>
                  <a:latin typeface="+mn-lt"/>
                </a:rPr>
                <a:t>National Center for Supercomputing Applications</a:t>
              </a:r>
            </a:p>
            <a:p>
              <a:r>
                <a:rPr lang="en-US" sz="1200" u="none" dirty="0" smtClean="0">
                  <a:latin typeface="+mn-lt"/>
                  <a:hlinkClick r:id="rId7"/>
                </a:rPr>
                <a:t>http://alg.ncsa.uiuc.edu/do/tools/d2k</a:t>
              </a:r>
              <a:endParaRPr lang="en-US" sz="1200" u="none" dirty="0">
                <a:latin typeface="+mn-lt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User Interfaces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&amp; Hypermedia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/>
          </p:cNvSpPr>
          <p:nvPr/>
        </p:nvSpPr>
        <p:spPr bwMode="auto">
          <a:xfrm>
            <a:off x="609600" y="990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chemeClr val="hlink"/>
                </a:solidFill>
                <a:latin typeface="+mn-lt"/>
              </a:rPr>
              <a:t>Analytic Geometry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FF9999"/>
                </a:solidFill>
                <a:latin typeface="+mn-lt"/>
              </a:rPr>
              <a:t>Art and Graphic Design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FF6600"/>
                </a:solidFill>
                <a:latin typeface="+mn-lt"/>
              </a:rPr>
              <a:t>Cognitive Science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FF9900"/>
                </a:solidFill>
                <a:latin typeface="+mn-lt"/>
              </a:rPr>
              <a:t>Computer Engineering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008000"/>
                </a:solidFill>
                <a:latin typeface="+mn-lt"/>
              </a:rPr>
              <a:t>Engineering Design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006699"/>
                </a:solidFill>
                <a:latin typeface="+mn-lt"/>
              </a:rPr>
              <a:t>Education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0000FF"/>
                </a:solidFill>
                <a:latin typeface="+mn-lt"/>
              </a:rPr>
              <a:t>Film</a:t>
            </a:r>
            <a:endParaRPr lang="en-US" sz="1800" u="none" dirty="0">
              <a:solidFill>
                <a:srgbClr val="80000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3366FF"/>
                </a:solidFill>
                <a:latin typeface="+mn-lt"/>
              </a:rPr>
              <a:t>Human Factors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333399"/>
                </a:solidFill>
                <a:latin typeface="+mn-lt"/>
              </a:rPr>
              <a:t>Linear Algebra</a:t>
            </a:r>
            <a:endParaRPr lang="en-US" sz="1800" u="none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none" dirty="0">
                <a:solidFill>
                  <a:srgbClr val="660066"/>
                </a:solidFill>
                <a:latin typeface="+mn-lt"/>
              </a:rPr>
              <a:t>Numerical Analysis</a:t>
            </a:r>
          </a:p>
        </p:txBody>
      </p:sp>
      <p:sp>
        <p:nvSpPr>
          <p:cNvPr id="487428" name="Oval 4"/>
          <p:cNvSpPr>
            <a:spLocks noChangeArrowheads="1"/>
          </p:cNvSpPr>
          <p:nvPr/>
        </p:nvSpPr>
        <p:spPr bwMode="auto">
          <a:xfrm>
            <a:off x="5334000" y="2438400"/>
            <a:ext cx="2971800" cy="2971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2400" u="none">
                <a:latin typeface="+mn-lt"/>
              </a:rPr>
              <a:t>Computer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400" u="none">
                <a:latin typeface="+mn-lt"/>
              </a:rPr>
              <a:t>Graphics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400" u="none">
                <a:latin typeface="+mn-lt"/>
              </a:rPr>
              <a:t>(CG)</a:t>
            </a:r>
            <a:endParaRPr lang="en-US" b="0" u="none"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48200" y="2057400"/>
            <a:ext cx="4267200" cy="3810000"/>
            <a:chOff x="2592" y="1440"/>
            <a:chExt cx="2688" cy="2400"/>
          </a:xfrm>
        </p:grpSpPr>
        <p:sp>
          <p:nvSpPr>
            <p:cNvPr id="487430" name="Oval 6"/>
            <p:cNvSpPr>
              <a:spLocks noChangeArrowheads="1"/>
            </p:cNvSpPr>
            <p:nvPr/>
          </p:nvSpPr>
          <p:spPr bwMode="auto">
            <a:xfrm>
              <a:off x="2592" y="2688"/>
              <a:ext cx="624" cy="480"/>
            </a:xfrm>
            <a:prstGeom prst="ellipse">
              <a:avLst/>
            </a:prstGeom>
            <a:solidFill>
              <a:srgbClr val="80008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1" name="Oval 7"/>
            <p:cNvSpPr>
              <a:spLocks noChangeArrowheads="1"/>
            </p:cNvSpPr>
            <p:nvPr/>
          </p:nvSpPr>
          <p:spPr bwMode="auto">
            <a:xfrm>
              <a:off x="2928" y="3168"/>
              <a:ext cx="624" cy="480"/>
            </a:xfrm>
            <a:prstGeom prst="ellipse">
              <a:avLst/>
            </a:prstGeom>
            <a:solidFill>
              <a:srgbClr val="3333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2" name="Oval 8"/>
            <p:cNvSpPr>
              <a:spLocks noChangeArrowheads="1"/>
            </p:cNvSpPr>
            <p:nvPr/>
          </p:nvSpPr>
          <p:spPr bwMode="auto">
            <a:xfrm>
              <a:off x="4272" y="3168"/>
              <a:ext cx="624" cy="480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3" name="Oval 9"/>
            <p:cNvSpPr>
              <a:spLocks noChangeArrowheads="1"/>
            </p:cNvSpPr>
            <p:nvPr/>
          </p:nvSpPr>
          <p:spPr bwMode="auto">
            <a:xfrm>
              <a:off x="3600" y="3360"/>
              <a:ext cx="624" cy="480"/>
            </a:xfrm>
            <a:prstGeom prst="ellipse">
              <a:avLst/>
            </a:prstGeom>
            <a:solidFill>
              <a:srgbClr val="00008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4" name="Oval 10"/>
            <p:cNvSpPr>
              <a:spLocks noChangeArrowheads="1"/>
            </p:cNvSpPr>
            <p:nvPr/>
          </p:nvSpPr>
          <p:spPr bwMode="auto">
            <a:xfrm>
              <a:off x="4656" y="2688"/>
              <a:ext cx="624" cy="480"/>
            </a:xfrm>
            <a:prstGeom prst="ellipse">
              <a:avLst/>
            </a:prstGeom>
            <a:solidFill>
              <a:srgbClr val="00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5" name="Oval 11"/>
            <p:cNvSpPr>
              <a:spLocks noChangeArrowheads="1"/>
            </p:cNvSpPr>
            <p:nvPr/>
          </p:nvSpPr>
          <p:spPr bwMode="auto">
            <a:xfrm flipV="1">
              <a:off x="2592" y="2112"/>
              <a:ext cx="624" cy="48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6" name="Oval 12"/>
            <p:cNvSpPr>
              <a:spLocks noChangeArrowheads="1"/>
            </p:cNvSpPr>
            <p:nvPr/>
          </p:nvSpPr>
          <p:spPr bwMode="auto">
            <a:xfrm flipV="1">
              <a:off x="2928" y="1632"/>
              <a:ext cx="624" cy="480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7" name="Oval 13"/>
            <p:cNvSpPr>
              <a:spLocks noChangeArrowheads="1"/>
            </p:cNvSpPr>
            <p:nvPr/>
          </p:nvSpPr>
          <p:spPr bwMode="auto">
            <a:xfrm flipV="1">
              <a:off x="4272" y="1632"/>
              <a:ext cx="624" cy="4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8" name="Oval 14"/>
            <p:cNvSpPr>
              <a:spLocks noChangeArrowheads="1"/>
            </p:cNvSpPr>
            <p:nvPr/>
          </p:nvSpPr>
          <p:spPr bwMode="auto">
            <a:xfrm flipV="1">
              <a:off x="3600" y="1440"/>
              <a:ext cx="624" cy="480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  <p:sp>
          <p:nvSpPr>
            <p:cNvPr id="487439" name="Oval 15"/>
            <p:cNvSpPr>
              <a:spLocks noChangeArrowheads="1"/>
            </p:cNvSpPr>
            <p:nvPr/>
          </p:nvSpPr>
          <p:spPr bwMode="auto">
            <a:xfrm flipV="1">
              <a:off x="4656" y="2112"/>
              <a:ext cx="624" cy="480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  <a:buClrTx/>
              </a:pPr>
              <a:endParaRPr lang="en-US" sz="1600" u="none">
                <a:latin typeface="+mn-lt"/>
              </a:endParaRPr>
            </a:p>
          </p:txBody>
        </p:sp>
      </p:grpSp>
      <p:sp>
        <p:nvSpPr>
          <p:cNvPr id="487440" name="AutoShap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4114800"/>
            <a:ext cx="1600200" cy="533400"/>
          </a:xfrm>
          <a:prstGeom prst="wedgeRectCallout">
            <a:avLst>
              <a:gd name="adj1" fmla="val 183226"/>
              <a:gd name="adj2" fmla="val -15673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 dirty="0">
                <a:solidFill>
                  <a:schemeClr val="hlink"/>
                </a:solidFill>
                <a:latin typeface="+mn-lt"/>
              </a:rPr>
              <a:t>Parametric Equations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 dirty="0">
                <a:solidFill>
                  <a:schemeClr val="hlink"/>
                </a:solidFill>
                <a:latin typeface="+mn-lt"/>
              </a:rPr>
              <a:t>Conics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 dirty="0">
                <a:solidFill>
                  <a:schemeClr val="hlink"/>
                </a:solidFill>
                <a:latin typeface="+mn-lt"/>
              </a:rPr>
              <a:t>Polygon Rendering</a:t>
            </a:r>
            <a:endParaRPr lang="en-US" sz="1200" b="0" u="none" dirty="0">
              <a:latin typeface="+mn-lt"/>
            </a:endParaRPr>
          </a:p>
        </p:txBody>
      </p:sp>
      <p:sp>
        <p:nvSpPr>
          <p:cNvPr id="487441" name="AutoShap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2590800"/>
            <a:ext cx="1066800" cy="609600"/>
          </a:xfrm>
          <a:prstGeom prst="wedgeRectCallout">
            <a:avLst>
              <a:gd name="adj1" fmla="val 193750"/>
              <a:gd name="adj2" fmla="val -70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99"/>
                </a:solidFill>
                <a:latin typeface="+mn-lt"/>
              </a:rPr>
              <a:t>Layout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99"/>
                </a:solidFill>
                <a:latin typeface="+mn-lt"/>
              </a:rPr>
              <a:t>CG Design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99"/>
                </a:solidFill>
                <a:latin typeface="+mn-lt"/>
              </a:rPr>
              <a:t>Visualization</a:t>
            </a:r>
            <a:endParaRPr lang="en-US" sz="1200" b="0" u="none">
              <a:solidFill>
                <a:srgbClr val="FF9999"/>
              </a:solidFill>
              <a:latin typeface="+mn-lt"/>
            </a:endParaRPr>
          </a:p>
        </p:txBody>
      </p:sp>
      <p:sp>
        <p:nvSpPr>
          <p:cNvPr id="487442" name="AutoShap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4800" y="1066800"/>
            <a:ext cx="1828800" cy="609600"/>
          </a:xfrm>
          <a:prstGeom prst="wedgeRectCallout">
            <a:avLst>
              <a:gd name="adj1" fmla="val 137329"/>
              <a:gd name="adj2" fmla="val 255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00"/>
                </a:solidFill>
                <a:latin typeface="+mn-lt"/>
              </a:rPr>
              <a:t>Rendering Hardware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00"/>
                </a:solidFill>
                <a:latin typeface="+mn-lt"/>
              </a:rPr>
              <a:t>VR Systems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9900"/>
                </a:solidFill>
                <a:latin typeface="+mn-lt"/>
              </a:rPr>
              <a:t>Portable/Embedded CG</a:t>
            </a:r>
            <a:endParaRPr lang="en-US" sz="1200" b="0" u="none">
              <a:solidFill>
                <a:srgbClr val="FF9900"/>
              </a:solidFill>
              <a:latin typeface="+mn-lt"/>
            </a:endParaRPr>
          </a:p>
        </p:txBody>
      </p:sp>
      <p:sp>
        <p:nvSpPr>
          <p:cNvPr id="487443" name="AutoShap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828800"/>
            <a:ext cx="1600200" cy="609600"/>
          </a:xfrm>
          <a:prstGeom prst="wedgeRectCallout">
            <a:avLst>
              <a:gd name="adj1" fmla="val 143255"/>
              <a:gd name="adj2" fmla="val 804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6600"/>
                </a:solidFill>
                <a:latin typeface="+mn-lt"/>
              </a:rPr>
              <a:t>Color/Optical Models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6600"/>
                </a:solidFill>
                <a:latin typeface="+mn-lt"/>
              </a:rPr>
              <a:t>CG/Vision Duality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FF6600"/>
                </a:solidFill>
                <a:latin typeface="+mn-lt"/>
              </a:rPr>
              <a:t>Interface Design</a:t>
            </a:r>
          </a:p>
        </p:txBody>
      </p:sp>
      <p:sp>
        <p:nvSpPr>
          <p:cNvPr id="487444" name="AutoShap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1066800"/>
            <a:ext cx="1143000" cy="609600"/>
          </a:xfrm>
          <a:prstGeom prst="wedgeRectCallout">
            <a:avLst>
              <a:gd name="adj1" fmla="val 122778"/>
              <a:gd name="adj2" fmla="val 35650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8000"/>
                </a:solidFill>
                <a:latin typeface="+mn-lt"/>
              </a:rPr>
              <a:t>CAD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008000"/>
                </a:solidFill>
                <a:latin typeface="+mn-lt"/>
              </a:rPr>
              <a:t>CAE / CASE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008000"/>
                </a:solidFill>
                <a:latin typeface="+mn-lt"/>
              </a:rPr>
              <a:t>CAM</a:t>
            </a:r>
          </a:p>
        </p:txBody>
      </p:sp>
      <p:sp>
        <p:nvSpPr>
          <p:cNvPr id="487445" name="AutoShape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1066800"/>
            <a:ext cx="1524000" cy="609600"/>
          </a:xfrm>
          <a:prstGeom prst="wedgeRectCallout">
            <a:avLst>
              <a:gd name="adj1" fmla="val -2083"/>
              <a:gd name="adj2" fmla="val 492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6699"/>
                </a:solidFill>
                <a:latin typeface="+mn-lt"/>
              </a:rPr>
              <a:t>Immersive Training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6699"/>
                </a:solidFill>
                <a:latin typeface="+mn-lt"/>
              </a:rPr>
              <a:t>Tutoring Interfaces</a:t>
            </a:r>
            <a:endParaRPr lang="en-US" sz="1200" u="none">
              <a:solidFill>
                <a:srgbClr val="0066CC"/>
              </a:solidFill>
              <a:latin typeface="+mn-lt"/>
            </a:endParaRPr>
          </a:p>
        </p:txBody>
      </p:sp>
      <p:sp>
        <p:nvSpPr>
          <p:cNvPr id="487446" name="AutoShape 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5943600"/>
            <a:ext cx="1371600" cy="457200"/>
          </a:xfrm>
          <a:prstGeom prst="wedgeRectCallout">
            <a:avLst>
              <a:gd name="adj1" fmla="val 3704"/>
              <a:gd name="adj2" fmla="val -2552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00FF"/>
                </a:solidFill>
                <a:latin typeface="+mn-lt"/>
              </a:rPr>
              <a:t>Animation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0000FF"/>
                </a:solidFill>
                <a:latin typeface="+mn-lt"/>
              </a:rPr>
              <a:t>Large-Scale CG</a:t>
            </a:r>
          </a:p>
        </p:txBody>
      </p:sp>
      <p:sp>
        <p:nvSpPr>
          <p:cNvPr id="487447" name="AutoShap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91000" y="5943600"/>
            <a:ext cx="2133600" cy="457200"/>
          </a:xfrm>
          <a:prstGeom prst="wedgeRectCallout">
            <a:avLst>
              <a:gd name="adj1" fmla="val 71431"/>
              <a:gd name="adj2" fmla="val -1989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 dirty="0">
                <a:solidFill>
                  <a:srgbClr val="3366FF"/>
                </a:solidFill>
                <a:latin typeface="+mn-lt"/>
              </a:rPr>
              <a:t>User Modeling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 dirty="0">
                <a:solidFill>
                  <a:srgbClr val="3366FF"/>
                </a:solidFill>
                <a:latin typeface="+mn-lt"/>
              </a:rPr>
              <a:t>Ergonomic Interfaces, I/O</a:t>
            </a:r>
          </a:p>
        </p:txBody>
      </p:sp>
      <p:sp>
        <p:nvSpPr>
          <p:cNvPr id="487448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19200" y="5562600"/>
            <a:ext cx="2362200" cy="457200"/>
          </a:xfrm>
          <a:prstGeom prst="wedgeRectCallout">
            <a:avLst>
              <a:gd name="adj1" fmla="val 151208"/>
              <a:gd name="adj2" fmla="val -1677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333399"/>
                </a:solidFill>
                <a:latin typeface="+mn-lt"/>
              </a:rPr>
              <a:t>Transformations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1200" u="none">
                <a:solidFill>
                  <a:srgbClr val="333399"/>
                </a:solidFill>
                <a:latin typeface="+mn-lt"/>
              </a:rPr>
              <a:t>Change of Coordinate Systems</a:t>
            </a:r>
          </a:p>
        </p:txBody>
      </p:sp>
      <p:sp>
        <p:nvSpPr>
          <p:cNvPr id="487449" name="AutoShape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95400" y="4724400"/>
            <a:ext cx="2057400" cy="609600"/>
          </a:xfrm>
          <a:prstGeom prst="wedgeRectCallout">
            <a:avLst>
              <a:gd name="adj1" fmla="val 154477"/>
              <a:gd name="adj2" fmla="val -1101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660066"/>
                </a:solidFill>
                <a:latin typeface="+mn-lt"/>
              </a:rPr>
              <a:t>Surface Modeling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660066"/>
                </a:solidFill>
                <a:latin typeface="+mn-lt"/>
              </a:rPr>
              <a:t>Physically-Based Modeling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1200" u="none">
                <a:solidFill>
                  <a:srgbClr val="660066"/>
                </a:solidFill>
                <a:latin typeface="+mn-lt"/>
              </a:rPr>
              <a:t>Stat/Info Visualization</a:t>
            </a:r>
            <a:endParaRPr lang="en-US" sz="1200" b="0" u="none">
              <a:latin typeface="+mn-lt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Relevant Topic Areas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7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487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48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48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8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8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8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40" grpId="0" animBg="1" autoUpdateAnimBg="0"/>
      <p:bldP spid="487441" grpId="0" animBg="1" autoUpdateAnimBg="0"/>
      <p:bldP spid="487442" grpId="0" animBg="1" autoUpdateAnimBg="0"/>
      <p:bldP spid="487443" grpId="0" animBg="1" autoUpdateAnimBg="0"/>
      <p:bldP spid="487444" grpId="0" animBg="1" autoUpdateAnimBg="0"/>
      <p:bldP spid="487445" grpId="0" animBg="1" autoUpdateAnimBg="0"/>
      <p:bldP spid="487446" grpId="0" animBg="1" autoUpdateAnimBg="0"/>
      <p:bldP spid="487447" grpId="0" animBg="1" autoUpdateAnimBg="0"/>
      <p:bldP spid="487448" grpId="0" animBg="1" autoUpdateAnimBg="0"/>
      <p:bldP spid="48744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36588" y="990600"/>
            <a:ext cx="8507412" cy="3748088"/>
            <a:chOff x="96" y="624"/>
            <a:chExt cx="5664" cy="2496"/>
          </a:xfrm>
        </p:grpSpPr>
        <p:pic>
          <p:nvPicPr>
            <p:cNvPr id="489476" name="Picture 4" descr="step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816"/>
              <a:ext cx="678" cy="864"/>
            </a:xfrm>
            <a:prstGeom prst="rect">
              <a:avLst/>
            </a:prstGeom>
            <a:noFill/>
          </p:spPr>
        </p:pic>
        <p:pic>
          <p:nvPicPr>
            <p:cNvPr id="489477" name="Picture 5" descr="step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5" y="912"/>
              <a:ext cx="479" cy="1200"/>
            </a:xfrm>
            <a:prstGeom prst="rect">
              <a:avLst/>
            </a:prstGeom>
            <a:noFill/>
          </p:spPr>
        </p:pic>
        <p:pic>
          <p:nvPicPr>
            <p:cNvPr id="489478" name="Picture 6" descr="step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8" y="1008"/>
              <a:ext cx="1344" cy="1227"/>
            </a:xfrm>
            <a:prstGeom prst="rect">
              <a:avLst/>
            </a:prstGeom>
            <a:noFill/>
          </p:spPr>
        </p:pic>
        <p:pic>
          <p:nvPicPr>
            <p:cNvPr id="489479" name="Picture 7" descr="step4b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1" y="1104"/>
              <a:ext cx="1341" cy="1440"/>
            </a:xfrm>
            <a:prstGeom prst="rect">
              <a:avLst/>
            </a:prstGeom>
            <a:noFill/>
          </p:spPr>
        </p:pic>
        <p:pic>
          <p:nvPicPr>
            <p:cNvPr id="489480" name="Picture 8" descr="step5fr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17" y="1680"/>
              <a:ext cx="1395" cy="1440"/>
            </a:xfrm>
            <a:prstGeom prst="rect">
              <a:avLst/>
            </a:prstGeom>
            <a:noFill/>
          </p:spPr>
        </p:pic>
        <p:sp>
          <p:nvSpPr>
            <p:cNvPr id="489481" name="Text Box 9"/>
            <p:cNvSpPr txBox="1">
              <a:spLocks noChangeArrowheads="1"/>
            </p:cNvSpPr>
            <p:nvPr/>
          </p:nvSpPr>
          <p:spPr bwMode="auto">
            <a:xfrm>
              <a:off x="667" y="624"/>
              <a:ext cx="19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1</a:t>
              </a:r>
            </a:p>
          </p:txBody>
        </p:sp>
        <p:sp>
          <p:nvSpPr>
            <p:cNvPr id="489482" name="Text Box 10"/>
            <p:cNvSpPr txBox="1">
              <a:spLocks noChangeArrowheads="1"/>
            </p:cNvSpPr>
            <p:nvPr/>
          </p:nvSpPr>
          <p:spPr bwMode="auto">
            <a:xfrm>
              <a:off x="1195" y="748"/>
              <a:ext cx="19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2</a:t>
              </a:r>
            </a:p>
          </p:txBody>
        </p:sp>
        <p:sp>
          <p:nvSpPr>
            <p:cNvPr id="489483" name="Text Box 11"/>
            <p:cNvSpPr txBox="1">
              <a:spLocks noChangeArrowheads="1"/>
            </p:cNvSpPr>
            <p:nvPr/>
          </p:nvSpPr>
          <p:spPr bwMode="auto">
            <a:xfrm>
              <a:off x="2688" y="816"/>
              <a:ext cx="19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3</a:t>
              </a:r>
            </a:p>
          </p:txBody>
        </p:sp>
        <p:sp>
          <p:nvSpPr>
            <p:cNvPr id="489484" name="Text Box 12"/>
            <p:cNvSpPr txBox="1">
              <a:spLocks noChangeArrowheads="1"/>
            </p:cNvSpPr>
            <p:nvPr/>
          </p:nvSpPr>
          <p:spPr bwMode="auto">
            <a:xfrm>
              <a:off x="4080" y="912"/>
              <a:ext cx="18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4</a:t>
              </a:r>
            </a:p>
          </p:txBody>
        </p:sp>
        <p:sp>
          <p:nvSpPr>
            <p:cNvPr id="489485" name="Text Box 13"/>
            <p:cNvSpPr txBox="1">
              <a:spLocks noChangeArrowheads="1"/>
            </p:cNvSpPr>
            <p:nvPr/>
          </p:nvSpPr>
          <p:spPr bwMode="auto">
            <a:xfrm>
              <a:off x="5563" y="1488"/>
              <a:ext cx="19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5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3733800"/>
            <a:ext cx="6705600" cy="2524125"/>
            <a:chOff x="48" y="2352"/>
            <a:chExt cx="4464" cy="1680"/>
          </a:xfrm>
        </p:grpSpPr>
        <p:pic>
          <p:nvPicPr>
            <p:cNvPr id="489487" name="Picture 15" descr="finalopengl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09" y="2592"/>
              <a:ext cx="1363" cy="1440"/>
            </a:xfrm>
            <a:prstGeom prst="rect">
              <a:avLst/>
            </a:prstGeom>
            <a:noFill/>
          </p:spPr>
        </p:pic>
        <p:pic>
          <p:nvPicPr>
            <p:cNvPr id="489488" name="Picture 16" descr="metanurb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18" y="2590"/>
              <a:ext cx="1414" cy="1442"/>
            </a:xfrm>
            <a:prstGeom prst="rect">
              <a:avLst/>
            </a:prstGeom>
            <a:noFill/>
          </p:spPr>
        </p:pic>
        <p:pic>
          <p:nvPicPr>
            <p:cNvPr id="489489" name="Picture 17" descr="wako3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" y="2592"/>
              <a:ext cx="1273" cy="1440"/>
            </a:xfrm>
            <a:prstGeom prst="rect">
              <a:avLst/>
            </a:prstGeom>
            <a:noFill/>
          </p:spPr>
        </p:pic>
        <p:sp>
          <p:nvSpPr>
            <p:cNvPr id="489490" name="Text Box 18"/>
            <p:cNvSpPr txBox="1">
              <a:spLocks noChangeArrowheads="1"/>
            </p:cNvSpPr>
            <p:nvPr/>
          </p:nvSpPr>
          <p:spPr bwMode="auto">
            <a:xfrm>
              <a:off x="4315" y="3408"/>
              <a:ext cx="19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6</a:t>
              </a:r>
            </a:p>
          </p:txBody>
        </p:sp>
        <p:sp>
          <p:nvSpPr>
            <p:cNvPr id="489491" name="Text Box 19"/>
            <p:cNvSpPr txBox="1">
              <a:spLocks noChangeArrowheads="1"/>
            </p:cNvSpPr>
            <p:nvPr/>
          </p:nvSpPr>
          <p:spPr bwMode="auto">
            <a:xfrm>
              <a:off x="2058" y="2400"/>
              <a:ext cx="19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7</a:t>
              </a:r>
            </a:p>
          </p:txBody>
        </p:sp>
        <p:sp>
          <p:nvSpPr>
            <p:cNvPr id="489492" name="Text Box 20"/>
            <p:cNvSpPr txBox="1">
              <a:spLocks noChangeArrowheads="1"/>
            </p:cNvSpPr>
            <p:nvPr/>
          </p:nvSpPr>
          <p:spPr bwMode="auto">
            <a:xfrm>
              <a:off x="571" y="2352"/>
              <a:ext cx="19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</a:pPr>
              <a:r>
                <a:rPr lang="en-US" sz="1600" u="none">
                  <a:latin typeface="+mn-lt"/>
                </a:rPr>
                <a:t>8</a:t>
              </a:r>
            </a:p>
          </p:txBody>
        </p:sp>
      </p:grpSp>
      <p:sp>
        <p:nvSpPr>
          <p:cNvPr id="489493" name="Rectangle 21"/>
          <p:cNvSpPr>
            <a:spLocks noChangeArrowheads="1"/>
          </p:cNvSpPr>
          <p:nvPr/>
        </p:nvSpPr>
        <p:spPr bwMode="auto">
          <a:xfrm>
            <a:off x="6693203" y="1109246"/>
            <a:ext cx="20697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en-US" sz="1600" u="none" dirty="0">
                <a:solidFill>
                  <a:srgbClr val="0000CC"/>
                </a:solidFill>
                <a:latin typeface="+mn-lt"/>
                <a:hlinkClick r:id="rId14"/>
              </a:rPr>
              <a:t>http://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  <a:hlinkClick r:id="rId14"/>
              </a:rPr>
              <a:t>bit.ly/aagZJn</a:t>
            </a:r>
            <a:r>
              <a:rPr lang="en-US" sz="1600" u="none" dirty="0" smtClean="0">
                <a:solidFill>
                  <a:srgbClr val="0000CC"/>
                </a:solidFill>
                <a:latin typeface="+mn-lt"/>
              </a:rPr>
              <a:t> </a:t>
            </a:r>
            <a:endParaRPr lang="en-US" sz="1600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Shading Pipeline &amp; Surface Modeling (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oundary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Rep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resentations)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435852" y="2819401"/>
            <a:ext cx="1646238" cy="2595563"/>
            <a:chOff x="4684" y="2016"/>
            <a:chExt cx="1037" cy="1635"/>
          </a:xfrm>
        </p:grpSpPr>
        <p:pic>
          <p:nvPicPr>
            <p:cNvPr id="9239" name="Picture 19" descr="Wall-E_Post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04" y="2016"/>
              <a:ext cx="91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0" name="Rectangle 20"/>
            <p:cNvSpPr>
              <a:spLocks noChangeArrowheads="1"/>
            </p:cNvSpPr>
            <p:nvPr/>
          </p:nvSpPr>
          <p:spPr bwMode="auto">
            <a:xfrm>
              <a:off x="4684" y="3360"/>
              <a:ext cx="10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>
                  <a:solidFill>
                    <a:srgbClr val="0000CC"/>
                  </a:solidFill>
                  <a:latin typeface="+mn-lt"/>
                </a:rPr>
                <a:t>Wall-E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© 2008 Disney/Pixar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2819400"/>
            <a:ext cx="1668463" cy="2779713"/>
            <a:chOff x="288" y="2016"/>
            <a:chExt cx="1051" cy="1751"/>
          </a:xfrm>
        </p:grpSpPr>
        <p:pic>
          <p:nvPicPr>
            <p:cNvPr id="9237" name="Picture 18" descr="Kung_fu_panda_post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6" y="2016"/>
              <a:ext cx="896" cy="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Rectangle 21"/>
            <p:cNvSpPr>
              <a:spLocks noChangeArrowheads="1"/>
            </p:cNvSpPr>
            <p:nvPr/>
          </p:nvSpPr>
          <p:spPr bwMode="auto">
            <a:xfrm>
              <a:off x="288" y="3360"/>
              <a:ext cx="1051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>
                  <a:solidFill>
                    <a:srgbClr val="0000CC"/>
                  </a:solidFill>
                  <a:latin typeface="+mn-lt"/>
                </a:rPr>
                <a:t>Kung-Fu Panda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© 2008 DreamWorks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Animation SKG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27651" y="3140077"/>
            <a:ext cx="2452688" cy="2997201"/>
            <a:chOff x="3356" y="2160"/>
            <a:chExt cx="1545" cy="1888"/>
          </a:xfrm>
        </p:grpSpPr>
        <p:pic>
          <p:nvPicPr>
            <p:cNvPr id="9235" name="Picture 24" descr="S2_CG_CHAR_Shrek_01_cmyk_1_imag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17" y="2160"/>
              <a:ext cx="81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Rectangle 26"/>
            <p:cNvSpPr>
              <a:spLocks noChangeArrowheads="1"/>
            </p:cNvSpPr>
            <p:nvPr/>
          </p:nvSpPr>
          <p:spPr bwMode="auto">
            <a:xfrm>
              <a:off x="3356" y="3408"/>
              <a:ext cx="15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(2001)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2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(2004)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the Third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 (2007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Shrek Forever After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(2010)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DreamWorks Animation SKG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429000" y="838200"/>
            <a:ext cx="2297113" cy="4351338"/>
            <a:chOff x="2160" y="624"/>
            <a:chExt cx="1447" cy="2741"/>
          </a:xfrm>
        </p:grpSpPr>
        <p:pic>
          <p:nvPicPr>
            <p:cNvPr id="9233" name="Picture 4" descr="i-want-you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60" y="624"/>
              <a:ext cx="1447" cy="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Rectangle 34"/>
            <p:cNvSpPr>
              <a:spLocks noChangeArrowheads="1"/>
            </p:cNvSpPr>
            <p:nvPr/>
          </p:nvSpPr>
          <p:spPr bwMode="auto">
            <a:xfrm>
              <a:off x="2398" y="2842"/>
              <a:ext cx="947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(1995)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2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(1999)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3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 (2010)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Disney/Pixar</a:t>
              </a:r>
            </a:p>
          </p:txBody>
        </p:sp>
      </p:grpSp>
      <p:pic>
        <p:nvPicPr>
          <p:cNvPr id="23560" name="Picture 37" descr="happy-fee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1200" y="3521075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9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49500" y="5121275"/>
            <a:ext cx="139083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>
                <a:solidFill>
                  <a:srgbClr val="0000CC"/>
                </a:solidFill>
                <a:latin typeface="+mn-lt"/>
              </a:rPr>
              <a:t>Happy Feet</a:t>
            </a:r>
          </a:p>
          <a:p>
            <a:pPr>
              <a:spcBef>
                <a:spcPct val="0"/>
              </a:spcBef>
            </a:pPr>
            <a:r>
              <a:rPr lang="en-US" sz="1200" u="none">
                <a:solidFill>
                  <a:srgbClr val="0000CC"/>
                </a:solidFill>
                <a:latin typeface="+mn-lt"/>
              </a:rPr>
              <a:t>© 2006</a:t>
            </a:r>
          </a:p>
          <a:p>
            <a:pPr>
              <a:spcBef>
                <a:spcPct val="0"/>
              </a:spcBef>
            </a:pPr>
            <a:r>
              <a:rPr lang="en-US" sz="1200" u="none">
                <a:solidFill>
                  <a:srgbClr val="0000CC"/>
                </a:solidFill>
                <a:latin typeface="+mn-lt"/>
              </a:rPr>
              <a:t>Warner Brothers</a:t>
            </a:r>
          </a:p>
        </p:txBody>
      </p:sp>
      <p:grpSp>
        <p:nvGrpSpPr>
          <p:cNvPr id="7" name="Group 4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352801" y="5257802"/>
            <a:ext cx="2500313" cy="1147763"/>
            <a:chOff x="2112" y="3312"/>
            <a:chExt cx="1575" cy="723"/>
          </a:xfrm>
        </p:grpSpPr>
        <p:pic>
          <p:nvPicPr>
            <p:cNvPr id="9229" name="Picture 7" descr="animated-luxo"/>
            <p:cNvPicPr>
              <a:picLocks noChangeAspect="1" noChangeArrowheads="1" noCrop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16" y="331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0" name="Rectangle 48"/>
            <p:cNvSpPr>
              <a:spLocks noChangeArrowheads="1"/>
            </p:cNvSpPr>
            <p:nvPr/>
          </p:nvSpPr>
          <p:spPr bwMode="auto">
            <a:xfrm>
              <a:off x="2112" y="3744"/>
              <a:ext cx="157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err="1">
                  <a:solidFill>
                    <a:srgbClr val="0000CC"/>
                  </a:solidFill>
                  <a:latin typeface="+mn-lt"/>
                </a:rPr>
                <a:t>Luxo</a:t>
              </a: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 Jr.</a:t>
              </a: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1986 Pixar Animation Studios</a:t>
              </a:r>
            </a:p>
          </p:txBody>
        </p:sp>
      </p:grp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391400" y="877669"/>
            <a:ext cx="170020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 dirty="0" err="1" smtClean="0">
                <a:solidFill>
                  <a:srgbClr val="0000CC"/>
                </a:solidFill>
                <a:latin typeface="+mn-lt"/>
              </a:rPr>
              <a:t>Tron</a:t>
            </a:r>
            <a:r>
              <a:rPr lang="en-US" sz="1200" i="1" u="none" dirty="0" smtClean="0">
                <a:solidFill>
                  <a:srgbClr val="0000CC"/>
                </a:solidFill>
                <a:latin typeface="+mn-lt"/>
              </a:rPr>
              <a:t>: Legacy</a:t>
            </a:r>
            <a:endParaRPr lang="en-US" sz="1200" i="1" u="none" dirty="0">
              <a:solidFill>
                <a:srgbClr val="0000CC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© 2010</a:t>
            </a:r>
            <a:endParaRPr lang="en-US" sz="1200" u="none" dirty="0">
              <a:solidFill>
                <a:srgbClr val="0000CC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Walt Disney Pictures</a:t>
            </a:r>
            <a:endParaRPr lang="en-US" sz="1200" u="none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omputer-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enerated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nimation (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CGA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)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6" name="Picture 25" descr="tron-legacy-light-cycle-550x22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867400" y="1524000"/>
            <a:ext cx="2695575" cy="112233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3400" y="973213"/>
            <a:ext cx="2819400" cy="1769987"/>
            <a:chOff x="533400" y="973213"/>
            <a:chExt cx="2819400" cy="1769987"/>
          </a:xfrm>
        </p:grpSpPr>
        <p:sp>
          <p:nvSpPr>
            <p:cNvPr id="9232" name="Rectangle 43"/>
            <p:cNvSpPr>
              <a:spLocks noChangeArrowheads="1"/>
            </p:cNvSpPr>
            <p:nvPr/>
          </p:nvSpPr>
          <p:spPr bwMode="auto">
            <a:xfrm>
              <a:off x="533400" y="973213"/>
              <a:ext cx="179087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Monsters Inc.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(2001)</a:t>
              </a:r>
            </a:p>
            <a:p>
              <a:pPr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Monsters Inc. 2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(2012)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Disney/Pixar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  <p:pic>
          <p:nvPicPr>
            <p:cNvPr id="27" name="Picture 26" descr="monsters-inc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400" y="1624390"/>
              <a:ext cx="2819400" cy="111881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9" grpId="0" autoUpdateAnimBg="0"/>
      <p:bldP spid="235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1522130" y="6064250"/>
            <a:ext cx="60997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none" dirty="0" smtClean="0">
                <a:latin typeface="Arial" pitchFamily="34" charset="0"/>
              </a:rPr>
              <a:t>Fractal of the Day: </a:t>
            </a:r>
            <a:r>
              <a:rPr lang="en-US" sz="1600" u="sng" dirty="0" smtClean="0">
                <a:solidFill>
                  <a:srgbClr val="0000CC"/>
                </a:solidFill>
                <a:latin typeface="+mn-lt"/>
                <a:hlinkClick r:id="rId4"/>
              </a:rPr>
              <a:t>http</a:t>
            </a:r>
            <a:r>
              <a:rPr lang="en-US" sz="1600" u="sng" dirty="0">
                <a:solidFill>
                  <a:srgbClr val="0000CC"/>
                </a:solidFill>
                <a:latin typeface="+mn-lt"/>
                <a:hlinkClick r:id="rId4"/>
              </a:rPr>
              <a:t>://sprott.physics.wisc.edu/fractals.htm</a:t>
            </a:r>
            <a:endParaRPr lang="en-US" sz="1600" u="sng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93572" name="Picture 4" descr="f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38" y="1047750"/>
            <a:ext cx="3217862" cy="2401888"/>
          </a:xfrm>
          <a:prstGeom prst="rect">
            <a:avLst/>
          </a:prstGeom>
          <a:noFill/>
        </p:spPr>
      </p:pic>
      <p:pic>
        <p:nvPicPr>
          <p:cNvPr id="493573" name="Picture 5" descr="fractd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738" y="3541713"/>
            <a:ext cx="3200400" cy="2365375"/>
          </a:xfrm>
          <a:prstGeom prst="rect">
            <a:avLst/>
          </a:prstGeom>
          <a:noFill/>
        </p:spPr>
      </p:pic>
      <p:pic>
        <p:nvPicPr>
          <p:cNvPr id="493574" name="Picture 6" descr="manbr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541713"/>
            <a:ext cx="3217863" cy="2401887"/>
          </a:xfrm>
          <a:prstGeom prst="rect">
            <a:avLst/>
          </a:prstGeom>
          <a:noFill/>
        </p:spPr>
      </p:pic>
      <p:pic>
        <p:nvPicPr>
          <p:cNvPr id="493575" name="Picture 7" descr="af206d1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066800"/>
            <a:ext cx="3200400" cy="2400300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Fractals	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terated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unction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ystems (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IFS</a:t>
            </a: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s)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0-Lecture-00-20080825"/>
  <p:tag name="FOLDERNAME" val="CIS730-Lecture-00-20080825_250808133956"/>
  <p:tag name="PD" val="1811828"/>
  <p:tag name="NPWI" val="101"/>
  <p:tag name="WMSI" val="264"/>
  <p:tag name="WMIS" val="37707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11"/>
  <p:tag name="LFXCI" val="0"/>
  <p:tag name="SVT" val="TRUE"/>
  <p:tag name="SWI" val="45"/>
  <p:tag name="CVB" val="45"/>
  <p:tag name="NBP" val="1"/>
  <p:tag name="SPT" val="TRUE"/>
  <p:tag name="CII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"/>
  <p:tag name="NBP" val="12"/>
  <p:tag name="SPT" val="FALSE"/>
  <p:tag name="BSN" val="12"/>
  <p:tag name="LFXCI" val="0"/>
  <p:tag name="CVB" val="23"/>
  <p:tag name="SVT" val="TRUE"/>
  <p:tag name="CII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4"/>
  <p:tag name="NBP" val="1"/>
  <p:tag name="SPT" val="FALSE"/>
  <p:tag name="CVB" val="24"/>
  <p:tag name="BSN" val="24"/>
  <p:tag name="LFXCI" val="0"/>
  <p:tag name="SVT" val="TRUE"/>
  <p:tag name="CII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5"/>
  <p:tag name="NBP" val="2"/>
  <p:tag name="SPT" val="FALSE"/>
  <p:tag name="BSN" val="25"/>
  <p:tag name="LFXCI" val="0"/>
  <p:tag name="CVB" val="26"/>
  <p:tag name="SVT" val="TRUE"/>
  <p:tag name="CII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"/>
  <p:tag name="NBP" val="1"/>
  <p:tag name="SPT" val="FALSE"/>
  <p:tag name="CVB" val="5"/>
  <p:tag name="BSN" val="5"/>
  <p:tag name="LFXCI" val="0"/>
  <p:tag name="SVT" val="TRUE"/>
  <p:tag name="CII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7"/>
  <p:tag name="NBP" val="1"/>
  <p:tag name="SPT" val="FALSE"/>
  <p:tag name="CVB" val="27"/>
  <p:tag name="BSN" val="27"/>
  <p:tag name="LFXCI" val="0"/>
  <p:tag name="SVT" val="TRUE"/>
  <p:tag name="CII" val="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8"/>
  <p:tag name="NBP" val="1"/>
  <p:tag name="SPT" val="FALSE"/>
  <p:tag name="CVB" val="28"/>
  <p:tag name="BSN" val="28"/>
  <p:tag name="LFXCI" val="0"/>
  <p:tag name="SVT" val="TRUE"/>
  <p:tag name="CII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9"/>
  <p:tag name="NBP" val="2"/>
  <p:tag name="SPT" val="FALSE"/>
  <p:tag name="BSN" val="29"/>
  <p:tag name="LFXCI" val="0"/>
  <p:tag name="CVB" val="30"/>
  <p:tag name="SVT" val="TRUE"/>
  <p:tag name="CII" val="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31"/>
  <p:tag name="LFXCI" val="0"/>
  <p:tag name="SVT" val="TRUE"/>
  <p:tag name="SWI" val="46"/>
  <p:tag name="CVB" val="46"/>
  <p:tag name="NBP" val="1"/>
  <p:tag name="SPT" val="TRUE"/>
  <p:tag name="CII" val="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5"/>
  <p:tag name="NBP" val="1"/>
  <p:tag name="SPT" val="FALSE"/>
  <p:tag name="CVB" val="35"/>
  <p:tag name="BSN" val="35"/>
  <p:tag name="LFXCI" val="0"/>
  <p:tag name="SVT" val="TRUE"/>
  <p:tag name="CII" val="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0"/>
  <p:tag name="NBP" val="1"/>
  <p:tag name="SPT" val="FALSE"/>
  <p:tag name="CVB" val="40"/>
  <p:tag name="BSN" val="40"/>
  <p:tag name="LFXCI" val="0"/>
  <p:tag name="SVT" val="TRUE"/>
  <p:tag name="CII" val="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9"/>
  <p:tag name="NBP" val="1"/>
  <p:tag name="SPT" val="FALSE"/>
  <p:tag name="CVB" val="39"/>
  <p:tag name="BSN" val="39"/>
  <p:tag name="LFXCI" val="0"/>
  <p:tag name="SVT" val="TRUE"/>
  <p:tag name="CII" val="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0"/>
  <p:tag name="NBP" val="1"/>
  <p:tag name="SPT" val="FALSE"/>
  <p:tag name="CVB" val="40"/>
  <p:tag name="BSN" val="40"/>
  <p:tag name="LFXCI" val="0"/>
  <p:tag name="SVT" val="TRUE"/>
  <p:tag name="CII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N" val="7"/>
  <p:tag name="LFXCI" val="0"/>
  <p:tag name="SVT" val="TRUE"/>
  <p:tag name="SWI" val="41"/>
  <p:tag name="CVB" val="41"/>
  <p:tag name="NBP" val="1"/>
  <p:tag name="SPT" val="TRUE"/>
  <p:tag name="CII" val="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4879</TotalTime>
  <Words>1378</Words>
  <Application>Microsoft Office PowerPoint</Application>
  <PresentationFormat>On-screen Show (4:3)</PresentationFormat>
  <Paragraphs>308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CIS730-Lecture-00-20080825</dc:title>
  <dc:creator>William H. Hsu</dc:creator>
  <cp:lastModifiedBy>William H. Hsu</cp:lastModifiedBy>
  <cp:revision>420</cp:revision>
  <dcterms:created xsi:type="dcterms:W3CDTF">1601-01-01T00:00:00Z</dcterms:created>
  <dcterms:modified xsi:type="dcterms:W3CDTF">2011-02-13T01:39:28Z</dcterms:modified>
</cp:coreProperties>
</file>