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tags/tag38.xml" ContentType="application/vnd.openxmlformats-officedocument.presentationml.tags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34.xml" ContentType="application/vnd.openxmlformats-officedocument.presentationml.tags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Default Extension="jpeg" ContentType="image/jpeg"/>
  <Override PartName="/ppt/notesSlides/notesSlide28.xml" ContentType="application/vnd.openxmlformats-officedocument.presentationml.notesSlide+xml"/>
  <Override PartName="/ppt/tags/tag39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notesSlides/notesSlide15.xml" ContentType="application/vnd.openxmlformats-officedocument.presentationml.notesSlide+xml"/>
  <Override PartName="/ppt/tags/tag28.xml" ContentType="application/vnd.openxmlformats-officedocument.presentationml.tags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tags/tag37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tags/tag17.xml" ContentType="application/vnd.openxmlformats-officedocument.presentationml.tags+xml"/>
  <Override PartName="/ppt/notesSlides/notesSlide13.xml" ContentType="application/vnd.openxmlformats-officedocument.presentationml.notesSlide+xml"/>
  <Override PartName="/ppt/tags/tag26.xml" ContentType="application/vnd.openxmlformats-officedocument.presentationml.tags+xml"/>
  <Override PartName="/ppt/notesSlides/notesSlide22.xml" ContentType="application/vnd.openxmlformats-officedocument.presentationml.notesSlide+xml"/>
  <Override PartName="/ppt/tags/tag35.xml" ContentType="application/vnd.openxmlformats-officedocument.presentationml.tag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15.xml" ContentType="application/vnd.openxmlformats-officedocument.presentationml.tags+xml"/>
  <Default Extension="vml" ContentType="application/vnd.openxmlformats-officedocument.vmlDrawing"/>
  <Override PartName="/ppt/tags/tag24.xml" ContentType="application/vnd.openxmlformats-officedocument.presentationml.tags+xml"/>
  <Override PartName="/ppt/notesSlides/notesSlide20.xml" ContentType="application/vnd.openxmlformats-officedocument.presentationml.notesSlide+xml"/>
  <Override PartName="/ppt/tags/tag33.xml" ContentType="application/vnd.openxmlformats-officedocument.presentationml.tags+xml"/>
  <Default Extension="gif" ContentType="image/gif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ags/tag2.xml" ContentType="application/vnd.openxmlformats-officedocument.presentationml.tags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tags/tag29.xml" ContentType="application/vnd.openxmlformats-officedocument.presentationml.tags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notesSlides/notesSlide14.xml" ContentType="application/vnd.openxmlformats-officedocument.presentationml.notesSlide+xml"/>
  <Override PartName="/ppt/tags/tag36.xml" ContentType="application/vnd.openxmlformats-officedocument.presentationml.tags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32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4"/>
  </p:notesMasterIdLst>
  <p:handoutMasterIdLst>
    <p:handoutMasterId r:id="rId35"/>
  </p:handoutMasterIdLst>
  <p:sldIdLst>
    <p:sldId id="264" r:id="rId2"/>
    <p:sldId id="340" r:id="rId3"/>
    <p:sldId id="370" r:id="rId4"/>
    <p:sldId id="404" r:id="rId5"/>
    <p:sldId id="358" r:id="rId6"/>
    <p:sldId id="395" r:id="rId7"/>
    <p:sldId id="373" r:id="rId8"/>
    <p:sldId id="375" r:id="rId9"/>
    <p:sldId id="376" r:id="rId10"/>
    <p:sldId id="383" r:id="rId11"/>
    <p:sldId id="384" r:id="rId12"/>
    <p:sldId id="385" r:id="rId13"/>
    <p:sldId id="387" r:id="rId14"/>
    <p:sldId id="388" r:id="rId15"/>
    <p:sldId id="389" r:id="rId16"/>
    <p:sldId id="391" r:id="rId17"/>
    <p:sldId id="392" r:id="rId18"/>
    <p:sldId id="396" r:id="rId19"/>
    <p:sldId id="397" r:id="rId20"/>
    <p:sldId id="398" r:id="rId21"/>
    <p:sldId id="401" r:id="rId22"/>
    <p:sldId id="399" r:id="rId23"/>
    <p:sldId id="400" r:id="rId24"/>
    <p:sldId id="393" r:id="rId25"/>
    <p:sldId id="402" r:id="rId26"/>
    <p:sldId id="403" r:id="rId27"/>
    <p:sldId id="405" r:id="rId28"/>
    <p:sldId id="406" r:id="rId29"/>
    <p:sldId id="339" r:id="rId30"/>
    <p:sldId id="407" r:id="rId31"/>
    <p:sldId id="355" r:id="rId32"/>
    <p:sldId id="369" r:id="rId33"/>
  </p:sldIdLst>
  <p:sldSz cx="9144000" cy="6858000" type="screen4x3"/>
  <p:notesSz cx="7315200" cy="9601200"/>
  <p:custDataLst>
    <p:tags r:id="rId36"/>
  </p:custDataLst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lr>
        <a:schemeClr val="bg1"/>
      </a:buClr>
      <a:defRPr sz="1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lr>
        <a:schemeClr val="bg1"/>
      </a:buClr>
      <a:defRPr sz="1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lr>
        <a:schemeClr val="bg1"/>
      </a:buClr>
      <a:defRPr sz="1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lr>
        <a:schemeClr val="bg1"/>
      </a:buClr>
      <a:defRPr sz="1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lr>
        <a:schemeClr val="bg1"/>
      </a:buClr>
      <a:defRPr sz="1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99CC"/>
    <a:srgbClr val="3366FF"/>
    <a:srgbClr val="006699"/>
    <a:srgbClr val="336699"/>
    <a:srgbClr val="009999"/>
    <a:srgbClr val="0080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81" autoAdjust="0"/>
    <p:restoredTop sz="94728" autoAdjust="0"/>
  </p:normalViewPr>
  <p:slideViewPr>
    <p:cSldViewPr>
      <p:cViewPr>
        <p:scale>
          <a:sx n="120" d="100"/>
          <a:sy n="120" d="100"/>
        </p:scale>
        <p:origin x="-1362" y="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3" tIns="48252" rIns="96503" bIns="48252" numCol="1" anchor="t" anchorCtr="0" compatLnSpc="1">
            <a:prstTxWarp prst="textNoShape">
              <a:avLst/>
            </a:prstTxWarp>
          </a:bodyPr>
          <a:lstStyle>
            <a:lvl1pPr defTabSz="965200">
              <a:spcBef>
                <a:spcPct val="0"/>
              </a:spcBef>
              <a:buClrTx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3" tIns="48252" rIns="96503" bIns="48252" numCol="1" anchor="t" anchorCtr="0" compatLnSpc="1">
            <a:prstTxWarp prst="textNoShape">
              <a:avLst/>
            </a:prstTxWarp>
          </a:bodyPr>
          <a:lstStyle>
            <a:lvl1pPr algn="r" defTabSz="965200">
              <a:spcBef>
                <a:spcPct val="0"/>
              </a:spcBef>
              <a:buClrTx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3" tIns="48252" rIns="96503" bIns="48252" numCol="1" anchor="b" anchorCtr="0" compatLnSpc="1">
            <a:prstTxWarp prst="textNoShape">
              <a:avLst/>
            </a:prstTxWarp>
          </a:bodyPr>
          <a:lstStyle>
            <a:lvl1pPr defTabSz="965200">
              <a:spcBef>
                <a:spcPct val="0"/>
              </a:spcBef>
              <a:buClrTx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1775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3" tIns="48252" rIns="96503" bIns="48252" numCol="1" anchor="b" anchorCtr="0" compatLnSpc="1">
            <a:prstTxWarp prst="textNoShape">
              <a:avLst/>
            </a:prstTxWarp>
          </a:bodyPr>
          <a:lstStyle>
            <a:lvl1pPr algn="r" defTabSz="965200">
              <a:spcBef>
                <a:spcPct val="0"/>
              </a:spcBef>
              <a:buClrTx/>
              <a:defRPr sz="1200">
                <a:latin typeface="Times New Roman" pitchFamily="18" charset="0"/>
              </a:defRPr>
            </a:lvl1pPr>
          </a:lstStyle>
          <a:p>
            <a:fld id="{FE0B76BF-F47A-4723-ACD4-4C04EDB04DA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996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99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9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99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defRPr sz="1200" b="0">
                <a:latin typeface="Times New Roman" pitchFamily="18" charset="0"/>
              </a:defRPr>
            </a:lvl1pPr>
          </a:lstStyle>
          <a:p>
            <a:fld id="{D8BEFEEC-EB37-4FAD-B44A-F724FBA528B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EF8B00-6917-4FF9-90B8-816218DC4A8F}" type="slidenum">
              <a:rPr lang="en-US"/>
              <a:pPr/>
              <a:t>1</a:t>
            </a:fld>
            <a:endParaRPr lang="en-US"/>
          </a:p>
        </p:txBody>
      </p:sp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6088" y="1063625"/>
            <a:ext cx="3883025" cy="2913063"/>
          </a:xfrm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5750" cy="432117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25E1F7-2775-4492-AC54-FFFDD9830FCB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AFFFD3-99E8-4157-9BB1-4231EC612FBD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AC7225-15CC-4D0B-A21E-9825138235D7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9E288F-D3A1-4E45-B42F-E7E886B94BA8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91580D-A00D-4B79-A25B-939E4A554D86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6413B7-5774-4D2F-A5F4-2EB897B45EBB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DBD78A-A29D-420A-A88F-7AEFB6614C59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574AD3-3BAC-4BBA-B407-32A575775924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5BEF1C-EDC2-408F-B9FB-AD8C449B0479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A54B2-6932-4BC5-9913-276C6D545CC1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BAA34-A3AC-4E26-A054-702B33FF3F31}" type="slidenum">
              <a:rPr lang="en-US"/>
              <a:pPr/>
              <a:t>2</a:t>
            </a:fld>
            <a:endParaRPr lang="en-US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89A976-B225-4A6D-BF03-077D3F859E34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D587F9-D380-4189-A204-1BC4423188FD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5CF228-D0FB-4077-BED1-3FCDC3131507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A64820-B00F-4FBA-ADD9-0663E8F1D90E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8158CD-6BFA-4F79-95F2-A2F247EE79DB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005062-1697-44A2-BF23-AFFB026F5942}" type="slidenum">
              <a:rPr lang="en-US"/>
              <a:pPr/>
              <a:t>25</a:t>
            </a:fld>
            <a:endParaRPr lang="en-US"/>
          </a:p>
        </p:txBody>
      </p:sp>
      <p:sp>
        <p:nvSpPr>
          <p:cNvPr id="598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005062-1697-44A2-BF23-AFFB026F5942}" type="slidenum">
              <a:rPr lang="en-US"/>
              <a:pPr/>
              <a:t>26</a:t>
            </a:fld>
            <a:endParaRPr lang="en-US"/>
          </a:p>
        </p:txBody>
      </p:sp>
      <p:sp>
        <p:nvSpPr>
          <p:cNvPr id="598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005062-1697-44A2-BF23-AFFB026F5942}" type="slidenum">
              <a:rPr lang="en-US"/>
              <a:pPr/>
              <a:t>27</a:t>
            </a:fld>
            <a:endParaRPr lang="en-US"/>
          </a:p>
        </p:txBody>
      </p:sp>
      <p:sp>
        <p:nvSpPr>
          <p:cNvPr id="598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005062-1697-44A2-BF23-AFFB026F5942}" type="slidenum">
              <a:rPr lang="en-US"/>
              <a:pPr/>
              <a:t>28</a:t>
            </a:fld>
            <a:endParaRPr lang="en-US"/>
          </a:p>
        </p:txBody>
      </p:sp>
      <p:sp>
        <p:nvSpPr>
          <p:cNvPr id="598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3F0D7A-4D2C-4984-88F2-D260ACED44B9}" type="slidenum">
              <a:rPr lang="en-US"/>
              <a:pPr/>
              <a:t>29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6088" y="1063625"/>
            <a:ext cx="3883025" cy="2913063"/>
          </a:xfrm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5750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F81B79-FE0C-4BB4-A9FE-D1C6CC95DFE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6088" y="1063625"/>
            <a:ext cx="3883025" cy="2913063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5750" cy="4321175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005062-1697-44A2-BF23-AFFB026F5942}" type="slidenum">
              <a:rPr lang="en-US"/>
              <a:pPr/>
              <a:t>30</a:t>
            </a:fld>
            <a:endParaRPr lang="en-US"/>
          </a:p>
        </p:txBody>
      </p:sp>
      <p:sp>
        <p:nvSpPr>
          <p:cNvPr id="598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005062-1697-44A2-BF23-AFFB026F5942}" type="slidenum">
              <a:rPr lang="en-US"/>
              <a:pPr/>
              <a:t>31</a:t>
            </a:fld>
            <a:endParaRPr lang="en-US"/>
          </a:p>
        </p:txBody>
      </p:sp>
      <p:sp>
        <p:nvSpPr>
          <p:cNvPr id="598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BC41A6-9540-4382-9F94-78EC65704B76}" type="slidenum">
              <a:rPr lang="en-US"/>
              <a:pPr/>
              <a:t>32</a:t>
            </a:fld>
            <a:endParaRPr lang="en-US"/>
          </a:p>
        </p:txBody>
      </p:sp>
      <p:sp>
        <p:nvSpPr>
          <p:cNvPr id="599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9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8B3B77-8B2E-43C1-862F-47AE9DBF664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6088" y="1063625"/>
            <a:ext cx="3883025" cy="2913063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5750" cy="4321175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FC601F-7BDD-478E-B06B-7ACEC281994C}" type="slidenum">
              <a:rPr lang="en-US"/>
              <a:pPr/>
              <a:t>5</a:t>
            </a:fld>
            <a:endParaRPr lang="en-US"/>
          </a:p>
        </p:txBody>
      </p:sp>
      <p:sp>
        <p:nvSpPr>
          <p:cNvPr id="544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6088" y="1063625"/>
            <a:ext cx="3883025" cy="2913063"/>
          </a:xfrm>
          <a:ln/>
        </p:spPr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5750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20D910-4E75-4201-90DF-7D304110567A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F90C25-AA33-4B03-83EE-F7D1B1A40369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79EDAE-F562-4F1E-8EB7-DC753823B30D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9B7C2F-8333-4571-9986-0233E1F9E3C1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39D05A1-954A-4984-9D92-2B3FA9AA86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5211B33-C633-4EDB-9E7A-FB569C08CD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8763" y="111125"/>
            <a:ext cx="2022475" cy="59848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1338" y="111125"/>
            <a:ext cx="5915025" cy="5984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2A7B45-6600-4D7E-9D61-86B0B211B0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AC73EB-7913-4AC9-BDCE-9A74ED0A08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7E8ED23-ADBF-4257-894E-C26DAF4ED1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95725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3925" y="1371600"/>
            <a:ext cx="3897313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64A9E5-E909-481E-89C3-C410227BC7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10C518-6918-490E-8D38-B435C95585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2C9DA52-0F76-4537-968F-1029BB6C49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19A7722-CC11-43EE-9610-CCF780E920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4BC47EB-CAD1-4589-B5DE-86656CC219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2878815-2EB3-4AC4-A767-C0B7F04A61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 rot="5400000">
            <a:off x="4379912" y="2093913"/>
            <a:ext cx="384175" cy="9144000"/>
          </a:xfrm>
          <a:prstGeom prst="rect">
            <a:avLst/>
          </a:prstGeom>
          <a:solidFill>
            <a:srgbClr val="5B0DA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41338" y="111125"/>
            <a:ext cx="8045450" cy="103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FFFF99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945438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384175" cy="6858000"/>
          </a:xfrm>
          <a:prstGeom prst="rect">
            <a:avLst/>
          </a:prstGeom>
          <a:solidFill>
            <a:srgbClr val="5B0DA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184150" y="6262688"/>
            <a:ext cx="406400" cy="406400"/>
          </a:xfrm>
          <a:prstGeom prst="rect">
            <a:avLst/>
          </a:prstGeom>
          <a:solidFill>
            <a:srgbClr val="5B0DA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Oval 7"/>
          <p:cNvSpPr>
            <a:spLocks noChangeArrowheads="1"/>
          </p:cNvSpPr>
          <p:nvPr/>
        </p:nvSpPr>
        <p:spPr bwMode="auto">
          <a:xfrm>
            <a:off x="382588" y="6092825"/>
            <a:ext cx="398462" cy="37941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r">
              <a:spcBef>
                <a:spcPct val="0"/>
              </a:spcBef>
              <a:buClrTx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6565900" y="6461125"/>
            <a:ext cx="2578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ClrTx/>
            </a:pPr>
            <a:r>
              <a:rPr lang="en-US" sz="1000" b="0">
                <a:solidFill>
                  <a:srgbClr val="FFFF99"/>
                </a:solidFill>
                <a:latin typeface="Copperplate Gothic Light" pitchFamily="34" charset="0"/>
              </a:rPr>
              <a:t>Computing &amp; Information Sciences</a:t>
            </a:r>
          </a:p>
          <a:p>
            <a:pPr algn="r">
              <a:spcBef>
                <a:spcPct val="0"/>
              </a:spcBef>
              <a:buClrTx/>
            </a:pPr>
            <a:r>
              <a:rPr lang="en-US" sz="1000" b="0">
                <a:solidFill>
                  <a:srgbClr val="FFFF99"/>
                </a:solidFill>
                <a:latin typeface="Copperplate Gothic Light" pitchFamily="34" charset="0"/>
              </a:rPr>
              <a:t>Kansas State University</a:t>
            </a:r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123825"/>
            <a:ext cx="51593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defRPr sz="1000" b="0">
                <a:solidFill>
                  <a:srgbClr val="FFFF99"/>
                </a:solidFill>
                <a:latin typeface="+mj-lt"/>
              </a:defRPr>
            </a:lvl1pPr>
          </a:lstStyle>
          <a:p>
            <a:fld id="{E57356D4-33B4-4E75-9FC2-36B203D83DE4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7180" name="Group 12"/>
          <p:cNvGrpSpPr>
            <a:grpSpLocks/>
          </p:cNvGrpSpPr>
          <p:nvPr/>
        </p:nvGrpSpPr>
        <p:grpSpPr bwMode="auto">
          <a:xfrm>
            <a:off x="498475" y="76200"/>
            <a:ext cx="720725" cy="838200"/>
            <a:chOff x="1344" y="384"/>
            <a:chExt cx="1488" cy="1728"/>
          </a:xfrm>
        </p:grpSpPr>
        <p:sp>
          <p:nvSpPr>
            <p:cNvPr id="7181" name="Oval 13"/>
            <p:cNvSpPr>
              <a:spLocks noChangeArrowheads="1"/>
            </p:cNvSpPr>
            <p:nvPr/>
          </p:nvSpPr>
          <p:spPr bwMode="auto">
            <a:xfrm>
              <a:off x="1344" y="900"/>
              <a:ext cx="240" cy="240"/>
            </a:xfrm>
            <a:prstGeom prst="ellipse">
              <a:avLst/>
            </a:prstGeom>
            <a:solidFill>
              <a:srgbClr val="66FF33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2" name="Oval 14"/>
            <p:cNvSpPr>
              <a:spLocks noChangeArrowheads="1"/>
            </p:cNvSpPr>
            <p:nvPr/>
          </p:nvSpPr>
          <p:spPr bwMode="auto">
            <a:xfrm>
              <a:off x="1344" y="384"/>
              <a:ext cx="240" cy="240"/>
            </a:xfrm>
            <a:prstGeom prst="ellipse">
              <a:avLst/>
            </a:prstGeom>
            <a:solidFill>
              <a:srgbClr val="0066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3" name="Oval 15"/>
            <p:cNvSpPr>
              <a:spLocks noChangeArrowheads="1"/>
            </p:cNvSpPr>
            <p:nvPr/>
          </p:nvSpPr>
          <p:spPr bwMode="auto">
            <a:xfrm>
              <a:off x="1920" y="900"/>
              <a:ext cx="240" cy="240"/>
            </a:xfrm>
            <a:prstGeom prst="ellipse">
              <a:avLst/>
            </a:prstGeom>
            <a:solidFill>
              <a:srgbClr val="66FF33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4" name="Oval 16"/>
            <p:cNvSpPr>
              <a:spLocks noChangeArrowheads="1"/>
            </p:cNvSpPr>
            <p:nvPr/>
          </p:nvSpPr>
          <p:spPr bwMode="auto">
            <a:xfrm>
              <a:off x="2256" y="384"/>
              <a:ext cx="240" cy="240"/>
            </a:xfrm>
            <a:prstGeom prst="ellipse">
              <a:avLst/>
            </a:prstGeom>
            <a:solidFill>
              <a:srgbClr val="0066FF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5" name="Oval 17"/>
            <p:cNvSpPr>
              <a:spLocks noChangeArrowheads="1"/>
            </p:cNvSpPr>
            <p:nvPr/>
          </p:nvSpPr>
          <p:spPr bwMode="auto">
            <a:xfrm>
              <a:off x="2592" y="900"/>
              <a:ext cx="240" cy="240"/>
            </a:xfrm>
            <a:prstGeom prst="ellipse">
              <a:avLst/>
            </a:prstGeom>
            <a:solidFill>
              <a:srgbClr val="66FF33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6" name="Oval 18"/>
            <p:cNvSpPr>
              <a:spLocks noChangeArrowheads="1"/>
            </p:cNvSpPr>
            <p:nvPr/>
          </p:nvSpPr>
          <p:spPr bwMode="auto">
            <a:xfrm>
              <a:off x="1920" y="1392"/>
              <a:ext cx="240" cy="240"/>
            </a:xfrm>
            <a:prstGeom prst="ellipse">
              <a:avLst/>
            </a:prstGeom>
            <a:solidFill>
              <a:srgbClr val="FFFF66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7" name="Oval 19"/>
            <p:cNvSpPr>
              <a:spLocks noChangeArrowheads="1"/>
            </p:cNvSpPr>
            <p:nvPr/>
          </p:nvSpPr>
          <p:spPr bwMode="auto">
            <a:xfrm>
              <a:off x="1632" y="1872"/>
              <a:ext cx="240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8" name="Oval 20"/>
            <p:cNvSpPr>
              <a:spLocks noChangeArrowheads="1"/>
            </p:cNvSpPr>
            <p:nvPr/>
          </p:nvSpPr>
          <p:spPr bwMode="auto">
            <a:xfrm>
              <a:off x="2304" y="1872"/>
              <a:ext cx="240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189" name="AutoShape 21"/>
            <p:cNvCxnSpPr>
              <a:cxnSpLocks noChangeShapeType="1"/>
              <a:stCxn id="7182" idx="4"/>
              <a:endCxn id="7181" idx="0"/>
            </p:cNvCxnSpPr>
            <p:nvPr/>
          </p:nvCxnSpPr>
          <p:spPr bwMode="auto">
            <a:xfrm>
              <a:off x="1464" y="636"/>
              <a:ext cx="0" cy="25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  <a:effectLst/>
          </p:spPr>
        </p:cxnSp>
        <p:cxnSp>
          <p:nvCxnSpPr>
            <p:cNvPr id="7190" name="AutoShape 22"/>
            <p:cNvCxnSpPr>
              <a:cxnSpLocks noChangeShapeType="1"/>
              <a:stCxn id="7184" idx="3"/>
              <a:endCxn id="7183" idx="0"/>
            </p:cNvCxnSpPr>
            <p:nvPr/>
          </p:nvCxnSpPr>
          <p:spPr bwMode="auto">
            <a:xfrm flipH="1">
              <a:off x="2040" y="601"/>
              <a:ext cx="251" cy="287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  <a:effectLst/>
          </p:spPr>
        </p:cxnSp>
        <p:cxnSp>
          <p:nvCxnSpPr>
            <p:cNvPr id="7191" name="AutoShape 23"/>
            <p:cNvCxnSpPr>
              <a:cxnSpLocks noChangeShapeType="1"/>
              <a:stCxn id="7184" idx="5"/>
              <a:endCxn id="7185" idx="0"/>
            </p:cNvCxnSpPr>
            <p:nvPr/>
          </p:nvCxnSpPr>
          <p:spPr bwMode="auto">
            <a:xfrm>
              <a:off x="2461" y="601"/>
              <a:ext cx="251" cy="287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  <a:effectLst/>
          </p:spPr>
        </p:cxnSp>
        <p:cxnSp>
          <p:nvCxnSpPr>
            <p:cNvPr id="7192" name="AutoShape 24"/>
            <p:cNvCxnSpPr>
              <a:cxnSpLocks noChangeShapeType="1"/>
              <a:stCxn id="7181" idx="4"/>
              <a:endCxn id="7186" idx="1"/>
            </p:cNvCxnSpPr>
            <p:nvPr/>
          </p:nvCxnSpPr>
          <p:spPr bwMode="auto">
            <a:xfrm>
              <a:off x="1464" y="1152"/>
              <a:ext cx="491" cy="26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  <a:effectLst/>
          </p:spPr>
        </p:cxnSp>
        <p:cxnSp>
          <p:nvCxnSpPr>
            <p:cNvPr id="7193" name="AutoShape 25"/>
            <p:cNvCxnSpPr>
              <a:cxnSpLocks noChangeShapeType="1"/>
              <a:stCxn id="7183" idx="4"/>
              <a:endCxn id="7186" idx="0"/>
            </p:cNvCxnSpPr>
            <p:nvPr/>
          </p:nvCxnSpPr>
          <p:spPr bwMode="auto">
            <a:xfrm>
              <a:off x="2040" y="1152"/>
              <a:ext cx="0" cy="22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  <a:effectLst/>
          </p:spPr>
        </p:cxnSp>
        <p:cxnSp>
          <p:nvCxnSpPr>
            <p:cNvPr id="7194" name="AutoShape 26"/>
            <p:cNvCxnSpPr>
              <a:cxnSpLocks noChangeShapeType="1"/>
              <a:stCxn id="7185" idx="4"/>
              <a:endCxn id="7188" idx="0"/>
            </p:cNvCxnSpPr>
            <p:nvPr/>
          </p:nvCxnSpPr>
          <p:spPr bwMode="auto">
            <a:xfrm flipH="1">
              <a:off x="2424" y="1152"/>
              <a:ext cx="288" cy="70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  <a:effectLst/>
          </p:spPr>
        </p:cxnSp>
        <p:cxnSp>
          <p:nvCxnSpPr>
            <p:cNvPr id="7195" name="AutoShape 27"/>
            <p:cNvCxnSpPr>
              <a:cxnSpLocks noChangeShapeType="1"/>
              <a:stCxn id="7186" idx="5"/>
              <a:endCxn id="7188" idx="1"/>
            </p:cNvCxnSpPr>
            <p:nvPr/>
          </p:nvCxnSpPr>
          <p:spPr bwMode="auto">
            <a:xfrm>
              <a:off x="2125" y="1609"/>
              <a:ext cx="214" cy="28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  <a:effectLst/>
          </p:spPr>
        </p:cxnSp>
        <p:cxnSp>
          <p:nvCxnSpPr>
            <p:cNvPr id="7196" name="AutoShape 28"/>
            <p:cNvCxnSpPr>
              <a:cxnSpLocks noChangeShapeType="1"/>
              <a:stCxn id="7186" idx="3"/>
              <a:endCxn id="7187" idx="0"/>
            </p:cNvCxnSpPr>
            <p:nvPr/>
          </p:nvCxnSpPr>
          <p:spPr bwMode="auto">
            <a:xfrm flipH="1">
              <a:off x="1752" y="1609"/>
              <a:ext cx="203" cy="251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  <a:effectLst/>
          </p:spPr>
        </p:cxnSp>
      </p:grpSp>
      <p:pic>
        <p:nvPicPr>
          <p:cNvPr id="7197" name="Picture 29" descr="powerca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305800" y="5802313"/>
            <a:ext cx="838200" cy="674687"/>
          </a:xfrm>
          <a:prstGeom prst="rect">
            <a:avLst/>
          </a:prstGeom>
          <a:noFill/>
        </p:spPr>
      </p:pic>
      <p:sp>
        <p:nvSpPr>
          <p:cNvPr id="30" name="Text Box 8"/>
          <p:cNvSpPr txBox="1">
            <a:spLocks noChangeArrowheads="1"/>
          </p:cNvSpPr>
          <p:nvPr userDrawn="1"/>
        </p:nvSpPr>
        <p:spPr bwMode="auto">
          <a:xfrm>
            <a:off x="0" y="6461125"/>
            <a:ext cx="277992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sz="1000" b="0" u="none" dirty="0" smtClean="0">
                <a:solidFill>
                  <a:srgbClr val="FFFF99"/>
                </a:solidFill>
                <a:latin typeface="Copperplate Gothic Light" pitchFamily="34" charset="0"/>
              </a:rPr>
              <a:t>CIS 536/636 &amp; 736</a:t>
            </a:r>
          </a:p>
          <a:p>
            <a:pPr algn="l">
              <a:defRPr/>
            </a:pPr>
            <a:r>
              <a:rPr lang="en-US" sz="1000" b="0" u="none" dirty="0" smtClean="0">
                <a:solidFill>
                  <a:srgbClr val="FFFF99"/>
                </a:solidFill>
                <a:latin typeface="Copperplate Gothic Light" pitchFamily="34" charset="0"/>
              </a:rPr>
              <a:t>(Introduction to)</a:t>
            </a:r>
            <a:r>
              <a:rPr lang="en-US" sz="1000" b="0" u="none" baseline="0" dirty="0" smtClean="0">
                <a:solidFill>
                  <a:srgbClr val="FFFF99"/>
                </a:solidFill>
                <a:latin typeface="Copperplate Gothic Light" pitchFamily="34" charset="0"/>
              </a:rPr>
              <a:t> </a:t>
            </a:r>
            <a:r>
              <a:rPr lang="en-US" sz="1000" b="0" u="none" dirty="0" smtClean="0">
                <a:solidFill>
                  <a:srgbClr val="FFFF99"/>
                </a:solidFill>
                <a:latin typeface="Copperplate Gothic Light" pitchFamily="34" charset="0"/>
              </a:rPr>
              <a:t>Computer Graphics</a:t>
            </a:r>
            <a:endParaRPr lang="en-US" sz="1000" b="0" u="none" dirty="0">
              <a:solidFill>
                <a:srgbClr val="FFFF99"/>
              </a:solidFill>
              <a:latin typeface="Copperplate Gothic Light" pitchFamily="34" charset="0"/>
            </a:endParaRPr>
          </a:p>
        </p:txBody>
      </p:sp>
      <p:sp>
        <p:nvSpPr>
          <p:cNvPr id="31" name="Text Box 8"/>
          <p:cNvSpPr txBox="1">
            <a:spLocks noChangeArrowheads="1"/>
          </p:cNvSpPr>
          <p:nvPr userDrawn="1"/>
        </p:nvSpPr>
        <p:spPr bwMode="auto">
          <a:xfrm>
            <a:off x="4036850" y="6535579"/>
            <a:ext cx="129715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sz="1000" b="0" u="none" dirty="0" smtClean="0">
                <a:solidFill>
                  <a:srgbClr val="FFFF99"/>
                </a:solidFill>
                <a:latin typeface="Copperplate Gothic Light" pitchFamily="34" charset="0"/>
              </a:rPr>
              <a:t>Lecture 1 of 41</a:t>
            </a:r>
            <a:endParaRPr lang="en-US" sz="1000" b="0" u="none" dirty="0">
              <a:solidFill>
                <a:srgbClr val="FFFF99"/>
              </a:solidFill>
              <a:latin typeface="Copperplate Gothic Ligh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­"/>
        <a:defRPr>
          <a:solidFill>
            <a:srgbClr val="5B0DAA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ð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u"/>
        <a:defRPr sz="1400">
          <a:solidFill>
            <a:srgbClr val="5B0DAA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Ø"/>
        <a:defRPr sz="14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Ø"/>
        <a:defRPr sz="1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Ø"/>
        <a:defRPr sz="1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Ø"/>
        <a:defRPr sz="1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Ø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bit.ly/eBrI09" TargetMode="External"/><Relationship Id="rId3" Type="http://schemas.openxmlformats.org/officeDocument/2006/relationships/notesSlide" Target="../notesSlides/notesSlide1.xml"/><Relationship Id="rId7" Type="http://schemas.openxmlformats.org/officeDocument/2006/relationships/hyperlink" Target="http://www.cis.ksu.edu/~bhsu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hyperlink" Target="http://www.kddresearch.org/Courses/CIS636" TargetMode="External"/><Relationship Id="rId11" Type="http://schemas.openxmlformats.org/officeDocument/2006/relationships/hyperlink" Target="http://bit.ly/2yNPD" TargetMode="External"/><Relationship Id="rId5" Type="http://schemas.openxmlformats.org/officeDocument/2006/relationships/hyperlink" Target="http://bit.ly/eVizrE" TargetMode="External"/><Relationship Id="rId10" Type="http://schemas.openxmlformats.org/officeDocument/2006/relationships/hyperlink" Target="http://bit.ly/ieUq45" TargetMode="External"/><Relationship Id="rId4" Type="http://schemas.openxmlformats.org/officeDocument/2006/relationships/hyperlink" Target="http://bit.ly/hGvXlH" TargetMode="External"/><Relationship Id="rId9" Type="http://schemas.openxmlformats.org/officeDocument/2006/relationships/hyperlink" Target="http://bit.ly/fwpDwd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20.xml"/><Relationship Id="rId3" Type="http://schemas.openxmlformats.org/officeDocument/2006/relationships/tags" Target="../tags/tag15.xml"/><Relationship Id="rId7" Type="http://schemas.openxmlformats.org/officeDocument/2006/relationships/tags" Target="../tags/tag19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10" Type="http://schemas.openxmlformats.org/officeDocument/2006/relationships/notesSlide" Target="../notesSlides/notesSlide12.xml"/><Relationship Id="rId4" Type="http://schemas.openxmlformats.org/officeDocument/2006/relationships/tags" Target="../tags/tag16.xml"/><Relationship Id="rId9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4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7" Type="http://schemas.openxmlformats.org/officeDocument/2006/relationships/hyperlink" Target="http://en.wikipedia.org/wiki/Transformation_matrix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Relationship Id="rId6" Type="http://schemas.openxmlformats.org/officeDocument/2006/relationships/hyperlink" Target="http://en.wikipedia.org/wiki/Scaling_matrix" TargetMode="External"/><Relationship Id="rId5" Type="http://schemas.openxmlformats.org/officeDocument/2006/relationships/hyperlink" Target="http://en.wikipedia.org/wiki/Rotation_matrix" TargetMode="External"/><Relationship Id="rId4" Type="http://schemas.openxmlformats.org/officeDocument/2006/relationships/hyperlink" Target="http://en.wikipedia.org/wiki/Translation_matri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3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4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jpeg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4.bin"/><Relationship Id="rId2" Type="http://schemas.openxmlformats.org/officeDocument/2006/relationships/tags" Target="../tags/tag29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21.xml"/><Relationship Id="rId9" Type="http://schemas.openxmlformats.org/officeDocument/2006/relationships/hyperlink" Target="http://bit.ly/fcIjLB" TargetMode="Externa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fly.cc.fer.hr/~unreal/theredbook/" TargetMode="External"/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5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enocular.com/flash/tutorials/transformmatrix/" TargetMode="External"/><Relationship Id="rId3" Type="http://schemas.openxmlformats.org/officeDocument/2006/relationships/notesSlide" Target="../notesSlides/notesSlide23.xml"/><Relationship Id="rId7" Type="http://schemas.openxmlformats.org/officeDocument/2006/relationships/hyperlink" Target="http://en.wikipedia.org/wiki/Transformation_matrix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Relationship Id="rId6" Type="http://schemas.openxmlformats.org/officeDocument/2006/relationships/hyperlink" Target="http://bit.ly/hZfx3W" TargetMode="External"/><Relationship Id="rId5" Type="http://schemas.openxmlformats.org/officeDocument/2006/relationships/hyperlink" Target="http://www.bobpowell.net/transformations.htm" TargetMode="External"/><Relationship Id="rId4" Type="http://schemas.openxmlformats.org/officeDocument/2006/relationships/image" Target="../media/image5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://bit.ly/cS4h7g" TargetMode="External"/><Relationship Id="rId3" Type="http://schemas.openxmlformats.org/officeDocument/2006/relationships/notesSlide" Target="../notesSlides/notesSlide25.xml"/><Relationship Id="rId7" Type="http://schemas.openxmlformats.org/officeDocument/2006/relationships/image" Target="../media/image57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3.xml"/><Relationship Id="rId6" Type="http://schemas.openxmlformats.org/officeDocument/2006/relationships/hyperlink" Target="http://knol.google.com/k/matrices-for-3d-applications-view-transformation" TargetMode="External"/><Relationship Id="rId5" Type="http://schemas.openxmlformats.org/officeDocument/2006/relationships/image" Target="../media/image56.png"/><Relationship Id="rId4" Type="http://schemas.openxmlformats.org/officeDocument/2006/relationships/image" Target="../media/image1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7" Type="http://schemas.openxmlformats.org/officeDocument/2006/relationships/hyperlink" Target="http://bit.ly/cS4h7g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4.xml"/><Relationship Id="rId6" Type="http://schemas.openxmlformats.org/officeDocument/2006/relationships/image" Target="../media/image58.png"/><Relationship Id="rId5" Type="http://schemas.openxmlformats.org/officeDocument/2006/relationships/hyperlink" Target="http://en.wikipedia.org/wiki/Barycentric_coordinates_(mathematics)" TargetMode="External"/><Relationship Id="rId4" Type="http://schemas.openxmlformats.org/officeDocument/2006/relationships/hyperlink" Target="http://bit.ly/fG7RSk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5.xml"/><Relationship Id="rId6" Type="http://schemas.openxmlformats.org/officeDocument/2006/relationships/hyperlink" Target="http://bit.ly/hvAZAe" TargetMode="External"/><Relationship Id="rId5" Type="http://schemas.openxmlformats.org/officeDocument/2006/relationships/image" Target="../media/image60.gif"/><Relationship Id="rId4" Type="http://schemas.openxmlformats.org/officeDocument/2006/relationships/image" Target="../media/image59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6.xml"/><Relationship Id="rId5" Type="http://schemas.openxmlformats.org/officeDocument/2006/relationships/hyperlink" Target="http://en.wikipedia.org/wiki/Ray_tracing_(graphics)" TargetMode="External"/><Relationship Id="rId4" Type="http://schemas.openxmlformats.org/officeDocument/2006/relationships/image" Target="../media/image61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jpeg"/><Relationship Id="rId3" Type="http://schemas.openxmlformats.org/officeDocument/2006/relationships/notesSlide" Target="../notesSlides/notesSlide29.xml"/><Relationship Id="rId7" Type="http://schemas.openxmlformats.org/officeDocument/2006/relationships/image" Target="../media/image65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7.xml"/><Relationship Id="rId6" Type="http://schemas.openxmlformats.org/officeDocument/2006/relationships/image" Target="../media/image64.jpeg"/><Relationship Id="rId5" Type="http://schemas.openxmlformats.org/officeDocument/2006/relationships/image" Target="../media/image63.jpeg"/><Relationship Id="rId4" Type="http://schemas.openxmlformats.org/officeDocument/2006/relationships/image" Target="../media/image6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7" Type="http://schemas.openxmlformats.org/officeDocument/2006/relationships/hyperlink" Target="http://nehe.gamedev.net/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8.xml"/><Relationship Id="rId6" Type="http://schemas.openxmlformats.org/officeDocument/2006/relationships/hyperlink" Target="http://unixhelp.ed.ac.uk/" TargetMode="External"/><Relationship Id="rId5" Type="http://schemas.openxmlformats.org/officeDocument/2006/relationships/hyperlink" Target="https://selfserv.cis.ksu.edu/selfserv/requestAccount" TargetMode="External"/><Relationship Id="rId4" Type="http://schemas.openxmlformats.org/officeDocument/2006/relationships/hyperlink" Target="http://support.cis.ksu.edu/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9.xml"/><Relationship Id="rId4" Type="http://schemas.openxmlformats.org/officeDocument/2006/relationships/hyperlink" Target="http://en.wikipedia.org/wiki/Homogeneous_coordinates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40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notesSlide" Target="../notesSlides/notesSlide3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17" Type="http://schemas.openxmlformats.org/officeDocument/2006/relationships/hyperlink" Target="http://bit.ly/eBrI09" TargetMode="External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bit.ly/fwpDwd" TargetMode="External"/><Relationship Id="rId1" Type="http://schemas.openxmlformats.org/officeDocument/2006/relationships/tags" Target="../tags/tag7.xml"/><Relationship Id="rId6" Type="http://schemas.openxmlformats.org/officeDocument/2006/relationships/hyperlink" Target="http://bit.ly/f4CvMZ" TargetMode="External"/><Relationship Id="rId11" Type="http://schemas.openxmlformats.org/officeDocument/2006/relationships/image" Target="../media/image8.png"/><Relationship Id="rId5" Type="http://schemas.openxmlformats.org/officeDocument/2006/relationships/hyperlink" Target="http://bit.ly/gt5v3u" TargetMode="External"/><Relationship Id="rId15" Type="http://schemas.openxmlformats.org/officeDocument/2006/relationships/image" Target="../media/image12.png"/><Relationship Id="rId10" Type="http://schemas.openxmlformats.org/officeDocument/2006/relationships/image" Target="../media/image7.png"/><Relationship Id="rId4" Type="http://schemas.openxmlformats.org/officeDocument/2006/relationships/hyperlink" Target="http://bit.ly/f5z1UC" TargetMode="External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3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hyperlink" Target="http://bit.ly/dNa2MO" TargetMode="External"/><Relationship Id="rId9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5" name="Rectangle 3"/>
          <p:cNvSpPr>
            <a:spLocks noChangeArrowheads="1"/>
          </p:cNvSpPr>
          <p:nvPr/>
        </p:nvSpPr>
        <p:spPr bwMode="auto">
          <a:xfrm>
            <a:off x="1037034" y="2286000"/>
            <a:ext cx="775335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ctr">
              <a:buClr>
                <a:srgbClr val="5B0DAA"/>
              </a:buClr>
              <a:buFont typeface="Wingdings" pitchFamily="2" charset="2"/>
              <a:buNone/>
            </a:pPr>
            <a:r>
              <a:rPr lang="en-US" sz="2000" dirty="0"/>
              <a:t>William H. Hsu</a:t>
            </a:r>
          </a:p>
          <a:p>
            <a:pPr marL="342900" indent="-342900" algn="ctr">
              <a:buClr>
                <a:srgbClr val="5B0DAA"/>
              </a:buClr>
              <a:buFont typeface="Wingdings" pitchFamily="2" charset="2"/>
              <a:buNone/>
            </a:pPr>
            <a:r>
              <a:rPr lang="en-US" sz="2000" dirty="0"/>
              <a:t>Department of Computing and Information Sciences, </a:t>
            </a:r>
            <a:r>
              <a:rPr lang="en-US" sz="2000" dirty="0" smtClean="0"/>
              <a:t>KSU</a:t>
            </a:r>
            <a:endParaRPr lang="en-US" sz="1600" dirty="0"/>
          </a:p>
          <a:p>
            <a:pPr marL="342900" indent="-342900" algn="ctr">
              <a:buClr>
                <a:srgbClr val="5B0DAA"/>
              </a:buClr>
              <a:buFont typeface="Wingdings" pitchFamily="2" charset="2"/>
              <a:buNone/>
            </a:pPr>
            <a:endParaRPr lang="en-US" sz="1600" dirty="0"/>
          </a:p>
          <a:p>
            <a:pPr marL="342900" indent="-342900" algn="ctr">
              <a:buClr>
                <a:srgbClr val="5B0DAA"/>
              </a:buClr>
            </a:pPr>
            <a:r>
              <a:rPr lang="en-US" sz="1600" dirty="0"/>
              <a:t>KSOL course pages: </a:t>
            </a:r>
            <a:r>
              <a:rPr lang="en-US" sz="1600" dirty="0" smtClean="0">
                <a:solidFill>
                  <a:srgbClr val="0000CC"/>
                </a:solidFill>
                <a:hlinkClick r:id="rId4"/>
              </a:rPr>
              <a:t>http://bit.ly/hGvXlH</a:t>
            </a:r>
            <a:r>
              <a:rPr lang="en-US" sz="1600" dirty="0" smtClean="0">
                <a:solidFill>
                  <a:srgbClr val="0000CC"/>
                </a:solidFill>
              </a:rPr>
              <a:t> / </a:t>
            </a:r>
            <a:r>
              <a:rPr lang="en-US" sz="1600" dirty="0" smtClean="0">
                <a:solidFill>
                  <a:srgbClr val="0000CC"/>
                </a:solidFill>
                <a:hlinkClick r:id="rId5"/>
              </a:rPr>
              <a:t>http://bit.ly/eVizrE</a:t>
            </a:r>
            <a:r>
              <a:rPr lang="en-US" sz="1600" dirty="0" smtClean="0">
                <a:solidFill>
                  <a:srgbClr val="0000CC"/>
                </a:solidFill>
              </a:rPr>
              <a:t> </a:t>
            </a:r>
            <a:endParaRPr lang="en-US" sz="1600" dirty="0"/>
          </a:p>
          <a:p>
            <a:pPr marL="342900" indent="-342900" algn="ctr">
              <a:buClr>
                <a:srgbClr val="5B0DAA"/>
              </a:buClr>
              <a:buFont typeface="Wingdings" pitchFamily="2" charset="2"/>
              <a:buNone/>
            </a:pPr>
            <a:r>
              <a:rPr lang="en-US" sz="1600" dirty="0" smtClean="0"/>
              <a:t>Public mirror web </a:t>
            </a:r>
            <a:r>
              <a:rPr lang="en-US" sz="1600" dirty="0"/>
              <a:t>site: </a:t>
            </a:r>
            <a:r>
              <a:rPr lang="en-US" sz="1600" dirty="0">
                <a:hlinkClick r:id="rId6"/>
              </a:rPr>
              <a:t>http://</a:t>
            </a:r>
            <a:r>
              <a:rPr lang="en-US" sz="1600" dirty="0" smtClean="0">
                <a:hlinkClick r:id="rId6"/>
              </a:rPr>
              <a:t>www.kddresearch.org/Courses/CIS636</a:t>
            </a:r>
            <a:endParaRPr lang="en-US" sz="1600" dirty="0"/>
          </a:p>
          <a:p>
            <a:pPr marL="342900" indent="-342900" algn="ctr">
              <a:buClr>
                <a:srgbClr val="5B0DAA"/>
              </a:buClr>
              <a:buFont typeface="Wingdings" pitchFamily="2" charset="2"/>
              <a:buNone/>
            </a:pPr>
            <a:r>
              <a:rPr lang="en-US" sz="1600" dirty="0"/>
              <a:t>Instructor home page: </a:t>
            </a:r>
            <a:r>
              <a:rPr lang="en-US" sz="1600" u="sng" dirty="0">
                <a:hlinkClick r:id="rId7"/>
              </a:rPr>
              <a:t>http://www.cis.ksu.edu/~bhsu</a:t>
            </a:r>
            <a:endParaRPr lang="en-US" sz="1600" u="sng" dirty="0"/>
          </a:p>
          <a:p>
            <a:pPr marL="342900" indent="-342900" algn="ctr">
              <a:buClr>
                <a:srgbClr val="5B0DAA"/>
              </a:buClr>
              <a:buFont typeface="Wingdings" pitchFamily="2" charset="2"/>
              <a:buNone/>
            </a:pPr>
            <a:endParaRPr lang="en-US" sz="1600" u="sng" dirty="0"/>
          </a:p>
          <a:p>
            <a:pPr marL="342900" indent="-342900" algn="ctr">
              <a:buClr>
                <a:srgbClr val="5B0DAA"/>
              </a:buClr>
              <a:buFont typeface="Wingdings" pitchFamily="2" charset="2"/>
              <a:buNone/>
            </a:pPr>
            <a:r>
              <a:rPr lang="en-US" sz="1600" dirty="0"/>
              <a:t>Readings</a:t>
            </a:r>
            <a:r>
              <a:rPr lang="en-US" sz="1600" dirty="0" smtClean="0"/>
              <a:t>:</a:t>
            </a:r>
            <a:endParaRPr lang="en-US" sz="1600" dirty="0"/>
          </a:p>
          <a:p>
            <a:pPr marL="342900" indent="-342900" algn="ctr">
              <a:buClr>
                <a:srgbClr val="5B0DAA"/>
              </a:buClr>
            </a:pPr>
            <a:r>
              <a:rPr lang="en-US" sz="1600" b="0" dirty="0" smtClean="0"/>
              <a:t>Wikipedia: vectors (</a:t>
            </a:r>
            <a:r>
              <a:rPr lang="en-US" sz="1600" dirty="0" smtClean="0">
                <a:solidFill>
                  <a:srgbClr val="800000"/>
                </a:solidFill>
                <a:hlinkClick r:id="rId8"/>
              </a:rPr>
              <a:t>http://bit.ly/eBrI09</a:t>
            </a:r>
            <a:r>
              <a:rPr lang="en-US" sz="1600" b="0" dirty="0" smtClean="0"/>
              <a:t>), matrices (</a:t>
            </a:r>
            <a:r>
              <a:rPr lang="en-US" sz="1600" dirty="0" smtClean="0">
                <a:solidFill>
                  <a:srgbClr val="800000"/>
                </a:solidFill>
                <a:hlinkClick r:id="rId9"/>
              </a:rPr>
              <a:t>http://bit.ly/fwpDwd</a:t>
            </a:r>
            <a:r>
              <a:rPr lang="en-US" sz="1600" dirty="0" smtClean="0">
                <a:solidFill>
                  <a:srgbClr val="800000"/>
                </a:solidFill>
              </a:rPr>
              <a:t>)</a:t>
            </a:r>
            <a:endParaRPr lang="en-US" sz="1600" b="0" dirty="0" smtClean="0"/>
          </a:p>
          <a:p>
            <a:pPr marL="342900" indent="-342900" algn="ctr">
              <a:buClr>
                <a:srgbClr val="5B0DAA"/>
              </a:buClr>
              <a:buFont typeface="Wingdings" pitchFamily="2" charset="2"/>
              <a:buNone/>
            </a:pPr>
            <a:r>
              <a:rPr lang="en-US" sz="1600" b="0" dirty="0" smtClean="0"/>
              <a:t>Sections </a:t>
            </a:r>
            <a:r>
              <a:rPr lang="en-US" sz="1600" b="0" u="sng" dirty="0" smtClean="0"/>
              <a:t>2.1 – 2.2</a:t>
            </a:r>
            <a:r>
              <a:rPr lang="en-US" sz="1600" b="0" dirty="0" smtClean="0"/>
              <a:t>, 13.2, 14.1 – 14.4, 17.1, Eberly </a:t>
            </a:r>
            <a:r>
              <a:rPr lang="en-US" sz="1600" b="0" i="1" dirty="0" smtClean="0"/>
              <a:t>2</a:t>
            </a:r>
            <a:r>
              <a:rPr lang="en-US" sz="1600" b="0" i="1" baseline="30000" dirty="0" smtClean="0"/>
              <a:t>e</a:t>
            </a:r>
            <a:r>
              <a:rPr lang="en-US" sz="1600" b="0" dirty="0" smtClean="0"/>
              <a:t> – see </a:t>
            </a:r>
            <a:r>
              <a:rPr lang="en-US" sz="1600" dirty="0" smtClean="0">
                <a:hlinkClick r:id="rId10"/>
              </a:rPr>
              <a:t>http://bit.ly/ieUq45</a:t>
            </a:r>
            <a:endParaRPr lang="en-US" sz="1600" dirty="0" smtClean="0"/>
          </a:p>
          <a:p>
            <a:pPr marL="342900" indent="-342900" algn="ctr">
              <a:buClr>
                <a:srgbClr val="5B0DAA"/>
              </a:buClr>
              <a:buFont typeface="Wingdings" pitchFamily="2" charset="2"/>
              <a:buNone/>
            </a:pPr>
            <a:r>
              <a:rPr lang="en-US" sz="1600" b="0" dirty="0" smtClean="0"/>
              <a:t>Appendices 1-4, Foley, J. D., </a:t>
            </a:r>
            <a:r>
              <a:rPr lang="en-US" sz="1600" b="0" dirty="0" err="1" smtClean="0"/>
              <a:t>VanDam</a:t>
            </a:r>
            <a:r>
              <a:rPr lang="en-US" sz="1600" b="0" dirty="0" smtClean="0"/>
              <a:t>, A., </a:t>
            </a:r>
            <a:r>
              <a:rPr lang="en-US" sz="1600" b="0" dirty="0" err="1" smtClean="0"/>
              <a:t>Feiner</a:t>
            </a:r>
            <a:r>
              <a:rPr lang="en-US" sz="1600" b="0" dirty="0" smtClean="0"/>
              <a:t>, S. K., &amp; Hughes, J. F.  (1991). </a:t>
            </a:r>
            <a:r>
              <a:rPr lang="en-US" sz="1600" b="0" i="1" dirty="0" smtClean="0"/>
              <a:t>Computer Graphics, Principles and Practice, Second Edition in C. </a:t>
            </a:r>
          </a:p>
          <a:p>
            <a:pPr marL="342900" indent="-342900" algn="ctr">
              <a:buClr>
                <a:srgbClr val="5B0DAA"/>
              </a:buClr>
              <a:buFont typeface="Wingdings" pitchFamily="2" charset="2"/>
              <a:buNone/>
              <a:defRPr/>
            </a:pPr>
            <a:r>
              <a:rPr lang="en-US" sz="1600" b="0" dirty="0" smtClean="0"/>
              <a:t>McCauley (Senocular.com) tutorial: </a:t>
            </a:r>
            <a:r>
              <a:rPr lang="en-US" sz="1600" dirty="0" smtClean="0">
                <a:hlinkClick r:id="rId11"/>
              </a:rPr>
              <a:t>http://bit.ly/2yNPD</a:t>
            </a:r>
            <a:r>
              <a:rPr lang="en-US" sz="1600" dirty="0" smtClean="0"/>
              <a:t> </a:t>
            </a:r>
            <a:endParaRPr lang="en-US" sz="1600" b="0" dirty="0" smtClean="0"/>
          </a:p>
          <a:p>
            <a:pPr marL="342900" indent="-342900" algn="ctr">
              <a:buClr>
                <a:srgbClr val="5B0DAA"/>
              </a:buClr>
              <a:buFont typeface="Wingdings" pitchFamily="2" charset="2"/>
              <a:buNone/>
            </a:pPr>
            <a:endParaRPr lang="en-US" sz="1600" b="0" i="1" dirty="0" smtClean="0"/>
          </a:p>
        </p:txBody>
      </p:sp>
      <p:sp>
        <p:nvSpPr>
          <p:cNvPr id="233476" name="Rectangle 4"/>
          <p:cNvSpPr>
            <a:spLocks noChangeArrowheads="1"/>
          </p:cNvSpPr>
          <p:nvPr/>
        </p:nvSpPr>
        <p:spPr bwMode="auto">
          <a:xfrm>
            <a:off x="715581" y="990600"/>
            <a:ext cx="839627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/>
              <a:t>Computer Graphics (CG) Basics: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smtClean="0"/>
              <a:t>Transformation </a:t>
            </a:r>
            <a:r>
              <a:rPr lang="en-US" sz="2800" dirty="0" smtClean="0"/>
              <a:t>Matrices &amp; Coordinate Systems</a:t>
            </a:r>
            <a:endParaRPr lang="en-US" sz="28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147762" y="76200"/>
            <a:ext cx="7531894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u="none" dirty="0" smtClean="0">
                <a:solidFill>
                  <a:srgbClr val="5B0DAA"/>
                </a:solidFill>
                <a:latin typeface="Copperplate Gothic Light" pitchFamily="34" charset="0"/>
              </a:rPr>
              <a:t>Lecture 1 of 41</a:t>
            </a:r>
            <a:endParaRPr lang="en-US" sz="2800" u="none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524000" y="76200"/>
            <a:ext cx="739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Vector Spaces and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Affine Spaces</a:t>
            </a:r>
            <a:endParaRPr lang="en-US" sz="200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457200" y="990600"/>
            <a:ext cx="85344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sng" dirty="0">
                <a:solidFill>
                  <a:srgbClr val="800000"/>
                </a:solidFill>
              </a:rPr>
              <a:t>Vector Space</a:t>
            </a:r>
            <a:r>
              <a:rPr lang="en-US" sz="1800" dirty="0">
                <a:solidFill>
                  <a:srgbClr val="800000"/>
                </a:solidFill>
              </a:rPr>
              <a:t>: Set of Points with Addition, Multiplication by Constant</a:t>
            </a:r>
            <a:endParaRPr lang="en-US" sz="1800" u="sng" dirty="0">
              <a:solidFill>
                <a:srgbClr val="800000"/>
              </a:solidFill>
            </a:endParaRP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Components</a:t>
            </a:r>
          </a:p>
          <a:p>
            <a:pPr marL="1085850" lvl="2" indent="-22860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>
                <a:solidFill>
                  <a:srgbClr val="0000CC"/>
                </a:solidFill>
              </a:rPr>
              <a:t>Set </a:t>
            </a:r>
            <a:r>
              <a:rPr lang="en-US" sz="1600" i="1" dirty="0">
                <a:solidFill>
                  <a:srgbClr val="0000CC"/>
                </a:solidFill>
              </a:rPr>
              <a:t>V</a:t>
            </a:r>
            <a:r>
              <a:rPr lang="en-US" sz="1600" dirty="0">
                <a:solidFill>
                  <a:srgbClr val="0000CC"/>
                </a:solidFill>
              </a:rPr>
              <a:t> (of </a:t>
            </a:r>
            <a:r>
              <a:rPr lang="en-US" sz="1600" u="sng" dirty="0">
                <a:solidFill>
                  <a:srgbClr val="0000CC"/>
                </a:solidFill>
              </a:rPr>
              <a:t>vectors</a:t>
            </a:r>
            <a:r>
              <a:rPr lang="en-US" sz="1600" dirty="0">
                <a:solidFill>
                  <a:srgbClr val="0000CC"/>
                </a:solidFill>
              </a:rPr>
              <a:t> </a:t>
            </a:r>
            <a:r>
              <a:rPr lang="en-US" sz="1600" dirty="0"/>
              <a:t>u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dirty="0"/>
              <a:t>v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dirty="0"/>
              <a:t>w</a:t>
            </a:r>
            <a:r>
              <a:rPr lang="en-US" sz="1600" dirty="0">
                <a:solidFill>
                  <a:srgbClr val="0000CC"/>
                </a:solidFill>
              </a:rPr>
              <a:t>) over which addition, scalar multiplication defined</a:t>
            </a:r>
          </a:p>
          <a:p>
            <a:pPr marL="1085850" lvl="2" indent="-22860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>
                <a:solidFill>
                  <a:srgbClr val="0000CC"/>
                </a:solidFill>
              </a:rPr>
              <a:t>Vector addition: </a:t>
            </a:r>
            <a:r>
              <a:rPr lang="en-US" sz="1600" dirty="0"/>
              <a:t>v </a:t>
            </a:r>
            <a:r>
              <a:rPr lang="en-US" sz="1600" dirty="0">
                <a:solidFill>
                  <a:srgbClr val="0000CC"/>
                </a:solidFill>
              </a:rPr>
              <a:t>+ </a:t>
            </a:r>
            <a:r>
              <a:rPr lang="en-US" sz="1600" dirty="0"/>
              <a:t>w</a:t>
            </a:r>
            <a:endParaRPr lang="en-US" sz="1600" dirty="0">
              <a:solidFill>
                <a:srgbClr val="0000CC"/>
              </a:solidFill>
            </a:endParaRPr>
          </a:p>
          <a:p>
            <a:pPr marL="1085850" lvl="2" indent="-22860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>
                <a:solidFill>
                  <a:srgbClr val="0000CC"/>
                </a:solidFill>
              </a:rPr>
              <a:t>Scalar multiplication: </a:t>
            </a:r>
            <a:r>
              <a:rPr lang="en-US" sz="1600" dirty="0">
                <a:sym typeface="Symbol" pitchFamily="18" charset="2"/>
              </a:rPr>
              <a:t></a:t>
            </a:r>
            <a:r>
              <a:rPr lang="en-US" sz="1600" dirty="0"/>
              <a:t>v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Properties (necessary and sufficient conditions)</a:t>
            </a:r>
          </a:p>
          <a:p>
            <a:pPr marL="1085850" lvl="2" indent="-22860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>
                <a:solidFill>
                  <a:srgbClr val="0000CC"/>
                </a:solidFill>
              </a:rPr>
              <a:t>Addition: associative, commutative, identity (</a:t>
            </a:r>
            <a:r>
              <a:rPr lang="en-US" sz="1600" dirty="0"/>
              <a:t>0</a:t>
            </a:r>
            <a:r>
              <a:rPr lang="en-US" sz="1600" dirty="0">
                <a:solidFill>
                  <a:srgbClr val="0000CC"/>
                </a:solidFill>
              </a:rPr>
              <a:t> vector such that </a:t>
            </a:r>
            <a:r>
              <a:rPr lang="en-US" sz="1600" dirty="0">
                <a:solidFill>
                  <a:srgbClr val="0000CC"/>
                </a:solidFill>
                <a:sym typeface="Symbol" pitchFamily="18" charset="2"/>
              </a:rPr>
              <a:t> </a:t>
            </a:r>
            <a:r>
              <a:rPr lang="en-US" sz="1600" dirty="0"/>
              <a:t>v</a:t>
            </a:r>
            <a:r>
              <a:rPr lang="en-US" sz="1600" dirty="0">
                <a:solidFill>
                  <a:srgbClr val="0000CC"/>
                </a:solidFill>
              </a:rPr>
              <a:t> . </a:t>
            </a:r>
            <a:r>
              <a:rPr lang="en-US" sz="1600" dirty="0"/>
              <a:t>0</a:t>
            </a:r>
            <a:r>
              <a:rPr lang="en-US" sz="1600" dirty="0">
                <a:solidFill>
                  <a:srgbClr val="0000CC"/>
                </a:solidFill>
              </a:rPr>
              <a:t> + </a:t>
            </a:r>
            <a:r>
              <a:rPr lang="en-US" sz="1600" dirty="0"/>
              <a:t>v</a:t>
            </a:r>
            <a:r>
              <a:rPr lang="en-US" sz="1600" dirty="0">
                <a:solidFill>
                  <a:srgbClr val="0000CC"/>
                </a:solidFill>
              </a:rPr>
              <a:t> = </a:t>
            </a:r>
            <a:r>
              <a:rPr lang="en-US" sz="1600" dirty="0"/>
              <a:t>v</a:t>
            </a:r>
            <a:r>
              <a:rPr lang="en-US" sz="1600" dirty="0">
                <a:solidFill>
                  <a:srgbClr val="0000CC"/>
                </a:solidFill>
              </a:rPr>
              <a:t>), admits inverses (</a:t>
            </a:r>
            <a:r>
              <a:rPr lang="en-US" sz="1600" dirty="0">
                <a:solidFill>
                  <a:srgbClr val="0000CC"/>
                </a:solidFill>
                <a:sym typeface="Symbol" pitchFamily="18" charset="2"/>
              </a:rPr>
              <a:t> </a:t>
            </a:r>
            <a:r>
              <a:rPr lang="en-US" sz="1600" dirty="0"/>
              <a:t>v</a:t>
            </a:r>
            <a:r>
              <a:rPr lang="en-US" sz="1600" dirty="0">
                <a:solidFill>
                  <a:srgbClr val="0000CC"/>
                </a:solidFill>
              </a:rPr>
              <a:t> . </a:t>
            </a:r>
            <a:r>
              <a:rPr lang="en-US" sz="1600" dirty="0">
                <a:solidFill>
                  <a:srgbClr val="0000CC"/>
                </a:solidFill>
                <a:sym typeface="Symbol" pitchFamily="18" charset="2"/>
              </a:rPr>
              <a:t></a:t>
            </a:r>
            <a:r>
              <a:rPr lang="en-US" sz="1600" dirty="0"/>
              <a:t>w</a:t>
            </a:r>
            <a:r>
              <a:rPr lang="en-US" sz="1600" dirty="0">
                <a:solidFill>
                  <a:srgbClr val="0000CC"/>
                </a:solidFill>
              </a:rPr>
              <a:t> . </a:t>
            </a:r>
            <a:r>
              <a:rPr lang="en-US" sz="1600" dirty="0"/>
              <a:t>v</a:t>
            </a:r>
            <a:r>
              <a:rPr lang="en-US" sz="1600" dirty="0">
                <a:solidFill>
                  <a:srgbClr val="0000CC"/>
                </a:solidFill>
              </a:rPr>
              <a:t> + </a:t>
            </a:r>
            <a:r>
              <a:rPr lang="en-US" sz="1600" dirty="0"/>
              <a:t>w</a:t>
            </a:r>
            <a:r>
              <a:rPr lang="en-US" sz="1600" dirty="0">
                <a:solidFill>
                  <a:srgbClr val="0000CC"/>
                </a:solidFill>
              </a:rPr>
              <a:t> = </a:t>
            </a:r>
            <a:r>
              <a:rPr lang="en-US" sz="1600" dirty="0"/>
              <a:t>0</a:t>
            </a:r>
            <a:r>
              <a:rPr lang="en-US" sz="1600" dirty="0">
                <a:solidFill>
                  <a:srgbClr val="0000CC"/>
                </a:solidFill>
              </a:rPr>
              <a:t>)</a:t>
            </a:r>
          </a:p>
          <a:p>
            <a:pPr marL="1085850" lvl="2" indent="-22860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>
                <a:solidFill>
                  <a:srgbClr val="0000CC"/>
                </a:solidFill>
              </a:rPr>
              <a:t>Scalar multiplication: satisfies </a:t>
            </a:r>
            <a:r>
              <a:rPr lang="en-US" sz="1600" dirty="0">
                <a:solidFill>
                  <a:srgbClr val="0000CC"/>
                </a:solidFill>
                <a:sym typeface="Symbol" pitchFamily="18" charset="2"/>
              </a:rPr>
              <a:t> , 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dirty="0"/>
              <a:t>v</a:t>
            </a:r>
            <a:r>
              <a:rPr lang="en-US" sz="1600" dirty="0">
                <a:solidFill>
                  <a:srgbClr val="0000CC"/>
                </a:solidFill>
              </a:rPr>
              <a:t> . </a:t>
            </a:r>
            <a:r>
              <a:rPr lang="en-US" sz="1600" dirty="0">
                <a:solidFill>
                  <a:srgbClr val="0000CC"/>
                </a:solidFill>
                <a:sym typeface="Symbol" pitchFamily="18" charset="2"/>
              </a:rPr>
              <a:t>()</a:t>
            </a:r>
            <a:r>
              <a:rPr lang="en-US" sz="1600" dirty="0"/>
              <a:t>v</a:t>
            </a:r>
            <a:r>
              <a:rPr lang="en-US" sz="1600" dirty="0">
                <a:solidFill>
                  <a:srgbClr val="0000CC"/>
                </a:solidFill>
              </a:rPr>
              <a:t> = </a:t>
            </a:r>
            <a:r>
              <a:rPr lang="en-US" sz="1600" dirty="0">
                <a:solidFill>
                  <a:srgbClr val="0000CC"/>
                </a:solidFill>
                <a:sym typeface="Symbol" pitchFamily="18" charset="2"/>
              </a:rPr>
              <a:t>(</a:t>
            </a:r>
            <a:r>
              <a:rPr lang="en-US" sz="1600" dirty="0"/>
              <a:t>v</a:t>
            </a:r>
            <a:r>
              <a:rPr lang="en-US" sz="1600" dirty="0">
                <a:solidFill>
                  <a:srgbClr val="0000CC"/>
                </a:solidFill>
                <a:sym typeface="Symbol" pitchFamily="18" charset="2"/>
              </a:rPr>
              <a:t>)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dirty="0">
                <a:solidFill>
                  <a:srgbClr val="0000CC"/>
                </a:solidFill>
                <a:sym typeface="Symbol" pitchFamily="18" charset="2"/>
              </a:rPr>
              <a:t></a:t>
            </a:r>
            <a:r>
              <a:rPr lang="en-US" sz="1600" dirty="0"/>
              <a:t>v</a:t>
            </a:r>
            <a:r>
              <a:rPr lang="en-US" sz="1600" dirty="0">
                <a:solidFill>
                  <a:srgbClr val="0000CC"/>
                </a:solidFill>
              </a:rPr>
              <a:t> . 1</a:t>
            </a:r>
            <a:r>
              <a:rPr lang="en-US" sz="1600" dirty="0"/>
              <a:t>v</a:t>
            </a:r>
            <a:r>
              <a:rPr lang="en-US" sz="1600" dirty="0">
                <a:solidFill>
                  <a:srgbClr val="0000CC"/>
                </a:solidFill>
              </a:rPr>
              <a:t> = </a:t>
            </a:r>
            <a:r>
              <a:rPr lang="en-US" sz="1600" dirty="0"/>
              <a:t>v</a:t>
            </a:r>
            <a:r>
              <a:rPr lang="en-US" sz="1600" dirty="0">
                <a:solidFill>
                  <a:srgbClr val="0000CC"/>
                </a:solidFill>
              </a:rPr>
              <a:t>,                    </a:t>
            </a:r>
            <a:r>
              <a:rPr lang="en-US" sz="1600" dirty="0">
                <a:solidFill>
                  <a:srgbClr val="0000CC"/>
                </a:solidFill>
                <a:sym typeface="Symbol" pitchFamily="18" charset="2"/>
              </a:rPr>
              <a:t> , 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dirty="0"/>
              <a:t>v</a:t>
            </a:r>
            <a:r>
              <a:rPr lang="en-US" sz="1600" dirty="0">
                <a:solidFill>
                  <a:srgbClr val="0000CC"/>
                </a:solidFill>
              </a:rPr>
              <a:t> . </a:t>
            </a:r>
            <a:r>
              <a:rPr lang="en-US" sz="1600" dirty="0">
                <a:solidFill>
                  <a:srgbClr val="0000CC"/>
                </a:solidFill>
                <a:sym typeface="Symbol" pitchFamily="18" charset="2"/>
              </a:rPr>
              <a:t>( + )</a:t>
            </a:r>
            <a:r>
              <a:rPr lang="en-US" sz="1600" dirty="0"/>
              <a:t>v</a:t>
            </a:r>
            <a:r>
              <a:rPr lang="en-US" sz="1600" dirty="0">
                <a:solidFill>
                  <a:srgbClr val="0000CC"/>
                </a:solidFill>
              </a:rPr>
              <a:t> = </a:t>
            </a:r>
            <a:r>
              <a:rPr lang="en-US" sz="1600" dirty="0">
                <a:solidFill>
                  <a:srgbClr val="0000CC"/>
                </a:solidFill>
                <a:sym typeface="Symbol" pitchFamily="18" charset="2"/>
              </a:rPr>
              <a:t></a:t>
            </a:r>
            <a:r>
              <a:rPr lang="en-US" sz="1600" dirty="0"/>
              <a:t>v</a:t>
            </a:r>
            <a:r>
              <a:rPr lang="en-US" sz="1600" dirty="0">
                <a:solidFill>
                  <a:srgbClr val="0000CC"/>
                </a:solidFill>
                <a:sym typeface="Symbol" pitchFamily="18" charset="2"/>
              </a:rPr>
              <a:t> + </a:t>
            </a:r>
            <a:r>
              <a:rPr lang="en-US" sz="1600" dirty="0"/>
              <a:t>v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dirty="0">
                <a:solidFill>
                  <a:srgbClr val="0000CC"/>
                </a:solidFill>
                <a:sym typeface="Symbol" pitchFamily="18" charset="2"/>
              </a:rPr>
              <a:t> , 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dirty="0"/>
              <a:t>v</a:t>
            </a:r>
            <a:r>
              <a:rPr lang="en-US" sz="1600" dirty="0">
                <a:solidFill>
                  <a:srgbClr val="0000CC"/>
                </a:solidFill>
              </a:rPr>
              <a:t> . </a:t>
            </a:r>
            <a:r>
              <a:rPr lang="en-US" sz="1600" dirty="0">
                <a:solidFill>
                  <a:srgbClr val="0000CC"/>
                </a:solidFill>
                <a:sym typeface="Symbol" pitchFamily="18" charset="2"/>
              </a:rPr>
              <a:t>(</a:t>
            </a:r>
            <a:r>
              <a:rPr lang="en-US" sz="1600" dirty="0"/>
              <a:t>v</a:t>
            </a:r>
            <a:r>
              <a:rPr lang="en-US" sz="1600" dirty="0">
                <a:solidFill>
                  <a:srgbClr val="0000CC"/>
                </a:solidFill>
              </a:rPr>
              <a:t> + </a:t>
            </a:r>
            <a:r>
              <a:rPr lang="en-US" sz="1600" dirty="0"/>
              <a:t>w</a:t>
            </a:r>
            <a:r>
              <a:rPr lang="en-US" sz="1600" dirty="0">
                <a:solidFill>
                  <a:srgbClr val="0000CC"/>
                </a:solidFill>
              </a:rPr>
              <a:t>) = </a:t>
            </a:r>
            <a:r>
              <a:rPr lang="en-US" sz="1600" dirty="0">
                <a:solidFill>
                  <a:srgbClr val="0000CC"/>
                </a:solidFill>
                <a:sym typeface="Symbol" pitchFamily="18" charset="2"/>
              </a:rPr>
              <a:t></a:t>
            </a:r>
            <a:r>
              <a:rPr lang="en-US" sz="1600" dirty="0"/>
              <a:t>v</a:t>
            </a:r>
            <a:r>
              <a:rPr lang="en-US" sz="1600" dirty="0">
                <a:solidFill>
                  <a:srgbClr val="0000CC"/>
                </a:solidFill>
                <a:sym typeface="Symbol" pitchFamily="18" charset="2"/>
              </a:rPr>
              <a:t> + </a:t>
            </a:r>
            <a:r>
              <a:rPr lang="en-US" sz="1600" dirty="0"/>
              <a:t>w</a:t>
            </a:r>
            <a:endParaRPr lang="en-US" sz="1600" dirty="0">
              <a:solidFill>
                <a:srgbClr val="0000CC"/>
              </a:solidFill>
            </a:endParaRP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sng" dirty="0">
                <a:solidFill>
                  <a:srgbClr val="0000CC"/>
                </a:solidFill>
              </a:rPr>
              <a:t>Linear combination</a:t>
            </a:r>
            <a:r>
              <a:rPr lang="en-US" sz="1600" dirty="0">
                <a:solidFill>
                  <a:srgbClr val="0000CC"/>
                </a:solidFill>
              </a:rPr>
              <a:t>: </a:t>
            </a:r>
            <a:r>
              <a:rPr lang="en-US" sz="1600" dirty="0">
                <a:solidFill>
                  <a:srgbClr val="0000CC"/>
                </a:solidFill>
                <a:sym typeface="Symbol" pitchFamily="18" charset="2"/>
              </a:rPr>
              <a:t></a:t>
            </a:r>
            <a:r>
              <a:rPr lang="en-US" sz="1600" baseline="-25000" dirty="0">
                <a:solidFill>
                  <a:srgbClr val="0000CC"/>
                </a:solidFill>
                <a:sym typeface="Symbol" pitchFamily="18" charset="2"/>
              </a:rPr>
              <a:t>1</a:t>
            </a:r>
            <a:r>
              <a:rPr lang="en-US" sz="1600" dirty="0">
                <a:solidFill>
                  <a:srgbClr val="0000CC"/>
                </a:solidFill>
              </a:rPr>
              <a:t>v</a:t>
            </a:r>
            <a:r>
              <a:rPr lang="en-US" sz="1600" baseline="-25000" dirty="0">
                <a:solidFill>
                  <a:srgbClr val="0000CC"/>
                </a:solidFill>
                <a:sym typeface="Symbol" pitchFamily="18" charset="2"/>
              </a:rPr>
              <a:t>1</a:t>
            </a:r>
            <a:r>
              <a:rPr lang="en-US" sz="1600" dirty="0">
                <a:solidFill>
                  <a:srgbClr val="0000CC"/>
                </a:solidFill>
              </a:rPr>
              <a:t> + </a:t>
            </a:r>
            <a:r>
              <a:rPr lang="en-US" sz="1600" dirty="0">
                <a:solidFill>
                  <a:srgbClr val="0000CC"/>
                </a:solidFill>
                <a:sym typeface="Symbol" pitchFamily="18" charset="2"/>
              </a:rPr>
              <a:t></a:t>
            </a:r>
            <a:r>
              <a:rPr lang="en-US" sz="1600" baseline="-25000" dirty="0">
                <a:solidFill>
                  <a:srgbClr val="0000CC"/>
                </a:solidFill>
                <a:sym typeface="Symbol" pitchFamily="18" charset="2"/>
              </a:rPr>
              <a:t>2</a:t>
            </a:r>
            <a:r>
              <a:rPr lang="en-US" sz="1600" dirty="0">
                <a:solidFill>
                  <a:srgbClr val="0000CC"/>
                </a:solidFill>
              </a:rPr>
              <a:t>v</a:t>
            </a:r>
            <a:r>
              <a:rPr lang="en-US" sz="1600" baseline="-25000" dirty="0">
                <a:solidFill>
                  <a:srgbClr val="0000CC"/>
                </a:solidFill>
                <a:sym typeface="Symbol" pitchFamily="18" charset="2"/>
              </a:rPr>
              <a:t>2 </a:t>
            </a:r>
            <a:r>
              <a:rPr lang="en-US" sz="1600" dirty="0">
                <a:solidFill>
                  <a:srgbClr val="0000CC"/>
                </a:solidFill>
              </a:rPr>
              <a:t>+ … +</a:t>
            </a:r>
            <a:r>
              <a:rPr lang="en-US" sz="1600" baseline="-25000" dirty="0">
                <a:solidFill>
                  <a:srgbClr val="0000CC"/>
                </a:solidFill>
                <a:sym typeface="Symbol" pitchFamily="18" charset="2"/>
              </a:rPr>
              <a:t> </a:t>
            </a:r>
            <a:r>
              <a:rPr lang="en-US" sz="1600" dirty="0">
                <a:solidFill>
                  <a:srgbClr val="0000CC"/>
                </a:solidFill>
                <a:sym typeface="Symbol" pitchFamily="18" charset="2"/>
              </a:rPr>
              <a:t></a:t>
            </a:r>
            <a:r>
              <a:rPr lang="en-US" sz="1600" i="1" baseline="-25000" dirty="0" err="1">
                <a:solidFill>
                  <a:srgbClr val="0000CC"/>
                </a:solidFill>
                <a:sym typeface="Symbol" pitchFamily="18" charset="2"/>
              </a:rPr>
              <a:t>n</a:t>
            </a:r>
            <a:r>
              <a:rPr lang="en-US" sz="1600" dirty="0" err="1">
                <a:solidFill>
                  <a:srgbClr val="0000CC"/>
                </a:solidFill>
              </a:rPr>
              <a:t>v</a:t>
            </a:r>
            <a:r>
              <a:rPr lang="en-US" sz="1600" i="1" baseline="-25000" dirty="0" err="1">
                <a:solidFill>
                  <a:srgbClr val="0000CC"/>
                </a:solidFill>
                <a:sym typeface="Symbol" pitchFamily="18" charset="2"/>
              </a:rPr>
              <a:t>n</a:t>
            </a:r>
            <a:r>
              <a:rPr lang="en-US" sz="1600" baseline="-25000" dirty="0">
                <a:solidFill>
                  <a:srgbClr val="0000CC"/>
                </a:solidFill>
                <a:sym typeface="Symbol" pitchFamily="18" charset="2"/>
              </a:rPr>
              <a:t> </a:t>
            </a:r>
            <a:endParaRPr lang="en-US" sz="1600" dirty="0">
              <a:solidFill>
                <a:srgbClr val="0000CC"/>
              </a:solidFill>
            </a:endParaRP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sng" dirty="0">
                <a:solidFill>
                  <a:srgbClr val="800000"/>
                </a:solidFill>
              </a:rPr>
              <a:t>Affine Space</a:t>
            </a:r>
            <a:r>
              <a:rPr lang="en-US" sz="1800" dirty="0">
                <a:solidFill>
                  <a:srgbClr val="800000"/>
                </a:solidFill>
              </a:rPr>
              <a:t>: Set of Points with Geometric Operations (No “Origin”)</a:t>
            </a:r>
            <a:endParaRPr lang="en-US" sz="1800" u="sng" dirty="0">
              <a:solidFill>
                <a:srgbClr val="800000"/>
              </a:solidFill>
            </a:endParaRP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Components</a:t>
            </a:r>
          </a:p>
          <a:p>
            <a:pPr marL="1085850" lvl="2" indent="-22860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>
                <a:solidFill>
                  <a:srgbClr val="0000CC"/>
                </a:solidFill>
              </a:rPr>
              <a:t>Set </a:t>
            </a:r>
            <a:r>
              <a:rPr lang="en-US" sz="1600" i="1" dirty="0">
                <a:solidFill>
                  <a:srgbClr val="0000CC"/>
                </a:solidFill>
              </a:rPr>
              <a:t>V</a:t>
            </a:r>
            <a:r>
              <a:rPr lang="en-US" sz="1600" dirty="0">
                <a:solidFill>
                  <a:srgbClr val="0000CC"/>
                </a:solidFill>
              </a:rPr>
              <a:t> (of </a:t>
            </a:r>
            <a:r>
              <a:rPr lang="en-US" sz="1600" u="sng" dirty="0">
                <a:solidFill>
                  <a:srgbClr val="0000CC"/>
                </a:solidFill>
              </a:rPr>
              <a:t>points</a:t>
            </a:r>
            <a:r>
              <a:rPr lang="en-US" sz="1600" dirty="0">
                <a:solidFill>
                  <a:srgbClr val="0000CC"/>
                </a:solidFill>
              </a:rPr>
              <a:t> </a:t>
            </a:r>
            <a:r>
              <a:rPr lang="en-US" sz="1600" i="1" dirty="0"/>
              <a:t>P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i="1" dirty="0"/>
              <a:t>Q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i="1" dirty="0"/>
              <a:t>R</a:t>
            </a:r>
            <a:r>
              <a:rPr lang="en-US" sz="1600" dirty="0">
                <a:solidFill>
                  <a:srgbClr val="0000CC"/>
                </a:solidFill>
              </a:rPr>
              <a:t>) </a:t>
            </a:r>
            <a:r>
              <a:rPr lang="en-US" sz="1600" i="1" dirty="0">
                <a:solidFill>
                  <a:srgbClr val="0000CC"/>
                </a:solidFill>
              </a:rPr>
              <a:t>and</a:t>
            </a:r>
            <a:r>
              <a:rPr lang="en-US" sz="1600" dirty="0">
                <a:solidFill>
                  <a:srgbClr val="0000CC"/>
                </a:solidFill>
              </a:rPr>
              <a:t> associated vector space</a:t>
            </a:r>
          </a:p>
          <a:p>
            <a:pPr marL="1085850" lvl="2" indent="-22860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>
                <a:solidFill>
                  <a:srgbClr val="0000CC"/>
                </a:solidFill>
              </a:rPr>
              <a:t>Operators: vector difference, point-vector addition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sng" dirty="0">
                <a:solidFill>
                  <a:srgbClr val="0000CC"/>
                </a:solidFill>
              </a:rPr>
              <a:t>Affine combination</a:t>
            </a:r>
            <a:r>
              <a:rPr lang="en-US" sz="1600" dirty="0">
                <a:solidFill>
                  <a:srgbClr val="0000CC"/>
                </a:solidFill>
              </a:rPr>
              <a:t> (of </a:t>
            </a:r>
            <a:r>
              <a:rPr lang="en-US" sz="1600" i="1" dirty="0"/>
              <a:t>P</a:t>
            </a:r>
            <a:r>
              <a:rPr lang="en-US" sz="1600" dirty="0">
                <a:solidFill>
                  <a:srgbClr val="0000CC"/>
                </a:solidFill>
              </a:rPr>
              <a:t> and </a:t>
            </a:r>
            <a:r>
              <a:rPr lang="en-US" sz="1600" i="1" dirty="0"/>
              <a:t>Q</a:t>
            </a:r>
            <a:r>
              <a:rPr lang="en-US" sz="1600" dirty="0">
                <a:solidFill>
                  <a:srgbClr val="0000CC"/>
                </a:solidFill>
              </a:rPr>
              <a:t> by </a:t>
            </a:r>
            <a:r>
              <a:rPr lang="en-US" sz="1600" i="1" dirty="0">
                <a:solidFill>
                  <a:srgbClr val="0000CC"/>
                </a:solidFill>
              </a:rPr>
              <a:t>t </a:t>
            </a:r>
            <a:r>
              <a:rPr lang="en-US" sz="1600" dirty="0" smtClean="0">
                <a:solidFill>
                  <a:srgbClr val="0000CC"/>
                </a:solidFill>
                <a:sym typeface="Symbol" pitchFamily="18" charset="2"/>
              </a:rPr>
              <a:t></a:t>
            </a:r>
            <a:r>
              <a:rPr lang="en-US" sz="1600" dirty="0" smtClean="0">
                <a:solidFill>
                  <a:srgbClr val="800000"/>
                </a:solidFill>
                <a:latin typeface="MS PMincho" pitchFamily="18" charset="-128"/>
                <a:ea typeface="MS PMincho" pitchFamily="18" charset="-128"/>
              </a:rPr>
              <a:t> </a:t>
            </a:r>
            <a:r>
              <a:rPr lang="en-US" sz="1600" dirty="0" smtClean="0">
                <a:solidFill>
                  <a:srgbClr val="0000CC"/>
                </a:solidFill>
                <a:latin typeface="MS PMincho" pitchFamily="18" charset="-128"/>
                <a:ea typeface="MS PMincho" pitchFamily="18" charset="-128"/>
              </a:rPr>
              <a:t>ℝ</a:t>
            </a:r>
            <a:r>
              <a:rPr lang="en-US" sz="1600" dirty="0" smtClean="0">
                <a:solidFill>
                  <a:srgbClr val="0000CC"/>
                </a:solidFill>
              </a:rPr>
              <a:t>): </a:t>
            </a:r>
            <a:r>
              <a:rPr lang="en-US" sz="1600" i="1" dirty="0"/>
              <a:t>P + </a:t>
            </a:r>
            <a:r>
              <a:rPr lang="en-US" sz="1600" i="1" dirty="0">
                <a:solidFill>
                  <a:srgbClr val="0000CC"/>
                </a:solidFill>
              </a:rPr>
              <a:t>t</a:t>
            </a:r>
            <a:r>
              <a:rPr lang="en-US" sz="1600" dirty="0"/>
              <a:t>(</a:t>
            </a:r>
            <a:r>
              <a:rPr lang="en-US" sz="1600" i="1" dirty="0"/>
              <a:t>Q – P)</a:t>
            </a:r>
            <a:endParaRPr lang="en-US" sz="1600" dirty="0">
              <a:solidFill>
                <a:srgbClr val="0000CC"/>
              </a:solidFill>
            </a:endParaRP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i="1" dirty="0">
                <a:solidFill>
                  <a:srgbClr val="0000CC"/>
                </a:solidFill>
              </a:rPr>
              <a:t>NB</a:t>
            </a:r>
            <a:r>
              <a:rPr lang="en-US" sz="1600" dirty="0">
                <a:solidFill>
                  <a:srgbClr val="0000CC"/>
                </a:solidFill>
              </a:rPr>
              <a:t>: for any vector space (</a:t>
            </a:r>
            <a:r>
              <a:rPr lang="en-US" sz="1600" i="1" dirty="0">
                <a:solidFill>
                  <a:srgbClr val="0000CC"/>
                </a:solidFill>
              </a:rPr>
              <a:t>V</a:t>
            </a:r>
            <a:r>
              <a:rPr lang="en-US" sz="1600" dirty="0">
                <a:solidFill>
                  <a:srgbClr val="0000CC"/>
                </a:solidFill>
              </a:rPr>
              <a:t>, +, </a:t>
            </a:r>
            <a:r>
              <a:rPr lang="en-US" sz="1600" dirty="0">
                <a:solidFill>
                  <a:srgbClr val="0000CC"/>
                </a:solidFill>
                <a:cs typeface="Arial" charset="0"/>
              </a:rPr>
              <a:t>·</a:t>
            </a:r>
            <a:r>
              <a:rPr lang="en-US" sz="1600" dirty="0">
                <a:solidFill>
                  <a:srgbClr val="0000CC"/>
                </a:solidFill>
              </a:rPr>
              <a:t>) there exists affine space (points(</a:t>
            </a:r>
            <a:r>
              <a:rPr lang="en-US" sz="1600" i="1" dirty="0">
                <a:solidFill>
                  <a:srgbClr val="0000CC"/>
                </a:solidFill>
              </a:rPr>
              <a:t>V</a:t>
            </a:r>
            <a:r>
              <a:rPr lang="en-US" sz="1600" dirty="0">
                <a:solidFill>
                  <a:srgbClr val="0000CC"/>
                </a:solidFill>
              </a:rPr>
              <a:t>)</a:t>
            </a:r>
            <a:r>
              <a:rPr lang="en-US" sz="1600" i="1" dirty="0">
                <a:solidFill>
                  <a:srgbClr val="0000CC"/>
                </a:solidFill>
              </a:rPr>
              <a:t>, V</a:t>
            </a:r>
            <a:r>
              <a:rPr lang="en-US" sz="1600" dirty="0">
                <a:solidFill>
                  <a:srgbClr val="0000CC"/>
                </a:solidFill>
              </a:rPr>
              <a:t>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1524000" y="76200"/>
            <a:ext cx="7315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Linear and Planar Equations</a:t>
            </a:r>
            <a:b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</a:b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in Affine Spaces</a:t>
            </a:r>
            <a:endParaRPr lang="en-US" sz="200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533400" y="990600"/>
            <a:ext cx="8458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2000">
                <a:solidFill>
                  <a:srgbClr val="800000"/>
                </a:solidFill>
              </a:rPr>
              <a:t>Equation of Line in Affine Space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>
                <a:solidFill>
                  <a:srgbClr val="0000CC"/>
                </a:solidFill>
              </a:rPr>
              <a:t>Let </a:t>
            </a:r>
            <a:r>
              <a:rPr lang="en-US" sz="1800" i="1"/>
              <a:t>P</a:t>
            </a:r>
            <a:r>
              <a:rPr lang="en-US" sz="1800">
                <a:solidFill>
                  <a:srgbClr val="0000CC"/>
                </a:solidFill>
              </a:rPr>
              <a:t>, </a:t>
            </a:r>
            <a:r>
              <a:rPr lang="en-US" sz="1800" i="1"/>
              <a:t>Q</a:t>
            </a:r>
            <a:r>
              <a:rPr lang="en-US" sz="1800">
                <a:solidFill>
                  <a:srgbClr val="0000CC"/>
                </a:solidFill>
              </a:rPr>
              <a:t> be points in affine space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u="sng">
                <a:solidFill>
                  <a:srgbClr val="0000CC"/>
                </a:solidFill>
              </a:rPr>
              <a:t>Parametric form</a:t>
            </a:r>
            <a:r>
              <a:rPr lang="en-US" sz="1800">
                <a:solidFill>
                  <a:srgbClr val="0000CC"/>
                </a:solidFill>
              </a:rPr>
              <a:t> (real-valued </a:t>
            </a:r>
            <a:r>
              <a:rPr lang="en-US" sz="1800" u="sng">
                <a:solidFill>
                  <a:srgbClr val="0000CC"/>
                </a:solidFill>
              </a:rPr>
              <a:t>parameter</a:t>
            </a:r>
            <a:r>
              <a:rPr lang="en-US" sz="1800">
                <a:solidFill>
                  <a:srgbClr val="0000CC"/>
                </a:solidFill>
              </a:rPr>
              <a:t> </a:t>
            </a:r>
            <a:r>
              <a:rPr lang="en-US" sz="1800" i="1">
                <a:solidFill>
                  <a:srgbClr val="0000CC"/>
                </a:solidFill>
              </a:rPr>
              <a:t>t</a:t>
            </a:r>
            <a:r>
              <a:rPr lang="en-US" sz="1800">
                <a:solidFill>
                  <a:srgbClr val="0000CC"/>
                </a:solidFill>
              </a:rPr>
              <a:t>)</a:t>
            </a: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>
                <a:solidFill>
                  <a:srgbClr val="0000CC"/>
                </a:solidFill>
              </a:rPr>
              <a:t>Set of points of form (1 – </a:t>
            </a:r>
            <a:r>
              <a:rPr lang="en-US" sz="1600" i="1">
                <a:solidFill>
                  <a:srgbClr val="0000CC"/>
                </a:solidFill>
              </a:rPr>
              <a:t>t</a:t>
            </a:r>
            <a:r>
              <a:rPr lang="en-US" sz="1600">
                <a:solidFill>
                  <a:srgbClr val="0000CC"/>
                </a:solidFill>
              </a:rPr>
              <a:t>)</a:t>
            </a:r>
            <a:r>
              <a:rPr lang="en-US" sz="1600" i="1"/>
              <a:t>P + </a:t>
            </a:r>
            <a:r>
              <a:rPr lang="en-US" sz="1600" i="1">
                <a:solidFill>
                  <a:srgbClr val="0000CC"/>
                </a:solidFill>
              </a:rPr>
              <a:t>t</a:t>
            </a:r>
            <a:r>
              <a:rPr lang="en-US" sz="1600" i="1"/>
              <a:t>Q</a:t>
            </a: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>
                <a:solidFill>
                  <a:srgbClr val="0000CC"/>
                </a:solidFill>
              </a:rPr>
              <a:t>Forms line passing through </a:t>
            </a:r>
            <a:r>
              <a:rPr lang="en-US" sz="1600" i="1"/>
              <a:t>P </a:t>
            </a:r>
            <a:r>
              <a:rPr lang="en-US" sz="1600">
                <a:solidFill>
                  <a:srgbClr val="0000CC"/>
                </a:solidFill>
              </a:rPr>
              <a:t>and </a:t>
            </a:r>
            <a:r>
              <a:rPr lang="en-US" sz="1600" i="1"/>
              <a:t>Q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>
                <a:solidFill>
                  <a:srgbClr val="0000CC"/>
                </a:solidFill>
              </a:rPr>
              <a:t>Example</a:t>
            </a: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>
                <a:solidFill>
                  <a:srgbClr val="0000CC"/>
                </a:solidFill>
              </a:rPr>
              <a:t>Cartesian plane of points (</a:t>
            </a:r>
            <a:r>
              <a:rPr lang="en-US" sz="1600" i="1"/>
              <a:t>x</a:t>
            </a:r>
            <a:r>
              <a:rPr lang="en-US" sz="1600">
                <a:solidFill>
                  <a:srgbClr val="0000CC"/>
                </a:solidFill>
              </a:rPr>
              <a:t>, </a:t>
            </a:r>
            <a:r>
              <a:rPr lang="en-US" sz="1600" i="1"/>
              <a:t>y</a:t>
            </a:r>
            <a:r>
              <a:rPr lang="en-US" sz="1600">
                <a:solidFill>
                  <a:srgbClr val="0000CC"/>
                </a:solidFill>
              </a:rPr>
              <a:t>) is an affine space</a:t>
            </a: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>
                <a:solidFill>
                  <a:srgbClr val="0000CC"/>
                </a:solidFill>
              </a:rPr>
              <a:t>Parametric line between (</a:t>
            </a:r>
            <a:r>
              <a:rPr lang="en-US" sz="1600" i="1"/>
              <a:t>a</a:t>
            </a:r>
            <a:r>
              <a:rPr lang="en-US" sz="1600">
                <a:solidFill>
                  <a:srgbClr val="0000CC"/>
                </a:solidFill>
              </a:rPr>
              <a:t>, </a:t>
            </a:r>
            <a:r>
              <a:rPr lang="en-US" sz="1600" i="1"/>
              <a:t>b</a:t>
            </a:r>
            <a:r>
              <a:rPr lang="en-US" sz="1600">
                <a:solidFill>
                  <a:srgbClr val="0000CC"/>
                </a:solidFill>
              </a:rPr>
              <a:t>) and (</a:t>
            </a:r>
            <a:r>
              <a:rPr lang="en-US" sz="1600" i="1"/>
              <a:t>c</a:t>
            </a:r>
            <a:r>
              <a:rPr lang="en-US" sz="1600">
                <a:solidFill>
                  <a:srgbClr val="0000CC"/>
                </a:solidFill>
              </a:rPr>
              <a:t>, </a:t>
            </a:r>
            <a:r>
              <a:rPr lang="en-US" sz="1600" i="1"/>
              <a:t>d</a:t>
            </a:r>
            <a:r>
              <a:rPr lang="en-US" sz="1600">
                <a:solidFill>
                  <a:srgbClr val="0000CC"/>
                </a:solidFill>
              </a:rPr>
              <a:t>):</a:t>
            </a: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None/>
            </a:pPr>
            <a:r>
              <a:rPr lang="en-US" sz="1600" i="1">
                <a:solidFill>
                  <a:srgbClr val="0000CC"/>
                </a:solidFill>
              </a:rPr>
              <a:t>	L</a:t>
            </a:r>
            <a:r>
              <a:rPr lang="en-US" sz="1600">
                <a:solidFill>
                  <a:srgbClr val="0000CC"/>
                </a:solidFill>
              </a:rPr>
              <a:t> = {((1 – </a:t>
            </a:r>
            <a:r>
              <a:rPr lang="en-US" sz="1600" i="1">
                <a:solidFill>
                  <a:srgbClr val="0000CC"/>
                </a:solidFill>
              </a:rPr>
              <a:t>t</a:t>
            </a:r>
            <a:r>
              <a:rPr lang="en-US" sz="1600">
                <a:solidFill>
                  <a:srgbClr val="0000CC"/>
                </a:solidFill>
              </a:rPr>
              <a:t>)</a:t>
            </a:r>
            <a:r>
              <a:rPr lang="en-US" sz="1600" i="1"/>
              <a:t>a</a:t>
            </a:r>
            <a:r>
              <a:rPr lang="en-US" sz="1600"/>
              <a:t> </a:t>
            </a:r>
            <a:r>
              <a:rPr lang="en-US" sz="1600">
                <a:solidFill>
                  <a:srgbClr val="0000CC"/>
                </a:solidFill>
              </a:rPr>
              <a:t>+ </a:t>
            </a:r>
            <a:r>
              <a:rPr lang="en-US" sz="1600" i="1">
                <a:solidFill>
                  <a:srgbClr val="0000CC"/>
                </a:solidFill>
              </a:rPr>
              <a:t>t</a:t>
            </a:r>
            <a:r>
              <a:rPr lang="en-US" sz="1600" i="1"/>
              <a:t>c</a:t>
            </a:r>
            <a:r>
              <a:rPr lang="en-US" sz="1600">
                <a:solidFill>
                  <a:srgbClr val="0000CC"/>
                </a:solidFill>
              </a:rPr>
              <a:t>, (1 – </a:t>
            </a:r>
            <a:r>
              <a:rPr lang="en-US" sz="1600" i="1">
                <a:solidFill>
                  <a:srgbClr val="0000CC"/>
                </a:solidFill>
              </a:rPr>
              <a:t>t</a:t>
            </a:r>
            <a:r>
              <a:rPr lang="en-US" sz="1600">
                <a:solidFill>
                  <a:srgbClr val="0000CC"/>
                </a:solidFill>
              </a:rPr>
              <a:t>)</a:t>
            </a:r>
            <a:r>
              <a:rPr lang="en-US" sz="1600" i="1"/>
              <a:t>b</a:t>
            </a:r>
            <a:r>
              <a:rPr lang="en-US" sz="1600"/>
              <a:t> </a:t>
            </a:r>
            <a:r>
              <a:rPr lang="en-US" sz="1600">
                <a:solidFill>
                  <a:srgbClr val="0000CC"/>
                </a:solidFill>
              </a:rPr>
              <a:t>+ </a:t>
            </a:r>
            <a:r>
              <a:rPr lang="en-US" sz="1600" i="1">
                <a:solidFill>
                  <a:srgbClr val="0000CC"/>
                </a:solidFill>
              </a:rPr>
              <a:t>t</a:t>
            </a:r>
            <a:r>
              <a:rPr lang="en-US" sz="1600" i="1"/>
              <a:t>d</a:t>
            </a:r>
            <a:r>
              <a:rPr lang="en-US" sz="1600">
                <a:solidFill>
                  <a:srgbClr val="0000CC"/>
                </a:solidFill>
              </a:rPr>
              <a:t>) | </a:t>
            </a:r>
            <a:r>
              <a:rPr lang="en-US" sz="1600" i="1">
                <a:solidFill>
                  <a:srgbClr val="0000CC"/>
                </a:solidFill>
              </a:rPr>
              <a:t>t </a:t>
            </a:r>
            <a:r>
              <a:rPr lang="en-US" sz="1600">
                <a:solidFill>
                  <a:srgbClr val="0000CC"/>
                </a:solidFill>
                <a:sym typeface="Symbol" pitchFamily="18" charset="2"/>
              </a:rPr>
              <a:t></a:t>
            </a:r>
            <a:r>
              <a:rPr lang="en-US" sz="1600">
                <a:solidFill>
                  <a:srgbClr val="0000CC"/>
                </a:solidFill>
                <a:latin typeface="Times New Roman" pitchFamily="18" charset="0"/>
              </a:rPr>
              <a:t>R}</a:t>
            </a:r>
            <a:endParaRPr lang="en-US" sz="1600">
              <a:solidFill>
                <a:srgbClr val="800000"/>
              </a:solidFill>
            </a:endParaRP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2000">
                <a:solidFill>
                  <a:srgbClr val="800000"/>
                </a:solidFill>
              </a:rPr>
              <a:t>Equation of Plane in Affine Space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>
                <a:solidFill>
                  <a:srgbClr val="0000CC"/>
                </a:solidFill>
              </a:rPr>
              <a:t>Let </a:t>
            </a:r>
            <a:r>
              <a:rPr lang="en-US" sz="1800" i="1"/>
              <a:t>P</a:t>
            </a:r>
            <a:r>
              <a:rPr lang="en-US" sz="1800">
                <a:solidFill>
                  <a:srgbClr val="0000CC"/>
                </a:solidFill>
              </a:rPr>
              <a:t>, </a:t>
            </a:r>
            <a:r>
              <a:rPr lang="en-US" sz="1800" i="1"/>
              <a:t>Q</a:t>
            </a:r>
            <a:r>
              <a:rPr lang="en-US" sz="1800">
                <a:solidFill>
                  <a:srgbClr val="0000CC"/>
                </a:solidFill>
              </a:rPr>
              <a:t>, </a:t>
            </a:r>
            <a:r>
              <a:rPr lang="en-US" sz="1800" i="1"/>
              <a:t>R</a:t>
            </a:r>
            <a:r>
              <a:rPr lang="en-US" sz="1800">
                <a:solidFill>
                  <a:srgbClr val="0000CC"/>
                </a:solidFill>
              </a:rPr>
              <a:t> be points in affine space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u="sng">
                <a:solidFill>
                  <a:srgbClr val="0000CC"/>
                </a:solidFill>
              </a:rPr>
              <a:t>Parametric form</a:t>
            </a:r>
            <a:r>
              <a:rPr lang="en-US" sz="1800">
                <a:solidFill>
                  <a:srgbClr val="0000CC"/>
                </a:solidFill>
              </a:rPr>
              <a:t> (real-valued parameters </a:t>
            </a:r>
            <a:r>
              <a:rPr lang="en-US" sz="1800" i="1">
                <a:solidFill>
                  <a:srgbClr val="0000CC"/>
                </a:solidFill>
              </a:rPr>
              <a:t>s</a:t>
            </a:r>
            <a:r>
              <a:rPr lang="en-US" sz="1800">
                <a:solidFill>
                  <a:srgbClr val="0000CC"/>
                </a:solidFill>
              </a:rPr>
              <a:t>, </a:t>
            </a:r>
            <a:r>
              <a:rPr lang="en-US" sz="1800" i="1">
                <a:solidFill>
                  <a:srgbClr val="0000CC"/>
                </a:solidFill>
              </a:rPr>
              <a:t>t</a:t>
            </a:r>
            <a:r>
              <a:rPr lang="en-US" sz="1800">
                <a:solidFill>
                  <a:srgbClr val="0000CC"/>
                </a:solidFill>
              </a:rPr>
              <a:t>)</a:t>
            </a: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>
                <a:solidFill>
                  <a:srgbClr val="0000CC"/>
                </a:solidFill>
              </a:rPr>
              <a:t>Set of points of form (1 – </a:t>
            </a:r>
            <a:r>
              <a:rPr lang="en-US" sz="1600" i="1">
                <a:solidFill>
                  <a:srgbClr val="0000CC"/>
                </a:solidFill>
              </a:rPr>
              <a:t>s</a:t>
            </a:r>
            <a:r>
              <a:rPr lang="en-US" sz="1600">
                <a:solidFill>
                  <a:srgbClr val="0000CC"/>
                </a:solidFill>
              </a:rPr>
              <a:t>)((1 – </a:t>
            </a:r>
            <a:r>
              <a:rPr lang="en-US" sz="1600" i="1">
                <a:solidFill>
                  <a:srgbClr val="0000CC"/>
                </a:solidFill>
              </a:rPr>
              <a:t>t</a:t>
            </a:r>
            <a:r>
              <a:rPr lang="en-US" sz="1600">
                <a:solidFill>
                  <a:srgbClr val="0000CC"/>
                </a:solidFill>
              </a:rPr>
              <a:t>)</a:t>
            </a:r>
            <a:r>
              <a:rPr lang="en-US" sz="1600" i="1"/>
              <a:t>P + </a:t>
            </a:r>
            <a:r>
              <a:rPr lang="en-US" sz="1600" i="1">
                <a:solidFill>
                  <a:srgbClr val="0000CC"/>
                </a:solidFill>
              </a:rPr>
              <a:t>t</a:t>
            </a:r>
            <a:r>
              <a:rPr lang="en-US" sz="1600" i="1"/>
              <a:t>Q</a:t>
            </a:r>
            <a:r>
              <a:rPr lang="en-US" sz="1600">
                <a:solidFill>
                  <a:srgbClr val="0000CC"/>
                </a:solidFill>
              </a:rPr>
              <a:t>) + </a:t>
            </a:r>
            <a:r>
              <a:rPr lang="en-US" sz="1600" i="1">
                <a:solidFill>
                  <a:srgbClr val="0000CC"/>
                </a:solidFill>
              </a:rPr>
              <a:t>s</a:t>
            </a:r>
            <a:r>
              <a:rPr lang="en-US" sz="1600" i="1"/>
              <a:t>R</a:t>
            </a: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>
                <a:solidFill>
                  <a:srgbClr val="0000CC"/>
                </a:solidFill>
              </a:rPr>
              <a:t>Forms plane containing </a:t>
            </a:r>
            <a:r>
              <a:rPr lang="en-US" sz="1600" i="1"/>
              <a:t>P</a:t>
            </a:r>
            <a:r>
              <a:rPr lang="en-US" sz="1600">
                <a:solidFill>
                  <a:srgbClr val="0000CC"/>
                </a:solidFill>
              </a:rPr>
              <a:t>, </a:t>
            </a:r>
            <a:r>
              <a:rPr lang="en-US" sz="1600" i="1"/>
              <a:t>Q</a:t>
            </a:r>
            <a:r>
              <a:rPr lang="en-US" sz="1600">
                <a:solidFill>
                  <a:srgbClr val="0000CC"/>
                </a:solidFill>
              </a:rPr>
              <a:t>, </a:t>
            </a:r>
            <a:r>
              <a:rPr lang="en-US" sz="1600" i="1"/>
              <a:t>R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524000" y="76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Vector Space Spans and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Affine Spans</a:t>
            </a:r>
            <a:endParaRPr lang="en-US" sz="200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533400" y="990600"/>
            <a:ext cx="8458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sng" dirty="0">
                <a:solidFill>
                  <a:srgbClr val="800000"/>
                </a:solidFill>
              </a:rPr>
              <a:t>Vector Space Span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Definition – set of all linear combinations of a set of vectors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Example: vectors in </a:t>
            </a:r>
            <a:r>
              <a:rPr lang="en-US" sz="1600" dirty="0" smtClean="0">
                <a:solidFill>
                  <a:srgbClr val="0000CC"/>
                </a:solidFill>
                <a:latin typeface="MS PMincho" pitchFamily="18" charset="-128"/>
                <a:ea typeface="MS PMincho" pitchFamily="18" charset="-128"/>
              </a:rPr>
              <a:t>ℝ</a:t>
            </a:r>
            <a:r>
              <a:rPr lang="en-US" sz="1600" baseline="30000" dirty="0" smtClean="0">
                <a:solidFill>
                  <a:srgbClr val="0000CC"/>
                </a:solidFill>
                <a:latin typeface="MS PMincho" pitchFamily="18" charset="-128"/>
                <a:ea typeface="MS PMincho" pitchFamily="18" charset="-128"/>
              </a:rPr>
              <a:t>3</a:t>
            </a:r>
            <a:endParaRPr lang="en-US" sz="1600" dirty="0">
              <a:solidFill>
                <a:srgbClr val="0000CC"/>
              </a:solidFill>
            </a:endParaRP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>
                <a:solidFill>
                  <a:srgbClr val="0000CC"/>
                </a:solidFill>
              </a:rPr>
              <a:t>Span of single (nonzero) vector </a:t>
            </a:r>
            <a:r>
              <a:rPr lang="en-US" sz="1600" dirty="0"/>
              <a:t>v</a:t>
            </a:r>
            <a:r>
              <a:rPr lang="en-US" sz="1600" dirty="0">
                <a:solidFill>
                  <a:srgbClr val="0000CC"/>
                </a:solidFill>
              </a:rPr>
              <a:t>: line through the origin containing </a:t>
            </a:r>
            <a:r>
              <a:rPr lang="en-US" sz="1600" dirty="0"/>
              <a:t>v</a:t>
            </a:r>
            <a:endParaRPr lang="en-US" sz="1600" dirty="0">
              <a:solidFill>
                <a:srgbClr val="0000CC"/>
              </a:solidFill>
            </a:endParaRP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>
                <a:solidFill>
                  <a:srgbClr val="0000CC"/>
                </a:solidFill>
              </a:rPr>
              <a:t>Span of pair of (nonzero, </a:t>
            </a:r>
            <a:r>
              <a:rPr lang="en-US" sz="1600" dirty="0" err="1">
                <a:solidFill>
                  <a:srgbClr val="0000CC"/>
                </a:solidFill>
              </a:rPr>
              <a:t>noncollinear</a:t>
            </a:r>
            <a:r>
              <a:rPr lang="en-US" sz="1600" dirty="0">
                <a:solidFill>
                  <a:srgbClr val="0000CC"/>
                </a:solidFill>
              </a:rPr>
              <a:t>) vectors: plane through the origin containing both</a:t>
            </a: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>
                <a:solidFill>
                  <a:srgbClr val="0000CC"/>
                </a:solidFill>
              </a:rPr>
              <a:t>Span of 3 of vectors in </a:t>
            </a:r>
            <a:r>
              <a:rPr lang="en-US" sz="1600" u="sng" dirty="0">
                <a:solidFill>
                  <a:srgbClr val="0000CC"/>
                </a:solidFill>
              </a:rPr>
              <a:t>general position</a:t>
            </a:r>
            <a:r>
              <a:rPr lang="en-US" sz="1600" dirty="0">
                <a:solidFill>
                  <a:srgbClr val="0000CC"/>
                </a:solidFill>
              </a:rPr>
              <a:t>: all of </a:t>
            </a:r>
            <a:r>
              <a:rPr lang="en-US" sz="1600" dirty="0" smtClean="0">
                <a:solidFill>
                  <a:srgbClr val="0000CC"/>
                </a:solidFill>
                <a:latin typeface="MS PMincho" pitchFamily="18" charset="-128"/>
                <a:ea typeface="MS PMincho" pitchFamily="18" charset="-128"/>
              </a:rPr>
              <a:t>ℝ</a:t>
            </a:r>
            <a:r>
              <a:rPr lang="en-US" sz="1600" baseline="30000" dirty="0" smtClean="0">
                <a:solidFill>
                  <a:srgbClr val="0000CC"/>
                </a:solidFill>
                <a:latin typeface="MS PMincho" pitchFamily="18" charset="-128"/>
                <a:ea typeface="MS PMincho" pitchFamily="18" charset="-128"/>
              </a:rPr>
              <a:t>3</a:t>
            </a:r>
            <a:endParaRPr lang="en-US" sz="1600" dirty="0">
              <a:solidFill>
                <a:srgbClr val="0000CC"/>
              </a:solidFill>
            </a:endParaRP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sng" dirty="0">
                <a:solidFill>
                  <a:srgbClr val="800000"/>
                </a:solidFill>
              </a:rPr>
              <a:t>Affine Span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Definition – set of all affine combinations of a set of points </a:t>
            </a:r>
            <a:r>
              <a:rPr lang="en-US" sz="1600" i="1" dirty="0"/>
              <a:t>P</a:t>
            </a:r>
            <a:r>
              <a:rPr lang="en-US" sz="1600" i="1" baseline="-25000" dirty="0"/>
              <a:t>1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i="1" dirty="0"/>
              <a:t>P</a:t>
            </a:r>
            <a:r>
              <a:rPr lang="en-US" sz="1600" i="1" baseline="-25000" dirty="0"/>
              <a:t>2</a:t>
            </a:r>
            <a:r>
              <a:rPr lang="en-US" sz="1600" dirty="0">
                <a:solidFill>
                  <a:srgbClr val="0000CC"/>
                </a:solidFill>
              </a:rPr>
              <a:t>, …, </a:t>
            </a:r>
            <a:r>
              <a:rPr lang="en-US" sz="1600" i="1" dirty="0" err="1"/>
              <a:t>P</a:t>
            </a:r>
            <a:r>
              <a:rPr lang="en-US" sz="1600" i="1" baseline="-25000" dirty="0" err="1"/>
              <a:t>n</a:t>
            </a:r>
            <a:r>
              <a:rPr lang="en-US" sz="1600" dirty="0">
                <a:solidFill>
                  <a:srgbClr val="0000CC"/>
                </a:solidFill>
              </a:rPr>
              <a:t> in an affine space</a:t>
            </a:r>
            <a:endParaRPr lang="en-US" sz="1600" u="sng" dirty="0">
              <a:solidFill>
                <a:srgbClr val="0000CC"/>
              </a:solidFill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Example: vectors, points in </a:t>
            </a:r>
            <a:r>
              <a:rPr lang="en-US" sz="1600" dirty="0" smtClean="0">
                <a:solidFill>
                  <a:srgbClr val="0000CC"/>
                </a:solidFill>
                <a:latin typeface="MS PMincho" pitchFamily="18" charset="-128"/>
                <a:ea typeface="MS PMincho" pitchFamily="18" charset="-128"/>
              </a:rPr>
              <a:t>ℝ</a:t>
            </a:r>
            <a:r>
              <a:rPr lang="en-US" sz="1600" baseline="30000" dirty="0" smtClean="0">
                <a:solidFill>
                  <a:srgbClr val="0000CC"/>
                </a:solidFill>
                <a:latin typeface="MS PMincho" pitchFamily="18" charset="-128"/>
                <a:ea typeface="MS PMincho" pitchFamily="18" charset="-128"/>
              </a:rPr>
              <a:t>3</a:t>
            </a:r>
            <a:endParaRPr lang="en-US" sz="1600" baseline="30000" dirty="0">
              <a:solidFill>
                <a:srgbClr val="0000CC"/>
              </a:solidFill>
              <a:latin typeface="Times New Roman" pitchFamily="18" charset="0"/>
            </a:endParaRP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>
                <a:solidFill>
                  <a:srgbClr val="0000CC"/>
                </a:solidFill>
              </a:rPr>
              <a:t>Standard affine plan of points (</a:t>
            </a:r>
            <a:r>
              <a:rPr lang="en-US" sz="1600" i="1" dirty="0">
                <a:solidFill>
                  <a:srgbClr val="0000CC"/>
                </a:solidFill>
              </a:rPr>
              <a:t>x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i="1" dirty="0">
                <a:solidFill>
                  <a:srgbClr val="0000CC"/>
                </a:solidFill>
              </a:rPr>
              <a:t>y</a:t>
            </a:r>
            <a:r>
              <a:rPr lang="en-US" sz="1600" dirty="0">
                <a:solidFill>
                  <a:srgbClr val="0000CC"/>
                </a:solidFill>
              </a:rPr>
              <a:t>, 1)</a:t>
            </a:r>
            <a:r>
              <a:rPr lang="en-US" sz="1600" baseline="30000" dirty="0">
                <a:solidFill>
                  <a:srgbClr val="0000CC"/>
                </a:solidFill>
              </a:rPr>
              <a:t>T</a:t>
            </a: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>
                <a:solidFill>
                  <a:srgbClr val="0000CC"/>
                </a:solidFill>
              </a:rPr>
              <a:t>Consider points </a:t>
            </a:r>
            <a:r>
              <a:rPr lang="en-US" sz="1600" i="1" dirty="0"/>
              <a:t>P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i="1" dirty="0"/>
              <a:t>Q</a:t>
            </a: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>
                <a:solidFill>
                  <a:srgbClr val="0000CC"/>
                </a:solidFill>
              </a:rPr>
              <a:t>Affine span: line containing </a:t>
            </a:r>
            <a:r>
              <a:rPr lang="en-US" sz="1600" i="1" dirty="0"/>
              <a:t>P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i="1" dirty="0"/>
              <a:t>Q</a:t>
            </a:r>
            <a:endParaRPr lang="en-US" sz="1600" dirty="0">
              <a:solidFill>
                <a:srgbClr val="0000CC"/>
              </a:solidFill>
            </a:endParaRP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>
                <a:solidFill>
                  <a:srgbClr val="0000CC"/>
                </a:solidFill>
              </a:rPr>
              <a:t>Also intersection of span, affine space</a:t>
            </a:r>
          </a:p>
        </p:txBody>
      </p:sp>
      <p:sp>
        <p:nvSpPr>
          <p:cNvPr id="530436" name="AutoShap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105400" y="4743450"/>
            <a:ext cx="2438400" cy="833438"/>
          </a:xfrm>
          <a:prstGeom prst="parallelogram">
            <a:avLst>
              <a:gd name="adj" fmla="val 133377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30437" name="AutoShape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529263" y="4267200"/>
            <a:ext cx="1709737" cy="1905000"/>
          </a:xfrm>
          <a:prstGeom prst="parallelogram">
            <a:avLst>
              <a:gd name="adj" fmla="val 25000"/>
            </a:avLst>
          </a:prstGeom>
          <a:solidFill>
            <a:srgbClr val="0000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</a:pPr>
            <a:endParaRPr lang="en-US" b="0"/>
          </a:p>
        </p:txBody>
      </p:sp>
      <p:sp>
        <p:nvSpPr>
          <p:cNvPr id="530438" name="AutoShape 6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105400" y="5100638"/>
            <a:ext cx="1951038" cy="476250"/>
          </a:xfrm>
          <a:prstGeom prst="parallelogram">
            <a:avLst>
              <a:gd name="adj" fmla="val 127035"/>
            </a:avLst>
          </a:prstGeom>
          <a:solidFill>
            <a:srgbClr val="99CC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2" name="Group 7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5899150" y="5046663"/>
            <a:ext cx="885825" cy="395287"/>
            <a:chOff x="3572" y="3227"/>
            <a:chExt cx="558" cy="249"/>
          </a:xfrm>
        </p:grpSpPr>
        <p:sp>
          <p:nvSpPr>
            <p:cNvPr id="24600" name="Oval 8"/>
            <p:cNvSpPr>
              <a:spLocks noChangeArrowheads="1"/>
            </p:cNvSpPr>
            <p:nvPr/>
          </p:nvSpPr>
          <p:spPr bwMode="auto">
            <a:xfrm>
              <a:off x="3607" y="3227"/>
              <a:ext cx="51" cy="5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4601" name="Oval 9"/>
            <p:cNvSpPr>
              <a:spLocks noChangeArrowheads="1"/>
            </p:cNvSpPr>
            <p:nvPr/>
          </p:nvSpPr>
          <p:spPr bwMode="auto">
            <a:xfrm>
              <a:off x="3966" y="3227"/>
              <a:ext cx="51" cy="5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4602" name="Text Box 10"/>
            <p:cNvSpPr txBox="1">
              <a:spLocks noChangeArrowheads="1"/>
            </p:cNvSpPr>
            <p:nvPr/>
          </p:nvSpPr>
          <p:spPr bwMode="auto">
            <a:xfrm>
              <a:off x="3572" y="3264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</a:pPr>
              <a:r>
                <a:rPr lang="en-US" sz="1600" i="1"/>
                <a:t>P</a:t>
              </a:r>
            </a:p>
          </p:txBody>
        </p:sp>
        <p:sp>
          <p:nvSpPr>
            <p:cNvPr id="24603" name="Rectangle 11"/>
            <p:cNvSpPr>
              <a:spLocks noChangeArrowheads="1"/>
            </p:cNvSpPr>
            <p:nvPr/>
          </p:nvSpPr>
          <p:spPr bwMode="auto">
            <a:xfrm>
              <a:off x="3914" y="3259"/>
              <a:ext cx="2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</a:pPr>
              <a:r>
                <a:rPr lang="en-US" sz="1600" i="1"/>
                <a:t>Q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7162800" y="4114800"/>
            <a:ext cx="1828800" cy="581025"/>
            <a:chOff x="4368" y="2592"/>
            <a:chExt cx="1152" cy="366"/>
          </a:xfrm>
        </p:grpSpPr>
        <p:sp>
          <p:nvSpPr>
            <p:cNvPr id="24598" name="Rectangle 13"/>
            <p:cNvSpPr>
              <a:spLocks noChangeArrowheads="1"/>
            </p:cNvSpPr>
            <p:nvPr/>
          </p:nvSpPr>
          <p:spPr bwMode="auto">
            <a:xfrm>
              <a:off x="4799" y="2592"/>
              <a:ext cx="721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</a:pPr>
              <a:r>
                <a:rPr lang="en-US" sz="1600"/>
                <a:t>Span</a:t>
              </a:r>
            </a:p>
            <a:p>
              <a:pPr algn="ctr">
                <a:spcBef>
                  <a:spcPct val="0"/>
                </a:spcBef>
                <a:buClrTx/>
              </a:pPr>
              <a:r>
                <a:rPr lang="en-US" sz="1600"/>
                <a:t>of u and v</a:t>
              </a:r>
            </a:p>
          </p:txBody>
        </p:sp>
        <p:sp>
          <p:nvSpPr>
            <p:cNvPr id="24599" name="Line 14"/>
            <p:cNvSpPr>
              <a:spLocks noChangeShapeType="1"/>
            </p:cNvSpPr>
            <p:nvPr/>
          </p:nvSpPr>
          <p:spPr bwMode="auto">
            <a:xfrm flipH="1">
              <a:off x="4368" y="2736"/>
              <a:ext cx="57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18"/>
          <p:cNvGrpSpPr>
            <a:grpSpLocks/>
          </p:cNvGrpSpPr>
          <p:nvPr>
            <p:custDataLst>
              <p:tags r:id="rId7"/>
            </p:custDataLst>
          </p:nvPr>
        </p:nvGrpSpPr>
        <p:grpSpPr bwMode="auto">
          <a:xfrm>
            <a:off x="5638800" y="5132388"/>
            <a:ext cx="885825" cy="1344612"/>
            <a:chOff x="3408" y="3233"/>
            <a:chExt cx="558" cy="847"/>
          </a:xfrm>
        </p:grpSpPr>
        <p:grpSp>
          <p:nvGrpSpPr>
            <p:cNvPr id="6" name="Group 19"/>
            <p:cNvGrpSpPr>
              <a:grpSpLocks/>
            </p:cNvGrpSpPr>
            <p:nvPr/>
          </p:nvGrpSpPr>
          <p:grpSpPr bwMode="auto">
            <a:xfrm>
              <a:off x="3408" y="3233"/>
              <a:ext cx="558" cy="655"/>
              <a:chOff x="3408" y="3281"/>
              <a:chExt cx="558" cy="655"/>
            </a:xfrm>
          </p:grpSpPr>
          <p:grpSp>
            <p:nvGrpSpPr>
              <p:cNvPr id="7" name="Group 20"/>
              <p:cNvGrpSpPr>
                <a:grpSpLocks/>
              </p:cNvGrpSpPr>
              <p:nvPr/>
            </p:nvGrpSpPr>
            <p:grpSpPr bwMode="auto">
              <a:xfrm>
                <a:off x="3607" y="3281"/>
                <a:ext cx="359" cy="655"/>
                <a:chOff x="4224" y="3216"/>
                <a:chExt cx="336" cy="576"/>
              </a:xfrm>
            </p:grpSpPr>
            <p:sp>
              <p:nvSpPr>
                <p:cNvPr id="24592" name="Line 21"/>
                <p:cNvSpPr>
                  <a:spLocks noChangeShapeType="1"/>
                </p:cNvSpPr>
                <p:nvPr/>
              </p:nvSpPr>
              <p:spPr bwMode="auto">
                <a:xfrm>
                  <a:off x="4224" y="3216"/>
                  <a:ext cx="0" cy="57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593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4224" y="3216"/>
                  <a:ext cx="336" cy="57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594" name="Line 23"/>
                <p:cNvSpPr>
                  <a:spLocks noChangeShapeType="1"/>
                </p:cNvSpPr>
                <p:nvPr/>
              </p:nvSpPr>
              <p:spPr bwMode="auto">
                <a:xfrm>
                  <a:off x="4224" y="3456"/>
                  <a:ext cx="0" cy="3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595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4224" y="3456"/>
                  <a:ext cx="192" cy="336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4590" name="Text Box 25"/>
              <p:cNvSpPr txBox="1">
                <a:spLocks noChangeArrowheads="1"/>
              </p:cNvSpPr>
              <p:nvPr/>
            </p:nvSpPr>
            <p:spPr bwMode="auto">
              <a:xfrm>
                <a:off x="3408" y="3554"/>
                <a:ext cx="194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</a:pPr>
                <a:r>
                  <a:rPr lang="en-US" sz="1600"/>
                  <a:t>u</a:t>
                </a:r>
              </a:p>
            </p:txBody>
          </p:sp>
          <p:sp>
            <p:nvSpPr>
              <p:cNvPr id="24591" name="Text Box 26"/>
              <p:cNvSpPr txBox="1">
                <a:spLocks noChangeArrowheads="1"/>
              </p:cNvSpPr>
              <p:nvPr/>
            </p:nvSpPr>
            <p:spPr bwMode="auto">
              <a:xfrm>
                <a:off x="3768" y="3554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</a:pPr>
                <a:r>
                  <a:rPr lang="en-US" sz="1600"/>
                  <a:t>v</a:t>
                </a:r>
              </a:p>
            </p:txBody>
          </p:sp>
        </p:grpSp>
        <p:sp>
          <p:nvSpPr>
            <p:cNvPr id="24588" name="Rectangle 27"/>
            <p:cNvSpPr>
              <a:spLocks noChangeArrowheads="1"/>
            </p:cNvSpPr>
            <p:nvPr/>
          </p:nvSpPr>
          <p:spPr bwMode="auto">
            <a:xfrm>
              <a:off x="3507" y="3868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</a:pPr>
              <a:r>
                <a:rPr lang="en-US" sz="1600"/>
                <a:t>0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562600" y="5105400"/>
            <a:ext cx="3429000" cy="657225"/>
            <a:chOff x="5562600" y="5105400"/>
            <a:chExt cx="3429000" cy="657225"/>
          </a:xfrm>
        </p:grpSpPr>
        <p:grpSp>
          <p:nvGrpSpPr>
            <p:cNvPr id="4" name="Group 15"/>
            <p:cNvGrpSpPr>
              <a:grpSpLocks/>
            </p:cNvGrpSpPr>
            <p:nvPr>
              <p:custDataLst>
                <p:tags r:id="rId8"/>
              </p:custDataLst>
            </p:nvPr>
          </p:nvGrpSpPr>
          <p:grpSpPr bwMode="auto">
            <a:xfrm>
              <a:off x="6705600" y="5105400"/>
              <a:ext cx="2286000" cy="657225"/>
              <a:chOff x="4080" y="3216"/>
              <a:chExt cx="1440" cy="414"/>
            </a:xfrm>
          </p:grpSpPr>
          <p:sp>
            <p:nvSpPr>
              <p:cNvPr id="24596" name="Rectangle 16"/>
              <p:cNvSpPr>
                <a:spLocks noChangeArrowheads="1"/>
              </p:cNvSpPr>
              <p:nvPr/>
            </p:nvSpPr>
            <p:spPr bwMode="auto">
              <a:xfrm>
                <a:off x="4707" y="3264"/>
                <a:ext cx="813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</a:pPr>
                <a:r>
                  <a:rPr lang="en-US" sz="1600" dirty="0"/>
                  <a:t>Affine span</a:t>
                </a:r>
              </a:p>
              <a:p>
                <a:pPr algn="ctr">
                  <a:spcBef>
                    <a:spcPct val="0"/>
                  </a:spcBef>
                  <a:buClrTx/>
                </a:pPr>
                <a:r>
                  <a:rPr lang="en-US" sz="1600" dirty="0"/>
                  <a:t>of </a:t>
                </a:r>
                <a:r>
                  <a:rPr lang="en-US" sz="1600" i="1" dirty="0"/>
                  <a:t>P</a:t>
                </a:r>
                <a:r>
                  <a:rPr lang="en-US" sz="1600" dirty="0"/>
                  <a:t> and </a:t>
                </a:r>
                <a:r>
                  <a:rPr lang="en-US" sz="1600" i="1" dirty="0"/>
                  <a:t>Q</a:t>
                </a:r>
              </a:p>
            </p:txBody>
          </p:sp>
          <p:sp>
            <p:nvSpPr>
              <p:cNvPr id="24597" name="Line 17"/>
              <p:cNvSpPr>
                <a:spLocks noChangeShapeType="1"/>
              </p:cNvSpPr>
              <p:nvPr/>
            </p:nvSpPr>
            <p:spPr bwMode="auto">
              <a:xfrm flipH="1" flipV="1">
                <a:off x="4080" y="3216"/>
                <a:ext cx="576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31" name="Straight Connector 30"/>
            <p:cNvCxnSpPr/>
            <p:nvPr/>
          </p:nvCxnSpPr>
          <p:spPr bwMode="auto">
            <a:xfrm>
              <a:off x="5562600" y="5105400"/>
              <a:ext cx="1752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39" name="Straight Connector 38"/>
          <p:cNvCxnSpPr/>
          <p:nvPr/>
        </p:nvCxnSpPr>
        <p:spPr bwMode="auto">
          <a:xfrm>
            <a:off x="5562600" y="5105400"/>
            <a:ext cx="17526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4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530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530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530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uiExpand="1" build="p"/>
      <p:bldP spid="530436" grpId="0" animBg="1"/>
      <p:bldP spid="53043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533400" y="990600"/>
            <a:ext cx="8458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>
                <a:solidFill>
                  <a:srgbClr val="800000"/>
                </a:solidFill>
              </a:rPr>
              <a:t>Intuitive Idea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 err="1" smtClean="0">
                <a:solidFill>
                  <a:srgbClr val="0000CC"/>
                </a:solidFill>
                <a:latin typeface="MS PMincho" pitchFamily="18" charset="-128"/>
                <a:ea typeface="MS PMincho" pitchFamily="18" charset="-128"/>
              </a:rPr>
              <a:t>ℝ</a:t>
            </a:r>
            <a:r>
              <a:rPr lang="en-US" sz="1600" i="1" baseline="30000" dirty="0" err="1" smtClean="0">
                <a:solidFill>
                  <a:srgbClr val="0000CC"/>
                </a:solidFill>
                <a:latin typeface="MS PMincho" pitchFamily="18" charset="-128"/>
                <a:ea typeface="MS PMincho" pitchFamily="18" charset="-128"/>
              </a:rPr>
              <a:t>n</a:t>
            </a:r>
            <a:r>
              <a:rPr lang="en-US" sz="1600" dirty="0" smtClean="0">
                <a:solidFill>
                  <a:srgbClr val="0000CC"/>
                </a:solidFill>
              </a:rPr>
              <a:t>: </a:t>
            </a:r>
            <a:r>
              <a:rPr lang="en-US" sz="1600" dirty="0">
                <a:solidFill>
                  <a:srgbClr val="0000CC"/>
                </a:solidFill>
              </a:rPr>
              <a:t>vector or affine space of “equal or lower dimension”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Closed under constructive operator for space</a:t>
            </a:r>
            <a:endParaRPr lang="en-US" sz="1600" dirty="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sng" dirty="0">
                <a:solidFill>
                  <a:srgbClr val="800000"/>
                </a:solidFill>
              </a:rPr>
              <a:t>Linear Subspace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Definition</a:t>
            </a:r>
          </a:p>
          <a:p>
            <a:pPr marL="1085850" lvl="2" indent="-22860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>
                <a:solidFill>
                  <a:srgbClr val="0000CC"/>
                </a:solidFill>
              </a:rPr>
              <a:t>Subset </a:t>
            </a:r>
            <a:r>
              <a:rPr lang="en-US" sz="1600" i="1" dirty="0">
                <a:solidFill>
                  <a:srgbClr val="0000CC"/>
                </a:solidFill>
              </a:rPr>
              <a:t>S</a:t>
            </a:r>
            <a:r>
              <a:rPr lang="en-US" sz="1600" dirty="0">
                <a:solidFill>
                  <a:srgbClr val="0000CC"/>
                </a:solidFill>
              </a:rPr>
              <a:t> of vector space (</a:t>
            </a:r>
            <a:r>
              <a:rPr lang="en-US" sz="1600" i="1" dirty="0">
                <a:solidFill>
                  <a:srgbClr val="0000CC"/>
                </a:solidFill>
              </a:rPr>
              <a:t>V</a:t>
            </a:r>
            <a:r>
              <a:rPr lang="en-US" sz="1600" dirty="0">
                <a:solidFill>
                  <a:srgbClr val="0000CC"/>
                </a:solidFill>
              </a:rPr>
              <a:t>, +, </a:t>
            </a:r>
            <a:r>
              <a:rPr lang="en-US" sz="1600" dirty="0">
                <a:solidFill>
                  <a:srgbClr val="0000CC"/>
                </a:solidFill>
                <a:cs typeface="Arial" charset="0"/>
              </a:rPr>
              <a:t>·</a:t>
            </a:r>
            <a:r>
              <a:rPr lang="en-US" sz="1600" dirty="0">
                <a:solidFill>
                  <a:srgbClr val="0000CC"/>
                </a:solidFill>
              </a:rPr>
              <a:t>)</a:t>
            </a:r>
          </a:p>
          <a:p>
            <a:pPr marL="1085850" lvl="2" indent="-22860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>
                <a:solidFill>
                  <a:srgbClr val="0000CC"/>
                </a:solidFill>
              </a:rPr>
              <a:t>Closed under addition (+) and scalar multiplication (</a:t>
            </a:r>
            <a:r>
              <a:rPr lang="en-US" sz="1600" dirty="0">
                <a:solidFill>
                  <a:srgbClr val="0000CC"/>
                </a:solidFill>
                <a:cs typeface="Arial" charset="0"/>
              </a:rPr>
              <a:t>·)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Examples</a:t>
            </a:r>
          </a:p>
          <a:p>
            <a:pPr marL="1085850" lvl="2" indent="-22860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>
                <a:solidFill>
                  <a:srgbClr val="0000CC"/>
                </a:solidFill>
              </a:rPr>
              <a:t>Subspaces of </a:t>
            </a:r>
            <a:r>
              <a:rPr lang="en-US" sz="1600" dirty="0" smtClean="0">
                <a:solidFill>
                  <a:srgbClr val="0000CC"/>
                </a:solidFill>
                <a:latin typeface="MS PMincho" pitchFamily="18" charset="-128"/>
                <a:ea typeface="MS PMincho" pitchFamily="18" charset="-128"/>
              </a:rPr>
              <a:t>ℝ</a:t>
            </a:r>
            <a:r>
              <a:rPr lang="en-US" sz="1600" baseline="30000" dirty="0" smtClean="0">
                <a:solidFill>
                  <a:srgbClr val="0000CC"/>
                </a:solidFill>
                <a:latin typeface="MS PMincho" pitchFamily="18" charset="-128"/>
                <a:ea typeface="MS PMincho" pitchFamily="18" charset="-128"/>
              </a:rPr>
              <a:t>3</a:t>
            </a:r>
            <a:r>
              <a:rPr lang="en-US" sz="1600" dirty="0" smtClean="0">
                <a:solidFill>
                  <a:srgbClr val="0000CC"/>
                </a:solidFill>
              </a:rPr>
              <a:t>: </a:t>
            </a:r>
            <a:r>
              <a:rPr lang="en-US" sz="1600" dirty="0">
                <a:solidFill>
                  <a:srgbClr val="0000CC"/>
                </a:solidFill>
              </a:rPr>
              <a:t>origin (0, 0, 0), line through the origin, plane containing origin, </a:t>
            </a:r>
            <a:r>
              <a:rPr lang="en-US" sz="1600" dirty="0" smtClean="0">
                <a:solidFill>
                  <a:srgbClr val="0000CC"/>
                </a:solidFill>
                <a:latin typeface="MS PMincho" pitchFamily="18" charset="-128"/>
                <a:ea typeface="MS PMincho" pitchFamily="18" charset="-128"/>
              </a:rPr>
              <a:t>ℝ</a:t>
            </a:r>
            <a:r>
              <a:rPr lang="en-US" sz="1600" baseline="30000" dirty="0" smtClean="0">
                <a:solidFill>
                  <a:srgbClr val="0000CC"/>
                </a:solidFill>
                <a:latin typeface="MS PMincho" pitchFamily="18" charset="-128"/>
                <a:ea typeface="MS PMincho" pitchFamily="18" charset="-128"/>
              </a:rPr>
              <a:t>3</a:t>
            </a:r>
            <a:r>
              <a:rPr lang="en-US" sz="1600" baseline="30000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1600" dirty="0">
                <a:solidFill>
                  <a:srgbClr val="0000CC"/>
                </a:solidFill>
              </a:rPr>
              <a:t>itself </a:t>
            </a:r>
          </a:p>
          <a:p>
            <a:pPr marL="1085850" lvl="2" indent="-22860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>
                <a:solidFill>
                  <a:srgbClr val="0000CC"/>
                </a:solidFill>
              </a:rPr>
              <a:t>For vector </a:t>
            </a:r>
            <a:r>
              <a:rPr lang="en-US" sz="1600" dirty="0"/>
              <a:t>v</a:t>
            </a:r>
            <a:r>
              <a:rPr lang="en-US" sz="1600" dirty="0">
                <a:solidFill>
                  <a:srgbClr val="0000CC"/>
                </a:solidFill>
              </a:rPr>
              <a:t>, {</a:t>
            </a:r>
            <a:r>
              <a:rPr lang="en-US" sz="1600" dirty="0">
                <a:solidFill>
                  <a:srgbClr val="0000CC"/>
                </a:solidFill>
                <a:sym typeface="Symbol" pitchFamily="18" charset="2"/>
              </a:rPr>
              <a:t></a:t>
            </a:r>
            <a:r>
              <a:rPr lang="en-US" sz="1600" dirty="0"/>
              <a:t>v </a:t>
            </a:r>
            <a:r>
              <a:rPr lang="en-US" sz="1600" dirty="0">
                <a:solidFill>
                  <a:srgbClr val="0000CC"/>
                </a:solidFill>
                <a:sym typeface="Symbol" pitchFamily="18" charset="2"/>
              </a:rPr>
              <a:t>|  </a:t>
            </a:r>
            <a:r>
              <a:rPr lang="en-US" sz="1600" dirty="0"/>
              <a:t> </a:t>
            </a:r>
            <a:r>
              <a:rPr lang="en-US" sz="1600" dirty="0" smtClean="0">
                <a:solidFill>
                  <a:srgbClr val="0000CC"/>
                </a:solidFill>
                <a:latin typeface="MS PMincho" pitchFamily="18" charset="-128"/>
                <a:ea typeface="MS PMincho" pitchFamily="18" charset="-128"/>
              </a:rPr>
              <a:t>ℝ</a:t>
            </a:r>
            <a:r>
              <a:rPr lang="en-US" sz="1600" dirty="0" smtClean="0">
                <a:solidFill>
                  <a:srgbClr val="0000CC"/>
                </a:solidFill>
              </a:rPr>
              <a:t>} </a:t>
            </a:r>
            <a:r>
              <a:rPr lang="en-US" sz="1600" dirty="0">
                <a:solidFill>
                  <a:srgbClr val="0000CC"/>
                </a:solidFill>
              </a:rPr>
              <a:t>is a subspace (why?)</a:t>
            </a: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sng" dirty="0">
                <a:solidFill>
                  <a:srgbClr val="800000"/>
                </a:solidFill>
              </a:rPr>
              <a:t>Affine Subspace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Definition</a:t>
            </a:r>
          </a:p>
          <a:p>
            <a:pPr marL="1085850" lvl="2" indent="-22860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>
                <a:solidFill>
                  <a:srgbClr val="0000CC"/>
                </a:solidFill>
              </a:rPr>
              <a:t>Nonempty subset </a:t>
            </a:r>
            <a:r>
              <a:rPr lang="en-US" sz="1600" i="1" dirty="0">
                <a:solidFill>
                  <a:srgbClr val="0000CC"/>
                </a:solidFill>
              </a:rPr>
              <a:t>S</a:t>
            </a:r>
            <a:r>
              <a:rPr lang="en-US" sz="1600" dirty="0">
                <a:solidFill>
                  <a:srgbClr val="0000CC"/>
                </a:solidFill>
              </a:rPr>
              <a:t> of vector space (</a:t>
            </a:r>
            <a:r>
              <a:rPr lang="en-US" sz="1600" i="1" dirty="0">
                <a:solidFill>
                  <a:srgbClr val="0000CC"/>
                </a:solidFill>
              </a:rPr>
              <a:t>V</a:t>
            </a:r>
            <a:r>
              <a:rPr lang="en-US" sz="1600" dirty="0">
                <a:solidFill>
                  <a:srgbClr val="0000CC"/>
                </a:solidFill>
              </a:rPr>
              <a:t>, +, </a:t>
            </a:r>
            <a:r>
              <a:rPr lang="en-US" sz="1600" dirty="0">
                <a:solidFill>
                  <a:srgbClr val="0000CC"/>
                </a:solidFill>
                <a:cs typeface="Arial" charset="0"/>
              </a:rPr>
              <a:t>·</a:t>
            </a:r>
            <a:r>
              <a:rPr lang="en-US" sz="1600" dirty="0">
                <a:solidFill>
                  <a:srgbClr val="0000CC"/>
                </a:solidFill>
              </a:rPr>
              <a:t>) </a:t>
            </a:r>
          </a:p>
          <a:p>
            <a:pPr marL="1085850" lvl="2" indent="-22860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u="sng" dirty="0">
                <a:solidFill>
                  <a:srgbClr val="0000CC"/>
                </a:solidFill>
              </a:rPr>
              <a:t>Closure</a:t>
            </a:r>
            <a:r>
              <a:rPr lang="en-US" sz="1600" dirty="0">
                <a:solidFill>
                  <a:srgbClr val="0000CC"/>
                </a:solidFill>
              </a:rPr>
              <a:t> </a:t>
            </a:r>
            <a:r>
              <a:rPr lang="en-US" sz="1600" i="1" dirty="0">
                <a:solidFill>
                  <a:srgbClr val="0000CC"/>
                </a:solidFill>
              </a:rPr>
              <a:t>S</a:t>
            </a:r>
            <a:r>
              <a:rPr lang="en-US" sz="1600" dirty="0">
                <a:solidFill>
                  <a:srgbClr val="0000CC"/>
                </a:solidFill>
              </a:rPr>
              <a:t>’ of </a:t>
            </a:r>
            <a:r>
              <a:rPr lang="en-US" sz="1600" i="1" dirty="0">
                <a:solidFill>
                  <a:srgbClr val="0000CC"/>
                </a:solidFill>
              </a:rPr>
              <a:t>S</a:t>
            </a:r>
            <a:r>
              <a:rPr lang="en-US" sz="1600" dirty="0">
                <a:solidFill>
                  <a:srgbClr val="0000CC"/>
                </a:solidFill>
              </a:rPr>
              <a:t> under point subtraction is a linear subspace of </a:t>
            </a:r>
            <a:r>
              <a:rPr lang="en-US" sz="1600" i="1" dirty="0">
                <a:solidFill>
                  <a:srgbClr val="0000CC"/>
                </a:solidFill>
              </a:rPr>
              <a:t>V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i="1" dirty="0">
                <a:solidFill>
                  <a:srgbClr val="0000CC"/>
                </a:solidFill>
              </a:rPr>
              <a:t>Important affine subspace of</a:t>
            </a:r>
            <a:r>
              <a:rPr lang="en-US" sz="1600" dirty="0">
                <a:solidFill>
                  <a:srgbClr val="0000CC"/>
                </a:solidFill>
              </a:rPr>
              <a:t> </a:t>
            </a:r>
            <a:r>
              <a:rPr lang="en-US" sz="1600" dirty="0" smtClean="0">
                <a:solidFill>
                  <a:srgbClr val="0000CC"/>
                </a:solidFill>
                <a:latin typeface="MS PMincho" pitchFamily="18" charset="-128"/>
                <a:ea typeface="MS PMincho" pitchFamily="18" charset="-128"/>
              </a:rPr>
              <a:t>ℝ</a:t>
            </a:r>
            <a:r>
              <a:rPr lang="en-US" sz="1600" baseline="30000" dirty="0" smtClean="0">
                <a:solidFill>
                  <a:srgbClr val="0000CC"/>
                </a:solidFill>
                <a:latin typeface="MS PMincho" pitchFamily="18" charset="-128"/>
                <a:ea typeface="MS PMincho" pitchFamily="18" charset="-128"/>
              </a:rPr>
              <a:t>4</a:t>
            </a:r>
            <a:r>
              <a:rPr lang="en-US" sz="1600" dirty="0" smtClean="0">
                <a:solidFill>
                  <a:srgbClr val="0000CC"/>
                </a:solidFill>
              </a:rPr>
              <a:t>: </a:t>
            </a:r>
            <a:r>
              <a:rPr lang="en-US" sz="1600" dirty="0">
                <a:solidFill>
                  <a:srgbClr val="0000CC"/>
                </a:solidFill>
              </a:rPr>
              <a:t>{(</a:t>
            </a:r>
            <a:r>
              <a:rPr lang="en-US" sz="1600" i="1" dirty="0">
                <a:solidFill>
                  <a:srgbClr val="0000CC"/>
                </a:solidFill>
              </a:rPr>
              <a:t>x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i="1" dirty="0">
                <a:solidFill>
                  <a:srgbClr val="0000CC"/>
                </a:solidFill>
              </a:rPr>
              <a:t>y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i="1" dirty="0">
                <a:solidFill>
                  <a:srgbClr val="0000CC"/>
                </a:solidFill>
              </a:rPr>
              <a:t>z</a:t>
            </a:r>
            <a:r>
              <a:rPr lang="en-US" sz="1600" dirty="0">
                <a:solidFill>
                  <a:srgbClr val="0000CC"/>
                </a:solidFill>
              </a:rPr>
              <a:t>, 1)}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Foundation of homogeneous coordinates, 3-D transformations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1524000" y="76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Subspaces</a:t>
            </a:r>
            <a:endParaRPr lang="en-US" sz="2000">
              <a:solidFill>
                <a:srgbClr val="5B0DAA"/>
              </a:solidFill>
              <a:latin typeface="Copperplate Gothic Light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524000" y="76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>
                <a:solidFill>
                  <a:srgbClr val="5B0DAA"/>
                </a:solidFill>
                <a:latin typeface="Copperplate Gothic Light" pitchFamily="34" charset="0"/>
              </a:rPr>
              <a:t>Bases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533400" y="990600"/>
            <a:ext cx="8458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sng" dirty="0">
                <a:solidFill>
                  <a:srgbClr val="800000"/>
                </a:solidFill>
              </a:rPr>
              <a:t>Spanning Set</a:t>
            </a:r>
            <a:r>
              <a:rPr lang="en-US" sz="1800" dirty="0">
                <a:solidFill>
                  <a:srgbClr val="800000"/>
                </a:solidFill>
              </a:rPr>
              <a:t> (of Set </a:t>
            </a:r>
            <a:r>
              <a:rPr lang="en-US" sz="1800" i="1" dirty="0">
                <a:solidFill>
                  <a:srgbClr val="800000"/>
                </a:solidFill>
              </a:rPr>
              <a:t>S</a:t>
            </a:r>
            <a:r>
              <a:rPr lang="en-US" sz="1800" dirty="0">
                <a:solidFill>
                  <a:srgbClr val="800000"/>
                </a:solidFill>
              </a:rPr>
              <a:t> of Vectors)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Definition: set of vectors for which any vector in Span(</a:t>
            </a:r>
            <a:r>
              <a:rPr lang="en-US" sz="1600" i="1" dirty="0">
                <a:solidFill>
                  <a:srgbClr val="0000CC"/>
                </a:solidFill>
              </a:rPr>
              <a:t>S</a:t>
            </a:r>
            <a:r>
              <a:rPr lang="en-US" sz="1600" dirty="0">
                <a:solidFill>
                  <a:srgbClr val="0000CC"/>
                </a:solidFill>
              </a:rPr>
              <a:t>) can be expressed as linear combination of vectors in spanning set</a:t>
            </a:r>
            <a:endParaRPr lang="en-US" sz="1600" i="1" dirty="0">
              <a:solidFill>
                <a:srgbClr val="0000CC"/>
              </a:solidFill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Intuitive idea: spanning set “covers” Span(</a:t>
            </a:r>
            <a:r>
              <a:rPr lang="en-US" sz="1600" i="1" dirty="0">
                <a:solidFill>
                  <a:srgbClr val="0000CC"/>
                </a:solidFill>
              </a:rPr>
              <a:t>S</a:t>
            </a:r>
            <a:r>
              <a:rPr lang="en-US" sz="1600" dirty="0">
                <a:solidFill>
                  <a:srgbClr val="0000CC"/>
                </a:solidFill>
              </a:rPr>
              <a:t>)</a:t>
            </a:r>
            <a:endParaRPr lang="en-US" sz="1600" dirty="0">
              <a:solidFill>
                <a:srgbClr val="800000"/>
              </a:solidFill>
            </a:endParaRP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sng" dirty="0">
                <a:solidFill>
                  <a:srgbClr val="800000"/>
                </a:solidFill>
              </a:rPr>
              <a:t>Basis</a:t>
            </a:r>
            <a:r>
              <a:rPr lang="en-US" sz="1800" dirty="0">
                <a:solidFill>
                  <a:srgbClr val="800000"/>
                </a:solidFill>
              </a:rPr>
              <a:t> (of Set </a:t>
            </a:r>
            <a:r>
              <a:rPr lang="en-US" sz="1800" i="1" dirty="0">
                <a:solidFill>
                  <a:srgbClr val="800000"/>
                </a:solidFill>
              </a:rPr>
              <a:t>S</a:t>
            </a:r>
            <a:r>
              <a:rPr lang="en-US" sz="1800" dirty="0">
                <a:solidFill>
                  <a:srgbClr val="800000"/>
                </a:solidFill>
              </a:rPr>
              <a:t> of Vectors)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Definition</a:t>
            </a: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>
                <a:solidFill>
                  <a:srgbClr val="0000CC"/>
                </a:solidFill>
              </a:rPr>
              <a:t>Minimal spanning set of </a:t>
            </a:r>
            <a:r>
              <a:rPr lang="en-US" sz="1600" i="1" dirty="0">
                <a:solidFill>
                  <a:srgbClr val="0000CC"/>
                </a:solidFill>
              </a:rPr>
              <a:t>S</a:t>
            </a: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u="sng" dirty="0">
                <a:solidFill>
                  <a:srgbClr val="0000CC"/>
                </a:solidFill>
              </a:rPr>
              <a:t>Minimal</a:t>
            </a:r>
            <a:r>
              <a:rPr lang="en-US" sz="1600" dirty="0">
                <a:solidFill>
                  <a:srgbClr val="0000CC"/>
                </a:solidFill>
              </a:rPr>
              <a:t>: any smaller set of vectors has smaller span</a:t>
            </a:r>
            <a:endParaRPr lang="en-US" sz="1600" u="sng" dirty="0">
              <a:solidFill>
                <a:srgbClr val="0000CC"/>
              </a:solidFill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Alternative definition: linearly independent spanning set</a:t>
            </a:r>
            <a:endParaRPr lang="en-US" sz="1600" dirty="0">
              <a:solidFill>
                <a:srgbClr val="800000"/>
              </a:solidFill>
            </a:endParaRP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>
                <a:solidFill>
                  <a:srgbClr val="800000"/>
                </a:solidFill>
              </a:rPr>
              <a:t>Exercise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Claim: basis of subspace of vector space is always linearly independent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Proof: by contradiction (suppose basis is dependent… not minimal)</a:t>
            </a: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>
                <a:solidFill>
                  <a:srgbClr val="800000"/>
                </a:solidFill>
              </a:rPr>
              <a:t>Standard Basis for </a:t>
            </a:r>
            <a:r>
              <a:rPr lang="en-US" sz="1800" dirty="0" smtClean="0">
                <a:solidFill>
                  <a:srgbClr val="800000"/>
                </a:solidFill>
                <a:latin typeface="MS PMincho" pitchFamily="18" charset="-128"/>
                <a:ea typeface="MS PMincho" pitchFamily="18" charset="-128"/>
              </a:rPr>
              <a:t>ℝ</a:t>
            </a:r>
            <a:r>
              <a:rPr lang="en-US" sz="1800" baseline="30000" dirty="0" smtClean="0">
                <a:solidFill>
                  <a:srgbClr val="800000"/>
                </a:solidFill>
                <a:latin typeface="MS PMincho" pitchFamily="18" charset="-128"/>
                <a:ea typeface="MS PMincho" pitchFamily="18" charset="-128"/>
              </a:rPr>
              <a:t>3</a:t>
            </a:r>
            <a:r>
              <a:rPr lang="en-US" sz="1800" dirty="0" smtClean="0">
                <a:solidFill>
                  <a:srgbClr val="800000"/>
                </a:solidFill>
              </a:rPr>
              <a:t>:</a:t>
            </a:r>
            <a:r>
              <a:rPr lang="en-US" sz="1800" dirty="0" smtClean="0">
                <a:solidFill>
                  <a:srgbClr val="800000"/>
                </a:solidFill>
                <a:latin typeface="MS PMincho" pitchFamily="18" charset="-128"/>
                <a:ea typeface="MS PMincho" pitchFamily="18" charset="-128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solidFill>
                  <a:srgbClr val="800000"/>
                </a:solidFill>
              </a:rPr>
              <a:t>,</a:t>
            </a:r>
            <a:r>
              <a:rPr lang="en-US" sz="1800" dirty="0" smtClean="0">
                <a:solidFill>
                  <a:srgbClr val="0000CC"/>
                </a:solidFill>
              </a:rPr>
              <a:t> </a:t>
            </a:r>
            <a:r>
              <a:rPr lang="en-US" sz="1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1800" dirty="0" smtClean="0">
                <a:solidFill>
                  <a:srgbClr val="0000CC"/>
                </a:solidFill>
              </a:rPr>
              <a:t>, </a:t>
            </a:r>
            <a:r>
              <a:rPr lang="en-US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en-US" sz="1800" baseline="30000" dirty="0">
              <a:solidFill>
                <a:srgbClr val="800000"/>
              </a:solidFill>
              <a:latin typeface="Times New Roman" pitchFamily="18" charset="0"/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/>
              <a:t>E</a:t>
            </a:r>
            <a:r>
              <a:rPr lang="en-US" sz="1600" dirty="0">
                <a:solidFill>
                  <a:srgbClr val="0000CC"/>
                </a:solidFill>
              </a:rPr>
              <a:t> = {</a:t>
            </a:r>
            <a:r>
              <a:rPr lang="en-US" sz="1600" dirty="0"/>
              <a:t>e</a:t>
            </a:r>
            <a:r>
              <a:rPr lang="en-US" sz="1600" baseline="-25000" dirty="0"/>
              <a:t>1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dirty="0"/>
              <a:t>e</a:t>
            </a:r>
            <a:r>
              <a:rPr lang="en-US" sz="1600" baseline="-25000" dirty="0"/>
              <a:t>2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dirty="0"/>
              <a:t>e</a:t>
            </a:r>
            <a:r>
              <a:rPr lang="en-US" sz="1600" baseline="-25000" dirty="0"/>
              <a:t>3</a:t>
            </a:r>
            <a:r>
              <a:rPr lang="en-US" sz="1600" dirty="0">
                <a:solidFill>
                  <a:srgbClr val="0000CC"/>
                </a:solidFill>
              </a:rPr>
              <a:t>}, </a:t>
            </a:r>
            <a:r>
              <a:rPr lang="en-US" sz="1600" dirty="0"/>
              <a:t>e</a:t>
            </a:r>
            <a:r>
              <a:rPr lang="en-US" sz="1600" baseline="-25000" dirty="0"/>
              <a:t>1</a:t>
            </a:r>
            <a:r>
              <a:rPr lang="en-US" sz="1600" dirty="0">
                <a:solidFill>
                  <a:srgbClr val="0000CC"/>
                </a:solidFill>
              </a:rPr>
              <a:t> = (1, 0, 0)</a:t>
            </a:r>
            <a:r>
              <a:rPr lang="en-US" sz="1600" baseline="30000" dirty="0">
                <a:solidFill>
                  <a:srgbClr val="0000CC"/>
                </a:solidFill>
              </a:rPr>
              <a:t>T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dirty="0"/>
              <a:t>e</a:t>
            </a:r>
            <a:r>
              <a:rPr lang="en-US" sz="1600" baseline="-25000" dirty="0"/>
              <a:t>2</a:t>
            </a:r>
            <a:r>
              <a:rPr lang="en-US" sz="1600" dirty="0">
                <a:solidFill>
                  <a:srgbClr val="0000CC"/>
                </a:solidFill>
              </a:rPr>
              <a:t> = (0, 1, 0)</a:t>
            </a:r>
            <a:r>
              <a:rPr lang="en-US" sz="1600" baseline="30000" dirty="0">
                <a:solidFill>
                  <a:srgbClr val="0000CC"/>
                </a:solidFill>
              </a:rPr>
              <a:t>T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dirty="0"/>
              <a:t>e</a:t>
            </a:r>
            <a:r>
              <a:rPr lang="en-US" sz="1600" baseline="-25000" dirty="0"/>
              <a:t>3</a:t>
            </a:r>
            <a:r>
              <a:rPr lang="en-US" sz="1600" dirty="0">
                <a:solidFill>
                  <a:srgbClr val="0000CC"/>
                </a:solidFill>
              </a:rPr>
              <a:t> = (0, 0, 1)</a:t>
            </a:r>
            <a:r>
              <a:rPr lang="en-US" sz="1600" baseline="30000" dirty="0">
                <a:solidFill>
                  <a:srgbClr val="0000CC"/>
                </a:solidFill>
              </a:rPr>
              <a:t>T</a:t>
            </a:r>
            <a:endParaRPr lang="en-US" sz="1600" dirty="0">
              <a:solidFill>
                <a:srgbClr val="0000CC"/>
              </a:solidFill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i="1" dirty="0">
                <a:solidFill>
                  <a:srgbClr val="0000CC"/>
                </a:solidFill>
              </a:rPr>
              <a:t>How to use this as coordinate system?</a:t>
            </a:r>
            <a:r>
              <a:rPr lang="en-US" sz="1600" dirty="0">
                <a:solidFill>
                  <a:srgbClr val="0000CC"/>
                </a:solidFill>
              </a:rPr>
              <a:t>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524000" y="76200"/>
            <a:ext cx="7315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Coordinates</a:t>
            </a:r>
            <a:b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</a:b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and Coordinate Systems</a:t>
            </a:r>
            <a:endParaRPr lang="en-US" sz="200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533400" y="990600"/>
            <a:ext cx="8458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>
                <a:solidFill>
                  <a:srgbClr val="800000"/>
                </a:solidFill>
              </a:rPr>
              <a:t>Coordinates Using Bases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Coordinates</a:t>
            </a: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>
                <a:solidFill>
                  <a:srgbClr val="0000CC"/>
                </a:solidFill>
              </a:rPr>
              <a:t>Consider basis </a:t>
            </a:r>
            <a:r>
              <a:rPr lang="en-US" sz="1600" dirty="0"/>
              <a:t>B </a:t>
            </a:r>
            <a:r>
              <a:rPr lang="en-US" sz="1600" dirty="0">
                <a:solidFill>
                  <a:srgbClr val="0000CC"/>
                </a:solidFill>
              </a:rPr>
              <a:t>= {</a:t>
            </a:r>
            <a:r>
              <a:rPr lang="en-US" sz="1600" dirty="0"/>
              <a:t>v</a:t>
            </a:r>
            <a:r>
              <a:rPr lang="en-US" sz="1600" baseline="-25000" dirty="0"/>
              <a:t>1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dirty="0"/>
              <a:t>v</a:t>
            </a:r>
            <a:r>
              <a:rPr lang="en-US" sz="1600" baseline="-25000" dirty="0"/>
              <a:t>2</a:t>
            </a:r>
            <a:r>
              <a:rPr lang="en-US" sz="1600" dirty="0">
                <a:solidFill>
                  <a:srgbClr val="0000CC"/>
                </a:solidFill>
              </a:rPr>
              <a:t>, …, </a:t>
            </a:r>
            <a:r>
              <a:rPr lang="en-US" sz="1600" dirty="0" err="1"/>
              <a:t>v</a:t>
            </a:r>
            <a:r>
              <a:rPr lang="en-US" sz="1600" i="1" baseline="-25000" dirty="0" err="1"/>
              <a:t>n</a:t>
            </a:r>
            <a:r>
              <a:rPr lang="en-US" sz="1600" dirty="0">
                <a:solidFill>
                  <a:srgbClr val="0000CC"/>
                </a:solidFill>
              </a:rPr>
              <a:t>} for vector space</a:t>
            </a: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>
                <a:solidFill>
                  <a:srgbClr val="0000CC"/>
                </a:solidFill>
              </a:rPr>
              <a:t>Any vector </a:t>
            </a:r>
            <a:r>
              <a:rPr lang="en-US" sz="1600" dirty="0"/>
              <a:t>v </a:t>
            </a:r>
            <a:r>
              <a:rPr lang="en-US" sz="1600" dirty="0">
                <a:solidFill>
                  <a:srgbClr val="0000CC"/>
                </a:solidFill>
              </a:rPr>
              <a:t>in the vector space can be expressed as linear combination of vectors in </a:t>
            </a:r>
            <a:r>
              <a:rPr lang="en-US" sz="1600" dirty="0"/>
              <a:t>B</a:t>
            </a: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u="sng" dirty="0">
                <a:solidFill>
                  <a:srgbClr val="0000CC"/>
                </a:solidFill>
              </a:rPr>
              <a:t>Definition</a:t>
            </a:r>
            <a:r>
              <a:rPr lang="en-US" sz="1600" dirty="0">
                <a:solidFill>
                  <a:srgbClr val="0000CC"/>
                </a:solidFill>
              </a:rPr>
              <a:t>: coefficients of linear combination are coordinates</a:t>
            </a:r>
            <a:endParaRPr lang="en-US" sz="1600" i="1" dirty="0">
              <a:solidFill>
                <a:srgbClr val="0000CC"/>
              </a:solidFill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Example</a:t>
            </a: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/>
              <a:t>E</a:t>
            </a:r>
            <a:r>
              <a:rPr lang="en-US" sz="1600" dirty="0">
                <a:solidFill>
                  <a:srgbClr val="0000CC"/>
                </a:solidFill>
              </a:rPr>
              <a:t> = {</a:t>
            </a:r>
            <a:r>
              <a:rPr lang="en-US" sz="1600" dirty="0"/>
              <a:t>e</a:t>
            </a:r>
            <a:r>
              <a:rPr lang="en-US" sz="1600" baseline="-25000" dirty="0"/>
              <a:t>1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dirty="0"/>
              <a:t>e</a:t>
            </a:r>
            <a:r>
              <a:rPr lang="en-US" sz="1600" baseline="-25000" dirty="0"/>
              <a:t>2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dirty="0"/>
              <a:t>e</a:t>
            </a:r>
            <a:r>
              <a:rPr lang="en-US" sz="1600" baseline="-25000" dirty="0"/>
              <a:t>3</a:t>
            </a:r>
            <a:r>
              <a:rPr lang="en-US" sz="1600" dirty="0">
                <a:solidFill>
                  <a:srgbClr val="0000CC"/>
                </a:solidFill>
              </a:rPr>
              <a:t>}, 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solidFill>
                  <a:srgbClr val="0000CC"/>
                </a:solidFill>
              </a:rPr>
              <a:t> </a:t>
            </a:r>
            <a:r>
              <a:rPr lang="en-US" sz="1600" dirty="0" smtClean="0">
                <a:solidFill>
                  <a:srgbClr val="0000CC"/>
                </a:solidFill>
                <a:sym typeface="Symbol"/>
              </a:rPr>
              <a:t></a:t>
            </a:r>
            <a:r>
              <a:rPr lang="en-US" sz="1600" dirty="0" smtClean="0">
                <a:solidFill>
                  <a:srgbClr val="0000CC"/>
                </a:solidFill>
              </a:rPr>
              <a:t> </a:t>
            </a:r>
            <a:r>
              <a:rPr lang="en-US" sz="1600" dirty="0" smtClean="0"/>
              <a:t>e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solidFill>
                  <a:srgbClr val="0000CC"/>
                </a:solidFill>
              </a:rPr>
              <a:t> </a:t>
            </a:r>
            <a:r>
              <a:rPr lang="en-US" sz="1600" dirty="0">
                <a:solidFill>
                  <a:srgbClr val="0000CC"/>
                </a:solidFill>
              </a:rPr>
              <a:t>= (1, 0, 0)</a:t>
            </a:r>
            <a:r>
              <a:rPr lang="en-US" sz="1600" baseline="30000" dirty="0">
                <a:solidFill>
                  <a:srgbClr val="0000CC"/>
                </a:solidFill>
              </a:rPr>
              <a:t>T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1600" dirty="0" smtClean="0">
                <a:solidFill>
                  <a:srgbClr val="0000CC"/>
                </a:solidFill>
              </a:rPr>
              <a:t> </a:t>
            </a:r>
            <a:r>
              <a:rPr lang="en-US" sz="1600" dirty="0" smtClean="0">
                <a:solidFill>
                  <a:srgbClr val="0000CC"/>
                </a:solidFill>
                <a:sym typeface="Symbol"/>
              </a:rPr>
              <a:t></a:t>
            </a:r>
            <a:r>
              <a:rPr lang="en-US" sz="1600" dirty="0" smtClean="0">
                <a:solidFill>
                  <a:srgbClr val="0000CC"/>
                </a:solidFill>
              </a:rPr>
              <a:t> </a:t>
            </a:r>
            <a:r>
              <a:rPr lang="en-US" sz="1600" dirty="0" smtClean="0"/>
              <a:t>e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solidFill>
                  <a:srgbClr val="0000CC"/>
                </a:solidFill>
              </a:rPr>
              <a:t> </a:t>
            </a:r>
            <a:r>
              <a:rPr lang="en-US" sz="1600" dirty="0">
                <a:solidFill>
                  <a:srgbClr val="0000CC"/>
                </a:solidFill>
              </a:rPr>
              <a:t>= (0, 1, 0)</a:t>
            </a:r>
            <a:r>
              <a:rPr lang="en-US" sz="1600" baseline="30000" dirty="0">
                <a:solidFill>
                  <a:srgbClr val="0000CC"/>
                </a:solidFill>
              </a:rPr>
              <a:t>T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600" dirty="0" smtClean="0">
                <a:solidFill>
                  <a:srgbClr val="0000CC"/>
                </a:solidFill>
              </a:rPr>
              <a:t> </a:t>
            </a:r>
            <a:r>
              <a:rPr lang="en-US" sz="1600" dirty="0" smtClean="0">
                <a:solidFill>
                  <a:srgbClr val="0000CC"/>
                </a:solidFill>
                <a:sym typeface="Symbol"/>
              </a:rPr>
              <a:t> </a:t>
            </a:r>
            <a:r>
              <a:rPr lang="en-US" sz="1600" dirty="0" smtClean="0"/>
              <a:t>e</a:t>
            </a:r>
            <a:r>
              <a:rPr lang="en-US" sz="1600" baseline="-25000" dirty="0" smtClean="0"/>
              <a:t>3</a:t>
            </a:r>
            <a:r>
              <a:rPr lang="en-US" sz="1600" dirty="0" smtClean="0">
                <a:solidFill>
                  <a:srgbClr val="0000CC"/>
                </a:solidFill>
              </a:rPr>
              <a:t> </a:t>
            </a:r>
            <a:r>
              <a:rPr lang="en-US" sz="1600" dirty="0">
                <a:solidFill>
                  <a:srgbClr val="0000CC"/>
                </a:solidFill>
              </a:rPr>
              <a:t>= (0, 0, 1)</a:t>
            </a:r>
            <a:r>
              <a:rPr lang="en-US" sz="1600" baseline="30000" dirty="0">
                <a:solidFill>
                  <a:srgbClr val="0000CC"/>
                </a:solidFill>
              </a:rPr>
              <a:t>T</a:t>
            </a:r>
            <a:endParaRPr lang="en-US" sz="1600" dirty="0">
              <a:solidFill>
                <a:srgbClr val="800000"/>
              </a:solidFill>
            </a:endParaRP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 dirty="0">
                <a:solidFill>
                  <a:srgbClr val="0000CC"/>
                </a:solidFill>
              </a:rPr>
              <a:t>Coordinates of (</a:t>
            </a:r>
            <a:r>
              <a:rPr lang="en-US" sz="1600" i="1" dirty="0">
                <a:solidFill>
                  <a:srgbClr val="0000CC"/>
                </a:solidFill>
              </a:rPr>
              <a:t>a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i="1" dirty="0">
                <a:solidFill>
                  <a:srgbClr val="0000CC"/>
                </a:solidFill>
              </a:rPr>
              <a:t>b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i="1" dirty="0">
                <a:solidFill>
                  <a:srgbClr val="0000CC"/>
                </a:solidFill>
              </a:rPr>
              <a:t>c</a:t>
            </a:r>
            <a:r>
              <a:rPr lang="en-US" sz="1600" dirty="0">
                <a:solidFill>
                  <a:srgbClr val="0000CC"/>
                </a:solidFill>
              </a:rPr>
              <a:t>) with respect to </a:t>
            </a:r>
            <a:r>
              <a:rPr lang="en-US" sz="1600" dirty="0"/>
              <a:t>E</a:t>
            </a:r>
            <a:r>
              <a:rPr lang="en-US" sz="1600" dirty="0">
                <a:solidFill>
                  <a:srgbClr val="0000CC"/>
                </a:solidFill>
              </a:rPr>
              <a:t>: (</a:t>
            </a:r>
            <a:r>
              <a:rPr lang="en-US" sz="1600" i="1" dirty="0">
                <a:solidFill>
                  <a:srgbClr val="0000CC"/>
                </a:solidFill>
              </a:rPr>
              <a:t>a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i="1" dirty="0">
                <a:solidFill>
                  <a:srgbClr val="0000CC"/>
                </a:solidFill>
              </a:rPr>
              <a:t>b</a:t>
            </a:r>
            <a:r>
              <a:rPr lang="en-US" sz="1600" dirty="0">
                <a:solidFill>
                  <a:srgbClr val="0000CC"/>
                </a:solidFill>
              </a:rPr>
              <a:t>, </a:t>
            </a:r>
            <a:r>
              <a:rPr lang="en-US" sz="1600" i="1" dirty="0">
                <a:solidFill>
                  <a:srgbClr val="0000CC"/>
                </a:solidFill>
              </a:rPr>
              <a:t>c</a:t>
            </a:r>
            <a:r>
              <a:rPr lang="en-US" sz="1600" dirty="0">
                <a:solidFill>
                  <a:srgbClr val="0000CC"/>
                </a:solidFill>
              </a:rPr>
              <a:t>)</a:t>
            </a:r>
            <a:r>
              <a:rPr lang="en-US" sz="1600" baseline="30000" dirty="0">
                <a:solidFill>
                  <a:srgbClr val="0000CC"/>
                </a:solidFill>
              </a:rPr>
              <a:t>T</a:t>
            </a:r>
            <a:endParaRPr lang="en-US" sz="1600" dirty="0">
              <a:solidFill>
                <a:srgbClr val="800000"/>
              </a:solidFill>
            </a:endParaRP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>
                <a:solidFill>
                  <a:srgbClr val="800000"/>
                </a:solidFill>
              </a:rPr>
              <a:t>Coordinate System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sng" dirty="0">
                <a:solidFill>
                  <a:srgbClr val="0000CC"/>
                </a:solidFill>
              </a:rPr>
              <a:t>Definition</a:t>
            </a:r>
            <a:r>
              <a:rPr lang="en-US" sz="1600" dirty="0">
                <a:solidFill>
                  <a:srgbClr val="0000CC"/>
                </a:solidFill>
              </a:rPr>
              <a:t>: set of independent points in affine space</a:t>
            </a:r>
            <a:endParaRPr lang="en-US" sz="1600" i="1" dirty="0">
              <a:solidFill>
                <a:srgbClr val="0000CC"/>
              </a:solidFill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Affine span of coordinate system is entire affine space</a:t>
            </a:r>
            <a:endParaRPr lang="en-US" sz="1600" dirty="0">
              <a:solidFill>
                <a:srgbClr val="800000"/>
              </a:solidFill>
            </a:endParaRP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>
                <a:solidFill>
                  <a:srgbClr val="800000"/>
                </a:solidFill>
              </a:rPr>
              <a:t>Exercise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Derive basis for associated vector space of arbitrary coordinate system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(Hint: consider definition of affine span…)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1524000" y="76200"/>
            <a:ext cx="7315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Using the Dot Product: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Length/Norm &amp; Distance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57200" y="990600"/>
            <a:ext cx="8534400" cy="5410200"/>
            <a:chOff x="288" y="624"/>
            <a:chExt cx="5376" cy="3408"/>
          </a:xfrm>
        </p:grpSpPr>
        <p:sp>
          <p:nvSpPr>
            <p:cNvPr id="1029" name="Rectangle 4"/>
            <p:cNvSpPr>
              <a:spLocks noChangeArrowheads="1"/>
            </p:cNvSpPr>
            <p:nvPr/>
          </p:nvSpPr>
          <p:spPr bwMode="auto">
            <a:xfrm>
              <a:off x="288" y="624"/>
              <a:ext cx="5376" cy="3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342900" indent="-342900">
                <a:lnSpc>
                  <a:spcPct val="120000"/>
                </a:lnSpc>
                <a:buClr>
                  <a:srgbClr val="800000"/>
                </a:buClr>
                <a:buFont typeface="Wingdings" pitchFamily="2" charset="2"/>
                <a:buChar char="l"/>
              </a:pPr>
              <a:r>
                <a:rPr lang="en-US" sz="2000" u="sng" dirty="0">
                  <a:solidFill>
                    <a:srgbClr val="800000"/>
                  </a:solidFill>
                </a:rPr>
                <a:t>Length</a:t>
              </a:r>
            </a:p>
            <a:p>
              <a:pPr marL="742950" lvl="1" indent="-285750">
                <a:lnSpc>
                  <a:spcPct val="120000"/>
                </a:lnSpc>
                <a:buClr>
                  <a:srgbClr val="5B0DAA"/>
                </a:buClr>
                <a:buFont typeface="Wingdings" pitchFamily="2" charset="2"/>
                <a:buChar char="­"/>
              </a:pPr>
              <a:r>
                <a:rPr lang="en-US" sz="1800" dirty="0">
                  <a:solidFill>
                    <a:srgbClr val="0000CC"/>
                  </a:solidFill>
                </a:rPr>
                <a:t>Definition</a:t>
              </a:r>
            </a:p>
            <a:p>
              <a:pPr marL="1085850" lvl="2" indent="-228600">
                <a:lnSpc>
                  <a:spcPct val="120000"/>
                </a:lnSpc>
                <a:buClr>
                  <a:srgbClr val="5B0DAA"/>
                </a:buClr>
                <a:buFont typeface="Wingdings" pitchFamily="2" charset="2"/>
                <a:buChar char="ð"/>
              </a:pPr>
              <a:r>
                <a:rPr lang="en-US" sz="1800" dirty="0">
                  <a:solidFill>
                    <a:srgbClr val="0000CC"/>
                  </a:solidFill>
                </a:rPr>
                <a:t> </a:t>
              </a:r>
            </a:p>
            <a:p>
              <a:pPr marL="1085850" lvl="2" indent="-228600">
                <a:lnSpc>
                  <a:spcPct val="120000"/>
                </a:lnSpc>
                <a:buClr>
                  <a:srgbClr val="5B0DAA"/>
                </a:buClr>
                <a:buFont typeface="Wingdings" pitchFamily="2" charset="2"/>
                <a:buChar char="ð"/>
              </a:pPr>
              <a:r>
                <a:rPr lang="en-US" sz="1800" dirty="0"/>
                <a:t>v </a:t>
              </a:r>
              <a:r>
                <a:rPr lang="en-US" sz="1800" dirty="0">
                  <a:cs typeface="Arial" charset="0"/>
                </a:rPr>
                <a:t>•</a:t>
              </a:r>
              <a:r>
                <a:rPr lang="en-US" sz="1800" dirty="0"/>
                <a:t> v </a:t>
              </a:r>
              <a:r>
                <a:rPr lang="en-US" sz="1800" dirty="0">
                  <a:solidFill>
                    <a:srgbClr val="0000CC"/>
                  </a:solidFill>
                </a:rPr>
                <a:t>=</a:t>
              </a:r>
              <a:r>
                <a:rPr lang="en-US" sz="1800" dirty="0"/>
                <a:t> </a:t>
              </a:r>
              <a:r>
                <a:rPr lang="en-US" sz="1800" dirty="0">
                  <a:solidFill>
                    <a:srgbClr val="0000CC"/>
                  </a:solidFill>
                  <a:sym typeface="Symbol" pitchFamily="18" charset="2"/>
                </a:rPr>
                <a:t></a:t>
              </a:r>
              <a:r>
                <a:rPr lang="en-US" sz="1800" baseline="-25000" dirty="0" err="1">
                  <a:solidFill>
                    <a:srgbClr val="0000CC"/>
                  </a:solidFill>
                  <a:sym typeface="Symbol" pitchFamily="18" charset="2"/>
                </a:rPr>
                <a:t>i</a:t>
              </a:r>
              <a:r>
                <a:rPr lang="en-US" sz="1800" dirty="0">
                  <a:solidFill>
                    <a:srgbClr val="0000CC"/>
                  </a:solidFill>
                  <a:sym typeface="Symbol" pitchFamily="18" charset="2"/>
                </a:rPr>
                <a:t> </a:t>
              </a:r>
              <a:r>
                <a:rPr lang="en-US" sz="1800" i="1" dirty="0">
                  <a:solidFill>
                    <a:srgbClr val="0000CC"/>
                  </a:solidFill>
                  <a:sym typeface="Symbol" pitchFamily="18" charset="2"/>
                </a:rPr>
                <a:t>v</a:t>
              </a:r>
              <a:r>
                <a:rPr lang="en-US" sz="1800" i="1" baseline="-25000" dirty="0">
                  <a:solidFill>
                    <a:srgbClr val="0000CC"/>
                  </a:solidFill>
                  <a:sym typeface="Symbol" pitchFamily="18" charset="2"/>
                </a:rPr>
                <a:t>i</a:t>
              </a:r>
              <a:r>
                <a:rPr lang="en-US" sz="1800" i="1" baseline="30000" dirty="0">
                  <a:solidFill>
                    <a:srgbClr val="0000CC"/>
                  </a:solidFill>
                  <a:sym typeface="Symbol" pitchFamily="18" charset="2"/>
                </a:rPr>
                <a:t>2</a:t>
              </a:r>
              <a:endParaRPr lang="en-US" sz="1800" i="1" baseline="30000" dirty="0">
                <a:solidFill>
                  <a:srgbClr val="0000CC"/>
                </a:solidFill>
              </a:endParaRPr>
            </a:p>
            <a:p>
              <a:pPr marL="742950" lvl="1" indent="-285750">
                <a:lnSpc>
                  <a:spcPct val="120000"/>
                </a:lnSpc>
                <a:buClr>
                  <a:srgbClr val="5B0DAA"/>
                </a:buClr>
                <a:buFont typeface="Wingdings" pitchFamily="2" charset="2"/>
                <a:buChar char="­"/>
              </a:pPr>
              <a:r>
                <a:rPr lang="en-US" sz="1800" i="1" dirty="0">
                  <a:solidFill>
                    <a:srgbClr val="0000CC"/>
                  </a:solidFill>
                </a:rPr>
                <a:t>aka</a:t>
              </a:r>
              <a:r>
                <a:rPr lang="en-US" sz="1800" dirty="0">
                  <a:solidFill>
                    <a:srgbClr val="0000CC"/>
                  </a:solidFill>
                </a:rPr>
                <a:t> </a:t>
              </a:r>
              <a:r>
                <a:rPr lang="en-US" sz="1800" u="sng" dirty="0">
                  <a:solidFill>
                    <a:srgbClr val="0000CC"/>
                  </a:solidFill>
                </a:rPr>
                <a:t>Euclidean norm</a:t>
              </a:r>
              <a:endParaRPr lang="en-US" sz="1800" u="sng" dirty="0">
                <a:solidFill>
                  <a:srgbClr val="800000"/>
                </a:solidFill>
              </a:endParaRPr>
            </a:p>
            <a:p>
              <a:pPr marL="342900" indent="-342900">
                <a:lnSpc>
                  <a:spcPct val="120000"/>
                </a:lnSpc>
                <a:buClr>
                  <a:srgbClr val="800000"/>
                </a:buClr>
                <a:buFont typeface="Wingdings" pitchFamily="2" charset="2"/>
                <a:buChar char="l"/>
              </a:pPr>
              <a:r>
                <a:rPr lang="en-US" sz="2000" dirty="0">
                  <a:solidFill>
                    <a:srgbClr val="800000"/>
                  </a:solidFill>
                </a:rPr>
                <a:t>Applications of the Dot Product</a:t>
              </a:r>
            </a:p>
            <a:p>
              <a:pPr marL="742950" lvl="1" indent="-285750">
                <a:lnSpc>
                  <a:spcPct val="120000"/>
                </a:lnSpc>
                <a:buClr>
                  <a:srgbClr val="5B0DAA"/>
                </a:buClr>
                <a:buFont typeface="Wingdings" pitchFamily="2" charset="2"/>
                <a:buChar char="­"/>
              </a:pPr>
              <a:r>
                <a:rPr lang="en-US" sz="1800" dirty="0">
                  <a:solidFill>
                    <a:srgbClr val="0000CC"/>
                  </a:solidFill>
                </a:rPr>
                <a:t>Normalization of vectors: division by scalar length || </a:t>
              </a:r>
              <a:r>
                <a:rPr lang="en-US" sz="1800" dirty="0"/>
                <a:t>v</a:t>
              </a:r>
              <a:r>
                <a:rPr lang="en-US" sz="1800" i="1" dirty="0"/>
                <a:t> </a:t>
              </a:r>
              <a:r>
                <a:rPr lang="en-US" sz="1800" dirty="0">
                  <a:solidFill>
                    <a:srgbClr val="0000CC"/>
                  </a:solidFill>
                </a:rPr>
                <a:t>|| converts to </a:t>
              </a:r>
              <a:r>
                <a:rPr lang="en-US" sz="1800" u="sng" dirty="0">
                  <a:solidFill>
                    <a:srgbClr val="0000CC"/>
                  </a:solidFill>
                </a:rPr>
                <a:t>unit vector</a:t>
              </a:r>
              <a:endParaRPr lang="en-US" sz="1800" dirty="0">
                <a:solidFill>
                  <a:srgbClr val="0000CC"/>
                </a:solidFill>
              </a:endParaRPr>
            </a:p>
            <a:p>
              <a:pPr marL="742950" lvl="1" indent="-285750">
                <a:lnSpc>
                  <a:spcPct val="120000"/>
                </a:lnSpc>
                <a:buClr>
                  <a:srgbClr val="5B0DAA"/>
                </a:buClr>
                <a:buFont typeface="Wingdings" pitchFamily="2" charset="2"/>
                <a:buChar char="­"/>
              </a:pPr>
              <a:r>
                <a:rPr lang="en-US" sz="1800" dirty="0">
                  <a:solidFill>
                    <a:srgbClr val="0000CC"/>
                  </a:solidFill>
                </a:rPr>
                <a:t>Distances</a:t>
              </a:r>
            </a:p>
            <a:p>
              <a:pPr marL="1085850" lvl="2" indent="-228600">
                <a:lnSpc>
                  <a:spcPct val="120000"/>
                </a:lnSpc>
                <a:buClr>
                  <a:srgbClr val="5B0DAA"/>
                </a:buClr>
                <a:buFont typeface="Wingdings" pitchFamily="2" charset="2"/>
                <a:buChar char="ð"/>
              </a:pPr>
              <a:r>
                <a:rPr lang="en-US" sz="1800" dirty="0">
                  <a:solidFill>
                    <a:srgbClr val="0000CC"/>
                  </a:solidFill>
                </a:rPr>
                <a:t>Between points: || </a:t>
              </a:r>
              <a:r>
                <a:rPr lang="en-US" sz="1800" i="1" dirty="0"/>
                <a:t>Q</a:t>
              </a:r>
              <a:r>
                <a:rPr lang="en-US" sz="1800" dirty="0">
                  <a:solidFill>
                    <a:srgbClr val="0000CC"/>
                  </a:solidFill>
                </a:rPr>
                <a:t> – </a:t>
              </a:r>
              <a:r>
                <a:rPr lang="en-US" sz="1800" i="1" dirty="0"/>
                <a:t>P</a:t>
              </a:r>
              <a:r>
                <a:rPr lang="en-US" sz="1800" dirty="0">
                  <a:solidFill>
                    <a:srgbClr val="0000CC"/>
                  </a:solidFill>
                </a:rPr>
                <a:t> ||</a:t>
              </a:r>
            </a:p>
            <a:p>
              <a:pPr marL="1085850" lvl="2" indent="-228600">
                <a:lnSpc>
                  <a:spcPct val="120000"/>
                </a:lnSpc>
                <a:buClr>
                  <a:srgbClr val="5B0DAA"/>
                </a:buClr>
                <a:buFont typeface="Wingdings" pitchFamily="2" charset="2"/>
                <a:buChar char="ð"/>
              </a:pPr>
              <a:r>
                <a:rPr lang="en-US" sz="1800" dirty="0">
                  <a:solidFill>
                    <a:srgbClr val="0000CC"/>
                  </a:solidFill>
                </a:rPr>
                <a:t>From points to planes</a:t>
              </a:r>
            </a:p>
            <a:p>
              <a:pPr marL="742950" lvl="1" indent="-285750">
                <a:lnSpc>
                  <a:spcPct val="120000"/>
                </a:lnSpc>
                <a:buClr>
                  <a:srgbClr val="5B0DAA"/>
                </a:buClr>
                <a:buFont typeface="Wingdings" pitchFamily="2" charset="2"/>
                <a:buChar char="­"/>
              </a:pPr>
              <a:r>
                <a:rPr lang="en-US" sz="1800" dirty="0">
                  <a:solidFill>
                    <a:srgbClr val="0000CC"/>
                  </a:solidFill>
                </a:rPr>
                <a:t>Generating equations (e.g., point </a:t>
              </a:r>
              <a:r>
                <a:rPr lang="en-US" sz="1800" u="sng" dirty="0">
                  <a:solidFill>
                    <a:srgbClr val="0000CC"/>
                  </a:solidFill>
                </a:rPr>
                <a:t>loci</a:t>
              </a:r>
              <a:r>
                <a:rPr lang="en-US" sz="1800" dirty="0">
                  <a:solidFill>
                    <a:srgbClr val="0000CC"/>
                  </a:solidFill>
                </a:rPr>
                <a:t>): circles, hollow cylinders, etc.</a:t>
              </a:r>
            </a:p>
            <a:p>
              <a:pPr marL="742950" lvl="1" indent="-285750">
                <a:lnSpc>
                  <a:spcPct val="120000"/>
                </a:lnSpc>
                <a:buClr>
                  <a:srgbClr val="5B0DAA"/>
                </a:buClr>
                <a:buFont typeface="Wingdings" pitchFamily="2" charset="2"/>
                <a:buChar char="­"/>
              </a:pPr>
              <a:r>
                <a:rPr lang="en-US" sz="1800" dirty="0">
                  <a:solidFill>
                    <a:srgbClr val="0000CC"/>
                  </a:solidFill>
                </a:rPr>
                <a:t>Ray / object intersection equations</a:t>
              </a:r>
            </a:p>
            <a:p>
              <a:pPr marL="742950" lvl="1" indent="-285750">
                <a:lnSpc>
                  <a:spcPct val="120000"/>
                </a:lnSpc>
                <a:buClr>
                  <a:srgbClr val="5B0DAA"/>
                </a:buClr>
                <a:buFont typeface="Wingdings" pitchFamily="2" charset="2"/>
                <a:buChar char="­"/>
              </a:pPr>
              <a:r>
                <a:rPr lang="en-US" sz="1800" dirty="0">
                  <a:solidFill>
                    <a:srgbClr val="0000CC"/>
                  </a:solidFill>
                </a:rPr>
                <a:t>See A.3.5, FVD</a:t>
              </a:r>
            </a:p>
          </p:txBody>
        </p:sp>
        <p:graphicFrame>
          <p:nvGraphicFramePr>
            <p:cNvPr id="1026" name="Object 5"/>
            <p:cNvGraphicFramePr>
              <a:graphicFrameLocks noChangeAspect="1"/>
            </p:cNvGraphicFramePr>
            <p:nvPr/>
          </p:nvGraphicFramePr>
          <p:xfrm>
            <a:off x="1034" y="1145"/>
            <a:ext cx="838" cy="295"/>
          </p:xfrm>
          <a:graphic>
            <a:graphicData uri="http://schemas.openxmlformats.org/presentationml/2006/ole">
              <p:oleObj spid="_x0000_s606210" name="Microsoft Equation 3.0" r:id="rId5" imgW="787320" imgH="266400" progId="Equation.3">
                <p:embed/>
              </p:oleObj>
            </a:graphicData>
          </a:graphic>
        </p:graphicFrame>
      </p:grp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447800" y="76200"/>
            <a:ext cx="7315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Orthonormal Bases</a:t>
            </a:r>
            <a:endParaRPr lang="en-US" sz="200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533400" y="990600"/>
            <a:ext cx="8458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2000">
                <a:solidFill>
                  <a:srgbClr val="800000"/>
                </a:solidFill>
              </a:rPr>
              <a:t>Orthogonality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>
                <a:solidFill>
                  <a:srgbClr val="0000CC"/>
                </a:solidFill>
              </a:rPr>
              <a:t>Given: vectors </a:t>
            </a:r>
            <a:r>
              <a:rPr lang="en-US" sz="1800"/>
              <a:t>u</a:t>
            </a:r>
            <a:r>
              <a:rPr lang="en-US" sz="1800">
                <a:solidFill>
                  <a:srgbClr val="0000CC"/>
                </a:solidFill>
              </a:rPr>
              <a:t> = (u</a:t>
            </a:r>
            <a:r>
              <a:rPr lang="en-US" sz="1800" baseline="-25000">
                <a:solidFill>
                  <a:srgbClr val="0000CC"/>
                </a:solidFill>
              </a:rPr>
              <a:t>1</a:t>
            </a:r>
            <a:r>
              <a:rPr lang="en-US" sz="1800">
                <a:solidFill>
                  <a:srgbClr val="0000CC"/>
                </a:solidFill>
              </a:rPr>
              <a:t>, u</a:t>
            </a:r>
            <a:r>
              <a:rPr lang="en-US" sz="1800" baseline="-25000">
                <a:solidFill>
                  <a:srgbClr val="0000CC"/>
                </a:solidFill>
              </a:rPr>
              <a:t>2</a:t>
            </a:r>
            <a:r>
              <a:rPr lang="en-US" sz="1800">
                <a:solidFill>
                  <a:srgbClr val="0000CC"/>
                </a:solidFill>
              </a:rPr>
              <a:t>, …, u</a:t>
            </a:r>
            <a:r>
              <a:rPr lang="en-US" sz="1800" i="1" baseline="-25000">
                <a:solidFill>
                  <a:srgbClr val="0000CC"/>
                </a:solidFill>
              </a:rPr>
              <a:t>n</a:t>
            </a:r>
            <a:r>
              <a:rPr lang="en-US" sz="1800">
                <a:solidFill>
                  <a:srgbClr val="0000CC"/>
                </a:solidFill>
              </a:rPr>
              <a:t>)</a:t>
            </a:r>
            <a:r>
              <a:rPr lang="en-US" sz="1800" baseline="30000">
                <a:solidFill>
                  <a:srgbClr val="0000CC"/>
                </a:solidFill>
              </a:rPr>
              <a:t>T</a:t>
            </a:r>
            <a:r>
              <a:rPr lang="en-US" sz="1800">
                <a:solidFill>
                  <a:srgbClr val="0000CC"/>
                </a:solidFill>
              </a:rPr>
              <a:t>, </a:t>
            </a:r>
            <a:r>
              <a:rPr lang="en-US" sz="1800"/>
              <a:t>v</a:t>
            </a:r>
            <a:r>
              <a:rPr lang="en-US" sz="1800">
                <a:solidFill>
                  <a:srgbClr val="0000CC"/>
                </a:solidFill>
              </a:rPr>
              <a:t> = (v</a:t>
            </a:r>
            <a:r>
              <a:rPr lang="en-US" sz="1800" baseline="-25000">
                <a:solidFill>
                  <a:srgbClr val="0000CC"/>
                </a:solidFill>
              </a:rPr>
              <a:t>1</a:t>
            </a:r>
            <a:r>
              <a:rPr lang="en-US" sz="1800">
                <a:solidFill>
                  <a:srgbClr val="0000CC"/>
                </a:solidFill>
              </a:rPr>
              <a:t>, v</a:t>
            </a:r>
            <a:r>
              <a:rPr lang="en-US" sz="1800" baseline="-25000">
                <a:solidFill>
                  <a:srgbClr val="0000CC"/>
                </a:solidFill>
              </a:rPr>
              <a:t>2</a:t>
            </a:r>
            <a:r>
              <a:rPr lang="en-US" sz="1800">
                <a:solidFill>
                  <a:srgbClr val="0000CC"/>
                </a:solidFill>
              </a:rPr>
              <a:t>, …, v</a:t>
            </a:r>
            <a:r>
              <a:rPr lang="en-US" sz="1800" i="1" baseline="-25000">
                <a:solidFill>
                  <a:srgbClr val="0000CC"/>
                </a:solidFill>
              </a:rPr>
              <a:t>n</a:t>
            </a:r>
            <a:r>
              <a:rPr lang="en-US" sz="1800">
                <a:solidFill>
                  <a:srgbClr val="0000CC"/>
                </a:solidFill>
              </a:rPr>
              <a:t>)</a:t>
            </a:r>
            <a:r>
              <a:rPr lang="en-US" sz="1800" baseline="30000">
                <a:solidFill>
                  <a:srgbClr val="0000CC"/>
                </a:solidFill>
              </a:rPr>
              <a:t>T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u="sng">
                <a:solidFill>
                  <a:srgbClr val="0000CC"/>
                </a:solidFill>
              </a:rPr>
              <a:t>Definition</a:t>
            </a: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800"/>
              <a:t>u</a:t>
            </a:r>
            <a:r>
              <a:rPr lang="en-US" sz="1800">
                <a:solidFill>
                  <a:srgbClr val="0000CC"/>
                </a:solidFill>
              </a:rPr>
              <a:t>,</a:t>
            </a:r>
            <a:r>
              <a:rPr lang="en-US" sz="1800"/>
              <a:t> v </a:t>
            </a:r>
            <a:r>
              <a:rPr lang="en-US" sz="1800">
                <a:solidFill>
                  <a:srgbClr val="0000CC"/>
                </a:solidFill>
                <a:sym typeface="Symbol" pitchFamily="18" charset="2"/>
              </a:rPr>
              <a:t>are </a:t>
            </a:r>
            <a:r>
              <a:rPr lang="en-US" sz="1800" u="sng">
                <a:solidFill>
                  <a:srgbClr val="0000CC"/>
                </a:solidFill>
                <a:sym typeface="Symbol" pitchFamily="18" charset="2"/>
              </a:rPr>
              <a:t>orthogonal</a:t>
            </a:r>
            <a:r>
              <a:rPr lang="en-US" sz="1800">
                <a:solidFill>
                  <a:srgbClr val="0000CC"/>
                </a:solidFill>
                <a:sym typeface="Symbol" pitchFamily="18" charset="2"/>
              </a:rPr>
              <a:t> if </a:t>
            </a:r>
            <a:r>
              <a:rPr lang="en-US" sz="1800"/>
              <a:t>u </a:t>
            </a:r>
            <a:r>
              <a:rPr lang="en-US" sz="1800">
                <a:cs typeface="Arial" charset="0"/>
              </a:rPr>
              <a:t>•</a:t>
            </a:r>
            <a:r>
              <a:rPr lang="en-US" sz="1800"/>
              <a:t> v </a:t>
            </a:r>
            <a:r>
              <a:rPr lang="en-US" sz="1800">
                <a:solidFill>
                  <a:srgbClr val="0000CC"/>
                </a:solidFill>
              </a:rPr>
              <a:t>=</a:t>
            </a:r>
            <a:r>
              <a:rPr lang="en-US" sz="1800"/>
              <a:t> 0</a:t>
            </a:r>
            <a:endParaRPr lang="en-US" sz="1800">
              <a:solidFill>
                <a:srgbClr val="0000CC"/>
              </a:solidFill>
              <a:sym typeface="Symbol" pitchFamily="18" charset="2"/>
            </a:endParaRP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800">
                <a:solidFill>
                  <a:srgbClr val="0000CC"/>
                </a:solidFill>
                <a:sym typeface="Symbol" pitchFamily="18" charset="2"/>
              </a:rPr>
              <a:t>In </a:t>
            </a:r>
            <a:r>
              <a:rPr lang="en-US" sz="1800">
                <a:solidFill>
                  <a:srgbClr val="0000CC"/>
                </a:solidFill>
                <a:latin typeface="Times New Roman" pitchFamily="18" charset="0"/>
              </a:rPr>
              <a:t>R</a:t>
            </a:r>
            <a:r>
              <a:rPr lang="en-US" sz="1800" baseline="30000">
                <a:solidFill>
                  <a:srgbClr val="0000CC"/>
                </a:solidFill>
                <a:latin typeface="Times New Roman" pitchFamily="18" charset="0"/>
              </a:rPr>
              <a:t>2</a:t>
            </a:r>
            <a:r>
              <a:rPr lang="en-US" sz="1800">
                <a:solidFill>
                  <a:srgbClr val="0000CC"/>
                </a:solidFill>
                <a:sym typeface="Symbol" pitchFamily="18" charset="2"/>
              </a:rPr>
              <a:t>, angle between orthogonal vectors is 90</a:t>
            </a:r>
            <a:r>
              <a:rPr lang="en-US" sz="1800">
                <a:solidFill>
                  <a:srgbClr val="0000CC"/>
                </a:solidFill>
                <a:cs typeface="Arial" charset="0"/>
                <a:sym typeface="Symbol" pitchFamily="18" charset="2"/>
              </a:rPr>
              <a:t>º</a:t>
            </a:r>
            <a:r>
              <a:rPr lang="en-US" sz="1800">
                <a:solidFill>
                  <a:srgbClr val="0000CC"/>
                </a:solidFill>
                <a:sym typeface="Symbol" pitchFamily="18" charset="2"/>
              </a:rPr>
              <a:t> </a:t>
            </a:r>
            <a:endParaRPr lang="en-US" sz="1800" i="1" baseline="-25000">
              <a:solidFill>
                <a:srgbClr val="0000CC"/>
              </a:solidFill>
              <a:sym typeface="Symbol" pitchFamily="18" charset="2"/>
            </a:endParaRP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2000">
                <a:solidFill>
                  <a:srgbClr val="800000"/>
                </a:solidFill>
              </a:rPr>
              <a:t>Orthonormal Bases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>
                <a:solidFill>
                  <a:srgbClr val="0000CC"/>
                </a:solidFill>
              </a:rPr>
              <a:t>Necessary and sufficient conditions</a:t>
            </a: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800"/>
              <a:t>B </a:t>
            </a:r>
            <a:r>
              <a:rPr lang="en-US" sz="1800">
                <a:solidFill>
                  <a:srgbClr val="0000CC"/>
                </a:solidFill>
              </a:rPr>
              <a:t>= {</a:t>
            </a:r>
            <a:r>
              <a:rPr lang="en-US" sz="1800"/>
              <a:t>b</a:t>
            </a:r>
            <a:r>
              <a:rPr lang="en-US" sz="1800" baseline="-25000"/>
              <a:t>1</a:t>
            </a:r>
            <a:r>
              <a:rPr lang="en-US" sz="1800">
                <a:solidFill>
                  <a:srgbClr val="0000CC"/>
                </a:solidFill>
              </a:rPr>
              <a:t>, </a:t>
            </a:r>
            <a:r>
              <a:rPr lang="en-US" sz="1800"/>
              <a:t>b</a:t>
            </a:r>
            <a:r>
              <a:rPr lang="en-US" sz="1800" baseline="-25000"/>
              <a:t>2</a:t>
            </a:r>
            <a:r>
              <a:rPr lang="en-US" sz="1800">
                <a:solidFill>
                  <a:srgbClr val="0000CC"/>
                </a:solidFill>
              </a:rPr>
              <a:t>, …, </a:t>
            </a:r>
            <a:r>
              <a:rPr lang="en-US" sz="1800"/>
              <a:t>b</a:t>
            </a:r>
            <a:r>
              <a:rPr lang="en-US" sz="1800" i="1" baseline="-25000"/>
              <a:t>n</a:t>
            </a:r>
            <a:r>
              <a:rPr lang="en-US" sz="1800">
                <a:solidFill>
                  <a:srgbClr val="0000CC"/>
                </a:solidFill>
              </a:rPr>
              <a:t>} is basis for given vector space</a:t>
            </a: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800">
                <a:solidFill>
                  <a:srgbClr val="0000CC"/>
                </a:solidFill>
              </a:rPr>
              <a:t>Every pair (</a:t>
            </a:r>
            <a:r>
              <a:rPr lang="en-US" sz="1800"/>
              <a:t>b</a:t>
            </a:r>
            <a:r>
              <a:rPr lang="en-US" sz="1800" i="1" baseline="-25000"/>
              <a:t>i</a:t>
            </a:r>
            <a:r>
              <a:rPr lang="en-US" sz="1800">
                <a:solidFill>
                  <a:srgbClr val="0000CC"/>
                </a:solidFill>
              </a:rPr>
              <a:t>, </a:t>
            </a:r>
            <a:r>
              <a:rPr lang="en-US" sz="1800"/>
              <a:t>b</a:t>
            </a:r>
            <a:r>
              <a:rPr lang="en-US" sz="1800" i="1" baseline="-25000"/>
              <a:t>j</a:t>
            </a:r>
            <a:r>
              <a:rPr lang="en-US" sz="1800">
                <a:solidFill>
                  <a:srgbClr val="0000CC"/>
                </a:solidFill>
              </a:rPr>
              <a:t>) is orthogonal</a:t>
            </a:r>
          </a:p>
          <a:p>
            <a:pPr marL="1085850" lvl="2" indent="-22860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800">
                <a:solidFill>
                  <a:srgbClr val="0000CC"/>
                </a:solidFill>
              </a:rPr>
              <a:t>Every vector </a:t>
            </a:r>
            <a:r>
              <a:rPr lang="en-US" sz="1800"/>
              <a:t>b</a:t>
            </a:r>
            <a:r>
              <a:rPr lang="en-US" sz="1800" i="1" baseline="-25000"/>
              <a:t>i</a:t>
            </a:r>
            <a:r>
              <a:rPr lang="en-US" sz="1800">
                <a:solidFill>
                  <a:srgbClr val="0000CC"/>
                </a:solidFill>
              </a:rPr>
              <a:t> is of unit magnitude (|| </a:t>
            </a:r>
            <a:r>
              <a:rPr lang="en-US" sz="1800"/>
              <a:t>v</a:t>
            </a:r>
            <a:r>
              <a:rPr lang="en-US" sz="1800" i="1" baseline="-25000"/>
              <a:t>i </a:t>
            </a:r>
            <a:r>
              <a:rPr lang="en-US" sz="1800">
                <a:solidFill>
                  <a:srgbClr val="0000CC"/>
                </a:solidFill>
              </a:rPr>
              <a:t>|| = 1)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>
                <a:solidFill>
                  <a:srgbClr val="0000CC"/>
                </a:solidFill>
              </a:rPr>
              <a:t>Convenient property: can just take dot product </a:t>
            </a:r>
            <a:r>
              <a:rPr lang="en-US" sz="1800"/>
              <a:t>v </a:t>
            </a:r>
            <a:r>
              <a:rPr lang="en-US" sz="1800">
                <a:cs typeface="Arial" charset="0"/>
              </a:rPr>
              <a:t>•</a:t>
            </a:r>
            <a:r>
              <a:rPr lang="en-US" sz="1800"/>
              <a:t> b</a:t>
            </a:r>
            <a:r>
              <a:rPr lang="en-US" sz="1800" i="1" baseline="-25000"/>
              <a:t>i </a:t>
            </a:r>
            <a:r>
              <a:rPr lang="en-US" sz="1800">
                <a:solidFill>
                  <a:srgbClr val="0000CC"/>
                </a:solidFill>
              </a:rPr>
              <a:t>to find coefficients in linear combination (coordinates </a:t>
            </a:r>
            <a:r>
              <a:rPr lang="en-US" sz="1800" u="sng">
                <a:solidFill>
                  <a:srgbClr val="0000CC"/>
                </a:solidFill>
              </a:rPr>
              <a:t>w</a:t>
            </a:r>
            <a:r>
              <a:rPr lang="en-US" sz="1800">
                <a:solidFill>
                  <a:srgbClr val="0000CC"/>
                </a:solidFill>
              </a:rPr>
              <a:t>ith </a:t>
            </a:r>
            <a:r>
              <a:rPr lang="en-US" sz="1800" u="sng">
                <a:solidFill>
                  <a:srgbClr val="0000CC"/>
                </a:solidFill>
              </a:rPr>
              <a:t>r</a:t>
            </a:r>
            <a:r>
              <a:rPr lang="en-US" sz="1800">
                <a:solidFill>
                  <a:srgbClr val="0000CC"/>
                </a:solidFill>
              </a:rPr>
              <a:t>espect </a:t>
            </a:r>
            <a:r>
              <a:rPr lang="en-US" sz="1800" u="sng">
                <a:solidFill>
                  <a:srgbClr val="0000CC"/>
                </a:solidFill>
              </a:rPr>
              <a:t>t</a:t>
            </a:r>
            <a:r>
              <a:rPr lang="en-US" sz="1800">
                <a:solidFill>
                  <a:srgbClr val="0000CC"/>
                </a:solidFill>
              </a:rPr>
              <a:t>o </a:t>
            </a:r>
            <a:r>
              <a:rPr lang="en-US" sz="1800"/>
              <a:t>B</a:t>
            </a:r>
            <a:r>
              <a:rPr lang="en-US" sz="1800">
                <a:solidFill>
                  <a:srgbClr val="0000CC"/>
                </a:solidFill>
              </a:rPr>
              <a:t>) for vector </a:t>
            </a:r>
            <a:r>
              <a:rPr lang="en-US" sz="1800"/>
              <a:t>v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371600" y="76200"/>
            <a:ext cx="739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u="sng" dirty="0">
                <a:solidFill>
                  <a:srgbClr val="5B0DAA"/>
                </a:solidFill>
                <a:latin typeface="Copperplate Gothic Light" pitchFamily="34" charset="0"/>
              </a:rPr>
              <a:t>C</a:t>
            </a:r>
            <a:r>
              <a:rPr lang="en-US" sz="2800" dirty="0">
                <a:solidFill>
                  <a:srgbClr val="5B0DAA"/>
                </a:solidFill>
                <a:latin typeface="Copperplate Gothic Light" pitchFamily="34" charset="0"/>
              </a:rPr>
              <a:t>umulative </a:t>
            </a:r>
            <a:r>
              <a:rPr lang="en-US" sz="2800" u="sng" dirty="0">
                <a:solidFill>
                  <a:srgbClr val="5B0DAA"/>
                </a:solidFill>
                <a:latin typeface="Copperplate Gothic Light" pitchFamily="34" charset="0"/>
              </a:rPr>
              <a:t>T</a:t>
            </a:r>
            <a:r>
              <a:rPr lang="en-US" sz="2800" dirty="0">
                <a:solidFill>
                  <a:srgbClr val="5B0DAA"/>
                </a:solidFill>
                <a:latin typeface="Copperplate Gothic Light" pitchFamily="34" charset="0"/>
              </a:rPr>
              <a:t>ransformation 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u="sng" dirty="0">
                <a:solidFill>
                  <a:srgbClr val="5B0DAA"/>
                </a:solidFill>
                <a:latin typeface="Copperplate Gothic Light" pitchFamily="34" charset="0"/>
              </a:rPr>
              <a:t>M</a:t>
            </a:r>
            <a:r>
              <a:rPr lang="en-US" sz="2800" dirty="0">
                <a:solidFill>
                  <a:srgbClr val="5B0DAA"/>
                </a:solidFill>
                <a:latin typeface="Copperplate Gothic Light" pitchFamily="34" charset="0"/>
              </a:rPr>
              <a:t>atrices: Basic T, R, S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16387" name="Rectangle 7"/>
          <p:cNvSpPr>
            <a:spLocks noChangeArrowheads="1"/>
          </p:cNvSpPr>
          <p:nvPr/>
        </p:nvSpPr>
        <p:spPr bwMode="auto">
          <a:xfrm>
            <a:off x="457200" y="990600"/>
            <a:ext cx="85344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T: </a:t>
            </a:r>
            <a:r>
              <a:rPr lang="en-US" sz="1800" u="sng">
                <a:solidFill>
                  <a:srgbClr val="800000"/>
                </a:solidFill>
              </a:rPr>
              <a:t>Translation</a:t>
            </a:r>
            <a:r>
              <a:rPr lang="en-US" sz="1800">
                <a:solidFill>
                  <a:srgbClr val="800000"/>
                </a:solidFill>
              </a:rPr>
              <a:t> (see</a:t>
            </a:r>
            <a:r>
              <a:rPr lang="en-US" sz="1800">
                <a:solidFill>
                  <a:srgbClr val="0000CC"/>
                </a:solidFill>
              </a:rPr>
              <a:t> </a:t>
            </a:r>
            <a:r>
              <a:rPr lang="en-US" sz="1800">
                <a:hlinkClick r:id="rId4"/>
              </a:rPr>
              <a:t>http://en.wikipedia.org/wiki/Translation_matrix</a:t>
            </a:r>
            <a:r>
              <a:rPr lang="en-US" sz="1800">
                <a:solidFill>
                  <a:srgbClr val="800000"/>
                </a:solidFill>
              </a:rPr>
              <a:t>)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Given</a:t>
            </a:r>
          </a:p>
          <a:p>
            <a:pPr marL="1085850" lvl="2" indent="-228600"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>
                <a:solidFill>
                  <a:srgbClr val="0000CC"/>
                </a:solidFill>
              </a:rPr>
              <a:t>Point to be moved – e.g., vertex of polygon or polyhedron</a:t>
            </a:r>
          </a:p>
          <a:p>
            <a:pPr marL="1085850" lvl="2" indent="-228600"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>
                <a:solidFill>
                  <a:srgbClr val="0000CC"/>
                </a:solidFill>
              </a:rPr>
              <a:t>Displacement vector (also represented as point)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Return: new, displaced (translated) point of </a:t>
            </a:r>
            <a:r>
              <a:rPr lang="en-US" sz="1600" u="sng">
                <a:solidFill>
                  <a:srgbClr val="0000CC"/>
                </a:solidFill>
              </a:rPr>
              <a:t>rigid body</a:t>
            </a: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R: </a:t>
            </a:r>
            <a:r>
              <a:rPr lang="en-US" sz="1800" u="sng">
                <a:solidFill>
                  <a:srgbClr val="800000"/>
                </a:solidFill>
              </a:rPr>
              <a:t>Rotation</a:t>
            </a:r>
            <a:r>
              <a:rPr lang="en-US" sz="1800">
                <a:solidFill>
                  <a:srgbClr val="800000"/>
                </a:solidFill>
              </a:rPr>
              <a:t> (see</a:t>
            </a:r>
            <a:r>
              <a:rPr lang="en-US" sz="1800">
                <a:solidFill>
                  <a:srgbClr val="0000CC"/>
                </a:solidFill>
              </a:rPr>
              <a:t> </a:t>
            </a:r>
            <a:r>
              <a:rPr lang="en-US" sz="1800">
                <a:solidFill>
                  <a:srgbClr val="800000"/>
                </a:solidFill>
                <a:hlinkClick r:id="rId5"/>
              </a:rPr>
              <a:t>http</a:t>
            </a:r>
            <a:r>
              <a:rPr lang="en-US" sz="1800" u="sng">
                <a:hlinkClick r:id="rId5"/>
              </a:rPr>
              <a:t>://en.wikipedia.org/wiki/Rotation_matrix</a:t>
            </a:r>
            <a:r>
              <a:rPr lang="en-US" sz="1800">
                <a:solidFill>
                  <a:srgbClr val="800000"/>
                </a:solidFill>
              </a:rPr>
              <a:t>)</a:t>
            </a:r>
            <a:r>
              <a:rPr lang="en-US" sz="1800">
                <a:solidFill>
                  <a:srgbClr val="0000CC"/>
                </a:solidFill>
              </a:rPr>
              <a:t> </a:t>
            </a:r>
            <a:endParaRPr lang="en-US" sz="1800" u="sng">
              <a:solidFill>
                <a:srgbClr val="800000"/>
              </a:solidFill>
            </a:endParaRP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Given</a:t>
            </a:r>
          </a:p>
          <a:p>
            <a:pPr marL="1085850" lvl="2" indent="-228600"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>
                <a:solidFill>
                  <a:srgbClr val="0000CC"/>
                </a:solidFill>
              </a:rPr>
              <a:t>Point to be rotated about axis</a:t>
            </a:r>
          </a:p>
          <a:p>
            <a:pPr marL="1085850" lvl="2" indent="-228600"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>
                <a:solidFill>
                  <a:srgbClr val="0000CC"/>
                </a:solidFill>
              </a:rPr>
              <a:t>Axis of rotation</a:t>
            </a:r>
          </a:p>
          <a:p>
            <a:pPr marL="1085850" lvl="2" indent="-228600"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>
                <a:solidFill>
                  <a:srgbClr val="0000CC"/>
                </a:solidFill>
              </a:rPr>
              <a:t>Degrees to be rotated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Return: new, displaced (rotated) point of rigid body</a:t>
            </a: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S: </a:t>
            </a:r>
            <a:r>
              <a:rPr lang="en-US" sz="1800" u="sng">
                <a:solidFill>
                  <a:srgbClr val="800000"/>
                </a:solidFill>
              </a:rPr>
              <a:t>Scaling</a:t>
            </a:r>
            <a:r>
              <a:rPr lang="en-US" sz="1800">
                <a:solidFill>
                  <a:srgbClr val="800000"/>
                </a:solidFill>
              </a:rPr>
              <a:t> (see</a:t>
            </a:r>
            <a:r>
              <a:rPr lang="en-US" sz="1800">
                <a:solidFill>
                  <a:srgbClr val="0000CC"/>
                </a:solidFill>
              </a:rPr>
              <a:t> </a:t>
            </a:r>
            <a:r>
              <a:rPr lang="en-US" sz="1800">
                <a:hlinkClick r:id="rId6"/>
              </a:rPr>
              <a:t>http://en.wikipedia.org/wiki/Scaling_matrix</a:t>
            </a:r>
            <a:r>
              <a:rPr lang="en-US" sz="1800">
                <a:solidFill>
                  <a:srgbClr val="800000"/>
                </a:solidFill>
              </a:rPr>
              <a:t>)</a:t>
            </a:r>
            <a:endParaRPr lang="en-US" sz="1800" u="sng">
              <a:solidFill>
                <a:srgbClr val="800000"/>
              </a:solidFill>
            </a:endParaRP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Given</a:t>
            </a:r>
          </a:p>
          <a:p>
            <a:pPr marL="1085850" lvl="2" indent="-228600"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>
                <a:solidFill>
                  <a:srgbClr val="0000CC"/>
                </a:solidFill>
              </a:rPr>
              <a:t>Set of points centered at origin</a:t>
            </a:r>
          </a:p>
          <a:p>
            <a:pPr marL="1085850" lvl="2" indent="-228600">
              <a:buClr>
                <a:srgbClr val="5B0DAA"/>
              </a:buClr>
              <a:buFont typeface="Wingdings" pitchFamily="2" charset="2"/>
              <a:buChar char="ð"/>
            </a:pPr>
            <a:r>
              <a:rPr lang="en-US" sz="1600">
                <a:solidFill>
                  <a:srgbClr val="0000CC"/>
                </a:solidFill>
              </a:rPr>
              <a:t>Scaling factor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>
                <a:solidFill>
                  <a:srgbClr val="0000CC"/>
                </a:solidFill>
              </a:rPr>
              <a:t>Return: new, displaced (scaled) point</a:t>
            </a: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General: </a:t>
            </a:r>
            <a:r>
              <a:rPr lang="en-US" sz="1800">
                <a:solidFill>
                  <a:srgbClr val="800000"/>
                </a:solidFill>
                <a:hlinkClick r:id="rId7"/>
              </a:rPr>
              <a:t>h</a:t>
            </a:r>
            <a:r>
              <a:rPr lang="en-US" sz="1800">
                <a:hlinkClick r:id="rId7"/>
              </a:rPr>
              <a:t>ttp://en.wikipedia.org/wiki/Transformation_matrix</a:t>
            </a:r>
            <a:endParaRPr lang="en-US" sz="180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4"/>
          <p:cNvSpPr>
            <a:spLocks noChangeArrowheads="1"/>
          </p:cNvSpPr>
          <p:nvPr/>
        </p:nvSpPr>
        <p:spPr bwMode="auto">
          <a:xfrm>
            <a:off x="457200" y="990600"/>
            <a:ext cx="85344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Rigid Body Transformation</a:t>
            </a: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To Move p Distance and Magnitude of Vector v:</a:t>
            </a: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Invertibility</a:t>
            </a: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Compositionality</a:t>
            </a:r>
            <a:endParaRPr lang="en-US" sz="1800"/>
          </a:p>
        </p:txBody>
      </p:sp>
      <p:sp>
        <p:nvSpPr>
          <p:cNvPr id="17411" name="Rectangle 7"/>
          <p:cNvSpPr>
            <a:spLocks noChangeArrowheads="1"/>
          </p:cNvSpPr>
          <p:nvPr/>
        </p:nvSpPr>
        <p:spPr bwMode="auto">
          <a:xfrm>
            <a:off x="1447800" y="76200"/>
            <a:ext cx="7315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>
                <a:solidFill>
                  <a:srgbClr val="5B0DAA"/>
                </a:solidFill>
                <a:latin typeface="Copperplate Gothic Light" pitchFamily="34" charset="0"/>
              </a:rPr>
              <a:t>Translation 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pic>
        <p:nvPicPr>
          <p:cNvPr id="17412" name="Picture 9" descr="translation-illustrati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24563" y="3581400"/>
            <a:ext cx="2586037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10" descr="translation-poin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19300" y="2112963"/>
            <a:ext cx="5715000" cy="131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12" descr="translation-invers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57400" y="4162425"/>
            <a:ext cx="12954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Picture 13" descr="translation-compositio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057400" y="5257800"/>
            <a:ext cx="1676400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6" name="Rectangle 15"/>
          <p:cNvSpPr>
            <a:spLocks noChangeArrowheads="1"/>
          </p:cNvSpPr>
          <p:nvPr/>
        </p:nvSpPr>
        <p:spPr bwMode="auto">
          <a:xfrm>
            <a:off x="3276600" y="6096000"/>
            <a:ext cx="4994275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Wikimedia Commons, 2008 – Creative Commons License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ChangeArrowheads="1"/>
          </p:cNvSpPr>
          <p:nvPr/>
        </p:nvSpPr>
        <p:spPr bwMode="auto">
          <a:xfrm>
            <a:off x="1447800" y="76200"/>
            <a:ext cx="7315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>
                <a:solidFill>
                  <a:srgbClr val="5B0DAA"/>
                </a:solidFill>
                <a:latin typeface="Copperplate Gothic Light" pitchFamily="34" charset="0"/>
              </a:rPr>
              <a:t>Lecture Outline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524291" name="Rectangle 3"/>
          <p:cNvSpPr>
            <a:spLocks noChangeArrowheads="1"/>
          </p:cNvSpPr>
          <p:nvPr/>
        </p:nvSpPr>
        <p:spPr bwMode="auto">
          <a:xfrm>
            <a:off x="609600" y="990600"/>
            <a:ext cx="8382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 smtClean="0">
                <a:solidFill>
                  <a:srgbClr val="800000"/>
                </a:solidFill>
              </a:rPr>
              <a:t>CG Basics 1: </a:t>
            </a:r>
            <a:r>
              <a:rPr lang="en-US" sz="1800" dirty="0">
                <a:solidFill>
                  <a:srgbClr val="800000"/>
                </a:solidFill>
              </a:rPr>
              <a:t>Basic </a:t>
            </a:r>
            <a:r>
              <a:rPr lang="en-US" sz="1800" dirty="0" err="1">
                <a:solidFill>
                  <a:srgbClr val="800000"/>
                </a:solidFill>
              </a:rPr>
              <a:t>Precalculus</a:t>
            </a:r>
            <a:r>
              <a:rPr lang="en-US" sz="1800" dirty="0">
                <a:solidFill>
                  <a:srgbClr val="800000"/>
                </a:solidFill>
              </a:rPr>
              <a:t> and Linear Algebra for CG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dirty="0" smtClean="0">
                <a:solidFill>
                  <a:srgbClr val="0000CC"/>
                </a:solidFill>
              </a:rPr>
              <a:t>Matrices and vectors: definitions, basic operations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dirty="0" smtClean="0">
                <a:solidFill>
                  <a:srgbClr val="0000CC"/>
                </a:solidFill>
              </a:rPr>
              <a:t>Vector spaces and affine spaces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u="sng" dirty="0" smtClean="0">
                <a:solidFill>
                  <a:srgbClr val="0000CC"/>
                </a:solidFill>
              </a:rPr>
              <a:t>T</a:t>
            </a:r>
            <a:r>
              <a:rPr lang="en-US" sz="1800" dirty="0" smtClean="0">
                <a:solidFill>
                  <a:srgbClr val="0000CC"/>
                </a:solidFill>
              </a:rPr>
              <a:t>ranslation, </a:t>
            </a:r>
            <a:r>
              <a:rPr lang="en-US" sz="1800" u="sng" dirty="0" smtClean="0">
                <a:solidFill>
                  <a:srgbClr val="0000CC"/>
                </a:solidFill>
              </a:rPr>
              <a:t>R</a:t>
            </a:r>
            <a:r>
              <a:rPr lang="en-US" sz="1800" dirty="0" smtClean="0">
                <a:solidFill>
                  <a:srgbClr val="0000CC"/>
                </a:solidFill>
              </a:rPr>
              <a:t>otation, </a:t>
            </a:r>
            <a:r>
              <a:rPr lang="en-US" sz="1800" u="sng" dirty="0" smtClean="0">
                <a:solidFill>
                  <a:srgbClr val="0000CC"/>
                </a:solidFill>
              </a:rPr>
              <a:t>S</a:t>
            </a:r>
            <a:r>
              <a:rPr lang="en-US" sz="1800" dirty="0" smtClean="0">
                <a:solidFill>
                  <a:srgbClr val="0000CC"/>
                </a:solidFill>
              </a:rPr>
              <a:t>caling </a:t>
            </a:r>
            <a:r>
              <a:rPr lang="en-US" sz="1800" i="1" dirty="0" smtClean="0">
                <a:solidFill>
                  <a:srgbClr val="0000CC"/>
                </a:solidFill>
              </a:rPr>
              <a:t>aka</a:t>
            </a:r>
            <a:r>
              <a:rPr lang="en-US" sz="1800" dirty="0" smtClean="0">
                <a:solidFill>
                  <a:srgbClr val="0000CC"/>
                </a:solidFill>
              </a:rPr>
              <a:t> T, R, S transformations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dirty="0" smtClean="0">
                <a:solidFill>
                  <a:srgbClr val="0000CC"/>
                </a:solidFill>
              </a:rPr>
              <a:t>Parametric equations (of lines, rays, line segments)</a:t>
            </a:r>
            <a:endParaRPr lang="en-US" sz="1800" dirty="0">
              <a:solidFill>
                <a:srgbClr val="0000CC"/>
              </a:solidFill>
            </a:endParaRP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 smtClean="0">
                <a:solidFill>
                  <a:srgbClr val="800000"/>
                </a:solidFill>
              </a:rPr>
              <a:t>Importance to Computer Graphics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dirty="0" smtClean="0">
                <a:solidFill>
                  <a:srgbClr val="0000CC"/>
                </a:solidFill>
              </a:rPr>
              <a:t>Points as vectors, transformation matrices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dirty="0" smtClean="0">
                <a:solidFill>
                  <a:srgbClr val="0000CC"/>
                </a:solidFill>
              </a:rPr>
              <a:t>Homogeneous coordinates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dirty="0" smtClean="0">
                <a:solidFill>
                  <a:srgbClr val="0000CC"/>
                </a:solidFill>
              </a:rPr>
              <a:t>TRS in viewing/normalizing transformation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dirty="0" smtClean="0">
                <a:solidFill>
                  <a:srgbClr val="0000CC"/>
                </a:solidFill>
              </a:rPr>
              <a:t>Intersections: clipping, ray tracing, </a:t>
            </a:r>
            <a:r>
              <a:rPr lang="en-US" sz="1800" i="1" dirty="0" smtClean="0">
                <a:solidFill>
                  <a:srgbClr val="0000CC"/>
                </a:solidFill>
              </a:rPr>
              <a:t>etc.</a:t>
            </a: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 smtClean="0">
                <a:solidFill>
                  <a:srgbClr val="800000"/>
                </a:solidFill>
              </a:rPr>
              <a:t>Looking Forward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dirty="0" smtClean="0">
                <a:solidFill>
                  <a:srgbClr val="0000CC"/>
                </a:solidFill>
              </a:rPr>
              <a:t>The week ahead: Viewing (Part 1 of 4), Lab 0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800" dirty="0" smtClean="0">
                <a:solidFill>
                  <a:srgbClr val="0000CC"/>
                </a:solidFill>
              </a:rPr>
              <a:t>Lab exercise: C/Linux, basic OpenGL setup (see KSOL)</a:t>
            </a: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>
              <a:solidFill>
                <a:srgbClr val="80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6"/>
          <p:cNvSpPr>
            <a:spLocks noChangeArrowheads="1"/>
          </p:cNvSpPr>
          <p:nvPr/>
        </p:nvSpPr>
        <p:spPr bwMode="auto">
          <a:xfrm>
            <a:off x="457200" y="990600"/>
            <a:ext cx="85344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Rigid Body Transformation</a:t>
            </a: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Properties: Inverse</a:t>
            </a:r>
            <a:r>
              <a:rPr lang="en-US" sz="1800">
                <a:solidFill>
                  <a:srgbClr val="800000"/>
                </a:solidFill>
                <a:sym typeface="Symbol" pitchFamily="18" charset="2"/>
              </a:rPr>
              <a:t> </a:t>
            </a:r>
            <a:r>
              <a:rPr lang="en-US" sz="1800">
                <a:solidFill>
                  <a:srgbClr val="800000"/>
                </a:solidFill>
              </a:rPr>
              <a:t>Transpose</a:t>
            </a: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Idea: Define New (Relative) Coordinate System</a:t>
            </a: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Example</a:t>
            </a: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Rotations about x, y, and z Axes (using Plain 3-D Coordinates)</a:t>
            </a:r>
          </a:p>
        </p:txBody>
      </p:sp>
      <p:sp>
        <p:nvSpPr>
          <p:cNvPr id="18435" name="Rectangle 2"/>
          <p:cNvSpPr>
            <a:spLocks noChangeArrowheads="1"/>
          </p:cNvSpPr>
          <p:nvPr/>
        </p:nvSpPr>
        <p:spPr bwMode="auto">
          <a:xfrm>
            <a:off x="1447800" y="76200"/>
            <a:ext cx="7315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>
                <a:solidFill>
                  <a:srgbClr val="5B0DAA"/>
                </a:solidFill>
                <a:latin typeface="Copperplate Gothic Light" pitchFamily="34" charset="0"/>
              </a:rPr>
              <a:t>Rotation 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pic>
        <p:nvPicPr>
          <p:cNvPr id="18436" name="Picture 7" descr="rotation-examp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6400" y="3429000"/>
            <a:ext cx="161925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8" descr="rotation-illustratio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77000" y="990600"/>
            <a:ext cx="2411413" cy="254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Rectangle 9"/>
          <p:cNvSpPr>
            <a:spLocks noChangeArrowheads="1"/>
          </p:cNvSpPr>
          <p:nvPr/>
        </p:nvSpPr>
        <p:spPr bwMode="auto">
          <a:xfrm>
            <a:off x="3276600" y="6096000"/>
            <a:ext cx="4994275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Wikimedia Commons, 2008 – Creative Commons License</a:t>
            </a:r>
          </a:p>
        </p:txBody>
      </p:sp>
      <p:pic>
        <p:nvPicPr>
          <p:cNvPr id="18439" name="Picture 11" descr="rotation-propertie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76400" y="1884363"/>
            <a:ext cx="160020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685800" y="4897438"/>
            <a:ext cx="8229600" cy="741362"/>
            <a:chOff x="432" y="2880"/>
            <a:chExt cx="4860" cy="438"/>
          </a:xfrm>
        </p:grpSpPr>
        <p:pic>
          <p:nvPicPr>
            <p:cNvPr id="18441" name="Picture 10" descr="rotation-matrices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112" y="2880"/>
              <a:ext cx="1458" cy="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2" name="Picture 13" descr="rotation-matrix-x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32" y="2880"/>
              <a:ext cx="1458" cy="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3" name="Picture 14" descr="rotation-matrix-z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840" y="2880"/>
              <a:ext cx="1452" cy="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6"/>
          <p:cNvGraphicFramePr>
            <a:graphicFrameLocks noChangeAspect="1"/>
          </p:cNvGraphicFramePr>
          <p:nvPr/>
        </p:nvGraphicFramePr>
        <p:xfrm>
          <a:off x="1717674" y="5047780"/>
          <a:ext cx="705333" cy="964083"/>
        </p:xfrm>
        <a:graphic>
          <a:graphicData uri="http://schemas.openxmlformats.org/presentationml/2006/ole">
            <p:oleObj spid="_x0000_s683010" name="Equation" r:id="rId5" imgW="520560" imgH="711000" progId="Equation.3">
              <p:embed/>
            </p:oleObj>
          </a:graphicData>
        </a:graphic>
      </p:graphicFrame>
      <p:graphicFrame>
        <p:nvGraphicFramePr>
          <p:cNvPr id="2051" name="Object 7"/>
          <p:cNvGraphicFramePr>
            <a:graphicFrameLocks noChangeAspect="1"/>
          </p:cNvGraphicFramePr>
          <p:nvPr/>
        </p:nvGraphicFramePr>
        <p:xfrm>
          <a:off x="4249737" y="5048768"/>
          <a:ext cx="735999" cy="958332"/>
        </p:xfrm>
        <a:graphic>
          <a:graphicData uri="http://schemas.openxmlformats.org/presentationml/2006/ole">
            <p:oleObj spid="_x0000_s683011" name="Equation" r:id="rId6" imgW="545760" imgH="711000" progId="Equation.3">
              <p:embed/>
            </p:oleObj>
          </a:graphicData>
        </a:graphic>
      </p:graphicFrame>
      <p:graphicFrame>
        <p:nvGraphicFramePr>
          <p:cNvPr id="2052" name="Object 8"/>
          <p:cNvGraphicFramePr>
            <a:graphicFrameLocks noChangeAspect="1"/>
          </p:cNvGraphicFramePr>
          <p:nvPr/>
        </p:nvGraphicFramePr>
        <p:xfrm>
          <a:off x="6813550" y="5046134"/>
          <a:ext cx="730250" cy="973666"/>
        </p:xfrm>
        <a:graphic>
          <a:graphicData uri="http://schemas.openxmlformats.org/presentationml/2006/ole">
            <p:oleObj spid="_x0000_s683012" name="Equation" r:id="rId7" imgW="533160" imgH="711000" progId="Equation.3">
              <p:embed/>
            </p:oleObj>
          </a:graphicData>
        </a:graphic>
      </p:graphicFrame>
      <p:sp>
        <p:nvSpPr>
          <p:cNvPr id="2053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762000" y="1143000"/>
            <a:ext cx="8229600" cy="5029200"/>
          </a:xfrm>
          <a:noFill/>
        </p:spPr>
        <p:txBody>
          <a:bodyPr/>
          <a:lstStyle/>
          <a:p>
            <a:r>
              <a:rPr lang="en-US" sz="1800" b="1" dirty="0" smtClean="0"/>
              <a:t>3 x 3 rotation matrices</a:t>
            </a:r>
          </a:p>
          <a:p>
            <a:r>
              <a:rPr lang="en-US" sz="1800" b="1" dirty="0" smtClean="0"/>
              <a:t>3 x 3 matrices that “rotate” world (leaving out </a:t>
            </a:r>
            <a:r>
              <a:rPr lang="en-US" sz="1800" b="1" i="1" dirty="0" smtClean="0"/>
              <a:t>w</a:t>
            </a:r>
            <a:r>
              <a:rPr lang="en-US" sz="1800" b="1" dirty="0" smtClean="0"/>
              <a:t> for simplicity)</a:t>
            </a:r>
          </a:p>
          <a:p>
            <a:r>
              <a:rPr lang="en-US" sz="1800" b="1" dirty="0" smtClean="0"/>
              <a:t>3 unit vectors originally along </a:t>
            </a:r>
            <a:r>
              <a:rPr lang="en-US" sz="1800" b="1" i="1" dirty="0" smtClean="0"/>
              <a:t>x</a:t>
            </a:r>
            <a:r>
              <a:rPr lang="en-US" sz="1800" b="1" dirty="0" smtClean="0"/>
              <a:t>, </a:t>
            </a:r>
            <a:r>
              <a:rPr lang="en-US" sz="1800" b="1" i="1" dirty="0" smtClean="0"/>
              <a:t>y</a:t>
            </a:r>
            <a:r>
              <a:rPr lang="en-US" sz="1800" b="1" dirty="0" smtClean="0"/>
              <a:t>, </a:t>
            </a:r>
            <a:r>
              <a:rPr lang="en-US" sz="1800" b="1" i="1" dirty="0" smtClean="0"/>
              <a:t>z</a:t>
            </a:r>
            <a:r>
              <a:rPr lang="en-US" sz="1800" b="1" dirty="0" smtClean="0"/>
              <a:t> axes: moved to new positions</a:t>
            </a:r>
          </a:p>
          <a:p>
            <a:r>
              <a:rPr lang="en-US" sz="1800" b="1" dirty="0" smtClean="0"/>
              <a:t>Because of </a:t>
            </a:r>
            <a:r>
              <a:rPr lang="en-US" sz="1800" b="1" u="sng" dirty="0" smtClean="0"/>
              <a:t>rigid-body rotation</a:t>
            </a:r>
            <a:r>
              <a:rPr lang="en-US" sz="1800" b="1" dirty="0" smtClean="0"/>
              <a:t>, new vectors are still:</a:t>
            </a:r>
          </a:p>
          <a:p>
            <a:pPr lvl="1"/>
            <a:r>
              <a:rPr lang="en-US" sz="1600" b="1" dirty="0" smtClean="0"/>
              <a:t>unit vectors</a:t>
            </a:r>
          </a:p>
          <a:p>
            <a:pPr lvl="1"/>
            <a:r>
              <a:rPr lang="en-US" sz="1600" b="1" dirty="0" smtClean="0"/>
              <a:t>perpendicular to each other</a:t>
            </a:r>
          </a:p>
          <a:p>
            <a:pPr lvl="1"/>
            <a:r>
              <a:rPr lang="en-US" sz="1600" b="1" dirty="0" smtClean="0"/>
              <a:t>compliant with “right hand rule”</a:t>
            </a:r>
          </a:p>
          <a:p>
            <a:r>
              <a:rPr lang="en-US" sz="1800" b="1" i="1" dirty="0" smtClean="0"/>
              <a:t>Any </a:t>
            </a:r>
            <a:r>
              <a:rPr lang="en-US" sz="1800" b="1" dirty="0" smtClean="0"/>
              <a:t>such matrix transformation = rotation</a:t>
            </a:r>
          </a:p>
          <a:p>
            <a:pPr lvl="1"/>
            <a:r>
              <a:rPr lang="en-US" sz="1600" b="1" dirty="0" smtClean="0"/>
              <a:t>about </a:t>
            </a:r>
            <a:r>
              <a:rPr lang="en-US" sz="1600" b="1" i="1" dirty="0" smtClean="0"/>
              <a:t>some</a:t>
            </a:r>
            <a:r>
              <a:rPr lang="en-US" sz="1600" b="1" dirty="0" smtClean="0"/>
              <a:t> axis</a:t>
            </a:r>
          </a:p>
          <a:p>
            <a:pPr lvl="1"/>
            <a:r>
              <a:rPr lang="en-US" sz="1600" b="1" dirty="0" smtClean="0"/>
              <a:t>by </a:t>
            </a:r>
            <a:r>
              <a:rPr lang="en-US" sz="1600" b="1" i="1" dirty="0" smtClean="0"/>
              <a:t>some</a:t>
            </a:r>
            <a:r>
              <a:rPr lang="en-US" sz="1600" b="1" dirty="0" smtClean="0"/>
              <a:t> amount</a:t>
            </a:r>
            <a:endParaRPr lang="en-US" b="1" dirty="0" smtClean="0"/>
          </a:p>
          <a:p>
            <a:r>
              <a:rPr lang="en-US" sz="1800" b="1" dirty="0" smtClean="0"/>
              <a:t>Let’s call these </a:t>
            </a:r>
            <a:r>
              <a:rPr lang="en-US" sz="1800" b="1" i="1" dirty="0" smtClean="0"/>
              <a:t>x</a:t>
            </a:r>
            <a:r>
              <a:rPr lang="en-US" sz="1800" b="1" dirty="0" smtClean="0"/>
              <a:t>, </a:t>
            </a:r>
            <a:r>
              <a:rPr lang="en-US" sz="1800" b="1" i="1" dirty="0" smtClean="0"/>
              <a:t>y</a:t>
            </a:r>
            <a:r>
              <a:rPr lang="en-US" sz="1800" b="1" dirty="0" smtClean="0"/>
              <a:t>, and </a:t>
            </a:r>
            <a:r>
              <a:rPr lang="en-US" sz="1800" b="1" i="1" dirty="0" smtClean="0"/>
              <a:t>z</a:t>
            </a:r>
            <a:r>
              <a:rPr lang="en-US" sz="1800" b="1" dirty="0" smtClean="0"/>
              <a:t>-axis-aligned unit vectors </a:t>
            </a:r>
            <a:r>
              <a:rPr lang="en-US" sz="1800" b="1" i="1" dirty="0" smtClean="0"/>
              <a:t>e</a:t>
            </a:r>
            <a:r>
              <a:rPr lang="en-US" sz="1800" b="1" i="1" baseline="-25000" dirty="0" smtClean="0"/>
              <a:t>1</a:t>
            </a:r>
            <a:r>
              <a:rPr lang="en-US" sz="1800" b="1" dirty="0" smtClean="0"/>
              <a:t>, </a:t>
            </a:r>
            <a:r>
              <a:rPr lang="en-US" sz="1800" b="1" i="1" dirty="0" smtClean="0"/>
              <a:t>e</a:t>
            </a:r>
            <a:r>
              <a:rPr lang="en-US" sz="1800" b="1" i="1" baseline="-25000" dirty="0" smtClean="0"/>
              <a:t>2</a:t>
            </a:r>
            <a:r>
              <a:rPr lang="en-US" sz="1800" b="1" dirty="0" smtClean="0"/>
              <a:t>, </a:t>
            </a:r>
            <a:r>
              <a:rPr lang="en-US" sz="1800" b="1" i="1" dirty="0" smtClean="0"/>
              <a:t>e</a:t>
            </a:r>
            <a:r>
              <a:rPr lang="en-US" sz="1800" b="1" i="1" baseline="-25000" dirty="0" smtClean="0"/>
              <a:t>3</a:t>
            </a:r>
            <a:endParaRPr lang="en-US" sz="1800" b="1" dirty="0" smtClean="0"/>
          </a:p>
          <a:p>
            <a:r>
              <a:rPr lang="en-US" sz="1800" b="1" dirty="0" smtClean="0"/>
              <a:t>Writing out (these are also called </a:t>
            </a:r>
            <a:r>
              <a:rPr lang="en-US" sz="1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b="1" dirty="0" smtClean="0"/>
              <a:t>, </a:t>
            </a:r>
            <a:r>
              <a:rPr lang="en-US" sz="1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1800" b="1" dirty="0" smtClean="0"/>
              <a:t>, </a:t>
            </a:r>
            <a:r>
              <a:rPr lang="en-US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800" b="1" dirty="0" smtClean="0"/>
              <a:t>):</a:t>
            </a:r>
            <a:endParaRPr lang="en-US" sz="1000" b="1" dirty="0" smtClean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2667000" y="6096000"/>
            <a:ext cx="5573705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Adapted from slide © </a:t>
            </a:r>
            <a:r>
              <a:rPr lang="en-US" dirty="0">
                <a:solidFill>
                  <a:schemeClr val="accent2"/>
                </a:solidFill>
              </a:rPr>
              <a:t>2003 – 2008 A. van Dam, Brown University</a:t>
            </a:r>
          </a:p>
        </p:txBody>
      </p:sp>
      <p:sp>
        <p:nvSpPr>
          <p:cNvPr id="2055" name="Rectangle 13"/>
          <p:cNvSpPr>
            <a:spLocks noChangeArrowheads="1"/>
          </p:cNvSpPr>
          <p:nvPr/>
        </p:nvSpPr>
        <p:spPr bwMode="auto">
          <a:xfrm>
            <a:off x="1447800" y="76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Rotation as Change of Basis </a:t>
            </a:r>
            <a:endParaRPr lang="en-US" sz="200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6596049" y="2540913"/>
            <a:ext cx="1938351" cy="1497687"/>
            <a:chOff x="6858000" y="2590800"/>
            <a:chExt cx="1938351" cy="1497687"/>
          </a:xfrm>
        </p:grpSpPr>
        <p:pic>
          <p:nvPicPr>
            <p:cNvPr id="13" name="Picture 12" descr="right-hand-rule2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239000" y="2590800"/>
              <a:ext cx="1167374" cy="990600"/>
            </a:xfrm>
            <a:prstGeom prst="rect">
              <a:avLst/>
            </a:prstGeom>
          </p:spPr>
        </p:pic>
        <p:sp>
          <p:nvSpPr>
            <p:cNvPr id="14" name="Rectangle 13"/>
            <p:cNvSpPr/>
            <p:nvPr/>
          </p:nvSpPr>
          <p:spPr>
            <a:xfrm>
              <a:off x="6858000" y="3657600"/>
              <a:ext cx="1938351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dirty="0" smtClean="0"/>
                <a:t>© 1997 - 2011 Murray Bourne</a:t>
              </a:r>
            </a:p>
            <a:p>
              <a:pPr algn="ctr"/>
              <a:r>
                <a:rPr lang="en-US" sz="1000" dirty="0" smtClean="0">
                  <a:hlinkClick r:id="rId9"/>
                </a:rPr>
                <a:t>http://bit.ly/fcIjLB</a:t>
              </a:r>
              <a:r>
                <a:rPr lang="en-US" sz="1000" dirty="0" smtClean="0"/>
                <a:t> </a:t>
              </a:r>
              <a:endParaRPr lang="en-US" sz="1000" dirty="0"/>
            </a:p>
          </p:txBody>
        </p:sp>
      </p:grp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0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0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0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0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05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05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05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1"/>
          <p:cNvSpPr>
            <a:spLocks noChangeArrowheads="1"/>
          </p:cNvSpPr>
          <p:nvPr/>
        </p:nvSpPr>
        <p:spPr bwMode="auto">
          <a:xfrm>
            <a:off x="457200" y="990600"/>
            <a:ext cx="85344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sng">
                <a:solidFill>
                  <a:srgbClr val="800000"/>
                </a:solidFill>
              </a:rPr>
              <a:t>Not</a:t>
            </a:r>
            <a:r>
              <a:rPr lang="en-US" sz="1800" i="1">
                <a:solidFill>
                  <a:srgbClr val="800000"/>
                </a:solidFill>
              </a:rPr>
              <a:t> </a:t>
            </a:r>
            <a:r>
              <a:rPr lang="en-US" sz="1800">
                <a:solidFill>
                  <a:srgbClr val="800000"/>
                </a:solidFill>
              </a:rPr>
              <a:t>Rigid Body Transformation</a:t>
            </a: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Idea: Move Points Toward/Away from Origin</a:t>
            </a: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Homogeneous Coordinates Make It Easier</a:t>
            </a: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Result</a:t>
            </a: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>
                <a:solidFill>
                  <a:srgbClr val="800000"/>
                </a:solidFill>
              </a:rPr>
              <a:t>Ratio Need Not Be Uniform in </a:t>
            </a:r>
            <a:r>
              <a:rPr lang="en-US" sz="1800" i="1">
                <a:solidFill>
                  <a:srgbClr val="800000"/>
                </a:solidFill>
              </a:rPr>
              <a:t>x</a:t>
            </a:r>
            <a:r>
              <a:rPr lang="en-US" sz="1800">
                <a:solidFill>
                  <a:srgbClr val="800000"/>
                </a:solidFill>
              </a:rPr>
              <a:t>, </a:t>
            </a:r>
            <a:r>
              <a:rPr lang="en-US" sz="1800" i="1">
                <a:solidFill>
                  <a:srgbClr val="800000"/>
                </a:solidFill>
              </a:rPr>
              <a:t>y</a:t>
            </a:r>
            <a:r>
              <a:rPr lang="en-US" sz="1800">
                <a:solidFill>
                  <a:srgbClr val="800000"/>
                </a:solidFill>
              </a:rPr>
              <a:t>, </a:t>
            </a:r>
            <a:r>
              <a:rPr lang="en-US" sz="1800" i="1">
                <a:solidFill>
                  <a:srgbClr val="800000"/>
                </a:solidFill>
              </a:rPr>
              <a:t>z</a:t>
            </a:r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1447800" y="76200"/>
            <a:ext cx="7315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>
                <a:solidFill>
                  <a:srgbClr val="5B0DAA"/>
                </a:solidFill>
                <a:latin typeface="Copperplate Gothic Light" pitchFamily="34" charset="0"/>
              </a:rPr>
              <a:t>Scaling 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pic>
        <p:nvPicPr>
          <p:cNvPr id="19460" name="Picture 7" descr="scaling-result-homogeneou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4638675"/>
            <a:ext cx="366713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8" descr="scaling-matrix-poin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57400" y="1905000"/>
            <a:ext cx="28225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9" descr="scaling-matrix-point-homogeneou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57400" y="3352800"/>
            <a:ext cx="24638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3" name="Rectangle 10"/>
          <p:cNvSpPr>
            <a:spLocks noChangeArrowheads="1"/>
          </p:cNvSpPr>
          <p:nvPr/>
        </p:nvSpPr>
        <p:spPr bwMode="auto">
          <a:xfrm>
            <a:off x="3276600" y="6096000"/>
            <a:ext cx="4994275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Wikimedia Commons, 2008 – Creative Commons License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5691188" y="2133600"/>
            <a:ext cx="3376612" cy="3348038"/>
            <a:chOff x="3585" y="1344"/>
            <a:chExt cx="2127" cy="2109"/>
          </a:xfrm>
        </p:grpSpPr>
        <p:pic>
          <p:nvPicPr>
            <p:cNvPr id="19465" name="Picture 12" descr="glScalef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648" y="1920"/>
              <a:ext cx="1824" cy="1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66" name="Rectangle 13"/>
            <p:cNvSpPr>
              <a:spLocks noChangeArrowheads="1"/>
            </p:cNvSpPr>
            <p:nvPr/>
          </p:nvSpPr>
          <p:spPr bwMode="auto">
            <a:xfrm>
              <a:off x="3585" y="1344"/>
              <a:ext cx="2127" cy="51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</a:rPr>
                <a:t>Results of glScalef(2.0, -0.5, 1.0)</a:t>
              </a:r>
            </a:p>
            <a:p>
              <a:r>
                <a:rPr lang="en-US">
                  <a:solidFill>
                    <a:schemeClr val="accent2"/>
                  </a:solidFill>
                </a:rPr>
                <a:t>© 1993 Neider, Davis, Woo</a:t>
              </a:r>
            </a:p>
            <a:p>
              <a:r>
                <a:rPr lang="en-US">
                  <a:hlinkClick r:id="rId8"/>
                </a:rPr>
                <a:t>http://fly.cc.fer.hr/~unreal/theredbook/</a:t>
              </a:r>
              <a:endParaRPr lang="en-US">
                <a:solidFill>
                  <a:schemeClr val="accent2"/>
                </a:solidFill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1295400" y="76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Other Transformations </a:t>
            </a:r>
            <a:endParaRPr lang="en-US" sz="200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pic>
        <p:nvPicPr>
          <p:cNvPr id="20483" name="Picture 7" descr="TRS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27350" y="2876550"/>
            <a:ext cx="3976688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Rectangle 8"/>
          <p:cNvSpPr>
            <a:spLocks noChangeArrowheads="1"/>
          </p:cNvSpPr>
          <p:nvPr/>
        </p:nvSpPr>
        <p:spPr bwMode="auto">
          <a:xfrm>
            <a:off x="779463" y="5840413"/>
            <a:ext cx="4696863" cy="56630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© </a:t>
            </a:r>
            <a:r>
              <a:rPr lang="en-US" dirty="0" err="1">
                <a:solidFill>
                  <a:schemeClr val="accent2"/>
                </a:solidFill>
              </a:rPr>
              <a:t>Ramuseco</a:t>
            </a:r>
            <a:r>
              <a:rPr lang="en-US" dirty="0">
                <a:solidFill>
                  <a:schemeClr val="accent2"/>
                </a:solidFill>
              </a:rPr>
              <a:t> Limited 2004-2005 All Rights Reserved. </a:t>
            </a:r>
          </a:p>
          <a:p>
            <a:r>
              <a:rPr lang="en-US" dirty="0">
                <a:hlinkClick r:id="rId5"/>
              </a:rPr>
              <a:t>http://www.bobpowell.net/transformations.htm</a:t>
            </a:r>
            <a:endParaRPr lang="en-US" dirty="0"/>
          </a:p>
        </p:txBody>
      </p:sp>
      <p:sp>
        <p:nvSpPr>
          <p:cNvPr id="20485" name="Rectangle 9"/>
          <p:cNvSpPr>
            <a:spLocks noChangeArrowheads="1"/>
          </p:cNvSpPr>
          <p:nvPr/>
        </p:nvSpPr>
        <p:spPr bwMode="auto">
          <a:xfrm>
            <a:off x="457200" y="990600"/>
            <a:ext cx="85344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sng" dirty="0" smtClean="0">
                <a:solidFill>
                  <a:srgbClr val="800000"/>
                </a:solidFill>
              </a:rPr>
              <a:t>Shear</a:t>
            </a:r>
            <a:r>
              <a:rPr lang="en-US" sz="1800" dirty="0" smtClean="0">
                <a:solidFill>
                  <a:srgbClr val="800000"/>
                </a:solidFill>
              </a:rPr>
              <a:t> </a:t>
            </a:r>
            <a:r>
              <a:rPr lang="en-US" sz="1800" i="1" dirty="0" smtClean="0">
                <a:solidFill>
                  <a:srgbClr val="800000"/>
                </a:solidFill>
              </a:rPr>
              <a:t>aka</a:t>
            </a:r>
            <a:r>
              <a:rPr lang="en-US" sz="1800" dirty="0" smtClean="0">
                <a:solidFill>
                  <a:srgbClr val="800000"/>
                </a:solidFill>
              </a:rPr>
              <a:t> </a:t>
            </a:r>
            <a:r>
              <a:rPr lang="en-US" sz="1800" u="sng" dirty="0" smtClean="0">
                <a:solidFill>
                  <a:srgbClr val="800000"/>
                </a:solidFill>
              </a:rPr>
              <a:t>Skew</a:t>
            </a:r>
            <a:r>
              <a:rPr lang="en-US" sz="1800" dirty="0" smtClean="0">
                <a:solidFill>
                  <a:srgbClr val="800000"/>
                </a:solidFill>
              </a:rPr>
              <a:t> (</a:t>
            </a:r>
            <a:r>
              <a:rPr lang="en-US" sz="1800" dirty="0" smtClean="0">
                <a:solidFill>
                  <a:srgbClr val="800000"/>
                </a:solidFill>
                <a:hlinkClick r:id="rId6"/>
              </a:rPr>
              <a:t>http://bit.ly/hZfx3W</a:t>
            </a:r>
            <a:r>
              <a:rPr lang="en-US" sz="1800" dirty="0" smtClean="0">
                <a:solidFill>
                  <a:srgbClr val="800000"/>
                </a:solidFill>
              </a:rPr>
              <a:t>): “Tilting”, Oblique Projection</a:t>
            </a: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sng" dirty="0" smtClean="0">
                <a:solidFill>
                  <a:srgbClr val="800000"/>
                </a:solidFill>
              </a:rPr>
              <a:t>Perspective </a:t>
            </a:r>
            <a:r>
              <a:rPr lang="en-US" sz="1800" u="sng" dirty="0">
                <a:solidFill>
                  <a:srgbClr val="800000"/>
                </a:solidFill>
              </a:rPr>
              <a:t>to Parallel</a:t>
            </a:r>
            <a:r>
              <a:rPr lang="en-US" sz="1800" dirty="0">
                <a:solidFill>
                  <a:srgbClr val="800000"/>
                </a:solidFill>
              </a:rPr>
              <a:t> View Volume (“</a:t>
            </a:r>
            <a:r>
              <a:rPr lang="en-US" sz="1800" i="1" dirty="0">
                <a:solidFill>
                  <a:srgbClr val="800000"/>
                </a:solidFill>
              </a:rPr>
              <a:t>D</a:t>
            </a:r>
            <a:r>
              <a:rPr lang="en-US" sz="1800" dirty="0">
                <a:solidFill>
                  <a:srgbClr val="800000"/>
                </a:solidFill>
              </a:rPr>
              <a:t>” in Foley </a:t>
            </a:r>
            <a:r>
              <a:rPr lang="en-US" sz="1800" i="1" dirty="0">
                <a:solidFill>
                  <a:srgbClr val="800000"/>
                </a:solidFill>
              </a:rPr>
              <a:t>et al.</a:t>
            </a:r>
            <a:r>
              <a:rPr lang="en-US" sz="1800" dirty="0">
                <a:solidFill>
                  <a:srgbClr val="800000"/>
                </a:solidFill>
              </a:rPr>
              <a:t>)</a:t>
            </a:r>
            <a:endParaRPr lang="en-US" sz="1800" u="sng" dirty="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>
                <a:solidFill>
                  <a:srgbClr val="800000"/>
                </a:solidFill>
              </a:rPr>
              <a:t>See </a:t>
            </a:r>
            <a:r>
              <a:rPr lang="en-US" sz="1800" dirty="0" smtClean="0">
                <a:solidFill>
                  <a:srgbClr val="800000"/>
                </a:solidFill>
              </a:rPr>
              <a:t>also</a:t>
            </a:r>
            <a:endParaRPr lang="en-US" sz="1600" dirty="0">
              <a:solidFill>
                <a:srgbClr val="5B0DAA"/>
              </a:solidFill>
            </a:endParaRPr>
          </a:p>
          <a:p>
            <a:pPr marL="742950" lvl="1" indent="-285750">
              <a:buClr>
                <a:srgbClr val="0000CC"/>
              </a:buClr>
              <a:buFont typeface="Wingdings" pitchFamily="2" charset="2"/>
              <a:buChar char="­"/>
            </a:pPr>
            <a:r>
              <a:rPr lang="en-US" sz="1600" dirty="0" smtClean="0">
                <a:solidFill>
                  <a:srgbClr val="800000"/>
                </a:solidFill>
                <a:hlinkClick r:id="rId7"/>
              </a:rPr>
              <a:t>h</a:t>
            </a:r>
            <a:r>
              <a:rPr lang="en-US" sz="1600" dirty="0" smtClean="0">
                <a:solidFill>
                  <a:srgbClr val="5B0DAA"/>
                </a:solidFill>
                <a:hlinkClick r:id="rId7"/>
              </a:rPr>
              <a:t>ttp://en.wikipedia.org/wiki/Transformation_matrix </a:t>
            </a:r>
            <a:endParaRPr lang="en-US" sz="1600" dirty="0" smtClean="0">
              <a:solidFill>
                <a:srgbClr val="5B0DAA"/>
              </a:solidFill>
            </a:endParaRPr>
          </a:p>
          <a:p>
            <a:pPr marL="742950" lvl="1" indent="-285750">
              <a:buClr>
                <a:srgbClr val="0000CC"/>
              </a:buClr>
              <a:buFont typeface="Wingdings" pitchFamily="2" charset="2"/>
              <a:buChar char="­"/>
            </a:pPr>
            <a:r>
              <a:rPr lang="en-US" sz="1600" dirty="0" smtClean="0">
                <a:solidFill>
                  <a:srgbClr val="5B0DAA"/>
                </a:solidFill>
                <a:hlinkClick r:id="rId8"/>
              </a:rPr>
              <a:t>http://www.senocular.com/flash/tutorials/transformmatrix/</a:t>
            </a:r>
            <a:endParaRPr lang="en-US" sz="1600" dirty="0">
              <a:solidFill>
                <a:srgbClr val="5B0DAA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/>
          <p:cNvSpPr>
            <a:spLocks noChangeArrowheads="1"/>
          </p:cNvSpPr>
          <p:nvPr/>
        </p:nvSpPr>
        <p:spPr bwMode="auto">
          <a:xfrm>
            <a:off x="1295400" y="76200"/>
            <a:ext cx="7696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>
                <a:solidFill>
                  <a:srgbClr val="5B0DAA"/>
                </a:solidFill>
                <a:latin typeface="Copperplate Gothic Light" pitchFamily="34" charset="0"/>
              </a:rPr>
              <a:t>Parametric Equation of a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>
                <a:solidFill>
                  <a:srgbClr val="5B0DAA"/>
                </a:solidFill>
                <a:latin typeface="Copperplate Gothic Light" pitchFamily="34" charset="0"/>
              </a:rPr>
              <a:t>Line Segment</a:t>
            </a:r>
            <a:endParaRPr lang="en-US" sz="20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31747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60400" y="1371600"/>
            <a:ext cx="7823200" cy="4800600"/>
          </a:xfrm>
          <a:noFill/>
        </p:spPr>
        <p:txBody>
          <a:bodyPr/>
          <a:lstStyle/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en-US" sz="1800" b="1" dirty="0" smtClean="0"/>
              <a:t>Parametric form for line segment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endParaRPr lang="en-US" sz="1800" b="1" dirty="0" smtClean="0"/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en-US" b="1" i="1" dirty="0" smtClean="0"/>
              <a:t>X = x</a:t>
            </a:r>
            <a:r>
              <a:rPr lang="en-US" b="1" i="1" baseline="-25000" dirty="0" smtClean="0"/>
              <a:t>0</a:t>
            </a:r>
            <a:r>
              <a:rPr lang="en-US" b="1" i="1" dirty="0" smtClean="0"/>
              <a:t> + t</a:t>
            </a:r>
            <a:r>
              <a:rPr lang="en-US" b="1" dirty="0" smtClean="0"/>
              <a:t>(</a:t>
            </a:r>
            <a:r>
              <a:rPr lang="en-US" b="1" i="1" dirty="0" smtClean="0"/>
              <a:t>x</a:t>
            </a:r>
            <a:r>
              <a:rPr lang="en-US" b="1" i="1" baseline="-25000" dirty="0" smtClean="0"/>
              <a:t>1</a:t>
            </a:r>
            <a:r>
              <a:rPr lang="en-US" b="1" i="1" dirty="0" smtClean="0"/>
              <a:t> – x</a:t>
            </a:r>
            <a:r>
              <a:rPr lang="en-US" b="1" i="1" baseline="-25000" dirty="0" smtClean="0"/>
              <a:t>0</a:t>
            </a:r>
            <a:r>
              <a:rPr lang="en-US" b="1" dirty="0" smtClean="0"/>
              <a:t>)       0 </a:t>
            </a:r>
            <a:r>
              <a:rPr lang="en-US" b="1" dirty="0" smtClean="0">
                <a:cs typeface="Arial" charset="0"/>
              </a:rPr>
              <a:t>≤</a:t>
            </a:r>
            <a:r>
              <a:rPr lang="en-US" b="1" dirty="0" smtClean="0"/>
              <a:t> </a:t>
            </a:r>
            <a:r>
              <a:rPr lang="en-US" b="1" i="1" dirty="0" smtClean="0"/>
              <a:t>t</a:t>
            </a:r>
            <a:r>
              <a:rPr lang="en-US" b="1" dirty="0" smtClean="0"/>
              <a:t> </a:t>
            </a:r>
            <a:r>
              <a:rPr lang="en-US" b="1" dirty="0" smtClean="0">
                <a:cs typeface="Arial" charset="0"/>
              </a:rPr>
              <a:t>≤</a:t>
            </a:r>
            <a:r>
              <a:rPr lang="en-US" b="1" dirty="0" smtClean="0"/>
              <a:t> 1</a:t>
            </a:r>
          </a:p>
          <a:p>
            <a:pPr lvl="1">
              <a:lnSpc>
                <a:spcPct val="110000"/>
              </a:lnSpc>
              <a:spcBef>
                <a:spcPct val="0"/>
              </a:spcBef>
            </a:pPr>
            <a:endParaRPr lang="en-US" b="1" i="1" dirty="0" smtClean="0"/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en-US" b="1" i="1" dirty="0" smtClean="0"/>
              <a:t>Y = y</a:t>
            </a:r>
            <a:r>
              <a:rPr lang="en-US" b="1" i="1" baseline="-25000" dirty="0" smtClean="0"/>
              <a:t>0</a:t>
            </a:r>
            <a:r>
              <a:rPr lang="en-US" b="1" i="1" dirty="0" smtClean="0"/>
              <a:t> + t</a:t>
            </a:r>
            <a:r>
              <a:rPr lang="en-US" b="1" dirty="0" smtClean="0"/>
              <a:t>(</a:t>
            </a:r>
            <a:r>
              <a:rPr lang="en-US" b="1" i="1" dirty="0" smtClean="0"/>
              <a:t>y</a:t>
            </a:r>
            <a:r>
              <a:rPr lang="en-US" b="1" i="1" baseline="-25000" dirty="0" smtClean="0"/>
              <a:t>1</a:t>
            </a:r>
            <a:r>
              <a:rPr lang="en-US" b="1" i="1" dirty="0" smtClean="0"/>
              <a:t> –  y</a:t>
            </a:r>
            <a:r>
              <a:rPr lang="en-US" b="1" i="1" baseline="-25000" dirty="0" smtClean="0"/>
              <a:t>0</a:t>
            </a:r>
            <a:r>
              <a:rPr lang="en-US" b="1" dirty="0" smtClean="0"/>
              <a:t>)</a:t>
            </a:r>
            <a:endParaRPr lang="en-US" b="1" i="1" dirty="0" smtClean="0"/>
          </a:p>
          <a:p>
            <a:pPr lvl="1">
              <a:lnSpc>
                <a:spcPct val="110000"/>
              </a:lnSpc>
              <a:spcBef>
                <a:spcPct val="0"/>
              </a:spcBef>
            </a:pPr>
            <a:endParaRPr lang="en-US" b="1" dirty="0" smtClean="0"/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en-US" b="1" i="1" dirty="0" smtClean="0"/>
              <a:t>P</a:t>
            </a:r>
            <a:r>
              <a:rPr lang="en-US" b="1" dirty="0" smtClean="0"/>
              <a:t>(</a:t>
            </a:r>
            <a:r>
              <a:rPr lang="en-US" b="1" i="1" dirty="0" smtClean="0"/>
              <a:t>t</a:t>
            </a:r>
            <a:r>
              <a:rPr lang="en-US" b="1" dirty="0" smtClean="0"/>
              <a:t>)</a:t>
            </a:r>
            <a:r>
              <a:rPr lang="en-US" b="1" i="1" dirty="0" smtClean="0"/>
              <a:t> = P</a:t>
            </a:r>
            <a:r>
              <a:rPr lang="en-US" b="1" i="1" baseline="-25000" dirty="0" smtClean="0"/>
              <a:t>0</a:t>
            </a:r>
            <a:r>
              <a:rPr lang="en-US" b="1" i="1" dirty="0" smtClean="0"/>
              <a:t> + t</a:t>
            </a:r>
            <a:r>
              <a:rPr lang="en-US" b="1" dirty="0" smtClean="0"/>
              <a:t>(</a:t>
            </a:r>
            <a:r>
              <a:rPr lang="en-US" b="1" i="1" dirty="0" smtClean="0"/>
              <a:t>P</a:t>
            </a:r>
            <a:r>
              <a:rPr lang="en-US" b="1" i="1" baseline="-25000" dirty="0" smtClean="0"/>
              <a:t>1</a:t>
            </a:r>
            <a:r>
              <a:rPr lang="en-US" b="1" i="1" dirty="0" smtClean="0"/>
              <a:t> – P</a:t>
            </a:r>
            <a:r>
              <a:rPr lang="en-US" b="1" i="1" baseline="-25000" dirty="0" smtClean="0"/>
              <a:t>0</a:t>
            </a:r>
            <a:r>
              <a:rPr lang="en-US" b="1" dirty="0" smtClean="0"/>
              <a:t>)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endParaRPr lang="en-US" sz="1800" b="1" dirty="0" smtClean="0"/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en-US" sz="1800" b="1" dirty="0" smtClean="0"/>
              <a:t>Line in general: </a:t>
            </a:r>
            <a:r>
              <a:rPr lang="en-US" sz="1800" b="1" i="1" dirty="0" smtClean="0"/>
              <a:t>t</a:t>
            </a:r>
            <a:r>
              <a:rPr lang="en-US" sz="1800" b="1" dirty="0" smtClean="0"/>
              <a:t> </a:t>
            </a:r>
            <a:r>
              <a:rPr lang="en-US" sz="1800" b="1" dirty="0" smtClean="0">
                <a:sym typeface="Symbol"/>
              </a:rPr>
              <a:t> [-, ]</a:t>
            </a:r>
            <a:endParaRPr lang="en-US" sz="1800" b="1" dirty="0" smtClean="0"/>
          </a:p>
          <a:p>
            <a:pPr>
              <a:lnSpc>
                <a:spcPct val="110000"/>
              </a:lnSpc>
              <a:spcBef>
                <a:spcPct val="0"/>
              </a:spcBef>
            </a:pPr>
            <a:endParaRPr lang="en-US" sz="1800" b="1" dirty="0" smtClean="0"/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en-US" sz="1800" b="1" dirty="0" smtClean="0"/>
              <a:t>Later: used for clipping (other intersection calculations)</a:t>
            </a:r>
          </a:p>
        </p:txBody>
      </p:sp>
      <p:pic>
        <p:nvPicPr>
          <p:cNvPr id="31748" name="Picture 9" descr="00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200" y="1838325"/>
            <a:ext cx="260350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Picture 10" descr="00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45329" y="4836804"/>
            <a:ext cx="1788671" cy="1106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0" name="Rectangle 15"/>
          <p:cNvSpPr>
            <a:spLocks noChangeArrowheads="1"/>
          </p:cNvSpPr>
          <p:nvPr/>
        </p:nvSpPr>
        <p:spPr bwMode="auto">
          <a:xfrm>
            <a:off x="4267200" y="6096000"/>
            <a:ext cx="3922713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© 2003 – 2008 A. van Dam, Brown University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ChangeArrowheads="1"/>
          </p:cNvSpPr>
          <p:nvPr/>
        </p:nvSpPr>
        <p:spPr bwMode="auto">
          <a:xfrm>
            <a:off x="1447800" y="76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Importance to CG [1]: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Vectors and Matrices</a:t>
            </a:r>
            <a:endParaRPr lang="en-US" sz="28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539652" name="Rectangle 4"/>
          <p:cNvSpPr>
            <a:spLocks noChangeArrowheads="1"/>
          </p:cNvSpPr>
          <p:nvPr/>
        </p:nvSpPr>
        <p:spPr bwMode="auto">
          <a:xfrm>
            <a:off x="450850" y="990600"/>
            <a:ext cx="846455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 smtClean="0">
                <a:solidFill>
                  <a:srgbClr val="800000"/>
                </a:solidFill>
              </a:rPr>
              <a:t>Points as Vectors (</a:t>
            </a:r>
            <a:r>
              <a:rPr lang="en-US" sz="1800" dirty="0" err="1" smtClean="0">
                <a:solidFill>
                  <a:srgbClr val="800000"/>
                </a:solidFill>
              </a:rPr>
              <a:t>w.r.t</a:t>
            </a:r>
            <a:r>
              <a:rPr lang="en-US" sz="1800" dirty="0" smtClean="0">
                <a:solidFill>
                  <a:srgbClr val="800000"/>
                </a:solidFill>
              </a:rPr>
              <a:t>. Origin)</a:t>
            </a:r>
            <a:endParaRPr lang="en-US" sz="1800" dirty="0">
              <a:solidFill>
                <a:srgbClr val="800000"/>
              </a:solidFill>
            </a:endParaRP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 smtClean="0">
              <a:solidFill>
                <a:srgbClr val="800000"/>
              </a:solidFill>
            </a:endParaRP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 smtClean="0">
              <a:solidFill>
                <a:srgbClr val="800000"/>
              </a:solidFill>
            </a:endParaRP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 smtClean="0">
              <a:solidFill>
                <a:srgbClr val="800000"/>
              </a:solidFill>
            </a:endParaRP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 smtClean="0">
              <a:solidFill>
                <a:srgbClr val="800000"/>
              </a:solidFill>
            </a:endParaRP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 smtClean="0">
              <a:solidFill>
                <a:srgbClr val="800000"/>
              </a:solidFill>
            </a:endParaRP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 smtClean="0">
                <a:solidFill>
                  <a:srgbClr val="800000"/>
                </a:solidFill>
              </a:rPr>
              <a:t>Local Coordinate Systems (Spaces)</a:t>
            </a:r>
            <a:endParaRPr lang="en-US" sz="1800" dirty="0">
              <a:solidFill>
                <a:srgbClr val="800000"/>
              </a:solidFill>
            </a:endParaRP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endParaRPr lang="en-US" sz="1600" dirty="0" smtClean="0">
              <a:solidFill>
                <a:srgbClr val="0000CC"/>
              </a:solidFill>
            </a:endParaRP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endParaRPr lang="en-US" sz="1600" dirty="0" smtClean="0">
              <a:solidFill>
                <a:srgbClr val="0000CC"/>
              </a:solidFill>
            </a:endParaRP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endParaRPr lang="en-US" sz="1600" dirty="0" smtClean="0">
              <a:solidFill>
                <a:srgbClr val="0000CC"/>
              </a:solidFill>
            </a:endParaRP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endParaRPr lang="en-US" sz="1600" dirty="0" smtClean="0">
              <a:solidFill>
                <a:srgbClr val="0000CC"/>
              </a:solidFill>
            </a:endParaRP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endParaRPr lang="en-US" sz="1600" dirty="0" smtClean="0">
              <a:solidFill>
                <a:srgbClr val="0000CC"/>
              </a:solidFill>
            </a:endParaRP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endParaRPr lang="en-US" sz="1600" u="sng" dirty="0" smtClean="0">
              <a:solidFill>
                <a:srgbClr val="0000CC"/>
              </a:solidFill>
            </a:endParaRP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sng" dirty="0" err="1" smtClean="0">
                <a:solidFill>
                  <a:srgbClr val="0000CC"/>
                </a:solidFill>
              </a:rPr>
              <a:t>M</a:t>
            </a:r>
            <a:r>
              <a:rPr lang="en-US" sz="1600" dirty="0" err="1" smtClean="0">
                <a:solidFill>
                  <a:srgbClr val="0000CC"/>
                </a:solidFill>
              </a:rPr>
              <a:t>odel</a:t>
            </a:r>
            <a:r>
              <a:rPr lang="en-US" sz="1600" u="sng" dirty="0" err="1" smtClean="0">
                <a:solidFill>
                  <a:srgbClr val="0000CC"/>
                </a:solidFill>
              </a:rPr>
              <a:t>v</a:t>
            </a:r>
            <a:r>
              <a:rPr lang="en-US" sz="1600" dirty="0" err="1" smtClean="0">
                <a:solidFill>
                  <a:srgbClr val="0000CC"/>
                </a:solidFill>
              </a:rPr>
              <a:t>iew</a:t>
            </a:r>
            <a:r>
              <a:rPr lang="en-US" sz="1600" dirty="0" smtClean="0">
                <a:solidFill>
                  <a:srgbClr val="0000CC"/>
                </a:solidFill>
              </a:rPr>
              <a:t> </a:t>
            </a:r>
            <a:r>
              <a:rPr lang="en-US" sz="1600" u="sng" dirty="0" smtClean="0">
                <a:solidFill>
                  <a:srgbClr val="0000CC"/>
                </a:solidFill>
              </a:rPr>
              <a:t>t</a:t>
            </a:r>
            <a:r>
              <a:rPr lang="en-US" sz="1600" dirty="0" smtClean="0">
                <a:solidFill>
                  <a:srgbClr val="0000CC"/>
                </a:solidFill>
              </a:rPr>
              <a:t>ransformation (MVT): model coordinates to world coordinates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 smtClean="0">
                <a:solidFill>
                  <a:srgbClr val="0000CC"/>
                </a:solidFill>
              </a:rPr>
              <a:t>Viewing transformation: world coordinates to camera coordinates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 smtClean="0">
                <a:solidFill>
                  <a:srgbClr val="0000CC"/>
                </a:solidFill>
              </a:rPr>
              <a:t>Several more to be covered in this course</a:t>
            </a:r>
          </a:p>
        </p:txBody>
      </p:sp>
      <p:pic>
        <p:nvPicPr>
          <p:cNvPr id="4" name="Picture 3" descr="342px-Vector_AB_from_A_to_B.svg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86200" y="1752600"/>
            <a:ext cx="18288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4" name="Group 23"/>
          <p:cNvGrpSpPr/>
          <p:nvPr/>
        </p:nvGrpSpPr>
        <p:grpSpPr>
          <a:xfrm>
            <a:off x="3505200" y="1524000"/>
            <a:ext cx="2590800" cy="1371600"/>
            <a:chOff x="3505200" y="1524000"/>
            <a:chExt cx="2590800" cy="1371600"/>
          </a:xfrm>
        </p:grpSpPr>
        <p:cxnSp>
          <p:nvCxnSpPr>
            <p:cNvPr id="10" name="Straight Arrow Connector 9"/>
            <p:cNvCxnSpPr/>
            <p:nvPr/>
          </p:nvCxnSpPr>
          <p:spPr bwMode="auto">
            <a:xfrm>
              <a:off x="3505200" y="2894012"/>
              <a:ext cx="25908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lg" len="med"/>
              <a:tailEnd type="triangle" w="lg" len="med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 bwMode="auto">
            <a:xfrm rot="5400000" flipH="1" flipV="1">
              <a:off x="2820988" y="2208212"/>
              <a:ext cx="1370012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lg" len="med"/>
              <a:tailEnd type="triangle" w="lg" len="med"/>
            </a:ln>
            <a:effectLst/>
          </p:spPr>
        </p:cxnSp>
      </p:grpSp>
      <p:cxnSp>
        <p:nvCxnSpPr>
          <p:cNvPr id="15" name="Straight Arrow Connector 14"/>
          <p:cNvCxnSpPr/>
          <p:nvPr/>
        </p:nvCxnSpPr>
        <p:spPr bwMode="auto">
          <a:xfrm flipV="1">
            <a:off x="3505200" y="2590800"/>
            <a:ext cx="8382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7" name="Group 26"/>
          <p:cNvGrpSpPr/>
          <p:nvPr/>
        </p:nvGrpSpPr>
        <p:grpSpPr>
          <a:xfrm>
            <a:off x="3505200" y="2362200"/>
            <a:ext cx="609600" cy="533400"/>
            <a:chOff x="3505200" y="2362200"/>
            <a:chExt cx="609600" cy="533400"/>
          </a:xfrm>
        </p:grpSpPr>
        <p:cxnSp>
          <p:nvCxnSpPr>
            <p:cNvPr id="17" name="Straight Arrow Connector 16"/>
            <p:cNvCxnSpPr/>
            <p:nvPr/>
          </p:nvCxnSpPr>
          <p:spPr bwMode="auto">
            <a:xfrm flipV="1">
              <a:off x="3505200" y="2362200"/>
              <a:ext cx="609600" cy="5334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5" name="Rectangle 24"/>
            <p:cNvSpPr/>
            <p:nvPr/>
          </p:nvSpPr>
          <p:spPr>
            <a:xfrm flipH="1">
              <a:off x="3571026" y="2362200"/>
              <a:ext cx="315174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505200" y="1905000"/>
            <a:ext cx="1981200" cy="990600"/>
            <a:chOff x="3505200" y="1905000"/>
            <a:chExt cx="1981200" cy="990600"/>
          </a:xfrm>
        </p:grpSpPr>
        <p:cxnSp>
          <p:nvCxnSpPr>
            <p:cNvPr id="20" name="Straight Arrow Connector 19"/>
            <p:cNvCxnSpPr/>
            <p:nvPr/>
          </p:nvCxnSpPr>
          <p:spPr bwMode="auto">
            <a:xfrm flipV="1">
              <a:off x="3505200" y="1905000"/>
              <a:ext cx="1981200" cy="9906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6" name="Rectangle 25"/>
            <p:cNvSpPr/>
            <p:nvPr/>
          </p:nvSpPr>
          <p:spPr>
            <a:xfrm flipH="1">
              <a:off x="4495800" y="2283023"/>
              <a:ext cx="315174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16" name="Picture 15" descr="local-coordinate-system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29102" y="3505200"/>
            <a:ext cx="1900162" cy="1418578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1029102" y="4950091"/>
            <a:ext cx="468589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>
                <a:solidFill>
                  <a:srgbClr val="0070C0"/>
                </a:solidFill>
              </a:rPr>
              <a:t>© 2009 </a:t>
            </a:r>
            <a:r>
              <a:rPr lang="en-US" sz="1000" dirty="0" err="1" smtClean="0">
                <a:solidFill>
                  <a:srgbClr val="0070C0"/>
                </a:solidFill>
              </a:rPr>
              <a:t>Koen</a:t>
            </a:r>
            <a:r>
              <a:rPr lang="en-US" sz="1000" dirty="0" smtClean="0">
                <a:solidFill>
                  <a:srgbClr val="0070C0"/>
                </a:solidFill>
              </a:rPr>
              <a:t> </a:t>
            </a:r>
            <a:r>
              <a:rPr lang="en-US" sz="1000" dirty="0" err="1" smtClean="0">
                <a:solidFill>
                  <a:srgbClr val="0070C0"/>
                </a:solidFill>
              </a:rPr>
              <a:t>Samyn</a:t>
            </a:r>
            <a:endParaRPr lang="en-US" sz="1000" dirty="0" smtClean="0">
              <a:solidFill>
                <a:srgbClr val="0070C0"/>
              </a:solidFill>
            </a:endParaRPr>
          </a:p>
          <a:p>
            <a:r>
              <a:rPr lang="en-US" sz="1000" dirty="0" smtClean="0">
                <a:hlinkClick r:id="rId6"/>
              </a:rPr>
              <a:t>http://knol.google.com/k/matrices-for-3d-applications-view-transformation</a:t>
            </a:r>
            <a:endParaRPr lang="en-US" sz="1000" dirty="0"/>
          </a:p>
        </p:txBody>
      </p:sp>
      <p:pic>
        <p:nvPicPr>
          <p:cNvPr id="29" name="Picture 28" descr="AFM24r34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171139" y="3505200"/>
            <a:ext cx="1829861" cy="1371600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6096000" y="4950091"/>
            <a:ext cx="136447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u="none" dirty="0" smtClean="0">
                <a:solidFill>
                  <a:srgbClr val="008000"/>
                </a:solidFill>
                <a:latin typeface="+mn-lt"/>
              </a:rPr>
              <a:t>© 2007 IBM</a:t>
            </a:r>
          </a:p>
          <a:p>
            <a:r>
              <a:rPr lang="en-US" sz="1000" u="none" dirty="0" smtClean="0">
                <a:solidFill>
                  <a:srgbClr val="008000"/>
                </a:solidFill>
                <a:latin typeface="+mn-lt"/>
                <a:hlinkClick r:id="rId8"/>
              </a:rPr>
              <a:t>http://bit.ly/cS4h7g</a:t>
            </a:r>
            <a:r>
              <a:rPr lang="en-US" sz="1000" u="none" dirty="0" smtClean="0">
                <a:solidFill>
                  <a:srgbClr val="008000"/>
                </a:solidFill>
                <a:latin typeface="+mn-lt"/>
              </a:rPr>
              <a:t> </a:t>
            </a:r>
            <a:endParaRPr lang="en-US" sz="1000" dirty="0">
              <a:solidFill>
                <a:srgbClr val="008000"/>
              </a:solidFill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39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396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53965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53965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53965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9652" grpId="0" uiExpand="1" build="p"/>
      <p:bldP spid="19" grpId="0"/>
      <p:bldP spid="3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2" name="Rectangle 4"/>
          <p:cNvSpPr>
            <a:spLocks noChangeArrowheads="1"/>
          </p:cNvSpPr>
          <p:nvPr/>
        </p:nvSpPr>
        <p:spPr bwMode="auto">
          <a:xfrm>
            <a:off x="450850" y="990600"/>
            <a:ext cx="846455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 smtClean="0">
                <a:solidFill>
                  <a:srgbClr val="800000"/>
                </a:solidFill>
              </a:rPr>
              <a:t>Problem: Need to Support Non-Linear Transformations</a:t>
            </a:r>
            <a:endParaRPr lang="en-US" sz="1800" dirty="0">
              <a:solidFill>
                <a:srgbClr val="800000"/>
              </a:solidFill>
            </a:endParaRP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 smtClean="0">
                <a:solidFill>
                  <a:srgbClr val="0000CC"/>
                </a:solidFill>
              </a:rPr>
              <a:t>Affine but not linear: </a:t>
            </a:r>
            <a:r>
              <a:rPr lang="en-US" sz="1600" i="1" dirty="0" smtClean="0">
                <a:solidFill>
                  <a:srgbClr val="0000CC"/>
                </a:solidFill>
              </a:rPr>
              <a:t>e.g.</a:t>
            </a:r>
            <a:r>
              <a:rPr lang="en-US" sz="1600" dirty="0" smtClean="0">
                <a:solidFill>
                  <a:srgbClr val="0000CC"/>
                </a:solidFill>
              </a:rPr>
              <a:t>, translation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 smtClean="0">
                <a:solidFill>
                  <a:srgbClr val="0000CC"/>
                </a:solidFill>
              </a:rPr>
              <a:t>Non-affine projections: </a:t>
            </a:r>
            <a:r>
              <a:rPr lang="en-US" sz="1600" i="1" dirty="0" smtClean="0">
                <a:solidFill>
                  <a:srgbClr val="0000CC"/>
                </a:solidFill>
              </a:rPr>
              <a:t>e.g.</a:t>
            </a:r>
            <a:r>
              <a:rPr lang="en-US" sz="1600" dirty="0" smtClean="0">
                <a:solidFill>
                  <a:srgbClr val="0000CC"/>
                </a:solidFill>
              </a:rPr>
              <a:t>, perspective</a:t>
            </a: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 smtClean="0">
              <a:solidFill>
                <a:srgbClr val="800000"/>
              </a:solidFill>
            </a:endParaRP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 smtClean="0">
              <a:solidFill>
                <a:srgbClr val="800000"/>
              </a:solidFill>
            </a:endParaRP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 smtClean="0">
              <a:solidFill>
                <a:srgbClr val="800000"/>
              </a:solidFill>
            </a:endParaRP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 smtClean="0">
              <a:solidFill>
                <a:srgbClr val="800000"/>
              </a:solidFill>
            </a:endParaRP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 smtClean="0">
              <a:solidFill>
                <a:srgbClr val="800000"/>
              </a:solidFill>
            </a:endParaRP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 smtClean="0">
              <a:solidFill>
                <a:srgbClr val="800000"/>
              </a:solidFill>
            </a:endParaRP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 smtClean="0">
              <a:solidFill>
                <a:srgbClr val="800000"/>
              </a:solidFill>
            </a:endParaRP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 smtClean="0">
              <a:solidFill>
                <a:srgbClr val="800000"/>
              </a:solidFill>
            </a:endParaRP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 smtClean="0">
                <a:solidFill>
                  <a:srgbClr val="800000"/>
                </a:solidFill>
              </a:rPr>
              <a:t>Solution: Use 4</a:t>
            </a:r>
            <a:r>
              <a:rPr lang="en-US" sz="1800" baseline="30000" dirty="0" smtClean="0">
                <a:solidFill>
                  <a:srgbClr val="800000"/>
                </a:solidFill>
              </a:rPr>
              <a:t>th</a:t>
            </a:r>
            <a:r>
              <a:rPr lang="en-US" sz="1800" dirty="0" smtClean="0">
                <a:solidFill>
                  <a:srgbClr val="800000"/>
                </a:solidFill>
              </a:rPr>
              <a:t> Coordinate </a:t>
            </a:r>
            <a:r>
              <a:rPr lang="en-US" sz="1800" i="1" dirty="0" smtClean="0">
                <a:solidFill>
                  <a:srgbClr val="800000"/>
                </a:solidFill>
              </a:rPr>
              <a:t>w</a:t>
            </a:r>
            <a:endParaRPr lang="en-US" sz="1800" dirty="0">
              <a:solidFill>
                <a:srgbClr val="800000"/>
              </a:solidFill>
            </a:endParaRP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 smtClean="0">
                <a:solidFill>
                  <a:srgbClr val="0000CC"/>
                </a:solidFill>
              </a:rPr>
              <a:t>Coordinates look like: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1600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dirty="0" smtClean="0">
                <a:solidFill>
                  <a:srgbClr val="0000CC"/>
                </a:solidFill>
              </a:rPr>
              <a:t> with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1600" dirty="0" smtClean="0">
                <a:solidFill>
                  <a:srgbClr val="0000CC"/>
                </a:solidFill>
              </a:rPr>
              <a:t> kept normalized to 1</a:t>
            </a:r>
            <a:endParaRPr lang="en-US" sz="16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sng" dirty="0" smtClean="0">
                <a:solidFill>
                  <a:srgbClr val="0000CC"/>
                </a:solidFill>
              </a:rPr>
              <a:t>Homogeneous coordinates</a:t>
            </a:r>
            <a:r>
              <a:rPr lang="en-US" sz="1600" dirty="0" smtClean="0">
                <a:solidFill>
                  <a:srgbClr val="0000CC"/>
                </a:solidFill>
              </a:rPr>
              <a:t> (Wikipedia: </a:t>
            </a:r>
            <a:r>
              <a:rPr lang="en-US" sz="1600" dirty="0" smtClean="0">
                <a:solidFill>
                  <a:srgbClr val="0000CC"/>
                </a:solidFill>
                <a:hlinkClick r:id="rId4"/>
              </a:rPr>
              <a:t>http://bit.ly/fG7RSk</a:t>
            </a:r>
            <a:r>
              <a:rPr lang="en-US" sz="1600" dirty="0" smtClean="0">
                <a:solidFill>
                  <a:srgbClr val="0000CC"/>
                </a:solidFill>
              </a:rPr>
              <a:t>) 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 smtClean="0">
                <a:solidFill>
                  <a:srgbClr val="0000CC"/>
                </a:solidFill>
              </a:rPr>
              <a:t>Specific case: </a:t>
            </a:r>
            <a:r>
              <a:rPr lang="en-US" sz="1600" u="sng" dirty="0" err="1" smtClean="0">
                <a:solidFill>
                  <a:srgbClr val="0000CC"/>
                </a:solidFill>
              </a:rPr>
              <a:t>barycentric</a:t>
            </a:r>
            <a:r>
              <a:rPr lang="en-US" sz="1600" dirty="0" smtClean="0">
                <a:solidFill>
                  <a:srgbClr val="0000CC"/>
                </a:solidFill>
              </a:rPr>
              <a:t> (defined </a:t>
            </a:r>
            <a:r>
              <a:rPr lang="en-US" sz="1600" dirty="0" err="1" smtClean="0">
                <a:solidFill>
                  <a:srgbClr val="0000CC"/>
                </a:solidFill>
              </a:rPr>
              <a:t>w.r.t</a:t>
            </a:r>
            <a:r>
              <a:rPr lang="en-US" sz="1600" dirty="0" smtClean="0">
                <a:solidFill>
                  <a:srgbClr val="0000CC"/>
                </a:solidFill>
              </a:rPr>
              <a:t>. simplex, </a:t>
            </a:r>
            <a:r>
              <a:rPr lang="en-US" sz="1600" i="1" dirty="0" smtClean="0">
                <a:solidFill>
                  <a:srgbClr val="0000CC"/>
                </a:solidFill>
              </a:rPr>
              <a:t>e.g.,</a:t>
            </a:r>
            <a:r>
              <a:rPr lang="en-US" sz="1600" dirty="0" smtClean="0">
                <a:solidFill>
                  <a:srgbClr val="0000CC"/>
                </a:solidFill>
              </a:rPr>
              <a:t> polygon) </a:t>
            </a:r>
            <a:r>
              <a:rPr lang="en-US" sz="1600" dirty="0" smtClean="0">
                <a:hlinkClick r:id="rId5"/>
              </a:rPr>
              <a:t>http://en.wikipedia.org/wiki/Barycentric_coordinates_(mathematics)</a:t>
            </a:r>
            <a:endParaRPr lang="en-US" sz="1600" dirty="0" smtClean="0">
              <a:solidFill>
                <a:srgbClr val="0000CC"/>
              </a:solidFill>
            </a:endParaRPr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1447800" y="76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Importance to CG [2]: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Homogeneous Coordinates</a:t>
            </a:r>
            <a:endParaRPr lang="en-US" sz="28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76400" y="2084672"/>
            <a:ext cx="3905722" cy="2487328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</p:spPr>
      </p:pic>
      <p:sp>
        <p:nvSpPr>
          <p:cNvPr id="22" name="Rectangle 21"/>
          <p:cNvSpPr/>
          <p:nvPr/>
        </p:nvSpPr>
        <p:spPr>
          <a:xfrm>
            <a:off x="5811266" y="3692075"/>
            <a:ext cx="2542684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i="1" u="none" dirty="0" smtClean="0">
                <a:solidFill>
                  <a:srgbClr val="008000"/>
                </a:solidFill>
                <a:latin typeface="+mn-lt"/>
              </a:rPr>
              <a:t>The </a:t>
            </a:r>
            <a:r>
              <a:rPr lang="en-US" sz="1000" i="1" u="none" dirty="0" err="1" smtClean="0">
                <a:solidFill>
                  <a:srgbClr val="008000"/>
                </a:solidFill>
                <a:latin typeface="+mn-lt"/>
              </a:rPr>
              <a:t>GraPHIGS</a:t>
            </a:r>
            <a:r>
              <a:rPr lang="en-US" sz="1000" i="1" u="none" dirty="0" smtClean="0">
                <a:solidFill>
                  <a:srgbClr val="008000"/>
                </a:solidFill>
                <a:latin typeface="+mn-lt"/>
              </a:rPr>
              <a:t> Programming Interface:</a:t>
            </a:r>
          </a:p>
          <a:p>
            <a:r>
              <a:rPr lang="en-US" sz="1000" i="1" u="none" dirty="0" smtClean="0">
                <a:solidFill>
                  <a:srgbClr val="008000"/>
                </a:solidFill>
                <a:latin typeface="+mn-lt"/>
              </a:rPr>
              <a:t>Understanding Concepts</a:t>
            </a:r>
          </a:p>
          <a:p>
            <a:r>
              <a:rPr lang="en-US" sz="1000" u="none" dirty="0" smtClean="0">
                <a:solidFill>
                  <a:srgbClr val="008000"/>
                </a:solidFill>
                <a:latin typeface="+mn-lt"/>
              </a:rPr>
              <a:t>© 2007 IBM</a:t>
            </a:r>
          </a:p>
          <a:p>
            <a:r>
              <a:rPr lang="en-US" sz="1000" u="none" dirty="0" smtClean="0">
                <a:solidFill>
                  <a:srgbClr val="008000"/>
                </a:solidFill>
                <a:latin typeface="+mn-lt"/>
                <a:hlinkClick r:id="rId7"/>
              </a:rPr>
              <a:t>http://bit.ly/cS4h7g</a:t>
            </a:r>
            <a:r>
              <a:rPr lang="en-US" sz="1000" u="none" dirty="0" smtClean="0">
                <a:solidFill>
                  <a:srgbClr val="008000"/>
                </a:solidFill>
                <a:latin typeface="+mn-lt"/>
              </a:rPr>
              <a:t> </a:t>
            </a:r>
            <a:endParaRPr lang="en-US" sz="1000" dirty="0">
              <a:solidFill>
                <a:srgbClr val="008000"/>
              </a:solidFill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39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39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39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5396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3965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53965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53965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9652" grpId="0" uiExpand="1" build="p"/>
      <p:bldP spid="2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450850" y="990600"/>
            <a:ext cx="846455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 smtClean="0">
                <a:solidFill>
                  <a:srgbClr val="800000"/>
                </a:solidFill>
              </a:rPr>
              <a:t>Want to</a:t>
            </a:r>
            <a:endParaRPr lang="en-US" sz="1800" dirty="0">
              <a:solidFill>
                <a:srgbClr val="800000"/>
              </a:solidFill>
            </a:endParaRP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 smtClean="0">
                <a:solidFill>
                  <a:srgbClr val="0000CC"/>
                </a:solidFill>
              </a:rPr>
              <a:t>Specify arbitrary (user-defined) camera view (</a:t>
            </a:r>
            <a:r>
              <a:rPr lang="en-US" sz="1600" u="sng" dirty="0" smtClean="0">
                <a:solidFill>
                  <a:srgbClr val="0000CC"/>
                </a:solidFill>
              </a:rPr>
              <a:t>camera space</a:t>
            </a:r>
            <a:r>
              <a:rPr lang="en-US" sz="1600" dirty="0" smtClean="0">
                <a:solidFill>
                  <a:srgbClr val="0000CC"/>
                </a:solidFill>
              </a:rPr>
              <a:t> </a:t>
            </a:r>
            <a:r>
              <a:rPr lang="en-US" sz="1600" i="1" dirty="0" smtClean="0">
                <a:solidFill>
                  <a:srgbClr val="0000CC"/>
                </a:solidFill>
              </a:rPr>
              <a:t>aka </a:t>
            </a:r>
            <a:r>
              <a:rPr lang="en-US" sz="1600" dirty="0" smtClean="0">
                <a:solidFill>
                  <a:srgbClr val="0000CC"/>
                </a:solidFill>
              </a:rPr>
              <a:t>CS)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 smtClean="0">
                <a:solidFill>
                  <a:srgbClr val="0000CC"/>
                </a:solidFill>
              </a:rPr>
              <a:t>Take picture of standard </a:t>
            </a:r>
            <a:r>
              <a:rPr lang="en-US" sz="1600" u="sng" dirty="0" smtClean="0">
                <a:solidFill>
                  <a:srgbClr val="0000CC"/>
                </a:solidFill>
              </a:rPr>
              <a:t>world space</a:t>
            </a:r>
            <a:r>
              <a:rPr lang="en-US" sz="1600" dirty="0" smtClean="0">
                <a:solidFill>
                  <a:srgbClr val="0000CC"/>
                </a:solidFill>
              </a:rPr>
              <a:t> (WS), from </a:t>
            </a:r>
            <a:r>
              <a:rPr lang="en-US" sz="1600" u="sng" dirty="0" smtClean="0">
                <a:solidFill>
                  <a:srgbClr val="0000CC"/>
                </a:solidFill>
              </a:rPr>
              <a:t>eye point</a:t>
            </a:r>
            <a:r>
              <a:rPr lang="en-US" sz="1600" dirty="0" smtClean="0">
                <a:solidFill>
                  <a:srgbClr val="0000CC"/>
                </a:solidFill>
              </a:rPr>
              <a:t> towards </a:t>
            </a:r>
            <a:r>
              <a:rPr lang="en-US" sz="1600" u="sng" dirty="0" smtClean="0">
                <a:solidFill>
                  <a:srgbClr val="0000CC"/>
                </a:solidFill>
              </a:rPr>
              <a:t>at point</a:t>
            </a: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 smtClean="0">
              <a:solidFill>
                <a:srgbClr val="800000"/>
              </a:solidFill>
            </a:endParaRP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 smtClean="0">
              <a:solidFill>
                <a:srgbClr val="800000"/>
              </a:solidFill>
            </a:endParaRP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 smtClean="0">
              <a:solidFill>
                <a:srgbClr val="800000"/>
              </a:solidFill>
            </a:endParaRP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 smtClean="0">
              <a:solidFill>
                <a:srgbClr val="800000"/>
              </a:solidFill>
            </a:endParaRP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 smtClean="0">
              <a:solidFill>
                <a:srgbClr val="800000"/>
              </a:solidFill>
            </a:endParaRP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 smtClean="0">
              <a:solidFill>
                <a:srgbClr val="800000"/>
              </a:solidFill>
            </a:endParaRP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 smtClean="0">
              <a:solidFill>
                <a:srgbClr val="800000"/>
              </a:solidFill>
            </a:endParaRP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 smtClean="0">
              <a:solidFill>
                <a:srgbClr val="800000"/>
              </a:solidFill>
            </a:endParaRP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 smtClean="0">
              <a:solidFill>
                <a:srgbClr val="800000"/>
              </a:solidFill>
            </a:endParaRP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 smtClean="0">
              <a:solidFill>
                <a:srgbClr val="800000"/>
              </a:solidFill>
            </a:endParaRP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 smtClean="0">
              <a:solidFill>
                <a:srgbClr val="800000"/>
              </a:solidFill>
            </a:endParaRP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 smtClean="0">
                <a:solidFill>
                  <a:srgbClr val="800000"/>
                </a:solidFill>
              </a:rPr>
              <a:t>Need to: Map CS to WS (</a:t>
            </a:r>
            <a:r>
              <a:rPr lang="en-US" sz="1800" u="sng" dirty="0" smtClean="0">
                <a:solidFill>
                  <a:srgbClr val="800000"/>
                </a:solidFill>
              </a:rPr>
              <a:t>Normalizing Transformation</a:t>
            </a:r>
            <a:r>
              <a:rPr lang="en-US" sz="1800" dirty="0" smtClean="0">
                <a:solidFill>
                  <a:srgbClr val="800000"/>
                </a:solidFill>
              </a:rPr>
              <a:t>)</a:t>
            </a:r>
            <a:endParaRPr lang="en-US" sz="1800" dirty="0">
              <a:solidFill>
                <a:srgbClr val="800000"/>
              </a:solidFill>
            </a:endParaRPr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1447800" y="76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Importance to CG [3]: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T, R, S in Viewing Transformation</a:t>
            </a:r>
            <a:endParaRPr lang="en-US" sz="28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pic>
        <p:nvPicPr>
          <p:cNvPr id="70656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4800600"/>
            <a:ext cx="7315200" cy="616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glulookat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97745" y="2057400"/>
            <a:ext cx="4005710" cy="2697557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771900" y="5478857"/>
            <a:ext cx="2057400" cy="46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© 2009 Roberto </a:t>
            </a:r>
            <a:r>
              <a:rPr lang="en-US" sz="105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Toldo</a:t>
            </a:r>
            <a:endParaRPr lang="en-US" sz="105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en-US" sz="1050" dirty="0" smtClean="0">
                <a:hlinkClick r:id="rId6"/>
              </a:rPr>
              <a:t>http://bit.ly/hvAZAe</a:t>
            </a:r>
            <a:r>
              <a:rPr lang="en-US" sz="1050" dirty="0" smtClean="0"/>
              <a:t>  </a:t>
            </a:r>
            <a:endParaRPr lang="en-US" sz="105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70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2" name="Rectangle 4"/>
          <p:cNvSpPr>
            <a:spLocks noChangeArrowheads="1"/>
          </p:cNvSpPr>
          <p:nvPr/>
        </p:nvSpPr>
        <p:spPr bwMode="auto">
          <a:xfrm>
            <a:off x="450850" y="990600"/>
            <a:ext cx="846455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 smtClean="0">
                <a:solidFill>
                  <a:srgbClr val="800000"/>
                </a:solidFill>
              </a:rPr>
              <a:t>Problem: Need to Find Intersection between Objects</a:t>
            </a:r>
            <a:endParaRPr lang="en-US" sz="1800" dirty="0">
              <a:solidFill>
                <a:srgbClr val="800000"/>
              </a:solidFill>
            </a:endParaRP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 smtClean="0">
                <a:solidFill>
                  <a:srgbClr val="0000CC"/>
                </a:solidFill>
              </a:rPr>
              <a:t>Clipping: line segments – edge of polygon (model) with clip edge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 smtClean="0">
                <a:solidFill>
                  <a:srgbClr val="0000CC"/>
                </a:solidFill>
              </a:rPr>
              <a:t>Ray tracing: ray – from eye, through “screen” pixel, into scene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endParaRPr lang="en-US" sz="1600" dirty="0" smtClean="0">
              <a:solidFill>
                <a:srgbClr val="0000CC"/>
              </a:solidFill>
            </a:endParaRP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endParaRPr lang="en-US" sz="1600" dirty="0" smtClean="0">
              <a:solidFill>
                <a:srgbClr val="0000CC"/>
              </a:solidFill>
            </a:endParaRP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endParaRPr lang="en-US" sz="1600" dirty="0" smtClean="0">
              <a:solidFill>
                <a:srgbClr val="0000CC"/>
              </a:solidFill>
            </a:endParaRP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endParaRPr lang="en-US" sz="1600" dirty="0" smtClean="0">
              <a:solidFill>
                <a:srgbClr val="0000CC"/>
              </a:solidFill>
            </a:endParaRP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endParaRPr lang="en-US" sz="1600" dirty="0" smtClean="0">
              <a:solidFill>
                <a:srgbClr val="0000CC"/>
              </a:solidFill>
            </a:endParaRP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endParaRPr lang="en-US" sz="1600" dirty="0" smtClean="0">
              <a:solidFill>
                <a:srgbClr val="0000CC"/>
              </a:solidFill>
            </a:endParaRP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endParaRPr lang="en-US" sz="1600" dirty="0" smtClean="0">
              <a:solidFill>
                <a:srgbClr val="0000CC"/>
              </a:solidFill>
            </a:endParaRP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 smtClean="0">
                <a:solidFill>
                  <a:srgbClr val="0000CC"/>
                </a:solidFill>
              </a:rPr>
              <a:t>Many other intersections in computer graphics!</a:t>
            </a:r>
            <a:endParaRPr lang="en-US" sz="1800" dirty="0" smtClean="0">
              <a:solidFill>
                <a:srgbClr val="800000"/>
              </a:solidFill>
            </a:endParaRP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 smtClean="0">
                <a:solidFill>
                  <a:srgbClr val="800000"/>
                </a:solidFill>
              </a:rPr>
              <a:t>Solution: Represent Objects using Parametric Equations</a:t>
            </a:r>
            <a:endParaRPr lang="en-US" sz="1800" dirty="0">
              <a:solidFill>
                <a:srgbClr val="800000"/>
              </a:solidFill>
            </a:endParaRP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 smtClean="0">
                <a:solidFill>
                  <a:srgbClr val="0000CC"/>
                </a:solidFill>
              </a:rPr>
              <a:t>Moving object or object being traced (</a:t>
            </a:r>
            <a:r>
              <a:rPr lang="en-US" sz="1600" i="1" dirty="0" smtClean="0">
                <a:solidFill>
                  <a:srgbClr val="0000CC"/>
                </a:solidFill>
              </a:rPr>
              <a:t>e.g.</a:t>
            </a:r>
            <a:r>
              <a:rPr lang="en-US" sz="1600" dirty="0" smtClean="0">
                <a:solidFill>
                  <a:srgbClr val="0000CC"/>
                </a:solidFill>
              </a:rPr>
              <a:t>, ray):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P(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1600" dirty="0" smtClean="0">
              <a:solidFill>
                <a:srgbClr val="0000CC"/>
              </a:solidFill>
            </a:endParaRP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 smtClean="0">
                <a:solidFill>
                  <a:srgbClr val="0000CC"/>
                </a:solidFill>
              </a:rPr>
              <a:t>Find point where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P(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 = Q</a:t>
            </a:r>
            <a:r>
              <a:rPr lang="en-US" sz="1600" dirty="0" smtClean="0">
                <a:solidFill>
                  <a:srgbClr val="0000CC"/>
                </a:solidFill>
              </a:rPr>
              <a:t> (boundary of second object)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 smtClean="0">
                <a:solidFill>
                  <a:srgbClr val="0000CC"/>
                </a:solidFill>
              </a:rPr>
              <a:t>May have multiple solutions (as polynomials may have &gt; 1 zero)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 smtClean="0">
                <a:solidFill>
                  <a:srgbClr val="0000CC"/>
                </a:solidFill>
              </a:rPr>
              <a:t>Usually want closest one</a:t>
            </a:r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1447800" y="76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Importance to CG [4]: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Intersections, Clipping</a:t>
            </a:r>
            <a:endParaRPr lang="en-US" sz="28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pic>
        <p:nvPicPr>
          <p:cNvPr id="6" name="Picture 5" descr="300px-Ray_trace_diagram.svg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00" y="2209800"/>
            <a:ext cx="2857500" cy="1905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953000" y="2895600"/>
            <a:ext cx="3657600" cy="447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dirty="0" smtClean="0"/>
              <a:t>© 2011 Wikipedia</a:t>
            </a:r>
          </a:p>
          <a:p>
            <a:pPr algn="ctr"/>
            <a:r>
              <a:rPr lang="en-US" sz="1050" dirty="0" smtClean="0">
                <a:hlinkClick r:id="rId5"/>
              </a:rPr>
              <a:t>http://en.wikipedia.org/wiki/Ray_tracing_(graphics)</a:t>
            </a:r>
            <a:r>
              <a:rPr lang="en-US" sz="1050" dirty="0" smtClean="0"/>
              <a:t>  </a:t>
            </a:r>
            <a:endParaRPr lang="en-US" sz="105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39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39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39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396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5396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3965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53965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53965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53965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9652" grpId="0" uiExpand="1" build="p"/>
      <p:bldP spid="7" grpId="0" uiExpan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0197" name="Picture 5" descr="angel-primer-2e-cov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3886200"/>
            <a:ext cx="2286000" cy="2286000"/>
          </a:xfrm>
          <a:prstGeom prst="rect">
            <a:avLst/>
          </a:prstGeom>
          <a:noFill/>
        </p:spPr>
      </p:pic>
      <p:sp>
        <p:nvSpPr>
          <p:cNvPr id="520194" name="Rectangle 2"/>
          <p:cNvSpPr>
            <a:spLocks noChangeArrowheads="1"/>
          </p:cNvSpPr>
          <p:nvPr/>
        </p:nvSpPr>
        <p:spPr bwMode="auto">
          <a:xfrm>
            <a:off x="1104900" y="76200"/>
            <a:ext cx="7315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Textbook and Recommended Books</a:t>
            </a:r>
            <a:endParaRPr lang="en-US" sz="250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pic>
        <p:nvPicPr>
          <p:cNvPr id="520196" name="Picture 4" descr="eberly-3d_game_engine_design-2e-cov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1650" y="1143000"/>
            <a:ext cx="1682750" cy="2125663"/>
          </a:xfrm>
          <a:prstGeom prst="rect">
            <a:avLst/>
          </a:prstGeom>
          <a:noFill/>
        </p:spPr>
      </p:pic>
      <p:sp>
        <p:nvSpPr>
          <p:cNvPr id="520198" name="Rectangle 6"/>
          <p:cNvSpPr>
            <a:spLocks noChangeArrowheads="1"/>
          </p:cNvSpPr>
          <p:nvPr/>
        </p:nvSpPr>
        <p:spPr bwMode="auto">
          <a:xfrm>
            <a:off x="5181600" y="1130300"/>
            <a:ext cx="3886200" cy="1612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600" u="sng">
                <a:solidFill>
                  <a:srgbClr val="0000CC"/>
                </a:solidFill>
              </a:rPr>
              <a:t>Required Textbook</a:t>
            </a:r>
          </a:p>
          <a:p>
            <a:pPr>
              <a:lnSpc>
                <a:spcPct val="110000"/>
              </a:lnSpc>
            </a:pPr>
            <a:endParaRPr lang="en-US">
              <a:solidFill>
                <a:srgbClr val="0000CC"/>
              </a:solidFill>
            </a:endParaRPr>
          </a:p>
          <a:p>
            <a:pPr>
              <a:lnSpc>
                <a:spcPct val="110000"/>
              </a:lnSpc>
            </a:pPr>
            <a:r>
              <a:rPr lang="en-US">
                <a:solidFill>
                  <a:srgbClr val="0000CC"/>
                </a:solidFill>
              </a:rPr>
              <a:t>Eberly, D. H. (2006). </a:t>
            </a:r>
            <a:r>
              <a:rPr lang="en-US" i="1">
                <a:solidFill>
                  <a:srgbClr val="0000CC"/>
                </a:solidFill>
              </a:rPr>
              <a:t>3D Game Engine Design: A Practical Approach to Real-Time Computer Graphics</a:t>
            </a:r>
            <a:r>
              <a:rPr lang="en-US">
                <a:solidFill>
                  <a:srgbClr val="0000CC"/>
                </a:solidFill>
              </a:rPr>
              <a:t>,</a:t>
            </a:r>
            <a:r>
              <a:rPr lang="en-US" i="1">
                <a:solidFill>
                  <a:srgbClr val="0000CC"/>
                </a:solidFill>
              </a:rPr>
              <a:t> second edition.</a:t>
            </a:r>
            <a:r>
              <a:rPr lang="en-US">
                <a:solidFill>
                  <a:srgbClr val="0000CC"/>
                </a:solidFill>
              </a:rPr>
              <a:t>  San Francisco, CA: Morgan Kauffman.</a:t>
            </a:r>
            <a:endParaRPr lang="en-US" i="1">
              <a:solidFill>
                <a:srgbClr val="0000CC"/>
              </a:solidFill>
            </a:endParaRPr>
          </a:p>
        </p:txBody>
      </p:sp>
      <p:sp>
        <p:nvSpPr>
          <p:cNvPr id="520205" name="Rectangle 13"/>
          <p:cNvSpPr>
            <a:spLocks noChangeArrowheads="1"/>
          </p:cNvSpPr>
          <p:nvPr/>
        </p:nvSpPr>
        <p:spPr bwMode="auto">
          <a:xfrm>
            <a:off x="2667000" y="990600"/>
            <a:ext cx="2438400" cy="5410200"/>
          </a:xfrm>
          <a:prstGeom prst="rect">
            <a:avLst/>
          </a:prstGeom>
          <a:noFill/>
          <a:ln w="25400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20201" name="Rectangle 9"/>
          <p:cNvSpPr>
            <a:spLocks noChangeArrowheads="1"/>
          </p:cNvSpPr>
          <p:nvPr/>
        </p:nvSpPr>
        <p:spPr bwMode="auto">
          <a:xfrm>
            <a:off x="460375" y="6081713"/>
            <a:ext cx="2054225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CC"/>
                </a:solidFill>
              </a:rPr>
              <a:t>2</a:t>
            </a:r>
            <a:r>
              <a:rPr lang="en-US" baseline="30000">
                <a:solidFill>
                  <a:srgbClr val="0000CC"/>
                </a:solidFill>
              </a:rPr>
              <a:t>nd</a:t>
            </a:r>
            <a:r>
              <a:rPr lang="en-US">
                <a:solidFill>
                  <a:srgbClr val="0000CC"/>
                </a:solidFill>
              </a:rPr>
              <a:t> edition (OK to use)</a:t>
            </a:r>
          </a:p>
        </p:txBody>
      </p:sp>
      <p:sp>
        <p:nvSpPr>
          <p:cNvPr id="520202" name="Rectangle 10"/>
          <p:cNvSpPr>
            <a:spLocks noChangeArrowheads="1"/>
          </p:cNvSpPr>
          <p:nvPr/>
        </p:nvSpPr>
        <p:spPr bwMode="auto">
          <a:xfrm>
            <a:off x="3352800" y="6096000"/>
            <a:ext cx="1025525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CC"/>
                </a:solidFill>
              </a:rPr>
              <a:t>3</a:t>
            </a:r>
            <a:r>
              <a:rPr lang="en-US" baseline="30000">
                <a:solidFill>
                  <a:srgbClr val="0000CC"/>
                </a:solidFill>
              </a:rPr>
              <a:t>rd</a:t>
            </a:r>
            <a:r>
              <a:rPr lang="en-US">
                <a:solidFill>
                  <a:srgbClr val="0000CC"/>
                </a:solidFill>
              </a:rPr>
              <a:t> edition</a:t>
            </a:r>
          </a:p>
        </p:txBody>
      </p:sp>
      <p:sp>
        <p:nvSpPr>
          <p:cNvPr id="520203" name="Rectangle 11"/>
          <p:cNvSpPr>
            <a:spLocks noChangeArrowheads="1"/>
          </p:cNvSpPr>
          <p:nvPr/>
        </p:nvSpPr>
        <p:spPr bwMode="auto">
          <a:xfrm>
            <a:off x="609600" y="3338513"/>
            <a:ext cx="1925638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CC"/>
                </a:solidFill>
              </a:rPr>
              <a:t>1</a:t>
            </a:r>
            <a:r>
              <a:rPr lang="en-US" baseline="30000">
                <a:solidFill>
                  <a:srgbClr val="0000CC"/>
                </a:solidFill>
              </a:rPr>
              <a:t>st</a:t>
            </a:r>
            <a:r>
              <a:rPr lang="en-US">
                <a:solidFill>
                  <a:srgbClr val="0000CC"/>
                </a:solidFill>
              </a:rPr>
              <a:t> edition (outdated)</a:t>
            </a:r>
          </a:p>
        </p:txBody>
      </p:sp>
      <p:sp>
        <p:nvSpPr>
          <p:cNvPr id="520204" name="Rectangle 12"/>
          <p:cNvSpPr>
            <a:spLocks noChangeArrowheads="1"/>
          </p:cNvSpPr>
          <p:nvPr/>
        </p:nvSpPr>
        <p:spPr bwMode="auto">
          <a:xfrm>
            <a:off x="3368675" y="3352800"/>
            <a:ext cx="1050925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CC"/>
                </a:solidFill>
              </a:rPr>
              <a:t>2</a:t>
            </a:r>
            <a:r>
              <a:rPr lang="en-US" baseline="30000">
                <a:solidFill>
                  <a:srgbClr val="0000CC"/>
                </a:solidFill>
              </a:rPr>
              <a:t>nd</a:t>
            </a:r>
            <a:r>
              <a:rPr lang="en-US">
                <a:solidFill>
                  <a:srgbClr val="0000CC"/>
                </a:solidFill>
              </a:rPr>
              <a:t> edition</a:t>
            </a:r>
          </a:p>
        </p:txBody>
      </p:sp>
      <p:pic>
        <p:nvPicPr>
          <p:cNvPr id="520206" name="Picture 14" descr="angel-primer-3e-cover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19400" y="3976688"/>
            <a:ext cx="2133600" cy="2133600"/>
          </a:xfrm>
          <a:prstGeom prst="rect">
            <a:avLst/>
          </a:prstGeom>
          <a:noFill/>
        </p:spPr>
      </p:pic>
      <p:pic>
        <p:nvPicPr>
          <p:cNvPr id="520208" name="Picture 16" descr="eberly-3d_game_engine_design-1e-cover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2000" y="1143000"/>
            <a:ext cx="1674813" cy="2133600"/>
          </a:xfrm>
          <a:prstGeom prst="rect">
            <a:avLst/>
          </a:prstGeom>
          <a:noFill/>
        </p:spPr>
      </p:pic>
      <p:pic>
        <p:nvPicPr>
          <p:cNvPr id="520209" name="Picture 17" descr="red-book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448550" y="5543550"/>
            <a:ext cx="857250" cy="857250"/>
          </a:xfrm>
          <a:prstGeom prst="rect">
            <a:avLst/>
          </a:prstGeom>
          <a:noFill/>
        </p:spPr>
      </p:pic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5181600" y="2819400"/>
            <a:ext cx="3886200" cy="32237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endParaRPr lang="en-US" sz="1600" u="none" dirty="0">
              <a:solidFill>
                <a:srgbClr val="0000CC"/>
              </a:solidFill>
              <a:latin typeface="+mn-lt"/>
            </a:endParaRPr>
          </a:p>
          <a:p>
            <a:pPr>
              <a:lnSpc>
                <a:spcPct val="110000"/>
              </a:lnSpc>
            </a:pPr>
            <a:r>
              <a:rPr lang="en-US" sz="1600" u="none" dirty="0">
                <a:solidFill>
                  <a:srgbClr val="0000CC"/>
                </a:solidFill>
                <a:latin typeface="+mn-lt"/>
              </a:rPr>
              <a:t>Recommended References</a:t>
            </a:r>
          </a:p>
          <a:p>
            <a:pPr>
              <a:lnSpc>
                <a:spcPct val="110000"/>
              </a:lnSpc>
            </a:pPr>
            <a:endParaRPr lang="en-US" u="none" dirty="0">
              <a:solidFill>
                <a:srgbClr val="0000CC"/>
              </a:solidFill>
              <a:latin typeface="+mn-lt"/>
            </a:endParaRPr>
          </a:p>
          <a:p>
            <a:pPr>
              <a:lnSpc>
                <a:spcPct val="110000"/>
              </a:lnSpc>
            </a:pPr>
            <a:r>
              <a:rPr lang="en-US" u="none" dirty="0">
                <a:solidFill>
                  <a:srgbClr val="0000CC"/>
                </a:solidFill>
                <a:latin typeface="+mn-lt"/>
              </a:rPr>
              <a:t>Angel, E. O. (</a:t>
            </a:r>
            <a:r>
              <a:rPr lang="en-US" u="none" dirty="0" smtClean="0">
                <a:solidFill>
                  <a:srgbClr val="0000CC"/>
                </a:solidFill>
                <a:latin typeface="+mn-lt"/>
              </a:rPr>
              <a:t>2007).  </a:t>
            </a:r>
            <a:r>
              <a:rPr lang="en-US" i="1" u="none" dirty="0">
                <a:solidFill>
                  <a:srgbClr val="0000CC"/>
                </a:solidFill>
                <a:latin typeface="+mn-lt"/>
              </a:rPr>
              <a:t>OpenGL: A Primer, </a:t>
            </a:r>
            <a:r>
              <a:rPr lang="en-US" i="1" u="none" dirty="0" smtClean="0">
                <a:solidFill>
                  <a:srgbClr val="0000CC"/>
                </a:solidFill>
                <a:latin typeface="+mn-lt"/>
              </a:rPr>
              <a:t>third edition</a:t>
            </a:r>
            <a:r>
              <a:rPr lang="en-US" u="none" dirty="0">
                <a:solidFill>
                  <a:srgbClr val="0000CC"/>
                </a:solidFill>
                <a:latin typeface="+mn-lt"/>
              </a:rPr>
              <a:t>.  Reading, MA: Addison-Wesley.  [2</a:t>
            </a:r>
            <a:r>
              <a:rPr lang="en-US" u="none" baseline="30000" dirty="0">
                <a:solidFill>
                  <a:srgbClr val="0000CC"/>
                </a:solidFill>
                <a:latin typeface="+mn-lt"/>
              </a:rPr>
              <a:t>nd</a:t>
            </a:r>
            <a:r>
              <a:rPr lang="en-US" u="none" dirty="0">
                <a:solidFill>
                  <a:srgbClr val="0000CC"/>
                </a:solidFill>
                <a:latin typeface="+mn-lt"/>
              </a:rPr>
              <a:t> edition on reserve]</a:t>
            </a:r>
          </a:p>
          <a:p>
            <a:pPr>
              <a:lnSpc>
                <a:spcPct val="110000"/>
              </a:lnSpc>
            </a:pPr>
            <a:endParaRPr lang="en-US" u="none" dirty="0">
              <a:solidFill>
                <a:srgbClr val="0000CC"/>
              </a:solidFill>
              <a:latin typeface="+mn-lt"/>
            </a:endParaRPr>
          </a:p>
          <a:p>
            <a:pPr>
              <a:lnSpc>
                <a:spcPct val="110000"/>
              </a:lnSpc>
            </a:pPr>
            <a:r>
              <a:rPr lang="en-US" u="none" dirty="0" err="1">
                <a:solidFill>
                  <a:srgbClr val="0000CC"/>
                </a:solidFill>
                <a:latin typeface="+mn-lt"/>
              </a:rPr>
              <a:t>Shreiner</a:t>
            </a:r>
            <a:r>
              <a:rPr lang="en-US" u="none" dirty="0">
                <a:solidFill>
                  <a:srgbClr val="0000CC"/>
                </a:solidFill>
                <a:latin typeface="+mn-lt"/>
              </a:rPr>
              <a:t>, D., Woo, M., </a:t>
            </a:r>
            <a:r>
              <a:rPr lang="en-US" u="none" dirty="0" err="1">
                <a:solidFill>
                  <a:srgbClr val="0000CC"/>
                </a:solidFill>
                <a:latin typeface="+mn-lt"/>
              </a:rPr>
              <a:t>Neider</a:t>
            </a:r>
            <a:r>
              <a:rPr lang="en-US" u="none" dirty="0">
                <a:solidFill>
                  <a:srgbClr val="0000CC"/>
                </a:solidFill>
                <a:latin typeface="+mn-lt"/>
              </a:rPr>
              <a:t>, J., &amp; Davis, T. (</a:t>
            </a:r>
            <a:r>
              <a:rPr lang="en-US" u="none" dirty="0" smtClean="0">
                <a:solidFill>
                  <a:srgbClr val="0000CC"/>
                </a:solidFill>
                <a:latin typeface="+mn-lt"/>
              </a:rPr>
              <a:t>2009). </a:t>
            </a:r>
            <a:r>
              <a:rPr lang="en-US" i="1" u="none" dirty="0">
                <a:solidFill>
                  <a:srgbClr val="0000CC"/>
                </a:solidFill>
                <a:latin typeface="+mn-lt"/>
              </a:rPr>
              <a:t>OpenGL® Programming Guide: The Official Guide to Learning OpenGL®, </a:t>
            </a:r>
            <a:r>
              <a:rPr lang="en-US" i="1" u="none" dirty="0" smtClean="0">
                <a:solidFill>
                  <a:srgbClr val="0000CC"/>
                </a:solidFill>
                <a:latin typeface="+mn-lt"/>
              </a:rPr>
              <a:t>Versions 3.0 and 3.1, seventh </a:t>
            </a:r>
            <a:r>
              <a:rPr lang="en-US" i="1" u="none" dirty="0">
                <a:solidFill>
                  <a:srgbClr val="0000CC"/>
                </a:solidFill>
                <a:latin typeface="+mn-lt"/>
              </a:rPr>
              <a:t>edition</a:t>
            </a:r>
            <a:r>
              <a:rPr lang="en-US" u="none" dirty="0">
                <a:solidFill>
                  <a:srgbClr val="0000CC"/>
                </a:solidFill>
                <a:latin typeface="+mn-lt"/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en-US" u="none" dirty="0">
                <a:solidFill>
                  <a:srgbClr val="0000CC"/>
                </a:solidFill>
                <a:latin typeface="+mn-lt"/>
              </a:rPr>
              <a:t>[“The Red Book”:                                             use </a:t>
            </a:r>
            <a:r>
              <a:rPr lang="en-US" u="none" dirty="0" smtClean="0">
                <a:solidFill>
                  <a:srgbClr val="0000CC"/>
                </a:solidFill>
                <a:latin typeface="+mn-lt"/>
              </a:rPr>
              <a:t>7</a:t>
            </a:r>
            <a:r>
              <a:rPr lang="en-US" u="none" baseline="30000" dirty="0" smtClean="0">
                <a:solidFill>
                  <a:srgbClr val="0000CC"/>
                </a:solidFill>
                <a:latin typeface="+mn-lt"/>
              </a:rPr>
              <a:t>th</a:t>
            </a:r>
            <a:r>
              <a:rPr lang="en-US" u="none" dirty="0" smtClean="0">
                <a:solidFill>
                  <a:srgbClr val="0000CC"/>
                </a:solidFill>
                <a:latin typeface="+mn-lt"/>
              </a:rPr>
              <a:t> </a:t>
            </a:r>
            <a:r>
              <a:rPr lang="en-US" u="none" dirty="0">
                <a:solidFill>
                  <a:srgbClr val="0000CC"/>
                </a:solidFill>
                <a:latin typeface="+mn-lt"/>
              </a:rPr>
              <a:t>ed. or later]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33550" y="990467"/>
            <a:ext cx="6515100" cy="435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52625" y="5667375"/>
            <a:ext cx="6153150" cy="733425"/>
          </a:xfrm>
          <a:prstGeom prst="rect">
            <a:avLst/>
          </a:prstGeom>
          <a:noFill/>
        </p:spPr>
      </p:pic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066800" y="762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u="none">
                <a:solidFill>
                  <a:srgbClr val="5B0DAA"/>
                </a:solidFill>
                <a:latin typeface="Copperplate Gothic Light" pitchFamily="34" charset="0"/>
              </a:rPr>
              <a:t>Where We Are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47800" y="1371600"/>
            <a:ext cx="7010400" cy="228600"/>
          </a:xfrm>
          <a:prstGeom prst="rect">
            <a:avLst/>
          </a:prstGeom>
          <a:solidFill>
            <a:schemeClr val="accent2">
              <a:alpha val="10196"/>
            </a:schemeClr>
          </a:solidFill>
          <a:ln w="38100" algn="ctr">
            <a:solidFill>
              <a:schemeClr val="accent2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ChangeArrowheads="1"/>
          </p:cNvSpPr>
          <p:nvPr/>
        </p:nvSpPr>
        <p:spPr bwMode="auto">
          <a:xfrm>
            <a:off x="1447800" y="76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Lab 0</a:t>
            </a:r>
            <a:endParaRPr lang="en-US" sz="25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539652" name="Rectangle 4"/>
          <p:cNvSpPr>
            <a:spLocks noChangeArrowheads="1"/>
          </p:cNvSpPr>
          <p:nvPr/>
        </p:nvSpPr>
        <p:spPr bwMode="auto">
          <a:xfrm>
            <a:off x="450850" y="990600"/>
            <a:ext cx="846455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 smtClean="0">
                <a:solidFill>
                  <a:srgbClr val="800000"/>
                </a:solidFill>
              </a:rPr>
              <a:t>Warm-Up Lab </a:t>
            </a:r>
            <a:endParaRPr lang="en-US" sz="1800" dirty="0">
              <a:solidFill>
                <a:srgbClr val="800000"/>
              </a:solidFill>
            </a:endParaRP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 smtClean="0">
                <a:solidFill>
                  <a:srgbClr val="0000CC"/>
                </a:solidFill>
              </a:rPr>
              <a:t>Account set-up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 smtClean="0">
                <a:solidFill>
                  <a:srgbClr val="0000CC"/>
                </a:solidFill>
              </a:rPr>
              <a:t>Linux environment</a:t>
            </a:r>
            <a:endParaRPr lang="en-US" sz="1600" dirty="0">
              <a:solidFill>
                <a:srgbClr val="0000CC"/>
              </a:solidFill>
            </a:endParaRP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 smtClean="0">
                <a:solidFill>
                  <a:srgbClr val="0000CC"/>
                </a:solidFill>
              </a:rPr>
              <a:t>Simple OpenGL exercise</a:t>
            </a:r>
            <a:endParaRPr lang="en-US" sz="1600" dirty="0">
              <a:solidFill>
                <a:srgbClr val="0000CC"/>
              </a:solidFill>
            </a:endParaRP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 smtClean="0">
                <a:solidFill>
                  <a:srgbClr val="800000"/>
                </a:solidFill>
              </a:rPr>
              <a:t>Basic Account Set-Up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 smtClean="0">
                <a:solidFill>
                  <a:srgbClr val="0000CC"/>
                </a:solidFill>
              </a:rPr>
              <a:t>See </a:t>
            </a:r>
            <a:r>
              <a:rPr lang="en-US" sz="1600" dirty="0" smtClean="0">
                <a:solidFill>
                  <a:srgbClr val="0000CC"/>
                </a:solidFill>
                <a:hlinkClick r:id="rId4"/>
              </a:rPr>
              <a:t>http://support.cis.ksu.edu</a:t>
            </a:r>
            <a:r>
              <a:rPr lang="en-US" sz="1600" dirty="0" smtClean="0">
                <a:solidFill>
                  <a:srgbClr val="0000CC"/>
                </a:solidFill>
              </a:rPr>
              <a:t> to understand KSU Department of CIS setup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 smtClean="0">
                <a:solidFill>
                  <a:srgbClr val="0000CC"/>
                </a:solidFill>
              </a:rPr>
              <a:t>Make sure your CIS department account is set up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 smtClean="0">
                <a:solidFill>
                  <a:srgbClr val="0000CC"/>
                </a:solidFill>
              </a:rPr>
              <a:t>If not, use </a:t>
            </a:r>
            <a:r>
              <a:rPr lang="en-US" sz="1600" dirty="0" err="1" smtClean="0">
                <a:solidFill>
                  <a:srgbClr val="0000CC"/>
                </a:solidFill>
              </a:rPr>
              <a:t>SelfServ</a:t>
            </a:r>
            <a:r>
              <a:rPr lang="en-US" sz="1600" dirty="0" smtClean="0">
                <a:solidFill>
                  <a:srgbClr val="0000CC"/>
                </a:solidFill>
              </a:rPr>
              <a:t>: </a:t>
            </a:r>
            <a:r>
              <a:rPr lang="en-US" sz="1600" dirty="0" smtClean="0">
                <a:solidFill>
                  <a:srgbClr val="0000CC"/>
                </a:solidFill>
                <a:hlinkClick r:id="rId5"/>
              </a:rPr>
              <a:t>https://selfserv.cis.ksu.edu/selfserv/requestAccount</a:t>
            </a:r>
            <a:endParaRPr lang="en-US" sz="1800" dirty="0">
              <a:solidFill>
                <a:srgbClr val="800000"/>
              </a:solidFill>
            </a:endParaRP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 smtClean="0">
                <a:solidFill>
                  <a:srgbClr val="800000"/>
                </a:solidFill>
              </a:rPr>
              <a:t>Linux Environment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 smtClean="0">
                <a:solidFill>
                  <a:srgbClr val="0000CC"/>
                </a:solidFill>
              </a:rPr>
              <a:t>Make sure your CIS department account is set up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 smtClean="0">
                <a:solidFill>
                  <a:srgbClr val="0000CC"/>
                </a:solidFill>
              </a:rPr>
              <a:t>Learn how to navigate, set your shell (see KSOL, </a:t>
            </a:r>
            <a:r>
              <a:rPr lang="en-US" sz="1600" dirty="0" smtClean="0">
                <a:hlinkClick r:id="rId6"/>
              </a:rPr>
              <a:t>http://unixhelp.ed.ac.uk</a:t>
            </a:r>
            <a:r>
              <a:rPr lang="en-US" sz="1600" dirty="0" smtClean="0"/>
              <a:t>)</a:t>
            </a:r>
            <a:endParaRPr lang="en-US" sz="1600" dirty="0" smtClean="0">
              <a:solidFill>
                <a:srgbClr val="0000CC"/>
              </a:solidFill>
            </a:endParaRP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 smtClean="0">
                <a:solidFill>
                  <a:srgbClr val="0000CC"/>
                </a:solidFill>
              </a:rPr>
              <a:t>Lab 1 and first </a:t>
            </a:r>
            <a:r>
              <a:rPr lang="en-US" sz="1600" dirty="0" err="1" smtClean="0">
                <a:solidFill>
                  <a:srgbClr val="0000CC"/>
                </a:solidFill>
              </a:rPr>
              <a:t>homeworks</a:t>
            </a:r>
            <a:r>
              <a:rPr lang="en-US" sz="1600" dirty="0" smtClean="0">
                <a:solidFill>
                  <a:srgbClr val="0000CC"/>
                </a:solidFill>
              </a:rPr>
              <a:t> will ask you to render to local </a:t>
            </a:r>
            <a:r>
              <a:rPr lang="en-US" sz="1600" dirty="0" err="1" smtClean="0">
                <a:solidFill>
                  <a:srgbClr val="0000CC"/>
                </a:solidFill>
              </a:rPr>
              <a:t>XWindows</a:t>
            </a:r>
            <a:r>
              <a:rPr lang="en-US" sz="1600" dirty="0" smtClean="0">
                <a:solidFill>
                  <a:srgbClr val="0000CC"/>
                </a:solidFill>
              </a:rPr>
              <a:t> server</a:t>
            </a: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 smtClean="0">
                <a:solidFill>
                  <a:srgbClr val="800000"/>
                </a:solidFill>
              </a:rPr>
              <a:t>Simple OpenGL exercise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 smtClean="0">
                <a:solidFill>
                  <a:srgbClr val="0000CC"/>
                </a:solidFill>
              </a:rPr>
              <a:t>Watch OpenGL Primer Part 1 as needed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 smtClean="0">
                <a:solidFill>
                  <a:srgbClr val="0000CC"/>
                </a:solidFill>
              </a:rPr>
              <a:t>Follow intro tutorials on “</a:t>
            </a:r>
            <a:r>
              <a:rPr lang="en-US" sz="1600" dirty="0" err="1" smtClean="0">
                <a:solidFill>
                  <a:srgbClr val="0000CC"/>
                </a:solidFill>
              </a:rPr>
              <a:t>NeHe</a:t>
            </a:r>
            <a:r>
              <a:rPr lang="en-US" sz="1600" dirty="0" smtClean="0">
                <a:solidFill>
                  <a:srgbClr val="0000CC"/>
                </a:solidFill>
              </a:rPr>
              <a:t>” (</a:t>
            </a:r>
            <a:r>
              <a:rPr lang="en-US" sz="1600" dirty="0" smtClean="0">
                <a:solidFill>
                  <a:srgbClr val="0000CC"/>
                </a:solidFill>
                <a:hlinkClick r:id="rId7"/>
              </a:rPr>
              <a:t>http://nehe.gamedev.net</a:t>
            </a:r>
            <a:r>
              <a:rPr lang="en-US" sz="1600" dirty="0" smtClean="0">
                <a:solidFill>
                  <a:srgbClr val="0000CC"/>
                </a:solidFill>
              </a:rPr>
              <a:t>) as instructed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 smtClean="0">
                <a:solidFill>
                  <a:srgbClr val="0000CC"/>
                </a:solidFill>
              </a:rPr>
              <a:t>Turn in: source code, screenshot as instructed in Lab 0 handout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ChangeArrowheads="1"/>
          </p:cNvSpPr>
          <p:nvPr/>
        </p:nvSpPr>
        <p:spPr bwMode="auto">
          <a:xfrm>
            <a:off x="1447800" y="76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>
                <a:solidFill>
                  <a:srgbClr val="5B0DAA"/>
                </a:solidFill>
                <a:latin typeface="Copperplate Gothic Light" pitchFamily="34" charset="0"/>
              </a:rPr>
              <a:t>Summary</a:t>
            </a:r>
            <a:endParaRPr lang="en-US" sz="25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539652" name="Rectangle 4"/>
          <p:cNvSpPr>
            <a:spLocks noChangeArrowheads="1"/>
          </p:cNvSpPr>
          <p:nvPr/>
        </p:nvSpPr>
        <p:spPr bwMode="auto">
          <a:xfrm>
            <a:off x="450850" y="990600"/>
            <a:ext cx="846455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>
                <a:solidFill>
                  <a:srgbClr val="800000"/>
                </a:solidFill>
              </a:rPr>
              <a:t>Cumulative Transformation Matrices (CTM): T, R, S 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Translation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Rotation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Scaling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Setup for </a:t>
            </a:r>
            <a:r>
              <a:rPr lang="en-US" sz="1600" dirty="0" smtClean="0">
                <a:solidFill>
                  <a:srgbClr val="0000CC"/>
                </a:solidFill>
              </a:rPr>
              <a:t>Shear/Skew, Perspective </a:t>
            </a:r>
            <a:r>
              <a:rPr lang="en-US" sz="1600" dirty="0">
                <a:solidFill>
                  <a:srgbClr val="0000CC"/>
                </a:solidFill>
              </a:rPr>
              <a:t>to Parallel – see Eberly, Foley </a:t>
            </a:r>
            <a:r>
              <a:rPr lang="en-US" sz="1600" i="1" dirty="0">
                <a:solidFill>
                  <a:srgbClr val="0000CC"/>
                </a:solidFill>
              </a:rPr>
              <a:t>et al.</a:t>
            </a:r>
            <a:r>
              <a:rPr lang="en-US" sz="1600" dirty="0">
                <a:solidFill>
                  <a:srgbClr val="0000CC"/>
                </a:solidFill>
              </a:rPr>
              <a:t> </a:t>
            </a: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>
                <a:solidFill>
                  <a:srgbClr val="800000"/>
                </a:solidFill>
              </a:rPr>
              <a:t>“Matrix Stack” in OpenGL: </a:t>
            </a:r>
            <a:r>
              <a:rPr lang="en-US" sz="1800" dirty="0" err="1">
                <a:solidFill>
                  <a:srgbClr val="800000"/>
                </a:solidFill>
              </a:rPr>
              <a:t>Premultiplication</a:t>
            </a:r>
            <a:r>
              <a:rPr lang="en-US" sz="1800" dirty="0">
                <a:solidFill>
                  <a:srgbClr val="800000"/>
                </a:solidFill>
              </a:rPr>
              <a:t> of Matrices</a:t>
            </a: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>
                <a:solidFill>
                  <a:srgbClr val="800000"/>
                </a:solidFill>
              </a:rPr>
              <a:t>Coming Up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Parametric equations in clipping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Intersection testing: ray-cube, ray-sphere, implicit equations (ray tracing)</a:t>
            </a:r>
          </a:p>
          <a:p>
            <a:pPr marL="342900" indent="-342900">
              <a:lnSpc>
                <a:spcPct val="11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sng" dirty="0">
                <a:solidFill>
                  <a:srgbClr val="800000"/>
                </a:solidFill>
              </a:rPr>
              <a:t>Homogeneous Coordinates</a:t>
            </a:r>
            <a:r>
              <a:rPr lang="en-US" sz="1800" dirty="0">
                <a:solidFill>
                  <a:srgbClr val="800000"/>
                </a:solidFill>
              </a:rPr>
              <a:t>: What Is That 4</a:t>
            </a:r>
            <a:r>
              <a:rPr lang="en-US" sz="1800" baseline="30000" dirty="0">
                <a:solidFill>
                  <a:srgbClr val="800000"/>
                </a:solidFill>
              </a:rPr>
              <a:t>th</a:t>
            </a:r>
            <a:r>
              <a:rPr lang="en-US" sz="1800" dirty="0">
                <a:solidFill>
                  <a:srgbClr val="800000"/>
                </a:solidFill>
              </a:rPr>
              <a:t> Coordinate?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5B0DAA"/>
                </a:solidFill>
                <a:hlinkClick r:id="rId4"/>
              </a:rPr>
              <a:t>http://en.wikipedia.org/wiki/Homogeneous_coordinates</a:t>
            </a:r>
            <a:endParaRPr lang="en-US" sz="1600" dirty="0">
              <a:solidFill>
                <a:srgbClr val="5B0DAA"/>
              </a:solidFill>
            </a:endParaRP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Crucial for ease of normalizing T, R, S transformations in graphics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See: Slide </a:t>
            </a:r>
            <a:r>
              <a:rPr lang="en-US" sz="1600" dirty="0" smtClean="0">
                <a:solidFill>
                  <a:srgbClr val="0000CC"/>
                </a:solidFill>
              </a:rPr>
              <a:t>14 </a:t>
            </a:r>
            <a:r>
              <a:rPr lang="en-US" sz="1600" dirty="0">
                <a:solidFill>
                  <a:srgbClr val="0000CC"/>
                </a:solidFill>
              </a:rPr>
              <a:t>of this lecture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Note: Slides </a:t>
            </a:r>
            <a:r>
              <a:rPr lang="en-US" sz="1600" dirty="0" smtClean="0">
                <a:solidFill>
                  <a:srgbClr val="0000CC"/>
                </a:solidFill>
              </a:rPr>
              <a:t>20 </a:t>
            </a:r>
            <a:r>
              <a:rPr lang="en-US" sz="1600" dirty="0">
                <a:solidFill>
                  <a:srgbClr val="0000CC"/>
                </a:solidFill>
              </a:rPr>
              <a:t>&amp; </a:t>
            </a:r>
            <a:r>
              <a:rPr lang="en-US" sz="1600" dirty="0" smtClean="0">
                <a:solidFill>
                  <a:srgbClr val="0000CC"/>
                </a:solidFill>
              </a:rPr>
              <a:t>23 </a:t>
            </a:r>
            <a:r>
              <a:rPr lang="en-US" sz="1600" dirty="0">
                <a:solidFill>
                  <a:srgbClr val="0000CC"/>
                </a:solidFill>
              </a:rPr>
              <a:t>(T, S) versus </a:t>
            </a:r>
            <a:r>
              <a:rPr lang="en-US" sz="1600" dirty="0" smtClean="0">
                <a:solidFill>
                  <a:srgbClr val="0000CC"/>
                </a:solidFill>
              </a:rPr>
              <a:t>21 </a:t>
            </a:r>
            <a:r>
              <a:rPr lang="en-US" sz="1600" dirty="0">
                <a:solidFill>
                  <a:srgbClr val="0000CC"/>
                </a:solidFill>
              </a:rPr>
              <a:t>(R)</a:t>
            </a: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Read about them in Eberly </a:t>
            </a:r>
            <a:r>
              <a:rPr lang="en-US" sz="1600" i="1" dirty="0">
                <a:solidFill>
                  <a:srgbClr val="0000CC"/>
                </a:solidFill>
              </a:rPr>
              <a:t>2</a:t>
            </a:r>
            <a:r>
              <a:rPr lang="en-US" sz="1600" i="1" baseline="30000" dirty="0">
                <a:solidFill>
                  <a:srgbClr val="0000CC"/>
                </a:solidFill>
              </a:rPr>
              <a:t>e</a:t>
            </a:r>
            <a:r>
              <a:rPr lang="en-US" sz="1600" dirty="0">
                <a:solidFill>
                  <a:srgbClr val="0000CC"/>
                </a:solidFill>
              </a:rPr>
              <a:t>, Angel </a:t>
            </a:r>
            <a:r>
              <a:rPr lang="en-US" sz="1600" i="1" dirty="0">
                <a:solidFill>
                  <a:srgbClr val="0000CC"/>
                </a:solidFill>
              </a:rPr>
              <a:t>3</a:t>
            </a:r>
            <a:r>
              <a:rPr lang="en-US" sz="1600" i="1" baseline="30000" dirty="0">
                <a:solidFill>
                  <a:srgbClr val="0000CC"/>
                </a:solidFill>
              </a:rPr>
              <a:t>e</a:t>
            </a:r>
            <a:endParaRPr lang="en-US" sz="1600" dirty="0">
              <a:solidFill>
                <a:srgbClr val="0000CC"/>
              </a:solidFill>
            </a:endParaRPr>
          </a:p>
          <a:p>
            <a:pPr marL="742950" lvl="1" indent="-285750">
              <a:lnSpc>
                <a:spcPct val="11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Special case: </a:t>
            </a:r>
            <a:r>
              <a:rPr lang="en-US" sz="1600" u="sng" dirty="0" err="1">
                <a:solidFill>
                  <a:srgbClr val="0000CC"/>
                </a:solidFill>
              </a:rPr>
              <a:t>barycentric</a:t>
            </a:r>
            <a:r>
              <a:rPr lang="en-US" sz="1600" dirty="0">
                <a:solidFill>
                  <a:srgbClr val="0000CC"/>
                </a:solidFill>
              </a:rPr>
              <a:t> coordinates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4707" name="Group 3"/>
          <p:cNvGrpSpPr>
            <a:grpSpLocks/>
          </p:cNvGrpSpPr>
          <p:nvPr/>
        </p:nvGrpSpPr>
        <p:grpSpPr bwMode="auto">
          <a:xfrm>
            <a:off x="374650" y="990600"/>
            <a:ext cx="8845550" cy="5410200"/>
            <a:chOff x="92" y="624"/>
            <a:chExt cx="5572" cy="3408"/>
          </a:xfrm>
        </p:grpSpPr>
        <p:sp>
          <p:nvSpPr>
            <p:cNvPr id="584708" name="Rectangle 4"/>
            <p:cNvSpPr>
              <a:spLocks noChangeArrowheads="1"/>
            </p:cNvSpPr>
            <p:nvPr/>
          </p:nvSpPr>
          <p:spPr bwMode="auto">
            <a:xfrm>
              <a:off x="92" y="624"/>
              <a:ext cx="5572" cy="3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/>
            <a:lstStyle/>
            <a:p>
              <a:pPr marL="342900" indent="-342900">
                <a:lnSpc>
                  <a:spcPct val="120000"/>
                </a:lnSpc>
                <a:buClr>
                  <a:srgbClr val="800000"/>
                </a:buClr>
                <a:buFont typeface="Wingdings" pitchFamily="2" charset="2"/>
                <a:buChar char="l"/>
              </a:pPr>
              <a:r>
                <a:rPr lang="en-US" sz="1800" u="sng" dirty="0">
                  <a:solidFill>
                    <a:srgbClr val="800000"/>
                  </a:solidFill>
                </a:rPr>
                <a:t>C</a:t>
              </a:r>
              <a:r>
                <a:rPr lang="en-US" sz="1800" dirty="0">
                  <a:solidFill>
                    <a:srgbClr val="800000"/>
                  </a:solidFill>
                </a:rPr>
                <a:t>umulative </a:t>
              </a:r>
              <a:r>
                <a:rPr lang="en-US" sz="1800" u="sng" dirty="0">
                  <a:solidFill>
                    <a:srgbClr val="800000"/>
                  </a:solidFill>
                </a:rPr>
                <a:t>T</a:t>
              </a:r>
              <a:r>
                <a:rPr lang="en-US" sz="1800" dirty="0">
                  <a:solidFill>
                    <a:srgbClr val="800000"/>
                  </a:solidFill>
                </a:rPr>
                <a:t>ransformation </a:t>
              </a:r>
              <a:r>
                <a:rPr lang="en-US" sz="1800" u="sng" dirty="0">
                  <a:solidFill>
                    <a:srgbClr val="800000"/>
                  </a:solidFill>
                </a:rPr>
                <a:t>M</a:t>
              </a:r>
              <a:r>
                <a:rPr lang="en-US" sz="1800" dirty="0">
                  <a:solidFill>
                    <a:srgbClr val="800000"/>
                  </a:solidFill>
                </a:rPr>
                <a:t>atrices (</a:t>
              </a:r>
              <a:r>
                <a:rPr lang="en-US" sz="1800" u="sng" dirty="0">
                  <a:solidFill>
                    <a:srgbClr val="800000"/>
                  </a:solidFill>
                </a:rPr>
                <a:t>CTM</a:t>
              </a:r>
              <a:r>
                <a:rPr lang="en-US" sz="1800" dirty="0">
                  <a:solidFill>
                    <a:srgbClr val="800000"/>
                  </a:solidFill>
                </a:rPr>
                <a:t>): </a:t>
              </a:r>
              <a:r>
                <a:rPr lang="en-US" sz="1800" u="sng" dirty="0">
                  <a:solidFill>
                    <a:srgbClr val="800000"/>
                  </a:solidFill>
                </a:rPr>
                <a:t>T</a:t>
              </a:r>
              <a:r>
                <a:rPr lang="en-US" sz="1800" dirty="0">
                  <a:solidFill>
                    <a:srgbClr val="800000"/>
                  </a:solidFill>
                </a:rPr>
                <a:t>ranslation, </a:t>
              </a:r>
              <a:r>
                <a:rPr lang="en-US" sz="1800" u="sng" dirty="0">
                  <a:solidFill>
                    <a:srgbClr val="800000"/>
                  </a:solidFill>
                </a:rPr>
                <a:t>R</a:t>
              </a:r>
              <a:r>
                <a:rPr lang="en-US" sz="1800" dirty="0">
                  <a:solidFill>
                    <a:srgbClr val="800000"/>
                  </a:solidFill>
                </a:rPr>
                <a:t>otation, </a:t>
              </a:r>
              <a:r>
                <a:rPr lang="en-US" sz="1800" u="sng" dirty="0">
                  <a:solidFill>
                    <a:srgbClr val="800000"/>
                  </a:solidFill>
                </a:rPr>
                <a:t>S</a:t>
              </a:r>
              <a:r>
                <a:rPr lang="en-US" sz="1800" dirty="0">
                  <a:solidFill>
                    <a:srgbClr val="800000"/>
                  </a:solidFill>
                </a:rPr>
                <a:t>caling</a:t>
              </a:r>
            </a:p>
            <a:p>
              <a:pPr marL="342900" indent="-342900">
                <a:lnSpc>
                  <a:spcPct val="120000"/>
                </a:lnSpc>
                <a:buClr>
                  <a:srgbClr val="800000"/>
                </a:buClr>
                <a:buFont typeface="Wingdings" pitchFamily="2" charset="2"/>
                <a:buChar char="l"/>
              </a:pPr>
              <a:r>
                <a:rPr lang="en-US" sz="1800" dirty="0">
                  <a:solidFill>
                    <a:srgbClr val="800000"/>
                  </a:solidFill>
                </a:rPr>
                <a:t>Some Basic Analytic Geometry and Linear Algebra for CG</a:t>
              </a:r>
            </a:p>
            <a:p>
              <a:pPr marL="742950" lvl="1" indent="-285750">
                <a:lnSpc>
                  <a:spcPct val="120000"/>
                </a:lnSpc>
                <a:buClr>
                  <a:srgbClr val="5B0DAA"/>
                </a:buClr>
                <a:buFont typeface="Wingdings" pitchFamily="2" charset="2"/>
                <a:buChar char="­"/>
              </a:pPr>
              <a:r>
                <a:rPr lang="en-US" sz="1600" u="sng" dirty="0">
                  <a:solidFill>
                    <a:srgbClr val="0000CC"/>
                  </a:solidFill>
                </a:rPr>
                <a:t>Vector space</a:t>
              </a:r>
              <a:r>
                <a:rPr lang="en-US" sz="1600" dirty="0">
                  <a:solidFill>
                    <a:srgbClr val="0000CC"/>
                  </a:solidFill>
                </a:rPr>
                <a:t> (VS) – set of </a:t>
              </a:r>
              <a:r>
                <a:rPr lang="en-US" sz="1600" dirty="0" smtClean="0">
                  <a:solidFill>
                    <a:srgbClr val="0000CC"/>
                  </a:solidFill>
                </a:rPr>
                <a:t>vectors: addition, scalar multiplication; VS axioms</a:t>
              </a:r>
              <a:endParaRPr lang="en-US" sz="1600" u="sng" dirty="0">
                <a:solidFill>
                  <a:srgbClr val="0000CC"/>
                </a:solidFill>
              </a:endParaRPr>
            </a:p>
            <a:p>
              <a:pPr marL="742950" lvl="1" indent="-285750">
                <a:lnSpc>
                  <a:spcPct val="120000"/>
                </a:lnSpc>
                <a:buClr>
                  <a:srgbClr val="5B0DAA"/>
                </a:buClr>
                <a:buFont typeface="Wingdings" pitchFamily="2" charset="2"/>
                <a:buChar char="­"/>
              </a:pPr>
              <a:r>
                <a:rPr lang="en-US" sz="1600" u="sng" dirty="0">
                  <a:solidFill>
                    <a:srgbClr val="0000CC"/>
                  </a:solidFill>
                </a:rPr>
                <a:t>Affine space</a:t>
              </a:r>
              <a:r>
                <a:rPr lang="en-US" sz="1600" dirty="0">
                  <a:solidFill>
                    <a:srgbClr val="0000CC"/>
                  </a:solidFill>
                </a:rPr>
                <a:t> (AS) – set of </a:t>
              </a:r>
              <a:r>
                <a:rPr lang="en-US" sz="1600" dirty="0" smtClean="0">
                  <a:solidFill>
                    <a:srgbClr val="0000CC"/>
                  </a:solidFill>
                </a:rPr>
                <a:t>points with associated VS: vector </a:t>
              </a:r>
              <a:r>
                <a:rPr lang="en-US" sz="1600" dirty="0">
                  <a:solidFill>
                    <a:srgbClr val="0000CC"/>
                  </a:solidFill>
                </a:rPr>
                <a:t>difference, point-vector </a:t>
              </a:r>
              <a:r>
                <a:rPr lang="en-US" sz="1600" dirty="0" smtClean="0">
                  <a:solidFill>
                    <a:srgbClr val="0000CC"/>
                  </a:solidFill>
                </a:rPr>
                <a:t>addition; AS </a:t>
              </a:r>
              <a:r>
                <a:rPr lang="en-US" sz="1600" dirty="0">
                  <a:solidFill>
                    <a:srgbClr val="0000CC"/>
                  </a:solidFill>
                </a:rPr>
                <a:t>axioms</a:t>
              </a:r>
              <a:endParaRPr lang="en-US" sz="1600" u="sng" dirty="0">
                <a:solidFill>
                  <a:srgbClr val="0000CC"/>
                </a:solidFill>
              </a:endParaRPr>
            </a:p>
            <a:p>
              <a:pPr marL="742950" lvl="1" indent="-285750">
                <a:lnSpc>
                  <a:spcPct val="120000"/>
                </a:lnSpc>
                <a:buClr>
                  <a:srgbClr val="5B0DAA"/>
                </a:buClr>
                <a:buFont typeface="Wingdings" pitchFamily="2" charset="2"/>
                <a:buChar char="­"/>
              </a:pPr>
              <a:r>
                <a:rPr lang="en-US" sz="1600" u="sng" dirty="0">
                  <a:solidFill>
                    <a:srgbClr val="0000CC"/>
                  </a:solidFill>
                </a:rPr>
                <a:t>Linear subspace</a:t>
              </a:r>
              <a:r>
                <a:rPr lang="en-US" sz="1600" dirty="0">
                  <a:solidFill>
                    <a:srgbClr val="0000CC"/>
                  </a:solidFill>
                </a:rPr>
                <a:t> – nonempty subset </a:t>
              </a:r>
              <a:r>
                <a:rPr lang="en-US" sz="1600" i="1" dirty="0">
                  <a:solidFill>
                    <a:srgbClr val="0000CC"/>
                  </a:solidFill>
                </a:rPr>
                <a:t>S</a:t>
              </a:r>
              <a:r>
                <a:rPr lang="en-US" sz="1600" dirty="0">
                  <a:solidFill>
                    <a:srgbClr val="0000CC"/>
                  </a:solidFill>
                </a:rPr>
                <a:t> of VS (</a:t>
              </a:r>
              <a:r>
                <a:rPr lang="en-US" sz="1600" i="1" dirty="0">
                  <a:solidFill>
                    <a:srgbClr val="0000CC"/>
                  </a:solidFill>
                </a:rPr>
                <a:t>V</a:t>
              </a:r>
              <a:r>
                <a:rPr lang="en-US" sz="1600" dirty="0">
                  <a:solidFill>
                    <a:srgbClr val="0000CC"/>
                  </a:solidFill>
                </a:rPr>
                <a:t>, +, </a:t>
              </a:r>
              <a:r>
                <a:rPr lang="en-US" sz="1600" dirty="0">
                  <a:solidFill>
                    <a:srgbClr val="0000CC"/>
                  </a:solidFill>
                  <a:cs typeface="Arial" charset="0"/>
                </a:rPr>
                <a:t>·</a:t>
              </a:r>
              <a:r>
                <a:rPr lang="en-US" sz="1600" dirty="0">
                  <a:solidFill>
                    <a:srgbClr val="0000CC"/>
                  </a:solidFill>
                </a:rPr>
                <a:t>) </a:t>
              </a:r>
              <a:r>
                <a:rPr lang="en-US" sz="1600" u="sng" dirty="0">
                  <a:solidFill>
                    <a:srgbClr val="0000CC"/>
                  </a:solidFill>
                </a:rPr>
                <a:t>closed</a:t>
              </a:r>
              <a:r>
                <a:rPr lang="en-US" sz="1600" dirty="0">
                  <a:solidFill>
                    <a:srgbClr val="0000CC"/>
                  </a:solidFill>
                </a:rPr>
                <a:t> under + and </a:t>
              </a:r>
              <a:r>
                <a:rPr lang="en-US" sz="1600" dirty="0">
                  <a:solidFill>
                    <a:srgbClr val="0000CC"/>
                  </a:solidFill>
                  <a:cs typeface="Arial" charset="0"/>
                </a:rPr>
                <a:t>·</a:t>
              </a:r>
              <a:endParaRPr lang="en-US" sz="1600" dirty="0">
                <a:solidFill>
                  <a:srgbClr val="0000CC"/>
                </a:solidFill>
              </a:endParaRPr>
            </a:p>
            <a:p>
              <a:pPr marL="742950" lvl="1" indent="-285750">
                <a:lnSpc>
                  <a:spcPct val="120000"/>
                </a:lnSpc>
                <a:buClr>
                  <a:srgbClr val="5B0DAA"/>
                </a:buClr>
                <a:buFont typeface="Wingdings" pitchFamily="2" charset="2"/>
                <a:buChar char="­"/>
              </a:pPr>
              <a:r>
                <a:rPr lang="en-US" sz="1600" u="sng" dirty="0">
                  <a:solidFill>
                    <a:srgbClr val="0000CC"/>
                  </a:solidFill>
                </a:rPr>
                <a:t>Affine subspace</a:t>
              </a:r>
              <a:r>
                <a:rPr lang="en-US" sz="1600" dirty="0">
                  <a:solidFill>
                    <a:srgbClr val="0000CC"/>
                  </a:solidFill>
                </a:rPr>
                <a:t> – nonempty subset </a:t>
              </a:r>
              <a:r>
                <a:rPr lang="en-US" sz="1600" i="1" dirty="0">
                  <a:solidFill>
                    <a:srgbClr val="0000CC"/>
                  </a:solidFill>
                </a:rPr>
                <a:t>S</a:t>
              </a:r>
              <a:r>
                <a:rPr lang="en-US" sz="1600" dirty="0">
                  <a:solidFill>
                    <a:srgbClr val="0000CC"/>
                  </a:solidFill>
                </a:rPr>
                <a:t> of VS (</a:t>
              </a:r>
              <a:r>
                <a:rPr lang="en-US" sz="1600" i="1" dirty="0">
                  <a:solidFill>
                    <a:srgbClr val="0000CC"/>
                  </a:solidFill>
                </a:rPr>
                <a:t>V</a:t>
              </a:r>
              <a:r>
                <a:rPr lang="en-US" sz="1600" dirty="0">
                  <a:solidFill>
                    <a:srgbClr val="0000CC"/>
                  </a:solidFill>
                </a:rPr>
                <a:t>, +, </a:t>
              </a:r>
              <a:r>
                <a:rPr lang="en-US" sz="1600" dirty="0">
                  <a:solidFill>
                    <a:srgbClr val="0000CC"/>
                  </a:solidFill>
                  <a:cs typeface="Arial" charset="0"/>
                </a:rPr>
                <a:t>·</a:t>
              </a:r>
              <a:r>
                <a:rPr lang="en-US" sz="1600" dirty="0">
                  <a:solidFill>
                    <a:srgbClr val="0000CC"/>
                  </a:solidFill>
                </a:rPr>
                <a:t>) such that </a:t>
              </a:r>
              <a:r>
                <a:rPr lang="en-US" sz="1600" u="sng" dirty="0">
                  <a:solidFill>
                    <a:srgbClr val="0000CC"/>
                  </a:solidFill>
                </a:rPr>
                <a:t>closure</a:t>
              </a:r>
              <a:r>
                <a:rPr lang="en-US" sz="1600" dirty="0">
                  <a:solidFill>
                    <a:srgbClr val="0000CC"/>
                  </a:solidFill>
                </a:rPr>
                <a:t> </a:t>
              </a:r>
              <a:r>
                <a:rPr lang="en-US" sz="1600" i="1" dirty="0">
                  <a:solidFill>
                    <a:srgbClr val="0000CC"/>
                  </a:solidFill>
                </a:rPr>
                <a:t>S</a:t>
              </a:r>
              <a:r>
                <a:rPr lang="en-US" sz="1600" dirty="0">
                  <a:solidFill>
                    <a:srgbClr val="0000CC"/>
                  </a:solidFill>
                </a:rPr>
                <a:t>’ of </a:t>
              </a:r>
              <a:r>
                <a:rPr lang="en-US" sz="1600" i="1" dirty="0">
                  <a:solidFill>
                    <a:srgbClr val="0000CC"/>
                  </a:solidFill>
                </a:rPr>
                <a:t>S</a:t>
              </a:r>
              <a:r>
                <a:rPr lang="en-US" sz="1600" dirty="0">
                  <a:solidFill>
                    <a:srgbClr val="0000CC"/>
                  </a:solidFill>
                </a:rPr>
                <a:t> under point subtraction is a linear subspace of </a:t>
              </a:r>
              <a:r>
                <a:rPr lang="en-US" sz="1600" i="1" dirty="0">
                  <a:solidFill>
                    <a:srgbClr val="0000CC"/>
                  </a:solidFill>
                </a:rPr>
                <a:t>V</a:t>
              </a:r>
            </a:p>
            <a:p>
              <a:pPr marL="742950" lvl="1" indent="-285750">
                <a:lnSpc>
                  <a:spcPct val="120000"/>
                </a:lnSpc>
                <a:buClr>
                  <a:srgbClr val="5B0DAA"/>
                </a:buClr>
                <a:buFont typeface="Wingdings" pitchFamily="2" charset="2"/>
                <a:buChar char="­"/>
              </a:pPr>
              <a:r>
                <a:rPr lang="en-US" sz="1600" u="sng" dirty="0" smtClean="0">
                  <a:solidFill>
                    <a:srgbClr val="0000CC"/>
                  </a:solidFill>
                </a:rPr>
                <a:t>Dot </a:t>
              </a:r>
              <a:r>
                <a:rPr lang="en-US" sz="1600" u="sng" dirty="0">
                  <a:solidFill>
                    <a:srgbClr val="0000CC"/>
                  </a:solidFill>
                </a:rPr>
                <a:t>product</a:t>
              </a:r>
              <a:r>
                <a:rPr lang="en-US" sz="1600" dirty="0">
                  <a:solidFill>
                    <a:srgbClr val="0000CC"/>
                  </a:solidFill>
                </a:rPr>
                <a:t> – scalar-valued </a:t>
              </a:r>
              <a:r>
                <a:rPr lang="en-US" sz="1600" u="sng" dirty="0">
                  <a:solidFill>
                    <a:srgbClr val="0000CC"/>
                  </a:solidFill>
                </a:rPr>
                <a:t>inner product</a:t>
              </a:r>
              <a:r>
                <a:rPr lang="en-US" sz="1600" dirty="0">
                  <a:solidFill>
                    <a:srgbClr val="0000CC"/>
                  </a:solidFill>
                </a:rPr>
                <a:t> &lt;</a:t>
              </a:r>
              <a:r>
                <a:rPr lang="en-US" sz="1600" dirty="0"/>
                <a:t>u</a:t>
              </a:r>
              <a:r>
                <a:rPr lang="en-US" sz="1600" dirty="0">
                  <a:solidFill>
                    <a:srgbClr val="0000CC"/>
                  </a:solidFill>
                </a:rPr>
                <a:t>,</a:t>
              </a:r>
              <a:r>
                <a:rPr lang="en-US" sz="1600" dirty="0"/>
                <a:t> v</a:t>
              </a:r>
              <a:r>
                <a:rPr lang="en-US" sz="1600" dirty="0">
                  <a:solidFill>
                    <a:srgbClr val="0000CC"/>
                  </a:solidFill>
                </a:rPr>
                <a:t>&gt; </a:t>
              </a:r>
              <a:r>
                <a:rPr lang="en-US" sz="1600" dirty="0">
                  <a:solidFill>
                    <a:srgbClr val="0000CC"/>
                  </a:solidFill>
                  <a:sym typeface="Symbol" pitchFamily="18" charset="2"/>
                </a:rPr>
                <a:t></a:t>
              </a:r>
              <a:r>
                <a:rPr lang="en-US" sz="1600" dirty="0">
                  <a:solidFill>
                    <a:srgbClr val="0000CC"/>
                  </a:solidFill>
                </a:rPr>
                <a:t> </a:t>
              </a:r>
              <a:r>
                <a:rPr lang="en-US" sz="1600" dirty="0"/>
                <a:t>u </a:t>
              </a:r>
              <a:r>
                <a:rPr lang="en-US" sz="1600" dirty="0">
                  <a:cs typeface="Arial" charset="0"/>
                </a:rPr>
                <a:t>•</a:t>
              </a:r>
              <a:r>
                <a:rPr lang="en-US" sz="1600" dirty="0"/>
                <a:t> v </a:t>
              </a:r>
              <a:r>
                <a:rPr lang="en-US" sz="1600" dirty="0">
                  <a:solidFill>
                    <a:srgbClr val="0000CC"/>
                  </a:solidFill>
                  <a:sym typeface="Symbol" pitchFamily="18" charset="2"/>
                </a:rPr>
                <a:t></a:t>
              </a:r>
              <a:r>
                <a:rPr lang="en-US" sz="1600" dirty="0"/>
                <a:t> </a:t>
              </a:r>
              <a:r>
                <a:rPr lang="en-US" sz="1600" dirty="0">
                  <a:solidFill>
                    <a:srgbClr val="0000CC"/>
                  </a:solidFill>
                  <a:sym typeface="Symbol" pitchFamily="18" charset="2"/>
                </a:rPr>
                <a:t>u</a:t>
              </a:r>
              <a:r>
                <a:rPr lang="en-US" sz="1600" baseline="-25000" dirty="0">
                  <a:solidFill>
                    <a:srgbClr val="0000CC"/>
                  </a:solidFill>
                  <a:sym typeface="Symbol" pitchFamily="18" charset="2"/>
                </a:rPr>
                <a:t>1</a:t>
              </a:r>
              <a:r>
                <a:rPr lang="en-US" sz="1600" dirty="0">
                  <a:solidFill>
                    <a:srgbClr val="0000CC"/>
                  </a:solidFill>
                </a:rPr>
                <a:t>v</a:t>
              </a:r>
              <a:r>
                <a:rPr lang="en-US" sz="1600" baseline="-25000" dirty="0">
                  <a:solidFill>
                    <a:srgbClr val="0000CC"/>
                  </a:solidFill>
                  <a:sym typeface="Symbol" pitchFamily="18" charset="2"/>
                </a:rPr>
                <a:t>1</a:t>
              </a:r>
              <a:r>
                <a:rPr lang="en-US" sz="1600" dirty="0">
                  <a:solidFill>
                    <a:srgbClr val="0000CC"/>
                  </a:solidFill>
                </a:rPr>
                <a:t> + </a:t>
              </a:r>
              <a:r>
                <a:rPr lang="en-US" sz="1600" dirty="0">
                  <a:solidFill>
                    <a:srgbClr val="0000CC"/>
                  </a:solidFill>
                  <a:sym typeface="Symbol" pitchFamily="18" charset="2"/>
                </a:rPr>
                <a:t>u</a:t>
              </a:r>
              <a:r>
                <a:rPr lang="en-US" sz="1600" baseline="-25000" dirty="0">
                  <a:solidFill>
                    <a:srgbClr val="0000CC"/>
                  </a:solidFill>
                  <a:sym typeface="Symbol" pitchFamily="18" charset="2"/>
                </a:rPr>
                <a:t>2</a:t>
              </a:r>
              <a:r>
                <a:rPr lang="en-US" sz="1600" dirty="0">
                  <a:solidFill>
                    <a:srgbClr val="0000CC"/>
                  </a:solidFill>
                </a:rPr>
                <a:t>v</a:t>
              </a:r>
              <a:r>
                <a:rPr lang="en-US" sz="1600" baseline="-25000" dirty="0">
                  <a:solidFill>
                    <a:srgbClr val="0000CC"/>
                  </a:solidFill>
                  <a:sym typeface="Symbol" pitchFamily="18" charset="2"/>
                </a:rPr>
                <a:t>2 </a:t>
              </a:r>
              <a:r>
                <a:rPr lang="en-US" sz="1600" dirty="0">
                  <a:solidFill>
                    <a:srgbClr val="0000CC"/>
                  </a:solidFill>
                </a:rPr>
                <a:t>+ … +</a:t>
              </a:r>
              <a:r>
                <a:rPr lang="en-US" sz="1600" baseline="-25000" dirty="0">
                  <a:solidFill>
                    <a:srgbClr val="0000CC"/>
                  </a:solidFill>
                  <a:sym typeface="Symbol" pitchFamily="18" charset="2"/>
                </a:rPr>
                <a:t> </a:t>
              </a:r>
              <a:r>
                <a:rPr lang="en-US" sz="1600" dirty="0" err="1">
                  <a:solidFill>
                    <a:srgbClr val="0000CC"/>
                  </a:solidFill>
                  <a:sym typeface="Symbol" pitchFamily="18" charset="2"/>
                </a:rPr>
                <a:t>u</a:t>
              </a:r>
              <a:r>
                <a:rPr lang="en-US" sz="1600" i="1" baseline="-25000" dirty="0" err="1">
                  <a:solidFill>
                    <a:srgbClr val="0000CC"/>
                  </a:solidFill>
                  <a:sym typeface="Symbol" pitchFamily="18" charset="2"/>
                </a:rPr>
                <a:t>n</a:t>
              </a:r>
              <a:r>
                <a:rPr lang="en-US" sz="1600" dirty="0" err="1">
                  <a:solidFill>
                    <a:srgbClr val="0000CC"/>
                  </a:solidFill>
                </a:rPr>
                <a:t>v</a:t>
              </a:r>
              <a:r>
                <a:rPr lang="en-US" sz="1600" i="1" baseline="-25000" dirty="0" err="1">
                  <a:solidFill>
                    <a:srgbClr val="0000CC"/>
                  </a:solidFill>
                  <a:sym typeface="Symbol" pitchFamily="18" charset="2"/>
                </a:rPr>
                <a:t>n</a:t>
              </a:r>
              <a:endParaRPr lang="en-US" sz="1600" dirty="0">
                <a:solidFill>
                  <a:srgbClr val="0000CC"/>
                </a:solidFill>
              </a:endParaRPr>
            </a:p>
            <a:p>
              <a:pPr marL="742950" lvl="1" indent="-285750">
                <a:lnSpc>
                  <a:spcPct val="120000"/>
                </a:lnSpc>
                <a:buClr>
                  <a:srgbClr val="5B0DAA"/>
                </a:buClr>
                <a:buFont typeface="Wingdings" pitchFamily="2" charset="2"/>
                <a:buChar char="­"/>
              </a:pPr>
              <a:r>
                <a:rPr lang="en-US" sz="1600" u="sng" dirty="0" err="1">
                  <a:solidFill>
                    <a:srgbClr val="0000CC"/>
                  </a:solidFill>
                </a:rPr>
                <a:t>Orthogonality</a:t>
              </a:r>
              <a:r>
                <a:rPr lang="en-US" sz="1600" dirty="0">
                  <a:solidFill>
                    <a:srgbClr val="0000CC"/>
                  </a:solidFill>
                </a:rPr>
                <a:t> – property of vectors </a:t>
              </a:r>
              <a:r>
                <a:rPr lang="en-US" sz="1600" dirty="0"/>
                <a:t>u</a:t>
              </a:r>
              <a:r>
                <a:rPr lang="en-US" sz="1600" dirty="0">
                  <a:solidFill>
                    <a:srgbClr val="0000CC"/>
                  </a:solidFill>
                </a:rPr>
                <a:t>, </a:t>
              </a:r>
              <a:r>
                <a:rPr lang="en-US" sz="1600" dirty="0"/>
                <a:t>v </a:t>
              </a:r>
              <a:r>
                <a:rPr lang="en-US" sz="1600" dirty="0">
                  <a:solidFill>
                    <a:srgbClr val="0000CC"/>
                  </a:solidFill>
                </a:rPr>
                <a:t>that </a:t>
              </a:r>
              <a:r>
                <a:rPr lang="en-US" sz="1600" dirty="0"/>
                <a:t>u </a:t>
              </a:r>
              <a:r>
                <a:rPr lang="en-US" sz="1600" dirty="0">
                  <a:cs typeface="Arial" charset="0"/>
                </a:rPr>
                <a:t>•</a:t>
              </a:r>
              <a:r>
                <a:rPr lang="en-US" sz="1600" dirty="0"/>
                <a:t> v </a:t>
              </a:r>
              <a:r>
                <a:rPr lang="en-US" sz="1600" dirty="0">
                  <a:solidFill>
                    <a:srgbClr val="0000CC"/>
                  </a:solidFill>
                </a:rPr>
                <a:t>= 0</a:t>
              </a:r>
            </a:p>
            <a:p>
              <a:pPr marL="742950" lvl="1" indent="-285750">
                <a:lnSpc>
                  <a:spcPct val="120000"/>
                </a:lnSpc>
                <a:buClr>
                  <a:srgbClr val="5B0DAA"/>
                </a:buClr>
                <a:buFont typeface="Wingdings" pitchFamily="2" charset="2"/>
                <a:buChar char="­"/>
              </a:pPr>
              <a:r>
                <a:rPr lang="en-US" sz="1600" u="sng" dirty="0" err="1">
                  <a:solidFill>
                    <a:srgbClr val="0000CC"/>
                  </a:solidFill>
                </a:rPr>
                <a:t>Orthonormality</a:t>
              </a:r>
              <a:r>
                <a:rPr lang="en-US" sz="1600" dirty="0">
                  <a:solidFill>
                    <a:srgbClr val="0000CC"/>
                  </a:solidFill>
                </a:rPr>
                <a:t> – basis containing </a:t>
              </a:r>
              <a:r>
                <a:rPr lang="en-US" sz="1600" dirty="0" err="1">
                  <a:solidFill>
                    <a:srgbClr val="0000CC"/>
                  </a:solidFill>
                </a:rPr>
                <a:t>pairwise</a:t>
              </a:r>
              <a:r>
                <a:rPr lang="en-US" sz="1600" dirty="0">
                  <a:solidFill>
                    <a:srgbClr val="0000CC"/>
                  </a:solidFill>
                </a:rPr>
                <a:t>-orthogonal unit vectors</a:t>
              </a:r>
              <a:endParaRPr lang="en-US" sz="1600" u="sng" dirty="0">
                <a:solidFill>
                  <a:srgbClr val="0000CC"/>
                </a:solidFill>
              </a:endParaRPr>
            </a:p>
            <a:p>
              <a:pPr marL="742950" lvl="1" indent="-285750">
                <a:lnSpc>
                  <a:spcPct val="120000"/>
                </a:lnSpc>
                <a:buClr>
                  <a:srgbClr val="5B0DAA"/>
                </a:buClr>
                <a:buFont typeface="Wingdings" pitchFamily="2" charset="2"/>
                <a:buChar char="­"/>
              </a:pPr>
              <a:r>
                <a:rPr lang="en-US" sz="1600" u="sng" dirty="0">
                  <a:solidFill>
                    <a:srgbClr val="0000CC"/>
                  </a:solidFill>
                </a:rPr>
                <a:t>Length</a:t>
              </a:r>
              <a:r>
                <a:rPr lang="en-US" sz="1600" dirty="0">
                  <a:solidFill>
                    <a:srgbClr val="0000CC"/>
                  </a:solidFill>
                </a:rPr>
                <a:t> (</a:t>
              </a:r>
              <a:r>
                <a:rPr lang="en-US" sz="1600" u="sng" dirty="0">
                  <a:solidFill>
                    <a:srgbClr val="0000CC"/>
                  </a:solidFill>
                </a:rPr>
                <a:t>Euclidean norm</a:t>
              </a:r>
              <a:r>
                <a:rPr lang="en-US" sz="1600" dirty="0">
                  <a:solidFill>
                    <a:srgbClr val="0000CC"/>
                  </a:solidFill>
                </a:rPr>
                <a:t>) – </a:t>
              </a:r>
              <a:endParaRPr lang="en-US" sz="1600" dirty="0" smtClean="0">
                <a:solidFill>
                  <a:srgbClr val="0000CC"/>
                </a:solidFill>
              </a:endParaRPr>
            </a:p>
            <a:p>
              <a:pPr marL="742950" lvl="1" indent="-285750">
                <a:lnSpc>
                  <a:spcPct val="120000"/>
                </a:lnSpc>
                <a:buClr>
                  <a:srgbClr val="5B0DAA"/>
                </a:buClr>
                <a:buFont typeface="Wingdings" pitchFamily="2" charset="2"/>
                <a:buChar char="­"/>
              </a:pPr>
              <a:r>
                <a:rPr lang="en-US" sz="1600" u="sng" dirty="0" smtClean="0">
                  <a:solidFill>
                    <a:srgbClr val="0000CC"/>
                  </a:solidFill>
                </a:rPr>
                <a:t>Rigid body transformation</a:t>
              </a:r>
              <a:r>
                <a:rPr lang="en-US" sz="1600" dirty="0" smtClean="0">
                  <a:solidFill>
                    <a:srgbClr val="0000CC"/>
                  </a:solidFill>
                </a:rPr>
                <a:t> – one that preserves distance between points</a:t>
              </a:r>
              <a:endParaRPr lang="en-US" sz="1600" u="sng" dirty="0" smtClean="0">
                <a:solidFill>
                  <a:srgbClr val="0000CC"/>
                </a:solidFill>
              </a:endParaRPr>
            </a:p>
            <a:p>
              <a:pPr marL="742950" lvl="1" indent="-285750">
                <a:lnSpc>
                  <a:spcPct val="120000"/>
                </a:lnSpc>
                <a:buClr>
                  <a:srgbClr val="5B0DAA"/>
                </a:buClr>
                <a:buFont typeface="Wingdings" pitchFamily="2" charset="2"/>
                <a:buChar char="­"/>
              </a:pPr>
              <a:r>
                <a:rPr lang="en-US" sz="1600" u="sng" dirty="0" smtClean="0">
                  <a:solidFill>
                    <a:srgbClr val="0000CC"/>
                  </a:solidFill>
                </a:rPr>
                <a:t>Homogeneous coordinates</a:t>
              </a:r>
              <a:r>
                <a:rPr lang="en-US" sz="1600" dirty="0" smtClean="0">
                  <a:solidFill>
                    <a:srgbClr val="0000CC"/>
                  </a:solidFill>
                </a:rPr>
                <a:t> (esp. </a:t>
              </a:r>
              <a:r>
                <a:rPr lang="en-US" sz="1600" u="sng" dirty="0" err="1" smtClean="0">
                  <a:solidFill>
                    <a:srgbClr val="0000CC"/>
                  </a:solidFill>
                </a:rPr>
                <a:t>barycentric</a:t>
              </a:r>
              <a:r>
                <a:rPr lang="en-US" sz="1600" u="sng" dirty="0" smtClean="0">
                  <a:solidFill>
                    <a:srgbClr val="0000CC"/>
                  </a:solidFill>
                </a:rPr>
                <a:t> coordinates</a:t>
              </a:r>
              <a:r>
                <a:rPr lang="en-US" sz="1600" dirty="0" smtClean="0">
                  <a:solidFill>
                    <a:srgbClr val="0000CC"/>
                  </a:solidFill>
                </a:rPr>
                <a:t>) –                              allow affine, projective transformations; “4-D” space for 3-D CG</a:t>
              </a:r>
              <a:endParaRPr lang="en-US" sz="1600" dirty="0">
                <a:solidFill>
                  <a:srgbClr val="0000CC"/>
                </a:solidFill>
              </a:endParaRPr>
            </a:p>
          </p:txBody>
        </p:sp>
        <p:graphicFrame>
          <p:nvGraphicFramePr>
            <p:cNvPr id="584709" name="Object 5"/>
            <p:cNvGraphicFramePr>
              <a:graphicFrameLocks noChangeAspect="1"/>
            </p:cNvGraphicFramePr>
            <p:nvPr/>
          </p:nvGraphicFramePr>
          <p:xfrm>
            <a:off x="2256" y="3020"/>
            <a:ext cx="720" cy="244"/>
          </p:xfrm>
          <a:graphic>
            <a:graphicData uri="http://schemas.openxmlformats.org/presentationml/2006/ole">
              <p:oleObj spid="_x0000_s584709" name="Equation" r:id="rId5" imgW="787320" imgH="266400" progId="Equation.3">
                <p:embed/>
              </p:oleObj>
            </a:graphicData>
          </a:graphic>
        </p:graphicFrame>
      </p:grp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447800" y="76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dirty="0" smtClean="0">
                <a:solidFill>
                  <a:srgbClr val="5B0DAA"/>
                </a:solidFill>
                <a:latin typeface="Copperplate Gothic Light" pitchFamily="34" charset="0"/>
              </a:rPr>
              <a:t>Terminology</a:t>
            </a:r>
            <a:endParaRPr lang="en-US" sz="2500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1" name="Rectangle 3"/>
          <p:cNvSpPr>
            <a:spLocks noChangeArrowheads="1"/>
          </p:cNvSpPr>
          <p:nvPr/>
        </p:nvSpPr>
        <p:spPr bwMode="auto">
          <a:xfrm>
            <a:off x="533400" y="990600"/>
            <a:ext cx="8458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  <a:defRPr/>
            </a:pPr>
            <a:r>
              <a:rPr lang="en-US" sz="1800" dirty="0">
                <a:solidFill>
                  <a:srgbClr val="800000"/>
                </a:solidFill>
                <a:latin typeface="+mn-lt"/>
              </a:rPr>
              <a:t>Project Topics for CIS 536/636</a:t>
            </a: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  <a:defRPr/>
            </a:pPr>
            <a:r>
              <a:rPr lang="en-US" sz="1800" dirty="0">
                <a:solidFill>
                  <a:srgbClr val="800000"/>
                </a:solidFill>
                <a:latin typeface="+mn-lt"/>
              </a:rPr>
              <a:t>Computer Graphics Basics (</a:t>
            </a:r>
            <a:r>
              <a:rPr lang="en-US" sz="1800" dirty="0" smtClean="0">
                <a:solidFill>
                  <a:srgbClr val="800000"/>
                </a:solidFill>
                <a:latin typeface="+mn-lt"/>
              </a:rPr>
              <a:t>10)</a:t>
            </a:r>
            <a:endParaRPr lang="en-US" sz="1800" dirty="0">
              <a:solidFill>
                <a:srgbClr val="800000"/>
              </a:solidFill>
              <a:latin typeface="+mn-lt"/>
            </a:endParaRP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dirty="0">
                <a:solidFill>
                  <a:srgbClr val="0000CC"/>
                </a:solidFill>
                <a:latin typeface="+mn-lt"/>
              </a:rPr>
              <a:t>1. Mathematical Foundations – Week 1 - 2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dirty="0" smtClean="0">
                <a:solidFill>
                  <a:srgbClr val="0000CC"/>
                </a:solidFill>
              </a:rPr>
              <a:t>2. OpenGL Primer 1 of 3: Basic Primitives and 3-D – Weeks 2-3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dirty="0" smtClean="0">
                <a:solidFill>
                  <a:srgbClr val="0000CC"/>
                </a:solidFill>
                <a:latin typeface="+mn-lt"/>
              </a:rPr>
              <a:t>3. </a:t>
            </a:r>
            <a:r>
              <a:rPr lang="en-US" sz="1600" dirty="0">
                <a:solidFill>
                  <a:srgbClr val="0000CC"/>
                </a:solidFill>
                <a:latin typeface="+mn-lt"/>
              </a:rPr>
              <a:t>Detailed Introduction to Projections and 3-D Viewing – Week 3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dirty="0" smtClean="0">
                <a:solidFill>
                  <a:srgbClr val="0000CC"/>
                </a:solidFill>
              </a:rPr>
              <a:t>4. Fixed-Function Graphics Pipeline – Weeks 3-4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dirty="0" smtClean="0">
                <a:solidFill>
                  <a:srgbClr val="0000CC"/>
                </a:solidFill>
              </a:rPr>
              <a:t>5. Rasterizing (Lines, Polygons, Circles, Ellipses) and Clipping – Week 4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dirty="0" smtClean="0">
                <a:solidFill>
                  <a:srgbClr val="0000CC"/>
                </a:solidFill>
                <a:latin typeface="+mn-lt"/>
              </a:rPr>
              <a:t>6</a:t>
            </a:r>
            <a:r>
              <a:rPr lang="en-US" sz="1600" dirty="0">
                <a:solidFill>
                  <a:srgbClr val="0000CC"/>
                </a:solidFill>
                <a:latin typeface="+mn-lt"/>
              </a:rPr>
              <a:t>. Lighting and Shading – Week 5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dirty="0" smtClean="0">
                <a:solidFill>
                  <a:srgbClr val="0000CC"/>
                </a:solidFill>
              </a:rPr>
              <a:t>7. OpenGL Primer 2 of 3: Boundaries (Meshes), Transformations – Weeks 5-6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dirty="0" smtClean="0">
                <a:solidFill>
                  <a:srgbClr val="0000CC"/>
                </a:solidFill>
                <a:latin typeface="+mn-lt"/>
              </a:rPr>
              <a:t>8</a:t>
            </a:r>
            <a:r>
              <a:rPr lang="en-US" sz="1600" dirty="0">
                <a:solidFill>
                  <a:srgbClr val="0000CC"/>
                </a:solidFill>
                <a:latin typeface="+mn-lt"/>
              </a:rPr>
              <a:t>. Texture Mapping – Week 6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dirty="0">
                <a:solidFill>
                  <a:srgbClr val="0000CC"/>
                </a:solidFill>
                <a:latin typeface="+mn-lt"/>
              </a:rPr>
              <a:t>9. OpenGL Primer 3 of 3: Shading and Texturing, VBOs – Weeks 6-7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smtClean="0">
                <a:solidFill>
                  <a:srgbClr val="0000CC"/>
                </a:solidFill>
                <a:latin typeface="+mn-lt"/>
              </a:rPr>
              <a:t>10</a:t>
            </a:r>
            <a:r>
              <a:rPr lang="en-US" sz="1600" dirty="0">
                <a:solidFill>
                  <a:srgbClr val="0000CC"/>
                </a:solidFill>
                <a:latin typeface="+mn-lt"/>
              </a:rPr>
              <a:t>. Visible Surface Determination – Week 8</a:t>
            </a: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  <a:defRPr/>
            </a:pPr>
            <a:r>
              <a:rPr lang="en-US" sz="1800" dirty="0">
                <a:solidFill>
                  <a:srgbClr val="800000"/>
                </a:solidFill>
                <a:latin typeface="+mn-lt"/>
              </a:rPr>
              <a:t>Recommended Background Reading for CIS 636</a:t>
            </a: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  <a:defRPr/>
            </a:pPr>
            <a:r>
              <a:rPr lang="en-US" sz="1800" dirty="0">
                <a:solidFill>
                  <a:srgbClr val="800000"/>
                </a:solidFill>
                <a:latin typeface="+mn-lt"/>
              </a:rPr>
              <a:t>Shared Lectures with CIS 736 (</a:t>
            </a:r>
            <a:r>
              <a:rPr lang="en-US" sz="1800" i="1" dirty="0">
                <a:solidFill>
                  <a:srgbClr val="800000"/>
                </a:solidFill>
                <a:latin typeface="+mn-lt"/>
              </a:rPr>
              <a:t>Computer Graphics</a:t>
            </a:r>
            <a:r>
              <a:rPr lang="en-US" sz="1800" dirty="0">
                <a:solidFill>
                  <a:srgbClr val="800000"/>
                </a:solidFill>
                <a:latin typeface="+mn-lt"/>
              </a:rPr>
              <a:t>)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dirty="0">
                <a:solidFill>
                  <a:srgbClr val="0000CC"/>
                </a:solidFill>
                <a:latin typeface="+mn-lt"/>
              </a:rPr>
              <a:t>Regular in-class lectures (30) and labs (7)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dirty="0">
                <a:solidFill>
                  <a:srgbClr val="0000CC"/>
                </a:solidFill>
                <a:latin typeface="+mn-lt"/>
              </a:rPr>
              <a:t>Guidelines for paper reviews – Week 6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dirty="0">
                <a:solidFill>
                  <a:srgbClr val="0000CC"/>
                </a:solidFill>
                <a:latin typeface="+mn-lt"/>
              </a:rPr>
              <a:t>Preparing term project presentations, CG demos – Weeks 11-12</a:t>
            </a:r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1066800" y="762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Online Recorded Lectures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for CIS 536/636 (Intro to CG)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6" name="Rectangle 2"/>
          <p:cNvSpPr>
            <a:spLocks noChangeArrowheads="1"/>
          </p:cNvSpPr>
          <p:nvPr/>
        </p:nvSpPr>
        <p:spPr bwMode="auto">
          <a:xfrm>
            <a:off x="1104900" y="76200"/>
            <a:ext cx="7315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Background Expected</a:t>
            </a:r>
            <a:endParaRPr lang="en-US" sz="2800" i="1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543747" name="Rectangle 3"/>
          <p:cNvSpPr>
            <a:spLocks noChangeArrowheads="1"/>
          </p:cNvSpPr>
          <p:nvPr/>
        </p:nvSpPr>
        <p:spPr bwMode="auto">
          <a:xfrm>
            <a:off x="533400" y="990600"/>
            <a:ext cx="8458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>
                <a:solidFill>
                  <a:srgbClr val="800000"/>
                </a:solidFill>
              </a:rPr>
              <a:t>Both Courses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Proficiency in C/C++ or </a:t>
            </a:r>
            <a:r>
              <a:rPr lang="en-US" sz="1600" i="1" dirty="0">
                <a:solidFill>
                  <a:srgbClr val="0000CC"/>
                </a:solidFill>
              </a:rPr>
              <a:t>strong</a:t>
            </a:r>
            <a:r>
              <a:rPr lang="en-US" sz="1600" dirty="0">
                <a:solidFill>
                  <a:srgbClr val="0000CC"/>
                </a:solidFill>
              </a:rPr>
              <a:t> proficiency in Java and ability to learn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Strongly recommended: matrix theory or linear algebra (e.g., Math 551)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At least 120 hours for semester (up to 150 depending on term project)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Textbook: </a:t>
            </a:r>
            <a:r>
              <a:rPr lang="en-US" sz="1600" i="1" dirty="0">
                <a:solidFill>
                  <a:srgbClr val="0000CC"/>
                </a:solidFill>
              </a:rPr>
              <a:t>3D Game Engine Design</a:t>
            </a:r>
            <a:r>
              <a:rPr lang="en-US" sz="1600" dirty="0">
                <a:solidFill>
                  <a:srgbClr val="0000CC"/>
                </a:solidFill>
              </a:rPr>
              <a:t>,</a:t>
            </a:r>
            <a:r>
              <a:rPr lang="en-US" sz="1600" i="1" dirty="0">
                <a:solidFill>
                  <a:srgbClr val="0000CC"/>
                </a:solidFill>
              </a:rPr>
              <a:t> Second Edition </a:t>
            </a:r>
            <a:r>
              <a:rPr lang="en-US" sz="1600" dirty="0">
                <a:solidFill>
                  <a:srgbClr val="0000CC"/>
                </a:solidFill>
              </a:rPr>
              <a:t>(2006), Eberly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Angel’s </a:t>
            </a:r>
            <a:r>
              <a:rPr lang="en-US" sz="1600" i="1" dirty="0">
                <a:solidFill>
                  <a:srgbClr val="0000CC"/>
                </a:solidFill>
              </a:rPr>
              <a:t>OpenGL: A Primer</a:t>
            </a:r>
            <a:r>
              <a:rPr lang="en-US" sz="1600" dirty="0">
                <a:solidFill>
                  <a:srgbClr val="0000CC"/>
                </a:solidFill>
              </a:rPr>
              <a:t> recommended</a:t>
            </a:r>
            <a:endParaRPr lang="en-US" sz="1600" dirty="0">
              <a:solidFill>
                <a:srgbClr val="800000"/>
              </a:solidFill>
            </a:endParaRPr>
          </a:p>
          <a:p>
            <a:pPr marL="342900" indent="-342900">
              <a:lnSpc>
                <a:spcPct val="120000"/>
              </a:lnSpc>
              <a:buClr>
                <a:srgbClr val="FF0000"/>
              </a:buClr>
              <a:buFont typeface="Wingdings" pitchFamily="2" charset="2"/>
              <a:buChar char="l"/>
            </a:pPr>
            <a:r>
              <a:rPr lang="en-US" sz="1800" dirty="0">
                <a:solidFill>
                  <a:srgbClr val="FF0000"/>
                </a:solidFill>
              </a:rPr>
              <a:t>CIS </a:t>
            </a:r>
            <a:r>
              <a:rPr lang="en-US" sz="1800" dirty="0" smtClean="0">
                <a:solidFill>
                  <a:srgbClr val="FF0000"/>
                </a:solidFill>
              </a:rPr>
              <a:t>536 &amp; 636 </a:t>
            </a:r>
            <a:r>
              <a:rPr lang="en-US" sz="1800" i="1" dirty="0">
                <a:solidFill>
                  <a:srgbClr val="FF0000"/>
                </a:solidFill>
              </a:rPr>
              <a:t>Introduction to Computer Graphics</a:t>
            </a:r>
            <a:endParaRPr lang="en-US" sz="1800" dirty="0">
              <a:solidFill>
                <a:srgbClr val="FF0000"/>
              </a:solidFill>
            </a:endParaRPr>
          </a:p>
          <a:p>
            <a:pPr marL="742950" lvl="1" indent="-285750">
              <a:lnSpc>
                <a:spcPct val="120000"/>
              </a:lnSpc>
              <a:buClr>
                <a:srgbClr val="FF0000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FF0000"/>
                </a:solidFill>
              </a:rPr>
              <a:t>Fresh background in </a:t>
            </a:r>
            <a:r>
              <a:rPr lang="en-US" sz="1600" dirty="0" err="1">
                <a:solidFill>
                  <a:srgbClr val="FF0000"/>
                </a:solidFill>
              </a:rPr>
              <a:t>precalculus</a:t>
            </a:r>
            <a:r>
              <a:rPr lang="en-US" sz="1600" dirty="0">
                <a:solidFill>
                  <a:srgbClr val="FF0000"/>
                </a:solidFill>
              </a:rPr>
              <a:t>: Algebra 1-2, Analytic Geometry</a:t>
            </a:r>
          </a:p>
          <a:p>
            <a:pPr marL="742950" lvl="1" indent="-285750">
              <a:lnSpc>
                <a:spcPct val="120000"/>
              </a:lnSpc>
              <a:buClr>
                <a:srgbClr val="FF0000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FF0000"/>
                </a:solidFill>
              </a:rPr>
              <a:t>Linear algebra basics: matrices, linear bases, vector spaces</a:t>
            </a:r>
          </a:p>
          <a:p>
            <a:pPr marL="742950" lvl="1" indent="-285750">
              <a:lnSpc>
                <a:spcPct val="120000"/>
              </a:lnSpc>
              <a:buClr>
                <a:srgbClr val="FF0000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FF0000"/>
                </a:solidFill>
              </a:rPr>
              <a:t>Watch background lectures</a:t>
            </a: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>
                <a:solidFill>
                  <a:srgbClr val="800000"/>
                </a:solidFill>
              </a:rPr>
              <a:t>CIS 736 </a:t>
            </a:r>
            <a:r>
              <a:rPr lang="en-US" sz="1800" i="1" dirty="0">
                <a:solidFill>
                  <a:srgbClr val="800000"/>
                </a:solidFill>
              </a:rPr>
              <a:t>Computer Graphics</a:t>
            </a:r>
            <a:endParaRPr lang="en-US" sz="1800" dirty="0">
              <a:solidFill>
                <a:srgbClr val="800000"/>
              </a:solidFill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Recommended: first course in graphics (background lectures as needed)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OpenGL experience helps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Read up on </a:t>
            </a:r>
            <a:r>
              <a:rPr lang="en-US" sz="1600" dirty="0" err="1">
                <a:solidFill>
                  <a:srgbClr val="0000CC"/>
                </a:solidFill>
              </a:rPr>
              <a:t>shaders</a:t>
            </a:r>
            <a:r>
              <a:rPr lang="en-US" sz="1600" dirty="0">
                <a:solidFill>
                  <a:srgbClr val="0000CC"/>
                </a:solidFill>
              </a:rPr>
              <a:t> and shading languages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Watch advanced topics lectures; see list </a:t>
            </a:r>
            <a:r>
              <a:rPr lang="en-US" sz="1600" u="sng" dirty="0">
                <a:solidFill>
                  <a:srgbClr val="0000CC"/>
                </a:solidFill>
              </a:rPr>
              <a:t>before</a:t>
            </a:r>
            <a:r>
              <a:rPr lang="en-US" sz="1600" dirty="0">
                <a:solidFill>
                  <a:srgbClr val="0000CC"/>
                </a:solidFill>
              </a:rPr>
              <a:t> choosing project topic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57200" y="990600"/>
            <a:ext cx="85344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>
                <a:solidFill>
                  <a:srgbClr val="800000"/>
                </a:solidFill>
              </a:rPr>
              <a:t>Vector: Geometric Object with Length (Magnitude), Direction</a:t>
            </a: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>
                <a:solidFill>
                  <a:srgbClr val="800000"/>
                </a:solidFill>
              </a:rPr>
              <a:t>Vector Notation (General Form)</a:t>
            </a:r>
            <a:endParaRPr lang="en-US" sz="1800" u="sng" dirty="0">
              <a:solidFill>
                <a:srgbClr val="800000"/>
              </a:solidFill>
            </a:endParaRP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Row vector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Column vector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</a:pPr>
            <a:endParaRPr lang="en-US" sz="1600" dirty="0">
              <a:solidFill>
                <a:srgbClr val="0000CC"/>
              </a:solidFill>
            </a:endParaRP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</a:pPr>
            <a:endParaRPr lang="en-US" sz="1600" dirty="0">
              <a:solidFill>
                <a:srgbClr val="0000CC"/>
              </a:solidFill>
            </a:endParaRPr>
          </a:p>
          <a:p>
            <a:pPr marL="742950" lvl="1" indent="-285750">
              <a:buClr>
                <a:srgbClr val="5B0DAA"/>
              </a:buClr>
            </a:pPr>
            <a:endParaRPr lang="en-US" sz="1600" dirty="0">
              <a:solidFill>
                <a:srgbClr val="0000CC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>
                <a:solidFill>
                  <a:srgbClr val="800000"/>
                </a:solidFill>
              </a:rPr>
              <a:t>Coordinates in </a:t>
            </a:r>
            <a:r>
              <a:rPr lang="en-US" sz="1800" dirty="0">
                <a:solidFill>
                  <a:srgbClr val="800000"/>
                </a:solidFill>
                <a:latin typeface="MS PMincho" pitchFamily="18" charset="-128"/>
                <a:ea typeface="MS PMincho" pitchFamily="18" charset="-128"/>
              </a:rPr>
              <a:t>ℝ</a:t>
            </a:r>
            <a:r>
              <a:rPr lang="en-US" sz="1800" baseline="30000" dirty="0">
                <a:solidFill>
                  <a:srgbClr val="800000"/>
                </a:solidFill>
                <a:latin typeface="MS PMincho" pitchFamily="18" charset="-128"/>
                <a:ea typeface="MS PMincho" pitchFamily="18" charset="-128"/>
              </a:rPr>
              <a:t>3</a:t>
            </a:r>
            <a:r>
              <a:rPr lang="en-US" sz="1800" dirty="0">
                <a:solidFill>
                  <a:srgbClr val="800000"/>
                </a:solidFill>
              </a:rPr>
              <a:t> (Euclidean Space)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Cartesian (see </a:t>
            </a:r>
            <a:r>
              <a:rPr lang="en-US" sz="1600" dirty="0">
                <a:solidFill>
                  <a:srgbClr val="0000CC"/>
                </a:solidFill>
                <a:hlinkClick r:id="rId4"/>
              </a:rPr>
              <a:t>http://bit.ly/f5z1UC</a:t>
            </a:r>
            <a:r>
              <a:rPr lang="en-US" sz="1600" dirty="0">
                <a:solidFill>
                  <a:srgbClr val="0000CC"/>
                </a:solidFill>
              </a:rPr>
              <a:t>)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Cylindrical (see </a:t>
            </a:r>
            <a:r>
              <a:rPr lang="en-US" sz="1600" dirty="0">
                <a:solidFill>
                  <a:srgbClr val="0000CC"/>
                </a:solidFill>
                <a:hlinkClick r:id="rId5"/>
              </a:rPr>
              <a:t>http://bit.ly/gt5v3u</a:t>
            </a:r>
            <a:r>
              <a:rPr lang="en-US" sz="1600" dirty="0">
                <a:solidFill>
                  <a:srgbClr val="0000CC"/>
                </a:solidFill>
              </a:rPr>
              <a:t>)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Spherical (see </a:t>
            </a:r>
            <a:r>
              <a:rPr lang="en-US" sz="1600" dirty="0">
                <a:solidFill>
                  <a:srgbClr val="0000CC"/>
                </a:solidFill>
                <a:hlinkClick r:id="rId6"/>
              </a:rPr>
              <a:t>http://bit.ly/f4CvMZ</a:t>
            </a:r>
            <a:r>
              <a:rPr lang="en-US" sz="1600" dirty="0">
                <a:solidFill>
                  <a:srgbClr val="0000CC"/>
                </a:solidFill>
              </a:rPr>
              <a:t>)</a:t>
            </a:r>
            <a:endParaRPr lang="en-US" sz="1800" dirty="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>
                <a:solidFill>
                  <a:srgbClr val="800000"/>
                </a:solidFill>
              </a:rPr>
              <a:t>Matrix: Rectangular Array of Numbers</a:t>
            </a:r>
          </a:p>
        </p:txBody>
      </p:sp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1371600" y="76200"/>
            <a:ext cx="739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Matrix and Vector Notation</a:t>
            </a:r>
            <a:endParaRPr lang="en-US" sz="200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pic>
        <p:nvPicPr>
          <p:cNvPr id="3" name="Picture 2" descr="row-vector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09925" y="1724025"/>
            <a:ext cx="17526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column-vector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09925" y="1981200"/>
            <a:ext cx="8159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cylindrical.pn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95875" y="3810000"/>
            <a:ext cx="1076325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spherical.pn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86350" y="4067175"/>
            <a:ext cx="123825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247px-Matrix.svg.png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886200" y="4724400"/>
            <a:ext cx="17875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matrix-example.png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076325" y="5095875"/>
            <a:ext cx="18954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300px-Vector_by_Zureks.svg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486400" y="13716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342px-Vector_AB_from_A_to_B.svg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62800" y="1635125"/>
            <a:ext cx="18288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457200" y="6172200"/>
            <a:ext cx="4994275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Wikimedia Commons, 2011 – Creative Commons License</a:t>
            </a:r>
          </a:p>
        </p:txBody>
      </p:sp>
      <p:pic>
        <p:nvPicPr>
          <p:cNvPr id="14" name="Picture 13" descr="vector-cartesian.png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086350" y="3505200"/>
            <a:ext cx="123825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6019800" y="5181600"/>
            <a:ext cx="25336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0070C0"/>
                </a:solidFill>
              </a:rPr>
              <a:t>Wikipedia: </a:t>
            </a:r>
            <a:r>
              <a:rPr lang="en-US" sz="1200" i="1" dirty="0">
                <a:solidFill>
                  <a:srgbClr val="0070C0"/>
                </a:solidFill>
              </a:rPr>
              <a:t>Matrix (mathematics)</a:t>
            </a:r>
          </a:p>
          <a:p>
            <a:r>
              <a:rPr lang="en-US" sz="1200" dirty="0">
                <a:solidFill>
                  <a:srgbClr val="800000"/>
                </a:solidFill>
                <a:hlinkClick r:id="rId16"/>
              </a:rPr>
              <a:t>http://bit.ly/fwpDwd</a:t>
            </a:r>
            <a:r>
              <a:rPr lang="en-US" sz="1200" dirty="0">
                <a:solidFill>
                  <a:srgbClr val="800000"/>
                </a:solidFill>
              </a:rPr>
              <a:t> </a:t>
            </a:r>
            <a:endParaRPr lang="en-US" sz="1200" dirty="0"/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7086600" y="2473325"/>
            <a:ext cx="15303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0070C0"/>
                </a:solidFill>
              </a:rPr>
              <a:t>Wikipedia: </a:t>
            </a:r>
            <a:r>
              <a:rPr lang="en-US" sz="1200" i="1" dirty="0">
                <a:solidFill>
                  <a:srgbClr val="0070C0"/>
                </a:solidFill>
              </a:rPr>
              <a:t>Vector</a:t>
            </a:r>
          </a:p>
          <a:p>
            <a:r>
              <a:rPr lang="en-US" sz="1200" dirty="0">
                <a:solidFill>
                  <a:srgbClr val="800000"/>
                </a:solidFill>
                <a:hlinkClick r:id="rId17"/>
              </a:rPr>
              <a:t>http://bit.ly/eBrI09</a:t>
            </a:r>
            <a:r>
              <a:rPr lang="en-US" sz="1200" dirty="0">
                <a:solidFill>
                  <a:srgbClr val="800000"/>
                </a:solidFill>
              </a:rPr>
              <a:t> </a:t>
            </a:r>
            <a:endParaRPr lang="en-US" sz="12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10254" grpId="0"/>
      <p:bldP spid="1025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447800" y="76200"/>
            <a:ext cx="739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Vector Operations: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Dot &amp; Cross Product, Arithmetic</a:t>
            </a:r>
            <a:endParaRPr lang="en-US" sz="200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457200" y="990600"/>
            <a:ext cx="85344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>
                <a:solidFill>
                  <a:srgbClr val="800000"/>
                </a:solidFill>
              </a:rPr>
              <a:t>Dot Product </a:t>
            </a:r>
            <a:r>
              <a:rPr lang="en-US" sz="1800" i="1" dirty="0">
                <a:solidFill>
                  <a:srgbClr val="800000"/>
                </a:solidFill>
              </a:rPr>
              <a:t>aka</a:t>
            </a:r>
            <a:r>
              <a:rPr lang="en-US" sz="1800" dirty="0">
                <a:solidFill>
                  <a:srgbClr val="800000"/>
                </a:solidFill>
              </a:rPr>
              <a:t> Inner Product </a:t>
            </a:r>
            <a:r>
              <a:rPr lang="en-US" sz="1800" i="1" dirty="0">
                <a:solidFill>
                  <a:srgbClr val="800000"/>
                </a:solidFill>
              </a:rPr>
              <a:t>aka </a:t>
            </a:r>
            <a:r>
              <a:rPr lang="en-US" sz="1800" dirty="0">
                <a:solidFill>
                  <a:srgbClr val="800000"/>
                </a:solidFill>
              </a:rPr>
              <a:t>Scalar Product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</a:pPr>
            <a:endParaRPr lang="en-US" sz="1600" u="sng" dirty="0">
              <a:solidFill>
                <a:srgbClr val="0000CC"/>
              </a:solidFill>
            </a:endParaRP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</a:pPr>
            <a:endParaRPr lang="en-US" sz="1600" u="sng" dirty="0">
              <a:solidFill>
                <a:srgbClr val="0000CC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>
                <a:solidFill>
                  <a:srgbClr val="800000"/>
                </a:solidFill>
              </a:rPr>
              <a:t>Cross Product</a:t>
            </a:r>
            <a:endParaRPr lang="en-US" sz="1800" u="sng" dirty="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>
                <a:solidFill>
                  <a:srgbClr val="800000"/>
                </a:solidFill>
              </a:rPr>
              <a:t>Vector Arithmetic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Scalar multiplication</a:t>
            </a:r>
          </a:p>
          <a:p>
            <a:pPr marL="742950" lvl="1" indent="-285750"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Vector addition</a:t>
            </a:r>
          </a:p>
        </p:txBody>
      </p:sp>
      <p:pic>
        <p:nvPicPr>
          <p:cNvPr id="4" name="Picture 3" descr="dot-produc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14675" y="1371600"/>
            <a:ext cx="3362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220px-Cross_product_parallelogram.svg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76300" y="2247900"/>
            <a:ext cx="20955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cross-product-determinant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81325" y="2209800"/>
            <a:ext cx="17049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cross-product-determinant-expansion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81325" y="3105150"/>
            <a:ext cx="32956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cross-product-expansion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981325" y="3790950"/>
            <a:ext cx="43338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220px-Right_hand_rule_cross_product.svg.pn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91400" y="2203450"/>
            <a:ext cx="1524000" cy="137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scalar-vector.pn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33800" y="4629150"/>
            <a:ext cx="190500" cy="9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vector-addition.png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733800" y="4895850"/>
            <a:ext cx="466725" cy="13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457200" y="6172200"/>
            <a:ext cx="4994275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Wikimedia Commons, 2011 – Creative Commons License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1447800" y="76200"/>
            <a:ext cx="739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Matrix Operations [2]: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Addition &amp; Multiplication</a:t>
            </a:r>
            <a:endParaRPr lang="en-US" sz="200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457200" y="990600"/>
            <a:ext cx="85344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 smtClean="0">
                <a:solidFill>
                  <a:srgbClr val="800000"/>
                </a:solidFill>
              </a:rPr>
              <a:t>Scalar Multiplication, Transpose</a:t>
            </a: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 smtClean="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 smtClean="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 smtClean="0">
              <a:solidFill>
                <a:srgbClr val="800000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 smtClean="0">
                <a:solidFill>
                  <a:srgbClr val="800000"/>
                </a:solidFill>
              </a:rPr>
              <a:t>Matrix </a:t>
            </a:r>
            <a:r>
              <a:rPr lang="en-US" sz="1800" dirty="0">
                <a:solidFill>
                  <a:srgbClr val="800000"/>
                </a:solidFill>
              </a:rPr>
              <a:t>Addition</a:t>
            </a: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endParaRPr lang="en-US" sz="1600" u="sng" dirty="0">
              <a:solidFill>
                <a:srgbClr val="0000CC"/>
              </a:solidFill>
            </a:endParaRPr>
          </a:p>
          <a:p>
            <a:pPr marL="342900" indent="-342900"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>
                <a:solidFill>
                  <a:srgbClr val="800000"/>
                </a:solidFill>
              </a:rPr>
              <a:t>Matrix Multiplication</a:t>
            </a:r>
          </a:p>
        </p:txBody>
      </p:sp>
      <p:pic>
        <p:nvPicPr>
          <p:cNvPr id="12" name="Picture 11" descr="matrix-multiplication-argument-1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3381375"/>
            <a:ext cx="3076575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matrix-multiplication-argument-2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3381375"/>
            <a:ext cx="3952875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matrix-multiplication-definitions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4572000"/>
            <a:ext cx="220027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 descr="matrix-multiplication-definition-1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71550" y="4648200"/>
            <a:ext cx="20764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5" descr="matrix-multiplication-illustration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57250" y="5105400"/>
            <a:ext cx="615315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345" name="Straight Arrow Connector 17"/>
          <p:cNvCxnSpPr>
            <a:cxnSpLocks noChangeShapeType="1"/>
          </p:cNvCxnSpPr>
          <p:nvPr/>
        </p:nvCxnSpPr>
        <p:spPr bwMode="auto">
          <a:xfrm>
            <a:off x="1295400" y="3733800"/>
            <a:ext cx="1981200" cy="158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14346" name="Straight Arrow Connector 19"/>
          <p:cNvCxnSpPr>
            <a:cxnSpLocks noChangeShapeType="1"/>
          </p:cNvCxnSpPr>
          <p:nvPr/>
        </p:nvCxnSpPr>
        <p:spPr bwMode="auto">
          <a:xfrm flipV="1">
            <a:off x="152400" y="3914775"/>
            <a:ext cx="2438400" cy="7620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sp>
        <p:nvSpPr>
          <p:cNvPr id="21" name="Right Arrow 20"/>
          <p:cNvSpPr>
            <a:spLocks noChangeArrowheads="1"/>
          </p:cNvSpPr>
          <p:nvPr/>
        </p:nvSpPr>
        <p:spPr bwMode="auto">
          <a:xfrm>
            <a:off x="1295400" y="3581400"/>
            <a:ext cx="2133600" cy="381000"/>
          </a:xfrm>
          <a:prstGeom prst="rightArrow">
            <a:avLst>
              <a:gd name="adj1" fmla="val 50000"/>
              <a:gd name="adj2" fmla="val 50011"/>
            </a:avLst>
          </a:prstGeom>
          <a:solidFill>
            <a:srgbClr val="FF0000">
              <a:alpha val="50195"/>
            </a:srgbClr>
          </a:solidFill>
          <a:ln w="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Down Arrow 22"/>
          <p:cNvSpPr>
            <a:spLocks noChangeArrowheads="1"/>
          </p:cNvSpPr>
          <p:nvPr/>
        </p:nvSpPr>
        <p:spPr bwMode="auto">
          <a:xfrm>
            <a:off x="4953000" y="3276600"/>
            <a:ext cx="533400" cy="12192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70C0">
              <a:alpha val="50195"/>
            </a:srgbClr>
          </a:solidFill>
          <a:ln w="38100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3810000" y="5257800"/>
            <a:ext cx="762000" cy="381000"/>
          </a:xfrm>
          <a:prstGeom prst="ellipse">
            <a:avLst/>
          </a:prstGeom>
          <a:solidFill>
            <a:srgbClr val="7030A0">
              <a:alpha val="50195"/>
            </a:srgbClr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Rectangle 9"/>
          <p:cNvSpPr>
            <a:spLocks noChangeArrowheads="1"/>
          </p:cNvSpPr>
          <p:nvPr/>
        </p:nvSpPr>
        <p:spPr bwMode="auto">
          <a:xfrm>
            <a:off x="457200" y="6172200"/>
            <a:ext cx="4994275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Wikimedia Commons, 2011 – Creative Commons License</a:t>
            </a:r>
          </a:p>
        </p:txBody>
      </p:sp>
      <p:pic>
        <p:nvPicPr>
          <p:cNvPr id="17" name="Picture 16" descr="matrix-addition.pn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819400" y="2286000"/>
            <a:ext cx="4791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7" descr="scalar-matrix-multiplication.pn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90600" y="15240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8" descr="matrix-transpose.png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286500" y="1371600"/>
            <a:ext cx="19431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1" grpId="0" animBg="1"/>
      <p:bldP spid="23" grpId="0" animBg="1"/>
      <p:bldP spid="24" grpId="0" animBg="1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371600" y="76200"/>
            <a:ext cx="739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u="sng">
                <a:solidFill>
                  <a:srgbClr val="5B0DAA"/>
                </a:solidFill>
                <a:latin typeface="Copperplate Gothic Light" pitchFamily="34" charset="0"/>
              </a:rPr>
              <a:t>L</a:t>
            </a: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inear </a:t>
            </a:r>
            <a:r>
              <a:rPr lang="en-US" sz="2800" u="sng">
                <a:solidFill>
                  <a:srgbClr val="5B0DAA"/>
                </a:solidFill>
                <a:latin typeface="Copperplate Gothic Light" pitchFamily="34" charset="0"/>
              </a:rPr>
              <a:t>S</a:t>
            </a: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ystems of </a:t>
            </a:r>
            <a:r>
              <a:rPr lang="en-US" sz="2800" u="sng">
                <a:solidFill>
                  <a:srgbClr val="5B0DAA"/>
                </a:solidFill>
                <a:latin typeface="Copperplate Gothic Light" pitchFamily="34" charset="0"/>
              </a:rPr>
              <a:t>E</a:t>
            </a:r>
            <a:r>
              <a:rPr lang="en-US" sz="2800">
                <a:solidFill>
                  <a:srgbClr val="5B0DAA"/>
                </a:solidFill>
                <a:latin typeface="Copperplate Gothic Light" pitchFamily="34" charset="0"/>
              </a:rPr>
              <a:t>quations</a:t>
            </a:r>
            <a:endParaRPr lang="en-US" sz="200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33400" y="990600"/>
            <a:ext cx="8458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>
                <a:solidFill>
                  <a:srgbClr val="800000"/>
                </a:solidFill>
              </a:rPr>
              <a:t>Definition: </a:t>
            </a:r>
            <a:r>
              <a:rPr lang="en-US" sz="1800" u="sng" dirty="0">
                <a:solidFill>
                  <a:srgbClr val="800000"/>
                </a:solidFill>
              </a:rPr>
              <a:t>L</a:t>
            </a:r>
            <a:r>
              <a:rPr lang="en-US" sz="1800" dirty="0">
                <a:solidFill>
                  <a:srgbClr val="800000"/>
                </a:solidFill>
              </a:rPr>
              <a:t>inear </a:t>
            </a:r>
            <a:r>
              <a:rPr lang="en-US" sz="1800" u="sng" dirty="0">
                <a:solidFill>
                  <a:srgbClr val="800000"/>
                </a:solidFill>
              </a:rPr>
              <a:t>S</a:t>
            </a:r>
            <a:r>
              <a:rPr lang="en-US" sz="1800" dirty="0">
                <a:solidFill>
                  <a:srgbClr val="800000"/>
                </a:solidFill>
              </a:rPr>
              <a:t>ystem of </a:t>
            </a:r>
            <a:r>
              <a:rPr lang="en-US" sz="1800" u="sng" dirty="0">
                <a:solidFill>
                  <a:srgbClr val="800000"/>
                </a:solidFill>
              </a:rPr>
              <a:t>E</a:t>
            </a:r>
            <a:r>
              <a:rPr lang="en-US" sz="1800" dirty="0">
                <a:solidFill>
                  <a:srgbClr val="800000"/>
                </a:solidFill>
              </a:rPr>
              <a:t>quations (LSE)</a:t>
            </a:r>
            <a:endParaRPr lang="en-US" sz="1800" i="1" dirty="0">
              <a:solidFill>
                <a:srgbClr val="800000"/>
              </a:solidFill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Collection of linear </a:t>
            </a:r>
            <a:r>
              <a:rPr lang="en-US" sz="1600" dirty="0" smtClean="0">
                <a:solidFill>
                  <a:srgbClr val="0000CC"/>
                </a:solidFill>
              </a:rPr>
              <a:t>equations (see </a:t>
            </a:r>
            <a:r>
              <a:rPr lang="en-US" sz="1600" dirty="0" smtClean="0">
                <a:hlinkClick r:id="rId4"/>
              </a:rPr>
              <a:t>http://bit.ly/dNa2MO</a:t>
            </a:r>
            <a:r>
              <a:rPr lang="en-US" sz="1600" dirty="0" smtClean="0"/>
              <a:t>)</a:t>
            </a:r>
            <a:endParaRPr lang="en-US" sz="1600" dirty="0" smtClean="0">
              <a:solidFill>
                <a:srgbClr val="0000CC"/>
              </a:solidFill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 smtClean="0">
                <a:solidFill>
                  <a:srgbClr val="0000CC"/>
                </a:solidFill>
              </a:rPr>
              <a:t>Each of form</a:t>
            </a:r>
            <a:endParaRPr lang="en-US" sz="1600" i="1" dirty="0">
              <a:solidFill>
                <a:srgbClr val="0000CC"/>
              </a:solidFill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 smtClean="0">
                <a:solidFill>
                  <a:srgbClr val="0000CC"/>
                </a:solidFill>
              </a:rPr>
              <a:t>System shares same </a:t>
            </a:r>
            <a:r>
              <a:rPr lang="en-US" sz="1600" dirty="0">
                <a:solidFill>
                  <a:srgbClr val="0000CC"/>
                </a:solidFill>
              </a:rPr>
              <a:t>set of variables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1600" i="1" baseline="-25000" dirty="0">
                <a:latin typeface="Times New Roman" pitchFamily="18" charset="0"/>
                <a:cs typeface="Times New Roman" pitchFamily="18" charset="0"/>
              </a:rPr>
              <a:t>i</a:t>
            </a: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 smtClean="0">
              <a:solidFill>
                <a:srgbClr val="800000"/>
              </a:solidFill>
            </a:endParaRP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 smtClean="0">
              <a:solidFill>
                <a:srgbClr val="800000"/>
              </a:solidFill>
            </a:endParaRP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 smtClean="0">
              <a:solidFill>
                <a:srgbClr val="800000"/>
              </a:solidFill>
            </a:endParaRP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dirty="0" smtClean="0">
                <a:solidFill>
                  <a:srgbClr val="800000"/>
                </a:solidFill>
              </a:rPr>
              <a:t>Example</a:t>
            </a:r>
            <a:endParaRPr lang="en-US" sz="1800" dirty="0">
              <a:solidFill>
                <a:srgbClr val="800000"/>
              </a:solidFill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>
                <a:solidFill>
                  <a:srgbClr val="0000CC"/>
                </a:solidFill>
              </a:rPr>
              <a:t>3 equations in 3 unknowns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endParaRPr lang="en-US" sz="1600" i="1" dirty="0">
              <a:solidFill>
                <a:srgbClr val="0000CC"/>
              </a:solidFill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endParaRPr lang="en-US" sz="1600" i="1" dirty="0">
              <a:solidFill>
                <a:srgbClr val="0000CC"/>
              </a:solidFill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dirty="0" smtClean="0">
                <a:solidFill>
                  <a:srgbClr val="0000CC"/>
                </a:solidFill>
              </a:rPr>
              <a:t>Solution</a:t>
            </a:r>
            <a:endParaRPr lang="en-US" sz="1600" baseline="-25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endParaRPr lang="en-US" sz="1800" dirty="0">
              <a:solidFill>
                <a:srgbClr val="800000"/>
              </a:solidFill>
            </a:endParaRP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endParaRPr lang="en-US" sz="1800" i="1" dirty="0">
              <a:solidFill>
                <a:srgbClr val="800000"/>
              </a:solidFill>
            </a:endParaRPr>
          </a:p>
        </p:txBody>
      </p:sp>
      <p:pic>
        <p:nvPicPr>
          <p:cNvPr id="4" name="Picture 3" descr="linear_system_of_equations-general_form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33788" y="2486025"/>
            <a:ext cx="286702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linear_system_of_equations-example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52913" y="4267200"/>
            <a:ext cx="16287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linear_system_of_equations-example-solution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00600" y="5400675"/>
            <a:ext cx="533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linear_system_of_equations-point_intersection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58000" y="3581400"/>
            <a:ext cx="2133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57200" y="6172200"/>
            <a:ext cx="4994275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Wikimedia Commons, 2011 – Creative Commons License</a:t>
            </a:r>
          </a:p>
        </p:txBody>
      </p:sp>
      <p:pic>
        <p:nvPicPr>
          <p:cNvPr id="10" name="Picture 9" descr="linear-equation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743200" y="1809750"/>
            <a:ext cx="2362200" cy="1714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ETITLE" val="CIS736-Basics-01-Math"/>
  <p:tag name="FOLDERNAME" val="CIS736-Basics-01-Math_270108225806"/>
  <p:tag name="PD" val="1825588"/>
  <p:tag name="NPWI" val="46"/>
  <p:tag name="WMSI" val="369"/>
  <p:tag name="WMIS" val="46646"/>
  <p:tag name="PREC" val="T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7"/>
  <p:tag name="NBP" val="1"/>
  <p:tag name="SPT" val="FALSE"/>
  <p:tag name="CVB" val="7"/>
  <p:tag name="BSN" val="7"/>
  <p:tag name="LFXCI" val="0"/>
  <p:tag name="SVT" val="TRUE"/>
  <p:tag name="CII" val="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2"/>
  <p:tag name="NBP" val="1"/>
  <p:tag name="SPT" val="FALSE"/>
  <p:tag name="CVB" val="12"/>
  <p:tag name="BSN" val="12"/>
  <p:tag name="LFXCI" val="0"/>
  <p:tag name="SVT" val="TRUE"/>
  <p:tag name="CII" val="1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3"/>
  <p:tag name="NBP" val="1"/>
  <p:tag name="SPT" val="FALSE"/>
  <p:tag name="CVB" val="13"/>
  <p:tag name="BSN" val="13"/>
  <p:tag name="LFXCI" val="0"/>
  <p:tag name="SVT" val="TRUE"/>
  <p:tag name="CII" val="1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SN" val="14"/>
  <p:tag name="LFXCI" val="0"/>
  <p:tag name="SVT" val="TRUE"/>
  <p:tag name="SWI" val="34"/>
  <p:tag name="CVB" val="34"/>
  <p:tag name="NBP" val="1"/>
  <p:tag name="SPT" val="TRUE"/>
  <p:tag name="CII" val="3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NBP" val="1"/>
  <p:tag name="CVB" val="1"/>
  <p:tag name="SPT" val="FALSE"/>
  <p:tag name="BSN" val="1"/>
  <p:tag name="LFXCI" val="0"/>
  <p:tag name="SVT" val="TRUE"/>
  <p:tag name="CII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CHA" val="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SN" val="19"/>
  <p:tag name="LFXCI" val="0"/>
  <p:tag name="SVT" val="TRUE"/>
  <p:tag name="SWI" val="39"/>
  <p:tag name="CVB" val="39"/>
  <p:tag name="NBP" val="1"/>
  <p:tag name="SPT" val="TRUE"/>
  <p:tag name="CII" val="39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SN" val="20"/>
  <p:tag name="LFXCI" val="0"/>
  <p:tag name="SVT" val="TRUE"/>
  <p:tag name="SWI" val="40"/>
  <p:tag name="CVB" val="40"/>
  <p:tag name="NBP" val="1"/>
  <p:tag name="SPT" val="TRUE"/>
  <p:tag name="CII" val="4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1"/>
  <p:tag name="NBP" val="1"/>
  <p:tag name="SPT" val="FALSE"/>
  <p:tag name="CVB" val="21"/>
  <p:tag name="BSN" val="21"/>
  <p:tag name="LFXCI" val="0"/>
  <p:tag name="SVT" val="TRUE"/>
  <p:tag name="CII" val="2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3"/>
  <p:tag name="NBP" val="1"/>
  <p:tag name="SPT" val="FALSE"/>
  <p:tag name="CVB" val="23"/>
  <p:tag name="BSN" val="23"/>
  <p:tag name="LFXCI" val="0"/>
  <p:tag name="SVT" val="TRUE"/>
  <p:tag name="CII" val="23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4"/>
  <p:tag name="NBP" val="1"/>
  <p:tag name="SPT" val="FALSE"/>
  <p:tag name="CVB" val="24"/>
  <p:tag name="BSN" val="24"/>
  <p:tag name="LFXCI" val="0"/>
  <p:tag name="SVT" val="TRUE"/>
  <p:tag name="CII" val="2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7"/>
  <p:tag name="NBP" val="1"/>
  <p:tag name="SPT" val="FALSE"/>
  <p:tag name="CVB" val="7"/>
  <p:tag name="BSN" val="7"/>
  <p:tag name="LFXCI" val="0"/>
  <p:tag name="SVT" val="TRUE"/>
  <p:tag name="CII" val="7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8"/>
  <p:tag name="NBP" val="1"/>
  <p:tag name="SPT" val="FALSE"/>
  <p:tag name="CVB" val="8"/>
  <p:tag name="BSN" val="8"/>
  <p:tag name="LFXCI" val="0"/>
  <p:tag name="SVT" val="TRUE"/>
  <p:tag name="CII" val="8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SN" val="9"/>
  <p:tag name="LFXCI" val="0"/>
  <p:tag name="SVT" val="TRUE"/>
  <p:tag name="SWI" val="32"/>
  <p:tag name="CVB" val="32"/>
  <p:tag name="NBP" val="1"/>
  <p:tag name="SPT" val="TRUE"/>
  <p:tag name="CII" val="3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SN" val="28"/>
  <p:tag name="LFXCI" val="0"/>
  <p:tag name="SVT" val="TRUE"/>
  <p:tag name="SWI" val="44"/>
  <p:tag name="CVB" val="44"/>
  <p:tag name="NBP" val="1"/>
  <p:tag name="SPT" val="TRUE"/>
  <p:tag name="CII" val="4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"/>
  <p:tag name="NBP" val="1"/>
  <p:tag name="SPT" val="FALSE"/>
  <p:tag name="CVB" val="2"/>
  <p:tag name="BSN" val="2"/>
  <p:tag name="LFXCI" val="0"/>
  <p:tag name="SVT" val="TRUE"/>
  <p:tag name="CII" val="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SN" val="10"/>
  <p:tag name="LFXCI" val="0"/>
  <p:tag name="SVT" val="TRUE"/>
  <p:tag name="SWI" val="33"/>
  <p:tag name="CVB" val="33"/>
  <p:tag name="NBP" val="1"/>
  <p:tag name="SPT" val="TRUE"/>
  <p:tag name="CII" val="33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1"/>
  <p:tag name="NBP" val="1"/>
  <p:tag name="SPT" val="FALSE"/>
  <p:tag name="CVB" val="11"/>
  <p:tag name="BSN" val="11"/>
  <p:tag name="LFXCI" val="0"/>
  <p:tag name="SVT" val="TRUE"/>
  <p:tag name="CII" val="1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SN" val="25"/>
  <p:tag name="LFXCI" val="0"/>
  <p:tag name="SVT" val="TRUE"/>
  <p:tag name="SWI" val="41"/>
  <p:tag name="CVB" val="41"/>
  <p:tag name="NBP" val="1"/>
  <p:tag name="SPT" val="TRUE"/>
  <p:tag name="CII" val="4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SN" val="30"/>
  <p:tag name="LFXCI" val="0"/>
  <p:tag name="SVT" val="TRUE"/>
  <p:tag name="SWI" val="45"/>
  <p:tag name="CVB" val="45"/>
  <p:tag name="NBP" val="1"/>
  <p:tag name="SPT" val="TRUE"/>
  <p:tag name="CII" val="45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SN" val="30"/>
  <p:tag name="LFXCI" val="0"/>
  <p:tag name="SVT" val="TRUE"/>
  <p:tag name="SWI" val="45"/>
  <p:tag name="CVB" val="45"/>
  <p:tag name="NBP" val="1"/>
  <p:tag name="SPT" val="TRUE"/>
  <p:tag name="CII" val="45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SN" val="30"/>
  <p:tag name="LFXCI" val="0"/>
  <p:tag name="SVT" val="TRUE"/>
  <p:tag name="SWI" val="45"/>
  <p:tag name="CVB" val="45"/>
  <p:tag name="NBP" val="1"/>
  <p:tag name="SPT" val="TRUE"/>
  <p:tag name="CII" val="45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SN" val="30"/>
  <p:tag name="LFXCI" val="0"/>
  <p:tag name="SVT" val="TRUE"/>
  <p:tag name="SWI" val="45"/>
  <p:tag name="CVB" val="45"/>
  <p:tag name="NBP" val="1"/>
  <p:tag name="SPT" val="TRUE"/>
  <p:tag name="CII" val="45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9"/>
  <p:tag name="NBP" val="1"/>
  <p:tag name="SPT" val="FALSE"/>
  <p:tag name="CVB" val="29"/>
  <p:tag name="BSN" val="29"/>
  <p:tag name="LFXCI" val="0"/>
  <p:tag name="SVT" val="TRUE"/>
  <p:tag name="CII" val="29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SN" val="30"/>
  <p:tag name="LFXCI" val="0"/>
  <p:tag name="SVT" val="TRUE"/>
  <p:tag name="SWI" val="45"/>
  <p:tag name="CVB" val="45"/>
  <p:tag name="NBP" val="1"/>
  <p:tag name="SPT" val="TRUE"/>
  <p:tag name="CII" val="4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SN" val="30"/>
  <p:tag name="LFXCI" val="0"/>
  <p:tag name="SVT" val="TRUE"/>
  <p:tag name="SWI" val="45"/>
  <p:tag name="CVB" val="45"/>
  <p:tag name="NBP" val="1"/>
  <p:tag name="SPT" val="TRUE"/>
  <p:tag name="CII" val="4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7"/>
  <p:tag name="NBP" val="1"/>
  <p:tag name="SPT" val="FALSE"/>
  <p:tag name="CVB" val="37"/>
  <p:tag name="BSN" val="37"/>
  <p:tag name="LFXCI" val="0"/>
  <p:tag name="SVT" val="TRUE"/>
  <p:tag name="CII" val="37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1"/>
  <p:tag name="NBP" val="1"/>
  <p:tag name="SPT" val="FALSE"/>
  <p:tag name="CVB" val="31"/>
  <p:tag name="BSN" val="31"/>
  <p:tag name="LFXCI" val="0"/>
  <p:tag name="SVT" val="TRUE"/>
  <p:tag name="CII" val="3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2"/>
  <p:tag name="NBP" val="1"/>
  <p:tag name="SPT" val="FALSE"/>
  <p:tag name="CVB" val="32"/>
  <p:tag name="BSN" val="32"/>
  <p:tag name="LFXCI" val="0"/>
  <p:tag name="SVT" val="TRUE"/>
  <p:tag name="CII" val="3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"/>
  <p:tag name="NBP" val="1"/>
  <p:tag name="SPT" val="FALSE"/>
  <p:tag name="CVB" val="4"/>
  <p:tag name="BSN" val="4"/>
  <p:tag name="LFXCI" val="0"/>
  <p:tag name="SVT" val="TRUE"/>
  <p:tag name="CII" val="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7"/>
  <p:tag name="NBP" val="1"/>
  <p:tag name="SPT" val="FALSE"/>
  <p:tag name="CVB" val="7"/>
  <p:tag name="BSN" val="7"/>
  <p:tag name="LFXCI" val="0"/>
  <p:tag name="SVT" val="TRUE"/>
  <p:tag name="CII" val="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7"/>
  <p:tag name="NBP" val="1"/>
  <p:tag name="SPT" val="FALSE"/>
  <p:tag name="CVB" val="7"/>
  <p:tag name="BSN" val="7"/>
  <p:tag name="LFXCI" val="0"/>
  <p:tag name="SVT" val="TRUE"/>
  <p:tag name="CII" val="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7"/>
  <p:tag name="NBP" val="1"/>
  <p:tag name="SPT" val="FALSE"/>
  <p:tag name="CVB" val="7"/>
  <p:tag name="BSN" val="7"/>
  <p:tag name="LFXCI" val="0"/>
  <p:tag name="SVT" val="TRUE"/>
  <p:tag name="CII" val="7"/>
</p:tagLst>
</file>

<file path=ppt/theme/theme1.xml><?xml version="1.0" encoding="utf-8"?>
<a:theme xmlns:a="http://schemas.openxmlformats.org/drawingml/2006/main" name="CoopRob-presentations">
  <a:themeElements>
    <a:clrScheme name="CoopRob-presentations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D96D"/>
      </a:accent1>
      <a:accent2>
        <a:srgbClr val="0000E0"/>
      </a:accent2>
      <a:accent3>
        <a:srgbClr val="FFFFFF"/>
      </a:accent3>
      <a:accent4>
        <a:srgbClr val="000000"/>
      </a:accent4>
      <a:accent5>
        <a:srgbClr val="FFE9BA"/>
      </a:accent5>
      <a:accent6>
        <a:srgbClr val="0000CB"/>
      </a:accent6>
      <a:hlink>
        <a:srgbClr val="CC0000"/>
      </a:hlink>
      <a:folHlink>
        <a:srgbClr val="B2B2B2"/>
      </a:folHlink>
    </a:clrScheme>
    <a:fontScheme name="CoopRob-presentations">
      <a:majorFont>
        <a:latin typeface="Copperplate Gothic Ligh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1"/>
          </a:buClr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1"/>
          </a:buClr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opRob-presenta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pRob-presentation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pRob-presentation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pRob-presentation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pRob-presentation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pRob-presentation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pRob-presentation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pRob-presentations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D96D"/>
        </a:accent1>
        <a:accent2>
          <a:srgbClr val="0000E0"/>
        </a:accent2>
        <a:accent3>
          <a:srgbClr val="FFFFFF"/>
        </a:accent3>
        <a:accent4>
          <a:srgbClr val="000000"/>
        </a:accent4>
        <a:accent5>
          <a:srgbClr val="FFE9BA"/>
        </a:accent5>
        <a:accent6>
          <a:srgbClr val="0000CB"/>
        </a:accent6>
        <a:hlink>
          <a:srgbClr val="CC00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Settings\sdeloach\Application Data\Microsoft\Templates\CoopRob-presentations.pot</Template>
  <TotalTime>2543</TotalTime>
  <Words>3270</Words>
  <Application>Microsoft Office PowerPoint</Application>
  <PresentationFormat>On-screen Show (4:3)</PresentationFormat>
  <Paragraphs>535</Paragraphs>
  <Slides>32</Slides>
  <Notes>32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35" baseType="lpstr">
      <vt:lpstr>CoopRob-presentations</vt:lpstr>
      <vt:lpstr>Microsoft Equation 3.0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CIS736-Basics-01-Math</dc:title>
  <dc:creator>William H. Hsu</dc:creator>
  <cp:lastModifiedBy>William H. Hsu</cp:lastModifiedBy>
  <cp:revision>619</cp:revision>
  <dcterms:created xsi:type="dcterms:W3CDTF">1601-01-01T00:00:00Z</dcterms:created>
  <dcterms:modified xsi:type="dcterms:W3CDTF">2011-02-17T23:34:13Z</dcterms:modified>
</cp:coreProperties>
</file>