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64" r:id="rId2"/>
    <p:sldId id="340" r:id="rId3"/>
    <p:sldId id="370" r:id="rId4"/>
    <p:sldId id="371" r:id="rId5"/>
    <p:sldId id="343" r:id="rId6"/>
    <p:sldId id="365" r:id="rId7"/>
    <p:sldId id="411" r:id="rId8"/>
    <p:sldId id="372" r:id="rId9"/>
    <p:sldId id="373" r:id="rId10"/>
    <p:sldId id="374" r:id="rId11"/>
    <p:sldId id="375" r:id="rId12"/>
    <p:sldId id="377" r:id="rId13"/>
    <p:sldId id="376" r:id="rId14"/>
    <p:sldId id="378" r:id="rId15"/>
    <p:sldId id="379" r:id="rId16"/>
    <p:sldId id="380" r:id="rId17"/>
    <p:sldId id="381" r:id="rId18"/>
    <p:sldId id="384" r:id="rId19"/>
    <p:sldId id="382" r:id="rId20"/>
    <p:sldId id="383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355" r:id="rId48"/>
    <p:sldId id="369" r:id="rId49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6600"/>
    <a:srgbClr val="800000"/>
    <a:srgbClr val="0099FF"/>
    <a:srgbClr val="33CCCC"/>
    <a:srgbClr val="FF99CC"/>
    <a:srgbClr val="3366FF"/>
    <a:srgbClr val="006699"/>
    <a:srgbClr val="3366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728" autoAdjust="0"/>
  </p:normalViewPr>
  <p:slideViewPr>
    <p:cSldViewPr>
      <p:cViewPr varScale="1">
        <p:scale>
          <a:sx n="75" d="100"/>
          <a:sy n="75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0938-3DF8-4FF3-AFBA-B003A6294C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05062-1697-44A2-BF23-AFFB026F5942}" type="slidenum">
              <a:rPr lang="en-US"/>
              <a:pPr/>
              <a:t>47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C41A6-9540-4382-9F94-78EC65704B76}" type="slidenum">
              <a:rPr lang="en-US"/>
              <a:pPr/>
              <a:t>48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3EF67-7748-4328-B00C-148CC8131BF9}" type="slidenum">
              <a:rPr lang="en-US"/>
              <a:pPr/>
              <a:t>6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05062-1697-44A2-BF23-AFFB026F5942}" type="slidenum">
              <a:rPr lang="en-US"/>
              <a:pPr/>
              <a:t>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297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hyperlink" Target="http://bit.ly/cWUxB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hyperlink" Target="http://bit.ly/cWUxB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hyperlink" Target="http://bit.ly/cWUxB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hyperlink" Target="http://bit.ly/cWUxB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hyperlink" Target="http://bit.ly/cWUxB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hyperlink" Target="http://bit.ly/cWUxB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hyperlink" Target="http://bit.ly/cWUxB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hyperlink" Target="http://bit.ly/cWUxB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hyperlink" Target="http://bit.ly/cWUxB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hyperlink" Target="http://bit.ly/cWUxB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hyperlink" Target="http://bit.ly/cWUxB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hyperlink" Target="http://bit.ly/cWUxB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3.png"/><Relationship Id="rId4" Type="http://schemas.openxmlformats.org/officeDocument/2006/relationships/hyperlink" Target="http://bit.ly/cWUxB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4.png"/><Relationship Id="rId4" Type="http://schemas.openxmlformats.org/officeDocument/2006/relationships/hyperlink" Target="http://bit.ly/cWUxBz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5.png"/><Relationship Id="rId4" Type="http://schemas.openxmlformats.org/officeDocument/2006/relationships/hyperlink" Target="http://bit.ly/cWUxBz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6.png"/><Relationship Id="rId4" Type="http://schemas.openxmlformats.org/officeDocument/2006/relationships/hyperlink" Target="http://bit.ly/cWUxB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7.png"/><Relationship Id="rId4" Type="http://schemas.openxmlformats.org/officeDocument/2006/relationships/hyperlink" Target="http://bit.ly/cWUxB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8.png"/><Relationship Id="rId4" Type="http://schemas.openxmlformats.org/officeDocument/2006/relationships/hyperlink" Target="http://bit.ly/cWUxBz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29.png"/><Relationship Id="rId4" Type="http://schemas.openxmlformats.org/officeDocument/2006/relationships/hyperlink" Target="http://bit.ly/cWUxB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bit.ly/cWUxB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32.png"/><Relationship Id="rId4" Type="http://schemas.openxmlformats.org/officeDocument/2006/relationships/hyperlink" Target="http://bit.ly/cWUxBz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33.png"/><Relationship Id="rId4" Type="http://schemas.openxmlformats.org/officeDocument/2006/relationships/hyperlink" Target="http://bit.ly/cWUxBz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34.png"/><Relationship Id="rId4" Type="http://schemas.openxmlformats.org/officeDocument/2006/relationships/hyperlink" Target="http://bit.ly/cWUxBz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35.png"/><Relationship Id="rId4" Type="http://schemas.openxmlformats.org/officeDocument/2006/relationships/hyperlink" Target="http://bit.ly/cWUxB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hyperlink" Target="http://users.usinternet.com/rniederman/star01.htm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bit.ly/cWUxB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37.png"/><Relationship Id="rId4" Type="http://schemas.openxmlformats.org/officeDocument/2006/relationships/hyperlink" Target="http://bit.ly/cWUxB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bit.ly/cWUxBz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1.png"/><Relationship Id="rId4" Type="http://schemas.openxmlformats.org/officeDocument/2006/relationships/hyperlink" Target="http://bit.ly/cWUxBz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42.png"/><Relationship Id="rId4" Type="http://schemas.openxmlformats.org/officeDocument/2006/relationships/hyperlink" Target="http://bit.ly/cWUxBz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hyperlink" Target="http://bit.ly/cWUxBz" TargetMode="External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bit.ly/ajYf2Q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.brown.edu/~jfh/" TargetMode="External"/><Relationship Id="rId5" Type="http://schemas.openxmlformats.org/officeDocument/2006/relationships/hyperlink" Target="http://www.cs.columbia.edu/~feiner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cs.brown.edu/~avd/" TargetMode="Externa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50.png"/><Relationship Id="rId4" Type="http://schemas.openxmlformats.org/officeDocument/2006/relationships/hyperlink" Target="http://bit.ly/cWUxBz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://bit.ly/cWUxBz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55.png"/><Relationship Id="rId4" Type="http://schemas.openxmlformats.org/officeDocument/2006/relationships/hyperlink" Target="http://bit.ly/cWUxBz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6.png"/><Relationship Id="rId4" Type="http://schemas.openxmlformats.org/officeDocument/2006/relationships/hyperlink" Target="http://bit.ly/cWUxBz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57.png"/><Relationship Id="rId4" Type="http://schemas.openxmlformats.org/officeDocument/2006/relationships/hyperlink" Target="http://bit.ly/cWUxBz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8.png"/><Relationship Id="rId4" Type="http://schemas.openxmlformats.org/officeDocument/2006/relationships/hyperlink" Target="http://bit.ly/cWUxBz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59.png"/><Relationship Id="rId4" Type="http://schemas.openxmlformats.org/officeDocument/2006/relationships/hyperlink" Target="http://bit.ly/cWUxBz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en.wikipedia.org/wiki/Transformation_matri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en.wikipedia.org/wiki/Scaling_matrix" TargetMode="External"/><Relationship Id="rId5" Type="http://schemas.openxmlformats.org/officeDocument/2006/relationships/hyperlink" Target="http://en.wikipedia.org/wiki/Rotation_matrix" TargetMode="External"/><Relationship Id="rId4" Type="http://schemas.openxmlformats.org/officeDocument/2006/relationships/hyperlink" Target="http://en.wikipedia.org/wiki/Translation_matri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nehe.gamedev.net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unixhelp.ed.ac.uk/" TargetMode="External"/><Relationship Id="rId5" Type="http://schemas.openxmlformats.org/officeDocument/2006/relationships/hyperlink" Target="https://selfserv.cis.ksu.edu/selfserv/requestAccount" TargetMode="External"/><Relationship Id="rId4" Type="http://schemas.openxmlformats.org/officeDocument/2006/relationships/hyperlink" Target="http://support.cis.ksu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hyperlink" Target="http://bit.ly/cWUxB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hyperlink" Target="http://bit.ly/cWUxB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912019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/>
              <a:t>Readings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Today: Sections 2.2.3 – 2.2.4, 2.8,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Next class: Section 2.3 (esp. 2.3.4), FVFH slides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Appendices 1-4, Foley, J. D., </a:t>
            </a:r>
            <a:r>
              <a:rPr lang="en-US" sz="1600" b="0" dirty="0" err="1" smtClean="0"/>
              <a:t>VanDam</a:t>
            </a:r>
            <a:r>
              <a:rPr lang="en-US" sz="1600" b="0" dirty="0" smtClean="0"/>
              <a:t>, A., </a:t>
            </a:r>
            <a:r>
              <a:rPr lang="en-US" sz="1600" b="0" dirty="0" err="1" smtClean="0"/>
              <a:t>Feiner</a:t>
            </a:r>
            <a:r>
              <a:rPr lang="en-US" sz="1600" b="0" dirty="0" smtClean="0"/>
              <a:t>, S. K., &amp; Hughes, J. F.  (1991). </a:t>
            </a:r>
            <a:r>
              <a:rPr lang="en-US" sz="1600" b="0" i="1" dirty="0" smtClean="0"/>
              <a:t>Computer Graphics, Principles and Practice, Second Edition in C. 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825920" y="990600"/>
            <a:ext cx="3925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Viewing 1 of 4: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Overview, Projections</a:t>
            </a:r>
            <a:endParaRPr 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7762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Early Examples of Perspective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03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14400"/>
            <a:ext cx="466748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Key Features of Linear Perspective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13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066800"/>
            <a:ext cx="50577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Early Perspective: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Ad Hoc</a:t>
            </a:r>
            <a:endParaRPr lang="en-US" sz="2000" i="1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33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914400"/>
            <a:ext cx="4567237" cy="477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Historical Setting for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Invention of Perspective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2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936777"/>
            <a:ext cx="4986337" cy="485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Brunelleschi and Vermeer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44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956" y="990600"/>
            <a:ext cx="45466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Stork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Hockney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54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050" y="990600"/>
            <a:ext cx="55435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Alberti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64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7820" y="990600"/>
            <a:ext cx="55097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 Pyramid and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Similar Triangles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990600"/>
            <a:ext cx="5791200" cy="48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 Pyramid and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Similar Triangles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379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990600"/>
            <a:ext cx="50701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Dürer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908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6500" y="975027"/>
            <a:ext cx="4381500" cy="481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Sections 2.1, 2.2.1 – 2.2.2, 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Sections 2.2.3 – 2.2.4, 2.8 Eberly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Section 2.3 (esp. 2.3.4), Foley </a:t>
            </a:r>
            <a:r>
              <a:rPr lang="en-US" sz="1800" i="1" dirty="0" smtClean="0">
                <a:solidFill>
                  <a:srgbClr val="800000"/>
                </a:solidFill>
              </a:rPr>
              <a:t>et al.</a:t>
            </a:r>
            <a:r>
              <a:rPr lang="en-US" sz="1800" dirty="0" smtClean="0">
                <a:solidFill>
                  <a:srgbClr val="800000"/>
                </a:solidFill>
              </a:rPr>
              <a:t> Slides</a:t>
            </a:r>
            <a:endParaRPr lang="en-US" sz="1800" dirty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Math Foundations, Matrix Transformations</a:t>
            </a:r>
            <a:endParaRPr lang="en-US" sz="1800" dirty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Precalculus</a:t>
            </a:r>
            <a:r>
              <a:rPr lang="en-US" sz="1800" dirty="0" smtClean="0">
                <a:solidFill>
                  <a:srgbClr val="0000CC"/>
                </a:solidFill>
              </a:rPr>
              <a:t> review: parametric equations of lines</a:t>
            </a:r>
            <a:endParaRPr lang="en-US" sz="1800" dirty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Vector spaces and affine spaces</a:t>
            </a:r>
            <a:endParaRPr lang="en-US" sz="1600" dirty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Linear </a:t>
            </a:r>
            <a:r>
              <a:rPr lang="en-US" sz="1800" dirty="0">
                <a:solidFill>
                  <a:srgbClr val="0000CC"/>
                </a:solidFill>
              </a:rPr>
              <a:t>systems, linear independence, bases, </a:t>
            </a:r>
            <a:r>
              <a:rPr lang="en-US" sz="1800" dirty="0" err="1" smtClean="0">
                <a:solidFill>
                  <a:srgbClr val="0000CC"/>
                </a:solidFill>
              </a:rPr>
              <a:t>orthonormality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</a:t>
            </a:r>
            <a:r>
              <a:rPr lang="en-US" sz="1800" dirty="0" smtClean="0">
                <a:solidFill>
                  <a:srgbClr val="0000CC"/>
                </a:solidFill>
              </a:rPr>
              <a:t>umulative </a:t>
            </a:r>
            <a:r>
              <a:rPr lang="en-US" sz="1800" u="sng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ransformation 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atrices (CTMs)</a:t>
            </a:r>
          </a:p>
          <a:p>
            <a:pPr marL="1085850" lvl="2" indent="-22860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800" dirty="0" smtClean="0">
                <a:solidFill>
                  <a:srgbClr val="0000CC"/>
                </a:solidFill>
              </a:rPr>
              <a:t>Translation</a:t>
            </a:r>
          </a:p>
          <a:p>
            <a:pPr marL="1085850" lvl="2" indent="-22860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800" dirty="0" smtClean="0">
                <a:solidFill>
                  <a:srgbClr val="0000CC"/>
                </a:solidFill>
              </a:rPr>
              <a:t>Rotation</a:t>
            </a:r>
          </a:p>
          <a:p>
            <a:pPr marL="1085850" lvl="2" indent="-22860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800" dirty="0" smtClean="0">
                <a:solidFill>
                  <a:srgbClr val="0000CC"/>
                </a:solidFill>
              </a:rPr>
              <a:t>Scaling</a:t>
            </a:r>
            <a:endParaRPr lang="en-US" sz="1800" dirty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Basic Viewing Principles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Projections: definitions, history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Perspective: optical principles, terminology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Viewing and Normalizing Transformations (VT/NT)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Las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Meninas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(1656)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By Diego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Velàzquez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8507" y="990600"/>
            <a:ext cx="412949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Robert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Campin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The Annunciation Triptych (c. 1425)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389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" y="1066800"/>
            <a:ext cx="82350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Piero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della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Francesca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The Resurrection (1460)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978474"/>
            <a:ext cx="4343400" cy="48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Leonardo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da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Vinci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The Last Supper (1495)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914400"/>
            <a:ext cx="5105400" cy="48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Geometrical Construction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Of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989680"/>
            <a:ext cx="5562600" cy="48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Planar Geometric Projection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914400"/>
            <a:ext cx="500409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Planar Geometric Projection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5950" y="1009650"/>
            <a:ext cx="5505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Types of Projection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080363"/>
            <a:ext cx="4724400" cy="45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Logical Relationships Among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Types of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5433" y="990600"/>
            <a:ext cx="51459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Multiview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Orthographic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43001"/>
            <a:ext cx="5033976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281" y="2819400"/>
            <a:ext cx="3472319" cy="284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16002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Axonometric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037027"/>
            <a:ext cx="4800600" cy="47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Isometric Projection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90600"/>
            <a:ext cx="4572000" cy="471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Isometric Projection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914400"/>
            <a:ext cx="47516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Oblique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990600"/>
            <a:ext cx="4143375" cy="48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Camera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990600"/>
            <a:ext cx="5334000" cy="45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254823"/>
            <a:ext cx="5237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Source:</a:t>
            </a:r>
            <a:r>
              <a:rPr lang="en-US" dirty="0" smtClean="0">
                <a:solidFill>
                  <a:srgbClr val="FFCC66"/>
                </a:solidFill>
              </a:rPr>
              <a:t> </a:t>
            </a:r>
            <a:r>
              <a:rPr lang="en-US" dirty="0" smtClean="0">
                <a:hlinkClick r:id="rId6"/>
              </a:rPr>
              <a:t>http://users.usinternet.com/rniederman/star01.htm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Examples of Oblique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3637" y="990600"/>
            <a:ext cx="4729163" cy="47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Examples of Oblique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066800"/>
            <a:ext cx="58283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409406"/>
            <a:ext cx="4038600" cy="20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505200"/>
            <a:ext cx="4277422" cy="188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Main Types of Oblique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056039"/>
            <a:ext cx="4629150" cy="473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Examples of Orthographic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And Oblique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171575"/>
            <a:ext cx="5029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 of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Parallel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219700"/>
            <a:ext cx="500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377" y="1143000"/>
            <a:ext cx="2031817" cy="17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773" y="3155885"/>
            <a:ext cx="2801025" cy="150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2398" y="1195173"/>
            <a:ext cx="1945935" cy="16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155885"/>
            <a:ext cx="2705130" cy="17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6451" y="1143000"/>
            <a:ext cx="1915170" cy="162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1" y="3155885"/>
            <a:ext cx="2683670" cy="16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200" b="1" u="none" dirty="0" smtClean="0">
                <a:solidFill>
                  <a:srgbClr val="5B0DAA"/>
                </a:solidFill>
                <a:latin typeface="Copperplate Gothic Light" pitchFamily="34" charset="0"/>
                <a:ea typeface="宋体" pitchFamily="2" charset="-122"/>
              </a:rPr>
              <a:t>Acknowledgements</a:t>
            </a:r>
            <a:endParaRPr lang="en-US" altLang="zh-CN" sz="2400" b="1" u="none" dirty="0">
              <a:solidFill>
                <a:srgbClr val="5B0DAA"/>
              </a:solidFill>
              <a:latin typeface="Copperplate Gothic Light" pitchFamily="34" charset="0"/>
              <a:ea typeface="宋体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956370"/>
            <a:ext cx="3429000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James D. Foley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Georgia Tech</a:t>
            </a:r>
          </a:p>
          <a:p>
            <a:r>
              <a:rPr lang="en-US" dirty="0" smtClean="0">
                <a:solidFill>
                  <a:srgbClr val="008000"/>
                </a:solidFill>
                <a:hlinkClick r:id="rId3"/>
              </a:rPr>
              <a:t>http://bit.ly/ajYf2Q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b="1" u="none" dirty="0" err="1" smtClean="0">
                <a:solidFill>
                  <a:srgbClr val="800000"/>
                </a:solidFill>
                <a:latin typeface="Arial" charset="0"/>
              </a:rPr>
              <a:t>Andries</a:t>
            </a:r>
            <a:r>
              <a:rPr lang="en-US" b="1" u="none" dirty="0" smtClean="0">
                <a:solidFill>
                  <a:srgbClr val="800000"/>
                </a:solidFill>
                <a:latin typeface="Arial" charset="0"/>
              </a:rPr>
              <a:t> van Dam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  <a:endParaRPr lang="en-US" b="1" u="none" dirty="0" smtClean="0">
              <a:solidFill>
                <a:srgbClr val="8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http://www.cs.brown.edu/~avd/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b="1" u="none" dirty="0" smtClean="0">
                <a:solidFill>
                  <a:srgbClr val="0099FF"/>
                </a:solidFill>
                <a:latin typeface="Arial" charset="0"/>
              </a:rPr>
              <a:t>Steven K. </a:t>
            </a:r>
            <a:r>
              <a:rPr lang="en-US" b="1" u="none" dirty="0" err="1" smtClean="0">
                <a:solidFill>
                  <a:srgbClr val="0099FF"/>
                </a:solidFill>
                <a:latin typeface="Arial" charset="0"/>
              </a:rPr>
              <a:t>Feiner</a:t>
            </a:r>
            <a:endParaRPr lang="en-US" b="1" u="none" dirty="0" smtClean="0">
              <a:solidFill>
                <a:srgbClr val="0099FF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99FF"/>
                </a:solidFill>
              </a:rPr>
              <a:t>Columbia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http://www.cs.columbia.edu/~feiner/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John F. Hughes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http://www.cs.brown.edu/~jfh/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9" name="Picture 18" descr="AvDsummer2008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455379"/>
            <a:ext cx="1143000" cy="12668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5000" y="2438400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Andy van Dam</a:t>
            </a:r>
          </a:p>
          <a:p>
            <a:r>
              <a:rPr lang="en-US" dirty="0" smtClean="0"/>
              <a:t>T. J. Watson University Professor of Technology and Education &amp; Professor of Computer Science</a:t>
            </a:r>
          </a:p>
          <a:p>
            <a:r>
              <a:rPr lang="en-US" dirty="0" smtClean="0"/>
              <a:t>Brown University</a:t>
            </a:r>
            <a:endParaRPr lang="en-US" dirty="0"/>
          </a:p>
        </p:txBody>
      </p:sp>
      <p:pic>
        <p:nvPicPr>
          <p:cNvPr id="21" name="Picture 20" descr="feiner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3886200"/>
            <a:ext cx="1116594" cy="1219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05000" y="3810000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Steve </a:t>
            </a:r>
            <a:r>
              <a:rPr lang="en-US" sz="1800" dirty="0" err="1" smtClean="0"/>
              <a:t>Feiner</a:t>
            </a:r>
            <a:endParaRPr lang="en-US" sz="1800" dirty="0" smtClean="0"/>
          </a:p>
          <a:p>
            <a:r>
              <a:rPr lang="en-US" dirty="0" smtClean="0"/>
              <a:t>Professor of Computer Science  &amp; Director, Computer Graphics and User Interfaces Laboratory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25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905000" y="5257800"/>
            <a:ext cx="3429000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John F. Hughes</a:t>
            </a:r>
          </a:p>
          <a:p>
            <a:r>
              <a:rPr lang="en-US" dirty="0" smtClean="0"/>
              <a:t>Associate Professor of Computer Science</a:t>
            </a:r>
          </a:p>
          <a:p>
            <a:r>
              <a:rPr lang="en-US" dirty="0" smtClean="0"/>
              <a:t>Brown University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968716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Jim Foley</a:t>
            </a:r>
          </a:p>
          <a:p>
            <a:r>
              <a:rPr lang="en-US" dirty="0" smtClean="0"/>
              <a:t>Professor, College of Computing &amp; Stephen Fleming Chair in Telecommunications</a:t>
            </a:r>
          </a:p>
          <a:p>
            <a:r>
              <a:rPr lang="en-US" dirty="0" smtClean="0"/>
              <a:t>Georgia Institute of Technology</a:t>
            </a:r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990600"/>
            <a:ext cx="11319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Perspective Projections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763" y="990600"/>
            <a:ext cx="4414837" cy="470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Vanishing Points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6025" y="4695825"/>
            <a:ext cx="43719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990600"/>
            <a:ext cx="2524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8075" y="1304925"/>
            <a:ext cx="2524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990600"/>
            <a:ext cx="22098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Vanishing Points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990600"/>
            <a:ext cx="4328827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Vanishing Points and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The View Point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914400"/>
            <a:ext cx="4837011" cy="481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Vanishing Points and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The View Point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6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990600"/>
            <a:ext cx="6019800" cy="479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Vanishing Points and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The View Point [3]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6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038225"/>
            <a:ext cx="6477000" cy="47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Next Time: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Projection in Computer Graphics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6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7425" y="1066800"/>
            <a:ext cx="5057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5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508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 Brief History of Viewing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Ancient and classical views of projections: orthographic, pseudo-perspective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Perspective and the Renaissance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The Enlightenment and optics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Taxonomy of Projections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err="1" smtClean="0">
                <a:solidFill>
                  <a:srgbClr val="0000CC"/>
                </a:solidFill>
              </a:rPr>
              <a:t>Multiview</a:t>
            </a:r>
            <a:r>
              <a:rPr lang="en-US" sz="1600" dirty="0" smtClean="0">
                <a:solidFill>
                  <a:srgbClr val="0000CC"/>
                </a:solidFill>
              </a:rPr>
              <a:t> orthographic</a:t>
            </a:r>
            <a:endParaRPr lang="en-US" sz="1600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Parallel</a:t>
            </a:r>
          </a:p>
          <a:p>
            <a:pPr marL="1085850" lvl="2" indent="-22860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 smtClean="0">
                <a:solidFill>
                  <a:srgbClr val="0000CC"/>
                </a:solidFill>
              </a:rPr>
              <a:t>Orthographic: top, front, side; axonometric (</a:t>
            </a:r>
            <a:r>
              <a:rPr lang="en-US" sz="1600" dirty="0" err="1" smtClean="0">
                <a:solidFill>
                  <a:srgbClr val="0000CC"/>
                </a:solidFill>
              </a:rPr>
              <a:t>iso</a:t>
            </a:r>
            <a:r>
              <a:rPr lang="en-US" sz="1600" dirty="0" smtClean="0">
                <a:solidFill>
                  <a:srgbClr val="0000CC"/>
                </a:solidFill>
              </a:rPr>
              <a:t>- </a:t>
            </a:r>
            <a:r>
              <a:rPr lang="en-US" sz="1600" dirty="0" err="1" smtClean="0">
                <a:solidFill>
                  <a:srgbClr val="0000CC"/>
                </a:solidFill>
              </a:rPr>
              <a:t>di</a:t>
            </a:r>
            <a:r>
              <a:rPr lang="en-US" sz="1600" dirty="0" smtClean="0">
                <a:solidFill>
                  <a:srgbClr val="0000CC"/>
                </a:solidFill>
              </a:rPr>
              <a:t>-, tri-metric)</a:t>
            </a:r>
          </a:p>
          <a:p>
            <a:pPr marL="1085850" lvl="2" indent="-22860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 smtClean="0">
                <a:solidFill>
                  <a:srgbClr val="0000CC"/>
                </a:solidFill>
              </a:rPr>
              <a:t>Oblique: cabinet, cavalier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Perspective: one-, two-, three-point</a:t>
            </a:r>
            <a:endParaRPr lang="en-US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Projections and Viewing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Projectors</a:t>
            </a:r>
            <a:endParaRPr lang="en-US" sz="1600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Vanishing points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Center of projection (COP = eye/camera)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Direction of projection (DOP) </a:t>
            </a:r>
            <a:r>
              <a:rPr lang="en-US" sz="1600" i="1" dirty="0" smtClean="0">
                <a:solidFill>
                  <a:srgbClr val="0000CC"/>
                </a:solidFill>
              </a:rPr>
              <a:t>vs. </a:t>
            </a:r>
            <a:r>
              <a:rPr lang="en-US" sz="1600" dirty="0" smtClean="0">
                <a:solidFill>
                  <a:srgbClr val="0000CC"/>
                </a:solidFill>
              </a:rPr>
              <a:t>view plane normal (VPN)</a:t>
            </a:r>
            <a:endParaRPr lang="en-US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Next: View Volumes, Viewing and Normalizing Transformations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5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08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Points and Vectors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Center of projection (COP = eye/camera)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Direction of projection (DOP) </a:t>
            </a:r>
            <a:r>
              <a:rPr lang="en-US" sz="1600" i="1" dirty="0" smtClean="0">
                <a:solidFill>
                  <a:srgbClr val="0000CC"/>
                </a:solidFill>
              </a:rPr>
              <a:t>vs. </a:t>
            </a:r>
            <a:r>
              <a:rPr lang="en-US" sz="1600" dirty="0" smtClean="0">
                <a:solidFill>
                  <a:srgbClr val="0000CC"/>
                </a:solidFill>
              </a:rPr>
              <a:t>view plane normal (VPN)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Kinds of </a:t>
            </a:r>
            <a:r>
              <a:rPr lang="en-US" sz="1800" u="sng" dirty="0" smtClean="0">
                <a:solidFill>
                  <a:srgbClr val="800000"/>
                </a:solidFill>
              </a:rPr>
              <a:t>Projections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Parallel</a:t>
            </a:r>
            <a:r>
              <a:rPr lang="en-US" sz="1600" dirty="0" smtClean="0">
                <a:solidFill>
                  <a:srgbClr val="0000CC"/>
                </a:solidFill>
              </a:rPr>
              <a:t> – no </a:t>
            </a:r>
            <a:r>
              <a:rPr lang="en-US" sz="1600" u="sng" dirty="0" smtClean="0">
                <a:solidFill>
                  <a:srgbClr val="0000CC"/>
                </a:solidFill>
              </a:rPr>
              <a:t>foreshortening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u="sng" dirty="0" smtClean="0">
                <a:solidFill>
                  <a:srgbClr val="0000CC"/>
                </a:solidFill>
              </a:rPr>
              <a:t>projectors</a:t>
            </a:r>
            <a:r>
              <a:rPr lang="en-US" sz="1600" dirty="0" smtClean="0">
                <a:solidFill>
                  <a:srgbClr val="0000CC"/>
                </a:solidFill>
              </a:rPr>
              <a:t> stay parallel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smtClean="0">
                <a:solidFill>
                  <a:srgbClr val="0000CC"/>
                </a:solidFill>
              </a:rPr>
              <a:t>Perspective</a:t>
            </a:r>
            <a:r>
              <a:rPr lang="en-US" sz="1600" dirty="0" smtClean="0">
                <a:solidFill>
                  <a:srgbClr val="0000CC"/>
                </a:solidFill>
              </a:rPr>
              <a:t> – foreshortening, projectors converge on </a:t>
            </a:r>
            <a:r>
              <a:rPr lang="en-US" sz="1600" u="sng" dirty="0" smtClean="0">
                <a:solidFill>
                  <a:srgbClr val="0000CC"/>
                </a:solidFill>
              </a:rPr>
              <a:t>vanishing point(s)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Parallel Projections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Orthographic: “dead on”, </a:t>
            </a:r>
            <a:r>
              <a:rPr lang="en-US" sz="1600" i="1" dirty="0" smtClean="0">
                <a:solidFill>
                  <a:srgbClr val="0000CC"/>
                </a:solidFill>
              </a:rPr>
              <a:t>i.e.,</a:t>
            </a:r>
            <a:r>
              <a:rPr lang="en-US" sz="1600" dirty="0" smtClean="0">
                <a:solidFill>
                  <a:srgbClr val="0000CC"/>
                </a:solidFill>
              </a:rPr>
              <a:t> (DOP || VPN)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Oblique: “at an angle” , </a:t>
            </a:r>
            <a:r>
              <a:rPr lang="en-US" sz="1600" i="1" dirty="0" smtClean="0">
                <a:solidFill>
                  <a:srgbClr val="0000CC"/>
                </a:solidFill>
              </a:rPr>
              <a:t>i.e., </a:t>
            </a:r>
            <a:r>
              <a:rPr lang="en-US" sz="1600" dirty="0" smtClean="0">
                <a:solidFill>
                  <a:srgbClr val="0000CC"/>
                </a:solidFill>
                <a:sym typeface="Symbol"/>
              </a:rPr>
              <a:t> </a:t>
            </a:r>
            <a:r>
              <a:rPr lang="en-US" sz="1600" dirty="0" smtClean="0">
                <a:solidFill>
                  <a:srgbClr val="0000CC"/>
                </a:solidFill>
              </a:rPr>
              <a:t>(DOP || VPN)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Orthographic</a:t>
            </a:r>
            <a:r>
              <a:rPr lang="en-US" sz="1800" dirty="0" smtClean="0">
                <a:solidFill>
                  <a:srgbClr val="800000"/>
                </a:solidFill>
              </a:rPr>
              <a:t> Projections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sng" dirty="0" err="1" smtClean="0">
                <a:solidFill>
                  <a:srgbClr val="0000CC"/>
                </a:solidFill>
              </a:rPr>
              <a:t>Multiview</a:t>
            </a:r>
            <a:r>
              <a:rPr lang="en-US" sz="1600" dirty="0" smtClean="0">
                <a:solidFill>
                  <a:srgbClr val="0000CC"/>
                </a:solidFill>
              </a:rPr>
              <a:t>: </a:t>
            </a:r>
            <a:r>
              <a:rPr lang="en-US" sz="1600" u="sng" dirty="0" smtClean="0">
                <a:solidFill>
                  <a:srgbClr val="0000CC"/>
                </a:solidFill>
              </a:rPr>
              <a:t>top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u="sng" dirty="0" smtClean="0">
                <a:solidFill>
                  <a:srgbClr val="0000CC"/>
                </a:solidFill>
              </a:rPr>
              <a:t>front</a:t>
            </a:r>
            <a:r>
              <a:rPr lang="en-US" sz="1600" dirty="0" smtClean="0">
                <a:solidFill>
                  <a:srgbClr val="0000CC"/>
                </a:solidFill>
              </a:rPr>
              <a:t>, </a:t>
            </a:r>
            <a:r>
              <a:rPr lang="en-US" sz="1600" u="sng" dirty="0" smtClean="0">
                <a:solidFill>
                  <a:srgbClr val="0000CC"/>
                </a:solidFill>
              </a:rPr>
              <a:t>side</a:t>
            </a:r>
            <a:endParaRPr lang="en-US" sz="1600" u="sng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Isometric (one measure): 120</a:t>
            </a:r>
            <a:r>
              <a:rPr lang="en-US" sz="1600" dirty="0" smtClean="0">
                <a:solidFill>
                  <a:srgbClr val="0000CC"/>
                </a:solidFill>
                <a:latin typeface="Arial"/>
                <a:cs typeface="Arial"/>
              </a:rPr>
              <a:t>° </a:t>
            </a:r>
            <a:r>
              <a:rPr lang="en-US" sz="1600" dirty="0" smtClean="0">
                <a:solidFill>
                  <a:srgbClr val="0000CC"/>
                </a:solidFill>
              </a:rPr>
              <a:t>angles among each pair of axes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Other </a:t>
            </a:r>
            <a:r>
              <a:rPr lang="en-US" sz="1600" u="sng" dirty="0" err="1" smtClean="0">
                <a:solidFill>
                  <a:srgbClr val="0000CC"/>
                </a:solidFill>
              </a:rPr>
              <a:t>axonometic</a:t>
            </a:r>
            <a:r>
              <a:rPr lang="en-US" sz="1600" dirty="0" smtClean="0">
                <a:solidFill>
                  <a:srgbClr val="0000CC"/>
                </a:solidFill>
              </a:rPr>
              <a:t>: </a:t>
            </a:r>
            <a:r>
              <a:rPr lang="en-US" sz="1600" dirty="0" err="1" smtClean="0">
                <a:solidFill>
                  <a:srgbClr val="0000CC"/>
                </a:solidFill>
              </a:rPr>
              <a:t>dimetric</a:t>
            </a:r>
            <a:r>
              <a:rPr lang="en-US" sz="1600" dirty="0" smtClean="0">
                <a:solidFill>
                  <a:srgbClr val="0000CC"/>
                </a:solidFill>
              </a:rPr>
              <a:t> (two different angles), trimetric (three different)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Perspective Projection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Projectors – lines running parallel to DOP (enclosing </a:t>
            </a:r>
            <a:r>
              <a:rPr lang="en-US" sz="1600" u="sng" dirty="0" smtClean="0">
                <a:solidFill>
                  <a:srgbClr val="0000CC"/>
                </a:solidFill>
              </a:rPr>
              <a:t>view volume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  <a:endParaRPr lang="en-US" sz="1600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Vanishing point(s) – intersection(s) of COP baseline &amp; projection plane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Background: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</a:t>
            </a: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Linear Algebra for CG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533400" y="990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Reference: Appendix A.1 – A.4, Foley </a:t>
            </a:r>
            <a:r>
              <a:rPr lang="en-US" sz="1800" i="1" dirty="0">
                <a:solidFill>
                  <a:srgbClr val="800000"/>
                </a:solidFill>
              </a:rPr>
              <a:t>et al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A.1 Vector Spaces and Affine Spaces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Equations of lines, planes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Vector subspaces and affine subspaces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A.2 Standard Constructions in Vector Spaces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Linear independence and spans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Coordinate systems and bases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A.3 Dot Products and Distances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Dot product 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sz="1600" baseline="30000" dirty="0" err="1">
                <a:solidFill>
                  <a:srgbClr val="0000CC"/>
                </a:solidFill>
                <a:latin typeface="Times New Roman" pitchFamily="18" charset="0"/>
              </a:rPr>
              <a:t>n</a:t>
            </a:r>
            <a:endParaRPr lang="en-US" sz="1600" baseline="300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Norms 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sz="1600" baseline="30000" dirty="0" err="1">
                <a:solidFill>
                  <a:srgbClr val="0000CC"/>
                </a:solidFill>
                <a:latin typeface="Times New Roman" pitchFamily="18" charset="0"/>
              </a:rPr>
              <a:t>n</a:t>
            </a:r>
            <a:endParaRPr lang="en-US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A.4 Matrices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Binary matrix operations: basic arithmetic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Unary matrix operations: transpose and inverse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Application: Transformations and Change of Coordinate Systems</a:t>
            </a:r>
          </a:p>
        </p:txBody>
      </p:sp>
      <p:pic>
        <p:nvPicPr>
          <p:cNvPr id="527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2819400" cy="923925"/>
          </a:xfrm>
          <a:prstGeom prst="rect">
            <a:avLst/>
          </a:prstGeom>
          <a:noFill/>
        </p:spPr>
      </p:pic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6096000" y="4495800"/>
            <a:ext cx="2236788" cy="81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Affine transformations</a:t>
            </a:r>
          </a:p>
          <a:p>
            <a:r>
              <a:rPr lang="en-US">
                <a:solidFill>
                  <a:schemeClr val="accent2"/>
                </a:solidFill>
              </a:rPr>
              <a:t>© 2005 Trevor McCauley</a:t>
            </a:r>
          </a:p>
          <a:p>
            <a:r>
              <a:rPr lang="en-US">
                <a:solidFill>
                  <a:schemeClr val="accent2"/>
                </a:solidFill>
              </a:rPr>
              <a:t>(Senocular)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1219200" y="762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</a:t>
            </a: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T, R, S Transformations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71399" name="Rectangle 7"/>
          <p:cNvSpPr>
            <a:spLocks noChangeArrowheads="1"/>
          </p:cNvSpPr>
          <p:nvPr/>
        </p:nvSpPr>
        <p:spPr bwMode="auto">
          <a:xfrm>
            <a:off x="457200" y="9906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T: </a:t>
            </a:r>
            <a:r>
              <a:rPr lang="en-US" sz="1800" u="sng" dirty="0">
                <a:solidFill>
                  <a:srgbClr val="800000"/>
                </a:solidFill>
              </a:rPr>
              <a:t>Translation</a:t>
            </a:r>
            <a:r>
              <a:rPr lang="en-US" sz="1800" dirty="0">
                <a:solidFill>
                  <a:srgbClr val="800000"/>
                </a:solidFill>
              </a:rPr>
              <a:t> (see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>
                <a:hlinkClick r:id="rId4"/>
              </a:rPr>
              <a:t>http://en.wikipedia.org/wiki/Translation_matrix</a:t>
            </a:r>
            <a:r>
              <a:rPr lang="en-US" sz="1800" dirty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Given</a:t>
            </a:r>
          </a:p>
          <a:p>
            <a:pPr marL="1085850" lvl="2" indent="-228600"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>
                <a:solidFill>
                  <a:srgbClr val="0000CC"/>
                </a:solidFill>
              </a:rPr>
              <a:t>Point to be moved – e.g., vertex of polygon or polyhedron</a:t>
            </a:r>
          </a:p>
          <a:p>
            <a:pPr marL="1085850" lvl="2" indent="-228600"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>
                <a:solidFill>
                  <a:srgbClr val="0000CC"/>
                </a:solidFill>
              </a:rPr>
              <a:t>Displacement vector (also represented as point)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Return: new, displaced (translated) point of </a:t>
            </a:r>
            <a:r>
              <a:rPr lang="en-US" sz="1600" u="sng" dirty="0">
                <a:solidFill>
                  <a:srgbClr val="0000CC"/>
                </a:solidFill>
              </a:rPr>
              <a:t>rigid body</a:t>
            </a:r>
          </a:p>
          <a:p>
            <a:pPr marL="342900" indent="-342900"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R: </a:t>
            </a:r>
            <a:r>
              <a:rPr lang="en-US" sz="1800" u="sng" dirty="0">
                <a:solidFill>
                  <a:srgbClr val="800000"/>
                </a:solidFill>
              </a:rPr>
              <a:t>Rotation</a:t>
            </a:r>
            <a:r>
              <a:rPr lang="en-US" sz="1800" dirty="0">
                <a:solidFill>
                  <a:srgbClr val="800000"/>
                </a:solidFill>
              </a:rPr>
              <a:t> (see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>
                <a:solidFill>
                  <a:srgbClr val="800000"/>
                </a:solidFill>
                <a:hlinkClick r:id="rId5"/>
              </a:rPr>
              <a:t>http</a:t>
            </a:r>
            <a:r>
              <a:rPr lang="en-US" sz="1800" u="sng" dirty="0">
                <a:hlinkClick r:id="rId5"/>
              </a:rPr>
              <a:t>://en.wikipedia.org/wiki/Rotation_matrix</a:t>
            </a:r>
            <a:r>
              <a:rPr lang="en-US" sz="1800" dirty="0">
                <a:solidFill>
                  <a:srgbClr val="800000"/>
                </a:solidFill>
              </a:rPr>
              <a:t>)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endParaRPr lang="en-US" sz="1800" u="sng" dirty="0">
              <a:solidFill>
                <a:srgbClr val="800000"/>
              </a:solidFill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Given</a:t>
            </a:r>
          </a:p>
          <a:p>
            <a:pPr marL="1085850" lvl="2" indent="-228600"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>
                <a:solidFill>
                  <a:srgbClr val="0000CC"/>
                </a:solidFill>
              </a:rPr>
              <a:t>Point to be rotated about axis</a:t>
            </a:r>
          </a:p>
          <a:p>
            <a:pPr marL="1085850" lvl="2" indent="-228600"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>
                <a:solidFill>
                  <a:srgbClr val="0000CC"/>
                </a:solidFill>
              </a:rPr>
              <a:t>Axis of rotation</a:t>
            </a:r>
          </a:p>
          <a:p>
            <a:pPr marL="1085850" lvl="2" indent="-228600"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>
                <a:solidFill>
                  <a:srgbClr val="0000CC"/>
                </a:solidFill>
              </a:rPr>
              <a:t>Degrees to be rotated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Return: new, displaced (rotated) point of rigid body</a:t>
            </a:r>
          </a:p>
          <a:p>
            <a:pPr marL="342900" indent="-342900"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S: </a:t>
            </a:r>
            <a:r>
              <a:rPr lang="en-US" sz="1800" u="sng" dirty="0">
                <a:solidFill>
                  <a:srgbClr val="800000"/>
                </a:solidFill>
              </a:rPr>
              <a:t>Scaling</a:t>
            </a:r>
            <a:r>
              <a:rPr lang="en-US" sz="1800" dirty="0">
                <a:solidFill>
                  <a:srgbClr val="800000"/>
                </a:solidFill>
              </a:rPr>
              <a:t> (see</a:t>
            </a:r>
            <a:r>
              <a:rPr lang="en-US" sz="1800" dirty="0">
                <a:solidFill>
                  <a:srgbClr val="0000CC"/>
                </a:solidFill>
              </a:rPr>
              <a:t> </a:t>
            </a:r>
            <a:r>
              <a:rPr lang="en-US" sz="1800" dirty="0">
                <a:hlinkClick r:id="rId6"/>
              </a:rPr>
              <a:t>http://en.wikipedia.org/wiki/Scaling_matrix</a:t>
            </a:r>
            <a:r>
              <a:rPr lang="en-US" sz="1800" dirty="0">
                <a:solidFill>
                  <a:srgbClr val="800000"/>
                </a:solidFill>
              </a:rPr>
              <a:t>)</a:t>
            </a:r>
            <a:endParaRPr lang="en-US" sz="1800" u="sng" dirty="0">
              <a:solidFill>
                <a:srgbClr val="800000"/>
              </a:solidFill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Given</a:t>
            </a:r>
          </a:p>
          <a:p>
            <a:pPr marL="1085850" lvl="2" indent="-228600"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>
                <a:solidFill>
                  <a:srgbClr val="0000CC"/>
                </a:solidFill>
              </a:rPr>
              <a:t>Set of points centered at origin</a:t>
            </a:r>
          </a:p>
          <a:p>
            <a:pPr marL="1085850" lvl="2" indent="-228600">
              <a:buClr>
                <a:srgbClr val="5B0DAA"/>
              </a:buClr>
              <a:buFont typeface="Wingdings" pitchFamily="2" charset="2"/>
              <a:buChar char="ð"/>
            </a:pPr>
            <a:r>
              <a:rPr lang="en-US" sz="1600" dirty="0">
                <a:solidFill>
                  <a:srgbClr val="0000CC"/>
                </a:solidFill>
              </a:rPr>
              <a:t>Scaling factor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</a:rPr>
              <a:t>Return: new, displaced (scaled) point</a:t>
            </a:r>
          </a:p>
          <a:p>
            <a:pPr marL="342900" indent="-342900"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>
                <a:solidFill>
                  <a:srgbClr val="800000"/>
                </a:solidFill>
              </a:rPr>
              <a:t>General: </a:t>
            </a:r>
            <a:r>
              <a:rPr lang="en-US" sz="1800" dirty="0">
                <a:solidFill>
                  <a:srgbClr val="800000"/>
                </a:solidFill>
                <a:hlinkClick r:id="rId7"/>
              </a:rPr>
              <a:t>h</a:t>
            </a:r>
            <a:r>
              <a:rPr lang="en-US" sz="1800" dirty="0">
                <a:hlinkClick r:id="rId7"/>
              </a:rPr>
              <a:t>ttp://en.wikipedia.org/wiki/Transformation_matrix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447800" y="762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Lab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0</a:t>
            </a:r>
            <a:endParaRPr lang="en-US" sz="25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50850" y="990600"/>
            <a:ext cx="8464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Warm-Up Lab </a:t>
            </a:r>
            <a:endParaRPr lang="en-US" sz="1800" dirty="0">
              <a:solidFill>
                <a:srgbClr val="800000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Account set-up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Linux environment</a:t>
            </a:r>
            <a:endParaRPr lang="en-US" sz="1600" dirty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Simple OpenGL exercise</a:t>
            </a:r>
            <a:endParaRPr lang="en-US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Basic Account Set-Up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See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http://support.cis.ksu.edu</a:t>
            </a:r>
            <a:r>
              <a:rPr lang="en-US" sz="1600" dirty="0" smtClean="0">
                <a:solidFill>
                  <a:srgbClr val="0000CC"/>
                </a:solidFill>
              </a:rPr>
              <a:t> to understand KSU Department of CIS setup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Make sure your CIS department account is set up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If not, use </a:t>
            </a:r>
            <a:r>
              <a:rPr lang="en-US" sz="1600" dirty="0" err="1" smtClean="0">
                <a:solidFill>
                  <a:srgbClr val="0000CC"/>
                </a:solidFill>
              </a:rPr>
              <a:t>SelfServ</a:t>
            </a:r>
            <a:r>
              <a:rPr lang="en-US" sz="1600" dirty="0" smtClean="0">
                <a:solidFill>
                  <a:srgbClr val="0000CC"/>
                </a:solidFill>
              </a:rPr>
              <a:t>: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https://selfserv.cis.ksu.edu/selfserv/requestAccount</a:t>
            </a:r>
            <a:endParaRPr lang="en-US" sz="1800" dirty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Linux Environment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Make sure your CIS department account is set up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Learn how to navigate, set your shell (see KSOL, </a:t>
            </a:r>
            <a:r>
              <a:rPr lang="en-US" sz="1600" dirty="0" smtClean="0">
                <a:hlinkClick r:id="rId6"/>
              </a:rPr>
              <a:t>http://unixhelp.ed.ac.uk</a:t>
            </a:r>
            <a:r>
              <a:rPr lang="en-US" sz="1600" dirty="0" smtClean="0"/>
              <a:t>)</a:t>
            </a:r>
            <a:endParaRPr lang="en-US" sz="1600" dirty="0" smtClean="0">
              <a:solidFill>
                <a:srgbClr val="0000CC"/>
              </a:solidFill>
            </a:endParaRP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Lab 1 and first </a:t>
            </a:r>
            <a:r>
              <a:rPr lang="en-US" sz="1600" dirty="0" err="1" smtClean="0">
                <a:solidFill>
                  <a:srgbClr val="0000CC"/>
                </a:solidFill>
              </a:rPr>
              <a:t>homeworks</a:t>
            </a:r>
            <a:r>
              <a:rPr lang="en-US" sz="1600" dirty="0" smtClean="0">
                <a:solidFill>
                  <a:srgbClr val="0000CC"/>
                </a:solidFill>
              </a:rPr>
              <a:t> will ask you to render to local </a:t>
            </a:r>
            <a:r>
              <a:rPr lang="en-US" sz="1600" dirty="0" err="1" smtClean="0">
                <a:solidFill>
                  <a:srgbClr val="0000CC"/>
                </a:solidFill>
              </a:rPr>
              <a:t>XWindows</a:t>
            </a:r>
            <a:r>
              <a:rPr lang="en-US" sz="1600" dirty="0" smtClean="0">
                <a:solidFill>
                  <a:srgbClr val="0000CC"/>
                </a:solidFill>
              </a:rPr>
              <a:t> server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Simple OpenGL exercise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Watch OpenGL Primer Part 1 as needed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Follow intro tutorials on “</a:t>
            </a:r>
            <a:r>
              <a:rPr lang="en-US" sz="1600" dirty="0" err="1" smtClean="0">
                <a:solidFill>
                  <a:srgbClr val="0000CC"/>
                </a:solidFill>
              </a:rPr>
              <a:t>NeHe</a:t>
            </a:r>
            <a:r>
              <a:rPr lang="en-US" sz="1600" dirty="0" smtClean="0">
                <a:solidFill>
                  <a:srgbClr val="0000CC"/>
                </a:solidFill>
              </a:rPr>
              <a:t>” (</a:t>
            </a:r>
            <a:r>
              <a:rPr lang="en-US" sz="1600" dirty="0" smtClean="0">
                <a:solidFill>
                  <a:srgbClr val="0000CC"/>
                </a:solidFill>
                <a:hlinkClick r:id="rId7"/>
              </a:rPr>
              <a:t>http://nehe.gamedev.net</a:t>
            </a:r>
            <a:r>
              <a:rPr lang="en-US" sz="1600" dirty="0" smtClean="0">
                <a:solidFill>
                  <a:srgbClr val="0000CC"/>
                </a:solidFill>
              </a:rPr>
              <a:t>) as instructed</a:t>
            </a:r>
          </a:p>
          <a:p>
            <a:pPr marL="742950" lvl="1" indent="-285750">
              <a:lnSpc>
                <a:spcPct val="11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0000CC"/>
                </a:solidFill>
              </a:rPr>
              <a:t>Turn in: source code, screenshot as instructed in Lab 0 handout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Projections From 3-D to 2-D: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Orthographic &amp; Perspective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08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371600"/>
            <a:ext cx="678321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Drawing as Projection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</a:t>
            </a:r>
            <a:r>
              <a:rPr lang="en-US" dirty="0" smtClean="0">
                <a:solidFill>
                  <a:srgbClr val="800000"/>
                </a:solidFill>
              </a:rPr>
              <a:t>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990600"/>
            <a:ext cx="4419600" cy="471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0"/>
  <p:tag name="LFXCI" val="0"/>
  <p:tag name="SVT" val="TRUE"/>
  <p:tag name="SWI" val="45"/>
  <p:tag name="CVB" val="45"/>
  <p:tag name="NBP" val="1"/>
  <p:tag name="SPT" val="TRUE"/>
  <p:tag name="CII" val="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1"/>
  <p:tag name="NBP" val="1"/>
  <p:tag name="SPT" val="FALSE"/>
  <p:tag name="CVB" val="31"/>
  <p:tag name="BSN" val="31"/>
  <p:tag name="LFXCI" val="0"/>
  <p:tag name="SVT" val="TRUE"/>
  <p:tag name="CII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"/>
  <p:tag name="NBP" val="1"/>
  <p:tag name="SPT" val="FALSE"/>
  <p:tag name="CVB" val="7"/>
  <p:tag name="BSN" val="7"/>
  <p:tag name="LFXCI" val="0"/>
  <p:tag name="SVT" val="TRUE"/>
  <p:tag name="CII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0"/>
  <p:tag name="LFXCI" val="0"/>
  <p:tag name="SVT" val="TRUE"/>
  <p:tag name="SWI" val="45"/>
  <p:tag name="CVB" val="45"/>
  <p:tag name="NBP" val="1"/>
  <p:tag name="SPT" val="TRUE"/>
  <p:tag name="CII" val="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2502</TotalTime>
  <Words>1982</Words>
  <Application>Microsoft Office PowerPoint</Application>
  <PresentationFormat>On-screen Show (4:3)</PresentationFormat>
  <Paragraphs>336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651</cp:revision>
  <dcterms:created xsi:type="dcterms:W3CDTF">1601-01-01T00:00:00Z</dcterms:created>
  <dcterms:modified xsi:type="dcterms:W3CDTF">2011-02-15T22:48:57Z</dcterms:modified>
</cp:coreProperties>
</file>