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tags/tag38.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notesSlides/notesSlide23.xml" ContentType="application/vnd.openxmlformats-officedocument.presentationml.notesSlide+xml"/>
  <Override PartName="/ppt/tags/tag27.xml" ContentType="application/vnd.openxmlformats-officedocument.presentationml.tag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tags/tag34.xml" ContentType="application/vnd.openxmlformats-officedocument.presentationml.tags+xml"/>
  <Override PartName="/ppt/notesSlides/notesSlide7.xml" ContentType="application/vnd.openxmlformats-officedocument.presentationml.notesSlide+xml"/>
  <Override PartName="/ppt/tags/tag12.xml" ContentType="application/vnd.openxmlformats-officedocument.presentationml.tags+xml"/>
  <Override PartName="/ppt/tags/tag23.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tags/tag39.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tags/tag19.xml" ContentType="application/vnd.openxmlformats-officedocument.presentationml.tags+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35.xml" ContentType="application/vnd.openxmlformats-officedocument.presentationml.notesSlide+xml"/>
  <Override PartName="/ppt/tags/tag3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22.xml" ContentType="application/vnd.openxmlformats-officedocument.presentationml.notesSlide+xml"/>
  <Override PartName="/ppt/tags/tag26.xml" ContentType="application/vnd.openxmlformats-officedocument.presentationml.tags+xml"/>
  <Override PartName="/ppt/notesSlides/notesSlide33.xml" ContentType="application/vnd.openxmlformats-officedocument.presentationml.notesSlide+xml"/>
  <Override PartName="/ppt/tags/tag35.xml" ContentType="application/vnd.openxmlformats-officedocument.presentationml.tag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20.xml" ContentType="application/vnd.openxmlformats-officedocument.presentationml.notesSlide+xml"/>
  <Default Extension="vml" ContentType="application/vnd.openxmlformats-officedocument.vmlDrawing"/>
  <Override PartName="/ppt/tags/tag24.xml" ContentType="application/vnd.openxmlformats-officedocument.presentationml.tags+xml"/>
  <Override PartName="/ppt/notesSlides/notesSlide31.xml" ContentType="application/vnd.openxmlformats-officedocument.presentationml.notesSlide+xml"/>
  <Override PartName="/ppt/tags/tag33.xml" ContentType="application/vnd.openxmlformats-officedocument.presentationml.tags+xml"/>
  <Override PartName="/ppt/notesSlides/notesSlide40.xml" ContentType="application/vnd.openxmlformats-officedocument.presentationml.notesSlide+xml"/>
  <Override PartName="/ppt/notesSlides/notesSlide6.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notesSlides/notesSlide25.xml" ContentType="application/vnd.openxmlformats-officedocument.presentationml.notesSlide+xml"/>
  <Override PartName="/ppt/tags/tag29.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tags/tag18.xml" ContentType="application/vnd.openxmlformats-officedocument.presentationml.tags+xml"/>
  <Override PartName="/ppt/notesSlides/notesSlide32.xml" ContentType="application/vnd.openxmlformats-officedocument.presentationml.notesSlide+xml"/>
  <Override PartName="/ppt/tags/tag36.xml" ContentType="application/vnd.openxmlformats-officedocument.presentationml.tags+xml"/>
  <Override PartName="/ppt/notesSlides/notesSlide9.xml" ContentType="application/vnd.openxmlformats-officedocument.presentationml.notesSlide+xml"/>
  <Override PartName="/ppt/tags/tag14.xml" ContentType="application/vnd.openxmlformats-officedocument.presentationml.tags+xml"/>
  <Override PartName="/ppt/notesSlides/notesSlide21.xml" ContentType="application/vnd.openxmlformats-officedocument.presentationml.notesSlide+xml"/>
  <Override PartName="/ppt/tags/tag25.xml" ContentType="application/vnd.openxmlformats-officedocument.presentationml.tags+xml"/>
  <Override PartName="/ppt/notesSlides/notesSlide10.xml" ContentType="application/vnd.openxmlformats-officedocument.presentationml.notesSlide+xml"/>
  <Override PartName="/ppt/tags/tag32.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tags/tag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2"/>
  </p:notesMasterIdLst>
  <p:handoutMasterIdLst>
    <p:handoutMasterId r:id="rId43"/>
  </p:handoutMasterIdLst>
  <p:sldIdLst>
    <p:sldId id="264" r:id="rId2"/>
    <p:sldId id="340" r:id="rId3"/>
    <p:sldId id="370" r:id="rId4"/>
    <p:sldId id="428" r:id="rId5"/>
    <p:sldId id="468" r:id="rId6"/>
    <p:sldId id="469" r:id="rId7"/>
    <p:sldId id="526" r:id="rId8"/>
    <p:sldId id="471" r:id="rId9"/>
    <p:sldId id="472" r:id="rId10"/>
    <p:sldId id="473" r:id="rId11"/>
    <p:sldId id="475" r:id="rId12"/>
    <p:sldId id="476" r:id="rId13"/>
    <p:sldId id="477" r:id="rId14"/>
    <p:sldId id="478" r:id="rId15"/>
    <p:sldId id="479" r:id="rId16"/>
    <p:sldId id="480" r:id="rId17"/>
    <p:sldId id="484" r:id="rId18"/>
    <p:sldId id="485" r:id="rId19"/>
    <p:sldId id="486" r:id="rId20"/>
    <p:sldId id="487" r:id="rId21"/>
    <p:sldId id="488" r:id="rId22"/>
    <p:sldId id="496" r:id="rId23"/>
    <p:sldId id="497" r:id="rId24"/>
    <p:sldId id="498" r:id="rId25"/>
    <p:sldId id="499" r:id="rId26"/>
    <p:sldId id="527" r:id="rId27"/>
    <p:sldId id="506" r:id="rId28"/>
    <p:sldId id="507" r:id="rId29"/>
    <p:sldId id="508" r:id="rId30"/>
    <p:sldId id="509" r:id="rId31"/>
    <p:sldId id="510" r:id="rId32"/>
    <p:sldId id="511" r:id="rId33"/>
    <p:sldId id="512" r:id="rId34"/>
    <p:sldId id="513" r:id="rId35"/>
    <p:sldId id="514" r:id="rId36"/>
    <p:sldId id="516" r:id="rId37"/>
    <p:sldId id="518" r:id="rId38"/>
    <p:sldId id="519" r:id="rId39"/>
    <p:sldId id="524" r:id="rId40"/>
    <p:sldId id="525" r:id="rId41"/>
  </p:sldIdLst>
  <p:sldSz cx="9144000" cy="6858000" type="screen4x3"/>
  <p:notesSz cx="7315200" cy="9601200"/>
  <p:custDataLst>
    <p:tags r:id="rId44"/>
  </p:custDataLst>
  <p:defaultTextStyle>
    <a:defPPr>
      <a:defRPr lang="en-US"/>
    </a:defPPr>
    <a:lvl1pPr algn="l" rtl="0" eaLnBrk="0" fontAlgn="base" hangingPunct="0">
      <a:spcBef>
        <a:spcPct val="20000"/>
      </a:spcBef>
      <a:spcAft>
        <a:spcPct val="0"/>
      </a:spcAft>
      <a:buClr>
        <a:schemeClr val="bg1"/>
      </a:buClr>
      <a:defRPr sz="1400" b="1" kern="1200">
        <a:solidFill>
          <a:schemeClr val="tx1"/>
        </a:solidFill>
        <a:latin typeface="Arial" charset="0"/>
        <a:ea typeface="+mn-ea"/>
        <a:cs typeface="+mn-cs"/>
      </a:defRPr>
    </a:lvl1pPr>
    <a:lvl2pPr marL="457200" algn="l" rtl="0" eaLnBrk="0" fontAlgn="base" hangingPunct="0">
      <a:spcBef>
        <a:spcPct val="20000"/>
      </a:spcBef>
      <a:spcAft>
        <a:spcPct val="0"/>
      </a:spcAft>
      <a:buClr>
        <a:schemeClr val="bg1"/>
      </a:buClr>
      <a:defRPr sz="1400" b="1" kern="1200">
        <a:solidFill>
          <a:schemeClr val="tx1"/>
        </a:solidFill>
        <a:latin typeface="Arial" charset="0"/>
        <a:ea typeface="+mn-ea"/>
        <a:cs typeface="+mn-cs"/>
      </a:defRPr>
    </a:lvl2pPr>
    <a:lvl3pPr marL="914400" algn="l" rtl="0" eaLnBrk="0" fontAlgn="base" hangingPunct="0">
      <a:spcBef>
        <a:spcPct val="20000"/>
      </a:spcBef>
      <a:spcAft>
        <a:spcPct val="0"/>
      </a:spcAft>
      <a:buClr>
        <a:schemeClr val="bg1"/>
      </a:buClr>
      <a:defRPr sz="1400" b="1" kern="1200">
        <a:solidFill>
          <a:schemeClr val="tx1"/>
        </a:solidFill>
        <a:latin typeface="Arial" charset="0"/>
        <a:ea typeface="+mn-ea"/>
        <a:cs typeface="+mn-cs"/>
      </a:defRPr>
    </a:lvl3pPr>
    <a:lvl4pPr marL="1371600" algn="l" rtl="0" eaLnBrk="0" fontAlgn="base" hangingPunct="0">
      <a:spcBef>
        <a:spcPct val="20000"/>
      </a:spcBef>
      <a:spcAft>
        <a:spcPct val="0"/>
      </a:spcAft>
      <a:buClr>
        <a:schemeClr val="bg1"/>
      </a:buClr>
      <a:defRPr sz="1400" b="1" kern="1200">
        <a:solidFill>
          <a:schemeClr val="tx1"/>
        </a:solidFill>
        <a:latin typeface="Arial" charset="0"/>
        <a:ea typeface="+mn-ea"/>
        <a:cs typeface="+mn-cs"/>
      </a:defRPr>
    </a:lvl4pPr>
    <a:lvl5pPr marL="1828800" algn="l" rtl="0" eaLnBrk="0" fontAlgn="base" hangingPunct="0">
      <a:spcBef>
        <a:spcPct val="20000"/>
      </a:spcBef>
      <a:spcAft>
        <a:spcPct val="0"/>
      </a:spcAft>
      <a:buClr>
        <a:schemeClr val="bg1"/>
      </a:buClr>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99CC"/>
    <a:srgbClr val="FFCC66"/>
    <a:srgbClr val="CC6600"/>
    <a:srgbClr val="800000"/>
    <a:srgbClr val="0099FF"/>
    <a:srgbClr val="33CCCC"/>
    <a:srgbClr val="3366FF"/>
    <a:srgbClr val="006699"/>
    <a:srgbClr val="33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81" autoAdjust="0"/>
    <p:restoredTop sz="78409" autoAdjust="0"/>
  </p:normalViewPr>
  <p:slideViewPr>
    <p:cSldViewPr>
      <p:cViewPr varScale="1">
        <p:scale>
          <a:sx n="91" d="100"/>
          <a:sy n="91" d="100"/>
        </p:scale>
        <p:origin x="-2202" y="-11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171825" cy="479425"/>
          </a:xfrm>
          <a:prstGeom prst="rect">
            <a:avLst/>
          </a:prstGeom>
          <a:noFill/>
          <a:ln w="9525">
            <a:noFill/>
            <a:miter lim="800000"/>
            <a:headEnd/>
            <a:tailEnd/>
          </a:ln>
          <a:effectLst/>
        </p:spPr>
        <p:txBody>
          <a:bodyPr vert="horz" wrap="square" lIns="96503" tIns="48252" rIns="96503" bIns="48252" numCol="1" anchor="t" anchorCtr="0" compatLnSpc="1">
            <a:prstTxWarp prst="textNoShape">
              <a:avLst/>
            </a:prstTxWarp>
          </a:bodyPr>
          <a:lstStyle>
            <a:lvl1pPr defTabSz="965200">
              <a:spcBef>
                <a:spcPct val="0"/>
              </a:spcBef>
              <a:buClrTx/>
              <a:defRPr sz="1200">
                <a:latin typeface="Times New Roman" pitchFamily="18" charset="0"/>
              </a:defRPr>
            </a:lvl1pPr>
          </a:lstStyle>
          <a:p>
            <a:endParaRPr lang="en-US"/>
          </a:p>
        </p:txBody>
      </p:sp>
      <p:sp>
        <p:nvSpPr>
          <p:cNvPr id="8195" name="Rectangle 3"/>
          <p:cNvSpPr>
            <a:spLocks noGrp="1" noChangeArrowheads="1"/>
          </p:cNvSpPr>
          <p:nvPr>
            <p:ph type="dt" sz="quarter" idx="1"/>
          </p:nvPr>
        </p:nvSpPr>
        <p:spPr bwMode="auto">
          <a:xfrm>
            <a:off x="4143375" y="0"/>
            <a:ext cx="3171825" cy="479425"/>
          </a:xfrm>
          <a:prstGeom prst="rect">
            <a:avLst/>
          </a:prstGeom>
          <a:noFill/>
          <a:ln w="9525">
            <a:noFill/>
            <a:miter lim="800000"/>
            <a:headEnd/>
            <a:tailEnd/>
          </a:ln>
          <a:effectLst/>
        </p:spPr>
        <p:txBody>
          <a:bodyPr vert="horz" wrap="square" lIns="96503" tIns="48252" rIns="96503" bIns="48252" numCol="1" anchor="t" anchorCtr="0" compatLnSpc="1">
            <a:prstTxWarp prst="textNoShape">
              <a:avLst/>
            </a:prstTxWarp>
          </a:bodyPr>
          <a:lstStyle>
            <a:lvl1pPr algn="r" defTabSz="965200">
              <a:spcBef>
                <a:spcPct val="0"/>
              </a:spcBef>
              <a:buClrTx/>
              <a:defRPr sz="1200">
                <a:latin typeface="Times New Roman" pitchFamily="18" charset="0"/>
              </a:defRPr>
            </a:lvl1pPr>
          </a:lstStyle>
          <a:p>
            <a:endParaRPr lang="en-US"/>
          </a:p>
        </p:txBody>
      </p:sp>
      <p:sp>
        <p:nvSpPr>
          <p:cNvPr id="8196" name="Rectangle 4"/>
          <p:cNvSpPr>
            <a:spLocks noGrp="1" noChangeArrowheads="1"/>
          </p:cNvSpPr>
          <p:nvPr>
            <p:ph type="ftr" sz="quarter" idx="2"/>
          </p:nvPr>
        </p:nvSpPr>
        <p:spPr bwMode="auto">
          <a:xfrm>
            <a:off x="0" y="9121775"/>
            <a:ext cx="3171825" cy="479425"/>
          </a:xfrm>
          <a:prstGeom prst="rect">
            <a:avLst/>
          </a:prstGeom>
          <a:noFill/>
          <a:ln w="9525">
            <a:noFill/>
            <a:miter lim="800000"/>
            <a:headEnd/>
            <a:tailEnd/>
          </a:ln>
          <a:effectLst/>
        </p:spPr>
        <p:txBody>
          <a:bodyPr vert="horz" wrap="square" lIns="96503" tIns="48252" rIns="96503" bIns="48252" numCol="1" anchor="b" anchorCtr="0" compatLnSpc="1">
            <a:prstTxWarp prst="textNoShape">
              <a:avLst/>
            </a:prstTxWarp>
          </a:bodyPr>
          <a:lstStyle>
            <a:lvl1pPr defTabSz="965200">
              <a:spcBef>
                <a:spcPct val="0"/>
              </a:spcBef>
              <a:buClrTx/>
              <a:defRPr sz="1200">
                <a:latin typeface="Times New Roman" pitchFamily="18" charset="0"/>
              </a:defRPr>
            </a:lvl1pPr>
          </a:lstStyle>
          <a:p>
            <a:endParaRPr lang="en-US"/>
          </a:p>
        </p:txBody>
      </p:sp>
      <p:sp>
        <p:nvSpPr>
          <p:cNvPr id="8197" name="Rectangle 5"/>
          <p:cNvSpPr>
            <a:spLocks noGrp="1" noChangeArrowheads="1"/>
          </p:cNvSpPr>
          <p:nvPr>
            <p:ph type="sldNum" sz="quarter" idx="3"/>
          </p:nvPr>
        </p:nvSpPr>
        <p:spPr bwMode="auto">
          <a:xfrm>
            <a:off x="4143375" y="9121775"/>
            <a:ext cx="3171825" cy="479425"/>
          </a:xfrm>
          <a:prstGeom prst="rect">
            <a:avLst/>
          </a:prstGeom>
          <a:noFill/>
          <a:ln w="9525">
            <a:noFill/>
            <a:miter lim="800000"/>
            <a:headEnd/>
            <a:tailEnd/>
          </a:ln>
          <a:effectLst/>
        </p:spPr>
        <p:txBody>
          <a:bodyPr vert="horz" wrap="square" lIns="96503" tIns="48252" rIns="96503" bIns="48252" numCol="1" anchor="b" anchorCtr="0" compatLnSpc="1">
            <a:prstTxWarp prst="textNoShape">
              <a:avLst/>
            </a:prstTxWarp>
          </a:bodyPr>
          <a:lstStyle>
            <a:lvl1pPr algn="r" defTabSz="965200">
              <a:spcBef>
                <a:spcPct val="0"/>
              </a:spcBef>
              <a:buClrTx/>
              <a:defRPr sz="1200">
                <a:latin typeface="Times New Roman" pitchFamily="18" charset="0"/>
              </a:defRPr>
            </a:lvl1pPr>
          </a:lstStyle>
          <a:p>
            <a:fld id="{FE0B76BF-F47A-4723-ACD4-4C04EDB04DA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defRPr sz="1200" b="0">
                <a:latin typeface="Times New Roman" pitchFamily="18" charset="0"/>
              </a:defRPr>
            </a:lvl1pPr>
          </a:lstStyle>
          <a:p>
            <a:endParaRPr lang="en-US"/>
          </a:p>
        </p:txBody>
      </p:sp>
      <p:sp>
        <p:nvSpPr>
          <p:cNvPr id="199683"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defRPr sz="1200" b="0">
                <a:latin typeface="Times New Roman" pitchFamily="18" charset="0"/>
              </a:defRPr>
            </a:lvl1pPr>
          </a:lstStyle>
          <a:p>
            <a:endParaRPr lang="en-US"/>
          </a:p>
        </p:txBody>
      </p:sp>
      <p:sp>
        <p:nvSpPr>
          <p:cNvPr id="19968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199685"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9686"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defRPr sz="1200" b="0">
                <a:latin typeface="Times New Roman" pitchFamily="18" charset="0"/>
              </a:defRPr>
            </a:lvl1pPr>
          </a:lstStyle>
          <a:p>
            <a:endParaRPr lang="en-US"/>
          </a:p>
        </p:txBody>
      </p:sp>
      <p:sp>
        <p:nvSpPr>
          <p:cNvPr id="199687"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defRPr sz="1200" b="0">
                <a:latin typeface="Times New Roman" pitchFamily="18" charset="0"/>
              </a:defRPr>
            </a:lvl1pPr>
          </a:lstStyle>
          <a:p>
            <a:fld id="{D8BEFEEC-EB37-4FAD-B44A-F724FBA528B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EF8B00-6917-4FF9-90B8-816218DC4A8F}" type="slidenum">
              <a:rPr lang="en-US"/>
              <a:pPr/>
              <a:t>1</a:t>
            </a:fld>
            <a:endParaRPr lang="en-US"/>
          </a:p>
        </p:txBody>
      </p:sp>
      <p:sp>
        <p:nvSpPr>
          <p:cNvPr id="234498" name="Rectangle 2"/>
          <p:cNvSpPr>
            <a:spLocks noGrp="1" noRot="1" noChangeAspect="1" noChangeArrowheads="1" noTextEdit="1"/>
          </p:cNvSpPr>
          <p:nvPr>
            <p:ph type="sldImg"/>
          </p:nvPr>
        </p:nvSpPr>
        <p:spPr>
          <a:xfrm>
            <a:off x="1716088" y="1063625"/>
            <a:ext cx="3883025" cy="2913063"/>
          </a:xfrm>
          <a:ln/>
        </p:spPr>
      </p:sp>
      <p:sp>
        <p:nvSpPr>
          <p:cNvPr id="234499" name="Rectangle 3"/>
          <p:cNvSpPr>
            <a:spLocks noGrp="1" noChangeArrowheads="1"/>
          </p:cNvSpPr>
          <p:nvPr>
            <p:ph type="body" idx="1"/>
          </p:nvPr>
        </p:nvSpPr>
        <p:spPr>
          <a:xfrm>
            <a:off x="974725" y="4559300"/>
            <a:ext cx="5365750" cy="4321175"/>
          </a:xfrm>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32D849-3D20-4FD7-8078-40D56E6C89E6}" type="slidenum">
              <a:rPr lang="en-US"/>
              <a:pPr/>
              <a:t>10</a:t>
            </a:fld>
            <a:endParaRPr lang="en-US"/>
          </a:p>
        </p:txBody>
      </p:sp>
      <p:sp>
        <p:nvSpPr>
          <p:cNvPr id="848898" name="Rectangle 2"/>
          <p:cNvSpPr>
            <a:spLocks noGrp="1" noRot="1" noChangeAspect="1" noChangeArrowheads="1" noTextEdit="1"/>
          </p:cNvSpPr>
          <p:nvPr>
            <p:ph type="sldImg"/>
          </p:nvPr>
        </p:nvSpPr>
        <p:spPr>
          <a:ln/>
        </p:spPr>
      </p:sp>
      <p:sp>
        <p:nvSpPr>
          <p:cNvPr id="848899" name="Rectangle 3"/>
          <p:cNvSpPr>
            <a:spLocks noGrp="1" noChangeArrowheads="1"/>
          </p:cNvSpPr>
          <p:nvPr>
            <p:ph type="body" idx="1"/>
          </p:nvPr>
        </p:nvSpPr>
        <p:spPr>
          <a:xfrm>
            <a:off x="974725" y="4560888"/>
            <a:ext cx="5365750" cy="4319587"/>
          </a:xfrm>
        </p:spPr>
        <p:txBody>
          <a:bodyPr/>
          <a:lstStyle/>
          <a:p>
            <a:r>
              <a:rPr lang="en-US"/>
              <a:t>As mentioned, OpenGL is window and operating system independent. To integrate it into various window systems, additional libraries are used to modify a native window into an OpenGL capable window.  Every window system has its own unique library and functions to do this.  Some examples are:</a:t>
            </a:r>
          </a:p>
          <a:p>
            <a:pPr lvl="1">
              <a:buFontTx/>
              <a:buChar char="•"/>
            </a:pPr>
            <a:r>
              <a:rPr lang="en-US"/>
              <a:t>  </a:t>
            </a:r>
            <a:r>
              <a:rPr lang="en-US">
                <a:latin typeface="Courier New" pitchFamily="49" charset="0"/>
              </a:rPr>
              <a:t>GLX</a:t>
            </a:r>
            <a:r>
              <a:rPr lang="en-US"/>
              <a:t> for the X Windows system, common on Unix platforms</a:t>
            </a:r>
          </a:p>
          <a:p>
            <a:pPr lvl="1">
              <a:buFontTx/>
              <a:buChar char="•"/>
            </a:pPr>
            <a:r>
              <a:rPr lang="en-US"/>
              <a:t>  </a:t>
            </a:r>
            <a:r>
              <a:rPr lang="en-US">
                <a:latin typeface="Courier New" pitchFamily="49" charset="0"/>
              </a:rPr>
              <a:t>AGL</a:t>
            </a:r>
            <a:r>
              <a:rPr lang="en-US"/>
              <a:t> for the Apple Macintosh</a:t>
            </a:r>
          </a:p>
          <a:p>
            <a:pPr lvl="1">
              <a:buFontTx/>
              <a:buChar char="•"/>
            </a:pPr>
            <a:r>
              <a:rPr lang="en-US"/>
              <a:t>  </a:t>
            </a:r>
            <a:r>
              <a:rPr lang="en-US">
                <a:latin typeface="Courier New" pitchFamily="49" charset="0"/>
              </a:rPr>
              <a:t>WGL</a:t>
            </a:r>
            <a:r>
              <a:rPr lang="en-US"/>
              <a:t> for Microsoft Windows</a:t>
            </a:r>
          </a:p>
          <a:p>
            <a:r>
              <a:rPr lang="en-US"/>
              <a:t>OpenGL also includes a utility library, GLU, to simplify common tasks such as: rendering quadric surfaces (i.e. spheres, cones, cylinders, etc. ), working with NURBS and curves, and concave polygon tessellation.</a:t>
            </a:r>
          </a:p>
          <a:p>
            <a:r>
              <a:rPr lang="en-US"/>
              <a:t>Finally to simplify programming and window system dependence, we’ll be using the freeware library, GLUT.  GLUT, written by Mark Kilgard, is a public domain window system independent toolkit for making simple OpenGL applications.  It simplifies the process of creating windows, working with events in the window system and handling animation.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60D594-A473-4FC5-999F-C60343AC22D4}" type="slidenum">
              <a:rPr lang="en-US"/>
              <a:pPr/>
              <a:t>11</a:t>
            </a:fld>
            <a:endParaRPr lang="en-US"/>
          </a:p>
        </p:txBody>
      </p:sp>
      <p:sp>
        <p:nvSpPr>
          <p:cNvPr id="852994" name="Rectangle 2"/>
          <p:cNvSpPr>
            <a:spLocks noGrp="1" noRot="1" noChangeAspect="1" noChangeArrowheads="1" noTextEdit="1"/>
          </p:cNvSpPr>
          <p:nvPr>
            <p:ph type="sldImg"/>
          </p:nvPr>
        </p:nvSpPr>
        <p:spPr>
          <a:ln/>
        </p:spPr>
      </p:sp>
      <p:sp>
        <p:nvSpPr>
          <p:cNvPr id="852995" name="Rectangle 3"/>
          <p:cNvSpPr>
            <a:spLocks noGrp="1" noChangeArrowheads="1"/>
          </p:cNvSpPr>
          <p:nvPr>
            <p:ph type="body" idx="1"/>
          </p:nvPr>
        </p:nvSpPr>
        <p:spPr>
          <a:xfrm>
            <a:off x="974725" y="4560888"/>
            <a:ext cx="5365750" cy="4319587"/>
          </a:xfrm>
        </p:spPr>
        <p:txBody>
          <a:bodyPr/>
          <a:lstStyle/>
          <a:p>
            <a:r>
              <a:rPr lang="en-US"/>
              <a:t>All of our discussions today will be presented in the C computer language.</a:t>
            </a:r>
          </a:p>
          <a:p>
            <a:r>
              <a:rPr lang="en-US"/>
              <a:t>For C, there are a few required elements which an application must do:</a:t>
            </a:r>
          </a:p>
          <a:p>
            <a:pPr lvl="1">
              <a:buFontTx/>
              <a:buChar char="•"/>
            </a:pPr>
            <a:r>
              <a:rPr lang="en-US"/>
              <a:t>  </a:t>
            </a:r>
            <a:r>
              <a:rPr lang="en-US" i="1"/>
              <a:t>Header files</a:t>
            </a:r>
            <a:r>
              <a:rPr lang="en-US"/>
              <a:t> describe all of the function calls, their parameters and defined constant values to the compiler.  OpenGL has header files for GL (the core library), GLU (the utility library), and GLUT (freeware windowing toolkit). </a:t>
            </a:r>
          </a:p>
          <a:p>
            <a:pPr lvl="1"/>
            <a:r>
              <a:rPr lang="en-US" i="1" u="sng"/>
              <a:t>Note</a:t>
            </a:r>
            <a:r>
              <a:rPr lang="en-US"/>
              <a:t>: </a:t>
            </a:r>
            <a:r>
              <a:rPr lang="en-US">
                <a:latin typeface="Courier New" pitchFamily="49" charset="0"/>
              </a:rPr>
              <a:t>glut.h</a:t>
            </a:r>
            <a:r>
              <a:rPr lang="en-US"/>
              <a:t> includes </a:t>
            </a:r>
            <a:r>
              <a:rPr lang="en-US">
                <a:latin typeface="Courier New" pitchFamily="49" charset="0"/>
              </a:rPr>
              <a:t>gl.h</a:t>
            </a:r>
            <a:r>
              <a:rPr lang="en-US"/>
              <a:t> and </a:t>
            </a:r>
            <a:r>
              <a:rPr lang="en-US">
                <a:latin typeface="Courier New" pitchFamily="49" charset="0"/>
              </a:rPr>
              <a:t>glu.h</a:t>
            </a:r>
            <a:r>
              <a:rPr lang="en-US"/>
              <a:t>. On Microsoft Windows, including </a:t>
            </a:r>
            <a:r>
              <a:rPr lang="en-US" i="1"/>
              <a:t>only</a:t>
            </a:r>
            <a:r>
              <a:rPr lang="en-US"/>
              <a:t> </a:t>
            </a:r>
            <a:r>
              <a:rPr lang="en-US">
                <a:latin typeface="Courier New" pitchFamily="49" charset="0"/>
              </a:rPr>
              <a:t>glut.h</a:t>
            </a:r>
            <a:r>
              <a:rPr lang="en-US"/>
              <a:t> is  recommended to avoid warnings about redefining Windows macros.</a:t>
            </a:r>
          </a:p>
          <a:p>
            <a:pPr lvl="1">
              <a:buFontTx/>
              <a:buChar char="•"/>
            </a:pPr>
            <a:r>
              <a:rPr lang="en-US"/>
              <a:t>  </a:t>
            </a:r>
            <a:r>
              <a:rPr lang="en-US" i="1"/>
              <a:t>Libraries</a:t>
            </a:r>
            <a:r>
              <a:rPr lang="en-US"/>
              <a:t> are the operating system dependent implementation of OpenGL on the system you’re using. Each operating system has its own set of libraries.  For Unix systems, the OpenGL library is commonly named </a:t>
            </a:r>
            <a:r>
              <a:rPr lang="en-US">
                <a:latin typeface="Courier New" pitchFamily="49" charset="0"/>
              </a:rPr>
              <a:t>libGL.so</a:t>
            </a:r>
            <a:r>
              <a:rPr lang="en-US"/>
              <a:t> and for Microsoft Windows, it’s named </a:t>
            </a:r>
            <a:r>
              <a:rPr lang="en-US">
                <a:latin typeface="Courier New" pitchFamily="49" charset="0"/>
              </a:rPr>
              <a:t>opengl32.lib</a:t>
            </a:r>
            <a:r>
              <a:rPr lang="en-US"/>
              <a:t>.</a:t>
            </a:r>
          </a:p>
          <a:p>
            <a:pPr lvl="1">
              <a:buFontTx/>
              <a:buChar char="•"/>
            </a:pPr>
            <a:r>
              <a:rPr lang="en-US"/>
              <a:t>  Finally, </a:t>
            </a:r>
            <a:r>
              <a:rPr lang="en-US" i="1"/>
              <a:t>enumerated types</a:t>
            </a:r>
            <a:r>
              <a:rPr lang="en-US"/>
              <a:t> are definitions for the basic types (i.e. float, double, int, etc.) which your program uses to store variables. To simplify platform independence for OpenGL programs, a complete set of enumerated types are defined. Use them to simplify transferring your programs to other operating systems.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801621-8D7D-40E3-9B9A-B08F49E2E456}" type="slidenum">
              <a:rPr lang="en-US"/>
              <a:pPr/>
              <a:t>12</a:t>
            </a:fld>
            <a:endParaRPr lang="en-US"/>
          </a:p>
        </p:txBody>
      </p:sp>
      <p:sp>
        <p:nvSpPr>
          <p:cNvPr id="855042" name="Rectangle 2"/>
          <p:cNvSpPr>
            <a:spLocks noGrp="1" noRot="1" noChangeAspect="1" noChangeArrowheads="1" noTextEdit="1"/>
          </p:cNvSpPr>
          <p:nvPr>
            <p:ph type="sldImg"/>
          </p:nvPr>
        </p:nvSpPr>
        <p:spPr>
          <a:ln/>
        </p:spPr>
      </p:sp>
      <p:sp>
        <p:nvSpPr>
          <p:cNvPr id="855043" name="Rectangle 3"/>
          <p:cNvSpPr>
            <a:spLocks noGrp="1" noChangeArrowheads="1"/>
          </p:cNvSpPr>
          <p:nvPr>
            <p:ph type="body" idx="1"/>
          </p:nvPr>
        </p:nvSpPr>
        <p:spPr>
          <a:xfrm>
            <a:off x="974725" y="4560888"/>
            <a:ext cx="5365750" cy="4319587"/>
          </a:xfrm>
        </p:spPr>
        <p:txBody>
          <a:bodyPr/>
          <a:lstStyle/>
          <a:p>
            <a:r>
              <a:rPr lang="en-US"/>
              <a:t>Here’s the basic structure that we’ll be using in our applications. This is generally what you’d do in your own OpenGL applications.</a:t>
            </a:r>
          </a:p>
          <a:p>
            <a:r>
              <a:rPr lang="en-US"/>
              <a:t>The steps are:</a:t>
            </a:r>
          </a:p>
          <a:p>
            <a:r>
              <a:rPr lang="en-US"/>
              <a:t>   1) Choose the type of window that you need for your application and initialize it.</a:t>
            </a:r>
          </a:p>
          <a:p>
            <a:r>
              <a:rPr lang="en-US"/>
              <a:t>   2) Initialize any OpenGL state that you don’t need to change every frame of your program. This might include things like the background color, light positions and texture maps.</a:t>
            </a:r>
          </a:p>
          <a:p>
            <a:r>
              <a:rPr lang="en-US"/>
              <a:t>   3) Register the </a:t>
            </a:r>
            <a:r>
              <a:rPr lang="en-US" i="1"/>
              <a:t>callback</a:t>
            </a:r>
            <a:r>
              <a:rPr lang="en-US"/>
              <a:t> functions that you’ll need. Callbacks are routines you write that GLUT calls when a certain sequence of events occurs, like the window needing to be refreshed, or the user moving the mouse. The most important callback function is the one to render your scene, which we’ll discuss in a few slides.</a:t>
            </a:r>
          </a:p>
          <a:p>
            <a:r>
              <a:rPr lang="en-US"/>
              <a:t>   4) Enter the main event processing loop. This is where your application receives events, and schedules when callback functions are called.</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9A198B-9E63-409D-A244-87EA6693990A}" type="slidenum">
              <a:rPr lang="en-US"/>
              <a:pPr/>
              <a:t>13</a:t>
            </a:fld>
            <a:endParaRPr lang="en-US"/>
          </a:p>
        </p:txBody>
      </p:sp>
      <p:sp>
        <p:nvSpPr>
          <p:cNvPr id="857090" name="Rectangle 2"/>
          <p:cNvSpPr>
            <a:spLocks noGrp="1" noRot="1" noChangeAspect="1" noChangeArrowheads="1" noTextEdit="1"/>
          </p:cNvSpPr>
          <p:nvPr>
            <p:ph type="sldImg"/>
          </p:nvPr>
        </p:nvSpPr>
        <p:spPr>
          <a:ln/>
        </p:spPr>
      </p:sp>
      <p:sp>
        <p:nvSpPr>
          <p:cNvPr id="857091" name="Rectangle 3"/>
          <p:cNvSpPr>
            <a:spLocks noGrp="1" noChangeArrowheads="1"/>
          </p:cNvSpPr>
          <p:nvPr>
            <p:ph type="body" idx="1"/>
          </p:nvPr>
        </p:nvSpPr>
        <p:spPr>
          <a:xfrm>
            <a:off x="974725" y="4560888"/>
            <a:ext cx="5365750" cy="4319587"/>
          </a:xfrm>
        </p:spPr>
        <p:txBody>
          <a:bodyPr/>
          <a:lstStyle/>
          <a:p>
            <a:r>
              <a:rPr lang="en-US"/>
              <a:t>Here’s an example of the main part of a GLUT based OpenGL application.  This is the model that we’ll use for most of our programs in the course.</a:t>
            </a:r>
          </a:p>
          <a:p>
            <a:r>
              <a:rPr lang="en-US"/>
              <a:t>The </a:t>
            </a:r>
            <a:r>
              <a:rPr lang="en-US">
                <a:latin typeface="Courier New" pitchFamily="49" charset="0"/>
              </a:rPr>
              <a:t>glutInitDisplayMode()</a:t>
            </a:r>
            <a:r>
              <a:rPr lang="en-US"/>
              <a:t> and </a:t>
            </a:r>
            <a:r>
              <a:rPr lang="en-US">
                <a:latin typeface="Courier New" pitchFamily="49" charset="0"/>
              </a:rPr>
              <a:t>glutCreateWindow()</a:t>
            </a:r>
            <a:r>
              <a:rPr lang="en-US"/>
              <a:t> functions compose the window configuration step.</a:t>
            </a:r>
          </a:p>
          <a:p>
            <a:r>
              <a:rPr lang="en-US"/>
              <a:t>We then call the </a:t>
            </a:r>
            <a:r>
              <a:rPr lang="en-US">
                <a:latin typeface="Courier New" pitchFamily="49" charset="0"/>
              </a:rPr>
              <a:t>init()</a:t>
            </a:r>
            <a:r>
              <a:rPr lang="en-US"/>
              <a:t> routine, which contains our one-time initialization. Here we initialize any OpenGL state and other program variables that we might need to use during our program that remain constant throughout the program’s execution.</a:t>
            </a:r>
          </a:p>
          <a:p>
            <a:r>
              <a:rPr lang="en-US"/>
              <a:t>Next, we register the callback routines that we’re going to use during our program.</a:t>
            </a:r>
          </a:p>
          <a:p>
            <a:r>
              <a:rPr lang="en-US"/>
              <a:t>Finally, we enter the event processing loop, which interprets events and calls our respective callback routines.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9D83A9-17D5-408C-954C-F0B722C387E1}" type="slidenum">
              <a:rPr lang="en-US"/>
              <a:pPr/>
              <a:t>14</a:t>
            </a:fld>
            <a:endParaRPr lang="en-US"/>
          </a:p>
        </p:txBody>
      </p:sp>
      <p:sp>
        <p:nvSpPr>
          <p:cNvPr id="859138" name="Rectangle 2"/>
          <p:cNvSpPr>
            <a:spLocks noGrp="1" noRot="1" noChangeAspect="1" noChangeArrowheads="1" noTextEdit="1"/>
          </p:cNvSpPr>
          <p:nvPr>
            <p:ph type="sldImg"/>
          </p:nvPr>
        </p:nvSpPr>
        <p:spPr>
          <a:ln/>
        </p:spPr>
      </p:sp>
      <p:sp>
        <p:nvSpPr>
          <p:cNvPr id="859139" name="Rectangle 3"/>
          <p:cNvSpPr>
            <a:spLocks noGrp="1" noChangeArrowheads="1"/>
          </p:cNvSpPr>
          <p:nvPr>
            <p:ph type="body" idx="1"/>
          </p:nvPr>
        </p:nvSpPr>
        <p:spPr>
          <a:xfrm>
            <a:off x="974725" y="4560888"/>
            <a:ext cx="5365750" cy="4319587"/>
          </a:xfrm>
        </p:spPr>
        <p:txBody>
          <a:bodyPr/>
          <a:lstStyle/>
          <a:p>
            <a:r>
              <a:rPr lang="en-US"/>
              <a:t>Here’s the internals of our initialization routine, </a:t>
            </a:r>
            <a:r>
              <a:rPr lang="en-US">
                <a:latin typeface="Courier New" pitchFamily="49" charset="0"/>
              </a:rPr>
              <a:t>init()</a:t>
            </a:r>
            <a:r>
              <a:rPr lang="en-US"/>
              <a:t>. Over the course of the day, you’ll learn what each of the above OpenGL calls do.</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93D556-D145-407D-93B7-014B4D58ED6B}" type="slidenum">
              <a:rPr lang="en-US"/>
              <a:pPr/>
              <a:t>15</a:t>
            </a:fld>
            <a:endParaRPr lang="en-US"/>
          </a:p>
        </p:txBody>
      </p:sp>
      <p:sp>
        <p:nvSpPr>
          <p:cNvPr id="861186" name="Rectangle 2"/>
          <p:cNvSpPr>
            <a:spLocks noGrp="1" noRot="1" noChangeAspect="1" noChangeArrowheads="1" noTextEdit="1"/>
          </p:cNvSpPr>
          <p:nvPr>
            <p:ph type="sldImg"/>
          </p:nvPr>
        </p:nvSpPr>
        <p:spPr>
          <a:ln/>
        </p:spPr>
      </p:sp>
      <p:sp>
        <p:nvSpPr>
          <p:cNvPr id="861187" name="Rectangle 3"/>
          <p:cNvSpPr>
            <a:spLocks noGrp="1" noChangeArrowheads="1"/>
          </p:cNvSpPr>
          <p:nvPr>
            <p:ph type="body" idx="1"/>
          </p:nvPr>
        </p:nvSpPr>
        <p:spPr>
          <a:xfrm>
            <a:off x="974725" y="4560888"/>
            <a:ext cx="5365750" cy="4319587"/>
          </a:xfrm>
        </p:spPr>
        <p:txBody>
          <a:bodyPr/>
          <a:lstStyle/>
          <a:p>
            <a:r>
              <a:rPr lang="en-US"/>
              <a:t>GLUT uses a </a:t>
            </a:r>
            <a:r>
              <a:rPr lang="en-US" i="1"/>
              <a:t>callback mechanism</a:t>
            </a:r>
            <a:r>
              <a:rPr lang="en-US"/>
              <a:t> to do its event processing. Callbacks simplify event processing for the application developer. As compared to more traditional event driven programming, where the author must receive and process each event, and call whatever actions are necessary, callbacks simplify the process by defining what actions are supported, and automatically handling the user events. All the author must do is fill in what should happen when.</a:t>
            </a:r>
          </a:p>
          <a:p>
            <a:r>
              <a:rPr lang="en-US"/>
              <a:t>GLUT supports many different callback actions, including:</a:t>
            </a:r>
          </a:p>
          <a:p>
            <a:pPr lvl="1">
              <a:buFontTx/>
              <a:buChar char="•"/>
            </a:pPr>
            <a:r>
              <a:rPr lang="en-US"/>
              <a:t> </a:t>
            </a:r>
            <a:r>
              <a:rPr lang="en-US">
                <a:latin typeface="Courier New" pitchFamily="49" charset="0"/>
              </a:rPr>
              <a:t>glutDisplayFunc()</a:t>
            </a:r>
            <a:r>
              <a:rPr lang="en-US"/>
              <a:t> - called when pixels in the window need to be refreshed.</a:t>
            </a:r>
          </a:p>
          <a:p>
            <a:pPr lvl="1">
              <a:buFontTx/>
              <a:buChar char="•"/>
            </a:pPr>
            <a:r>
              <a:rPr lang="en-US"/>
              <a:t> </a:t>
            </a:r>
            <a:r>
              <a:rPr lang="en-US">
                <a:latin typeface="Courier New" pitchFamily="49" charset="0"/>
              </a:rPr>
              <a:t>glutReshapeFunc()</a:t>
            </a:r>
            <a:r>
              <a:rPr lang="en-US"/>
              <a:t> - called when the window changes size</a:t>
            </a:r>
          </a:p>
          <a:p>
            <a:pPr lvl="1">
              <a:buFontTx/>
              <a:buChar char="•"/>
            </a:pPr>
            <a:r>
              <a:rPr lang="en-US"/>
              <a:t> </a:t>
            </a:r>
            <a:r>
              <a:rPr lang="en-US">
                <a:latin typeface="Courier New" pitchFamily="49" charset="0"/>
              </a:rPr>
              <a:t>glutKeyboardFunc()</a:t>
            </a:r>
            <a:r>
              <a:rPr lang="en-US"/>
              <a:t> - called when a key is struck on the keyboard</a:t>
            </a:r>
          </a:p>
          <a:p>
            <a:pPr lvl="1">
              <a:buFontTx/>
              <a:buChar char="•"/>
            </a:pPr>
            <a:r>
              <a:rPr lang="en-US"/>
              <a:t> </a:t>
            </a:r>
            <a:r>
              <a:rPr lang="en-US">
                <a:latin typeface="Courier New" pitchFamily="49" charset="0"/>
              </a:rPr>
              <a:t>glutMouseFunc()</a:t>
            </a:r>
            <a:r>
              <a:rPr lang="en-US"/>
              <a:t> - called when the user presses a mouse button on the mouse</a:t>
            </a:r>
          </a:p>
          <a:p>
            <a:pPr lvl="1">
              <a:buFontTx/>
              <a:buChar char="•"/>
            </a:pPr>
            <a:r>
              <a:rPr lang="en-US"/>
              <a:t> </a:t>
            </a:r>
            <a:r>
              <a:rPr lang="en-US">
                <a:latin typeface="Courier New" pitchFamily="49" charset="0"/>
              </a:rPr>
              <a:t>glutMotionFunc()</a:t>
            </a:r>
            <a:r>
              <a:rPr lang="en-US"/>
              <a:t> - called when the user moves the mouse while a mouse button is pressed</a:t>
            </a:r>
          </a:p>
          <a:p>
            <a:pPr lvl="1">
              <a:buFontTx/>
              <a:buChar char="•"/>
            </a:pPr>
            <a:r>
              <a:rPr lang="en-US"/>
              <a:t> </a:t>
            </a:r>
            <a:r>
              <a:rPr lang="en-US">
                <a:latin typeface="Courier New" pitchFamily="49" charset="0"/>
              </a:rPr>
              <a:t>glutPassiveMouseFunc()</a:t>
            </a:r>
            <a:r>
              <a:rPr lang="en-US"/>
              <a:t> - called when the mouse is moved regardless of mouse button state</a:t>
            </a:r>
          </a:p>
          <a:p>
            <a:pPr lvl="1">
              <a:buFontTx/>
              <a:buChar char="•"/>
            </a:pPr>
            <a:r>
              <a:rPr lang="en-US"/>
              <a:t> </a:t>
            </a:r>
            <a:r>
              <a:rPr lang="en-US">
                <a:latin typeface="Courier New" pitchFamily="49" charset="0"/>
              </a:rPr>
              <a:t>glutIdleFunc()</a:t>
            </a:r>
            <a:r>
              <a:rPr lang="en-US"/>
              <a:t> - a callback function called when nothing else is going on. Very useful for animations.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4169AA-BC03-4700-9D73-09F9F9D8F2D1}" type="slidenum">
              <a:rPr lang="en-US"/>
              <a:pPr/>
              <a:t>16</a:t>
            </a:fld>
            <a:endParaRPr lang="en-US"/>
          </a:p>
        </p:txBody>
      </p:sp>
      <p:sp>
        <p:nvSpPr>
          <p:cNvPr id="863234" name="Rectangle 2"/>
          <p:cNvSpPr>
            <a:spLocks noGrp="1" noRot="1" noChangeAspect="1" noChangeArrowheads="1" noTextEdit="1"/>
          </p:cNvSpPr>
          <p:nvPr>
            <p:ph type="sldImg"/>
          </p:nvPr>
        </p:nvSpPr>
        <p:spPr>
          <a:ln/>
        </p:spPr>
      </p:sp>
      <p:sp>
        <p:nvSpPr>
          <p:cNvPr id="863235" name="Rectangle 3"/>
          <p:cNvSpPr>
            <a:spLocks noGrp="1" noChangeArrowheads="1"/>
          </p:cNvSpPr>
          <p:nvPr>
            <p:ph type="body" idx="1"/>
          </p:nvPr>
        </p:nvSpPr>
        <p:spPr>
          <a:xfrm>
            <a:off x="974725" y="4560888"/>
            <a:ext cx="5365750" cy="4319587"/>
          </a:xfrm>
        </p:spPr>
        <p:txBody>
          <a:bodyPr/>
          <a:lstStyle/>
          <a:p>
            <a:r>
              <a:rPr lang="en-US"/>
              <a:t>One of the most important callbacks is the </a:t>
            </a:r>
            <a:r>
              <a:rPr lang="en-US">
                <a:latin typeface="Courier New" pitchFamily="49" charset="0"/>
              </a:rPr>
              <a:t>glutDisplayFunc()</a:t>
            </a:r>
            <a:r>
              <a:rPr lang="en-US"/>
              <a:t> callback. This callback is called when the window needs to be refreshed. It’s here that you’d do all of your OpenGL rendering.</a:t>
            </a:r>
          </a:p>
          <a:p>
            <a:r>
              <a:rPr lang="en-US"/>
              <a:t>The above routine merely clears the window, and renders a triangle strip and then swaps the buffers for smooth animation transition. You’ll learn more about what each of these calls do during the day.</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055967-A2E0-44E9-835B-9049071C0D9D}" type="slidenum">
              <a:rPr lang="en-US"/>
              <a:pPr/>
              <a:t>17</a:t>
            </a:fld>
            <a:endParaRPr lang="en-US"/>
          </a:p>
        </p:txBody>
      </p:sp>
      <p:sp>
        <p:nvSpPr>
          <p:cNvPr id="871426" name="Rectangle 2"/>
          <p:cNvSpPr>
            <a:spLocks noGrp="1" noRot="1" noChangeAspect="1" noChangeArrowheads="1" noTextEdit="1"/>
          </p:cNvSpPr>
          <p:nvPr>
            <p:ph type="sldImg"/>
          </p:nvPr>
        </p:nvSpPr>
        <p:spPr>
          <a:xfrm>
            <a:off x="1265238" y="725488"/>
            <a:ext cx="4784725" cy="3587750"/>
          </a:xfrm>
          <a:ln w="12700" cap="flat">
            <a:solidFill>
              <a:schemeClr val="tx1"/>
            </a:solidFill>
          </a:ln>
        </p:spPr>
      </p:sp>
      <p:sp>
        <p:nvSpPr>
          <p:cNvPr id="871427" name="Rectangle 3"/>
          <p:cNvSpPr>
            <a:spLocks noGrp="1" noChangeArrowheads="1"/>
          </p:cNvSpPr>
          <p:nvPr>
            <p:ph type="body" idx="1"/>
          </p:nvPr>
        </p:nvSpPr>
        <p:spPr>
          <a:xfrm>
            <a:off x="974725" y="4560888"/>
            <a:ext cx="5365750" cy="4319587"/>
          </a:xfrm>
          <a:noFill/>
          <a:ln/>
        </p:spPr>
        <p:txBody>
          <a:bodyPr lIns="97704" tIns="48024" rIns="97704" bIns="48024"/>
          <a:lstStyle/>
          <a:p>
            <a:pPr>
              <a:lnSpc>
                <a:spcPct val="85000"/>
              </a:lnSpc>
            </a:pPr>
            <a:r>
              <a:rPr lang="en-US"/>
              <a:t>In this section, we’ll be discussing the basic geometric primitives that OpenGL uses for rendering, as well as how to manage the OpenGL state which controls the appearance of those primitives.</a:t>
            </a:r>
          </a:p>
          <a:p>
            <a:pPr>
              <a:lnSpc>
                <a:spcPct val="85000"/>
              </a:lnSpc>
            </a:pPr>
            <a:r>
              <a:rPr lang="en-US"/>
              <a:t>OpenGL also supports the rendering of bitmaps and images, which is discussed in a later section. </a:t>
            </a:r>
          </a:p>
          <a:p>
            <a:pPr>
              <a:lnSpc>
                <a:spcPct val="85000"/>
              </a:lnSpc>
            </a:pPr>
            <a:r>
              <a:rPr lang="en-US"/>
              <a:t>Additionally, we’ll discuss the different types of OpenGL buffers, and what each can be used for.</a:t>
            </a:r>
          </a:p>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8A25AC-DE24-48B6-A1FB-EF2FF43D7AA3}" type="slidenum">
              <a:rPr lang="en-US"/>
              <a:pPr/>
              <a:t>18</a:t>
            </a:fld>
            <a:endParaRPr lang="en-US"/>
          </a:p>
        </p:txBody>
      </p:sp>
      <p:sp>
        <p:nvSpPr>
          <p:cNvPr id="873474" name="Rectangle 2"/>
          <p:cNvSpPr>
            <a:spLocks noGrp="1" noRot="1" noChangeAspect="1" noChangeArrowheads="1" noTextEdit="1"/>
          </p:cNvSpPr>
          <p:nvPr>
            <p:ph type="sldImg"/>
          </p:nvPr>
        </p:nvSpPr>
        <p:spPr>
          <a:xfrm>
            <a:off x="1265238" y="725488"/>
            <a:ext cx="4784725" cy="3587750"/>
          </a:xfrm>
          <a:ln w="12700" cap="flat">
            <a:solidFill>
              <a:schemeClr val="tx1"/>
            </a:solidFill>
          </a:ln>
        </p:spPr>
      </p:sp>
      <p:sp>
        <p:nvSpPr>
          <p:cNvPr id="873475" name="Rectangle 3"/>
          <p:cNvSpPr>
            <a:spLocks noGrp="1" noChangeArrowheads="1"/>
          </p:cNvSpPr>
          <p:nvPr>
            <p:ph type="body" idx="1"/>
          </p:nvPr>
        </p:nvSpPr>
        <p:spPr>
          <a:xfrm>
            <a:off x="974725" y="4560888"/>
            <a:ext cx="5365750" cy="4319587"/>
          </a:xfrm>
          <a:noFill/>
          <a:ln/>
        </p:spPr>
        <p:txBody>
          <a:bodyPr lIns="97704" tIns="48024" rIns="97704" bIns="48024"/>
          <a:lstStyle/>
          <a:p>
            <a:r>
              <a:rPr lang="en-US"/>
              <a:t>Every OpenGL geometric primitive is specified by its vertices, which are </a:t>
            </a:r>
            <a:r>
              <a:rPr lang="en-US" i="1"/>
              <a:t>homogenous coordinates</a:t>
            </a:r>
            <a:r>
              <a:rPr lang="en-US"/>
              <a:t>.  Homogenous coordinates are of the form </a:t>
            </a:r>
            <a:br>
              <a:rPr lang="en-US"/>
            </a:br>
            <a:r>
              <a:rPr lang="en-US"/>
              <a:t>( </a:t>
            </a:r>
            <a:r>
              <a:rPr lang="en-US" i="1"/>
              <a:t>x, y, z, w</a:t>
            </a:r>
            <a:r>
              <a:rPr lang="en-US"/>
              <a:t> ). Depending on how vertices are organized, OpenGL can render any of the shown primitives.</a:t>
            </a:r>
          </a:p>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50673E-5228-4721-9407-45114739682B}" type="slidenum">
              <a:rPr lang="en-US"/>
              <a:pPr/>
              <a:t>19</a:t>
            </a:fld>
            <a:endParaRPr lang="en-US"/>
          </a:p>
        </p:txBody>
      </p:sp>
      <p:sp>
        <p:nvSpPr>
          <p:cNvPr id="875522" name="Rectangle 2"/>
          <p:cNvSpPr>
            <a:spLocks noGrp="1" noRot="1" noChangeAspect="1" noChangeArrowheads="1" noTextEdit="1"/>
          </p:cNvSpPr>
          <p:nvPr>
            <p:ph type="sldImg"/>
          </p:nvPr>
        </p:nvSpPr>
        <p:spPr>
          <a:xfrm>
            <a:off x="1265238" y="725488"/>
            <a:ext cx="4784725" cy="3587750"/>
          </a:xfrm>
          <a:ln w="12700" cap="flat">
            <a:solidFill>
              <a:schemeClr val="tx1"/>
            </a:solidFill>
          </a:ln>
        </p:spPr>
      </p:sp>
      <p:sp>
        <p:nvSpPr>
          <p:cNvPr id="875523" name="Rectangle 3"/>
          <p:cNvSpPr>
            <a:spLocks noGrp="1" noChangeArrowheads="1"/>
          </p:cNvSpPr>
          <p:nvPr>
            <p:ph type="body" idx="1"/>
          </p:nvPr>
        </p:nvSpPr>
        <p:spPr>
          <a:xfrm>
            <a:off x="974725" y="4560888"/>
            <a:ext cx="5365750" cy="4319587"/>
          </a:xfrm>
          <a:noFill/>
          <a:ln/>
        </p:spPr>
        <p:txBody>
          <a:bodyPr lIns="97704" tIns="48024" rIns="97704" bIns="48024"/>
          <a:lstStyle/>
          <a:p>
            <a:r>
              <a:rPr lang="en-US"/>
              <a:t>The </a:t>
            </a:r>
            <a:r>
              <a:rPr lang="en-US">
                <a:latin typeface="Courier New" pitchFamily="49" charset="0"/>
              </a:rPr>
              <a:t>drawRhombus()</a:t>
            </a:r>
            <a:r>
              <a:rPr lang="en-US"/>
              <a:t> routine causes OpenGL to render a single quadrilateral in a single color.  The rhombus is planar, since the </a:t>
            </a:r>
            <a:r>
              <a:rPr lang="en-US" i="1"/>
              <a:t>z</a:t>
            </a:r>
            <a:r>
              <a:rPr lang="en-US"/>
              <a:t> value is automatically set to 0.0 by </a:t>
            </a:r>
            <a:r>
              <a:rPr lang="en-US">
                <a:latin typeface="Courier New" pitchFamily="49" charset="0"/>
              </a:rPr>
              <a:t>glVertex2f()</a:t>
            </a:r>
            <a:r>
              <a:rPr lang="en-US"/>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9BAA34-A3AC-4E26-A054-702B33FF3F31}" type="slidenum">
              <a:rPr lang="en-US"/>
              <a:pPr/>
              <a:t>2</a:t>
            </a:fld>
            <a:endParaRPr lang="en-US"/>
          </a:p>
        </p:txBody>
      </p:sp>
      <p:sp>
        <p:nvSpPr>
          <p:cNvPr id="585730" name="Rectangle 2"/>
          <p:cNvSpPr>
            <a:spLocks noGrp="1" noRot="1" noChangeAspect="1" noChangeArrowheads="1" noTextEdit="1"/>
          </p:cNvSpPr>
          <p:nvPr>
            <p:ph type="sldImg"/>
          </p:nvPr>
        </p:nvSpPr>
        <p:spPr>
          <a:ln/>
        </p:spPr>
      </p:sp>
      <p:sp>
        <p:nvSpPr>
          <p:cNvPr id="585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68B641-DB36-4859-8299-F06C039AC965}" type="slidenum">
              <a:rPr lang="en-US"/>
              <a:pPr/>
              <a:t>20</a:t>
            </a:fld>
            <a:endParaRPr lang="en-US"/>
          </a:p>
        </p:txBody>
      </p:sp>
      <p:sp>
        <p:nvSpPr>
          <p:cNvPr id="877570" name="Rectangle 2"/>
          <p:cNvSpPr>
            <a:spLocks noGrp="1" noRot="1" noChangeAspect="1" noChangeArrowheads="1" noTextEdit="1"/>
          </p:cNvSpPr>
          <p:nvPr>
            <p:ph type="sldImg"/>
          </p:nvPr>
        </p:nvSpPr>
        <p:spPr>
          <a:xfrm>
            <a:off x="1265238" y="725488"/>
            <a:ext cx="4784725" cy="3587750"/>
          </a:xfrm>
          <a:ln w="12700" cap="flat">
            <a:solidFill>
              <a:schemeClr val="tx1"/>
            </a:solidFill>
          </a:ln>
        </p:spPr>
      </p:sp>
      <p:sp>
        <p:nvSpPr>
          <p:cNvPr id="877571" name="Rectangle 3"/>
          <p:cNvSpPr>
            <a:spLocks noGrp="1" noChangeArrowheads="1"/>
          </p:cNvSpPr>
          <p:nvPr>
            <p:ph type="body" idx="1"/>
          </p:nvPr>
        </p:nvSpPr>
        <p:spPr>
          <a:xfrm>
            <a:off x="974725" y="4560888"/>
            <a:ext cx="5365750" cy="4319587"/>
          </a:xfrm>
          <a:noFill/>
          <a:ln/>
        </p:spPr>
        <p:txBody>
          <a:bodyPr lIns="97704" tIns="48024" rIns="97704" bIns="48024"/>
          <a:lstStyle/>
          <a:p>
            <a:r>
              <a:rPr lang="en-US"/>
              <a:t>The OpenGL API calls are designed to accept almost any basic data type, which is reflected in the calls name. Knowing how the calls are structured makes it easy to determine which call should be used for a particular data format and size.</a:t>
            </a:r>
          </a:p>
          <a:p>
            <a:r>
              <a:rPr lang="en-US"/>
              <a:t>For instance, vertices from most commercial models are stored as three component floating point vectors.  As such, the appropriate OpenGL command to use is </a:t>
            </a:r>
            <a:r>
              <a:rPr lang="en-US">
                <a:latin typeface="Courier New" pitchFamily="49" charset="0"/>
              </a:rPr>
              <a:t>glVertex3fv</a:t>
            </a:r>
            <a:r>
              <a:rPr lang="en-US"/>
              <a:t>( coords ). </a:t>
            </a:r>
          </a:p>
          <a:p>
            <a:r>
              <a:rPr lang="en-US"/>
              <a:t>As mentioned before, OpenGL uses homogenous coordinates to specify vertices.  For </a:t>
            </a:r>
            <a:r>
              <a:rPr lang="en-US">
                <a:latin typeface="Courier New" pitchFamily="49" charset="0"/>
              </a:rPr>
              <a:t>glVertex*() </a:t>
            </a:r>
            <a:r>
              <a:rPr lang="en-US"/>
              <a:t>calls which don’t specify all the coordinates</a:t>
            </a:r>
            <a:br>
              <a:rPr lang="en-US"/>
            </a:br>
            <a:r>
              <a:rPr lang="en-US"/>
              <a:t>( i.e. </a:t>
            </a:r>
            <a:r>
              <a:rPr lang="en-US">
                <a:latin typeface="Courier New" pitchFamily="49" charset="0"/>
              </a:rPr>
              <a:t>glVertex2f()</a:t>
            </a:r>
            <a:r>
              <a:rPr lang="en-US"/>
              <a:t>), OpenGL will default </a:t>
            </a:r>
            <a:r>
              <a:rPr lang="en-US" i="1"/>
              <a:t>z = 0.0</a:t>
            </a:r>
            <a:r>
              <a:rPr lang="en-US"/>
              <a:t>, and </a:t>
            </a:r>
            <a:r>
              <a:rPr lang="en-US" i="1"/>
              <a:t>w = 1.0</a:t>
            </a:r>
            <a:r>
              <a:rPr lang="en-US"/>
              <a:t>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49B2B7-335A-45B6-B082-3A3E6868CE53}" type="slidenum">
              <a:rPr lang="en-US"/>
              <a:pPr/>
              <a:t>21</a:t>
            </a:fld>
            <a:endParaRPr lang="en-US"/>
          </a:p>
        </p:txBody>
      </p:sp>
      <p:sp>
        <p:nvSpPr>
          <p:cNvPr id="879618" name="Rectangle 2"/>
          <p:cNvSpPr>
            <a:spLocks noGrp="1" noRot="1" noChangeAspect="1" noChangeArrowheads="1" noTextEdit="1"/>
          </p:cNvSpPr>
          <p:nvPr>
            <p:ph type="sldImg"/>
          </p:nvPr>
        </p:nvSpPr>
        <p:spPr>
          <a:xfrm>
            <a:off x="1265238" y="725488"/>
            <a:ext cx="4784725" cy="3587750"/>
          </a:xfrm>
          <a:ln w="12700" cap="flat">
            <a:solidFill>
              <a:schemeClr val="tx1"/>
            </a:solidFill>
          </a:ln>
        </p:spPr>
      </p:sp>
      <p:sp>
        <p:nvSpPr>
          <p:cNvPr id="879619" name="Rectangle 3"/>
          <p:cNvSpPr>
            <a:spLocks noGrp="1" noChangeArrowheads="1"/>
          </p:cNvSpPr>
          <p:nvPr>
            <p:ph type="body" idx="1"/>
          </p:nvPr>
        </p:nvSpPr>
        <p:spPr>
          <a:xfrm>
            <a:off x="974725" y="4560888"/>
            <a:ext cx="5365750" cy="4319587"/>
          </a:xfrm>
          <a:noFill/>
          <a:ln/>
        </p:spPr>
        <p:txBody>
          <a:bodyPr lIns="97704" tIns="48024" rIns="97704" bIns="48024"/>
          <a:lstStyle/>
          <a:p>
            <a:r>
              <a:rPr lang="en-US"/>
              <a:t>OpenGL organizes vertices into primitives based upon which type is passed into </a:t>
            </a:r>
            <a:r>
              <a:rPr lang="en-US">
                <a:latin typeface="Courier New" pitchFamily="49" charset="0"/>
              </a:rPr>
              <a:t>glBegin()</a:t>
            </a:r>
            <a:r>
              <a:rPr lang="en-US"/>
              <a:t>. The possible types are:</a:t>
            </a:r>
          </a:p>
          <a:p>
            <a:r>
              <a:rPr lang="en-US"/>
              <a:t>	</a:t>
            </a:r>
            <a:r>
              <a:rPr lang="en-US">
                <a:latin typeface="Courier New" pitchFamily="49" charset="0"/>
              </a:rPr>
              <a:t>GL_POINTS</a:t>
            </a:r>
            <a:r>
              <a:rPr lang="en-US"/>
              <a:t>		</a:t>
            </a:r>
            <a:r>
              <a:rPr lang="en-US">
                <a:latin typeface="Courier New" pitchFamily="49" charset="0"/>
              </a:rPr>
              <a:t>GL_LINE_STRIP</a:t>
            </a:r>
            <a:endParaRPr lang="en-US"/>
          </a:p>
          <a:p>
            <a:r>
              <a:rPr lang="en-US"/>
              <a:t>	</a:t>
            </a:r>
            <a:r>
              <a:rPr lang="en-US">
                <a:latin typeface="Courier New" pitchFamily="49" charset="0"/>
              </a:rPr>
              <a:t>GL_LINES</a:t>
            </a:r>
            <a:r>
              <a:rPr lang="en-US"/>
              <a:t>		</a:t>
            </a:r>
            <a:r>
              <a:rPr lang="en-US">
                <a:latin typeface="Courier New" pitchFamily="49" charset="0"/>
              </a:rPr>
              <a:t>GL_LINE_LOOP</a:t>
            </a:r>
            <a:endParaRPr lang="en-US"/>
          </a:p>
          <a:p>
            <a:r>
              <a:rPr lang="en-US"/>
              <a:t>	</a:t>
            </a:r>
            <a:r>
              <a:rPr lang="en-US">
                <a:latin typeface="Courier New" pitchFamily="49" charset="0"/>
              </a:rPr>
              <a:t>GL_POLYGON</a:t>
            </a:r>
            <a:r>
              <a:rPr lang="en-US"/>
              <a:t>	</a:t>
            </a:r>
            <a:r>
              <a:rPr lang="en-US">
                <a:latin typeface="Courier New" pitchFamily="49" charset="0"/>
              </a:rPr>
              <a:t>GL_TRIANGLE_STRIP</a:t>
            </a:r>
            <a:endParaRPr lang="en-US"/>
          </a:p>
          <a:p>
            <a:r>
              <a:rPr lang="en-US"/>
              <a:t>	</a:t>
            </a:r>
            <a:r>
              <a:rPr lang="en-US">
                <a:latin typeface="Courier New" pitchFamily="49" charset="0"/>
              </a:rPr>
              <a:t>GL_TRIANGLES</a:t>
            </a:r>
            <a:r>
              <a:rPr lang="en-US"/>
              <a:t>	</a:t>
            </a:r>
            <a:r>
              <a:rPr lang="en-US">
                <a:latin typeface="Courier New" pitchFamily="49" charset="0"/>
              </a:rPr>
              <a:t>GL_TRIANGLE_FAN</a:t>
            </a:r>
            <a:endParaRPr lang="en-US"/>
          </a:p>
          <a:p>
            <a:r>
              <a:rPr lang="en-US"/>
              <a:t>	</a:t>
            </a:r>
            <a:r>
              <a:rPr lang="en-US">
                <a:latin typeface="Courier New" pitchFamily="49" charset="0"/>
              </a:rPr>
              <a:t>GL_QUADS</a:t>
            </a:r>
            <a:r>
              <a:rPr lang="en-US"/>
              <a:t>		</a:t>
            </a:r>
            <a:r>
              <a:rPr lang="en-US">
                <a:latin typeface="Courier New" pitchFamily="49" charset="0"/>
              </a:rPr>
              <a:t>GL_QUAD_STRIP</a:t>
            </a:r>
            <a:endParaRPr lang="en-US"/>
          </a:p>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B72588-BE99-4F93-B539-593EE62CAEF0}" type="slidenum">
              <a:rPr lang="en-US"/>
              <a:pPr/>
              <a:t>22</a:t>
            </a:fld>
            <a:endParaRPr lang="en-US"/>
          </a:p>
        </p:txBody>
      </p:sp>
      <p:sp>
        <p:nvSpPr>
          <p:cNvPr id="896002" name="Rectangle 2"/>
          <p:cNvSpPr>
            <a:spLocks noGrp="1" noRot="1" noChangeAspect="1" noChangeArrowheads="1" noTextEdit="1"/>
          </p:cNvSpPr>
          <p:nvPr>
            <p:ph type="sldImg"/>
          </p:nvPr>
        </p:nvSpPr>
        <p:spPr>
          <a:ln/>
        </p:spPr>
      </p:sp>
      <p:sp>
        <p:nvSpPr>
          <p:cNvPr id="896003" name="Rectangle 3"/>
          <p:cNvSpPr>
            <a:spLocks noGrp="1" noChangeArrowheads="1"/>
          </p:cNvSpPr>
          <p:nvPr>
            <p:ph type="body" idx="1"/>
          </p:nvPr>
        </p:nvSpPr>
        <p:spPr>
          <a:xfrm>
            <a:off x="974725" y="4560888"/>
            <a:ext cx="5365750" cy="4319587"/>
          </a:xfrm>
        </p:spPr>
        <p:txBody>
          <a:bodyPr/>
          <a:lstStyle/>
          <a:p>
            <a:r>
              <a:rPr lang="en-US"/>
              <a:t>Transformations are used both by the applications programmer to move and orient objects (either statically or dynamically) and by OpenGL to implement the viewing pipeline. </a:t>
            </a:r>
          </a:p>
          <a:p>
            <a:r>
              <a:rPr lang="en-US"/>
              <a:t>Three transformations (model-view, perspective, texture) are part of the state. Their matrices can be set by application programs but the operations are carried out within the viewing pipeline.</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F56728-FD13-4A9A-A356-89C0C162F5C2}" type="slidenum">
              <a:rPr lang="en-US"/>
              <a:pPr/>
              <a:t>23</a:t>
            </a:fld>
            <a:endParaRPr lang="en-US"/>
          </a:p>
        </p:txBody>
      </p:sp>
      <p:sp>
        <p:nvSpPr>
          <p:cNvPr id="898050" name="Rectangle 2"/>
          <p:cNvSpPr>
            <a:spLocks noGrp="1" noRot="1" noChangeAspect="1" noChangeArrowheads="1" noTextEdit="1"/>
          </p:cNvSpPr>
          <p:nvPr>
            <p:ph type="sldImg"/>
          </p:nvPr>
        </p:nvSpPr>
        <p:spPr>
          <a:ln/>
        </p:spPr>
      </p:sp>
      <p:sp>
        <p:nvSpPr>
          <p:cNvPr id="898051" name="Rectangle 3"/>
          <p:cNvSpPr>
            <a:spLocks noGrp="1" noChangeArrowheads="1"/>
          </p:cNvSpPr>
          <p:nvPr>
            <p:ph type="body" idx="1"/>
          </p:nvPr>
        </p:nvSpPr>
        <p:spPr>
          <a:xfrm>
            <a:off x="974725" y="4560888"/>
            <a:ext cx="5365750" cy="4319587"/>
          </a:xfrm>
        </p:spPr>
        <p:txBody>
          <a:bodyPr/>
          <a:lstStyle/>
          <a:p>
            <a:r>
              <a:rPr lang="en-US"/>
              <a:t>This model has become know as the synthetic camera model.</a:t>
            </a:r>
          </a:p>
          <a:p>
            <a:r>
              <a:rPr lang="en-US"/>
              <a:t>Note that both the objects to be viewed and the camera are three-dimensional while the resulting image is two dimensional.</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1C297A-8694-47DE-9D8F-4F85D34BFDDA}" type="slidenum">
              <a:rPr lang="en-US"/>
              <a:pPr/>
              <a:t>24</a:t>
            </a:fld>
            <a:endParaRPr lang="en-US"/>
          </a:p>
        </p:txBody>
      </p:sp>
      <p:sp>
        <p:nvSpPr>
          <p:cNvPr id="900098" name="Rectangle 2"/>
          <p:cNvSpPr>
            <a:spLocks noGrp="1" noRot="1" noChangeAspect="1" noChangeArrowheads="1" noTextEdit="1"/>
          </p:cNvSpPr>
          <p:nvPr>
            <p:ph type="sldImg"/>
          </p:nvPr>
        </p:nvSpPr>
        <p:spPr>
          <a:ln/>
        </p:spPr>
      </p:sp>
      <p:sp>
        <p:nvSpPr>
          <p:cNvPr id="900099" name="Rectangle 3"/>
          <p:cNvSpPr>
            <a:spLocks noGrp="1" noChangeArrowheads="1"/>
          </p:cNvSpPr>
          <p:nvPr>
            <p:ph type="body" idx="1"/>
          </p:nvPr>
        </p:nvSpPr>
        <p:spPr>
          <a:xfrm>
            <a:off x="974725" y="4560888"/>
            <a:ext cx="5365750" cy="4319587"/>
          </a:xfrm>
        </p:spPr>
        <p:txBody>
          <a:bodyPr/>
          <a:lstStyle/>
          <a:p>
            <a:r>
              <a:rPr lang="en-US"/>
              <a:t>Note that human vision and a camera lens have cone-shaped viewing volumes. OpenGL (and almost all computer graphics APIs) describe a pyramid-shaped viewing volume. Therefore, the computer will “see” differently from the natural viewpoints, especially along the edges of viewing volumes. This is particularly pronounced for wide-angle “fish-eye” camera lenses.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A25A96-F5F1-46D5-8956-20810DE1BFA3}" type="slidenum">
              <a:rPr lang="en-US"/>
              <a:pPr/>
              <a:t>25</a:t>
            </a:fld>
            <a:endParaRPr lang="en-US"/>
          </a:p>
        </p:txBody>
      </p:sp>
      <p:sp>
        <p:nvSpPr>
          <p:cNvPr id="902146" name="Rectangle 2"/>
          <p:cNvSpPr>
            <a:spLocks noGrp="1" noRot="1" noChangeAspect="1" noChangeArrowheads="1" noTextEdit="1"/>
          </p:cNvSpPr>
          <p:nvPr>
            <p:ph type="sldImg"/>
          </p:nvPr>
        </p:nvSpPr>
        <p:spPr>
          <a:ln/>
        </p:spPr>
      </p:sp>
      <p:sp>
        <p:nvSpPr>
          <p:cNvPr id="902147" name="Rectangle 3"/>
          <p:cNvSpPr>
            <a:spLocks noGrp="1" noChangeArrowheads="1"/>
          </p:cNvSpPr>
          <p:nvPr>
            <p:ph type="body" idx="1"/>
          </p:nvPr>
        </p:nvSpPr>
        <p:spPr>
          <a:xfrm>
            <a:off x="974725" y="4560888"/>
            <a:ext cx="5365750" cy="4319587"/>
          </a:xfrm>
        </p:spPr>
        <p:txBody>
          <a:bodyPr/>
          <a:lstStyle/>
          <a:p>
            <a:r>
              <a:rPr lang="en-US"/>
              <a:t>Every transformation can be thought of as changing the representation of a vertex from one coordinate system or frame to another. Thus, initially vertices are specified in world or application coordinates. However, to view them, OpenGL must convert these representations to ones in the reference system of the camera. This change of representations is described by a transformation matrix (the model-view matrix). Similarly, the projection matrix converts from camera coordinates to window coordinates.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A25A96-F5F1-46D5-8956-20810DE1BFA3}" type="slidenum">
              <a:rPr lang="en-US"/>
              <a:pPr/>
              <a:t>26</a:t>
            </a:fld>
            <a:endParaRPr lang="en-US"/>
          </a:p>
        </p:txBody>
      </p:sp>
      <p:sp>
        <p:nvSpPr>
          <p:cNvPr id="902146" name="Rectangle 2"/>
          <p:cNvSpPr>
            <a:spLocks noGrp="1" noRot="1" noChangeAspect="1" noChangeArrowheads="1" noTextEdit="1"/>
          </p:cNvSpPr>
          <p:nvPr>
            <p:ph type="sldImg"/>
          </p:nvPr>
        </p:nvSpPr>
        <p:spPr>
          <a:ln/>
        </p:spPr>
      </p:sp>
      <p:sp>
        <p:nvSpPr>
          <p:cNvPr id="902147" name="Rectangle 3"/>
          <p:cNvSpPr>
            <a:spLocks noGrp="1" noChangeArrowheads="1"/>
          </p:cNvSpPr>
          <p:nvPr>
            <p:ph type="body" idx="1"/>
          </p:nvPr>
        </p:nvSpPr>
        <p:spPr>
          <a:xfrm>
            <a:off x="974725" y="4560888"/>
            <a:ext cx="5365750" cy="4319587"/>
          </a:xfrm>
        </p:spPr>
        <p:txBody>
          <a:bodyPr/>
          <a:lstStyle/>
          <a:p>
            <a:r>
              <a:rPr lang="en-US"/>
              <a:t>Every transformation can be thought of as changing the representation of a vertex from one coordinate system or frame to another. Thus, initially vertices are specified in world or application coordinates. However, to view them, OpenGL must convert these representations to ones in the reference system of the camera. This change of representations is described by a transformation matrix (the model-view matrix). Similarly, the projection matrix converts from camera coordinates to window coordinates.</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3FA606-45B9-4B0F-A647-035C7949341C}" type="slidenum">
              <a:rPr lang="en-US"/>
              <a:pPr/>
              <a:t>27</a:t>
            </a:fld>
            <a:endParaRPr lang="en-US"/>
          </a:p>
        </p:txBody>
      </p:sp>
      <p:sp>
        <p:nvSpPr>
          <p:cNvPr id="916482" name="Rectangle 2"/>
          <p:cNvSpPr>
            <a:spLocks noGrp="1" noRot="1" noChangeAspect="1" noChangeArrowheads="1" noTextEdit="1"/>
          </p:cNvSpPr>
          <p:nvPr>
            <p:ph type="sldImg"/>
          </p:nvPr>
        </p:nvSpPr>
        <p:spPr>
          <a:xfrm>
            <a:off x="1258888" y="720725"/>
            <a:ext cx="4799012" cy="3598863"/>
          </a:xfrm>
          <a:ln w="12700" cap="flat">
            <a:solidFill>
              <a:schemeClr val="tx1"/>
            </a:solidFill>
          </a:ln>
        </p:spPr>
      </p:sp>
      <p:sp>
        <p:nvSpPr>
          <p:cNvPr id="916483" name="Rectangle 3"/>
          <p:cNvSpPr>
            <a:spLocks noGrp="1" noChangeArrowheads="1"/>
          </p:cNvSpPr>
          <p:nvPr>
            <p:ph type="body" idx="1"/>
          </p:nvPr>
        </p:nvSpPr>
        <p:spPr>
          <a:xfrm>
            <a:off x="974725" y="4559300"/>
            <a:ext cx="5365750" cy="4318000"/>
          </a:xfrm>
          <a:noFill/>
          <a:ln/>
        </p:spPr>
        <p:txBody>
          <a:bodyPr lIns="97332" tIns="48667" rIns="97332" bIns="48667"/>
          <a:lstStyle/>
          <a:p>
            <a:r>
              <a:rPr lang="en-US" sz="1000">
                <a:latin typeface="Courier New" pitchFamily="49" charset="0"/>
              </a:rPr>
              <a:t>glLoadMatrix*()</a:t>
            </a:r>
            <a:r>
              <a:rPr lang="en-US"/>
              <a:t> replaces the matrix on the top of the current matrix stack.  </a:t>
            </a:r>
            <a:r>
              <a:rPr lang="en-US" sz="1000">
                <a:latin typeface="Courier New" pitchFamily="49" charset="0"/>
              </a:rPr>
              <a:t>glMultMatrix*()</a:t>
            </a:r>
            <a:r>
              <a:rPr lang="en-US"/>
              <a:t>,  post-multiples the matrix on the top of the current matrix stack.  The matrix argument is a column-major 4 x 4 double or single precision floating point matrix. </a:t>
            </a:r>
          </a:p>
          <a:p>
            <a:r>
              <a:rPr lang="en-US"/>
              <a:t>Matrix stacks are used because it is more efficient to save and restore matrices than to calculate and multiply new matrices. Popping a matrix stack can be said to “jump back” to a previous location or orientation.</a:t>
            </a:r>
          </a:p>
          <a:p>
            <a:pPr>
              <a:spcBef>
                <a:spcPct val="20000"/>
              </a:spcBef>
            </a:pPr>
            <a:r>
              <a:rPr lang="en-US" sz="1000">
                <a:latin typeface="Courier New" pitchFamily="49" charset="0"/>
              </a:rPr>
              <a:t>glViewport()</a:t>
            </a:r>
            <a:r>
              <a:rPr lang="en-US"/>
              <a:t> clips the vertex or raster position.  For geometric primitives, a new vertex may be created.  For raster primitives, the raster position is completely clipped.</a:t>
            </a:r>
          </a:p>
          <a:p>
            <a:pPr>
              <a:spcBef>
                <a:spcPct val="20000"/>
              </a:spcBef>
            </a:pPr>
            <a:r>
              <a:rPr lang="en-US"/>
              <a:t>There is a per-fragment operation, the scissor test, which works in situations where viewport clipping doesn’t. The scissor operation is particularly good for fine clipping raster (bitmap or image) primitives.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05A776-6B08-4050-8A2E-ACB0C1DDEF51}" type="slidenum">
              <a:rPr lang="en-US"/>
              <a:pPr/>
              <a:t>28</a:t>
            </a:fld>
            <a:endParaRPr lang="en-US"/>
          </a:p>
        </p:txBody>
      </p:sp>
      <p:sp>
        <p:nvSpPr>
          <p:cNvPr id="918530" name="Rectangle 2"/>
          <p:cNvSpPr>
            <a:spLocks noGrp="1" noRot="1" noChangeAspect="1" noChangeArrowheads="1" noTextEdit="1"/>
          </p:cNvSpPr>
          <p:nvPr>
            <p:ph type="sldImg"/>
          </p:nvPr>
        </p:nvSpPr>
        <p:spPr>
          <a:xfrm>
            <a:off x="1258888" y="720725"/>
            <a:ext cx="4799012" cy="3598863"/>
          </a:xfrm>
          <a:ln w="12700" cap="flat">
            <a:solidFill>
              <a:schemeClr val="tx1"/>
            </a:solidFill>
          </a:ln>
        </p:spPr>
      </p:sp>
      <p:sp>
        <p:nvSpPr>
          <p:cNvPr id="918531" name="Rectangle 3"/>
          <p:cNvSpPr>
            <a:spLocks noGrp="1" noChangeArrowheads="1"/>
          </p:cNvSpPr>
          <p:nvPr>
            <p:ph type="body" idx="1"/>
          </p:nvPr>
        </p:nvSpPr>
        <p:spPr>
          <a:xfrm>
            <a:off x="974725" y="4559300"/>
            <a:ext cx="5365750" cy="4318000"/>
          </a:xfrm>
          <a:noFill/>
          <a:ln/>
        </p:spPr>
        <p:txBody>
          <a:bodyPr lIns="97332" tIns="48667" rIns="97332" bIns="48667"/>
          <a:lstStyle/>
          <a:p>
            <a:pPr>
              <a:lnSpc>
                <a:spcPct val="90000"/>
              </a:lnSpc>
              <a:spcBef>
                <a:spcPct val="20000"/>
              </a:spcBef>
            </a:pPr>
            <a:r>
              <a:rPr lang="en-US"/>
              <a:t>For perspective projections, the viewing volume is shaped like a truncated pyramid (frustum). There is a distinct camera (eye) position, and vertexes of objects are “projected” to camera. Objects which are further from the camera appear smaller. The default camera position at (0, 0, 0), looks down the </a:t>
            </a:r>
            <a:r>
              <a:rPr lang="en-US" i="1"/>
              <a:t>z</a:t>
            </a:r>
            <a:r>
              <a:rPr lang="en-US"/>
              <a:t>-axis, although the camera can be moved by other transformations.</a:t>
            </a:r>
          </a:p>
          <a:p>
            <a:pPr>
              <a:lnSpc>
                <a:spcPct val="90000"/>
              </a:lnSpc>
              <a:spcBef>
                <a:spcPct val="20000"/>
              </a:spcBef>
            </a:pPr>
            <a:r>
              <a:rPr lang="en-US"/>
              <a:t>For</a:t>
            </a:r>
            <a:r>
              <a:rPr lang="en-US">
                <a:latin typeface="Courier New" pitchFamily="49" charset="0"/>
              </a:rPr>
              <a:t> gluPerspective()</a:t>
            </a:r>
            <a:r>
              <a:rPr lang="en-US" sz="1000">
                <a:latin typeface="Courier New" pitchFamily="49" charset="0"/>
              </a:rPr>
              <a:t>, </a:t>
            </a:r>
            <a:r>
              <a:rPr lang="en-US">
                <a:latin typeface="Courier New" pitchFamily="49" charset="0"/>
              </a:rPr>
              <a:t>fovy </a:t>
            </a:r>
            <a:r>
              <a:rPr lang="en-US"/>
              <a:t>is the angle of field of view (in degrees) in the y direction.  </a:t>
            </a:r>
            <a:r>
              <a:rPr lang="en-US">
                <a:latin typeface="Courier New" pitchFamily="49" charset="0"/>
              </a:rPr>
              <a:t>fovy </a:t>
            </a:r>
            <a:r>
              <a:rPr lang="en-US"/>
              <a:t>must be between 0.0 and 180.0, exclusive.  </a:t>
            </a:r>
            <a:r>
              <a:rPr lang="en-US" sz="1000">
                <a:latin typeface="Courier New" pitchFamily="49" charset="0"/>
              </a:rPr>
              <a:t>aspect</a:t>
            </a:r>
            <a:r>
              <a:rPr lang="en-US"/>
              <a:t> is </a:t>
            </a:r>
            <a:r>
              <a:rPr lang="en-US" i="1"/>
              <a:t>x/y</a:t>
            </a:r>
            <a:r>
              <a:rPr lang="en-US"/>
              <a:t> and should be same as the viewport to avoid distortion. </a:t>
            </a:r>
            <a:r>
              <a:rPr lang="en-US">
                <a:latin typeface="Courier New" pitchFamily="49" charset="0"/>
              </a:rPr>
              <a:t>zNear </a:t>
            </a:r>
            <a:r>
              <a:rPr lang="en-US"/>
              <a:t>and </a:t>
            </a:r>
            <a:r>
              <a:rPr lang="en-US">
                <a:latin typeface="Courier New" pitchFamily="49" charset="0"/>
              </a:rPr>
              <a:t>zFar </a:t>
            </a:r>
            <a:r>
              <a:rPr lang="en-US"/>
              <a:t>define the distance to the near and far clipping planes.</a:t>
            </a:r>
          </a:p>
          <a:p>
            <a:pPr>
              <a:lnSpc>
                <a:spcPct val="90000"/>
              </a:lnSpc>
              <a:spcBef>
                <a:spcPct val="20000"/>
              </a:spcBef>
            </a:pPr>
            <a:r>
              <a:rPr lang="en-US">
                <a:latin typeface="Courier New" pitchFamily="49" charset="0"/>
              </a:rPr>
              <a:t>glFrustum() </a:t>
            </a:r>
            <a:r>
              <a:rPr lang="en-US"/>
              <a:t>is rarely used. </a:t>
            </a:r>
          </a:p>
          <a:p>
            <a:pPr>
              <a:lnSpc>
                <a:spcPct val="90000"/>
              </a:lnSpc>
              <a:spcBef>
                <a:spcPct val="20000"/>
              </a:spcBef>
            </a:pPr>
            <a:r>
              <a:rPr lang="en-US" i="1"/>
              <a:t>Warning:</a:t>
            </a:r>
            <a:r>
              <a:rPr lang="en-US"/>
              <a:t> for </a:t>
            </a:r>
            <a:r>
              <a:rPr lang="en-US">
                <a:latin typeface="Courier New" pitchFamily="49" charset="0"/>
              </a:rPr>
              <a:t>gluPerspective() </a:t>
            </a:r>
            <a:r>
              <a:rPr lang="en-US"/>
              <a:t>or </a:t>
            </a:r>
            <a:r>
              <a:rPr lang="en-US">
                <a:latin typeface="Courier New" pitchFamily="49" charset="0"/>
              </a:rPr>
              <a:t>glFrustum()</a:t>
            </a:r>
            <a:r>
              <a:rPr lang="en-US"/>
              <a:t>, don’t use zero</a:t>
            </a:r>
            <a:br>
              <a:rPr lang="en-US"/>
            </a:br>
            <a:r>
              <a:rPr lang="en-US"/>
              <a:t>     for </a:t>
            </a:r>
            <a:r>
              <a:rPr lang="en-US">
                <a:latin typeface="Courier New" pitchFamily="49" charset="0"/>
              </a:rPr>
              <a:t>zNear</a:t>
            </a:r>
            <a:r>
              <a:rPr lang="en-US"/>
              <a:t>!</a:t>
            </a:r>
          </a:p>
          <a:p>
            <a:pPr>
              <a:spcBef>
                <a:spcPct val="20000"/>
              </a:spcBef>
            </a:pPr>
            <a:r>
              <a:rPr lang="en-US"/>
              <a:t>For </a:t>
            </a:r>
            <a:r>
              <a:rPr lang="en-US">
                <a:latin typeface="Courier New" pitchFamily="49" charset="0"/>
              </a:rPr>
              <a:t>glOrtho()</a:t>
            </a:r>
            <a:r>
              <a:rPr lang="en-US"/>
              <a:t>, the viewing volume is shaped like a rectangular parallelepiped (a box).  Vertexes of an object are “projected” towards infinity. Distance does not change the apparent size of an object. Orthographic projection is used for drafting and design (such as blueprints).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1340DC-1C0E-454E-A488-DED0CBB081E0}" type="slidenum">
              <a:rPr lang="en-US"/>
              <a:pPr/>
              <a:t>29</a:t>
            </a:fld>
            <a:endParaRPr lang="en-US"/>
          </a:p>
        </p:txBody>
      </p:sp>
      <p:sp>
        <p:nvSpPr>
          <p:cNvPr id="920578" name="Rectangle 2"/>
          <p:cNvSpPr>
            <a:spLocks noGrp="1" noRot="1" noChangeAspect="1" noChangeArrowheads="1" noTextEdit="1"/>
          </p:cNvSpPr>
          <p:nvPr>
            <p:ph type="sldImg"/>
          </p:nvPr>
        </p:nvSpPr>
        <p:spPr>
          <a:xfrm>
            <a:off x="1258888" y="720725"/>
            <a:ext cx="4799012" cy="3598863"/>
          </a:xfrm>
          <a:ln w="12700" cap="flat">
            <a:solidFill>
              <a:schemeClr val="tx1"/>
            </a:solidFill>
          </a:ln>
        </p:spPr>
      </p:sp>
      <p:sp>
        <p:nvSpPr>
          <p:cNvPr id="920579" name="Rectangle 3"/>
          <p:cNvSpPr>
            <a:spLocks noGrp="1" noChangeArrowheads="1"/>
          </p:cNvSpPr>
          <p:nvPr>
            <p:ph type="body" idx="1"/>
          </p:nvPr>
        </p:nvSpPr>
        <p:spPr>
          <a:xfrm>
            <a:off x="974725" y="4559300"/>
            <a:ext cx="5365750" cy="4318000"/>
          </a:xfrm>
          <a:noFill/>
          <a:ln/>
        </p:spPr>
        <p:txBody>
          <a:bodyPr lIns="97332" tIns="48667" rIns="97332" bIns="48667"/>
          <a:lstStyle/>
          <a:p>
            <a:pPr>
              <a:lnSpc>
                <a:spcPct val="90000"/>
              </a:lnSpc>
              <a:spcBef>
                <a:spcPct val="20000"/>
              </a:spcBef>
            </a:pPr>
            <a:r>
              <a:rPr lang="en-US"/>
              <a:t>Many users would follow the demonstrated sequence of commands with a </a:t>
            </a:r>
            <a:r>
              <a:rPr lang="en-US">
                <a:latin typeface="Courier New" pitchFamily="49" charset="0"/>
              </a:rPr>
              <a:t>glMatrixMode(GL_MODELVIEW)</a:t>
            </a:r>
            <a:r>
              <a:rPr lang="en-US"/>
              <a:t> call to return to modelview stack.</a:t>
            </a:r>
          </a:p>
          <a:p>
            <a:pPr>
              <a:lnSpc>
                <a:spcPct val="90000"/>
              </a:lnSpc>
              <a:spcBef>
                <a:spcPct val="20000"/>
              </a:spcBef>
            </a:pPr>
            <a:r>
              <a:rPr lang="en-US"/>
              <a:t>In this example, the red line segment is inside the view volume and is projected (with parallel projectors) to the green line on the view surface. The blue line segment lies outside the volume specified by </a:t>
            </a:r>
            <a:r>
              <a:rPr lang="en-US">
                <a:latin typeface="Courier New" pitchFamily="49" charset="0"/>
              </a:rPr>
              <a:t>glOrtho() </a:t>
            </a:r>
            <a:r>
              <a:rPr lang="en-US"/>
              <a:t>and is clipped.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DF81B79-FE0C-4BB4-A9FE-D1C6CC95DFE2}" type="slidenum">
              <a:rPr lang="en-US" smtClean="0"/>
              <a:pPr/>
              <a:t>3</a:t>
            </a:fld>
            <a:endParaRPr lang="en-US" smtClean="0"/>
          </a:p>
        </p:txBody>
      </p:sp>
      <p:sp>
        <p:nvSpPr>
          <p:cNvPr id="37891" name="Rectangle 2"/>
          <p:cNvSpPr>
            <a:spLocks noGrp="1" noRot="1" noChangeAspect="1" noChangeArrowheads="1" noTextEdit="1"/>
          </p:cNvSpPr>
          <p:nvPr>
            <p:ph type="sldImg"/>
          </p:nvPr>
        </p:nvSpPr>
        <p:spPr>
          <a:xfrm>
            <a:off x="1716088" y="1063625"/>
            <a:ext cx="3883025" cy="2913063"/>
          </a:xfrm>
          <a:ln/>
        </p:spPr>
      </p:sp>
      <p:sp>
        <p:nvSpPr>
          <p:cNvPr id="37892" name="Rectangle 3"/>
          <p:cNvSpPr>
            <a:spLocks noGrp="1" noChangeArrowheads="1"/>
          </p:cNvSpPr>
          <p:nvPr>
            <p:ph type="body" idx="1"/>
          </p:nvPr>
        </p:nvSpPr>
        <p:spPr>
          <a:xfrm>
            <a:off x="974725" y="4559300"/>
            <a:ext cx="5365750" cy="4321175"/>
          </a:xfrm>
          <a:noFill/>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259D50-5A7D-4DFC-88FD-E6862679DF83}" type="slidenum">
              <a:rPr lang="en-US"/>
              <a:pPr/>
              <a:t>30</a:t>
            </a:fld>
            <a:endParaRPr lang="en-US"/>
          </a:p>
        </p:txBody>
      </p:sp>
      <p:sp>
        <p:nvSpPr>
          <p:cNvPr id="922626" name="Rectangle 2"/>
          <p:cNvSpPr>
            <a:spLocks noGrp="1" noRot="1" noChangeAspect="1" noChangeArrowheads="1" noTextEdit="1"/>
          </p:cNvSpPr>
          <p:nvPr>
            <p:ph type="sldImg"/>
          </p:nvPr>
        </p:nvSpPr>
        <p:spPr>
          <a:ln/>
        </p:spPr>
      </p:sp>
      <p:sp>
        <p:nvSpPr>
          <p:cNvPr id="922627" name="Rectangle 3"/>
          <p:cNvSpPr>
            <a:spLocks noGrp="1" noChangeArrowheads="1"/>
          </p:cNvSpPr>
          <p:nvPr>
            <p:ph type="body" idx="1"/>
          </p:nvPr>
        </p:nvSpPr>
        <p:spPr>
          <a:xfrm>
            <a:off x="974725" y="4560888"/>
            <a:ext cx="5365750" cy="4319587"/>
          </a:xfrm>
        </p:spPr>
        <p:txBody>
          <a:bodyPr/>
          <a:lstStyle/>
          <a:p>
            <a:r>
              <a:rPr lang="en-US">
                <a:latin typeface="Courier New" pitchFamily="49" charset="0"/>
              </a:rPr>
              <a:t>gluLookAt() </a:t>
            </a:r>
            <a:r>
              <a:rPr lang="en-US"/>
              <a:t>multiplies itself onto the current matrix, so it usually comes after </a:t>
            </a:r>
            <a:r>
              <a:rPr lang="en-US">
                <a:latin typeface="Courier New" pitchFamily="49" charset="0"/>
              </a:rPr>
              <a:t>glMatrixMode(GL_MODELVIEW)</a:t>
            </a:r>
            <a:r>
              <a:rPr lang="en-US"/>
              <a:t> and </a:t>
            </a:r>
            <a:r>
              <a:rPr lang="en-US">
                <a:latin typeface="Courier New" pitchFamily="49" charset="0"/>
              </a:rPr>
              <a:t>glLoadIdentity().</a:t>
            </a:r>
            <a:endParaRPr lang="en-US"/>
          </a:p>
          <a:p>
            <a:r>
              <a:rPr lang="en-US"/>
              <a:t>Because of degenerate positions, </a:t>
            </a:r>
            <a:r>
              <a:rPr lang="en-US">
                <a:latin typeface="Courier New" pitchFamily="49" charset="0"/>
              </a:rPr>
              <a:t>gluLookAt() </a:t>
            </a:r>
            <a:r>
              <a:rPr lang="en-US"/>
              <a:t>is not recommended for most animated fly-over applications.</a:t>
            </a:r>
          </a:p>
          <a:p>
            <a:r>
              <a:rPr lang="en-US"/>
              <a:t>An alternative is to specify a sequence of rotations and translations that are concatenated with an initial identity matrix.</a:t>
            </a:r>
          </a:p>
          <a:p>
            <a:r>
              <a:rPr lang="en-US" i="1"/>
              <a:t>Note:</a:t>
            </a:r>
            <a:r>
              <a:rPr lang="en-US"/>
              <a:t> that the name modelview matrix is appropriate since moving objects in the model front of the camera is equivalent to moving the camera to view a set of objects.</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E96B78-2160-4C22-AC0E-F272EA8258D0}" type="slidenum">
              <a:rPr lang="en-US"/>
              <a:pPr/>
              <a:t>31</a:t>
            </a:fld>
            <a:endParaRPr lang="en-US"/>
          </a:p>
        </p:txBody>
      </p:sp>
      <p:sp>
        <p:nvSpPr>
          <p:cNvPr id="924674" name="Rectangle 2"/>
          <p:cNvSpPr>
            <a:spLocks noGrp="1" noRot="1" noChangeAspect="1" noChangeArrowheads="1" noTextEdit="1"/>
          </p:cNvSpPr>
          <p:nvPr>
            <p:ph type="sldImg"/>
          </p:nvPr>
        </p:nvSpPr>
        <p:spPr>
          <a:xfrm>
            <a:off x="1258888" y="720725"/>
            <a:ext cx="4799012" cy="3598863"/>
          </a:xfrm>
          <a:ln/>
        </p:spPr>
      </p:sp>
      <p:sp>
        <p:nvSpPr>
          <p:cNvPr id="924675" name="Rectangle 3"/>
          <p:cNvSpPr>
            <a:spLocks noGrp="1" noChangeArrowheads="1"/>
          </p:cNvSpPr>
          <p:nvPr>
            <p:ph type="body" idx="1"/>
          </p:nvPr>
        </p:nvSpPr>
        <p:spPr>
          <a:xfrm>
            <a:off x="974725" y="4559300"/>
            <a:ext cx="5365750" cy="4318000"/>
          </a:xfrm>
        </p:spPr>
        <p:txBody>
          <a:bodyPr/>
          <a:lstStyle/>
          <a:p>
            <a:r>
              <a:rPr lang="en-US"/>
              <a:t>The RIGHT mouse button controls different menus.  The screen-space view menu allows you to choose different models. The command-manipulation menu allows you to select different projection commands (including glOrtho and glFrustum).</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8B2417-2354-463A-BAD2-2F4D6829EB58}" type="slidenum">
              <a:rPr lang="en-US"/>
              <a:pPr/>
              <a:t>32</a:t>
            </a:fld>
            <a:endParaRPr lang="en-US"/>
          </a:p>
        </p:txBody>
      </p:sp>
      <p:sp>
        <p:nvSpPr>
          <p:cNvPr id="926722" name="Rectangle 2"/>
          <p:cNvSpPr>
            <a:spLocks noGrp="1" noRot="1" noChangeAspect="1" noChangeArrowheads="1" noTextEdit="1"/>
          </p:cNvSpPr>
          <p:nvPr>
            <p:ph type="sldImg"/>
          </p:nvPr>
        </p:nvSpPr>
        <p:spPr>
          <a:ln/>
        </p:spPr>
      </p:sp>
      <p:sp>
        <p:nvSpPr>
          <p:cNvPr id="926723" name="Rectangle 3"/>
          <p:cNvSpPr>
            <a:spLocks noGrp="1" noChangeArrowheads="1"/>
          </p:cNvSpPr>
          <p:nvPr>
            <p:ph type="body" idx="1"/>
          </p:nvPr>
        </p:nvSpPr>
        <p:spPr>
          <a:xfrm>
            <a:off x="974725" y="4560888"/>
            <a:ext cx="5365750" cy="4319587"/>
          </a:xfrm>
        </p:spPr>
        <p:txBody>
          <a:bodyPr/>
          <a:lstStyle/>
          <a:p>
            <a:r>
              <a:rPr lang="en-US">
                <a:latin typeface="Courier New" pitchFamily="49" charset="0"/>
              </a:rPr>
              <a:t>glTranslate()</a:t>
            </a:r>
            <a:r>
              <a:rPr lang="en-US"/>
              <a:t>, </a:t>
            </a:r>
            <a:r>
              <a:rPr lang="en-US">
                <a:latin typeface="Courier New" pitchFamily="49" charset="0"/>
              </a:rPr>
              <a:t>glRotate()</a:t>
            </a:r>
            <a:r>
              <a:rPr lang="en-US"/>
              <a:t>, and </a:t>
            </a:r>
            <a:r>
              <a:rPr lang="en-US">
                <a:latin typeface="Courier New" pitchFamily="49" charset="0"/>
              </a:rPr>
              <a:t>glScale()</a:t>
            </a:r>
            <a:r>
              <a:rPr lang="en-US"/>
              <a:t> multiplies itself onto the current matrix, so it usually comes after </a:t>
            </a:r>
            <a:r>
              <a:rPr lang="en-US">
                <a:latin typeface="Courier New" pitchFamily="49" charset="0"/>
              </a:rPr>
              <a:t>glMatrixMode(GL_MODELVIEW)</a:t>
            </a:r>
            <a:r>
              <a:rPr lang="en-US"/>
              <a:t>.  There are many situations where the modeling transformation is multiplied onto a non-identity matrix.</a:t>
            </a:r>
          </a:p>
          <a:p>
            <a:r>
              <a:rPr lang="en-US"/>
              <a:t>A vertex’s distance from the origin changes the effect of </a:t>
            </a:r>
            <a:r>
              <a:rPr lang="en-US">
                <a:latin typeface="Courier New" pitchFamily="49" charset="0"/>
              </a:rPr>
              <a:t>glRotate()</a:t>
            </a:r>
            <a:r>
              <a:rPr lang="en-US"/>
              <a:t> or </a:t>
            </a:r>
            <a:r>
              <a:rPr lang="en-US">
                <a:latin typeface="Courier New" pitchFamily="49" charset="0"/>
              </a:rPr>
              <a:t>glScale()</a:t>
            </a:r>
            <a:r>
              <a:rPr lang="en-US"/>
              <a:t>. These operations have a fixed point for the origin. Generally, the further from the origin, the more pronounced the effect. To rotate (or scale) with a different fixed point, we must first translate, then rotate (or scale) and then undo the translation with another translation.</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6A7C74-8901-402B-8A79-831AE732AA13}" type="slidenum">
              <a:rPr lang="en-US"/>
              <a:pPr/>
              <a:t>33</a:t>
            </a:fld>
            <a:endParaRPr lang="en-US"/>
          </a:p>
        </p:txBody>
      </p:sp>
      <p:sp>
        <p:nvSpPr>
          <p:cNvPr id="928770" name="Rectangle 2"/>
          <p:cNvSpPr>
            <a:spLocks noGrp="1" noRot="1" noChangeAspect="1" noChangeArrowheads="1" noTextEdit="1"/>
          </p:cNvSpPr>
          <p:nvPr>
            <p:ph type="sldImg"/>
          </p:nvPr>
        </p:nvSpPr>
        <p:spPr>
          <a:xfrm>
            <a:off x="1258888" y="720725"/>
            <a:ext cx="4799012" cy="3598863"/>
          </a:xfrm>
          <a:ln/>
        </p:spPr>
      </p:sp>
      <p:sp>
        <p:nvSpPr>
          <p:cNvPr id="928771" name="Rectangle 3"/>
          <p:cNvSpPr>
            <a:spLocks noGrp="1" noChangeArrowheads="1"/>
          </p:cNvSpPr>
          <p:nvPr>
            <p:ph type="body" idx="1"/>
          </p:nvPr>
        </p:nvSpPr>
        <p:spPr>
          <a:xfrm>
            <a:off x="974725" y="4559300"/>
            <a:ext cx="5365750" cy="4318000"/>
          </a:xfrm>
        </p:spPr>
        <p:txBody>
          <a:bodyPr/>
          <a:lstStyle/>
          <a:p>
            <a:r>
              <a:rPr lang="en-US"/>
              <a:t>For right now, concentrate on changing the effect of one command at a time. After each time that you change one command, you may want to reset the values before continuing on to the next command.</a:t>
            </a:r>
          </a:p>
          <a:p>
            <a:r>
              <a:rPr lang="en-US"/>
              <a:t>The RIGHT mouse button controls different menus.  The screen-space view menu allows you to choose different models. The command-manipulation menu allows you to change the order of the </a:t>
            </a:r>
            <a:r>
              <a:rPr lang="en-US">
                <a:latin typeface="Courier New" pitchFamily="49" charset="0"/>
              </a:rPr>
              <a:t>glTranslatef() </a:t>
            </a:r>
            <a:r>
              <a:rPr lang="en-US"/>
              <a:t>and </a:t>
            </a:r>
            <a:r>
              <a:rPr lang="en-US">
                <a:latin typeface="Courier New" pitchFamily="49" charset="0"/>
              </a:rPr>
              <a:t>glRotatef() </a:t>
            </a:r>
            <a:r>
              <a:rPr lang="en-US"/>
              <a:t>commands. Later, we will see the effect of changing the order of modeling commands.</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8EEBAE-E85C-4100-BD16-40FAA0A1C315}" type="slidenum">
              <a:rPr lang="en-US"/>
              <a:pPr/>
              <a:t>34</a:t>
            </a:fld>
            <a:endParaRPr lang="en-US"/>
          </a:p>
        </p:txBody>
      </p:sp>
      <p:sp>
        <p:nvSpPr>
          <p:cNvPr id="930818" name="Rectangle 2"/>
          <p:cNvSpPr>
            <a:spLocks noGrp="1" noRot="1" noChangeAspect="1" noChangeArrowheads="1" noTextEdit="1"/>
          </p:cNvSpPr>
          <p:nvPr>
            <p:ph type="sldImg"/>
          </p:nvPr>
        </p:nvSpPr>
        <p:spPr>
          <a:ln/>
        </p:spPr>
      </p:sp>
      <p:sp>
        <p:nvSpPr>
          <p:cNvPr id="930819" name="Rectangle 3"/>
          <p:cNvSpPr>
            <a:spLocks noGrp="1" noChangeArrowheads="1"/>
          </p:cNvSpPr>
          <p:nvPr>
            <p:ph type="body" idx="1"/>
          </p:nvPr>
        </p:nvSpPr>
        <p:spPr>
          <a:xfrm>
            <a:off x="974725" y="4560888"/>
            <a:ext cx="5365750" cy="4319587"/>
          </a:xfrm>
        </p:spPr>
        <p:txBody>
          <a:bodyPr/>
          <a:lstStyle/>
          <a:p>
            <a:r>
              <a:rPr lang="en-US"/>
              <a:t>Instead of </a:t>
            </a:r>
            <a:r>
              <a:rPr lang="en-US">
                <a:latin typeface="Courier New" pitchFamily="49" charset="0"/>
              </a:rPr>
              <a:t>gluLookAt(</a:t>
            </a:r>
            <a:r>
              <a:rPr lang="en-US"/>
              <a:t>, one can use the following combinations of </a:t>
            </a:r>
            <a:r>
              <a:rPr lang="en-US">
                <a:latin typeface="Courier New" pitchFamily="49" charset="0"/>
              </a:rPr>
              <a:t>glTranslate() </a:t>
            </a:r>
            <a:r>
              <a:rPr lang="en-US"/>
              <a:t>and </a:t>
            </a:r>
            <a:r>
              <a:rPr lang="en-US">
                <a:latin typeface="Courier New" pitchFamily="49" charset="0"/>
              </a:rPr>
              <a:t>glRotate() </a:t>
            </a:r>
            <a:r>
              <a:rPr lang="en-US"/>
              <a:t>to achieve a viewing transformation. Like </a:t>
            </a:r>
            <a:r>
              <a:rPr lang="en-US">
                <a:latin typeface="Courier New" pitchFamily="49" charset="0"/>
              </a:rPr>
              <a:t>gluLookAt()</a:t>
            </a:r>
            <a:r>
              <a:rPr lang="en-US"/>
              <a:t>, these transformations should be multiplied onto the ModelView matrix, which should have an initial identity matrix.</a:t>
            </a:r>
          </a:p>
          <a:p>
            <a:r>
              <a:rPr lang="en-US"/>
              <a:t>To create a viewing transformation in which the viewer orbits an object, use this sequence (which is known as “polar view”):</a:t>
            </a:r>
          </a:p>
          <a:p>
            <a:pPr lvl="1"/>
            <a:r>
              <a:rPr lang="en-US">
                <a:latin typeface="Courier New" pitchFamily="49" charset="0"/>
              </a:rPr>
              <a:t>glTranslated(0, 0, -distance)</a:t>
            </a:r>
          </a:p>
          <a:p>
            <a:pPr lvl="1"/>
            <a:r>
              <a:rPr lang="en-US">
                <a:latin typeface="Courier New" pitchFamily="49" charset="0"/>
              </a:rPr>
              <a:t>glRotated(-twist, 0, 0, 1)</a:t>
            </a:r>
          </a:p>
          <a:p>
            <a:pPr lvl="1"/>
            <a:r>
              <a:rPr lang="en-US">
                <a:latin typeface="Courier New" pitchFamily="49" charset="0"/>
              </a:rPr>
              <a:t>glRotated(-incidence, 1, 0, 0)</a:t>
            </a:r>
          </a:p>
          <a:p>
            <a:pPr lvl="1"/>
            <a:r>
              <a:rPr lang="en-US">
                <a:latin typeface="Courier New" pitchFamily="49" charset="0"/>
              </a:rPr>
              <a:t>glRotated(azimuth, 0, 0, 1)</a:t>
            </a:r>
          </a:p>
          <a:p>
            <a:r>
              <a:rPr lang="en-US"/>
              <a:t>To create a viewing transformation which orients the viewer (roll, pitch, and heading) at position (</a:t>
            </a:r>
            <a:r>
              <a:rPr lang="en-US" i="1"/>
              <a:t>x, y, z</a:t>
            </a:r>
            <a:r>
              <a:rPr lang="en-US"/>
              <a:t>), use this sequence (known as “pilot view”): 	</a:t>
            </a:r>
          </a:p>
          <a:p>
            <a:pPr lvl="1"/>
            <a:r>
              <a:rPr lang="en-US">
                <a:latin typeface="Courier New" pitchFamily="49" charset="0"/>
              </a:rPr>
              <a:t>glRotated(roll, 0, 0, 1)</a:t>
            </a:r>
          </a:p>
          <a:p>
            <a:pPr lvl="1"/>
            <a:r>
              <a:rPr lang="en-US">
                <a:latin typeface="Courier New" pitchFamily="49" charset="0"/>
              </a:rPr>
              <a:t>glRotated(pitch, 0, 1, 0)</a:t>
            </a:r>
          </a:p>
          <a:p>
            <a:pPr lvl="1"/>
            <a:r>
              <a:rPr lang="en-US">
                <a:latin typeface="Courier New" pitchFamily="49" charset="0"/>
              </a:rPr>
              <a:t>glRotated(heading, 1, 0, 0)</a:t>
            </a:r>
          </a:p>
          <a:p>
            <a:pPr lvl="1"/>
            <a:r>
              <a:rPr lang="en-US">
                <a:latin typeface="Courier New" pitchFamily="49" charset="0"/>
              </a:rPr>
              <a:t>glTranslated(-x, -y, -z)</a:t>
            </a:r>
          </a:p>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44E8B0-64BD-4844-B00B-E2F6A73BE738}" type="slidenum">
              <a:rPr lang="en-US"/>
              <a:pPr/>
              <a:t>35</a:t>
            </a:fld>
            <a:endParaRPr lang="en-US"/>
          </a:p>
        </p:txBody>
      </p:sp>
      <p:sp>
        <p:nvSpPr>
          <p:cNvPr id="932866" name="Rectangle 2"/>
          <p:cNvSpPr>
            <a:spLocks noGrp="1" noRot="1" noChangeAspect="1" noChangeArrowheads="1" noTextEdit="1"/>
          </p:cNvSpPr>
          <p:nvPr>
            <p:ph type="sldImg"/>
          </p:nvPr>
        </p:nvSpPr>
        <p:spPr>
          <a:ln/>
        </p:spPr>
      </p:sp>
      <p:sp>
        <p:nvSpPr>
          <p:cNvPr id="932867" name="Rectangle 3"/>
          <p:cNvSpPr>
            <a:spLocks noGrp="1" noChangeArrowheads="1"/>
          </p:cNvSpPr>
          <p:nvPr>
            <p:ph type="body" idx="1"/>
          </p:nvPr>
        </p:nvSpPr>
        <p:spPr>
          <a:xfrm>
            <a:off x="974725" y="4560888"/>
            <a:ext cx="5365750" cy="4319587"/>
          </a:xfrm>
        </p:spPr>
        <p:txBody>
          <a:bodyPr/>
          <a:lstStyle/>
          <a:p>
            <a:r>
              <a:rPr lang="en-US"/>
              <a:t>If you get this wrong, you may see nothing in your image. Switching from right to left handed coordinates is equivalent to rotating the camera 180 degrees!</a:t>
            </a:r>
          </a:p>
          <a:p>
            <a:r>
              <a:rPr lang="en-US"/>
              <a:t>One way to think of problem is that the viewing system is left-handed so distances from the camera are measured from the camera to the object.</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9C61DE-6385-4287-BFC8-8BBA12754882}" type="slidenum">
              <a:rPr lang="en-US"/>
              <a:pPr/>
              <a:t>36</a:t>
            </a:fld>
            <a:endParaRPr lang="en-US"/>
          </a:p>
        </p:txBody>
      </p:sp>
      <p:sp>
        <p:nvSpPr>
          <p:cNvPr id="936962" name="Rectangle 2"/>
          <p:cNvSpPr>
            <a:spLocks noGrp="1" noRot="1" noChangeAspect="1" noChangeArrowheads="1" noTextEdit="1"/>
          </p:cNvSpPr>
          <p:nvPr>
            <p:ph type="sldImg"/>
          </p:nvPr>
        </p:nvSpPr>
        <p:spPr>
          <a:xfrm>
            <a:off x="1258888" y="720725"/>
            <a:ext cx="4799012" cy="3598863"/>
          </a:xfrm>
          <a:ln w="12700" cap="flat">
            <a:solidFill>
              <a:schemeClr val="tx1"/>
            </a:solidFill>
          </a:ln>
        </p:spPr>
      </p:sp>
      <p:sp>
        <p:nvSpPr>
          <p:cNvPr id="936963" name="Rectangle 3"/>
          <p:cNvSpPr>
            <a:spLocks noGrp="1" noChangeArrowheads="1"/>
          </p:cNvSpPr>
          <p:nvPr>
            <p:ph type="body" idx="1"/>
          </p:nvPr>
        </p:nvSpPr>
        <p:spPr>
          <a:xfrm>
            <a:off x="974725" y="4559300"/>
            <a:ext cx="5365750" cy="4318000"/>
          </a:xfrm>
          <a:noFill/>
          <a:ln/>
        </p:spPr>
        <p:txBody>
          <a:bodyPr lIns="97332" tIns="48667" rIns="97332" bIns="48667"/>
          <a:lstStyle/>
          <a:p>
            <a:r>
              <a:rPr lang="en-US"/>
              <a:t>Using the viewport width and height as the aspect ratio for </a:t>
            </a:r>
            <a:r>
              <a:rPr lang="en-US" sz="1000">
                <a:latin typeface="Courier New" pitchFamily="49" charset="0"/>
              </a:rPr>
              <a:t>gluPerspective</a:t>
            </a:r>
            <a:r>
              <a:rPr lang="en-US"/>
              <a:t> eliminates distortion.</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50426E-B2E2-4BAE-A46E-6E474286A603}" type="slidenum">
              <a:rPr lang="en-US"/>
              <a:pPr/>
              <a:t>37</a:t>
            </a:fld>
            <a:endParaRPr lang="en-US"/>
          </a:p>
        </p:txBody>
      </p:sp>
      <p:sp>
        <p:nvSpPr>
          <p:cNvPr id="941058" name="Rectangle 2"/>
          <p:cNvSpPr>
            <a:spLocks noGrp="1" noRot="1" noChangeAspect="1" noChangeArrowheads="1" noTextEdit="1"/>
          </p:cNvSpPr>
          <p:nvPr>
            <p:ph type="sldImg"/>
          </p:nvPr>
        </p:nvSpPr>
        <p:spPr>
          <a:xfrm>
            <a:off x="1258888" y="720725"/>
            <a:ext cx="4799012" cy="3598863"/>
          </a:xfrm>
          <a:ln w="12700" cap="flat">
            <a:solidFill>
              <a:schemeClr val="tx1"/>
            </a:solidFill>
          </a:ln>
        </p:spPr>
      </p:sp>
      <p:sp>
        <p:nvSpPr>
          <p:cNvPr id="941059" name="Rectangle 3"/>
          <p:cNvSpPr>
            <a:spLocks noGrp="1" noChangeArrowheads="1"/>
          </p:cNvSpPr>
          <p:nvPr>
            <p:ph type="body" idx="1"/>
          </p:nvPr>
        </p:nvSpPr>
        <p:spPr>
          <a:xfrm>
            <a:off x="974725" y="4559300"/>
            <a:ext cx="5365750" cy="4318000"/>
          </a:xfrm>
          <a:noFill/>
          <a:ln/>
        </p:spPr>
        <p:txBody>
          <a:bodyPr lIns="97332" tIns="48667" rIns="97332" bIns="48667"/>
          <a:lstStyle/>
          <a:p>
            <a:r>
              <a:rPr lang="en-US"/>
              <a:t>In this routine, we first compute the aspect ratio (</a:t>
            </a:r>
            <a:r>
              <a:rPr lang="en-US">
                <a:latin typeface="Courier New" pitchFamily="49" charset="0"/>
              </a:rPr>
              <a:t>aspect</a:t>
            </a:r>
            <a:r>
              <a:rPr lang="en-US"/>
              <a:t>) of the new viewing area.  We’ll use this value to modify the world space values (</a:t>
            </a:r>
            <a:r>
              <a:rPr lang="en-US">
                <a:latin typeface="Courier New" pitchFamily="49" charset="0"/>
              </a:rPr>
              <a:t>left</a:t>
            </a:r>
            <a:r>
              <a:rPr lang="en-US"/>
              <a:t>, </a:t>
            </a:r>
            <a:r>
              <a:rPr lang="en-US">
                <a:latin typeface="Courier New" pitchFamily="49" charset="0"/>
              </a:rPr>
              <a:t>right</a:t>
            </a:r>
            <a:r>
              <a:rPr lang="en-US"/>
              <a:t>, </a:t>
            </a:r>
            <a:r>
              <a:rPr lang="en-US">
                <a:latin typeface="Courier New" pitchFamily="49" charset="0"/>
              </a:rPr>
              <a:t>bottom</a:t>
            </a:r>
            <a:r>
              <a:rPr lang="en-US"/>
              <a:t>, </a:t>
            </a:r>
            <a:r>
              <a:rPr lang="en-US">
                <a:latin typeface="Courier New" pitchFamily="49" charset="0"/>
              </a:rPr>
              <a:t>top</a:t>
            </a:r>
            <a:r>
              <a:rPr lang="en-US"/>
              <a:t>) of the viewing frustum depending on the new shape of the viewing volume</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A5579D-9961-4871-B9E0-9307D2C6B569}" type="slidenum">
              <a:rPr lang="en-US"/>
              <a:pPr/>
              <a:t>38</a:t>
            </a:fld>
            <a:endParaRPr lang="en-US"/>
          </a:p>
        </p:txBody>
      </p:sp>
      <p:sp>
        <p:nvSpPr>
          <p:cNvPr id="943106" name="Rectangle 2"/>
          <p:cNvSpPr>
            <a:spLocks noGrp="1" noRot="1" noChangeAspect="1" noChangeArrowheads="1" noTextEdit="1"/>
          </p:cNvSpPr>
          <p:nvPr>
            <p:ph type="sldImg"/>
          </p:nvPr>
        </p:nvSpPr>
        <p:spPr>
          <a:xfrm>
            <a:off x="1258888" y="720725"/>
            <a:ext cx="4799012" cy="3598863"/>
          </a:xfrm>
          <a:ln/>
        </p:spPr>
      </p:sp>
      <p:sp>
        <p:nvSpPr>
          <p:cNvPr id="943107" name="Rectangle 3"/>
          <p:cNvSpPr>
            <a:spLocks noGrp="1" noChangeArrowheads="1"/>
          </p:cNvSpPr>
          <p:nvPr>
            <p:ph type="body" idx="1"/>
          </p:nvPr>
        </p:nvSpPr>
        <p:spPr>
          <a:xfrm>
            <a:off x="974725" y="4559300"/>
            <a:ext cx="5365750" cy="4318000"/>
          </a:xfrm>
        </p:spPr>
        <p:txBody>
          <a:bodyPr/>
          <a:lstStyle/>
          <a:p>
            <a:r>
              <a:rPr lang="en-US"/>
              <a:t>Continuing from the previous page, we determine how to modify the viewing volume based on the computed aspect ratio.  After we compute the new world space values, we call </a:t>
            </a:r>
            <a:r>
              <a:rPr lang="en-US">
                <a:latin typeface="Courier New" pitchFamily="49" charset="0"/>
              </a:rPr>
              <a:t>glOrtho()</a:t>
            </a:r>
            <a:r>
              <a:rPr lang="en-US"/>
              <a:t>to modify the viewing volume.</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D291AA-F5AC-4655-9911-CCA43AF3B8F9}" type="slidenum">
              <a:rPr lang="en-US"/>
              <a:pPr/>
              <a:t>39</a:t>
            </a:fld>
            <a:endParaRPr lang="en-US"/>
          </a:p>
        </p:txBody>
      </p:sp>
      <p:sp>
        <p:nvSpPr>
          <p:cNvPr id="957442" name="Rectangle 2"/>
          <p:cNvSpPr>
            <a:spLocks noGrp="1" noRot="1" noChangeAspect="1" noChangeArrowheads="1" noTextEdit="1"/>
          </p:cNvSpPr>
          <p:nvPr>
            <p:ph type="sldImg"/>
          </p:nvPr>
        </p:nvSpPr>
        <p:spPr>
          <a:ln/>
        </p:spPr>
      </p:sp>
      <p:sp>
        <p:nvSpPr>
          <p:cNvPr id="957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D26545-536E-414C-B4FD-D0C099640428}" type="slidenum">
              <a:rPr lang="en-US"/>
              <a:pPr/>
              <a:t>4</a:t>
            </a:fld>
            <a:endParaRPr lang="en-US"/>
          </a:p>
        </p:txBody>
      </p:sp>
      <p:sp>
        <p:nvSpPr>
          <p:cNvPr id="586754" name="Rectangle 2"/>
          <p:cNvSpPr>
            <a:spLocks noGrp="1" noRot="1" noChangeAspect="1" noChangeArrowheads="1" noTextEdit="1"/>
          </p:cNvSpPr>
          <p:nvPr>
            <p:ph type="sldImg"/>
          </p:nvPr>
        </p:nvSpPr>
        <p:spPr>
          <a:ln/>
        </p:spPr>
      </p:sp>
      <p:sp>
        <p:nvSpPr>
          <p:cNvPr id="586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3253E7-7AA0-4165-A625-37EAA58AB5F6}" type="slidenum">
              <a:rPr lang="en-US"/>
              <a:pPr/>
              <a:t>40</a:t>
            </a:fld>
            <a:endParaRPr lang="en-US"/>
          </a:p>
        </p:txBody>
      </p:sp>
      <p:sp>
        <p:nvSpPr>
          <p:cNvPr id="953346" name="Rectangle 2"/>
          <p:cNvSpPr>
            <a:spLocks noGrp="1" noRot="1" noChangeAspect="1" noChangeArrowheads="1" noTextEdit="1"/>
          </p:cNvSpPr>
          <p:nvPr>
            <p:ph type="sldImg"/>
          </p:nvPr>
        </p:nvSpPr>
        <p:spPr>
          <a:ln/>
        </p:spPr>
      </p:sp>
      <p:sp>
        <p:nvSpPr>
          <p:cNvPr id="953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D26545-536E-414C-B4FD-D0C099640428}" type="slidenum">
              <a:rPr lang="en-US"/>
              <a:pPr/>
              <a:t>5</a:t>
            </a:fld>
            <a:endParaRPr lang="en-US"/>
          </a:p>
        </p:txBody>
      </p:sp>
      <p:sp>
        <p:nvSpPr>
          <p:cNvPr id="586754" name="Rectangle 2"/>
          <p:cNvSpPr>
            <a:spLocks noGrp="1" noRot="1" noChangeAspect="1" noChangeArrowheads="1" noTextEdit="1"/>
          </p:cNvSpPr>
          <p:nvPr>
            <p:ph type="sldImg"/>
          </p:nvPr>
        </p:nvSpPr>
        <p:spPr>
          <a:ln/>
        </p:spPr>
      </p:sp>
      <p:sp>
        <p:nvSpPr>
          <p:cNvPr id="58675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9BAA34-A3AC-4E26-A054-702B33FF3F31}" type="slidenum">
              <a:rPr lang="en-US"/>
              <a:pPr/>
              <a:t>6</a:t>
            </a:fld>
            <a:endParaRPr lang="en-US"/>
          </a:p>
        </p:txBody>
      </p:sp>
      <p:sp>
        <p:nvSpPr>
          <p:cNvPr id="585730" name="Rectangle 2"/>
          <p:cNvSpPr>
            <a:spLocks noGrp="1" noRot="1" noChangeAspect="1" noChangeArrowheads="1" noTextEdit="1"/>
          </p:cNvSpPr>
          <p:nvPr>
            <p:ph type="sldImg"/>
          </p:nvPr>
        </p:nvSpPr>
        <p:spPr>
          <a:ln/>
        </p:spPr>
      </p:sp>
      <p:sp>
        <p:nvSpPr>
          <p:cNvPr id="585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BEFEEC-EB37-4FAD-B44A-F724FBA528B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5FE44B-5656-42CF-9F2E-E96977A6344C}" type="slidenum">
              <a:rPr lang="en-US"/>
              <a:pPr/>
              <a:t>8</a:t>
            </a:fld>
            <a:endParaRPr lang="en-US"/>
          </a:p>
        </p:txBody>
      </p:sp>
      <p:sp>
        <p:nvSpPr>
          <p:cNvPr id="844802" name="Rectangle 2"/>
          <p:cNvSpPr>
            <a:spLocks noGrp="1" noRot="1" noChangeAspect="1" noChangeArrowheads="1" noTextEdit="1"/>
          </p:cNvSpPr>
          <p:nvPr>
            <p:ph type="sldImg"/>
          </p:nvPr>
        </p:nvSpPr>
        <p:spPr>
          <a:xfrm>
            <a:off x="1258888" y="720725"/>
            <a:ext cx="4799012" cy="3598863"/>
          </a:xfrm>
          <a:ln w="12700" cap="flat">
            <a:solidFill>
              <a:schemeClr val="tx1"/>
            </a:solidFill>
          </a:ln>
        </p:spPr>
      </p:sp>
      <p:sp>
        <p:nvSpPr>
          <p:cNvPr id="844803" name="Rectangle 3"/>
          <p:cNvSpPr>
            <a:spLocks noGrp="1" noChangeArrowheads="1"/>
          </p:cNvSpPr>
          <p:nvPr>
            <p:ph type="body" idx="1"/>
          </p:nvPr>
        </p:nvSpPr>
        <p:spPr>
          <a:xfrm>
            <a:off x="974725" y="4559300"/>
            <a:ext cx="5365750" cy="4318000"/>
          </a:xfrm>
          <a:noFill/>
          <a:ln/>
        </p:spPr>
        <p:txBody>
          <a:bodyPr lIns="97332" tIns="48667" rIns="97332" bIns="48667"/>
          <a:lstStyle/>
          <a:p>
            <a:r>
              <a:rPr lang="en-US"/>
              <a:t>This is the most important diagram you will see today, representing the flow of graphical information, as it is processed from CPU to the frame buffer.</a:t>
            </a:r>
          </a:p>
          <a:p>
            <a:r>
              <a:rPr lang="en-US"/>
              <a:t>There are two pipelines of data flow.  The upper pipeline is for geometric, vertex-based primitives. The lower pipeline is for pixel-based, image primitives. Texturing combines the two types of primitives together.</a:t>
            </a:r>
          </a:p>
          <a:p>
            <a:r>
              <a:rPr lang="en-US"/>
              <a:t>There is a pull-out poster in the back of the OpenGL Reference Manual (“Blue Book”), which shows this diagram in more detail.</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733A75-A42A-4F8E-882B-1CC428E60245}" type="slidenum">
              <a:rPr lang="en-US"/>
              <a:pPr/>
              <a:t>9</a:t>
            </a:fld>
            <a:endParaRPr lang="en-US"/>
          </a:p>
        </p:txBody>
      </p:sp>
      <p:sp>
        <p:nvSpPr>
          <p:cNvPr id="846850" name="Rectangle 2"/>
          <p:cNvSpPr>
            <a:spLocks noGrp="1" noRot="1" noChangeAspect="1" noChangeArrowheads="1" noTextEdit="1"/>
          </p:cNvSpPr>
          <p:nvPr>
            <p:ph type="sldImg"/>
          </p:nvPr>
        </p:nvSpPr>
        <p:spPr>
          <a:ln/>
        </p:spPr>
      </p:sp>
      <p:sp>
        <p:nvSpPr>
          <p:cNvPr id="846851" name="Rectangle 3"/>
          <p:cNvSpPr>
            <a:spLocks noGrp="1" noChangeArrowheads="1"/>
          </p:cNvSpPr>
          <p:nvPr>
            <p:ph type="body" idx="1"/>
          </p:nvPr>
        </p:nvSpPr>
        <p:spPr>
          <a:xfrm>
            <a:off x="974725" y="4560888"/>
            <a:ext cx="5365750" cy="4319587"/>
          </a:xfrm>
        </p:spPr>
        <p:txBody>
          <a:bodyPr/>
          <a:lstStyle/>
          <a:p>
            <a:r>
              <a:rPr lang="en-US"/>
              <a:t>As mentioned, OpenGL is a library for rendering computer graphics. Generally, there are two operations that you do with OpenGL:</a:t>
            </a:r>
          </a:p>
          <a:p>
            <a:pPr lvl="1">
              <a:buFontTx/>
              <a:buChar char="•"/>
            </a:pPr>
            <a:r>
              <a:rPr lang="en-US"/>
              <a:t>  draw something</a:t>
            </a:r>
          </a:p>
          <a:p>
            <a:pPr lvl="1">
              <a:buFontTx/>
              <a:buChar char="•"/>
            </a:pPr>
            <a:r>
              <a:rPr lang="en-US"/>
              <a:t>  change the state of how OpenGL draws</a:t>
            </a:r>
          </a:p>
          <a:p>
            <a:r>
              <a:rPr lang="en-US"/>
              <a:t>OpenGL has two types of things that it can render: geometric primitives and image primitives. </a:t>
            </a:r>
            <a:r>
              <a:rPr lang="en-US" i="1"/>
              <a:t>Geometric primitives</a:t>
            </a:r>
            <a:r>
              <a:rPr lang="en-US"/>
              <a:t> are points, lines and polygons. </a:t>
            </a:r>
            <a:r>
              <a:rPr lang="en-US" i="1"/>
              <a:t>Image primitives</a:t>
            </a:r>
            <a:r>
              <a:rPr lang="en-US"/>
              <a:t> are bitmaps and graphics images (i.e. the pixels that you might extract from a JPEG image after you’ve read it into your program.) Additionally, OpenGL links image and geometric primitives together using </a:t>
            </a:r>
            <a:r>
              <a:rPr lang="en-US" i="1"/>
              <a:t>texture mapping</a:t>
            </a:r>
            <a:r>
              <a:rPr lang="en-US"/>
              <a:t>, which is an advanced topic we’ll discuss this afternoon.</a:t>
            </a:r>
          </a:p>
          <a:p>
            <a:r>
              <a:rPr lang="en-US"/>
              <a:t>The other common operation that you do with OpenGL is </a:t>
            </a:r>
            <a:r>
              <a:rPr lang="en-US" i="1"/>
              <a:t>setting state.</a:t>
            </a:r>
            <a:r>
              <a:rPr lang="en-US"/>
              <a:t> “Setting state” is the process of initializing the internal data that OpenGL uses to render your primitives.  It can be as simple as setting up the size of points and color that you want a vertex to be, to initializing multiple mipmap levels for texture mapping.</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Slide Number Placeholder 4"/>
          <p:cNvSpPr>
            <a:spLocks noGrp="1"/>
          </p:cNvSpPr>
          <p:nvPr>
            <p:ph type="sldNum" sz="quarter" idx="11"/>
          </p:nvPr>
        </p:nvSpPr>
        <p:spPr/>
        <p:txBody>
          <a:bodyPr/>
          <a:lstStyle>
            <a:lvl1pPr>
              <a:defRPr/>
            </a:lvl1pPr>
          </a:lstStyle>
          <a:p>
            <a:fld id="{539D05A1-954A-4984-9D92-2B3FA9AA861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1"/>
          </p:nvPr>
        </p:nvSpPr>
        <p:spPr/>
        <p:txBody>
          <a:bodyPr/>
          <a:lstStyle>
            <a:lvl1pPr>
              <a:defRPr/>
            </a:lvl1pPr>
          </a:lstStyle>
          <a:p>
            <a:fld id="{D5211B33-C633-4EDB-9E7A-FB569C08CD8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8763" y="111125"/>
            <a:ext cx="2022475" cy="5984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1338" y="111125"/>
            <a:ext cx="5915025" cy="5984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1"/>
          </p:nvPr>
        </p:nvSpPr>
        <p:spPr/>
        <p:txBody>
          <a:bodyPr/>
          <a:lstStyle>
            <a:lvl1pPr>
              <a:defRPr/>
            </a:lvl1pPr>
          </a:lstStyle>
          <a:p>
            <a:fld id="{792A7B45-6600-4D7E-9D61-86B0B211B06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1"/>
          </p:nvPr>
        </p:nvSpPr>
        <p:spPr/>
        <p:txBody>
          <a:bodyPr/>
          <a:lstStyle>
            <a:lvl1pPr>
              <a:defRPr/>
            </a:lvl1pPr>
          </a:lstStyle>
          <a:p>
            <a:fld id="{B4AC73EB-7913-4AC9-BDCE-9A74ED0A08B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Slide Number Placeholder 4"/>
          <p:cNvSpPr>
            <a:spLocks noGrp="1"/>
          </p:cNvSpPr>
          <p:nvPr>
            <p:ph type="sldNum" sz="quarter" idx="11"/>
          </p:nvPr>
        </p:nvSpPr>
        <p:spPr/>
        <p:txBody>
          <a:bodyPr/>
          <a:lstStyle>
            <a:lvl1pPr>
              <a:defRPr/>
            </a:lvl1pPr>
          </a:lstStyle>
          <a:p>
            <a:fld id="{37E8ED23-ADBF-4257-894E-C26DAF4ED13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371600"/>
            <a:ext cx="3895725"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33925" y="1371600"/>
            <a:ext cx="3897313"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1"/>
          </p:nvPr>
        </p:nvSpPr>
        <p:spPr/>
        <p:txBody>
          <a:bodyPr/>
          <a:lstStyle>
            <a:lvl1pPr>
              <a:defRPr/>
            </a:lvl1pPr>
          </a:lstStyle>
          <a:p>
            <a:fld id="{F564A9E5-E909-481E-89C3-C410227BC73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7"/>
          <p:cNvSpPr>
            <a:spLocks noGrp="1"/>
          </p:cNvSpPr>
          <p:nvPr>
            <p:ph type="sldNum" sz="quarter" idx="11"/>
          </p:nvPr>
        </p:nvSpPr>
        <p:spPr/>
        <p:txBody>
          <a:bodyPr/>
          <a:lstStyle>
            <a:lvl1pPr>
              <a:defRPr/>
            </a:lvl1pPr>
          </a:lstStyle>
          <a:p>
            <a:fld id="{CD10C518-6918-490E-8D38-B435C955850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Slide Number Placeholder 3"/>
          <p:cNvSpPr>
            <a:spLocks noGrp="1"/>
          </p:cNvSpPr>
          <p:nvPr>
            <p:ph type="sldNum" sz="quarter" idx="11"/>
          </p:nvPr>
        </p:nvSpPr>
        <p:spPr/>
        <p:txBody>
          <a:bodyPr/>
          <a:lstStyle>
            <a:lvl1pPr>
              <a:defRPr/>
            </a:lvl1pPr>
          </a:lstStyle>
          <a:p>
            <a:fld id="{32C9DA52-0F76-4537-968F-1029BB6C49C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fld id="{719A7722-CC11-43EE-9610-CCF780E9209A}"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5"/>
          <p:cNvSpPr>
            <a:spLocks noGrp="1"/>
          </p:cNvSpPr>
          <p:nvPr>
            <p:ph type="sldNum" sz="quarter" idx="11"/>
          </p:nvPr>
        </p:nvSpPr>
        <p:spPr/>
        <p:txBody>
          <a:bodyPr/>
          <a:lstStyle>
            <a:lvl1pPr>
              <a:defRPr/>
            </a:lvl1pPr>
          </a:lstStyle>
          <a:p>
            <a:fld id="{54BC47EB-CAD1-4589-B5DE-86656CC2190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5"/>
          <p:cNvSpPr>
            <a:spLocks noGrp="1"/>
          </p:cNvSpPr>
          <p:nvPr>
            <p:ph type="sldNum" sz="quarter" idx="11"/>
          </p:nvPr>
        </p:nvSpPr>
        <p:spPr/>
        <p:txBody>
          <a:bodyPr/>
          <a:lstStyle>
            <a:lvl1pPr>
              <a:defRPr/>
            </a:lvl1pPr>
          </a:lstStyle>
          <a:p>
            <a:fld id="{F2878815-2EB3-4AC4-A767-C0B7F04A61E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ChangeArrowheads="1"/>
          </p:cNvSpPr>
          <p:nvPr/>
        </p:nvSpPr>
        <p:spPr bwMode="auto">
          <a:xfrm rot="5400000">
            <a:off x="4379912" y="2093913"/>
            <a:ext cx="384175" cy="9144000"/>
          </a:xfrm>
          <a:prstGeom prst="rect">
            <a:avLst/>
          </a:prstGeom>
          <a:solidFill>
            <a:srgbClr val="5B0DAA"/>
          </a:solidFill>
          <a:ln w="9525">
            <a:noFill/>
            <a:miter lim="800000"/>
            <a:headEnd/>
            <a:tailEnd/>
          </a:ln>
          <a:effectLst/>
        </p:spPr>
        <p:txBody>
          <a:bodyPr wrap="none" anchor="ctr"/>
          <a:lstStyle/>
          <a:p>
            <a:endParaRPr lang="en-US"/>
          </a:p>
        </p:txBody>
      </p:sp>
      <p:sp>
        <p:nvSpPr>
          <p:cNvPr id="7171" name="Rectangle 3"/>
          <p:cNvSpPr>
            <a:spLocks noGrp="1" noChangeArrowheads="1"/>
          </p:cNvSpPr>
          <p:nvPr>
            <p:ph type="title"/>
          </p:nvPr>
        </p:nvSpPr>
        <p:spPr bwMode="auto">
          <a:xfrm>
            <a:off x="541338" y="111125"/>
            <a:ext cx="8045450" cy="1030288"/>
          </a:xfrm>
          <a:prstGeom prst="rect">
            <a:avLst/>
          </a:prstGeom>
          <a:noFill/>
          <a:ln w="9525">
            <a:noFill/>
            <a:miter lim="800000"/>
            <a:headEnd/>
            <a:tailEnd/>
          </a:ln>
          <a:effectLst>
            <a:outerShdw dist="17961" dir="2700000" algn="ctr" rotWithShape="0">
              <a:srgbClr val="FFFF99"/>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685800" y="1371600"/>
            <a:ext cx="7945438" cy="472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3" name="Rectangle 5"/>
          <p:cNvSpPr>
            <a:spLocks noChangeArrowheads="1"/>
          </p:cNvSpPr>
          <p:nvPr/>
        </p:nvSpPr>
        <p:spPr bwMode="auto">
          <a:xfrm>
            <a:off x="0" y="0"/>
            <a:ext cx="384175" cy="6858000"/>
          </a:xfrm>
          <a:prstGeom prst="rect">
            <a:avLst/>
          </a:prstGeom>
          <a:solidFill>
            <a:srgbClr val="5B0DAA"/>
          </a:solidFill>
          <a:ln w="9525">
            <a:noFill/>
            <a:miter lim="800000"/>
            <a:headEnd/>
            <a:tailEnd/>
          </a:ln>
          <a:effectLst/>
        </p:spPr>
        <p:txBody>
          <a:bodyPr wrap="none" anchor="ctr"/>
          <a:lstStyle/>
          <a:p>
            <a:pPr algn="ctr">
              <a:spcBef>
                <a:spcPct val="0"/>
              </a:spcBef>
              <a:buClrTx/>
            </a:pPr>
            <a:endParaRPr lang="en-US" b="0">
              <a:latin typeface="Times New Roman" pitchFamily="18" charset="0"/>
            </a:endParaRPr>
          </a:p>
        </p:txBody>
      </p:sp>
      <p:sp>
        <p:nvSpPr>
          <p:cNvPr id="7174" name="Rectangle 6"/>
          <p:cNvSpPr>
            <a:spLocks noChangeArrowheads="1"/>
          </p:cNvSpPr>
          <p:nvPr/>
        </p:nvSpPr>
        <p:spPr bwMode="auto">
          <a:xfrm>
            <a:off x="184150" y="6262688"/>
            <a:ext cx="406400" cy="406400"/>
          </a:xfrm>
          <a:prstGeom prst="rect">
            <a:avLst/>
          </a:prstGeom>
          <a:solidFill>
            <a:srgbClr val="5B0DAA"/>
          </a:solidFill>
          <a:ln w="9525">
            <a:noFill/>
            <a:miter lim="800000"/>
            <a:headEnd/>
            <a:tailEnd/>
          </a:ln>
          <a:effectLst/>
        </p:spPr>
        <p:txBody>
          <a:bodyPr wrap="none" anchor="ctr"/>
          <a:lstStyle/>
          <a:p>
            <a:endParaRPr lang="en-US"/>
          </a:p>
        </p:txBody>
      </p:sp>
      <p:sp>
        <p:nvSpPr>
          <p:cNvPr id="7175" name="Oval 7"/>
          <p:cNvSpPr>
            <a:spLocks noChangeArrowheads="1"/>
          </p:cNvSpPr>
          <p:nvPr/>
        </p:nvSpPr>
        <p:spPr bwMode="auto">
          <a:xfrm>
            <a:off x="382588" y="6092825"/>
            <a:ext cx="398462" cy="379413"/>
          </a:xfrm>
          <a:prstGeom prst="ellipse">
            <a:avLst/>
          </a:prstGeom>
          <a:solidFill>
            <a:schemeClr val="bg1"/>
          </a:solidFill>
          <a:ln w="9525">
            <a:noFill/>
            <a:round/>
            <a:headEnd/>
            <a:tailEnd/>
          </a:ln>
          <a:effectLst/>
        </p:spPr>
        <p:txBody>
          <a:bodyPr wrap="none" anchor="ctr"/>
          <a:lstStyle/>
          <a:p>
            <a:pPr algn="r">
              <a:spcBef>
                <a:spcPct val="0"/>
              </a:spcBef>
              <a:buClrTx/>
            </a:pPr>
            <a:endParaRPr lang="en-US" b="0">
              <a:latin typeface="Times New Roman" pitchFamily="18" charset="0"/>
            </a:endParaRPr>
          </a:p>
        </p:txBody>
      </p:sp>
      <p:sp>
        <p:nvSpPr>
          <p:cNvPr id="7176" name="Text Box 8"/>
          <p:cNvSpPr txBox="1">
            <a:spLocks noChangeArrowheads="1"/>
          </p:cNvSpPr>
          <p:nvPr/>
        </p:nvSpPr>
        <p:spPr bwMode="auto">
          <a:xfrm>
            <a:off x="6565900" y="6461125"/>
            <a:ext cx="2578100" cy="396875"/>
          </a:xfrm>
          <a:prstGeom prst="rect">
            <a:avLst/>
          </a:prstGeom>
          <a:noFill/>
          <a:ln w="9525">
            <a:noFill/>
            <a:miter lim="800000"/>
            <a:headEnd/>
            <a:tailEnd/>
          </a:ln>
          <a:effectLst/>
        </p:spPr>
        <p:txBody>
          <a:bodyPr wrap="none">
            <a:spAutoFit/>
          </a:bodyPr>
          <a:lstStyle/>
          <a:p>
            <a:pPr algn="r">
              <a:spcBef>
                <a:spcPct val="0"/>
              </a:spcBef>
              <a:buClrTx/>
            </a:pPr>
            <a:r>
              <a:rPr lang="en-US" sz="1000" b="0">
                <a:solidFill>
                  <a:srgbClr val="FFFF99"/>
                </a:solidFill>
                <a:latin typeface="Copperplate Gothic Light" pitchFamily="34" charset="0"/>
              </a:rPr>
              <a:t>Computing &amp; Information Sciences</a:t>
            </a:r>
          </a:p>
          <a:p>
            <a:pPr algn="r">
              <a:spcBef>
                <a:spcPct val="0"/>
              </a:spcBef>
              <a:buClrTx/>
            </a:pPr>
            <a:r>
              <a:rPr lang="en-US" sz="1000" b="0">
                <a:solidFill>
                  <a:srgbClr val="FFFF99"/>
                </a:solidFill>
                <a:latin typeface="Copperplate Gothic Light" pitchFamily="34" charset="0"/>
              </a:rPr>
              <a:t>Kansas State University</a:t>
            </a:r>
          </a:p>
        </p:txBody>
      </p:sp>
      <p:sp>
        <p:nvSpPr>
          <p:cNvPr id="7178" name="Rectangle 10"/>
          <p:cNvSpPr>
            <a:spLocks noGrp="1" noChangeArrowheads="1"/>
          </p:cNvSpPr>
          <p:nvPr>
            <p:ph type="sldNum" sz="quarter" idx="4"/>
          </p:nvPr>
        </p:nvSpPr>
        <p:spPr bwMode="auto">
          <a:xfrm>
            <a:off x="0" y="123825"/>
            <a:ext cx="515938"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defRPr sz="1000" b="0">
                <a:solidFill>
                  <a:srgbClr val="FFFF99"/>
                </a:solidFill>
                <a:latin typeface="+mj-lt"/>
              </a:defRPr>
            </a:lvl1pPr>
          </a:lstStyle>
          <a:p>
            <a:fld id="{E57356D4-33B4-4E75-9FC2-36B203D83DE4}" type="slidenum">
              <a:rPr lang="en-US"/>
              <a:pPr/>
              <a:t>‹#›</a:t>
            </a:fld>
            <a:endParaRPr lang="en-US"/>
          </a:p>
        </p:txBody>
      </p:sp>
      <p:grpSp>
        <p:nvGrpSpPr>
          <p:cNvPr id="7180" name="Group 12"/>
          <p:cNvGrpSpPr>
            <a:grpSpLocks/>
          </p:cNvGrpSpPr>
          <p:nvPr/>
        </p:nvGrpSpPr>
        <p:grpSpPr bwMode="auto">
          <a:xfrm>
            <a:off x="498475" y="76200"/>
            <a:ext cx="720725" cy="838200"/>
            <a:chOff x="1344" y="384"/>
            <a:chExt cx="1488" cy="1728"/>
          </a:xfrm>
        </p:grpSpPr>
        <p:sp>
          <p:nvSpPr>
            <p:cNvPr id="7181" name="Oval 13"/>
            <p:cNvSpPr>
              <a:spLocks noChangeArrowheads="1"/>
            </p:cNvSpPr>
            <p:nvPr/>
          </p:nvSpPr>
          <p:spPr bwMode="auto">
            <a:xfrm>
              <a:off x="1344" y="900"/>
              <a:ext cx="240" cy="240"/>
            </a:xfrm>
            <a:prstGeom prst="ellipse">
              <a:avLst/>
            </a:prstGeom>
            <a:solidFill>
              <a:srgbClr val="66FF33"/>
            </a:solidFill>
            <a:ln w="19050">
              <a:solidFill>
                <a:schemeClr val="tx1"/>
              </a:solidFill>
              <a:round/>
              <a:headEnd/>
              <a:tailEnd/>
            </a:ln>
            <a:effectLst/>
          </p:spPr>
          <p:txBody>
            <a:bodyPr wrap="none" anchor="ctr"/>
            <a:lstStyle/>
            <a:p>
              <a:endParaRPr lang="en-US"/>
            </a:p>
          </p:txBody>
        </p:sp>
        <p:sp>
          <p:nvSpPr>
            <p:cNvPr id="7182" name="Oval 14"/>
            <p:cNvSpPr>
              <a:spLocks noChangeArrowheads="1"/>
            </p:cNvSpPr>
            <p:nvPr/>
          </p:nvSpPr>
          <p:spPr bwMode="auto">
            <a:xfrm>
              <a:off x="1344" y="384"/>
              <a:ext cx="240" cy="240"/>
            </a:xfrm>
            <a:prstGeom prst="ellipse">
              <a:avLst/>
            </a:prstGeom>
            <a:solidFill>
              <a:srgbClr val="0066FF"/>
            </a:solidFill>
            <a:ln w="19050">
              <a:solidFill>
                <a:schemeClr val="tx1"/>
              </a:solidFill>
              <a:round/>
              <a:headEnd/>
              <a:tailEnd/>
            </a:ln>
            <a:effectLst/>
          </p:spPr>
          <p:txBody>
            <a:bodyPr wrap="none" anchor="ctr"/>
            <a:lstStyle/>
            <a:p>
              <a:endParaRPr lang="en-US"/>
            </a:p>
          </p:txBody>
        </p:sp>
        <p:sp>
          <p:nvSpPr>
            <p:cNvPr id="7183" name="Oval 15"/>
            <p:cNvSpPr>
              <a:spLocks noChangeArrowheads="1"/>
            </p:cNvSpPr>
            <p:nvPr/>
          </p:nvSpPr>
          <p:spPr bwMode="auto">
            <a:xfrm>
              <a:off x="1920" y="900"/>
              <a:ext cx="240" cy="240"/>
            </a:xfrm>
            <a:prstGeom prst="ellipse">
              <a:avLst/>
            </a:prstGeom>
            <a:solidFill>
              <a:srgbClr val="66FF33"/>
            </a:solidFill>
            <a:ln w="19050">
              <a:solidFill>
                <a:schemeClr val="tx1"/>
              </a:solidFill>
              <a:round/>
              <a:headEnd/>
              <a:tailEnd/>
            </a:ln>
            <a:effectLst/>
          </p:spPr>
          <p:txBody>
            <a:bodyPr wrap="none" anchor="ctr"/>
            <a:lstStyle/>
            <a:p>
              <a:endParaRPr lang="en-US"/>
            </a:p>
          </p:txBody>
        </p:sp>
        <p:sp>
          <p:nvSpPr>
            <p:cNvPr id="7184" name="Oval 16"/>
            <p:cNvSpPr>
              <a:spLocks noChangeArrowheads="1"/>
            </p:cNvSpPr>
            <p:nvPr/>
          </p:nvSpPr>
          <p:spPr bwMode="auto">
            <a:xfrm>
              <a:off x="2256" y="384"/>
              <a:ext cx="240" cy="240"/>
            </a:xfrm>
            <a:prstGeom prst="ellipse">
              <a:avLst/>
            </a:prstGeom>
            <a:solidFill>
              <a:srgbClr val="0066FF"/>
            </a:solidFill>
            <a:ln w="19050">
              <a:solidFill>
                <a:schemeClr val="tx1"/>
              </a:solidFill>
              <a:round/>
              <a:headEnd/>
              <a:tailEnd/>
            </a:ln>
            <a:effectLst/>
          </p:spPr>
          <p:txBody>
            <a:bodyPr wrap="none" anchor="ctr"/>
            <a:lstStyle/>
            <a:p>
              <a:endParaRPr lang="en-US"/>
            </a:p>
          </p:txBody>
        </p:sp>
        <p:sp>
          <p:nvSpPr>
            <p:cNvPr id="7185" name="Oval 17"/>
            <p:cNvSpPr>
              <a:spLocks noChangeArrowheads="1"/>
            </p:cNvSpPr>
            <p:nvPr/>
          </p:nvSpPr>
          <p:spPr bwMode="auto">
            <a:xfrm>
              <a:off x="2592" y="900"/>
              <a:ext cx="240" cy="240"/>
            </a:xfrm>
            <a:prstGeom prst="ellipse">
              <a:avLst/>
            </a:prstGeom>
            <a:solidFill>
              <a:srgbClr val="66FF33"/>
            </a:solidFill>
            <a:ln w="19050">
              <a:solidFill>
                <a:schemeClr val="tx1"/>
              </a:solidFill>
              <a:round/>
              <a:headEnd/>
              <a:tailEnd/>
            </a:ln>
            <a:effectLst/>
          </p:spPr>
          <p:txBody>
            <a:bodyPr wrap="none" anchor="ctr"/>
            <a:lstStyle/>
            <a:p>
              <a:endParaRPr lang="en-US"/>
            </a:p>
          </p:txBody>
        </p:sp>
        <p:sp>
          <p:nvSpPr>
            <p:cNvPr id="7186" name="Oval 18"/>
            <p:cNvSpPr>
              <a:spLocks noChangeArrowheads="1"/>
            </p:cNvSpPr>
            <p:nvPr/>
          </p:nvSpPr>
          <p:spPr bwMode="auto">
            <a:xfrm>
              <a:off x="1920" y="1392"/>
              <a:ext cx="240" cy="240"/>
            </a:xfrm>
            <a:prstGeom prst="ellipse">
              <a:avLst/>
            </a:prstGeom>
            <a:solidFill>
              <a:srgbClr val="FFFF66"/>
            </a:solidFill>
            <a:ln w="19050">
              <a:solidFill>
                <a:schemeClr val="tx1"/>
              </a:solidFill>
              <a:round/>
              <a:headEnd/>
              <a:tailEnd/>
            </a:ln>
            <a:effectLst/>
          </p:spPr>
          <p:txBody>
            <a:bodyPr wrap="none" anchor="ctr"/>
            <a:lstStyle/>
            <a:p>
              <a:endParaRPr lang="en-US"/>
            </a:p>
          </p:txBody>
        </p:sp>
        <p:sp>
          <p:nvSpPr>
            <p:cNvPr id="7187" name="Oval 19"/>
            <p:cNvSpPr>
              <a:spLocks noChangeArrowheads="1"/>
            </p:cNvSpPr>
            <p:nvPr/>
          </p:nvSpPr>
          <p:spPr bwMode="auto">
            <a:xfrm>
              <a:off x="1632" y="1872"/>
              <a:ext cx="240" cy="240"/>
            </a:xfrm>
            <a:prstGeom prst="ellipse">
              <a:avLst/>
            </a:prstGeom>
            <a:solidFill>
              <a:srgbClr val="FF0000"/>
            </a:solidFill>
            <a:ln w="19050">
              <a:solidFill>
                <a:schemeClr val="tx1"/>
              </a:solidFill>
              <a:round/>
              <a:headEnd/>
              <a:tailEnd/>
            </a:ln>
            <a:effectLst/>
          </p:spPr>
          <p:txBody>
            <a:bodyPr wrap="none" anchor="ctr"/>
            <a:lstStyle/>
            <a:p>
              <a:endParaRPr lang="en-US"/>
            </a:p>
          </p:txBody>
        </p:sp>
        <p:sp>
          <p:nvSpPr>
            <p:cNvPr id="7188" name="Oval 20"/>
            <p:cNvSpPr>
              <a:spLocks noChangeArrowheads="1"/>
            </p:cNvSpPr>
            <p:nvPr/>
          </p:nvSpPr>
          <p:spPr bwMode="auto">
            <a:xfrm>
              <a:off x="2304" y="1872"/>
              <a:ext cx="240" cy="240"/>
            </a:xfrm>
            <a:prstGeom prst="ellipse">
              <a:avLst/>
            </a:prstGeom>
            <a:solidFill>
              <a:srgbClr val="FF0000"/>
            </a:solidFill>
            <a:ln w="19050">
              <a:solidFill>
                <a:schemeClr val="tx1"/>
              </a:solidFill>
              <a:round/>
              <a:headEnd/>
              <a:tailEnd/>
            </a:ln>
            <a:effectLst/>
          </p:spPr>
          <p:txBody>
            <a:bodyPr wrap="none" anchor="ctr"/>
            <a:lstStyle/>
            <a:p>
              <a:endParaRPr lang="en-US"/>
            </a:p>
          </p:txBody>
        </p:sp>
        <p:cxnSp>
          <p:nvCxnSpPr>
            <p:cNvPr id="7189" name="AutoShape 21"/>
            <p:cNvCxnSpPr>
              <a:cxnSpLocks noChangeShapeType="1"/>
              <a:stCxn id="7182" idx="4"/>
              <a:endCxn id="7181" idx="0"/>
            </p:cNvCxnSpPr>
            <p:nvPr/>
          </p:nvCxnSpPr>
          <p:spPr bwMode="auto">
            <a:xfrm>
              <a:off x="1464" y="636"/>
              <a:ext cx="0" cy="252"/>
            </a:xfrm>
            <a:prstGeom prst="straightConnector1">
              <a:avLst/>
            </a:prstGeom>
            <a:noFill/>
            <a:ln w="19050">
              <a:solidFill>
                <a:schemeClr val="tx1"/>
              </a:solidFill>
              <a:round/>
              <a:headEnd/>
              <a:tailEnd type="stealth" w="lg" len="med"/>
            </a:ln>
            <a:effectLst/>
          </p:spPr>
        </p:cxnSp>
        <p:cxnSp>
          <p:nvCxnSpPr>
            <p:cNvPr id="7190" name="AutoShape 22"/>
            <p:cNvCxnSpPr>
              <a:cxnSpLocks noChangeShapeType="1"/>
              <a:stCxn id="7184" idx="3"/>
              <a:endCxn id="7183" idx="0"/>
            </p:cNvCxnSpPr>
            <p:nvPr/>
          </p:nvCxnSpPr>
          <p:spPr bwMode="auto">
            <a:xfrm flipH="1">
              <a:off x="2040" y="601"/>
              <a:ext cx="251" cy="287"/>
            </a:xfrm>
            <a:prstGeom prst="straightConnector1">
              <a:avLst/>
            </a:prstGeom>
            <a:noFill/>
            <a:ln w="19050">
              <a:solidFill>
                <a:schemeClr val="tx1"/>
              </a:solidFill>
              <a:round/>
              <a:headEnd/>
              <a:tailEnd type="stealth" w="lg" len="med"/>
            </a:ln>
            <a:effectLst/>
          </p:spPr>
        </p:cxnSp>
        <p:cxnSp>
          <p:nvCxnSpPr>
            <p:cNvPr id="7191" name="AutoShape 23"/>
            <p:cNvCxnSpPr>
              <a:cxnSpLocks noChangeShapeType="1"/>
              <a:stCxn id="7184" idx="5"/>
              <a:endCxn id="7185" idx="0"/>
            </p:cNvCxnSpPr>
            <p:nvPr/>
          </p:nvCxnSpPr>
          <p:spPr bwMode="auto">
            <a:xfrm>
              <a:off x="2461" y="601"/>
              <a:ext cx="251" cy="287"/>
            </a:xfrm>
            <a:prstGeom prst="straightConnector1">
              <a:avLst/>
            </a:prstGeom>
            <a:noFill/>
            <a:ln w="19050">
              <a:solidFill>
                <a:schemeClr val="tx1"/>
              </a:solidFill>
              <a:round/>
              <a:headEnd/>
              <a:tailEnd type="stealth" w="lg" len="med"/>
            </a:ln>
            <a:effectLst/>
          </p:spPr>
        </p:cxnSp>
        <p:cxnSp>
          <p:nvCxnSpPr>
            <p:cNvPr id="7192" name="AutoShape 24"/>
            <p:cNvCxnSpPr>
              <a:cxnSpLocks noChangeShapeType="1"/>
              <a:stCxn id="7181" idx="4"/>
              <a:endCxn id="7186" idx="1"/>
            </p:cNvCxnSpPr>
            <p:nvPr/>
          </p:nvCxnSpPr>
          <p:spPr bwMode="auto">
            <a:xfrm>
              <a:off x="1464" y="1152"/>
              <a:ext cx="491" cy="263"/>
            </a:xfrm>
            <a:prstGeom prst="straightConnector1">
              <a:avLst/>
            </a:prstGeom>
            <a:noFill/>
            <a:ln w="19050">
              <a:solidFill>
                <a:schemeClr val="tx1"/>
              </a:solidFill>
              <a:round/>
              <a:headEnd/>
              <a:tailEnd type="stealth" w="lg" len="med"/>
            </a:ln>
            <a:effectLst/>
          </p:spPr>
        </p:cxnSp>
        <p:cxnSp>
          <p:nvCxnSpPr>
            <p:cNvPr id="7193" name="AutoShape 25"/>
            <p:cNvCxnSpPr>
              <a:cxnSpLocks noChangeShapeType="1"/>
              <a:stCxn id="7183" idx="4"/>
              <a:endCxn id="7186" idx="0"/>
            </p:cNvCxnSpPr>
            <p:nvPr/>
          </p:nvCxnSpPr>
          <p:spPr bwMode="auto">
            <a:xfrm>
              <a:off x="2040" y="1152"/>
              <a:ext cx="0" cy="228"/>
            </a:xfrm>
            <a:prstGeom prst="straightConnector1">
              <a:avLst/>
            </a:prstGeom>
            <a:noFill/>
            <a:ln w="19050">
              <a:solidFill>
                <a:schemeClr val="tx1"/>
              </a:solidFill>
              <a:round/>
              <a:headEnd/>
              <a:tailEnd type="stealth" w="lg" len="med"/>
            </a:ln>
            <a:effectLst/>
          </p:spPr>
        </p:cxnSp>
        <p:cxnSp>
          <p:nvCxnSpPr>
            <p:cNvPr id="7194" name="AutoShape 26"/>
            <p:cNvCxnSpPr>
              <a:cxnSpLocks noChangeShapeType="1"/>
              <a:stCxn id="7185" idx="4"/>
              <a:endCxn id="7188" idx="0"/>
            </p:cNvCxnSpPr>
            <p:nvPr/>
          </p:nvCxnSpPr>
          <p:spPr bwMode="auto">
            <a:xfrm flipH="1">
              <a:off x="2424" y="1152"/>
              <a:ext cx="288" cy="708"/>
            </a:xfrm>
            <a:prstGeom prst="straightConnector1">
              <a:avLst/>
            </a:prstGeom>
            <a:noFill/>
            <a:ln w="19050">
              <a:solidFill>
                <a:schemeClr val="tx1"/>
              </a:solidFill>
              <a:round/>
              <a:headEnd/>
              <a:tailEnd type="stealth" w="lg" len="med"/>
            </a:ln>
            <a:effectLst/>
          </p:spPr>
        </p:cxnSp>
        <p:cxnSp>
          <p:nvCxnSpPr>
            <p:cNvPr id="7195" name="AutoShape 27"/>
            <p:cNvCxnSpPr>
              <a:cxnSpLocks noChangeShapeType="1"/>
              <a:stCxn id="7186" idx="5"/>
              <a:endCxn id="7188" idx="1"/>
            </p:cNvCxnSpPr>
            <p:nvPr/>
          </p:nvCxnSpPr>
          <p:spPr bwMode="auto">
            <a:xfrm>
              <a:off x="2125" y="1609"/>
              <a:ext cx="214" cy="286"/>
            </a:xfrm>
            <a:prstGeom prst="straightConnector1">
              <a:avLst/>
            </a:prstGeom>
            <a:noFill/>
            <a:ln w="19050">
              <a:solidFill>
                <a:schemeClr val="tx1"/>
              </a:solidFill>
              <a:round/>
              <a:headEnd/>
              <a:tailEnd type="stealth" w="lg" len="med"/>
            </a:ln>
            <a:effectLst/>
          </p:spPr>
        </p:cxnSp>
        <p:cxnSp>
          <p:nvCxnSpPr>
            <p:cNvPr id="7196" name="AutoShape 28"/>
            <p:cNvCxnSpPr>
              <a:cxnSpLocks noChangeShapeType="1"/>
              <a:stCxn id="7186" idx="3"/>
              <a:endCxn id="7187" idx="0"/>
            </p:cNvCxnSpPr>
            <p:nvPr/>
          </p:nvCxnSpPr>
          <p:spPr bwMode="auto">
            <a:xfrm flipH="1">
              <a:off x="1752" y="1609"/>
              <a:ext cx="203" cy="251"/>
            </a:xfrm>
            <a:prstGeom prst="straightConnector1">
              <a:avLst/>
            </a:prstGeom>
            <a:noFill/>
            <a:ln w="19050">
              <a:solidFill>
                <a:schemeClr val="tx1"/>
              </a:solidFill>
              <a:round/>
              <a:headEnd/>
              <a:tailEnd type="stealth" w="lg" len="med"/>
            </a:ln>
            <a:effectLst/>
          </p:spPr>
        </p:cxnSp>
      </p:grpSp>
      <p:pic>
        <p:nvPicPr>
          <p:cNvPr id="7197" name="Picture 29" descr="powercat"/>
          <p:cNvPicPr>
            <a:picLocks noChangeAspect="1" noChangeArrowheads="1"/>
          </p:cNvPicPr>
          <p:nvPr/>
        </p:nvPicPr>
        <p:blipFill>
          <a:blip r:embed="rId13" cstate="print"/>
          <a:srcRect/>
          <a:stretch>
            <a:fillRect/>
          </a:stretch>
        </p:blipFill>
        <p:spPr bwMode="auto">
          <a:xfrm>
            <a:off x="8305800" y="5802313"/>
            <a:ext cx="838200" cy="674687"/>
          </a:xfrm>
          <a:prstGeom prst="rect">
            <a:avLst/>
          </a:prstGeom>
          <a:noFill/>
        </p:spPr>
      </p:pic>
      <p:sp>
        <p:nvSpPr>
          <p:cNvPr id="30" name="Text Box 8"/>
          <p:cNvSpPr txBox="1">
            <a:spLocks noChangeArrowheads="1"/>
          </p:cNvSpPr>
          <p:nvPr userDrawn="1"/>
        </p:nvSpPr>
        <p:spPr bwMode="auto">
          <a:xfrm>
            <a:off x="0" y="6461125"/>
            <a:ext cx="2699778" cy="400110"/>
          </a:xfrm>
          <a:prstGeom prst="rect">
            <a:avLst/>
          </a:prstGeom>
          <a:noFill/>
          <a:ln w="9525">
            <a:noFill/>
            <a:miter lim="800000"/>
            <a:headEnd/>
            <a:tailEnd/>
          </a:ln>
          <a:effectLst/>
        </p:spPr>
        <p:txBody>
          <a:bodyPr wrap="none">
            <a:spAutoFit/>
          </a:bodyPr>
          <a:lstStyle/>
          <a:p>
            <a:pPr algn="l">
              <a:defRPr/>
            </a:pPr>
            <a:r>
              <a:rPr lang="en-US" sz="1000" b="0" u="none" dirty="0" smtClean="0">
                <a:solidFill>
                  <a:srgbClr val="FFFF99"/>
                </a:solidFill>
                <a:latin typeface="Copperplate Gothic Light" pitchFamily="34" charset="0"/>
              </a:rPr>
              <a:t>CIS 536/636</a:t>
            </a:r>
          </a:p>
          <a:p>
            <a:pPr algn="l">
              <a:defRPr/>
            </a:pPr>
            <a:r>
              <a:rPr lang="en-US" sz="1000" b="0" u="none" dirty="0" smtClean="0">
                <a:solidFill>
                  <a:srgbClr val="FFFF99"/>
                </a:solidFill>
                <a:latin typeface="Copperplate Gothic Light" pitchFamily="34" charset="0"/>
              </a:rPr>
              <a:t>Introduction to</a:t>
            </a:r>
            <a:r>
              <a:rPr lang="en-US" sz="1000" b="0" u="none" baseline="0" dirty="0" smtClean="0">
                <a:solidFill>
                  <a:srgbClr val="FFFF99"/>
                </a:solidFill>
                <a:latin typeface="Copperplate Gothic Light" pitchFamily="34" charset="0"/>
              </a:rPr>
              <a:t> </a:t>
            </a:r>
            <a:r>
              <a:rPr lang="en-US" sz="1000" b="0" u="none" dirty="0" smtClean="0">
                <a:solidFill>
                  <a:srgbClr val="FFFF99"/>
                </a:solidFill>
                <a:latin typeface="Copperplate Gothic Light" pitchFamily="34" charset="0"/>
              </a:rPr>
              <a:t>Computer Graphics</a:t>
            </a:r>
            <a:endParaRPr lang="en-US" sz="1000" b="0" u="none" dirty="0">
              <a:solidFill>
                <a:srgbClr val="FFFF99"/>
              </a:solidFill>
              <a:latin typeface="Copperplate Gothic Light" pitchFamily="34" charset="0"/>
            </a:endParaRPr>
          </a:p>
        </p:txBody>
      </p:sp>
      <p:sp>
        <p:nvSpPr>
          <p:cNvPr id="31" name="Text Box 8"/>
          <p:cNvSpPr txBox="1">
            <a:spLocks noChangeArrowheads="1"/>
          </p:cNvSpPr>
          <p:nvPr userDrawn="1"/>
        </p:nvSpPr>
        <p:spPr bwMode="auto">
          <a:xfrm>
            <a:off x="4036850" y="6535579"/>
            <a:ext cx="1297150" cy="246221"/>
          </a:xfrm>
          <a:prstGeom prst="rect">
            <a:avLst/>
          </a:prstGeom>
          <a:noFill/>
          <a:ln w="9525">
            <a:noFill/>
            <a:miter lim="800000"/>
            <a:headEnd/>
            <a:tailEnd/>
          </a:ln>
          <a:effectLst/>
        </p:spPr>
        <p:txBody>
          <a:bodyPr wrap="none">
            <a:spAutoFit/>
          </a:bodyPr>
          <a:lstStyle/>
          <a:p>
            <a:pPr algn="l">
              <a:defRPr/>
            </a:pPr>
            <a:r>
              <a:rPr lang="en-US" sz="1000" b="0" u="none" dirty="0" smtClean="0">
                <a:solidFill>
                  <a:srgbClr val="FFFF99"/>
                </a:solidFill>
                <a:latin typeface="Copperplate Gothic Light" pitchFamily="34" charset="0"/>
              </a:rPr>
              <a:t>Lecture 4 of 41</a:t>
            </a:r>
            <a:endParaRPr lang="en-US" sz="1000" b="0" u="none" dirty="0">
              <a:solidFill>
                <a:srgbClr val="FFFF99"/>
              </a:solidFill>
              <a:latin typeface="Copperplate Gothic Light"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2800" b="1">
          <a:solidFill>
            <a:srgbClr val="5B0DAA"/>
          </a:solidFill>
          <a:latin typeface="+mj-lt"/>
          <a:ea typeface="+mj-ea"/>
          <a:cs typeface="+mj-cs"/>
        </a:defRPr>
      </a:lvl1pPr>
      <a:lvl2pPr algn="ctr" rtl="0" eaLnBrk="0" fontAlgn="base" hangingPunct="0">
        <a:spcBef>
          <a:spcPct val="0"/>
        </a:spcBef>
        <a:spcAft>
          <a:spcPct val="0"/>
        </a:spcAft>
        <a:defRPr sz="2800" b="1">
          <a:solidFill>
            <a:srgbClr val="5B0DAA"/>
          </a:solidFill>
          <a:latin typeface="Copperplate Gothic Light" pitchFamily="34" charset="0"/>
        </a:defRPr>
      </a:lvl2pPr>
      <a:lvl3pPr algn="ctr" rtl="0" eaLnBrk="0" fontAlgn="base" hangingPunct="0">
        <a:spcBef>
          <a:spcPct val="0"/>
        </a:spcBef>
        <a:spcAft>
          <a:spcPct val="0"/>
        </a:spcAft>
        <a:defRPr sz="2800" b="1">
          <a:solidFill>
            <a:srgbClr val="5B0DAA"/>
          </a:solidFill>
          <a:latin typeface="Copperplate Gothic Light" pitchFamily="34" charset="0"/>
        </a:defRPr>
      </a:lvl3pPr>
      <a:lvl4pPr algn="ctr" rtl="0" eaLnBrk="0" fontAlgn="base" hangingPunct="0">
        <a:spcBef>
          <a:spcPct val="0"/>
        </a:spcBef>
        <a:spcAft>
          <a:spcPct val="0"/>
        </a:spcAft>
        <a:defRPr sz="2800" b="1">
          <a:solidFill>
            <a:srgbClr val="5B0DAA"/>
          </a:solidFill>
          <a:latin typeface="Copperplate Gothic Light" pitchFamily="34" charset="0"/>
        </a:defRPr>
      </a:lvl4pPr>
      <a:lvl5pPr algn="ctr" rtl="0" eaLnBrk="0" fontAlgn="base" hangingPunct="0">
        <a:spcBef>
          <a:spcPct val="0"/>
        </a:spcBef>
        <a:spcAft>
          <a:spcPct val="0"/>
        </a:spcAft>
        <a:defRPr sz="2800" b="1">
          <a:solidFill>
            <a:srgbClr val="5B0DAA"/>
          </a:solidFill>
          <a:latin typeface="Copperplate Gothic Light" pitchFamily="34" charset="0"/>
        </a:defRPr>
      </a:lvl5pPr>
      <a:lvl6pPr marL="457200" algn="ctr" rtl="0" eaLnBrk="0" fontAlgn="base" hangingPunct="0">
        <a:spcBef>
          <a:spcPct val="0"/>
        </a:spcBef>
        <a:spcAft>
          <a:spcPct val="0"/>
        </a:spcAft>
        <a:defRPr sz="2800" b="1">
          <a:solidFill>
            <a:srgbClr val="5B0DAA"/>
          </a:solidFill>
          <a:latin typeface="Copperplate Gothic Light" pitchFamily="34" charset="0"/>
        </a:defRPr>
      </a:lvl6pPr>
      <a:lvl7pPr marL="914400" algn="ctr" rtl="0" eaLnBrk="0" fontAlgn="base" hangingPunct="0">
        <a:spcBef>
          <a:spcPct val="0"/>
        </a:spcBef>
        <a:spcAft>
          <a:spcPct val="0"/>
        </a:spcAft>
        <a:defRPr sz="2800" b="1">
          <a:solidFill>
            <a:srgbClr val="5B0DAA"/>
          </a:solidFill>
          <a:latin typeface="Copperplate Gothic Light" pitchFamily="34" charset="0"/>
        </a:defRPr>
      </a:lvl7pPr>
      <a:lvl8pPr marL="1371600" algn="ctr" rtl="0" eaLnBrk="0" fontAlgn="base" hangingPunct="0">
        <a:spcBef>
          <a:spcPct val="0"/>
        </a:spcBef>
        <a:spcAft>
          <a:spcPct val="0"/>
        </a:spcAft>
        <a:defRPr sz="2800" b="1">
          <a:solidFill>
            <a:srgbClr val="5B0DAA"/>
          </a:solidFill>
          <a:latin typeface="Copperplate Gothic Light" pitchFamily="34" charset="0"/>
        </a:defRPr>
      </a:lvl8pPr>
      <a:lvl9pPr marL="1828800" algn="ctr" rtl="0" eaLnBrk="0" fontAlgn="base" hangingPunct="0">
        <a:spcBef>
          <a:spcPct val="0"/>
        </a:spcBef>
        <a:spcAft>
          <a:spcPct val="0"/>
        </a:spcAft>
        <a:defRPr sz="2800" b="1">
          <a:solidFill>
            <a:srgbClr val="5B0DAA"/>
          </a:solidFill>
          <a:latin typeface="Copperplate Gothic Light" pitchFamily="34" charset="0"/>
        </a:defRPr>
      </a:lvl9pPr>
    </p:titleStyle>
    <p:bodyStyle>
      <a:lvl1pPr marL="342900" indent="-342900" algn="l" rtl="0" eaLnBrk="0" fontAlgn="base" hangingPunct="0">
        <a:spcBef>
          <a:spcPct val="20000"/>
        </a:spcBef>
        <a:spcAft>
          <a:spcPct val="0"/>
        </a:spcAft>
        <a:buClr>
          <a:srgbClr val="5B0DAA"/>
        </a:buClr>
        <a:buFont typeface="Wingdings" pitchFamily="2" charset="2"/>
        <a:buChar char="l"/>
        <a:defRPr sz="2000">
          <a:solidFill>
            <a:schemeClr val="tx1"/>
          </a:solidFill>
          <a:latin typeface="+mn-lt"/>
          <a:ea typeface="+mn-ea"/>
          <a:cs typeface="+mn-cs"/>
        </a:defRPr>
      </a:lvl1pPr>
      <a:lvl2pPr marL="742950" indent="-285750" algn="l" rtl="0" eaLnBrk="0" fontAlgn="base" hangingPunct="0">
        <a:spcBef>
          <a:spcPct val="20000"/>
        </a:spcBef>
        <a:spcAft>
          <a:spcPct val="0"/>
        </a:spcAft>
        <a:buClr>
          <a:srgbClr val="5B0DAA"/>
        </a:buClr>
        <a:buFont typeface="Wingdings" pitchFamily="2" charset="2"/>
        <a:buChar char="­"/>
        <a:defRPr>
          <a:solidFill>
            <a:srgbClr val="5B0DAA"/>
          </a:solidFill>
          <a:latin typeface="+mn-lt"/>
        </a:defRPr>
      </a:lvl2pPr>
      <a:lvl3pPr marL="1143000" indent="-228600" algn="l" rtl="0" eaLnBrk="0" fontAlgn="base" hangingPunct="0">
        <a:spcBef>
          <a:spcPct val="20000"/>
        </a:spcBef>
        <a:spcAft>
          <a:spcPct val="0"/>
        </a:spcAft>
        <a:buClr>
          <a:srgbClr val="5B0DAA"/>
        </a:buClr>
        <a:buFont typeface="Wingdings" pitchFamily="2" charset="2"/>
        <a:buChar char="ð"/>
        <a:defRPr sz="1600">
          <a:solidFill>
            <a:schemeClr val="tx1"/>
          </a:solidFill>
          <a:latin typeface="+mn-lt"/>
        </a:defRPr>
      </a:lvl3pPr>
      <a:lvl4pPr marL="1600200" indent="-228600" algn="l" rtl="0" eaLnBrk="0" fontAlgn="base" hangingPunct="0">
        <a:spcBef>
          <a:spcPct val="20000"/>
        </a:spcBef>
        <a:spcAft>
          <a:spcPct val="0"/>
        </a:spcAft>
        <a:buClr>
          <a:srgbClr val="5B0DAA"/>
        </a:buClr>
        <a:buFont typeface="Wingdings" pitchFamily="2" charset="2"/>
        <a:buChar char="u"/>
        <a:defRPr sz="1400">
          <a:solidFill>
            <a:srgbClr val="5B0DAA"/>
          </a:solidFill>
          <a:latin typeface="+mn-lt"/>
        </a:defRPr>
      </a:lvl4pPr>
      <a:lvl5pPr marL="2057400" indent="-228600" algn="l" rtl="0" eaLnBrk="0" fontAlgn="base" hangingPunct="0">
        <a:spcBef>
          <a:spcPct val="20000"/>
        </a:spcBef>
        <a:spcAft>
          <a:spcPct val="0"/>
        </a:spcAft>
        <a:buClr>
          <a:srgbClr val="5B0DAA"/>
        </a:buClr>
        <a:buFont typeface="Wingdings" pitchFamily="2" charset="2"/>
        <a:buChar char="Ø"/>
        <a:defRPr sz="1400">
          <a:solidFill>
            <a:schemeClr val="tx1"/>
          </a:solidFill>
          <a:latin typeface="+mn-lt"/>
        </a:defRPr>
      </a:lvl5pPr>
      <a:lvl6pPr marL="2514600" indent="-228600" algn="l" rtl="0" eaLnBrk="0" fontAlgn="base" hangingPunct="0">
        <a:spcBef>
          <a:spcPct val="20000"/>
        </a:spcBef>
        <a:spcAft>
          <a:spcPct val="0"/>
        </a:spcAft>
        <a:buClr>
          <a:srgbClr val="5B0DAA"/>
        </a:buClr>
        <a:buFont typeface="Wingdings" pitchFamily="2" charset="2"/>
        <a:buChar char="Ø"/>
        <a:defRPr sz="1400">
          <a:solidFill>
            <a:schemeClr val="tx1"/>
          </a:solidFill>
          <a:latin typeface="+mn-lt"/>
        </a:defRPr>
      </a:lvl6pPr>
      <a:lvl7pPr marL="2971800" indent="-228600" algn="l" rtl="0" eaLnBrk="0" fontAlgn="base" hangingPunct="0">
        <a:spcBef>
          <a:spcPct val="20000"/>
        </a:spcBef>
        <a:spcAft>
          <a:spcPct val="0"/>
        </a:spcAft>
        <a:buClr>
          <a:srgbClr val="5B0DAA"/>
        </a:buClr>
        <a:buFont typeface="Wingdings" pitchFamily="2" charset="2"/>
        <a:buChar char="Ø"/>
        <a:defRPr sz="1400">
          <a:solidFill>
            <a:schemeClr val="tx1"/>
          </a:solidFill>
          <a:latin typeface="+mn-lt"/>
        </a:defRPr>
      </a:lvl7pPr>
      <a:lvl8pPr marL="3429000" indent="-228600" algn="l" rtl="0" eaLnBrk="0" fontAlgn="base" hangingPunct="0">
        <a:spcBef>
          <a:spcPct val="20000"/>
        </a:spcBef>
        <a:spcAft>
          <a:spcPct val="0"/>
        </a:spcAft>
        <a:buClr>
          <a:srgbClr val="5B0DAA"/>
        </a:buClr>
        <a:buFont typeface="Wingdings" pitchFamily="2" charset="2"/>
        <a:buChar char="Ø"/>
        <a:defRPr sz="1400">
          <a:solidFill>
            <a:schemeClr val="tx1"/>
          </a:solidFill>
          <a:latin typeface="+mn-lt"/>
        </a:defRPr>
      </a:lvl8pPr>
      <a:lvl9pPr marL="3886200" indent="-228600" algn="l" rtl="0" eaLnBrk="0" fontAlgn="base" hangingPunct="0">
        <a:spcBef>
          <a:spcPct val="20000"/>
        </a:spcBef>
        <a:spcAft>
          <a:spcPct val="0"/>
        </a:spcAft>
        <a:buClr>
          <a:srgbClr val="5B0DAA"/>
        </a:buClr>
        <a:buFont typeface="Wingdings" pitchFamily="2" charset="2"/>
        <a:buChar char="Ø"/>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nurl.com/1ye72" TargetMode="External"/><Relationship Id="rId3" Type="http://schemas.openxmlformats.org/officeDocument/2006/relationships/notesSlide" Target="../notesSlides/notesSlide1.xml"/><Relationship Id="rId7" Type="http://schemas.openxmlformats.org/officeDocument/2006/relationships/hyperlink" Target="http://bit.ly/fVBjk8" TargetMode="External"/><Relationship Id="rId2" Type="http://schemas.openxmlformats.org/officeDocument/2006/relationships/slideLayout" Target="../slideLayouts/slideLayout7.xml"/><Relationship Id="rId1" Type="http://schemas.openxmlformats.org/officeDocument/2006/relationships/tags" Target="../tags/tag2.xml"/><Relationship Id="rId6" Type="http://schemas.openxmlformats.org/officeDocument/2006/relationships/hyperlink" Target="http://www.cis.ksu.edu/~bhsu" TargetMode="External"/><Relationship Id="rId5" Type="http://schemas.openxmlformats.org/officeDocument/2006/relationships/hyperlink" Target="http://www.kddresearch.org/Courses/CIS636" TargetMode="External"/><Relationship Id="rId4" Type="http://schemas.openxmlformats.org/officeDocument/2006/relationships/hyperlink" Target="http://snipurl.com/1y5gc"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image" Target="../media/image10.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4.xml"/><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6.xml"/><Relationship Id="rId1" Type="http://schemas.openxmlformats.org/officeDocument/2006/relationships/tags" Target="../tags/tag31.xml"/><Relationship Id="rId4" Type="http://schemas.openxmlformats.org/officeDocument/2006/relationships/image" Target="../media/image11.pn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6.xml"/><Relationship Id="rId1" Type="http://schemas.openxmlformats.org/officeDocument/2006/relationships/tags" Target="../tags/tag33.xml"/><Relationship Id="rId4" Type="http://schemas.openxmlformats.org/officeDocument/2006/relationships/image" Target="../media/image13.png"/></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7.xml"/><Relationship Id="rId1" Type="http://schemas.openxmlformats.org/officeDocument/2006/relationships/tags" Target="../tags/tag39.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5.xml"/><Relationship Id="rId5" Type="http://schemas.openxmlformats.org/officeDocument/2006/relationships/image" Target="../media/image4.png"/><Relationship Id="rId4" Type="http://schemas.openxmlformats.org/officeDocument/2006/relationships/hyperlink" Target="http://bit.ly/cWUxBz" TargetMode="Externa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7.xml"/><Relationship Id="rId1" Type="http://schemas.openxmlformats.org/officeDocument/2006/relationships/tags" Target="../tags/tag40.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6.xml"/><Relationship Id="rId5" Type="http://schemas.openxmlformats.org/officeDocument/2006/relationships/image" Target="../media/image5.png"/><Relationship Id="rId4" Type="http://schemas.openxmlformats.org/officeDocument/2006/relationships/hyperlink" Target="http://bit.ly/cWUxBz"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7.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5" name="Rectangle 3"/>
          <p:cNvSpPr>
            <a:spLocks noChangeArrowheads="1"/>
          </p:cNvSpPr>
          <p:nvPr/>
        </p:nvSpPr>
        <p:spPr bwMode="auto">
          <a:xfrm>
            <a:off x="912019" y="2286000"/>
            <a:ext cx="7753350" cy="4038600"/>
          </a:xfrm>
          <a:prstGeom prst="rect">
            <a:avLst/>
          </a:prstGeom>
          <a:noFill/>
          <a:ln w="9525">
            <a:noFill/>
            <a:miter lim="800000"/>
            <a:headEnd/>
            <a:tailEnd/>
          </a:ln>
          <a:effectLst/>
        </p:spPr>
        <p:txBody>
          <a:bodyPr lIns="92075" tIns="46038" rIns="92075" bIns="46038"/>
          <a:lstStyle/>
          <a:p>
            <a:pPr marL="342900" indent="-342900" algn="ctr">
              <a:buClr>
                <a:srgbClr val="5B0DAA"/>
              </a:buClr>
              <a:buFont typeface="Wingdings" pitchFamily="2" charset="2"/>
              <a:buNone/>
            </a:pPr>
            <a:r>
              <a:rPr lang="en-US" sz="2000" dirty="0"/>
              <a:t>William H. Hsu</a:t>
            </a:r>
          </a:p>
          <a:p>
            <a:pPr marL="342900" indent="-342900" algn="ctr">
              <a:buClr>
                <a:srgbClr val="5B0DAA"/>
              </a:buClr>
              <a:buFont typeface="Wingdings" pitchFamily="2" charset="2"/>
              <a:buNone/>
            </a:pPr>
            <a:r>
              <a:rPr lang="en-US" sz="2000" dirty="0"/>
              <a:t>Department of Computing and Information Sciences, </a:t>
            </a:r>
            <a:r>
              <a:rPr lang="en-US" sz="2000" dirty="0" smtClean="0"/>
              <a:t>KSU</a:t>
            </a:r>
            <a:endParaRPr lang="en-US" sz="1600" dirty="0"/>
          </a:p>
          <a:p>
            <a:pPr marL="342900" indent="-342900" algn="ctr">
              <a:buClr>
                <a:srgbClr val="5B0DAA"/>
              </a:buClr>
              <a:buFont typeface="Wingdings" pitchFamily="2" charset="2"/>
              <a:buNone/>
            </a:pPr>
            <a:endParaRPr lang="en-US" sz="1600" dirty="0"/>
          </a:p>
          <a:p>
            <a:pPr marL="342900" indent="-342900" algn="ctr">
              <a:buClr>
                <a:srgbClr val="5B0DAA"/>
              </a:buClr>
              <a:buFont typeface="Wingdings" pitchFamily="2" charset="2"/>
              <a:buNone/>
            </a:pPr>
            <a:r>
              <a:rPr lang="en-US" sz="1600" dirty="0"/>
              <a:t>KSOL course pages: </a:t>
            </a:r>
            <a:r>
              <a:rPr lang="en-US" sz="1600" dirty="0">
                <a:hlinkClick r:id="rId4"/>
              </a:rPr>
              <a:t>http://snipurl.com/1y5gc</a:t>
            </a:r>
            <a:endParaRPr lang="en-US" sz="1600" dirty="0"/>
          </a:p>
          <a:p>
            <a:pPr marL="342900" indent="-342900" algn="ctr">
              <a:buClr>
                <a:srgbClr val="5B0DAA"/>
              </a:buClr>
              <a:buFont typeface="Wingdings" pitchFamily="2" charset="2"/>
              <a:buNone/>
            </a:pPr>
            <a:r>
              <a:rPr lang="en-US" sz="1600" dirty="0"/>
              <a:t>Course web site: </a:t>
            </a:r>
            <a:r>
              <a:rPr lang="en-US" sz="1600" dirty="0">
                <a:hlinkClick r:id="rId5"/>
              </a:rPr>
              <a:t>http://www.kddresearch.org/Courses/CIS636</a:t>
            </a:r>
            <a:endParaRPr lang="en-US" sz="1600" dirty="0"/>
          </a:p>
          <a:p>
            <a:pPr marL="342900" indent="-342900" algn="ctr">
              <a:buClr>
                <a:srgbClr val="5B0DAA"/>
              </a:buClr>
              <a:buFont typeface="Wingdings" pitchFamily="2" charset="2"/>
              <a:buNone/>
            </a:pPr>
            <a:r>
              <a:rPr lang="en-US" sz="1600" dirty="0"/>
              <a:t>Instructor home page: </a:t>
            </a:r>
            <a:r>
              <a:rPr lang="en-US" sz="1600" u="sng" dirty="0">
                <a:hlinkClick r:id="rId6"/>
              </a:rPr>
              <a:t>http://www.cis.ksu.edu/~bhsu</a:t>
            </a:r>
            <a:endParaRPr lang="en-US" sz="1600" u="sng" dirty="0"/>
          </a:p>
          <a:p>
            <a:pPr marL="342900" indent="-342900" algn="ctr">
              <a:buClr>
                <a:srgbClr val="5B0DAA"/>
              </a:buClr>
              <a:buFont typeface="Wingdings" pitchFamily="2" charset="2"/>
              <a:buNone/>
            </a:pPr>
            <a:endParaRPr lang="en-US" sz="1600" u="sng" dirty="0"/>
          </a:p>
          <a:p>
            <a:pPr marL="342900" indent="-342900" algn="ctr">
              <a:buClr>
                <a:srgbClr val="5B0DAA"/>
              </a:buClr>
              <a:buFont typeface="Wingdings" pitchFamily="2" charset="2"/>
              <a:buNone/>
            </a:pPr>
            <a:r>
              <a:rPr lang="en-US" sz="1600" dirty="0"/>
              <a:t>Readings</a:t>
            </a:r>
            <a:r>
              <a:rPr lang="en-US" sz="1600" dirty="0" smtClean="0"/>
              <a:t>:</a:t>
            </a:r>
            <a:endParaRPr lang="en-US" sz="1600" dirty="0"/>
          </a:p>
          <a:p>
            <a:pPr marL="342900" indent="-342900" algn="ctr">
              <a:buClr>
                <a:srgbClr val="5B0DAA"/>
              </a:buClr>
            </a:pPr>
            <a:r>
              <a:rPr lang="en-US" sz="1600" b="0" dirty="0" smtClean="0"/>
              <a:t>SIGGRAPH 2000 OpenGL tutorial (</a:t>
            </a:r>
            <a:r>
              <a:rPr lang="en-US" sz="1600" b="0" dirty="0" err="1" smtClean="0"/>
              <a:t>Shreiner</a:t>
            </a:r>
            <a:r>
              <a:rPr lang="en-US" sz="1600" b="0" dirty="0" smtClean="0"/>
              <a:t>, Angel, </a:t>
            </a:r>
            <a:r>
              <a:rPr lang="en-US" sz="1600" b="0" dirty="0" err="1" smtClean="0"/>
              <a:t>Shreiner</a:t>
            </a:r>
            <a:r>
              <a:rPr lang="en-US" sz="1600" b="0" smtClean="0"/>
              <a:t>): </a:t>
            </a:r>
            <a:r>
              <a:rPr lang="en-US" sz="1600" smtClean="0">
                <a:hlinkClick r:id="rId7"/>
              </a:rPr>
              <a:t>http://bit.ly/fVBjk8</a:t>
            </a:r>
            <a:endParaRPr lang="en-US" sz="1600" smtClean="0"/>
          </a:p>
          <a:p>
            <a:pPr marL="342900" indent="-342900" algn="ctr">
              <a:buClr>
                <a:srgbClr val="5B0DAA"/>
              </a:buClr>
            </a:pPr>
            <a:r>
              <a:rPr lang="en-US" sz="1600" b="0" smtClean="0"/>
              <a:t>Today</a:t>
            </a:r>
            <a:r>
              <a:rPr lang="en-US" sz="1600" b="0" dirty="0" smtClean="0"/>
              <a:t>: Chapter 2 (review), Chapter 16, Eberly </a:t>
            </a:r>
            <a:r>
              <a:rPr lang="en-US" sz="1600" b="0" i="1" dirty="0" smtClean="0"/>
              <a:t>2</a:t>
            </a:r>
            <a:r>
              <a:rPr lang="en-US" sz="1600" b="0" i="1" baseline="30000" dirty="0" smtClean="0"/>
              <a:t>e</a:t>
            </a:r>
            <a:r>
              <a:rPr lang="en-US" sz="1600" b="0" dirty="0" smtClean="0"/>
              <a:t> – see </a:t>
            </a:r>
            <a:r>
              <a:rPr lang="en-US" sz="1600" dirty="0" smtClean="0">
                <a:hlinkClick r:id="rId8"/>
              </a:rPr>
              <a:t>http://snurl.com/1ye72</a:t>
            </a:r>
            <a:endParaRPr lang="en-US" sz="1600" dirty="0" smtClean="0"/>
          </a:p>
          <a:p>
            <a:pPr marL="342900" indent="-342900" algn="ctr">
              <a:buClr>
                <a:srgbClr val="5B0DAA"/>
              </a:buClr>
              <a:buFont typeface="Wingdings" pitchFamily="2" charset="2"/>
              <a:buNone/>
            </a:pPr>
            <a:r>
              <a:rPr lang="en-US" sz="1600" b="0" dirty="0" smtClean="0"/>
              <a:t>Next class: Section 2.3 (esp. 2.3.7), 2.6, 2.7, </a:t>
            </a:r>
            <a:r>
              <a:rPr lang="en-US" sz="1600" b="0" dirty="0" err="1" smtClean="0"/>
              <a:t>Eberly</a:t>
            </a:r>
            <a:r>
              <a:rPr lang="en-US" sz="1600" b="0" dirty="0" smtClean="0"/>
              <a:t> 2</a:t>
            </a:r>
            <a:r>
              <a:rPr lang="en-US" sz="1600" b="0" baseline="30000" dirty="0" smtClean="0"/>
              <a:t>e</a:t>
            </a:r>
            <a:endParaRPr lang="en-US" sz="1600" b="0" dirty="0" smtClean="0"/>
          </a:p>
          <a:p>
            <a:pPr marL="342900" indent="-342900" algn="ctr">
              <a:buClr>
                <a:srgbClr val="5B0DAA"/>
              </a:buClr>
              <a:buFont typeface="Wingdings" pitchFamily="2" charset="2"/>
              <a:buNone/>
            </a:pPr>
            <a:r>
              <a:rPr lang="en-US" sz="1600" b="0" dirty="0" smtClean="0"/>
              <a:t>Angel</a:t>
            </a:r>
            <a:r>
              <a:rPr lang="en-US" sz="1600" b="0" dirty="0" smtClean="0"/>
              <a:t>, </a:t>
            </a:r>
            <a:r>
              <a:rPr lang="en-US" sz="1600" b="0" i="1" dirty="0" smtClean="0"/>
              <a:t>OpenGL: A Primer</a:t>
            </a:r>
            <a:r>
              <a:rPr lang="en-US" sz="1600" b="0" dirty="0" smtClean="0"/>
              <a:t>, 3</a:t>
            </a:r>
            <a:r>
              <a:rPr lang="en-US" sz="1600" b="0" baseline="30000" dirty="0" smtClean="0"/>
              <a:t>e</a:t>
            </a:r>
          </a:p>
          <a:p>
            <a:pPr marL="342900" indent="-342900" algn="ctr">
              <a:buClr>
                <a:srgbClr val="5B0DAA"/>
              </a:buClr>
              <a:buFont typeface="Wingdings" pitchFamily="2" charset="2"/>
              <a:buNone/>
            </a:pPr>
            <a:r>
              <a:rPr lang="en-US" sz="1600" b="0" dirty="0" smtClean="0"/>
              <a:t>This week: FVFH slides on Viewing</a:t>
            </a:r>
          </a:p>
        </p:txBody>
      </p:sp>
      <p:sp>
        <p:nvSpPr>
          <p:cNvPr id="233476" name="Rectangle 4"/>
          <p:cNvSpPr>
            <a:spLocks noChangeArrowheads="1"/>
          </p:cNvSpPr>
          <p:nvPr/>
        </p:nvSpPr>
        <p:spPr bwMode="auto">
          <a:xfrm>
            <a:off x="3361113" y="950893"/>
            <a:ext cx="2855205" cy="954107"/>
          </a:xfrm>
          <a:prstGeom prst="rect">
            <a:avLst/>
          </a:prstGeom>
          <a:noFill/>
          <a:ln w="9525">
            <a:noFill/>
            <a:miter lim="800000"/>
            <a:headEnd/>
            <a:tailEnd/>
          </a:ln>
          <a:effectLst/>
        </p:spPr>
        <p:txBody>
          <a:bodyPr wrap="none">
            <a:spAutoFit/>
          </a:bodyPr>
          <a:lstStyle/>
          <a:p>
            <a:pPr algn="ctr">
              <a:spcBef>
                <a:spcPct val="0"/>
              </a:spcBef>
              <a:buClrTx/>
            </a:pPr>
            <a:r>
              <a:rPr lang="en-US" sz="2800" dirty="0" smtClean="0"/>
              <a:t>Lab 1a:</a:t>
            </a:r>
          </a:p>
          <a:p>
            <a:pPr algn="ctr">
              <a:spcBef>
                <a:spcPct val="0"/>
              </a:spcBef>
              <a:buClrTx/>
            </a:pPr>
            <a:r>
              <a:rPr lang="en-US" sz="2800" dirty="0" smtClean="0"/>
              <a:t>OpenGL Basics</a:t>
            </a:r>
            <a:endParaRPr lang="en-US" sz="2800" dirty="0"/>
          </a:p>
        </p:txBody>
      </p:sp>
      <p:sp>
        <p:nvSpPr>
          <p:cNvPr id="4" name="Rectangle 2"/>
          <p:cNvSpPr>
            <a:spLocks noChangeArrowheads="1"/>
          </p:cNvSpPr>
          <p:nvPr/>
        </p:nvSpPr>
        <p:spPr bwMode="auto">
          <a:xfrm>
            <a:off x="1177528" y="76200"/>
            <a:ext cx="7531894" cy="762000"/>
          </a:xfrm>
          <a:prstGeom prst="rect">
            <a:avLst/>
          </a:prstGeom>
          <a:noFill/>
          <a:ln w="9525">
            <a:noFill/>
            <a:miter lim="800000"/>
            <a:headEnd/>
            <a:tailEnd/>
          </a:ln>
          <a:effectLst/>
        </p:spPr>
        <p:txBody>
          <a:bodyPr anchor="ctr"/>
          <a:lstStyle/>
          <a:p>
            <a:pPr algn="ctr">
              <a:spcBef>
                <a:spcPct val="0"/>
              </a:spcBef>
              <a:buClrTx/>
            </a:pPr>
            <a:r>
              <a:rPr lang="en-US" sz="2800" u="none" dirty="0" smtClean="0">
                <a:solidFill>
                  <a:srgbClr val="5B0DAA"/>
                </a:solidFill>
                <a:latin typeface="Copperplate Gothic Light" pitchFamily="34" charset="0"/>
              </a:rPr>
              <a:t>Lecture 4 of 41</a:t>
            </a:r>
            <a:endParaRPr lang="en-US" sz="2800" u="none" dirty="0">
              <a:solidFill>
                <a:srgbClr val="5B0DAA"/>
              </a:solidFill>
              <a:latin typeface="Copperplate Gothic Light" pitchFamily="34" charset="0"/>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7875" name="Rectangle 3"/>
          <p:cNvSpPr>
            <a:spLocks noGrp="1" noChangeArrowheads="1"/>
          </p:cNvSpPr>
          <p:nvPr>
            <p:ph type="body" idx="1"/>
          </p:nvPr>
        </p:nvSpPr>
        <p:spPr>
          <a:xfrm>
            <a:off x="685800" y="1066800"/>
            <a:ext cx="7945438" cy="2590800"/>
          </a:xfrm>
        </p:spPr>
        <p:txBody>
          <a:bodyPr/>
          <a:lstStyle/>
          <a:p>
            <a:r>
              <a:rPr lang="en-US" altLang="zh-CN" sz="1800" b="1" dirty="0">
                <a:ea typeface="宋体" pitchFamily="2" charset="-122"/>
              </a:rPr>
              <a:t>AGL, GLX, WGL</a:t>
            </a:r>
          </a:p>
          <a:p>
            <a:pPr lvl="1"/>
            <a:r>
              <a:rPr lang="en-US" altLang="zh-CN" sz="1600" b="1" dirty="0">
                <a:ea typeface="宋体" pitchFamily="2" charset="-122"/>
              </a:rPr>
              <a:t>glue between OpenGL and windowing systems</a:t>
            </a:r>
          </a:p>
          <a:p>
            <a:r>
              <a:rPr lang="en-US" altLang="zh-CN" sz="1800" b="1" dirty="0">
                <a:ea typeface="宋体" pitchFamily="2" charset="-122"/>
              </a:rPr>
              <a:t>GLU (OpenGL Utility Library)</a:t>
            </a:r>
          </a:p>
          <a:p>
            <a:pPr lvl="1"/>
            <a:r>
              <a:rPr lang="en-US" altLang="zh-CN" sz="1600" b="1" dirty="0">
                <a:ea typeface="宋体" pitchFamily="2" charset="-122"/>
              </a:rPr>
              <a:t>part of OpenGL</a:t>
            </a:r>
          </a:p>
          <a:p>
            <a:pPr lvl="1"/>
            <a:r>
              <a:rPr lang="en-US" altLang="zh-CN" sz="1600" b="1" dirty="0">
                <a:ea typeface="宋体" pitchFamily="2" charset="-122"/>
              </a:rPr>
              <a:t>NURBS, </a:t>
            </a:r>
            <a:r>
              <a:rPr lang="en-US" altLang="zh-CN" sz="1600" b="1" dirty="0" err="1">
                <a:ea typeface="宋体" pitchFamily="2" charset="-122"/>
              </a:rPr>
              <a:t>tessellators</a:t>
            </a:r>
            <a:r>
              <a:rPr lang="en-US" altLang="zh-CN" sz="1600" b="1" dirty="0">
                <a:ea typeface="宋体" pitchFamily="2" charset="-122"/>
              </a:rPr>
              <a:t>, quadric shapes, etc.</a:t>
            </a:r>
          </a:p>
          <a:p>
            <a:r>
              <a:rPr lang="en-US" altLang="zh-CN" sz="1800" b="1" dirty="0">
                <a:ea typeface="宋体" pitchFamily="2" charset="-122"/>
              </a:rPr>
              <a:t>GLUT (OpenGL Utility Toolkit)</a:t>
            </a:r>
          </a:p>
          <a:p>
            <a:pPr lvl="1"/>
            <a:r>
              <a:rPr lang="en-US" altLang="zh-CN" sz="1600" b="1" dirty="0">
                <a:ea typeface="宋体" pitchFamily="2" charset="-122"/>
              </a:rPr>
              <a:t>portable windowing API</a:t>
            </a:r>
          </a:p>
          <a:p>
            <a:pPr lvl="1"/>
            <a:r>
              <a:rPr lang="en-US" altLang="zh-CN" sz="1600" b="1" dirty="0">
                <a:ea typeface="宋体" pitchFamily="2" charset="-122"/>
              </a:rPr>
              <a:t>not officially part of OpenGL</a:t>
            </a:r>
          </a:p>
        </p:txBody>
      </p:sp>
      <p:sp>
        <p:nvSpPr>
          <p:cNvPr id="847876" name="Rectangle 4"/>
          <p:cNvSpPr>
            <a:spLocks noChangeArrowheads="1"/>
          </p:cNvSpPr>
          <p:nvPr/>
        </p:nvSpPr>
        <p:spPr bwMode="auto">
          <a:xfrm>
            <a:off x="609600" y="6172200"/>
            <a:ext cx="5460534" cy="307777"/>
          </a:xfrm>
          <a:prstGeom prst="rect">
            <a:avLst/>
          </a:prstGeom>
          <a:noFill/>
          <a:ln w="9525" algn="ctr">
            <a:noFill/>
            <a:miter lim="800000"/>
            <a:headEnd/>
            <a:tailEnd/>
          </a:ln>
          <a:effectLst/>
        </p:spPr>
        <p:txBody>
          <a:bodyPr wrap="none">
            <a:spAutoFit/>
          </a:bodyPr>
          <a:lstStyle/>
          <a:p>
            <a:r>
              <a:rPr lang="en-US" b="1" dirty="0" smtClean="0">
                <a:solidFill>
                  <a:srgbClr val="0000CC"/>
                </a:solidFill>
              </a:rPr>
              <a:t>Adapted from slides © </a:t>
            </a:r>
            <a:r>
              <a:rPr lang="en-US" b="1" dirty="0">
                <a:solidFill>
                  <a:srgbClr val="0000CC"/>
                </a:solidFill>
              </a:rPr>
              <a:t>2000 Shreiner, D., Angel, E., Shreiner, V.</a:t>
            </a:r>
          </a:p>
        </p:txBody>
      </p:sp>
      <p:grpSp>
        <p:nvGrpSpPr>
          <p:cNvPr id="38" name="Group 37"/>
          <p:cNvGrpSpPr/>
          <p:nvPr/>
        </p:nvGrpSpPr>
        <p:grpSpPr>
          <a:xfrm>
            <a:off x="3359150" y="3733800"/>
            <a:ext cx="4794250" cy="2389175"/>
            <a:chOff x="1073150" y="1973263"/>
            <a:chExt cx="6997700" cy="3578168"/>
          </a:xfrm>
        </p:grpSpPr>
        <p:sp>
          <p:nvSpPr>
            <p:cNvPr id="7" name="Rectangle 3"/>
            <p:cNvSpPr>
              <a:spLocks noChangeArrowheads="1"/>
            </p:cNvSpPr>
            <p:nvPr/>
          </p:nvSpPr>
          <p:spPr bwMode="auto">
            <a:xfrm>
              <a:off x="1073150" y="2765425"/>
              <a:ext cx="6997700" cy="20447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lgn="ctr"/>
              <a:endParaRPr lang="zh-CN" altLang="en-US" dirty="0">
                <a:latin typeface="+mn-lt"/>
                <a:ea typeface="宋体" pitchFamily="2" charset="-122"/>
              </a:endParaRPr>
            </a:p>
          </p:txBody>
        </p:sp>
        <p:sp>
          <p:nvSpPr>
            <p:cNvPr id="8" name="Rectangle 4"/>
            <p:cNvSpPr>
              <a:spLocks noChangeArrowheads="1"/>
            </p:cNvSpPr>
            <p:nvPr/>
          </p:nvSpPr>
          <p:spPr bwMode="auto">
            <a:xfrm>
              <a:off x="3663950" y="2765425"/>
              <a:ext cx="1816100" cy="673100"/>
            </a:xfrm>
            <a:prstGeom prst="rect">
              <a:avLst/>
            </a:prstGeom>
            <a:solidFill>
              <a:schemeClr val="bg1"/>
            </a:solidFill>
            <a:ln w="12700">
              <a:solidFill>
                <a:schemeClr val="tx1"/>
              </a:solidFill>
              <a:miter lim="800000"/>
              <a:headEnd/>
              <a:tailEnd/>
            </a:ln>
            <a:effectLst/>
          </p:spPr>
          <p:txBody>
            <a:bodyPr wrap="none" anchor="ctr"/>
            <a:lstStyle/>
            <a:p>
              <a:pPr algn="ctr"/>
              <a:endParaRPr lang="zh-CN" altLang="en-US">
                <a:latin typeface="+mn-lt"/>
                <a:ea typeface="宋体" pitchFamily="2" charset="-122"/>
              </a:endParaRPr>
            </a:p>
          </p:txBody>
        </p:sp>
        <p:sp>
          <p:nvSpPr>
            <p:cNvPr id="9" name="Line 5"/>
            <p:cNvSpPr>
              <a:spLocks noChangeShapeType="1"/>
            </p:cNvSpPr>
            <p:nvPr/>
          </p:nvSpPr>
          <p:spPr bwMode="auto">
            <a:xfrm>
              <a:off x="6629400" y="2759075"/>
              <a:ext cx="0" cy="1371600"/>
            </a:xfrm>
            <a:prstGeom prst="line">
              <a:avLst/>
            </a:prstGeom>
            <a:noFill/>
            <a:ln w="12700">
              <a:solidFill>
                <a:schemeClr val="tx1"/>
              </a:solidFill>
              <a:round/>
              <a:headEnd type="none" w="sm" len="sm"/>
              <a:tailEnd type="none" w="sm" len="sm"/>
            </a:ln>
            <a:effectLst/>
          </p:spPr>
          <p:txBody>
            <a:bodyPr wrap="none" anchor="ctr"/>
            <a:lstStyle/>
            <a:p>
              <a:pPr algn="ctr"/>
              <a:endParaRPr lang="en-US">
                <a:latin typeface="+mn-lt"/>
              </a:endParaRPr>
            </a:p>
          </p:txBody>
        </p:sp>
        <p:sp>
          <p:nvSpPr>
            <p:cNvPr id="10" name="Line 6"/>
            <p:cNvSpPr>
              <a:spLocks noChangeShapeType="1"/>
            </p:cNvSpPr>
            <p:nvPr/>
          </p:nvSpPr>
          <p:spPr bwMode="auto">
            <a:xfrm flipH="1">
              <a:off x="5029200" y="4130675"/>
              <a:ext cx="1600200" cy="0"/>
            </a:xfrm>
            <a:prstGeom prst="line">
              <a:avLst/>
            </a:prstGeom>
            <a:noFill/>
            <a:ln w="12700">
              <a:solidFill>
                <a:schemeClr val="tx1"/>
              </a:solidFill>
              <a:round/>
              <a:headEnd type="none" w="sm" len="sm"/>
              <a:tailEnd type="none" w="sm" len="sm"/>
            </a:ln>
            <a:effectLst/>
          </p:spPr>
          <p:txBody>
            <a:bodyPr wrap="none" anchor="ctr"/>
            <a:lstStyle/>
            <a:p>
              <a:pPr algn="ctr"/>
              <a:endParaRPr lang="en-US">
                <a:latin typeface="+mn-lt"/>
              </a:endParaRPr>
            </a:p>
          </p:txBody>
        </p:sp>
        <p:sp>
          <p:nvSpPr>
            <p:cNvPr id="11" name="Line 7"/>
            <p:cNvSpPr>
              <a:spLocks noChangeShapeType="1"/>
            </p:cNvSpPr>
            <p:nvPr/>
          </p:nvSpPr>
          <p:spPr bwMode="auto">
            <a:xfrm>
              <a:off x="5029200" y="3444875"/>
              <a:ext cx="0" cy="685800"/>
            </a:xfrm>
            <a:prstGeom prst="line">
              <a:avLst/>
            </a:prstGeom>
            <a:noFill/>
            <a:ln w="12700">
              <a:solidFill>
                <a:schemeClr val="tx1"/>
              </a:solidFill>
              <a:round/>
              <a:headEnd type="none" w="sm" len="sm"/>
              <a:tailEnd type="none" w="sm" len="sm"/>
            </a:ln>
            <a:effectLst/>
          </p:spPr>
          <p:txBody>
            <a:bodyPr wrap="none" anchor="ctr"/>
            <a:lstStyle/>
            <a:p>
              <a:pPr algn="ctr"/>
              <a:endParaRPr lang="en-US">
                <a:latin typeface="+mn-lt"/>
              </a:endParaRPr>
            </a:p>
          </p:txBody>
        </p:sp>
        <p:sp>
          <p:nvSpPr>
            <p:cNvPr id="12" name="Line 8"/>
            <p:cNvSpPr>
              <a:spLocks noChangeShapeType="1"/>
            </p:cNvSpPr>
            <p:nvPr/>
          </p:nvSpPr>
          <p:spPr bwMode="auto">
            <a:xfrm>
              <a:off x="2514600" y="3444875"/>
              <a:ext cx="0" cy="685800"/>
            </a:xfrm>
            <a:prstGeom prst="line">
              <a:avLst/>
            </a:prstGeom>
            <a:noFill/>
            <a:ln w="12700">
              <a:solidFill>
                <a:schemeClr val="tx1"/>
              </a:solidFill>
              <a:round/>
              <a:headEnd type="none" w="sm" len="sm"/>
              <a:tailEnd type="none" w="sm" len="sm"/>
            </a:ln>
            <a:effectLst/>
          </p:spPr>
          <p:txBody>
            <a:bodyPr wrap="none" anchor="ctr"/>
            <a:lstStyle/>
            <a:p>
              <a:pPr algn="ctr"/>
              <a:endParaRPr lang="en-US">
                <a:latin typeface="+mn-lt"/>
              </a:endParaRPr>
            </a:p>
          </p:txBody>
        </p:sp>
        <p:sp>
          <p:nvSpPr>
            <p:cNvPr id="13" name="Line 9"/>
            <p:cNvSpPr>
              <a:spLocks noChangeShapeType="1"/>
            </p:cNvSpPr>
            <p:nvPr/>
          </p:nvSpPr>
          <p:spPr bwMode="auto">
            <a:xfrm flipH="1">
              <a:off x="2514600" y="4130675"/>
              <a:ext cx="1600200" cy="0"/>
            </a:xfrm>
            <a:prstGeom prst="line">
              <a:avLst/>
            </a:prstGeom>
            <a:noFill/>
            <a:ln w="12700">
              <a:solidFill>
                <a:schemeClr val="tx1"/>
              </a:solidFill>
              <a:round/>
              <a:headEnd type="none" w="sm" len="sm"/>
              <a:tailEnd type="none" w="sm" len="sm"/>
            </a:ln>
            <a:effectLst/>
          </p:spPr>
          <p:txBody>
            <a:bodyPr wrap="none" anchor="ctr"/>
            <a:lstStyle/>
            <a:p>
              <a:pPr algn="ctr"/>
              <a:endParaRPr lang="en-US">
                <a:latin typeface="+mn-lt"/>
              </a:endParaRPr>
            </a:p>
          </p:txBody>
        </p:sp>
        <p:sp>
          <p:nvSpPr>
            <p:cNvPr id="14" name="Line 10"/>
            <p:cNvSpPr>
              <a:spLocks noChangeShapeType="1"/>
            </p:cNvSpPr>
            <p:nvPr/>
          </p:nvSpPr>
          <p:spPr bwMode="auto">
            <a:xfrm>
              <a:off x="4114800" y="3444875"/>
              <a:ext cx="0" cy="685800"/>
            </a:xfrm>
            <a:prstGeom prst="line">
              <a:avLst/>
            </a:prstGeom>
            <a:noFill/>
            <a:ln w="12700">
              <a:solidFill>
                <a:schemeClr val="tx1"/>
              </a:solidFill>
              <a:round/>
              <a:headEnd type="none" w="sm" len="sm"/>
              <a:tailEnd type="none" w="sm" len="sm"/>
            </a:ln>
            <a:effectLst/>
          </p:spPr>
          <p:txBody>
            <a:bodyPr wrap="none" anchor="ctr"/>
            <a:lstStyle/>
            <a:p>
              <a:pPr algn="ctr"/>
              <a:endParaRPr lang="en-US">
                <a:latin typeface="+mn-lt"/>
              </a:endParaRPr>
            </a:p>
          </p:txBody>
        </p:sp>
        <p:sp>
          <p:nvSpPr>
            <p:cNvPr id="15" name="Line 11"/>
            <p:cNvSpPr>
              <a:spLocks noChangeShapeType="1"/>
            </p:cNvSpPr>
            <p:nvPr/>
          </p:nvSpPr>
          <p:spPr bwMode="auto">
            <a:xfrm>
              <a:off x="4572000" y="3444875"/>
              <a:ext cx="0" cy="1371600"/>
            </a:xfrm>
            <a:prstGeom prst="line">
              <a:avLst/>
            </a:prstGeom>
            <a:noFill/>
            <a:ln w="12700">
              <a:solidFill>
                <a:schemeClr val="tx1"/>
              </a:solidFill>
              <a:round/>
              <a:headEnd type="none" w="sm" len="sm"/>
              <a:tailEnd type="none" w="sm" len="sm"/>
            </a:ln>
            <a:effectLst/>
          </p:spPr>
          <p:txBody>
            <a:bodyPr wrap="none" anchor="ctr"/>
            <a:lstStyle/>
            <a:p>
              <a:pPr algn="ctr"/>
              <a:endParaRPr lang="en-US">
                <a:latin typeface="+mn-lt"/>
              </a:endParaRPr>
            </a:p>
          </p:txBody>
        </p:sp>
        <p:sp>
          <p:nvSpPr>
            <p:cNvPr id="16" name="Rectangle 12"/>
            <p:cNvSpPr>
              <a:spLocks noChangeArrowheads="1"/>
            </p:cNvSpPr>
            <p:nvPr/>
          </p:nvSpPr>
          <p:spPr bwMode="auto">
            <a:xfrm>
              <a:off x="4113991" y="2895600"/>
              <a:ext cx="982694" cy="461906"/>
            </a:xfrm>
            <a:prstGeom prst="rect">
              <a:avLst/>
            </a:prstGeom>
            <a:noFill/>
            <a:ln w="9525">
              <a:noFill/>
              <a:miter lim="800000"/>
              <a:headEnd/>
              <a:tailEnd/>
            </a:ln>
            <a:effectLst/>
          </p:spPr>
          <p:txBody>
            <a:bodyPr wrap="none" lIns="92075" tIns="46038" rIns="92075" bIns="46038">
              <a:spAutoFit/>
            </a:bodyPr>
            <a:lstStyle/>
            <a:p>
              <a:pPr algn="ctr">
                <a:spcBef>
                  <a:spcPct val="0"/>
                </a:spcBef>
                <a:buClrTx/>
              </a:pPr>
              <a:r>
                <a:rPr lang="en-US" altLang="zh-CN" b="1">
                  <a:latin typeface="+mn-lt"/>
                  <a:ea typeface="宋体" pitchFamily="2" charset="-122"/>
                </a:rPr>
                <a:t>GLUT</a:t>
              </a:r>
            </a:p>
          </p:txBody>
        </p:sp>
        <p:sp>
          <p:nvSpPr>
            <p:cNvPr id="17" name="Rectangle 13"/>
            <p:cNvSpPr>
              <a:spLocks noChangeArrowheads="1"/>
            </p:cNvSpPr>
            <p:nvPr/>
          </p:nvSpPr>
          <p:spPr bwMode="auto">
            <a:xfrm>
              <a:off x="5624676" y="3581399"/>
              <a:ext cx="823591" cy="461906"/>
            </a:xfrm>
            <a:prstGeom prst="rect">
              <a:avLst/>
            </a:prstGeom>
            <a:noFill/>
            <a:ln w="9525">
              <a:noFill/>
              <a:miter lim="800000"/>
              <a:headEnd/>
              <a:tailEnd/>
            </a:ln>
            <a:effectLst/>
          </p:spPr>
          <p:txBody>
            <a:bodyPr wrap="none" lIns="92075" tIns="46038" rIns="92075" bIns="46038">
              <a:spAutoFit/>
            </a:bodyPr>
            <a:lstStyle/>
            <a:p>
              <a:pPr algn="ctr">
                <a:spcBef>
                  <a:spcPct val="0"/>
                </a:spcBef>
                <a:buClrTx/>
              </a:pPr>
              <a:r>
                <a:rPr lang="en-US" altLang="zh-CN" b="1">
                  <a:latin typeface="+mn-lt"/>
                  <a:ea typeface="宋体" pitchFamily="2" charset="-122"/>
                </a:rPr>
                <a:t>GLU</a:t>
              </a:r>
            </a:p>
          </p:txBody>
        </p:sp>
        <p:sp>
          <p:nvSpPr>
            <p:cNvPr id="18" name="Rectangle 14"/>
            <p:cNvSpPr>
              <a:spLocks noChangeArrowheads="1"/>
            </p:cNvSpPr>
            <p:nvPr/>
          </p:nvSpPr>
          <p:spPr bwMode="auto">
            <a:xfrm>
              <a:off x="6142502" y="4191000"/>
              <a:ext cx="634072" cy="461906"/>
            </a:xfrm>
            <a:prstGeom prst="rect">
              <a:avLst/>
            </a:prstGeom>
            <a:noFill/>
            <a:ln w="9525">
              <a:noFill/>
              <a:miter lim="800000"/>
              <a:headEnd/>
              <a:tailEnd/>
            </a:ln>
            <a:effectLst/>
          </p:spPr>
          <p:txBody>
            <a:bodyPr wrap="none" lIns="92075" tIns="46038" rIns="92075" bIns="46038">
              <a:spAutoFit/>
            </a:bodyPr>
            <a:lstStyle/>
            <a:p>
              <a:pPr algn="ctr">
                <a:spcBef>
                  <a:spcPct val="0"/>
                </a:spcBef>
                <a:buClrTx/>
              </a:pPr>
              <a:r>
                <a:rPr lang="en-US" altLang="zh-CN" b="1">
                  <a:latin typeface="+mn-lt"/>
                  <a:ea typeface="宋体" pitchFamily="2" charset="-122"/>
                </a:rPr>
                <a:t>GL</a:t>
              </a:r>
            </a:p>
          </p:txBody>
        </p:sp>
        <p:sp>
          <p:nvSpPr>
            <p:cNvPr id="19" name="Rectangle 15"/>
            <p:cNvSpPr>
              <a:spLocks noChangeArrowheads="1"/>
            </p:cNvSpPr>
            <p:nvPr/>
          </p:nvSpPr>
          <p:spPr bwMode="auto">
            <a:xfrm>
              <a:off x="2566963" y="3413125"/>
              <a:ext cx="1497063" cy="784566"/>
            </a:xfrm>
            <a:prstGeom prst="rect">
              <a:avLst/>
            </a:prstGeom>
            <a:noFill/>
            <a:ln w="9525">
              <a:noFill/>
              <a:miter lim="800000"/>
              <a:headEnd/>
              <a:tailEnd/>
            </a:ln>
            <a:effectLst/>
          </p:spPr>
          <p:txBody>
            <a:bodyPr wrap="none" lIns="92075" tIns="46038" rIns="92075" bIns="46038">
              <a:spAutoFit/>
            </a:bodyPr>
            <a:lstStyle/>
            <a:p>
              <a:pPr algn="ctr">
                <a:spcBef>
                  <a:spcPct val="0"/>
                </a:spcBef>
                <a:buClrTx/>
              </a:pPr>
              <a:r>
                <a:rPr lang="en-US" altLang="zh-CN" b="1" dirty="0">
                  <a:latin typeface="+mn-lt"/>
                  <a:ea typeface="宋体" pitchFamily="2" charset="-122"/>
                </a:rPr>
                <a:t>GLX, AGL</a:t>
              </a:r>
              <a:br>
                <a:rPr lang="en-US" altLang="zh-CN" b="1" dirty="0">
                  <a:latin typeface="+mn-lt"/>
                  <a:ea typeface="宋体" pitchFamily="2" charset="-122"/>
                </a:rPr>
              </a:br>
              <a:r>
                <a:rPr lang="en-US" altLang="zh-CN" b="1" dirty="0">
                  <a:latin typeface="+mn-lt"/>
                  <a:ea typeface="宋体" pitchFamily="2" charset="-122"/>
                </a:rPr>
                <a:t>or WGL</a:t>
              </a:r>
            </a:p>
          </p:txBody>
        </p:sp>
        <p:sp>
          <p:nvSpPr>
            <p:cNvPr id="20" name="Rectangle 16"/>
            <p:cNvSpPr>
              <a:spLocks noChangeArrowheads="1"/>
            </p:cNvSpPr>
            <p:nvPr/>
          </p:nvSpPr>
          <p:spPr bwMode="auto">
            <a:xfrm>
              <a:off x="1491268" y="4267199"/>
              <a:ext cx="2536286" cy="461906"/>
            </a:xfrm>
            <a:prstGeom prst="rect">
              <a:avLst/>
            </a:prstGeom>
            <a:noFill/>
            <a:ln w="9525">
              <a:noFill/>
              <a:miter lim="800000"/>
              <a:headEnd/>
              <a:tailEnd/>
            </a:ln>
            <a:effectLst/>
          </p:spPr>
          <p:txBody>
            <a:bodyPr wrap="none" lIns="92075" tIns="46038" rIns="92075" bIns="46038">
              <a:spAutoFit/>
            </a:bodyPr>
            <a:lstStyle/>
            <a:p>
              <a:pPr algn="ctr">
                <a:spcBef>
                  <a:spcPct val="0"/>
                </a:spcBef>
                <a:buClrTx/>
              </a:pPr>
              <a:r>
                <a:rPr lang="en-US" altLang="zh-CN" b="1">
                  <a:latin typeface="+mn-lt"/>
                  <a:ea typeface="宋体" pitchFamily="2" charset="-122"/>
                </a:rPr>
                <a:t>X, Win32, Mac O/S</a:t>
              </a:r>
            </a:p>
          </p:txBody>
        </p:sp>
        <p:sp>
          <p:nvSpPr>
            <p:cNvPr id="21" name="Rectangle 17"/>
            <p:cNvSpPr>
              <a:spLocks noChangeArrowheads="1"/>
            </p:cNvSpPr>
            <p:nvPr/>
          </p:nvSpPr>
          <p:spPr bwMode="auto">
            <a:xfrm>
              <a:off x="1073150" y="5127625"/>
              <a:ext cx="6997700" cy="3683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lgn="ctr"/>
              <a:endParaRPr lang="zh-CN" altLang="en-US">
                <a:latin typeface="+mn-lt"/>
                <a:ea typeface="宋体" pitchFamily="2" charset="-122"/>
              </a:endParaRPr>
            </a:p>
          </p:txBody>
        </p:sp>
        <p:sp>
          <p:nvSpPr>
            <p:cNvPr id="22" name="Rectangle 18"/>
            <p:cNvSpPr>
              <a:spLocks noChangeArrowheads="1"/>
            </p:cNvSpPr>
            <p:nvPr/>
          </p:nvSpPr>
          <p:spPr bwMode="auto">
            <a:xfrm>
              <a:off x="2752030" y="5089525"/>
              <a:ext cx="3451128" cy="461906"/>
            </a:xfrm>
            <a:prstGeom prst="rect">
              <a:avLst/>
            </a:prstGeom>
            <a:noFill/>
            <a:ln w="9525">
              <a:noFill/>
              <a:miter lim="800000"/>
              <a:headEnd/>
              <a:tailEnd/>
            </a:ln>
            <a:effectLst/>
          </p:spPr>
          <p:txBody>
            <a:bodyPr wrap="none" lIns="92075" tIns="46038" rIns="92075" bIns="46038">
              <a:spAutoFit/>
            </a:bodyPr>
            <a:lstStyle/>
            <a:p>
              <a:pPr algn="ctr">
                <a:spcBef>
                  <a:spcPct val="0"/>
                </a:spcBef>
                <a:buClrTx/>
              </a:pPr>
              <a:r>
                <a:rPr lang="en-US" altLang="zh-CN" b="1">
                  <a:latin typeface="+mn-lt"/>
                  <a:ea typeface="宋体" pitchFamily="2" charset="-122"/>
                </a:rPr>
                <a:t>software and/or hardware</a:t>
              </a:r>
            </a:p>
          </p:txBody>
        </p:sp>
        <p:sp>
          <p:nvSpPr>
            <p:cNvPr id="23" name="Rectangle 19"/>
            <p:cNvSpPr>
              <a:spLocks noChangeArrowheads="1"/>
            </p:cNvSpPr>
            <p:nvPr/>
          </p:nvSpPr>
          <p:spPr bwMode="auto">
            <a:xfrm>
              <a:off x="1073150" y="2057400"/>
              <a:ext cx="6997700" cy="3683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lgn="ctr"/>
              <a:endParaRPr lang="zh-CN" altLang="en-US">
                <a:latin typeface="+mn-lt"/>
                <a:ea typeface="宋体" pitchFamily="2" charset="-122"/>
              </a:endParaRPr>
            </a:p>
          </p:txBody>
        </p:sp>
        <p:sp>
          <p:nvSpPr>
            <p:cNvPr id="24" name="Rectangle 20"/>
            <p:cNvSpPr>
              <a:spLocks noChangeArrowheads="1"/>
            </p:cNvSpPr>
            <p:nvPr/>
          </p:nvSpPr>
          <p:spPr bwMode="auto">
            <a:xfrm>
              <a:off x="3108953" y="1973263"/>
              <a:ext cx="2781960" cy="461906"/>
            </a:xfrm>
            <a:prstGeom prst="rect">
              <a:avLst/>
            </a:prstGeom>
            <a:noFill/>
            <a:ln w="9525">
              <a:noFill/>
              <a:miter lim="800000"/>
              <a:headEnd/>
              <a:tailEnd/>
            </a:ln>
            <a:effectLst/>
          </p:spPr>
          <p:txBody>
            <a:bodyPr wrap="none" lIns="92075" tIns="46038" rIns="92075" bIns="46038">
              <a:spAutoFit/>
            </a:bodyPr>
            <a:lstStyle/>
            <a:p>
              <a:pPr algn="ctr">
                <a:spcBef>
                  <a:spcPct val="0"/>
                </a:spcBef>
                <a:buClrTx/>
              </a:pPr>
              <a:r>
                <a:rPr lang="en-US" altLang="zh-CN" b="1" dirty="0" smtClean="0">
                  <a:latin typeface="+mn-lt"/>
                  <a:ea typeface="宋体" pitchFamily="2" charset="-122"/>
                </a:rPr>
                <a:t>application program</a:t>
              </a:r>
              <a:endParaRPr lang="en-US" altLang="zh-CN" b="1" dirty="0">
                <a:latin typeface="+mn-lt"/>
                <a:ea typeface="宋体" pitchFamily="2" charset="-122"/>
              </a:endParaRPr>
            </a:p>
          </p:txBody>
        </p:sp>
        <p:sp>
          <p:nvSpPr>
            <p:cNvPr id="25" name="Line 21"/>
            <p:cNvSpPr>
              <a:spLocks noChangeShapeType="1"/>
            </p:cNvSpPr>
            <p:nvPr/>
          </p:nvSpPr>
          <p:spPr bwMode="auto">
            <a:xfrm flipH="1">
              <a:off x="2514600" y="3444875"/>
              <a:ext cx="762000" cy="0"/>
            </a:xfrm>
            <a:prstGeom prst="line">
              <a:avLst/>
            </a:prstGeom>
            <a:noFill/>
            <a:ln w="12700">
              <a:solidFill>
                <a:schemeClr val="tx1"/>
              </a:solidFill>
              <a:round/>
              <a:headEnd type="none" w="sm" len="sm"/>
              <a:tailEnd type="none" w="sm" len="sm"/>
            </a:ln>
            <a:effectLst/>
          </p:spPr>
          <p:txBody>
            <a:bodyPr wrap="none" anchor="ctr"/>
            <a:lstStyle/>
            <a:p>
              <a:pPr algn="ctr"/>
              <a:endParaRPr lang="en-US">
                <a:latin typeface="+mn-lt"/>
              </a:endParaRPr>
            </a:p>
          </p:txBody>
        </p:sp>
        <p:sp>
          <p:nvSpPr>
            <p:cNvPr id="26" name="Line 22"/>
            <p:cNvSpPr>
              <a:spLocks noChangeShapeType="1"/>
            </p:cNvSpPr>
            <p:nvPr/>
          </p:nvSpPr>
          <p:spPr bwMode="auto">
            <a:xfrm flipH="1">
              <a:off x="1524000" y="3444875"/>
              <a:ext cx="990600" cy="0"/>
            </a:xfrm>
            <a:prstGeom prst="line">
              <a:avLst/>
            </a:prstGeom>
            <a:noFill/>
            <a:ln w="12700">
              <a:solidFill>
                <a:schemeClr val="tx1"/>
              </a:solidFill>
              <a:round/>
              <a:headEnd type="none" w="sm" len="sm"/>
              <a:tailEnd type="none" w="sm" len="sm"/>
            </a:ln>
            <a:effectLst/>
          </p:spPr>
          <p:txBody>
            <a:bodyPr wrap="none" anchor="ctr"/>
            <a:lstStyle/>
            <a:p>
              <a:pPr algn="ctr"/>
              <a:endParaRPr lang="en-US">
                <a:latin typeface="+mn-lt"/>
              </a:endParaRPr>
            </a:p>
          </p:txBody>
        </p:sp>
        <p:sp>
          <p:nvSpPr>
            <p:cNvPr id="27" name="Rectangle 23"/>
            <p:cNvSpPr>
              <a:spLocks noChangeArrowheads="1"/>
            </p:cNvSpPr>
            <p:nvPr/>
          </p:nvSpPr>
          <p:spPr bwMode="auto">
            <a:xfrm>
              <a:off x="1373987" y="2833687"/>
              <a:ext cx="2058978" cy="692378"/>
            </a:xfrm>
            <a:prstGeom prst="rect">
              <a:avLst/>
            </a:prstGeom>
            <a:noFill/>
            <a:ln w="9525">
              <a:noFill/>
              <a:miter lim="800000"/>
              <a:headEnd/>
              <a:tailEnd/>
            </a:ln>
            <a:effectLst/>
          </p:spPr>
          <p:txBody>
            <a:bodyPr wrap="none" lIns="92075" tIns="46038" rIns="92075" bIns="46038">
              <a:spAutoFit/>
            </a:bodyPr>
            <a:lstStyle/>
            <a:p>
              <a:pPr algn="ctr">
                <a:spcBef>
                  <a:spcPct val="0"/>
                </a:spcBef>
                <a:buClrTx/>
              </a:pPr>
              <a:r>
                <a:rPr lang="en-US" altLang="zh-CN" sz="1200" b="1" dirty="0">
                  <a:latin typeface="+mn-lt"/>
                  <a:ea typeface="宋体" pitchFamily="2" charset="-122"/>
                </a:rPr>
                <a:t>OpenGL Motif</a:t>
              </a:r>
            </a:p>
            <a:p>
              <a:pPr algn="ctr">
                <a:spcBef>
                  <a:spcPct val="0"/>
                </a:spcBef>
                <a:buClrTx/>
              </a:pPr>
              <a:r>
                <a:rPr lang="en-US" altLang="zh-CN" sz="1200" b="1" dirty="0">
                  <a:latin typeface="+mn-lt"/>
                  <a:ea typeface="宋体" pitchFamily="2" charset="-122"/>
                </a:rPr>
                <a:t>widget or similar</a:t>
              </a:r>
            </a:p>
          </p:txBody>
        </p:sp>
        <p:sp>
          <p:nvSpPr>
            <p:cNvPr id="28" name="Line 24"/>
            <p:cNvSpPr>
              <a:spLocks noChangeShapeType="1"/>
            </p:cNvSpPr>
            <p:nvPr/>
          </p:nvSpPr>
          <p:spPr bwMode="auto">
            <a:xfrm>
              <a:off x="2438400" y="2454275"/>
              <a:ext cx="0" cy="304800"/>
            </a:xfrm>
            <a:prstGeom prst="line">
              <a:avLst/>
            </a:prstGeom>
            <a:noFill/>
            <a:ln w="12700">
              <a:solidFill>
                <a:schemeClr val="tx1"/>
              </a:solidFill>
              <a:round/>
              <a:headEnd type="none" w="sm" len="sm"/>
              <a:tailEnd type="stealth" w="med" len="med"/>
            </a:ln>
            <a:effectLst/>
          </p:spPr>
          <p:txBody>
            <a:bodyPr wrap="none" anchor="ctr"/>
            <a:lstStyle/>
            <a:p>
              <a:pPr algn="ctr"/>
              <a:endParaRPr lang="en-US">
                <a:latin typeface="+mn-lt"/>
              </a:endParaRPr>
            </a:p>
          </p:txBody>
        </p:sp>
        <p:sp>
          <p:nvSpPr>
            <p:cNvPr id="29" name="Line 25"/>
            <p:cNvSpPr>
              <a:spLocks noChangeShapeType="1"/>
            </p:cNvSpPr>
            <p:nvPr/>
          </p:nvSpPr>
          <p:spPr bwMode="auto">
            <a:xfrm>
              <a:off x="3276600" y="2759075"/>
              <a:ext cx="0" cy="685800"/>
            </a:xfrm>
            <a:prstGeom prst="line">
              <a:avLst/>
            </a:prstGeom>
            <a:noFill/>
            <a:ln w="12700">
              <a:solidFill>
                <a:schemeClr val="tx1"/>
              </a:solidFill>
              <a:round/>
              <a:headEnd type="none" w="sm" len="sm"/>
              <a:tailEnd type="none" w="sm" len="sm"/>
            </a:ln>
            <a:effectLst/>
          </p:spPr>
          <p:txBody>
            <a:bodyPr wrap="none" anchor="ctr"/>
            <a:lstStyle/>
            <a:p>
              <a:pPr algn="ctr"/>
              <a:endParaRPr lang="en-US">
                <a:latin typeface="+mn-lt"/>
              </a:endParaRPr>
            </a:p>
          </p:txBody>
        </p:sp>
        <p:sp>
          <p:nvSpPr>
            <p:cNvPr id="30" name="Line 26"/>
            <p:cNvSpPr>
              <a:spLocks noChangeShapeType="1"/>
            </p:cNvSpPr>
            <p:nvPr/>
          </p:nvSpPr>
          <p:spPr bwMode="auto">
            <a:xfrm>
              <a:off x="1524000" y="2759075"/>
              <a:ext cx="0" cy="685800"/>
            </a:xfrm>
            <a:prstGeom prst="line">
              <a:avLst/>
            </a:prstGeom>
            <a:noFill/>
            <a:ln w="12700">
              <a:solidFill>
                <a:schemeClr val="tx1"/>
              </a:solidFill>
              <a:round/>
              <a:headEnd type="none" w="sm" len="sm"/>
              <a:tailEnd type="none" w="sm" len="sm"/>
            </a:ln>
            <a:effectLst/>
          </p:spPr>
          <p:txBody>
            <a:bodyPr wrap="none" anchor="ctr"/>
            <a:lstStyle/>
            <a:p>
              <a:pPr algn="ctr"/>
              <a:endParaRPr lang="en-US">
                <a:latin typeface="+mn-lt"/>
              </a:endParaRPr>
            </a:p>
          </p:txBody>
        </p:sp>
        <p:sp>
          <p:nvSpPr>
            <p:cNvPr id="31" name="Line 27"/>
            <p:cNvSpPr>
              <a:spLocks noChangeShapeType="1"/>
            </p:cNvSpPr>
            <p:nvPr/>
          </p:nvSpPr>
          <p:spPr bwMode="auto">
            <a:xfrm>
              <a:off x="1295400" y="2454275"/>
              <a:ext cx="0" cy="304800"/>
            </a:xfrm>
            <a:prstGeom prst="line">
              <a:avLst/>
            </a:prstGeom>
            <a:noFill/>
            <a:ln w="12700">
              <a:solidFill>
                <a:schemeClr val="tx1"/>
              </a:solidFill>
              <a:round/>
              <a:headEnd type="none" w="sm" len="sm"/>
              <a:tailEnd type="stealth" w="med" len="med"/>
            </a:ln>
            <a:effectLst/>
          </p:spPr>
          <p:txBody>
            <a:bodyPr wrap="none" anchor="ctr"/>
            <a:lstStyle/>
            <a:p>
              <a:pPr algn="ctr"/>
              <a:endParaRPr lang="en-US">
                <a:latin typeface="+mn-lt"/>
              </a:endParaRPr>
            </a:p>
          </p:txBody>
        </p:sp>
        <p:sp>
          <p:nvSpPr>
            <p:cNvPr id="32" name="Line 28"/>
            <p:cNvSpPr>
              <a:spLocks noChangeShapeType="1"/>
            </p:cNvSpPr>
            <p:nvPr/>
          </p:nvSpPr>
          <p:spPr bwMode="auto">
            <a:xfrm>
              <a:off x="3429000" y="2454275"/>
              <a:ext cx="0" cy="304800"/>
            </a:xfrm>
            <a:prstGeom prst="line">
              <a:avLst/>
            </a:prstGeom>
            <a:noFill/>
            <a:ln w="12700">
              <a:solidFill>
                <a:schemeClr val="tx1"/>
              </a:solidFill>
              <a:round/>
              <a:headEnd type="none" w="sm" len="sm"/>
              <a:tailEnd type="stealth" w="med" len="med"/>
            </a:ln>
            <a:effectLst/>
          </p:spPr>
          <p:txBody>
            <a:bodyPr wrap="none" anchor="ctr"/>
            <a:lstStyle/>
            <a:p>
              <a:pPr algn="ctr"/>
              <a:endParaRPr lang="en-US">
                <a:latin typeface="+mn-lt"/>
              </a:endParaRPr>
            </a:p>
          </p:txBody>
        </p:sp>
        <p:sp>
          <p:nvSpPr>
            <p:cNvPr id="33" name="Line 29"/>
            <p:cNvSpPr>
              <a:spLocks noChangeShapeType="1"/>
            </p:cNvSpPr>
            <p:nvPr/>
          </p:nvSpPr>
          <p:spPr bwMode="auto">
            <a:xfrm>
              <a:off x="4572000" y="2454275"/>
              <a:ext cx="0" cy="304800"/>
            </a:xfrm>
            <a:prstGeom prst="line">
              <a:avLst/>
            </a:prstGeom>
            <a:noFill/>
            <a:ln w="12700">
              <a:solidFill>
                <a:schemeClr val="tx1"/>
              </a:solidFill>
              <a:round/>
              <a:headEnd type="none" w="sm" len="sm"/>
              <a:tailEnd type="stealth" w="med" len="med"/>
            </a:ln>
            <a:effectLst/>
          </p:spPr>
          <p:txBody>
            <a:bodyPr wrap="none" anchor="ctr"/>
            <a:lstStyle/>
            <a:p>
              <a:pPr algn="ctr"/>
              <a:endParaRPr lang="en-US">
                <a:latin typeface="+mn-lt"/>
              </a:endParaRPr>
            </a:p>
          </p:txBody>
        </p:sp>
        <p:sp>
          <p:nvSpPr>
            <p:cNvPr id="34" name="Line 30"/>
            <p:cNvSpPr>
              <a:spLocks noChangeShapeType="1"/>
            </p:cNvSpPr>
            <p:nvPr/>
          </p:nvSpPr>
          <p:spPr bwMode="auto">
            <a:xfrm>
              <a:off x="6019800" y="2454275"/>
              <a:ext cx="0" cy="304800"/>
            </a:xfrm>
            <a:prstGeom prst="line">
              <a:avLst/>
            </a:prstGeom>
            <a:noFill/>
            <a:ln w="12700">
              <a:solidFill>
                <a:schemeClr val="tx1"/>
              </a:solidFill>
              <a:round/>
              <a:headEnd type="none" w="sm" len="sm"/>
              <a:tailEnd type="stealth" w="med" len="med"/>
            </a:ln>
            <a:effectLst/>
          </p:spPr>
          <p:txBody>
            <a:bodyPr wrap="none" anchor="ctr"/>
            <a:lstStyle/>
            <a:p>
              <a:pPr algn="ctr"/>
              <a:endParaRPr lang="en-US">
                <a:latin typeface="+mn-lt"/>
              </a:endParaRPr>
            </a:p>
          </p:txBody>
        </p:sp>
        <p:sp>
          <p:nvSpPr>
            <p:cNvPr id="35" name="Line 31"/>
            <p:cNvSpPr>
              <a:spLocks noChangeShapeType="1"/>
            </p:cNvSpPr>
            <p:nvPr/>
          </p:nvSpPr>
          <p:spPr bwMode="auto">
            <a:xfrm>
              <a:off x="7239000" y="2454275"/>
              <a:ext cx="0" cy="304800"/>
            </a:xfrm>
            <a:prstGeom prst="line">
              <a:avLst/>
            </a:prstGeom>
            <a:noFill/>
            <a:ln w="12700">
              <a:solidFill>
                <a:schemeClr val="tx1"/>
              </a:solidFill>
              <a:round/>
              <a:headEnd type="none" w="sm" len="sm"/>
              <a:tailEnd type="stealth" w="med" len="med"/>
            </a:ln>
            <a:effectLst/>
          </p:spPr>
          <p:txBody>
            <a:bodyPr wrap="none" anchor="ctr"/>
            <a:lstStyle/>
            <a:p>
              <a:pPr algn="ctr"/>
              <a:endParaRPr lang="en-US">
                <a:latin typeface="+mn-lt"/>
              </a:endParaRPr>
            </a:p>
          </p:txBody>
        </p:sp>
        <p:sp>
          <p:nvSpPr>
            <p:cNvPr id="36" name="Line 32"/>
            <p:cNvSpPr>
              <a:spLocks noChangeShapeType="1"/>
            </p:cNvSpPr>
            <p:nvPr/>
          </p:nvSpPr>
          <p:spPr bwMode="auto">
            <a:xfrm>
              <a:off x="6400800" y="4816475"/>
              <a:ext cx="0" cy="304800"/>
            </a:xfrm>
            <a:prstGeom prst="line">
              <a:avLst/>
            </a:prstGeom>
            <a:noFill/>
            <a:ln w="12700">
              <a:solidFill>
                <a:schemeClr val="tx1"/>
              </a:solidFill>
              <a:round/>
              <a:headEnd type="none" w="sm" len="sm"/>
              <a:tailEnd type="stealth" w="med" len="med"/>
            </a:ln>
            <a:effectLst/>
          </p:spPr>
          <p:txBody>
            <a:bodyPr wrap="none" anchor="ctr"/>
            <a:lstStyle/>
            <a:p>
              <a:pPr algn="ctr"/>
              <a:endParaRPr lang="en-US">
                <a:latin typeface="+mn-lt"/>
              </a:endParaRPr>
            </a:p>
          </p:txBody>
        </p:sp>
        <p:sp>
          <p:nvSpPr>
            <p:cNvPr id="37" name="Line 33"/>
            <p:cNvSpPr>
              <a:spLocks noChangeShapeType="1"/>
            </p:cNvSpPr>
            <p:nvPr/>
          </p:nvSpPr>
          <p:spPr bwMode="auto">
            <a:xfrm>
              <a:off x="2667000" y="4816475"/>
              <a:ext cx="0" cy="304800"/>
            </a:xfrm>
            <a:prstGeom prst="line">
              <a:avLst/>
            </a:prstGeom>
            <a:noFill/>
            <a:ln w="12700">
              <a:solidFill>
                <a:schemeClr val="tx1"/>
              </a:solidFill>
              <a:round/>
              <a:headEnd type="none" w="sm" len="sm"/>
              <a:tailEnd type="stealth" w="med" len="med"/>
            </a:ln>
            <a:effectLst/>
          </p:spPr>
          <p:txBody>
            <a:bodyPr wrap="none" anchor="ctr"/>
            <a:lstStyle/>
            <a:p>
              <a:pPr algn="ctr"/>
              <a:endParaRPr lang="en-US">
                <a:latin typeface="+mn-lt"/>
              </a:endParaRPr>
            </a:p>
          </p:txBody>
        </p:sp>
      </p:grpSp>
      <p:sp>
        <p:nvSpPr>
          <p:cNvPr id="40" name="Rectangle 2"/>
          <p:cNvSpPr>
            <a:spLocks noChangeArrowheads="1"/>
          </p:cNvSpPr>
          <p:nvPr/>
        </p:nvSpPr>
        <p:spPr bwMode="auto">
          <a:xfrm>
            <a:off x="12192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OpenGL &amp; Related APIs</a:t>
            </a:r>
            <a:endParaRPr lang="en-US" sz="2000" dirty="0">
              <a:solidFill>
                <a:srgbClr val="5B0DAA"/>
              </a:solidFill>
              <a:latin typeface="Copperplate Gothic Light" pitchFamily="34" charset="0"/>
            </a:endParaRPr>
          </a:p>
        </p:txBody>
      </p:sp>
    </p:spTree>
    <p:custDataLst>
      <p:tags r:id="rId1"/>
    </p:custData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1971" name="Rectangle 3"/>
          <p:cNvSpPr>
            <a:spLocks noGrp="1" noChangeArrowheads="1"/>
          </p:cNvSpPr>
          <p:nvPr>
            <p:ph type="body" idx="1"/>
          </p:nvPr>
        </p:nvSpPr>
        <p:spPr/>
        <p:txBody>
          <a:bodyPr/>
          <a:lstStyle/>
          <a:p>
            <a:r>
              <a:rPr lang="en-US" altLang="zh-CN" b="1" dirty="0">
                <a:ea typeface="宋体" pitchFamily="2" charset="-122"/>
              </a:rPr>
              <a:t>Headers Files</a:t>
            </a:r>
          </a:p>
          <a:p>
            <a:pPr lvl="2"/>
            <a:r>
              <a:rPr lang="en-US" altLang="zh-CN" sz="1800" b="1" dirty="0">
                <a:ea typeface="宋体" pitchFamily="2" charset="-122"/>
              </a:rPr>
              <a:t>#include &lt;GL/</a:t>
            </a:r>
            <a:r>
              <a:rPr lang="en-US" altLang="zh-CN" sz="1800" b="1" dirty="0" err="1">
                <a:ea typeface="宋体" pitchFamily="2" charset="-122"/>
              </a:rPr>
              <a:t>gl.h</a:t>
            </a:r>
            <a:r>
              <a:rPr lang="en-US" altLang="zh-CN" sz="1800" b="1" dirty="0">
                <a:ea typeface="宋体" pitchFamily="2" charset="-122"/>
              </a:rPr>
              <a:t>&gt;</a:t>
            </a:r>
          </a:p>
          <a:p>
            <a:pPr lvl="2"/>
            <a:r>
              <a:rPr lang="en-US" altLang="zh-CN" sz="1800" b="1" dirty="0">
                <a:ea typeface="宋体" pitchFamily="2" charset="-122"/>
              </a:rPr>
              <a:t>#include &lt;GL/</a:t>
            </a:r>
            <a:r>
              <a:rPr lang="en-US" altLang="zh-CN" sz="1800" b="1" dirty="0" err="1">
                <a:ea typeface="宋体" pitchFamily="2" charset="-122"/>
              </a:rPr>
              <a:t>glu.h</a:t>
            </a:r>
            <a:r>
              <a:rPr lang="en-US" altLang="zh-CN" sz="1800" b="1" dirty="0">
                <a:ea typeface="宋体" pitchFamily="2" charset="-122"/>
              </a:rPr>
              <a:t>&gt;</a:t>
            </a:r>
          </a:p>
          <a:p>
            <a:pPr lvl="2"/>
            <a:r>
              <a:rPr lang="en-US" altLang="zh-CN" sz="1800" b="1" dirty="0">
                <a:ea typeface="宋体" pitchFamily="2" charset="-122"/>
              </a:rPr>
              <a:t>#include &lt;GL/</a:t>
            </a:r>
            <a:r>
              <a:rPr lang="en-US" altLang="zh-CN" sz="1800" b="1" dirty="0" err="1">
                <a:ea typeface="宋体" pitchFamily="2" charset="-122"/>
              </a:rPr>
              <a:t>glut.h</a:t>
            </a:r>
            <a:r>
              <a:rPr lang="en-US" altLang="zh-CN" sz="1800" b="1" dirty="0">
                <a:ea typeface="宋体" pitchFamily="2" charset="-122"/>
              </a:rPr>
              <a:t>&gt;</a:t>
            </a:r>
          </a:p>
          <a:p>
            <a:r>
              <a:rPr lang="en-US" altLang="zh-CN" b="1" dirty="0">
                <a:ea typeface="宋体" pitchFamily="2" charset="-122"/>
              </a:rPr>
              <a:t>Libraries</a:t>
            </a:r>
          </a:p>
          <a:p>
            <a:r>
              <a:rPr lang="en-US" altLang="zh-CN" b="1" dirty="0">
                <a:ea typeface="宋体" pitchFamily="2" charset="-122"/>
              </a:rPr>
              <a:t>Enumerated </a:t>
            </a:r>
            <a:r>
              <a:rPr lang="en-US" altLang="zh-CN" b="1" dirty="0" smtClean="0">
                <a:ea typeface="宋体" pitchFamily="2" charset="-122"/>
              </a:rPr>
              <a:t>Types</a:t>
            </a:r>
            <a:endParaRPr lang="en-US" altLang="zh-CN" b="1" dirty="0">
              <a:ea typeface="宋体" pitchFamily="2" charset="-122"/>
            </a:endParaRPr>
          </a:p>
          <a:p>
            <a:pPr lvl="1"/>
            <a:r>
              <a:rPr lang="en-US" altLang="zh-CN" b="1" dirty="0">
                <a:ea typeface="宋体" pitchFamily="2" charset="-122"/>
              </a:rPr>
              <a:t>OpenGL defines numerous types for </a:t>
            </a:r>
            <a:r>
              <a:rPr lang="en-US" altLang="zh-CN" b="1" dirty="0" smtClean="0">
                <a:ea typeface="宋体" pitchFamily="2" charset="-122"/>
              </a:rPr>
              <a:t>compatibility</a:t>
            </a:r>
          </a:p>
          <a:p>
            <a:pPr lvl="2"/>
            <a:r>
              <a:rPr lang="en-US" altLang="zh-CN" sz="1800" b="1" dirty="0" err="1" smtClean="0">
                <a:ea typeface="宋体" pitchFamily="2" charset="-122"/>
              </a:rPr>
              <a:t>GLfloat</a:t>
            </a:r>
            <a:endParaRPr lang="en-US" altLang="zh-CN" sz="1800" b="1" dirty="0" smtClean="0">
              <a:ea typeface="宋体" pitchFamily="2" charset="-122"/>
            </a:endParaRPr>
          </a:p>
          <a:p>
            <a:pPr lvl="2"/>
            <a:r>
              <a:rPr lang="en-US" altLang="zh-CN" sz="1800" b="1" dirty="0" err="1" smtClean="0">
                <a:ea typeface="宋体" pitchFamily="2" charset="-122"/>
              </a:rPr>
              <a:t>GLint</a:t>
            </a:r>
            <a:endParaRPr lang="en-US" altLang="zh-CN" sz="1800" b="1" dirty="0" smtClean="0">
              <a:ea typeface="宋体" pitchFamily="2" charset="-122"/>
            </a:endParaRPr>
          </a:p>
          <a:p>
            <a:pPr lvl="2"/>
            <a:r>
              <a:rPr lang="en-US" altLang="zh-CN" sz="1800" b="1" dirty="0" err="1" smtClean="0">
                <a:ea typeface="宋体" pitchFamily="2" charset="-122"/>
              </a:rPr>
              <a:t>Glenum</a:t>
            </a:r>
            <a:endParaRPr lang="en-US" altLang="zh-CN" sz="1800" b="1" dirty="0" smtClean="0">
              <a:ea typeface="宋体" pitchFamily="2" charset="-122"/>
            </a:endParaRPr>
          </a:p>
          <a:p>
            <a:pPr lvl="2"/>
            <a:r>
              <a:rPr lang="en-US" altLang="zh-CN" sz="1800" b="1" i="1" dirty="0" smtClean="0">
                <a:ea typeface="宋体" pitchFamily="2" charset="-122"/>
              </a:rPr>
              <a:t>etc</a:t>
            </a:r>
            <a:r>
              <a:rPr lang="en-US" altLang="zh-CN" sz="1800" b="1" i="1" dirty="0">
                <a:ea typeface="宋体" pitchFamily="2" charset="-122"/>
              </a:rPr>
              <a:t>.</a:t>
            </a:r>
          </a:p>
          <a:p>
            <a:pPr lvl="2"/>
            <a:endParaRPr lang="zh-CN" altLang="en-US" sz="1800" b="1" dirty="0">
              <a:ea typeface="宋体" pitchFamily="2" charset="-122"/>
            </a:endParaRPr>
          </a:p>
        </p:txBody>
      </p:sp>
      <p:sp>
        <p:nvSpPr>
          <p:cNvPr id="851972" name="Rectangle 4"/>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9" name="Rectangle 2"/>
          <p:cNvSpPr>
            <a:spLocks noGrp="1" noChangeArrowheads="1"/>
          </p:cNvSpPr>
          <p:nvPr>
            <p:ph type="title"/>
          </p:nvPr>
        </p:nvSpPr>
        <p:spPr>
          <a:xfrm>
            <a:off x="1471612" y="111125"/>
            <a:ext cx="7367588" cy="803275"/>
          </a:xfrm>
        </p:spPr>
        <p:txBody>
          <a:bodyPr/>
          <a:lstStyle/>
          <a:p>
            <a:r>
              <a:rPr lang="en-US" altLang="zh-CN" dirty="0" smtClean="0">
                <a:ea typeface="宋体" pitchFamily="2" charset="-122"/>
              </a:rPr>
              <a:t>Preliminaries</a:t>
            </a:r>
            <a:endParaRPr lang="en-US" altLang="zh-CN" dirty="0">
              <a:ea typeface="宋体" pitchFamily="2" charset="-122"/>
            </a:endParaRPr>
          </a:p>
        </p:txBody>
      </p:sp>
    </p:spTree>
    <p:custDataLst>
      <p:tags r:id="rId1"/>
    </p:custData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4019" name="Rectangle 3"/>
          <p:cNvSpPr>
            <a:spLocks noGrp="1" noChangeArrowheads="1"/>
          </p:cNvSpPr>
          <p:nvPr>
            <p:ph type="body" idx="1"/>
          </p:nvPr>
        </p:nvSpPr>
        <p:spPr/>
        <p:txBody>
          <a:bodyPr/>
          <a:lstStyle/>
          <a:p>
            <a:r>
              <a:rPr lang="en-US" altLang="zh-CN" b="1">
                <a:ea typeface="宋体" pitchFamily="2" charset="-122"/>
              </a:rPr>
              <a:t>Application Structure</a:t>
            </a:r>
          </a:p>
          <a:p>
            <a:pPr lvl="1"/>
            <a:r>
              <a:rPr lang="en-US" altLang="zh-CN" b="1">
                <a:ea typeface="宋体" pitchFamily="2" charset="-122"/>
              </a:rPr>
              <a:t>Configure and open window</a:t>
            </a:r>
          </a:p>
          <a:p>
            <a:pPr lvl="1"/>
            <a:r>
              <a:rPr lang="en-US" altLang="zh-CN" b="1">
                <a:ea typeface="宋体" pitchFamily="2" charset="-122"/>
              </a:rPr>
              <a:t>Initialize OpenGL state</a:t>
            </a:r>
          </a:p>
          <a:p>
            <a:pPr lvl="1"/>
            <a:r>
              <a:rPr lang="en-US" altLang="zh-CN" b="1">
                <a:ea typeface="宋体" pitchFamily="2" charset="-122"/>
              </a:rPr>
              <a:t>Register input callback functions</a:t>
            </a:r>
          </a:p>
          <a:p>
            <a:pPr lvl="2"/>
            <a:r>
              <a:rPr lang="en-US" altLang="zh-CN" b="1">
                <a:ea typeface="宋体" pitchFamily="2" charset="-122"/>
              </a:rPr>
              <a:t>render</a:t>
            </a:r>
          </a:p>
          <a:p>
            <a:pPr lvl="2"/>
            <a:r>
              <a:rPr lang="en-US" altLang="zh-CN" b="1">
                <a:ea typeface="宋体" pitchFamily="2" charset="-122"/>
              </a:rPr>
              <a:t>resize</a:t>
            </a:r>
          </a:p>
          <a:p>
            <a:pPr lvl="2"/>
            <a:r>
              <a:rPr lang="en-US" altLang="zh-CN" b="1">
                <a:ea typeface="宋体" pitchFamily="2" charset="-122"/>
              </a:rPr>
              <a:t>input: keyboard, mouse, etc.</a:t>
            </a:r>
          </a:p>
          <a:p>
            <a:pPr lvl="1"/>
            <a:r>
              <a:rPr lang="en-US" altLang="zh-CN" b="1">
                <a:ea typeface="宋体" pitchFamily="2" charset="-122"/>
              </a:rPr>
              <a:t>Enter event processing loop</a:t>
            </a:r>
          </a:p>
        </p:txBody>
      </p:sp>
      <p:sp>
        <p:nvSpPr>
          <p:cNvPr id="854020" name="Rectangle 4"/>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7" name="Rectangle 2"/>
          <p:cNvSpPr>
            <a:spLocks noGrp="1" noChangeArrowheads="1"/>
          </p:cNvSpPr>
          <p:nvPr>
            <p:ph type="title"/>
          </p:nvPr>
        </p:nvSpPr>
        <p:spPr>
          <a:xfrm>
            <a:off x="1471612" y="111125"/>
            <a:ext cx="7367588" cy="803275"/>
          </a:xfrm>
        </p:spPr>
        <p:txBody>
          <a:bodyPr/>
          <a:lstStyle/>
          <a:p>
            <a:r>
              <a:rPr lang="en-US" altLang="zh-CN" dirty="0">
                <a:ea typeface="宋体" pitchFamily="2" charset="-122"/>
              </a:rPr>
              <a:t>GLUT </a:t>
            </a:r>
            <a:r>
              <a:rPr lang="en-US" altLang="zh-CN" dirty="0" smtClean="0">
                <a:ea typeface="宋体" pitchFamily="2" charset="-122"/>
              </a:rPr>
              <a:t>Callback Functions</a:t>
            </a:r>
            <a:endParaRPr lang="en-US" altLang="zh-CN" dirty="0">
              <a:ea typeface="宋体" pitchFamily="2" charset="-122"/>
            </a:endParaRPr>
          </a:p>
        </p:txBody>
      </p:sp>
    </p:spTree>
    <p:custDataLst>
      <p:tags r:id="rId1"/>
    </p:custData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6067" name="Rectangle 3"/>
          <p:cNvSpPr>
            <a:spLocks noGrp="1" noChangeArrowheads="1"/>
          </p:cNvSpPr>
          <p:nvPr>
            <p:ph type="body" idx="1"/>
          </p:nvPr>
        </p:nvSpPr>
        <p:spPr/>
        <p:txBody>
          <a:bodyPr/>
          <a:lstStyle/>
          <a:p>
            <a:pPr>
              <a:lnSpc>
                <a:spcPct val="90000"/>
              </a:lnSpc>
              <a:spcBef>
                <a:spcPct val="0"/>
              </a:spcBef>
              <a:buFont typeface="Wingdings" pitchFamily="2" charset="2"/>
              <a:buNone/>
            </a:pPr>
            <a:r>
              <a:rPr lang="en-US" altLang="zh-CN" sz="1600" b="1">
                <a:latin typeface="Courier New" pitchFamily="49" charset="0"/>
                <a:ea typeface="宋体" pitchFamily="2" charset="-122"/>
              </a:rPr>
              <a:t>void main( int argc, char** argv )</a:t>
            </a:r>
          </a:p>
          <a:p>
            <a:pPr>
              <a:lnSpc>
                <a:spcPct val="90000"/>
              </a:lnSpc>
              <a:spcBef>
                <a:spcPct val="0"/>
              </a:spcBef>
              <a:buFont typeface="Wingdings" pitchFamily="2" charset="2"/>
              <a:buNone/>
            </a:pPr>
            <a:r>
              <a:rPr lang="en-US" altLang="zh-CN" sz="1600" b="1">
                <a:latin typeface="Courier New" pitchFamily="49" charset="0"/>
                <a:ea typeface="宋体" pitchFamily="2" charset="-122"/>
              </a:rPr>
              <a:t>{</a:t>
            </a:r>
          </a:p>
          <a:p>
            <a:pPr>
              <a:lnSpc>
                <a:spcPct val="90000"/>
              </a:lnSpc>
              <a:spcBef>
                <a:spcPct val="0"/>
              </a:spcBef>
              <a:spcAft>
                <a:spcPct val="20000"/>
              </a:spcAft>
              <a:buFont typeface="Wingdings" pitchFamily="2" charset="2"/>
              <a:buNone/>
            </a:pPr>
            <a:r>
              <a:rPr lang="en-US" altLang="zh-CN" sz="1600" b="1">
                <a:latin typeface="Courier New" pitchFamily="49" charset="0"/>
                <a:ea typeface="宋体" pitchFamily="2" charset="-122"/>
              </a:rPr>
              <a:t>  int mode = GLUT_RGB|GLUT_DOUBLE; </a:t>
            </a:r>
          </a:p>
          <a:p>
            <a:pPr>
              <a:lnSpc>
                <a:spcPct val="90000"/>
              </a:lnSpc>
              <a:spcBef>
                <a:spcPct val="0"/>
              </a:spcBef>
              <a:buFont typeface="Wingdings" pitchFamily="2" charset="2"/>
              <a:buNone/>
            </a:pPr>
            <a:r>
              <a:rPr lang="en-US" altLang="zh-CN" sz="1600" b="1">
                <a:latin typeface="Courier New" pitchFamily="49" charset="0"/>
                <a:ea typeface="宋体" pitchFamily="2" charset="-122"/>
              </a:rPr>
              <a:t>  glutInitDisplayMode( mode );</a:t>
            </a:r>
          </a:p>
          <a:p>
            <a:pPr>
              <a:lnSpc>
                <a:spcPct val="90000"/>
              </a:lnSpc>
              <a:spcBef>
                <a:spcPct val="0"/>
              </a:spcBef>
              <a:buFont typeface="Wingdings" pitchFamily="2" charset="2"/>
              <a:buNone/>
            </a:pPr>
            <a:r>
              <a:rPr lang="en-US" altLang="zh-CN" sz="1600" b="1">
                <a:latin typeface="Courier New" pitchFamily="49" charset="0"/>
                <a:ea typeface="宋体" pitchFamily="2" charset="-122"/>
              </a:rPr>
              <a:t>  glutCreateWindow( argv[0] );</a:t>
            </a:r>
          </a:p>
          <a:p>
            <a:pPr>
              <a:lnSpc>
                <a:spcPct val="90000"/>
              </a:lnSpc>
              <a:spcBef>
                <a:spcPct val="25000"/>
              </a:spcBef>
              <a:spcAft>
                <a:spcPct val="25000"/>
              </a:spcAft>
              <a:buFont typeface="Wingdings" pitchFamily="2" charset="2"/>
              <a:buNone/>
            </a:pPr>
            <a:r>
              <a:rPr lang="en-US" altLang="zh-CN" sz="1600" b="1">
                <a:latin typeface="Courier New" pitchFamily="49" charset="0"/>
                <a:ea typeface="宋体" pitchFamily="2" charset="-122"/>
              </a:rPr>
              <a:t>  init();</a:t>
            </a:r>
          </a:p>
          <a:p>
            <a:pPr>
              <a:lnSpc>
                <a:spcPct val="90000"/>
              </a:lnSpc>
              <a:spcBef>
                <a:spcPct val="0"/>
              </a:spcBef>
              <a:buFont typeface="Wingdings" pitchFamily="2" charset="2"/>
              <a:buNone/>
            </a:pPr>
            <a:r>
              <a:rPr lang="en-US" altLang="zh-CN" sz="1600" b="1">
                <a:latin typeface="Courier New" pitchFamily="49" charset="0"/>
                <a:ea typeface="宋体" pitchFamily="2" charset="-122"/>
              </a:rPr>
              <a:t>  glutDisplayFunc( display );</a:t>
            </a:r>
          </a:p>
          <a:p>
            <a:pPr>
              <a:lnSpc>
                <a:spcPct val="90000"/>
              </a:lnSpc>
              <a:spcBef>
                <a:spcPct val="0"/>
              </a:spcBef>
              <a:buFont typeface="Wingdings" pitchFamily="2" charset="2"/>
              <a:buNone/>
            </a:pPr>
            <a:r>
              <a:rPr lang="en-US" altLang="zh-CN" sz="1600" b="1">
                <a:latin typeface="Courier New" pitchFamily="49" charset="0"/>
                <a:ea typeface="宋体" pitchFamily="2" charset="-122"/>
              </a:rPr>
              <a:t>  glutReshapeFunc( resize );   </a:t>
            </a:r>
          </a:p>
          <a:p>
            <a:pPr>
              <a:lnSpc>
                <a:spcPct val="90000"/>
              </a:lnSpc>
              <a:spcBef>
                <a:spcPct val="0"/>
              </a:spcBef>
              <a:buFont typeface="Wingdings" pitchFamily="2" charset="2"/>
              <a:buNone/>
            </a:pPr>
            <a:r>
              <a:rPr lang="en-US" altLang="zh-CN" sz="1600" b="1">
                <a:latin typeface="Courier New" pitchFamily="49" charset="0"/>
                <a:ea typeface="宋体" pitchFamily="2" charset="-122"/>
              </a:rPr>
              <a:t>  glutKeyboardFunc( key );</a:t>
            </a:r>
          </a:p>
          <a:p>
            <a:pPr>
              <a:lnSpc>
                <a:spcPct val="90000"/>
              </a:lnSpc>
              <a:spcBef>
                <a:spcPct val="0"/>
              </a:spcBef>
              <a:buFont typeface="Wingdings" pitchFamily="2" charset="2"/>
              <a:buNone/>
            </a:pPr>
            <a:r>
              <a:rPr lang="en-US" altLang="zh-CN" sz="1600" b="1">
                <a:latin typeface="Courier New" pitchFamily="49" charset="0"/>
                <a:ea typeface="宋体" pitchFamily="2" charset="-122"/>
              </a:rPr>
              <a:t>  glutIdleFunc( idle );</a:t>
            </a:r>
          </a:p>
          <a:p>
            <a:pPr>
              <a:lnSpc>
                <a:spcPct val="90000"/>
              </a:lnSpc>
              <a:spcBef>
                <a:spcPct val="25000"/>
              </a:spcBef>
              <a:buFont typeface="Wingdings" pitchFamily="2" charset="2"/>
              <a:buNone/>
            </a:pPr>
            <a:r>
              <a:rPr lang="en-US" altLang="zh-CN" sz="1600" b="1">
                <a:latin typeface="Courier New" pitchFamily="49" charset="0"/>
                <a:ea typeface="宋体" pitchFamily="2" charset="-122"/>
              </a:rPr>
              <a:t>  glutMainLoop();</a:t>
            </a:r>
          </a:p>
          <a:p>
            <a:pPr>
              <a:lnSpc>
                <a:spcPct val="90000"/>
              </a:lnSpc>
              <a:spcBef>
                <a:spcPct val="0"/>
              </a:spcBef>
              <a:buFont typeface="Wingdings" pitchFamily="2" charset="2"/>
              <a:buNone/>
            </a:pPr>
            <a:r>
              <a:rPr lang="en-US" altLang="zh-CN" sz="1600" b="1">
                <a:latin typeface="Courier New" pitchFamily="49" charset="0"/>
                <a:ea typeface="宋体" pitchFamily="2" charset="-122"/>
              </a:rPr>
              <a:t>}</a:t>
            </a:r>
          </a:p>
        </p:txBody>
      </p:sp>
      <p:sp>
        <p:nvSpPr>
          <p:cNvPr id="856068" name="Rectangle 4"/>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6" name="Rectangle 2"/>
          <p:cNvSpPr>
            <a:spLocks noGrp="1" noChangeArrowheads="1"/>
          </p:cNvSpPr>
          <p:nvPr>
            <p:ph type="title"/>
          </p:nvPr>
        </p:nvSpPr>
        <p:spPr>
          <a:xfrm>
            <a:off x="1471612" y="111125"/>
            <a:ext cx="7367588" cy="803275"/>
          </a:xfrm>
        </p:spPr>
        <p:txBody>
          <a:bodyPr/>
          <a:lstStyle/>
          <a:p>
            <a:r>
              <a:rPr lang="en-US" altLang="zh-CN" dirty="0" smtClean="0">
                <a:ea typeface="宋体" pitchFamily="2" charset="-122"/>
              </a:rPr>
              <a:t>Sample Program</a:t>
            </a:r>
            <a:endParaRPr lang="en-US" altLang="zh-CN" dirty="0">
              <a:ea typeface="宋体" pitchFamily="2" charset="-122"/>
            </a:endParaRPr>
          </a:p>
        </p:txBody>
      </p:sp>
    </p:spTree>
    <p:custDataLst>
      <p:tags r:id="rId1"/>
    </p:custData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5" name="Rectangle 3"/>
          <p:cNvSpPr>
            <a:spLocks noGrp="1" noChangeArrowheads="1"/>
          </p:cNvSpPr>
          <p:nvPr>
            <p:ph type="body" idx="1"/>
          </p:nvPr>
        </p:nvSpPr>
        <p:spPr/>
        <p:txBody>
          <a:bodyPr/>
          <a:lstStyle/>
          <a:p>
            <a:pPr>
              <a:lnSpc>
                <a:spcPct val="90000"/>
              </a:lnSpc>
            </a:pPr>
            <a:r>
              <a:rPr lang="en-US" altLang="zh-CN" b="1">
                <a:ea typeface="宋体" pitchFamily="2" charset="-122"/>
              </a:rPr>
              <a:t>Set up whatever state you’re going to use</a:t>
            </a:r>
          </a:p>
          <a:p>
            <a:pPr>
              <a:lnSpc>
                <a:spcPct val="90000"/>
              </a:lnSpc>
              <a:spcBef>
                <a:spcPct val="50000"/>
              </a:spcBef>
              <a:buFont typeface="Wingdings" pitchFamily="2" charset="2"/>
              <a:buNone/>
            </a:pPr>
            <a:r>
              <a:rPr lang="en-US" altLang="zh-CN" sz="1800" b="1">
                <a:latin typeface="Courier New" pitchFamily="49" charset="0"/>
                <a:ea typeface="宋体" pitchFamily="2" charset="-122"/>
              </a:rPr>
              <a:t>void init( void )</a:t>
            </a:r>
          </a:p>
          <a:p>
            <a:pPr>
              <a:lnSpc>
                <a:spcPct val="90000"/>
              </a:lnSpc>
              <a:spcBef>
                <a:spcPct val="0"/>
              </a:spcBef>
              <a:buFont typeface="Wingdings" pitchFamily="2" charset="2"/>
              <a:buNone/>
            </a:pPr>
            <a:r>
              <a:rPr lang="en-US" altLang="zh-CN" sz="1800" b="1">
                <a:latin typeface="Courier New" pitchFamily="49" charset="0"/>
                <a:ea typeface="宋体" pitchFamily="2" charset="-122"/>
              </a:rPr>
              <a:t>{</a:t>
            </a:r>
          </a:p>
          <a:p>
            <a:pPr>
              <a:lnSpc>
                <a:spcPct val="90000"/>
              </a:lnSpc>
              <a:spcBef>
                <a:spcPct val="0"/>
              </a:spcBef>
              <a:buFont typeface="Wingdings" pitchFamily="2" charset="2"/>
              <a:buNone/>
            </a:pPr>
            <a:r>
              <a:rPr lang="en-US" altLang="zh-CN" sz="1800" b="1">
                <a:latin typeface="Courier New" pitchFamily="49" charset="0"/>
                <a:ea typeface="宋体" pitchFamily="2" charset="-122"/>
              </a:rPr>
              <a:t>  glClearColor( 0.0, 0.0, 0.0, 1.0 );</a:t>
            </a:r>
          </a:p>
          <a:p>
            <a:pPr>
              <a:lnSpc>
                <a:spcPct val="90000"/>
              </a:lnSpc>
              <a:spcBef>
                <a:spcPct val="0"/>
              </a:spcBef>
              <a:buFont typeface="Wingdings" pitchFamily="2" charset="2"/>
              <a:buNone/>
            </a:pPr>
            <a:r>
              <a:rPr lang="en-US" altLang="zh-CN" sz="1800" b="1">
                <a:latin typeface="Courier New" pitchFamily="49" charset="0"/>
                <a:ea typeface="宋体" pitchFamily="2" charset="-122"/>
              </a:rPr>
              <a:t>  glClearDepth( 1.0 );</a:t>
            </a:r>
          </a:p>
          <a:p>
            <a:pPr>
              <a:lnSpc>
                <a:spcPct val="90000"/>
              </a:lnSpc>
              <a:spcBef>
                <a:spcPct val="0"/>
              </a:spcBef>
              <a:buFont typeface="Wingdings" pitchFamily="2" charset="2"/>
              <a:buNone/>
            </a:pPr>
            <a:endParaRPr lang="en-US" altLang="zh-CN" sz="1800" b="1">
              <a:latin typeface="Courier New" pitchFamily="49" charset="0"/>
              <a:ea typeface="宋体" pitchFamily="2" charset="-122"/>
            </a:endParaRPr>
          </a:p>
          <a:p>
            <a:pPr>
              <a:lnSpc>
                <a:spcPct val="90000"/>
              </a:lnSpc>
              <a:spcBef>
                <a:spcPct val="0"/>
              </a:spcBef>
              <a:buFont typeface="Wingdings" pitchFamily="2" charset="2"/>
              <a:buNone/>
            </a:pPr>
            <a:r>
              <a:rPr lang="en-US" altLang="zh-CN" sz="1800" b="1">
                <a:latin typeface="Courier New" pitchFamily="49" charset="0"/>
                <a:ea typeface="宋体" pitchFamily="2" charset="-122"/>
              </a:rPr>
              <a:t>  glEnable( GL_LIGHT0 );</a:t>
            </a:r>
          </a:p>
          <a:p>
            <a:pPr>
              <a:lnSpc>
                <a:spcPct val="90000"/>
              </a:lnSpc>
              <a:spcBef>
                <a:spcPct val="0"/>
              </a:spcBef>
              <a:buFont typeface="Wingdings" pitchFamily="2" charset="2"/>
              <a:buNone/>
            </a:pPr>
            <a:r>
              <a:rPr lang="en-US" altLang="zh-CN" sz="1800" b="1">
                <a:latin typeface="Courier New" pitchFamily="49" charset="0"/>
                <a:ea typeface="宋体" pitchFamily="2" charset="-122"/>
              </a:rPr>
              <a:t>  glEnable( GL_LIGHTING );</a:t>
            </a:r>
          </a:p>
          <a:p>
            <a:pPr>
              <a:lnSpc>
                <a:spcPct val="90000"/>
              </a:lnSpc>
              <a:spcBef>
                <a:spcPct val="0"/>
              </a:spcBef>
              <a:buFont typeface="Wingdings" pitchFamily="2" charset="2"/>
              <a:buNone/>
            </a:pPr>
            <a:r>
              <a:rPr lang="en-US" altLang="zh-CN" sz="1800" b="1">
                <a:latin typeface="Courier New" pitchFamily="49" charset="0"/>
                <a:ea typeface="宋体" pitchFamily="2" charset="-122"/>
              </a:rPr>
              <a:t>  glEnable( GL_DEPTH_TEST );</a:t>
            </a:r>
          </a:p>
          <a:p>
            <a:pPr>
              <a:lnSpc>
                <a:spcPct val="90000"/>
              </a:lnSpc>
              <a:spcBef>
                <a:spcPct val="0"/>
              </a:spcBef>
              <a:buFont typeface="Wingdings" pitchFamily="2" charset="2"/>
              <a:buNone/>
            </a:pPr>
            <a:r>
              <a:rPr lang="en-US" altLang="zh-CN" sz="1800" b="1">
                <a:latin typeface="Courier New" pitchFamily="49" charset="0"/>
                <a:ea typeface="宋体" pitchFamily="2" charset="-122"/>
              </a:rPr>
              <a:t>}</a:t>
            </a:r>
            <a:endParaRPr lang="en-US" altLang="zh-CN" b="1">
              <a:ea typeface="宋体" pitchFamily="2" charset="-122"/>
            </a:endParaRPr>
          </a:p>
        </p:txBody>
      </p:sp>
      <p:sp>
        <p:nvSpPr>
          <p:cNvPr id="858116" name="Rectangle 4"/>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7" name="Rectangle 2"/>
          <p:cNvSpPr>
            <a:spLocks noGrp="1" noChangeArrowheads="1"/>
          </p:cNvSpPr>
          <p:nvPr>
            <p:ph type="title"/>
          </p:nvPr>
        </p:nvSpPr>
        <p:spPr>
          <a:xfrm>
            <a:off x="1471612" y="111125"/>
            <a:ext cx="7367588" cy="803275"/>
          </a:xfrm>
        </p:spPr>
        <p:txBody>
          <a:bodyPr/>
          <a:lstStyle/>
          <a:p>
            <a:r>
              <a:rPr lang="en-US" altLang="zh-CN" dirty="0" smtClean="0">
                <a:ea typeface="宋体" pitchFamily="2" charset="-122"/>
              </a:rPr>
              <a:t>OpenGL Initialization</a:t>
            </a:r>
            <a:endParaRPr lang="en-US" altLang="zh-CN" dirty="0">
              <a:ea typeface="宋体" pitchFamily="2" charset="-122"/>
            </a:endParaRPr>
          </a:p>
        </p:txBody>
      </p:sp>
    </p:spTree>
    <p:custDataLst>
      <p:tags r:id="rId1"/>
    </p:custData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62" name="Rectangle 2"/>
          <p:cNvSpPr>
            <a:spLocks noGrp="1" noChangeArrowheads="1"/>
          </p:cNvSpPr>
          <p:nvPr>
            <p:ph type="title"/>
          </p:nvPr>
        </p:nvSpPr>
        <p:spPr>
          <a:xfrm>
            <a:off x="1471612" y="111125"/>
            <a:ext cx="7367588" cy="803275"/>
          </a:xfrm>
        </p:spPr>
        <p:txBody>
          <a:bodyPr/>
          <a:lstStyle/>
          <a:p>
            <a:r>
              <a:rPr lang="en-US" altLang="zh-CN" dirty="0">
                <a:ea typeface="宋体" pitchFamily="2" charset="-122"/>
              </a:rPr>
              <a:t>GLUT Callback Functions</a:t>
            </a:r>
          </a:p>
        </p:txBody>
      </p:sp>
      <p:sp>
        <p:nvSpPr>
          <p:cNvPr id="860163" name="Rectangle 3"/>
          <p:cNvSpPr>
            <a:spLocks noGrp="1" noChangeArrowheads="1"/>
          </p:cNvSpPr>
          <p:nvPr>
            <p:ph type="body" idx="1"/>
          </p:nvPr>
        </p:nvSpPr>
        <p:spPr/>
        <p:txBody>
          <a:bodyPr/>
          <a:lstStyle/>
          <a:p>
            <a:r>
              <a:rPr lang="en-US" altLang="zh-CN" b="1" dirty="0">
                <a:ea typeface="宋体" pitchFamily="2" charset="-122"/>
              </a:rPr>
              <a:t>Routine to call when something happens</a:t>
            </a:r>
          </a:p>
          <a:p>
            <a:pPr lvl="1"/>
            <a:r>
              <a:rPr lang="en-US" altLang="zh-CN" b="1" u="sng" dirty="0">
                <a:ea typeface="宋体" pitchFamily="2" charset="-122"/>
              </a:rPr>
              <a:t>window resize or redraw</a:t>
            </a:r>
          </a:p>
          <a:p>
            <a:pPr lvl="1"/>
            <a:r>
              <a:rPr lang="en-US" altLang="zh-CN" b="1" dirty="0">
                <a:ea typeface="宋体" pitchFamily="2" charset="-122"/>
              </a:rPr>
              <a:t>user input</a:t>
            </a:r>
          </a:p>
          <a:p>
            <a:pPr lvl="1"/>
            <a:r>
              <a:rPr lang="en-US" altLang="zh-CN" b="1" dirty="0">
                <a:ea typeface="宋体" pitchFamily="2" charset="-122"/>
              </a:rPr>
              <a:t>animation</a:t>
            </a:r>
          </a:p>
          <a:p>
            <a:r>
              <a:rPr lang="en-US" altLang="zh-CN" b="1" dirty="0">
                <a:ea typeface="宋体" pitchFamily="2" charset="-122"/>
              </a:rPr>
              <a:t>“Register” callbacks with GLUT</a:t>
            </a:r>
            <a:endParaRPr lang="en-US" altLang="zh-CN" b="1" i="1" dirty="0">
              <a:latin typeface="Courier New" pitchFamily="49" charset="0"/>
              <a:ea typeface="宋体" pitchFamily="2" charset="-122"/>
            </a:endParaRPr>
          </a:p>
          <a:p>
            <a:pPr lvl="2">
              <a:buFont typeface="Wingdings" pitchFamily="2" charset="2"/>
              <a:buNone/>
            </a:pPr>
            <a:r>
              <a:rPr lang="en-US" altLang="zh-CN" b="1" dirty="0" err="1">
                <a:latin typeface="Courier New" pitchFamily="49" charset="0"/>
                <a:ea typeface="宋体" pitchFamily="2" charset="-122"/>
              </a:rPr>
              <a:t>glutDisplayFunc</a:t>
            </a:r>
            <a:r>
              <a:rPr lang="en-US" altLang="zh-CN" b="1" dirty="0">
                <a:latin typeface="Courier New" pitchFamily="49" charset="0"/>
                <a:ea typeface="宋体" pitchFamily="2" charset="-122"/>
              </a:rPr>
              <a:t>( </a:t>
            </a:r>
            <a:r>
              <a:rPr lang="en-US" altLang="zh-CN" b="1" i="1" dirty="0">
                <a:latin typeface="Courier New" pitchFamily="49" charset="0"/>
                <a:ea typeface="宋体" pitchFamily="2" charset="-122"/>
              </a:rPr>
              <a:t>display</a:t>
            </a:r>
            <a:r>
              <a:rPr lang="en-US" altLang="zh-CN" b="1" dirty="0">
                <a:latin typeface="Courier New" pitchFamily="49" charset="0"/>
                <a:ea typeface="宋体" pitchFamily="2" charset="-122"/>
              </a:rPr>
              <a:t> );</a:t>
            </a:r>
          </a:p>
          <a:p>
            <a:pPr lvl="2">
              <a:buFont typeface="Wingdings" pitchFamily="2" charset="2"/>
              <a:buNone/>
            </a:pPr>
            <a:r>
              <a:rPr lang="en-US" altLang="zh-CN" b="1" dirty="0" err="1">
                <a:latin typeface="Courier New" pitchFamily="49" charset="0"/>
                <a:ea typeface="宋体" pitchFamily="2" charset="-122"/>
              </a:rPr>
              <a:t>glutIdleFunc</a:t>
            </a:r>
            <a:r>
              <a:rPr lang="en-US" altLang="zh-CN" b="1" dirty="0">
                <a:latin typeface="Courier New" pitchFamily="49" charset="0"/>
                <a:ea typeface="宋体" pitchFamily="2" charset="-122"/>
              </a:rPr>
              <a:t>( </a:t>
            </a:r>
            <a:r>
              <a:rPr lang="en-US" altLang="zh-CN" b="1" i="1" dirty="0">
                <a:latin typeface="Courier New" pitchFamily="49" charset="0"/>
                <a:ea typeface="宋体" pitchFamily="2" charset="-122"/>
              </a:rPr>
              <a:t>idle</a:t>
            </a:r>
            <a:r>
              <a:rPr lang="en-US" altLang="zh-CN" b="1" dirty="0">
                <a:latin typeface="Courier New" pitchFamily="49" charset="0"/>
                <a:ea typeface="宋体" pitchFamily="2" charset="-122"/>
              </a:rPr>
              <a:t> );</a:t>
            </a:r>
          </a:p>
          <a:p>
            <a:pPr lvl="2">
              <a:buFont typeface="Wingdings" pitchFamily="2" charset="2"/>
              <a:buNone/>
            </a:pPr>
            <a:r>
              <a:rPr lang="en-US" altLang="zh-CN" b="1" dirty="0" err="1">
                <a:latin typeface="Courier New" pitchFamily="49" charset="0"/>
                <a:ea typeface="宋体" pitchFamily="2" charset="-122"/>
              </a:rPr>
              <a:t>glutKeyboardFunc</a:t>
            </a:r>
            <a:r>
              <a:rPr lang="en-US" altLang="zh-CN" b="1" dirty="0">
                <a:latin typeface="Courier New" pitchFamily="49" charset="0"/>
                <a:ea typeface="宋体" pitchFamily="2" charset="-122"/>
              </a:rPr>
              <a:t>( </a:t>
            </a:r>
            <a:r>
              <a:rPr lang="en-US" altLang="zh-CN" b="1" i="1" dirty="0">
                <a:latin typeface="Courier New" pitchFamily="49" charset="0"/>
                <a:ea typeface="宋体" pitchFamily="2" charset="-122"/>
              </a:rPr>
              <a:t>keyboard</a:t>
            </a:r>
            <a:r>
              <a:rPr lang="en-US" altLang="zh-CN" b="1" dirty="0">
                <a:latin typeface="Courier New" pitchFamily="49" charset="0"/>
                <a:ea typeface="宋体" pitchFamily="2" charset="-122"/>
              </a:rPr>
              <a:t> );</a:t>
            </a:r>
            <a:endParaRPr lang="en-US" altLang="zh-CN" b="1" dirty="0">
              <a:ea typeface="宋体" pitchFamily="2" charset="-122"/>
            </a:endParaRPr>
          </a:p>
        </p:txBody>
      </p:sp>
      <p:sp>
        <p:nvSpPr>
          <p:cNvPr id="860164" name="Rectangle 4"/>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Tree>
    <p:custDataLst>
      <p:tags r:id="rId1"/>
    </p:custData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2210" name="Rectangle 2"/>
          <p:cNvSpPr>
            <a:spLocks noGrp="1" noChangeArrowheads="1"/>
          </p:cNvSpPr>
          <p:nvPr>
            <p:ph type="title"/>
          </p:nvPr>
        </p:nvSpPr>
        <p:spPr/>
        <p:txBody>
          <a:bodyPr/>
          <a:lstStyle/>
          <a:p>
            <a:r>
              <a:rPr lang="en-US" altLang="zh-CN">
                <a:ea typeface="宋体" pitchFamily="2" charset="-122"/>
              </a:rPr>
              <a:t>Rendering Callback</a:t>
            </a:r>
          </a:p>
        </p:txBody>
      </p:sp>
      <p:sp>
        <p:nvSpPr>
          <p:cNvPr id="862216" name="Rectangle 8"/>
          <p:cNvSpPr>
            <a:spLocks noGrp="1" noChangeArrowheads="1"/>
          </p:cNvSpPr>
          <p:nvPr>
            <p:ph type="body" idx="1"/>
          </p:nvPr>
        </p:nvSpPr>
        <p:spPr/>
        <p:txBody>
          <a:bodyPr/>
          <a:lstStyle/>
          <a:p>
            <a:pPr>
              <a:lnSpc>
                <a:spcPct val="90000"/>
              </a:lnSpc>
              <a:spcBef>
                <a:spcPct val="0"/>
              </a:spcBef>
              <a:spcAft>
                <a:spcPct val="25000"/>
              </a:spcAft>
            </a:pPr>
            <a:r>
              <a:rPr lang="en-US" altLang="zh-CN" sz="2400" b="1">
                <a:ea typeface="宋体" pitchFamily="2" charset="-122"/>
              </a:rPr>
              <a:t>Do all of your drawing here</a:t>
            </a:r>
            <a:endParaRPr lang="en-US" altLang="zh-CN" sz="2600" b="1">
              <a:solidFill>
                <a:schemeClr val="hlink"/>
              </a:solidFill>
              <a:ea typeface="宋体" pitchFamily="2" charset="-122"/>
            </a:endParaRPr>
          </a:p>
          <a:p>
            <a:pPr algn="ctr">
              <a:lnSpc>
                <a:spcPct val="90000"/>
              </a:lnSpc>
              <a:spcBef>
                <a:spcPct val="0"/>
              </a:spcBef>
              <a:spcAft>
                <a:spcPct val="50000"/>
              </a:spcAft>
              <a:buFont typeface="Wingdings" pitchFamily="2" charset="2"/>
              <a:buNone/>
            </a:pPr>
            <a:r>
              <a:rPr lang="en-US" altLang="zh-CN" b="1">
                <a:solidFill>
                  <a:srgbClr val="FFCC00"/>
                </a:solidFill>
                <a:latin typeface="Courier New" pitchFamily="49" charset="0"/>
                <a:ea typeface="宋体" pitchFamily="2" charset="-122"/>
              </a:rPr>
              <a:t>glutDisplayFunc(</a:t>
            </a:r>
            <a:r>
              <a:rPr lang="en-US" altLang="zh-CN" b="1" i="1">
                <a:solidFill>
                  <a:srgbClr val="FFCC00"/>
                </a:solidFill>
                <a:latin typeface="Courier New" pitchFamily="49" charset="0"/>
                <a:ea typeface="宋体" pitchFamily="2" charset="-122"/>
              </a:rPr>
              <a:t> display </a:t>
            </a:r>
            <a:r>
              <a:rPr lang="en-US" altLang="zh-CN" b="1">
                <a:solidFill>
                  <a:srgbClr val="FFCC00"/>
                </a:solidFill>
                <a:latin typeface="Courier New" pitchFamily="49" charset="0"/>
                <a:ea typeface="宋体" pitchFamily="2" charset="-122"/>
              </a:rPr>
              <a:t>);</a:t>
            </a:r>
            <a:endParaRPr lang="en-US" altLang="zh-CN" b="1" i="1">
              <a:latin typeface="Courier New" pitchFamily="49" charset="0"/>
              <a:ea typeface="宋体" pitchFamily="2" charset="-122"/>
            </a:endParaRPr>
          </a:p>
          <a:p>
            <a:pPr>
              <a:spcBef>
                <a:spcPct val="0"/>
              </a:spcBef>
              <a:buFont typeface="Wingdings" pitchFamily="2" charset="2"/>
              <a:buNone/>
            </a:pPr>
            <a:r>
              <a:rPr lang="en-US" altLang="zh-CN" sz="1800" b="1">
                <a:latin typeface="Courier New" pitchFamily="49" charset="0"/>
                <a:ea typeface="宋体" pitchFamily="2" charset="-122"/>
              </a:rPr>
              <a:t>void display( void )</a:t>
            </a:r>
          </a:p>
          <a:p>
            <a:pPr>
              <a:spcBef>
                <a:spcPct val="0"/>
              </a:spcBef>
              <a:buFont typeface="Wingdings" pitchFamily="2" charset="2"/>
              <a:buNone/>
            </a:pPr>
            <a:r>
              <a:rPr lang="en-US" altLang="zh-CN" sz="1800" b="1">
                <a:latin typeface="Courier New" pitchFamily="49" charset="0"/>
                <a:ea typeface="宋体" pitchFamily="2" charset="-122"/>
              </a:rPr>
              <a:t>{</a:t>
            </a:r>
          </a:p>
          <a:p>
            <a:pPr>
              <a:spcBef>
                <a:spcPct val="0"/>
              </a:spcBef>
              <a:buFont typeface="Wingdings" pitchFamily="2" charset="2"/>
              <a:buNone/>
            </a:pPr>
            <a:r>
              <a:rPr lang="en-US" altLang="zh-CN" sz="1800" b="1">
                <a:latin typeface="Courier New" pitchFamily="49" charset="0"/>
                <a:ea typeface="宋体" pitchFamily="2" charset="-122"/>
              </a:rPr>
              <a:t>  glClear( GL_COLOR_BUFFER_BIT );</a:t>
            </a:r>
          </a:p>
          <a:p>
            <a:pPr>
              <a:spcBef>
                <a:spcPct val="0"/>
              </a:spcBef>
              <a:buFont typeface="Wingdings" pitchFamily="2" charset="2"/>
              <a:buNone/>
            </a:pPr>
            <a:r>
              <a:rPr lang="en-US" altLang="zh-CN" sz="1800" b="1">
                <a:latin typeface="Courier New" pitchFamily="49" charset="0"/>
                <a:ea typeface="宋体" pitchFamily="2" charset="-122"/>
              </a:rPr>
              <a:t>  glBegin( GL_TRIANGLE_STRIP );</a:t>
            </a:r>
          </a:p>
          <a:p>
            <a:pPr>
              <a:spcBef>
                <a:spcPct val="0"/>
              </a:spcBef>
              <a:buFont typeface="Wingdings" pitchFamily="2" charset="2"/>
              <a:buNone/>
            </a:pPr>
            <a:r>
              <a:rPr lang="en-US" altLang="zh-CN" sz="1800" b="1">
                <a:latin typeface="Courier New" pitchFamily="49" charset="0"/>
                <a:ea typeface="宋体" pitchFamily="2" charset="-122"/>
              </a:rPr>
              <a:t>    glVertex3fv( v[0] );</a:t>
            </a:r>
          </a:p>
          <a:p>
            <a:pPr>
              <a:spcBef>
                <a:spcPct val="0"/>
              </a:spcBef>
              <a:buFont typeface="Wingdings" pitchFamily="2" charset="2"/>
              <a:buNone/>
            </a:pPr>
            <a:r>
              <a:rPr lang="en-US" altLang="zh-CN" sz="1800" b="1">
                <a:latin typeface="Courier New" pitchFamily="49" charset="0"/>
                <a:ea typeface="宋体" pitchFamily="2" charset="-122"/>
              </a:rPr>
              <a:t>    glVertex3fv( v[1] );</a:t>
            </a:r>
          </a:p>
          <a:p>
            <a:pPr>
              <a:spcBef>
                <a:spcPct val="0"/>
              </a:spcBef>
              <a:buFont typeface="Wingdings" pitchFamily="2" charset="2"/>
              <a:buNone/>
            </a:pPr>
            <a:r>
              <a:rPr lang="en-US" altLang="zh-CN" sz="1800" b="1">
                <a:latin typeface="Courier New" pitchFamily="49" charset="0"/>
                <a:ea typeface="宋体" pitchFamily="2" charset="-122"/>
              </a:rPr>
              <a:t>    glVertex3fv( v[2] );</a:t>
            </a:r>
          </a:p>
          <a:p>
            <a:pPr>
              <a:spcBef>
                <a:spcPct val="0"/>
              </a:spcBef>
              <a:buFont typeface="Wingdings" pitchFamily="2" charset="2"/>
              <a:buNone/>
            </a:pPr>
            <a:r>
              <a:rPr lang="en-US" altLang="zh-CN" sz="1800" b="1">
                <a:latin typeface="Courier New" pitchFamily="49" charset="0"/>
                <a:ea typeface="宋体" pitchFamily="2" charset="-122"/>
              </a:rPr>
              <a:t>    glVertex3fv( v[3] );</a:t>
            </a:r>
          </a:p>
          <a:p>
            <a:pPr>
              <a:spcBef>
                <a:spcPct val="0"/>
              </a:spcBef>
              <a:buFont typeface="Wingdings" pitchFamily="2" charset="2"/>
              <a:buNone/>
            </a:pPr>
            <a:r>
              <a:rPr lang="en-US" altLang="zh-CN" sz="1800" b="1">
                <a:latin typeface="Courier New" pitchFamily="49" charset="0"/>
                <a:ea typeface="宋体" pitchFamily="2" charset="-122"/>
              </a:rPr>
              <a:t>  glEnd();</a:t>
            </a:r>
          </a:p>
          <a:p>
            <a:pPr>
              <a:spcBef>
                <a:spcPct val="0"/>
              </a:spcBef>
              <a:buFont typeface="Wingdings" pitchFamily="2" charset="2"/>
              <a:buNone/>
            </a:pPr>
            <a:r>
              <a:rPr lang="zh-CN" altLang="en-US" sz="1800" b="1">
                <a:latin typeface="Courier New" pitchFamily="49" charset="0"/>
                <a:ea typeface="宋体" pitchFamily="2" charset="-122"/>
              </a:rPr>
              <a:t>  </a:t>
            </a:r>
            <a:r>
              <a:rPr lang="en-US" altLang="zh-CN" sz="1800" b="1">
                <a:latin typeface="Courier New" pitchFamily="49" charset="0"/>
                <a:ea typeface="宋体" pitchFamily="2" charset="-122"/>
              </a:rPr>
              <a:t>glutSwapBuffers();</a:t>
            </a:r>
          </a:p>
          <a:p>
            <a:pPr>
              <a:spcBef>
                <a:spcPct val="0"/>
              </a:spcBef>
              <a:buFont typeface="Wingdings" pitchFamily="2" charset="2"/>
              <a:buNone/>
            </a:pPr>
            <a:r>
              <a:rPr lang="en-US" altLang="zh-CN" sz="1800" b="1">
                <a:latin typeface="Courier New" pitchFamily="49" charset="0"/>
                <a:ea typeface="宋体" pitchFamily="2" charset="-122"/>
              </a:rPr>
              <a:t>}</a:t>
            </a:r>
          </a:p>
          <a:p>
            <a:endParaRPr lang="zh-CN" altLang="en-US" b="1">
              <a:ea typeface="宋体" pitchFamily="2" charset="-122"/>
            </a:endParaRPr>
          </a:p>
        </p:txBody>
      </p:sp>
      <p:sp>
        <p:nvSpPr>
          <p:cNvPr id="862217" name="Rectangle 9"/>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Tree>
    <p:custDataLst>
      <p:tags r:id="rId1"/>
    </p:custData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02" name="Rectangle 2"/>
          <p:cNvSpPr>
            <a:spLocks noGrp="1" noChangeArrowheads="1"/>
          </p:cNvSpPr>
          <p:nvPr>
            <p:ph type="title"/>
          </p:nvPr>
        </p:nvSpPr>
        <p:spPr>
          <a:noFill/>
          <a:ln/>
          <a:effectLst/>
        </p:spPr>
        <p:txBody>
          <a:bodyPr lIns="90488" tIns="44450" rIns="90488" bIns="44450"/>
          <a:lstStyle/>
          <a:p>
            <a:r>
              <a:rPr lang="en-US" altLang="zh-CN">
                <a:ea typeface="宋体" pitchFamily="2" charset="-122"/>
              </a:rPr>
              <a:t>Elementary Rendering</a:t>
            </a:r>
          </a:p>
        </p:txBody>
      </p:sp>
      <p:sp>
        <p:nvSpPr>
          <p:cNvPr id="870406" name="Rectangle 6"/>
          <p:cNvSpPr>
            <a:spLocks noGrp="1" noChangeArrowheads="1"/>
          </p:cNvSpPr>
          <p:nvPr>
            <p:ph type="body" idx="1"/>
          </p:nvPr>
        </p:nvSpPr>
        <p:spPr/>
        <p:txBody>
          <a:bodyPr/>
          <a:lstStyle/>
          <a:p>
            <a:r>
              <a:rPr lang="en-US" altLang="zh-CN" b="1">
                <a:ea typeface="宋体" pitchFamily="2" charset="-122"/>
              </a:rPr>
              <a:t>Geometric Primitives</a:t>
            </a:r>
          </a:p>
          <a:p>
            <a:r>
              <a:rPr lang="en-US" altLang="zh-CN" b="1">
                <a:ea typeface="宋体" pitchFamily="2" charset="-122"/>
              </a:rPr>
              <a:t>Managing OpenGL State</a:t>
            </a:r>
          </a:p>
          <a:p>
            <a:r>
              <a:rPr lang="en-US" altLang="zh-CN" b="1">
                <a:ea typeface="宋体" pitchFamily="2" charset="-122"/>
              </a:rPr>
              <a:t>OpenGL Buffers</a:t>
            </a:r>
          </a:p>
        </p:txBody>
      </p:sp>
      <p:sp>
        <p:nvSpPr>
          <p:cNvPr id="870407" name="Rectangle 7"/>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Tree>
    <p:custDataLst>
      <p:tags r:id="rId1"/>
    </p:custData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2450" name="Rectangle 2"/>
          <p:cNvSpPr>
            <a:spLocks noGrp="1" noChangeArrowheads="1"/>
          </p:cNvSpPr>
          <p:nvPr>
            <p:ph type="title"/>
          </p:nvPr>
        </p:nvSpPr>
        <p:spPr>
          <a:noFill/>
          <a:ln/>
          <a:effectLst/>
        </p:spPr>
        <p:txBody>
          <a:bodyPr lIns="90488" tIns="44450" rIns="90488" bIns="44450"/>
          <a:lstStyle/>
          <a:p>
            <a:r>
              <a:rPr lang="en-US" altLang="zh-CN">
                <a:ea typeface="宋体" pitchFamily="2" charset="-122"/>
              </a:rPr>
              <a:t>OpenGL Geometric Primitives</a:t>
            </a:r>
          </a:p>
        </p:txBody>
      </p:sp>
      <p:grpSp>
        <p:nvGrpSpPr>
          <p:cNvPr id="2" name="Group 4"/>
          <p:cNvGrpSpPr>
            <a:grpSpLocks/>
          </p:cNvGrpSpPr>
          <p:nvPr/>
        </p:nvGrpSpPr>
        <p:grpSpPr bwMode="auto">
          <a:xfrm>
            <a:off x="508000" y="1812925"/>
            <a:ext cx="8461375" cy="4054475"/>
            <a:chOff x="320" y="1417"/>
            <a:chExt cx="5330" cy="2733"/>
          </a:xfrm>
        </p:grpSpPr>
        <p:grpSp>
          <p:nvGrpSpPr>
            <p:cNvPr id="3" name="Group 5"/>
            <p:cNvGrpSpPr>
              <a:grpSpLocks/>
            </p:cNvGrpSpPr>
            <p:nvPr/>
          </p:nvGrpSpPr>
          <p:grpSpPr bwMode="auto">
            <a:xfrm>
              <a:off x="4416" y="2688"/>
              <a:ext cx="1234" cy="1232"/>
              <a:chOff x="4363" y="2946"/>
              <a:chExt cx="1234" cy="1232"/>
            </a:xfrm>
          </p:grpSpPr>
          <p:grpSp>
            <p:nvGrpSpPr>
              <p:cNvPr id="4" name="Group 6"/>
              <p:cNvGrpSpPr>
                <a:grpSpLocks/>
              </p:cNvGrpSpPr>
              <p:nvPr/>
            </p:nvGrpSpPr>
            <p:grpSpPr bwMode="auto">
              <a:xfrm>
                <a:off x="4717" y="2946"/>
                <a:ext cx="673" cy="913"/>
                <a:chOff x="4717" y="2946"/>
                <a:chExt cx="673" cy="913"/>
              </a:xfrm>
            </p:grpSpPr>
            <p:sp>
              <p:nvSpPr>
                <p:cNvPr id="872455" name="Freeform 7"/>
                <p:cNvSpPr>
                  <a:spLocks/>
                </p:cNvSpPr>
                <p:nvPr/>
              </p:nvSpPr>
              <p:spPr bwMode="auto">
                <a:xfrm>
                  <a:off x="4717" y="2946"/>
                  <a:ext cx="673" cy="337"/>
                </a:xfrm>
                <a:custGeom>
                  <a:avLst/>
                  <a:gdLst/>
                  <a:ahLst/>
                  <a:cxnLst>
                    <a:cxn ang="0">
                      <a:pos x="144" y="336"/>
                    </a:cxn>
                    <a:cxn ang="0">
                      <a:pos x="0" y="48"/>
                    </a:cxn>
                    <a:cxn ang="0">
                      <a:pos x="672" y="0"/>
                    </a:cxn>
                    <a:cxn ang="0">
                      <a:pos x="528" y="288"/>
                    </a:cxn>
                    <a:cxn ang="0">
                      <a:pos x="144" y="336"/>
                    </a:cxn>
                  </a:cxnLst>
                  <a:rect l="0" t="0" r="r" b="b"/>
                  <a:pathLst>
                    <a:path w="673" h="337">
                      <a:moveTo>
                        <a:pt x="144" y="336"/>
                      </a:moveTo>
                      <a:lnTo>
                        <a:pt x="0" y="48"/>
                      </a:lnTo>
                      <a:lnTo>
                        <a:pt x="672" y="0"/>
                      </a:lnTo>
                      <a:lnTo>
                        <a:pt x="528" y="288"/>
                      </a:lnTo>
                      <a:lnTo>
                        <a:pt x="144" y="336"/>
                      </a:lnTo>
                    </a:path>
                  </a:pathLst>
                </a:custGeom>
                <a:gradFill rotWithShape="0">
                  <a:gsLst>
                    <a:gs pos="0">
                      <a:srgbClr val="FFFFFF">
                        <a:gamma/>
                        <a:shade val="69804"/>
                        <a:invGamma/>
                      </a:srgbClr>
                    </a:gs>
                    <a:gs pos="100000">
                      <a:srgbClr val="FFFFFF"/>
                    </a:gs>
                  </a:gsLst>
                  <a:lin ang="18900000" scaled="1"/>
                </a:gradFill>
                <a:ln w="12700" cap="rnd" cmpd="sng">
                  <a:solidFill>
                    <a:schemeClr val="tx1"/>
                  </a:solidFill>
                  <a:prstDash val="solid"/>
                  <a:round/>
                  <a:headEnd/>
                  <a:tailEnd/>
                </a:ln>
                <a:effectLst/>
              </p:spPr>
              <p:txBody>
                <a:bodyPr/>
                <a:lstStyle/>
                <a:p>
                  <a:endParaRPr lang="en-US"/>
                </a:p>
              </p:txBody>
            </p:sp>
            <p:sp>
              <p:nvSpPr>
                <p:cNvPr id="872456" name="Freeform 8"/>
                <p:cNvSpPr>
                  <a:spLocks/>
                </p:cNvSpPr>
                <p:nvPr/>
              </p:nvSpPr>
              <p:spPr bwMode="auto">
                <a:xfrm>
                  <a:off x="4813" y="3234"/>
                  <a:ext cx="433" cy="337"/>
                </a:xfrm>
                <a:custGeom>
                  <a:avLst/>
                  <a:gdLst/>
                  <a:ahLst/>
                  <a:cxnLst>
                    <a:cxn ang="0">
                      <a:pos x="432" y="0"/>
                    </a:cxn>
                    <a:cxn ang="0">
                      <a:pos x="48" y="48"/>
                    </a:cxn>
                    <a:cxn ang="0">
                      <a:pos x="0" y="288"/>
                    </a:cxn>
                    <a:cxn ang="0">
                      <a:pos x="384" y="336"/>
                    </a:cxn>
                    <a:cxn ang="0">
                      <a:pos x="432" y="0"/>
                    </a:cxn>
                  </a:cxnLst>
                  <a:rect l="0" t="0" r="r" b="b"/>
                  <a:pathLst>
                    <a:path w="433" h="337">
                      <a:moveTo>
                        <a:pt x="432" y="0"/>
                      </a:moveTo>
                      <a:lnTo>
                        <a:pt x="48" y="48"/>
                      </a:lnTo>
                      <a:lnTo>
                        <a:pt x="0" y="288"/>
                      </a:lnTo>
                      <a:lnTo>
                        <a:pt x="384" y="336"/>
                      </a:lnTo>
                      <a:lnTo>
                        <a:pt x="432" y="0"/>
                      </a:lnTo>
                    </a:path>
                  </a:pathLst>
                </a:custGeom>
                <a:gradFill rotWithShape="0">
                  <a:gsLst>
                    <a:gs pos="0">
                      <a:srgbClr val="FFFFFF">
                        <a:gamma/>
                        <a:shade val="69804"/>
                        <a:invGamma/>
                      </a:srgbClr>
                    </a:gs>
                    <a:gs pos="100000">
                      <a:srgbClr val="FFFFFF"/>
                    </a:gs>
                  </a:gsLst>
                  <a:lin ang="18900000" scaled="1"/>
                </a:gradFill>
                <a:ln w="12700" cap="rnd" cmpd="sng">
                  <a:solidFill>
                    <a:schemeClr val="tx1"/>
                  </a:solidFill>
                  <a:prstDash val="solid"/>
                  <a:round/>
                  <a:headEnd/>
                  <a:tailEnd/>
                </a:ln>
                <a:effectLst/>
              </p:spPr>
              <p:txBody>
                <a:bodyPr/>
                <a:lstStyle/>
                <a:p>
                  <a:endParaRPr lang="en-US"/>
                </a:p>
              </p:txBody>
            </p:sp>
            <p:sp>
              <p:nvSpPr>
                <p:cNvPr id="872457" name="Freeform 9"/>
                <p:cNvSpPr>
                  <a:spLocks/>
                </p:cNvSpPr>
                <p:nvPr/>
              </p:nvSpPr>
              <p:spPr bwMode="auto">
                <a:xfrm>
                  <a:off x="4813" y="3522"/>
                  <a:ext cx="529" cy="337"/>
                </a:xfrm>
                <a:custGeom>
                  <a:avLst/>
                  <a:gdLst/>
                  <a:ahLst/>
                  <a:cxnLst>
                    <a:cxn ang="0">
                      <a:pos x="384" y="48"/>
                    </a:cxn>
                    <a:cxn ang="0">
                      <a:pos x="0" y="0"/>
                    </a:cxn>
                    <a:cxn ang="0">
                      <a:pos x="192" y="336"/>
                    </a:cxn>
                    <a:cxn ang="0">
                      <a:pos x="528" y="240"/>
                    </a:cxn>
                    <a:cxn ang="0">
                      <a:pos x="384" y="48"/>
                    </a:cxn>
                  </a:cxnLst>
                  <a:rect l="0" t="0" r="r" b="b"/>
                  <a:pathLst>
                    <a:path w="529" h="337">
                      <a:moveTo>
                        <a:pt x="384" y="48"/>
                      </a:moveTo>
                      <a:lnTo>
                        <a:pt x="0" y="0"/>
                      </a:lnTo>
                      <a:lnTo>
                        <a:pt x="192" y="336"/>
                      </a:lnTo>
                      <a:lnTo>
                        <a:pt x="528" y="240"/>
                      </a:lnTo>
                      <a:lnTo>
                        <a:pt x="384" y="48"/>
                      </a:lnTo>
                    </a:path>
                  </a:pathLst>
                </a:custGeom>
                <a:gradFill rotWithShape="0">
                  <a:gsLst>
                    <a:gs pos="0">
                      <a:srgbClr val="FFFFFF">
                        <a:gamma/>
                        <a:shade val="69804"/>
                        <a:invGamma/>
                      </a:srgbClr>
                    </a:gs>
                    <a:gs pos="100000">
                      <a:srgbClr val="FFFFFF"/>
                    </a:gs>
                  </a:gsLst>
                  <a:lin ang="18900000" scaled="1"/>
                </a:gradFill>
                <a:ln w="12700" cap="rnd" cmpd="sng">
                  <a:solidFill>
                    <a:schemeClr val="tx1"/>
                  </a:solidFill>
                  <a:prstDash val="solid"/>
                  <a:round/>
                  <a:headEnd/>
                  <a:tailEnd/>
                </a:ln>
                <a:effectLst/>
              </p:spPr>
              <p:txBody>
                <a:bodyPr/>
                <a:lstStyle/>
                <a:p>
                  <a:endParaRPr lang="en-US"/>
                </a:p>
              </p:txBody>
            </p:sp>
          </p:grpSp>
          <p:sp>
            <p:nvSpPr>
              <p:cNvPr id="872458" name="Rectangle 10"/>
              <p:cNvSpPr>
                <a:spLocks noChangeArrowheads="1"/>
              </p:cNvSpPr>
              <p:nvPr/>
            </p:nvSpPr>
            <p:spPr bwMode="auto">
              <a:xfrm>
                <a:off x="4363" y="3931"/>
                <a:ext cx="1234" cy="247"/>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1800" b="1">
                    <a:effectLst>
                      <a:outerShdw blurRad="38100" dist="38100" dir="2700000" algn="tl">
                        <a:srgbClr val="C0C0C0"/>
                      </a:outerShdw>
                    </a:effectLst>
                    <a:latin typeface="Courier New" pitchFamily="49" charset="0"/>
                  </a:rPr>
                  <a:t>GL_QUAD_STRIP</a:t>
                </a:r>
              </a:p>
            </p:txBody>
          </p:sp>
        </p:grpSp>
        <p:grpSp>
          <p:nvGrpSpPr>
            <p:cNvPr id="5" name="Group 11"/>
            <p:cNvGrpSpPr>
              <a:grpSpLocks/>
            </p:cNvGrpSpPr>
            <p:nvPr/>
          </p:nvGrpSpPr>
          <p:grpSpPr bwMode="auto">
            <a:xfrm>
              <a:off x="4609" y="1425"/>
              <a:ext cx="976" cy="932"/>
              <a:chOff x="4609" y="1425"/>
              <a:chExt cx="976" cy="932"/>
            </a:xfrm>
          </p:grpSpPr>
          <p:sp>
            <p:nvSpPr>
              <p:cNvPr id="872460" name="Freeform 12"/>
              <p:cNvSpPr>
                <a:spLocks/>
              </p:cNvSpPr>
              <p:nvPr/>
            </p:nvSpPr>
            <p:spPr bwMode="auto">
              <a:xfrm>
                <a:off x="4808" y="1425"/>
                <a:ext cx="680" cy="652"/>
              </a:xfrm>
              <a:custGeom>
                <a:avLst/>
                <a:gdLst/>
                <a:ahLst/>
                <a:cxnLst>
                  <a:cxn ang="0">
                    <a:pos x="0" y="208"/>
                  </a:cxn>
                  <a:cxn ang="0">
                    <a:pos x="386" y="0"/>
                  </a:cxn>
                  <a:cxn ang="0">
                    <a:pos x="679" y="243"/>
                  </a:cxn>
                  <a:cxn ang="0">
                    <a:pos x="586" y="529"/>
                  </a:cxn>
                  <a:cxn ang="0">
                    <a:pos x="250" y="651"/>
                  </a:cxn>
                  <a:cxn ang="0">
                    <a:pos x="7" y="479"/>
                  </a:cxn>
                  <a:cxn ang="0">
                    <a:pos x="0" y="208"/>
                  </a:cxn>
                </a:cxnLst>
                <a:rect l="0" t="0" r="r" b="b"/>
                <a:pathLst>
                  <a:path w="680" h="652">
                    <a:moveTo>
                      <a:pt x="0" y="208"/>
                    </a:moveTo>
                    <a:lnTo>
                      <a:pt x="386" y="0"/>
                    </a:lnTo>
                    <a:lnTo>
                      <a:pt x="679" y="243"/>
                    </a:lnTo>
                    <a:lnTo>
                      <a:pt x="586" y="529"/>
                    </a:lnTo>
                    <a:lnTo>
                      <a:pt x="250" y="651"/>
                    </a:lnTo>
                    <a:lnTo>
                      <a:pt x="7" y="479"/>
                    </a:lnTo>
                    <a:lnTo>
                      <a:pt x="0" y="208"/>
                    </a:lnTo>
                  </a:path>
                </a:pathLst>
              </a:custGeom>
              <a:solidFill>
                <a:schemeClr val="accent2"/>
              </a:solidFill>
              <a:ln w="9525" cap="rnd">
                <a:noFill/>
                <a:round/>
                <a:headEnd/>
                <a:tailEnd/>
              </a:ln>
              <a:effectLst/>
            </p:spPr>
            <p:txBody>
              <a:bodyPr/>
              <a:lstStyle/>
              <a:p>
                <a:endParaRPr lang="en-US"/>
              </a:p>
            </p:txBody>
          </p:sp>
          <p:sp>
            <p:nvSpPr>
              <p:cNvPr id="872461" name="Rectangle 13"/>
              <p:cNvSpPr>
                <a:spLocks noChangeArrowheads="1"/>
              </p:cNvSpPr>
              <p:nvPr/>
            </p:nvSpPr>
            <p:spPr bwMode="auto">
              <a:xfrm>
                <a:off x="4609" y="2109"/>
                <a:ext cx="976" cy="248"/>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1800" b="1">
                    <a:effectLst>
                      <a:outerShdw blurRad="38100" dist="38100" dir="2700000" algn="tl">
                        <a:srgbClr val="C0C0C0"/>
                      </a:outerShdw>
                    </a:effectLst>
                    <a:latin typeface="Courier New" pitchFamily="49" charset="0"/>
                  </a:rPr>
                  <a:t>GL_POLYGON</a:t>
                </a:r>
              </a:p>
            </p:txBody>
          </p:sp>
        </p:grpSp>
        <p:grpSp>
          <p:nvGrpSpPr>
            <p:cNvPr id="6" name="Group 14"/>
            <p:cNvGrpSpPr>
              <a:grpSpLocks/>
            </p:cNvGrpSpPr>
            <p:nvPr/>
          </p:nvGrpSpPr>
          <p:grpSpPr bwMode="auto">
            <a:xfrm>
              <a:off x="320" y="2910"/>
              <a:ext cx="1578" cy="1240"/>
              <a:chOff x="320" y="2910"/>
              <a:chExt cx="1578" cy="1240"/>
            </a:xfrm>
          </p:grpSpPr>
          <p:sp>
            <p:nvSpPr>
              <p:cNvPr id="872463" name="Rectangle 15"/>
              <p:cNvSpPr>
                <a:spLocks noChangeArrowheads="1"/>
              </p:cNvSpPr>
              <p:nvPr/>
            </p:nvSpPr>
            <p:spPr bwMode="auto">
              <a:xfrm>
                <a:off x="320" y="3903"/>
                <a:ext cx="1578" cy="247"/>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1800" b="1">
                    <a:effectLst>
                      <a:outerShdw blurRad="38100" dist="38100" dir="2700000" algn="tl">
                        <a:srgbClr val="C0C0C0"/>
                      </a:outerShdw>
                    </a:effectLst>
                    <a:latin typeface="Courier New" pitchFamily="49" charset="0"/>
                  </a:rPr>
                  <a:t>GL_TRIANGLE_STRIP</a:t>
                </a:r>
              </a:p>
            </p:txBody>
          </p:sp>
          <p:grpSp>
            <p:nvGrpSpPr>
              <p:cNvPr id="7" name="Group 16"/>
              <p:cNvGrpSpPr>
                <a:grpSpLocks/>
              </p:cNvGrpSpPr>
              <p:nvPr/>
            </p:nvGrpSpPr>
            <p:grpSpPr bwMode="auto">
              <a:xfrm>
                <a:off x="858" y="2910"/>
                <a:ext cx="673" cy="913"/>
                <a:chOff x="858" y="2910"/>
                <a:chExt cx="673" cy="913"/>
              </a:xfrm>
            </p:grpSpPr>
            <p:sp>
              <p:nvSpPr>
                <p:cNvPr id="872465" name="Freeform 17"/>
                <p:cNvSpPr>
                  <a:spLocks/>
                </p:cNvSpPr>
                <p:nvPr/>
              </p:nvSpPr>
              <p:spPr bwMode="auto">
                <a:xfrm>
                  <a:off x="858" y="2910"/>
                  <a:ext cx="673" cy="337"/>
                </a:xfrm>
                <a:custGeom>
                  <a:avLst/>
                  <a:gdLst/>
                  <a:ahLst/>
                  <a:cxnLst>
                    <a:cxn ang="0">
                      <a:pos x="0" y="48"/>
                    </a:cxn>
                    <a:cxn ang="0">
                      <a:pos x="672" y="0"/>
                    </a:cxn>
                    <a:cxn ang="0">
                      <a:pos x="144" y="336"/>
                    </a:cxn>
                    <a:cxn ang="0">
                      <a:pos x="0" y="48"/>
                    </a:cxn>
                  </a:cxnLst>
                  <a:rect l="0" t="0" r="r" b="b"/>
                  <a:pathLst>
                    <a:path w="673" h="337">
                      <a:moveTo>
                        <a:pt x="0" y="48"/>
                      </a:moveTo>
                      <a:lnTo>
                        <a:pt x="672" y="0"/>
                      </a:lnTo>
                      <a:lnTo>
                        <a:pt x="144" y="336"/>
                      </a:lnTo>
                      <a:lnTo>
                        <a:pt x="0" y="48"/>
                      </a:lnTo>
                    </a:path>
                  </a:pathLst>
                </a:custGeom>
                <a:gradFill rotWithShape="0">
                  <a:gsLst>
                    <a:gs pos="0">
                      <a:srgbClr val="5F5F5F"/>
                    </a:gs>
                    <a:gs pos="100000">
                      <a:schemeClr val="bg1"/>
                    </a:gs>
                  </a:gsLst>
                  <a:lin ang="18900000" scaled="1"/>
                </a:gradFill>
                <a:ln w="12700" cap="rnd" cmpd="sng">
                  <a:solidFill>
                    <a:schemeClr val="tx1"/>
                  </a:solidFill>
                  <a:prstDash val="solid"/>
                  <a:round/>
                  <a:headEnd/>
                  <a:tailEnd/>
                </a:ln>
                <a:effectLst/>
              </p:spPr>
              <p:txBody>
                <a:bodyPr/>
                <a:lstStyle/>
                <a:p>
                  <a:endParaRPr lang="en-US"/>
                </a:p>
              </p:txBody>
            </p:sp>
            <p:sp>
              <p:nvSpPr>
                <p:cNvPr id="872466" name="Freeform 18"/>
                <p:cNvSpPr>
                  <a:spLocks/>
                </p:cNvSpPr>
                <p:nvPr/>
              </p:nvSpPr>
              <p:spPr bwMode="auto">
                <a:xfrm>
                  <a:off x="1002" y="2910"/>
                  <a:ext cx="529" cy="337"/>
                </a:xfrm>
                <a:custGeom>
                  <a:avLst/>
                  <a:gdLst/>
                  <a:ahLst/>
                  <a:cxnLst>
                    <a:cxn ang="0">
                      <a:pos x="0" y="336"/>
                    </a:cxn>
                    <a:cxn ang="0">
                      <a:pos x="528" y="0"/>
                    </a:cxn>
                    <a:cxn ang="0">
                      <a:pos x="384" y="288"/>
                    </a:cxn>
                    <a:cxn ang="0">
                      <a:pos x="0" y="336"/>
                    </a:cxn>
                  </a:cxnLst>
                  <a:rect l="0" t="0" r="r" b="b"/>
                  <a:pathLst>
                    <a:path w="529" h="337">
                      <a:moveTo>
                        <a:pt x="0" y="336"/>
                      </a:moveTo>
                      <a:lnTo>
                        <a:pt x="528" y="0"/>
                      </a:lnTo>
                      <a:lnTo>
                        <a:pt x="384" y="288"/>
                      </a:lnTo>
                      <a:lnTo>
                        <a:pt x="0" y="336"/>
                      </a:lnTo>
                    </a:path>
                  </a:pathLst>
                </a:custGeom>
                <a:gradFill rotWithShape="0">
                  <a:gsLst>
                    <a:gs pos="0">
                      <a:srgbClr val="5F5F5F"/>
                    </a:gs>
                    <a:gs pos="100000">
                      <a:schemeClr val="bg1"/>
                    </a:gs>
                  </a:gsLst>
                  <a:lin ang="18900000" scaled="1"/>
                </a:gradFill>
                <a:ln w="12700" cap="rnd" cmpd="sng">
                  <a:solidFill>
                    <a:schemeClr val="tx1"/>
                  </a:solidFill>
                  <a:prstDash val="solid"/>
                  <a:round/>
                  <a:headEnd/>
                  <a:tailEnd/>
                </a:ln>
                <a:effectLst/>
              </p:spPr>
              <p:txBody>
                <a:bodyPr/>
                <a:lstStyle/>
                <a:p>
                  <a:endParaRPr lang="en-US"/>
                </a:p>
              </p:txBody>
            </p:sp>
            <p:sp>
              <p:nvSpPr>
                <p:cNvPr id="872467" name="Freeform 19"/>
                <p:cNvSpPr>
                  <a:spLocks/>
                </p:cNvSpPr>
                <p:nvPr/>
              </p:nvSpPr>
              <p:spPr bwMode="auto">
                <a:xfrm>
                  <a:off x="954" y="3198"/>
                  <a:ext cx="433" cy="289"/>
                </a:xfrm>
                <a:custGeom>
                  <a:avLst/>
                  <a:gdLst/>
                  <a:ahLst/>
                  <a:cxnLst>
                    <a:cxn ang="0">
                      <a:pos x="432" y="0"/>
                    </a:cxn>
                    <a:cxn ang="0">
                      <a:pos x="48" y="48"/>
                    </a:cxn>
                    <a:cxn ang="0">
                      <a:pos x="0" y="288"/>
                    </a:cxn>
                    <a:cxn ang="0">
                      <a:pos x="432" y="0"/>
                    </a:cxn>
                  </a:cxnLst>
                  <a:rect l="0" t="0" r="r" b="b"/>
                  <a:pathLst>
                    <a:path w="433" h="289">
                      <a:moveTo>
                        <a:pt x="432" y="0"/>
                      </a:moveTo>
                      <a:lnTo>
                        <a:pt x="48" y="48"/>
                      </a:lnTo>
                      <a:lnTo>
                        <a:pt x="0" y="288"/>
                      </a:lnTo>
                      <a:lnTo>
                        <a:pt x="432" y="0"/>
                      </a:lnTo>
                    </a:path>
                  </a:pathLst>
                </a:custGeom>
                <a:gradFill rotWithShape="0">
                  <a:gsLst>
                    <a:gs pos="0">
                      <a:srgbClr val="5F5F5F"/>
                    </a:gs>
                    <a:gs pos="100000">
                      <a:srgbClr val="5F5F5F">
                        <a:gamma/>
                        <a:tint val="50196"/>
                        <a:invGamma/>
                      </a:srgbClr>
                    </a:gs>
                  </a:gsLst>
                  <a:lin ang="2700000" scaled="1"/>
                </a:gradFill>
                <a:ln w="12700" cap="rnd" cmpd="sng">
                  <a:solidFill>
                    <a:schemeClr val="tx1"/>
                  </a:solidFill>
                  <a:prstDash val="solid"/>
                  <a:round/>
                  <a:headEnd/>
                  <a:tailEnd/>
                </a:ln>
                <a:effectLst/>
              </p:spPr>
              <p:txBody>
                <a:bodyPr/>
                <a:lstStyle/>
                <a:p>
                  <a:endParaRPr lang="en-US"/>
                </a:p>
              </p:txBody>
            </p:sp>
            <p:sp>
              <p:nvSpPr>
                <p:cNvPr id="872468" name="Freeform 20"/>
                <p:cNvSpPr>
                  <a:spLocks/>
                </p:cNvSpPr>
                <p:nvPr/>
              </p:nvSpPr>
              <p:spPr bwMode="auto">
                <a:xfrm>
                  <a:off x="954" y="3198"/>
                  <a:ext cx="433" cy="337"/>
                </a:xfrm>
                <a:custGeom>
                  <a:avLst/>
                  <a:gdLst/>
                  <a:ahLst/>
                  <a:cxnLst>
                    <a:cxn ang="0">
                      <a:pos x="432" y="0"/>
                    </a:cxn>
                    <a:cxn ang="0">
                      <a:pos x="384" y="336"/>
                    </a:cxn>
                    <a:cxn ang="0">
                      <a:pos x="0" y="288"/>
                    </a:cxn>
                    <a:cxn ang="0">
                      <a:pos x="432" y="0"/>
                    </a:cxn>
                  </a:cxnLst>
                  <a:rect l="0" t="0" r="r" b="b"/>
                  <a:pathLst>
                    <a:path w="433" h="337">
                      <a:moveTo>
                        <a:pt x="432" y="0"/>
                      </a:moveTo>
                      <a:lnTo>
                        <a:pt x="384" y="336"/>
                      </a:lnTo>
                      <a:lnTo>
                        <a:pt x="0" y="288"/>
                      </a:lnTo>
                      <a:lnTo>
                        <a:pt x="432" y="0"/>
                      </a:lnTo>
                    </a:path>
                  </a:pathLst>
                </a:custGeom>
                <a:gradFill rotWithShape="0">
                  <a:gsLst>
                    <a:gs pos="0">
                      <a:schemeClr val="tx1"/>
                    </a:gs>
                    <a:gs pos="100000">
                      <a:schemeClr val="tx1">
                        <a:gamma/>
                        <a:tint val="30196"/>
                        <a:invGamma/>
                      </a:schemeClr>
                    </a:gs>
                  </a:gsLst>
                  <a:lin ang="2700000" scaled="1"/>
                </a:gradFill>
                <a:ln w="12700" cap="rnd" cmpd="sng">
                  <a:solidFill>
                    <a:schemeClr val="tx1"/>
                  </a:solidFill>
                  <a:prstDash val="solid"/>
                  <a:round/>
                  <a:headEnd/>
                  <a:tailEnd/>
                </a:ln>
                <a:effectLst/>
              </p:spPr>
              <p:txBody>
                <a:bodyPr/>
                <a:lstStyle/>
                <a:p>
                  <a:endParaRPr lang="en-US"/>
                </a:p>
              </p:txBody>
            </p:sp>
            <p:sp>
              <p:nvSpPr>
                <p:cNvPr id="872469" name="Freeform 21"/>
                <p:cNvSpPr>
                  <a:spLocks/>
                </p:cNvSpPr>
                <p:nvPr/>
              </p:nvSpPr>
              <p:spPr bwMode="auto">
                <a:xfrm>
                  <a:off x="954" y="3486"/>
                  <a:ext cx="385" cy="337"/>
                </a:xfrm>
                <a:custGeom>
                  <a:avLst/>
                  <a:gdLst/>
                  <a:ahLst/>
                  <a:cxnLst>
                    <a:cxn ang="0">
                      <a:pos x="0" y="0"/>
                    </a:cxn>
                    <a:cxn ang="0">
                      <a:pos x="192" y="336"/>
                    </a:cxn>
                    <a:cxn ang="0">
                      <a:pos x="384" y="48"/>
                    </a:cxn>
                    <a:cxn ang="0">
                      <a:pos x="0" y="0"/>
                    </a:cxn>
                  </a:cxnLst>
                  <a:rect l="0" t="0" r="r" b="b"/>
                  <a:pathLst>
                    <a:path w="385" h="337">
                      <a:moveTo>
                        <a:pt x="0" y="0"/>
                      </a:moveTo>
                      <a:lnTo>
                        <a:pt x="192" y="336"/>
                      </a:lnTo>
                      <a:lnTo>
                        <a:pt x="384" y="48"/>
                      </a:lnTo>
                      <a:lnTo>
                        <a:pt x="0" y="0"/>
                      </a:lnTo>
                    </a:path>
                  </a:pathLst>
                </a:custGeom>
                <a:gradFill rotWithShape="0">
                  <a:gsLst>
                    <a:gs pos="0">
                      <a:schemeClr val="tx1"/>
                    </a:gs>
                    <a:gs pos="100000">
                      <a:schemeClr val="bg1"/>
                    </a:gs>
                  </a:gsLst>
                  <a:lin ang="18900000" scaled="1"/>
                </a:gradFill>
                <a:ln w="12700" cap="rnd" cmpd="sng">
                  <a:solidFill>
                    <a:schemeClr val="tx1"/>
                  </a:solidFill>
                  <a:prstDash val="solid"/>
                  <a:round/>
                  <a:headEnd/>
                  <a:tailEnd/>
                </a:ln>
                <a:effectLst/>
              </p:spPr>
              <p:txBody>
                <a:bodyPr/>
                <a:lstStyle/>
                <a:p>
                  <a:endParaRPr lang="en-US"/>
                </a:p>
              </p:txBody>
            </p:sp>
            <p:sp>
              <p:nvSpPr>
                <p:cNvPr id="872470" name="Freeform 22"/>
                <p:cNvSpPr>
                  <a:spLocks/>
                </p:cNvSpPr>
                <p:nvPr/>
              </p:nvSpPr>
              <p:spPr bwMode="auto">
                <a:xfrm>
                  <a:off x="1146" y="3534"/>
                  <a:ext cx="337" cy="289"/>
                </a:xfrm>
                <a:custGeom>
                  <a:avLst/>
                  <a:gdLst/>
                  <a:ahLst/>
                  <a:cxnLst>
                    <a:cxn ang="0">
                      <a:pos x="192" y="0"/>
                    </a:cxn>
                    <a:cxn ang="0">
                      <a:pos x="336" y="192"/>
                    </a:cxn>
                    <a:cxn ang="0">
                      <a:pos x="0" y="288"/>
                    </a:cxn>
                    <a:cxn ang="0">
                      <a:pos x="192" y="0"/>
                    </a:cxn>
                  </a:cxnLst>
                  <a:rect l="0" t="0" r="r" b="b"/>
                  <a:pathLst>
                    <a:path w="337" h="289">
                      <a:moveTo>
                        <a:pt x="192" y="0"/>
                      </a:moveTo>
                      <a:lnTo>
                        <a:pt x="336" y="192"/>
                      </a:lnTo>
                      <a:lnTo>
                        <a:pt x="0" y="288"/>
                      </a:lnTo>
                      <a:lnTo>
                        <a:pt x="192" y="0"/>
                      </a:lnTo>
                    </a:path>
                  </a:pathLst>
                </a:custGeom>
                <a:gradFill rotWithShape="0">
                  <a:gsLst>
                    <a:gs pos="0">
                      <a:srgbClr val="5F5F5F"/>
                    </a:gs>
                    <a:gs pos="100000">
                      <a:srgbClr val="5F5F5F">
                        <a:gamma/>
                        <a:tint val="50196"/>
                        <a:invGamma/>
                      </a:srgbClr>
                    </a:gs>
                  </a:gsLst>
                  <a:lin ang="18900000" scaled="1"/>
                </a:gradFill>
                <a:ln w="12700" cap="rnd" cmpd="sng">
                  <a:solidFill>
                    <a:schemeClr val="tx1"/>
                  </a:solidFill>
                  <a:prstDash val="solid"/>
                  <a:round/>
                  <a:headEnd/>
                  <a:tailEnd/>
                </a:ln>
                <a:effectLst/>
              </p:spPr>
              <p:txBody>
                <a:bodyPr/>
                <a:lstStyle/>
                <a:p>
                  <a:endParaRPr lang="en-US"/>
                </a:p>
              </p:txBody>
            </p:sp>
          </p:grpSp>
        </p:grpSp>
        <p:grpSp>
          <p:nvGrpSpPr>
            <p:cNvPr id="8" name="Group 23"/>
            <p:cNvGrpSpPr>
              <a:grpSpLocks/>
            </p:cNvGrpSpPr>
            <p:nvPr/>
          </p:nvGrpSpPr>
          <p:grpSpPr bwMode="auto">
            <a:xfrm>
              <a:off x="2285" y="3379"/>
              <a:ext cx="1406" cy="737"/>
              <a:chOff x="2285" y="3379"/>
              <a:chExt cx="1406" cy="737"/>
            </a:xfrm>
          </p:grpSpPr>
          <p:grpSp>
            <p:nvGrpSpPr>
              <p:cNvPr id="9" name="Group 24"/>
              <p:cNvGrpSpPr>
                <a:grpSpLocks/>
              </p:cNvGrpSpPr>
              <p:nvPr/>
            </p:nvGrpSpPr>
            <p:grpSpPr bwMode="auto">
              <a:xfrm>
                <a:off x="2679" y="3379"/>
                <a:ext cx="769" cy="385"/>
                <a:chOff x="2679" y="3379"/>
                <a:chExt cx="769" cy="385"/>
              </a:xfrm>
            </p:grpSpPr>
            <p:sp>
              <p:nvSpPr>
                <p:cNvPr id="872473" name="Freeform 25"/>
                <p:cNvSpPr>
                  <a:spLocks/>
                </p:cNvSpPr>
                <p:nvPr/>
              </p:nvSpPr>
              <p:spPr bwMode="auto">
                <a:xfrm>
                  <a:off x="2679" y="3379"/>
                  <a:ext cx="433" cy="289"/>
                </a:xfrm>
                <a:custGeom>
                  <a:avLst/>
                  <a:gdLst/>
                  <a:ahLst/>
                  <a:cxnLst>
                    <a:cxn ang="0">
                      <a:pos x="432" y="0"/>
                    </a:cxn>
                    <a:cxn ang="0">
                      <a:pos x="48" y="48"/>
                    </a:cxn>
                    <a:cxn ang="0">
                      <a:pos x="0" y="288"/>
                    </a:cxn>
                    <a:cxn ang="0">
                      <a:pos x="432" y="0"/>
                    </a:cxn>
                  </a:cxnLst>
                  <a:rect l="0" t="0" r="r" b="b"/>
                  <a:pathLst>
                    <a:path w="433" h="289">
                      <a:moveTo>
                        <a:pt x="432" y="0"/>
                      </a:moveTo>
                      <a:lnTo>
                        <a:pt x="48" y="48"/>
                      </a:lnTo>
                      <a:lnTo>
                        <a:pt x="0" y="288"/>
                      </a:lnTo>
                      <a:lnTo>
                        <a:pt x="432" y="0"/>
                      </a:lnTo>
                    </a:path>
                  </a:pathLst>
                </a:custGeom>
                <a:gradFill rotWithShape="0">
                  <a:gsLst>
                    <a:gs pos="0">
                      <a:schemeClr val="accent1"/>
                    </a:gs>
                    <a:gs pos="100000">
                      <a:schemeClr val="accent1">
                        <a:gamma/>
                        <a:shade val="69804"/>
                        <a:invGamma/>
                      </a:schemeClr>
                    </a:gs>
                  </a:gsLst>
                  <a:lin ang="18900000" scaled="1"/>
                </a:gradFill>
                <a:ln w="12700" cap="rnd" cmpd="sng">
                  <a:solidFill>
                    <a:schemeClr val="tx1"/>
                  </a:solidFill>
                  <a:prstDash val="solid"/>
                  <a:round/>
                  <a:headEnd/>
                  <a:tailEnd/>
                </a:ln>
                <a:effectLst/>
              </p:spPr>
              <p:txBody>
                <a:bodyPr/>
                <a:lstStyle/>
                <a:p>
                  <a:endParaRPr lang="en-US"/>
                </a:p>
              </p:txBody>
            </p:sp>
            <p:sp>
              <p:nvSpPr>
                <p:cNvPr id="872474" name="Freeform 26"/>
                <p:cNvSpPr>
                  <a:spLocks/>
                </p:cNvSpPr>
                <p:nvPr/>
              </p:nvSpPr>
              <p:spPr bwMode="auto">
                <a:xfrm>
                  <a:off x="2679" y="3379"/>
                  <a:ext cx="529" cy="289"/>
                </a:xfrm>
                <a:custGeom>
                  <a:avLst/>
                  <a:gdLst/>
                  <a:ahLst/>
                  <a:cxnLst>
                    <a:cxn ang="0">
                      <a:pos x="0" y="288"/>
                    </a:cxn>
                    <a:cxn ang="0">
                      <a:pos x="528" y="144"/>
                    </a:cxn>
                    <a:cxn ang="0">
                      <a:pos x="432" y="0"/>
                    </a:cxn>
                    <a:cxn ang="0">
                      <a:pos x="0" y="288"/>
                    </a:cxn>
                  </a:cxnLst>
                  <a:rect l="0" t="0" r="r" b="b"/>
                  <a:pathLst>
                    <a:path w="529" h="289">
                      <a:moveTo>
                        <a:pt x="0" y="288"/>
                      </a:moveTo>
                      <a:lnTo>
                        <a:pt x="528" y="144"/>
                      </a:lnTo>
                      <a:lnTo>
                        <a:pt x="432" y="0"/>
                      </a:lnTo>
                      <a:lnTo>
                        <a:pt x="0" y="288"/>
                      </a:lnTo>
                    </a:path>
                  </a:pathLst>
                </a:custGeom>
                <a:gradFill rotWithShape="0">
                  <a:gsLst>
                    <a:gs pos="0">
                      <a:schemeClr val="accent1"/>
                    </a:gs>
                    <a:gs pos="100000">
                      <a:schemeClr val="accent1">
                        <a:gamma/>
                        <a:shade val="69804"/>
                        <a:invGamma/>
                      </a:schemeClr>
                    </a:gs>
                  </a:gsLst>
                  <a:lin ang="18900000" scaled="1"/>
                </a:gradFill>
                <a:ln w="12700" cap="rnd" cmpd="sng">
                  <a:solidFill>
                    <a:schemeClr val="tx1"/>
                  </a:solidFill>
                  <a:prstDash val="solid"/>
                  <a:round/>
                  <a:headEnd/>
                  <a:tailEnd/>
                </a:ln>
                <a:effectLst/>
              </p:spPr>
              <p:txBody>
                <a:bodyPr/>
                <a:lstStyle/>
                <a:p>
                  <a:endParaRPr lang="en-US"/>
                </a:p>
              </p:txBody>
            </p:sp>
            <p:sp>
              <p:nvSpPr>
                <p:cNvPr id="872475" name="Freeform 27"/>
                <p:cNvSpPr>
                  <a:spLocks/>
                </p:cNvSpPr>
                <p:nvPr/>
              </p:nvSpPr>
              <p:spPr bwMode="auto">
                <a:xfrm>
                  <a:off x="2679" y="3523"/>
                  <a:ext cx="769" cy="145"/>
                </a:xfrm>
                <a:custGeom>
                  <a:avLst/>
                  <a:gdLst/>
                  <a:ahLst/>
                  <a:cxnLst>
                    <a:cxn ang="0">
                      <a:pos x="0" y="144"/>
                    </a:cxn>
                    <a:cxn ang="0">
                      <a:pos x="528" y="0"/>
                    </a:cxn>
                    <a:cxn ang="0">
                      <a:pos x="768" y="48"/>
                    </a:cxn>
                    <a:cxn ang="0">
                      <a:pos x="0" y="144"/>
                    </a:cxn>
                  </a:cxnLst>
                  <a:rect l="0" t="0" r="r" b="b"/>
                  <a:pathLst>
                    <a:path w="769" h="145">
                      <a:moveTo>
                        <a:pt x="0" y="144"/>
                      </a:moveTo>
                      <a:lnTo>
                        <a:pt x="528" y="0"/>
                      </a:lnTo>
                      <a:lnTo>
                        <a:pt x="768" y="48"/>
                      </a:lnTo>
                      <a:lnTo>
                        <a:pt x="0" y="144"/>
                      </a:lnTo>
                    </a:path>
                  </a:pathLst>
                </a:custGeom>
                <a:gradFill rotWithShape="0">
                  <a:gsLst>
                    <a:gs pos="0">
                      <a:schemeClr val="accent1"/>
                    </a:gs>
                    <a:gs pos="100000">
                      <a:schemeClr val="accent1">
                        <a:gamma/>
                        <a:shade val="69804"/>
                        <a:invGamma/>
                      </a:schemeClr>
                    </a:gs>
                  </a:gsLst>
                  <a:lin ang="18900000" scaled="1"/>
                </a:gradFill>
                <a:ln w="12700" cap="rnd" cmpd="sng">
                  <a:solidFill>
                    <a:schemeClr val="tx1"/>
                  </a:solidFill>
                  <a:prstDash val="solid"/>
                  <a:round/>
                  <a:headEnd/>
                  <a:tailEnd/>
                </a:ln>
                <a:effectLst/>
              </p:spPr>
              <p:txBody>
                <a:bodyPr/>
                <a:lstStyle/>
                <a:p>
                  <a:endParaRPr lang="en-US"/>
                </a:p>
              </p:txBody>
            </p:sp>
            <p:sp>
              <p:nvSpPr>
                <p:cNvPr id="872476" name="Freeform 28"/>
                <p:cNvSpPr>
                  <a:spLocks/>
                </p:cNvSpPr>
                <p:nvPr/>
              </p:nvSpPr>
              <p:spPr bwMode="auto">
                <a:xfrm>
                  <a:off x="2679" y="3571"/>
                  <a:ext cx="769" cy="193"/>
                </a:xfrm>
                <a:custGeom>
                  <a:avLst/>
                  <a:gdLst/>
                  <a:ahLst/>
                  <a:cxnLst>
                    <a:cxn ang="0">
                      <a:pos x="0" y="96"/>
                    </a:cxn>
                    <a:cxn ang="0">
                      <a:pos x="768" y="0"/>
                    </a:cxn>
                    <a:cxn ang="0">
                      <a:pos x="576" y="192"/>
                    </a:cxn>
                    <a:cxn ang="0">
                      <a:pos x="0" y="96"/>
                    </a:cxn>
                  </a:cxnLst>
                  <a:rect l="0" t="0" r="r" b="b"/>
                  <a:pathLst>
                    <a:path w="769" h="193">
                      <a:moveTo>
                        <a:pt x="0" y="96"/>
                      </a:moveTo>
                      <a:lnTo>
                        <a:pt x="768" y="0"/>
                      </a:lnTo>
                      <a:lnTo>
                        <a:pt x="576" y="192"/>
                      </a:lnTo>
                      <a:lnTo>
                        <a:pt x="0" y="96"/>
                      </a:lnTo>
                    </a:path>
                  </a:pathLst>
                </a:custGeom>
                <a:gradFill rotWithShape="0">
                  <a:gsLst>
                    <a:gs pos="0">
                      <a:schemeClr val="accent1"/>
                    </a:gs>
                    <a:gs pos="100000">
                      <a:schemeClr val="accent1">
                        <a:gamma/>
                        <a:shade val="69804"/>
                        <a:invGamma/>
                      </a:schemeClr>
                    </a:gs>
                  </a:gsLst>
                  <a:lin ang="18900000" scaled="1"/>
                </a:gradFill>
                <a:ln w="12700" cap="rnd" cmpd="sng">
                  <a:solidFill>
                    <a:schemeClr val="tx1"/>
                  </a:solidFill>
                  <a:prstDash val="solid"/>
                  <a:round/>
                  <a:headEnd/>
                  <a:tailEnd/>
                </a:ln>
                <a:effectLst/>
              </p:spPr>
              <p:txBody>
                <a:bodyPr/>
                <a:lstStyle/>
                <a:p>
                  <a:endParaRPr lang="en-US"/>
                </a:p>
              </p:txBody>
            </p:sp>
          </p:grpSp>
          <p:sp>
            <p:nvSpPr>
              <p:cNvPr id="872477" name="Rectangle 29"/>
              <p:cNvSpPr>
                <a:spLocks noChangeArrowheads="1"/>
              </p:cNvSpPr>
              <p:nvPr/>
            </p:nvSpPr>
            <p:spPr bwMode="auto">
              <a:xfrm>
                <a:off x="2285" y="3869"/>
                <a:ext cx="1406" cy="247"/>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1800" b="1">
                    <a:effectLst>
                      <a:outerShdw blurRad="38100" dist="38100" dir="2700000" algn="tl">
                        <a:srgbClr val="C0C0C0"/>
                      </a:outerShdw>
                    </a:effectLst>
                    <a:latin typeface="Courier New" pitchFamily="49" charset="0"/>
                  </a:rPr>
                  <a:t>GL_TRIANGLE_FAN</a:t>
                </a:r>
              </a:p>
            </p:txBody>
          </p:sp>
        </p:grpSp>
        <p:grpSp>
          <p:nvGrpSpPr>
            <p:cNvPr id="10" name="Group 30"/>
            <p:cNvGrpSpPr>
              <a:grpSpLocks/>
            </p:cNvGrpSpPr>
            <p:nvPr/>
          </p:nvGrpSpPr>
          <p:grpSpPr bwMode="auto">
            <a:xfrm>
              <a:off x="340" y="2067"/>
              <a:ext cx="890" cy="503"/>
              <a:chOff x="340" y="2067"/>
              <a:chExt cx="890" cy="503"/>
            </a:xfrm>
          </p:grpSpPr>
          <p:sp>
            <p:nvSpPr>
              <p:cNvPr id="872479" name="Rectangle 31"/>
              <p:cNvSpPr>
                <a:spLocks noChangeArrowheads="1"/>
              </p:cNvSpPr>
              <p:nvPr/>
            </p:nvSpPr>
            <p:spPr bwMode="auto">
              <a:xfrm>
                <a:off x="340" y="2322"/>
                <a:ext cx="890" cy="248"/>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1800" b="1">
                    <a:effectLst>
                      <a:outerShdw blurRad="38100" dist="38100" dir="2700000" algn="tl">
                        <a:srgbClr val="C0C0C0"/>
                      </a:outerShdw>
                    </a:effectLst>
                    <a:latin typeface="Courier New" pitchFamily="49" charset="0"/>
                  </a:rPr>
                  <a:t>GL_POINTS</a:t>
                </a:r>
              </a:p>
            </p:txBody>
          </p:sp>
          <p:grpSp>
            <p:nvGrpSpPr>
              <p:cNvPr id="11" name="Group 32"/>
              <p:cNvGrpSpPr>
                <a:grpSpLocks/>
              </p:cNvGrpSpPr>
              <p:nvPr/>
            </p:nvGrpSpPr>
            <p:grpSpPr bwMode="auto">
              <a:xfrm>
                <a:off x="740" y="2067"/>
                <a:ext cx="180" cy="164"/>
                <a:chOff x="740" y="2067"/>
                <a:chExt cx="180" cy="164"/>
              </a:xfrm>
            </p:grpSpPr>
            <p:sp>
              <p:nvSpPr>
                <p:cNvPr id="872481" name="Rectangle 33"/>
                <p:cNvSpPr>
                  <a:spLocks noChangeArrowheads="1"/>
                </p:cNvSpPr>
                <p:nvPr/>
              </p:nvSpPr>
              <p:spPr bwMode="auto">
                <a:xfrm>
                  <a:off x="770" y="2067"/>
                  <a:ext cx="21" cy="19"/>
                </a:xfrm>
                <a:prstGeom prst="rect">
                  <a:avLst/>
                </a:prstGeom>
                <a:solidFill>
                  <a:schemeClr val="tx1"/>
                </a:solidFill>
                <a:ln w="12700">
                  <a:solidFill>
                    <a:schemeClr val="tx1"/>
                  </a:solidFill>
                  <a:miter lim="800000"/>
                  <a:headEnd/>
                  <a:tailEnd/>
                </a:ln>
                <a:effectLst/>
              </p:spPr>
              <p:txBody>
                <a:bodyPr wrap="none" anchor="ctr"/>
                <a:lstStyle/>
                <a:p>
                  <a:pPr algn="ctr"/>
                  <a:endParaRPr lang="en-US"/>
                </a:p>
              </p:txBody>
            </p:sp>
            <p:sp>
              <p:nvSpPr>
                <p:cNvPr id="872482" name="Rectangle 34"/>
                <p:cNvSpPr>
                  <a:spLocks noChangeArrowheads="1"/>
                </p:cNvSpPr>
                <p:nvPr/>
              </p:nvSpPr>
              <p:spPr bwMode="auto">
                <a:xfrm>
                  <a:off x="861" y="2094"/>
                  <a:ext cx="21" cy="19"/>
                </a:xfrm>
                <a:prstGeom prst="rect">
                  <a:avLst/>
                </a:prstGeom>
                <a:solidFill>
                  <a:schemeClr val="tx1"/>
                </a:solidFill>
                <a:ln w="12700">
                  <a:solidFill>
                    <a:schemeClr val="tx1"/>
                  </a:solidFill>
                  <a:miter lim="800000"/>
                  <a:headEnd/>
                  <a:tailEnd/>
                </a:ln>
                <a:effectLst/>
              </p:spPr>
              <p:txBody>
                <a:bodyPr wrap="none" anchor="ctr"/>
                <a:lstStyle/>
                <a:p>
                  <a:pPr algn="ctr"/>
                  <a:endParaRPr lang="en-US"/>
                </a:p>
              </p:txBody>
            </p:sp>
            <p:sp>
              <p:nvSpPr>
                <p:cNvPr id="872483" name="Rectangle 35"/>
                <p:cNvSpPr>
                  <a:spLocks noChangeArrowheads="1"/>
                </p:cNvSpPr>
                <p:nvPr/>
              </p:nvSpPr>
              <p:spPr bwMode="auto">
                <a:xfrm>
                  <a:off x="740" y="2172"/>
                  <a:ext cx="21" cy="19"/>
                </a:xfrm>
                <a:prstGeom prst="rect">
                  <a:avLst/>
                </a:prstGeom>
                <a:solidFill>
                  <a:schemeClr val="tx1"/>
                </a:solidFill>
                <a:ln w="12700">
                  <a:solidFill>
                    <a:schemeClr val="tx1"/>
                  </a:solidFill>
                  <a:miter lim="800000"/>
                  <a:headEnd/>
                  <a:tailEnd/>
                </a:ln>
                <a:effectLst/>
              </p:spPr>
              <p:txBody>
                <a:bodyPr wrap="none" anchor="ctr"/>
                <a:lstStyle/>
                <a:p>
                  <a:pPr algn="ctr"/>
                  <a:endParaRPr lang="en-US"/>
                </a:p>
              </p:txBody>
            </p:sp>
            <p:sp>
              <p:nvSpPr>
                <p:cNvPr id="872484" name="Rectangle 36"/>
                <p:cNvSpPr>
                  <a:spLocks noChangeArrowheads="1"/>
                </p:cNvSpPr>
                <p:nvPr/>
              </p:nvSpPr>
              <p:spPr bwMode="auto">
                <a:xfrm>
                  <a:off x="899" y="2212"/>
                  <a:ext cx="21" cy="19"/>
                </a:xfrm>
                <a:prstGeom prst="rect">
                  <a:avLst/>
                </a:prstGeom>
                <a:solidFill>
                  <a:schemeClr val="tx1"/>
                </a:solidFill>
                <a:ln w="12700">
                  <a:solidFill>
                    <a:schemeClr val="tx1"/>
                  </a:solidFill>
                  <a:miter lim="800000"/>
                  <a:headEnd/>
                  <a:tailEnd/>
                </a:ln>
                <a:effectLst/>
              </p:spPr>
              <p:txBody>
                <a:bodyPr wrap="none" anchor="ctr"/>
                <a:lstStyle/>
                <a:p>
                  <a:pPr algn="ctr"/>
                  <a:endParaRPr lang="en-US"/>
                </a:p>
              </p:txBody>
            </p:sp>
          </p:grpSp>
        </p:grpSp>
        <p:grpSp>
          <p:nvGrpSpPr>
            <p:cNvPr id="12" name="Group 37"/>
            <p:cNvGrpSpPr>
              <a:grpSpLocks/>
            </p:cNvGrpSpPr>
            <p:nvPr/>
          </p:nvGrpSpPr>
          <p:grpSpPr bwMode="auto">
            <a:xfrm>
              <a:off x="1256" y="1514"/>
              <a:ext cx="804" cy="631"/>
              <a:chOff x="1256" y="1514"/>
              <a:chExt cx="804" cy="631"/>
            </a:xfrm>
          </p:grpSpPr>
          <p:grpSp>
            <p:nvGrpSpPr>
              <p:cNvPr id="13" name="Group 38"/>
              <p:cNvGrpSpPr>
                <a:grpSpLocks/>
              </p:cNvGrpSpPr>
              <p:nvPr/>
            </p:nvGrpSpPr>
            <p:grpSpPr bwMode="auto">
              <a:xfrm>
                <a:off x="1434" y="1514"/>
                <a:ext cx="528" cy="336"/>
                <a:chOff x="1434" y="1514"/>
                <a:chExt cx="528" cy="336"/>
              </a:xfrm>
            </p:grpSpPr>
            <p:sp>
              <p:nvSpPr>
                <p:cNvPr id="872487" name="Line 39"/>
                <p:cNvSpPr>
                  <a:spLocks noChangeShapeType="1"/>
                </p:cNvSpPr>
                <p:nvPr/>
              </p:nvSpPr>
              <p:spPr bwMode="auto">
                <a:xfrm flipV="1">
                  <a:off x="1434" y="1514"/>
                  <a:ext cx="328" cy="329"/>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872488" name="Line 40"/>
                <p:cNvSpPr>
                  <a:spLocks noChangeShapeType="1"/>
                </p:cNvSpPr>
                <p:nvPr/>
              </p:nvSpPr>
              <p:spPr bwMode="auto">
                <a:xfrm>
                  <a:off x="1762" y="1628"/>
                  <a:ext cx="200" cy="222"/>
                </a:xfrm>
                <a:prstGeom prst="line">
                  <a:avLst/>
                </a:prstGeom>
                <a:noFill/>
                <a:ln w="12700">
                  <a:solidFill>
                    <a:schemeClr val="tx1"/>
                  </a:solidFill>
                  <a:round/>
                  <a:headEnd type="none" w="sm" len="sm"/>
                  <a:tailEnd type="none" w="sm" len="sm"/>
                </a:ln>
                <a:effectLst/>
              </p:spPr>
              <p:txBody>
                <a:bodyPr wrap="none" anchor="ctr"/>
                <a:lstStyle/>
                <a:p>
                  <a:endParaRPr lang="en-US"/>
                </a:p>
              </p:txBody>
            </p:sp>
          </p:grpSp>
          <p:sp>
            <p:nvSpPr>
              <p:cNvPr id="872489" name="Rectangle 41"/>
              <p:cNvSpPr>
                <a:spLocks noChangeArrowheads="1"/>
              </p:cNvSpPr>
              <p:nvPr/>
            </p:nvSpPr>
            <p:spPr bwMode="auto">
              <a:xfrm>
                <a:off x="1256" y="1897"/>
                <a:ext cx="804" cy="248"/>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1800" b="1">
                    <a:effectLst>
                      <a:outerShdw blurRad="38100" dist="38100" dir="2700000" algn="tl">
                        <a:srgbClr val="C0C0C0"/>
                      </a:outerShdw>
                    </a:effectLst>
                    <a:latin typeface="Courier New" pitchFamily="49" charset="0"/>
                  </a:rPr>
                  <a:t>GL_LINES</a:t>
                </a:r>
              </a:p>
            </p:txBody>
          </p:sp>
        </p:grpSp>
        <p:grpSp>
          <p:nvGrpSpPr>
            <p:cNvPr id="14" name="Group 42"/>
            <p:cNvGrpSpPr>
              <a:grpSpLocks/>
            </p:cNvGrpSpPr>
            <p:nvPr/>
          </p:nvGrpSpPr>
          <p:grpSpPr bwMode="auto">
            <a:xfrm>
              <a:off x="3262" y="1453"/>
              <a:ext cx="1148" cy="1024"/>
              <a:chOff x="3262" y="1453"/>
              <a:chExt cx="1148" cy="1024"/>
            </a:xfrm>
          </p:grpSpPr>
          <p:sp>
            <p:nvSpPr>
              <p:cNvPr id="872491" name="Freeform 43"/>
              <p:cNvSpPr>
                <a:spLocks/>
              </p:cNvSpPr>
              <p:nvPr/>
            </p:nvSpPr>
            <p:spPr bwMode="auto">
              <a:xfrm>
                <a:off x="3564" y="1453"/>
                <a:ext cx="665" cy="715"/>
              </a:xfrm>
              <a:custGeom>
                <a:avLst/>
                <a:gdLst/>
                <a:ahLst/>
                <a:cxnLst>
                  <a:cxn ang="0">
                    <a:pos x="336" y="307"/>
                  </a:cxn>
                  <a:cxn ang="0">
                    <a:pos x="243" y="50"/>
                  </a:cxn>
                  <a:cxn ang="0">
                    <a:pos x="586" y="0"/>
                  </a:cxn>
                  <a:cxn ang="0">
                    <a:pos x="0" y="264"/>
                  </a:cxn>
                  <a:cxn ang="0">
                    <a:pos x="429" y="714"/>
                  </a:cxn>
                  <a:cxn ang="0">
                    <a:pos x="664" y="278"/>
                  </a:cxn>
                  <a:cxn ang="0">
                    <a:pos x="336" y="307"/>
                  </a:cxn>
                </a:cxnLst>
                <a:rect l="0" t="0" r="r" b="b"/>
                <a:pathLst>
                  <a:path w="665" h="715">
                    <a:moveTo>
                      <a:pt x="336" y="307"/>
                    </a:moveTo>
                    <a:lnTo>
                      <a:pt x="243" y="50"/>
                    </a:lnTo>
                    <a:lnTo>
                      <a:pt x="586" y="0"/>
                    </a:lnTo>
                    <a:lnTo>
                      <a:pt x="0" y="264"/>
                    </a:lnTo>
                    <a:lnTo>
                      <a:pt x="429" y="714"/>
                    </a:lnTo>
                    <a:lnTo>
                      <a:pt x="664" y="278"/>
                    </a:lnTo>
                    <a:lnTo>
                      <a:pt x="336" y="307"/>
                    </a:lnTo>
                  </a:path>
                </a:pathLst>
              </a:custGeom>
              <a:noFill/>
              <a:ln w="12700" cap="rnd" cmpd="sng">
                <a:solidFill>
                  <a:schemeClr val="tx1"/>
                </a:solidFill>
                <a:prstDash val="solid"/>
                <a:round/>
                <a:headEnd/>
                <a:tailEnd/>
              </a:ln>
              <a:effectLst/>
            </p:spPr>
            <p:txBody>
              <a:bodyPr/>
              <a:lstStyle/>
              <a:p>
                <a:endParaRPr lang="en-US"/>
              </a:p>
            </p:txBody>
          </p:sp>
          <p:sp>
            <p:nvSpPr>
              <p:cNvPr id="872492" name="Rectangle 44"/>
              <p:cNvSpPr>
                <a:spLocks noChangeArrowheads="1"/>
              </p:cNvSpPr>
              <p:nvPr/>
            </p:nvSpPr>
            <p:spPr bwMode="auto">
              <a:xfrm>
                <a:off x="3262" y="2230"/>
                <a:ext cx="1148" cy="247"/>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1800" b="1">
                    <a:effectLst>
                      <a:outerShdw blurRad="38100" dist="38100" dir="2700000" algn="tl">
                        <a:srgbClr val="C0C0C0"/>
                      </a:outerShdw>
                    </a:effectLst>
                    <a:latin typeface="Courier New" pitchFamily="49" charset="0"/>
                  </a:rPr>
                  <a:t>GL_LINE_LOOP</a:t>
                </a:r>
              </a:p>
            </p:txBody>
          </p:sp>
        </p:grpSp>
        <p:grpSp>
          <p:nvGrpSpPr>
            <p:cNvPr id="15" name="Group 45"/>
            <p:cNvGrpSpPr>
              <a:grpSpLocks/>
            </p:cNvGrpSpPr>
            <p:nvPr/>
          </p:nvGrpSpPr>
          <p:grpSpPr bwMode="auto">
            <a:xfrm>
              <a:off x="1985" y="1417"/>
              <a:ext cx="1234" cy="1060"/>
              <a:chOff x="1985" y="1417"/>
              <a:chExt cx="1234" cy="1060"/>
            </a:xfrm>
          </p:grpSpPr>
          <p:sp>
            <p:nvSpPr>
              <p:cNvPr id="872494" name="Freeform 46"/>
              <p:cNvSpPr>
                <a:spLocks/>
              </p:cNvSpPr>
              <p:nvPr/>
            </p:nvSpPr>
            <p:spPr bwMode="auto">
              <a:xfrm>
                <a:off x="2214" y="1417"/>
                <a:ext cx="908" cy="665"/>
              </a:xfrm>
              <a:custGeom>
                <a:avLst/>
                <a:gdLst/>
                <a:ahLst/>
                <a:cxnLst>
                  <a:cxn ang="0">
                    <a:pos x="393" y="471"/>
                  </a:cxn>
                  <a:cxn ang="0">
                    <a:pos x="115" y="79"/>
                  </a:cxn>
                  <a:cxn ang="0">
                    <a:pos x="0" y="379"/>
                  </a:cxn>
                  <a:cxn ang="0">
                    <a:pos x="907" y="229"/>
                  </a:cxn>
                  <a:cxn ang="0">
                    <a:pos x="407" y="0"/>
                  </a:cxn>
                  <a:cxn ang="0">
                    <a:pos x="715" y="557"/>
                  </a:cxn>
                  <a:cxn ang="0">
                    <a:pos x="315" y="664"/>
                  </a:cxn>
                </a:cxnLst>
                <a:rect l="0" t="0" r="r" b="b"/>
                <a:pathLst>
                  <a:path w="908" h="665">
                    <a:moveTo>
                      <a:pt x="393" y="471"/>
                    </a:moveTo>
                    <a:lnTo>
                      <a:pt x="115" y="79"/>
                    </a:lnTo>
                    <a:lnTo>
                      <a:pt x="0" y="379"/>
                    </a:lnTo>
                    <a:lnTo>
                      <a:pt x="907" y="229"/>
                    </a:lnTo>
                    <a:lnTo>
                      <a:pt x="407" y="0"/>
                    </a:lnTo>
                    <a:lnTo>
                      <a:pt x="715" y="557"/>
                    </a:lnTo>
                    <a:lnTo>
                      <a:pt x="315" y="664"/>
                    </a:lnTo>
                  </a:path>
                </a:pathLst>
              </a:custGeom>
              <a:noFill/>
              <a:ln w="12700" cap="rnd" cmpd="sng">
                <a:solidFill>
                  <a:schemeClr val="tx1"/>
                </a:solidFill>
                <a:prstDash val="solid"/>
                <a:round/>
                <a:headEnd type="none" w="sm" len="sm"/>
                <a:tailEnd type="none" w="sm" len="sm"/>
              </a:ln>
              <a:effectLst/>
            </p:spPr>
            <p:txBody>
              <a:bodyPr/>
              <a:lstStyle/>
              <a:p>
                <a:endParaRPr lang="en-US"/>
              </a:p>
            </p:txBody>
          </p:sp>
          <p:sp>
            <p:nvSpPr>
              <p:cNvPr id="872495" name="Rectangle 47"/>
              <p:cNvSpPr>
                <a:spLocks noChangeArrowheads="1"/>
              </p:cNvSpPr>
              <p:nvPr/>
            </p:nvSpPr>
            <p:spPr bwMode="auto">
              <a:xfrm>
                <a:off x="1985" y="2230"/>
                <a:ext cx="1234" cy="247"/>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1800" b="1">
                    <a:effectLst>
                      <a:outerShdw blurRad="38100" dist="38100" dir="2700000" algn="tl">
                        <a:srgbClr val="C0C0C0"/>
                      </a:outerShdw>
                    </a:effectLst>
                    <a:latin typeface="Courier New" pitchFamily="49" charset="0"/>
                  </a:rPr>
                  <a:t>GL_LINE_STRIP</a:t>
                </a:r>
              </a:p>
            </p:txBody>
          </p:sp>
        </p:grpSp>
        <p:grpSp>
          <p:nvGrpSpPr>
            <p:cNvPr id="16" name="Group 48"/>
            <p:cNvGrpSpPr>
              <a:grpSpLocks/>
            </p:cNvGrpSpPr>
            <p:nvPr/>
          </p:nvGrpSpPr>
          <p:grpSpPr bwMode="auto">
            <a:xfrm>
              <a:off x="1666" y="2546"/>
              <a:ext cx="1148" cy="767"/>
              <a:chOff x="1666" y="2546"/>
              <a:chExt cx="1148" cy="767"/>
            </a:xfrm>
          </p:grpSpPr>
          <p:grpSp>
            <p:nvGrpSpPr>
              <p:cNvPr id="17" name="Group 49"/>
              <p:cNvGrpSpPr>
                <a:grpSpLocks/>
              </p:cNvGrpSpPr>
              <p:nvPr/>
            </p:nvGrpSpPr>
            <p:grpSpPr bwMode="auto">
              <a:xfrm>
                <a:off x="1936" y="2546"/>
                <a:ext cx="730" cy="437"/>
                <a:chOff x="1936" y="2546"/>
                <a:chExt cx="730" cy="437"/>
              </a:xfrm>
            </p:grpSpPr>
            <p:sp>
              <p:nvSpPr>
                <p:cNvPr id="872498" name="Freeform 50"/>
                <p:cNvSpPr>
                  <a:spLocks/>
                </p:cNvSpPr>
                <p:nvPr/>
              </p:nvSpPr>
              <p:spPr bwMode="auto">
                <a:xfrm>
                  <a:off x="1936" y="2546"/>
                  <a:ext cx="244" cy="187"/>
                </a:xfrm>
                <a:custGeom>
                  <a:avLst/>
                  <a:gdLst/>
                  <a:ahLst/>
                  <a:cxnLst>
                    <a:cxn ang="0">
                      <a:pos x="158" y="0"/>
                    </a:cxn>
                    <a:cxn ang="0">
                      <a:pos x="0" y="171"/>
                    </a:cxn>
                    <a:cxn ang="0">
                      <a:pos x="243" y="186"/>
                    </a:cxn>
                    <a:cxn ang="0">
                      <a:pos x="158" y="0"/>
                    </a:cxn>
                  </a:cxnLst>
                  <a:rect l="0" t="0" r="r" b="b"/>
                  <a:pathLst>
                    <a:path w="244" h="187">
                      <a:moveTo>
                        <a:pt x="158" y="0"/>
                      </a:moveTo>
                      <a:lnTo>
                        <a:pt x="0" y="171"/>
                      </a:lnTo>
                      <a:lnTo>
                        <a:pt x="243" y="186"/>
                      </a:lnTo>
                      <a:lnTo>
                        <a:pt x="158" y="0"/>
                      </a:lnTo>
                    </a:path>
                  </a:pathLst>
                </a:custGeom>
                <a:solidFill>
                  <a:schemeClr val="accent2"/>
                </a:solidFill>
                <a:ln w="9525" cap="rnd">
                  <a:noFill/>
                  <a:round/>
                  <a:headEnd/>
                  <a:tailEnd/>
                </a:ln>
                <a:effectLst/>
              </p:spPr>
              <p:txBody>
                <a:bodyPr/>
                <a:lstStyle/>
                <a:p>
                  <a:endParaRPr lang="en-US"/>
                </a:p>
              </p:txBody>
            </p:sp>
            <p:sp>
              <p:nvSpPr>
                <p:cNvPr id="872499" name="Freeform 51"/>
                <p:cNvSpPr>
                  <a:spLocks/>
                </p:cNvSpPr>
                <p:nvPr/>
              </p:nvSpPr>
              <p:spPr bwMode="auto">
                <a:xfrm>
                  <a:off x="2215" y="2696"/>
                  <a:ext cx="451" cy="287"/>
                </a:xfrm>
                <a:custGeom>
                  <a:avLst/>
                  <a:gdLst/>
                  <a:ahLst/>
                  <a:cxnLst>
                    <a:cxn ang="0">
                      <a:pos x="129" y="0"/>
                    </a:cxn>
                    <a:cxn ang="0">
                      <a:pos x="0" y="179"/>
                    </a:cxn>
                    <a:cxn ang="0">
                      <a:pos x="450" y="286"/>
                    </a:cxn>
                    <a:cxn ang="0">
                      <a:pos x="129" y="0"/>
                    </a:cxn>
                  </a:cxnLst>
                  <a:rect l="0" t="0" r="r" b="b"/>
                  <a:pathLst>
                    <a:path w="451" h="287">
                      <a:moveTo>
                        <a:pt x="129" y="0"/>
                      </a:moveTo>
                      <a:lnTo>
                        <a:pt x="0" y="179"/>
                      </a:lnTo>
                      <a:lnTo>
                        <a:pt x="450" y="286"/>
                      </a:lnTo>
                      <a:lnTo>
                        <a:pt x="129" y="0"/>
                      </a:lnTo>
                    </a:path>
                  </a:pathLst>
                </a:custGeom>
                <a:solidFill>
                  <a:schemeClr val="accent1"/>
                </a:solidFill>
                <a:ln w="9525" cap="rnd">
                  <a:noFill/>
                  <a:round/>
                  <a:headEnd/>
                  <a:tailEnd/>
                </a:ln>
                <a:effectLst/>
              </p:spPr>
              <p:txBody>
                <a:bodyPr/>
                <a:lstStyle/>
                <a:p>
                  <a:endParaRPr lang="en-US"/>
                </a:p>
              </p:txBody>
            </p:sp>
          </p:grpSp>
          <p:sp>
            <p:nvSpPr>
              <p:cNvPr id="872500" name="Rectangle 52"/>
              <p:cNvSpPr>
                <a:spLocks noChangeArrowheads="1"/>
              </p:cNvSpPr>
              <p:nvPr/>
            </p:nvSpPr>
            <p:spPr bwMode="auto">
              <a:xfrm>
                <a:off x="1666" y="3066"/>
                <a:ext cx="1148" cy="247"/>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1800" b="1">
                    <a:effectLst>
                      <a:outerShdw blurRad="38100" dist="38100" dir="2700000" algn="tl">
                        <a:srgbClr val="C0C0C0"/>
                      </a:outerShdw>
                    </a:effectLst>
                    <a:latin typeface="Courier New" pitchFamily="49" charset="0"/>
                  </a:rPr>
                  <a:t>GL_TRIANGLES</a:t>
                </a:r>
              </a:p>
            </p:txBody>
          </p:sp>
        </p:grpSp>
        <p:grpSp>
          <p:nvGrpSpPr>
            <p:cNvPr id="18" name="Group 53"/>
            <p:cNvGrpSpPr>
              <a:grpSpLocks/>
            </p:cNvGrpSpPr>
            <p:nvPr/>
          </p:nvGrpSpPr>
          <p:grpSpPr bwMode="auto">
            <a:xfrm>
              <a:off x="3680" y="2648"/>
              <a:ext cx="804" cy="1083"/>
              <a:chOff x="3680" y="2648"/>
              <a:chExt cx="804" cy="1083"/>
            </a:xfrm>
          </p:grpSpPr>
          <p:grpSp>
            <p:nvGrpSpPr>
              <p:cNvPr id="19" name="Group 54"/>
              <p:cNvGrpSpPr>
                <a:grpSpLocks/>
              </p:cNvGrpSpPr>
              <p:nvPr/>
            </p:nvGrpSpPr>
            <p:grpSpPr bwMode="auto">
              <a:xfrm>
                <a:off x="3842" y="2648"/>
                <a:ext cx="484" cy="718"/>
                <a:chOff x="3842" y="2648"/>
                <a:chExt cx="484" cy="718"/>
              </a:xfrm>
            </p:grpSpPr>
            <p:sp>
              <p:nvSpPr>
                <p:cNvPr id="872503" name="Freeform 55"/>
                <p:cNvSpPr>
                  <a:spLocks/>
                </p:cNvSpPr>
                <p:nvPr/>
              </p:nvSpPr>
              <p:spPr bwMode="auto">
                <a:xfrm>
                  <a:off x="3842" y="2648"/>
                  <a:ext cx="386" cy="337"/>
                </a:xfrm>
                <a:custGeom>
                  <a:avLst/>
                  <a:gdLst/>
                  <a:ahLst/>
                  <a:cxnLst>
                    <a:cxn ang="0">
                      <a:pos x="0" y="239"/>
                    </a:cxn>
                    <a:cxn ang="0">
                      <a:pos x="127" y="0"/>
                    </a:cxn>
                    <a:cxn ang="0">
                      <a:pos x="385" y="102"/>
                    </a:cxn>
                    <a:cxn ang="0">
                      <a:pos x="268" y="336"/>
                    </a:cxn>
                    <a:cxn ang="0">
                      <a:pos x="0" y="239"/>
                    </a:cxn>
                  </a:cxnLst>
                  <a:rect l="0" t="0" r="r" b="b"/>
                  <a:pathLst>
                    <a:path w="386" h="337">
                      <a:moveTo>
                        <a:pt x="0" y="239"/>
                      </a:moveTo>
                      <a:lnTo>
                        <a:pt x="127" y="0"/>
                      </a:lnTo>
                      <a:lnTo>
                        <a:pt x="385" y="102"/>
                      </a:lnTo>
                      <a:lnTo>
                        <a:pt x="268" y="336"/>
                      </a:lnTo>
                      <a:lnTo>
                        <a:pt x="0" y="239"/>
                      </a:lnTo>
                    </a:path>
                  </a:pathLst>
                </a:custGeom>
                <a:solidFill>
                  <a:schemeClr val="accent1"/>
                </a:solidFill>
                <a:ln w="9525" cap="rnd">
                  <a:noFill/>
                  <a:round/>
                  <a:headEnd/>
                  <a:tailEnd/>
                </a:ln>
                <a:effectLst/>
              </p:spPr>
              <p:txBody>
                <a:bodyPr/>
                <a:lstStyle/>
                <a:p>
                  <a:endParaRPr lang="en-US"/>
                </a:p>
              </p:txBody>
            </p:sp>
            <p:sp>
              <p:nvSpPr>
                <p:cNvPr id="872504" name="Freeform 56"/>
                <p:cNvSpPr>
                  <a:spLocks/>
                </p:cNvSpPr>
                <p:nvPr/>
              </p:nvSpPr>
              <p:spPr bwMode="auto">
                <a:xfrm>
                  <a:off x="3842" y="3140"/>
                  <a:ext cx="484" cy="226"/>
                </a:xfrm>
                <a:custGeom>
                  <a:avLst/>
                  <a:gdLst/>
                  <a:ahLst/>
                  <a:cxnLst>
                    <a:cxn ang="0">
                      <a:pos x="0" y="225"/>
                    </a:cxn>
                    <a:cxn ang="0">
                      <a:pos x="83" y="0"/>
                    </a:cxn>
                    <a:cxn ang="0">
                      <a:pos x="483" y="0"/>
                    </a:cxn>
                    <a:cxn ang="0">
                      <a:pos x="444" y="88"/>
                    </a:cxn>
                    <a:cxn ang="0">
                      <a:pos x="0" y="225"/>
                    </a:cxn>
                  </a:cxnLst>
                  <a:rect l="0" t="0" r="r" b="b"/>
                  <a:pathLst>
                    <a:path w="484" h="226">
                      <a:moveTo>
                        <a:pt x="0" y="225"/>
                      </a:moveTo>
                      <a:lnTo>
                        <a:pt x="83" y="0"/>
                      </a:lnTo>
                      <a:lnTo>
                        <a:pt x="483" y="0"/>
                      </a:lnTo>
                      <a:lnTo>
                        <a:pt x="444" y="88"/>
                      </a:lnTo>
                      <a:lnTo>
                        <a:pt x="0" y="225"/>
                      </a:lnTo>
                    </a:path>
                  </a:pathLst>
                </a:custGeom>
                <a:solidFill>
                  <a:schemeClr val="accent2"/>
                </a:solidFill>
                <a:ln w="9525" cap="rnd">
                  <a:noFill/>
                  <a:round/>
                  <a:headEnd/>
                  <a:tailEnd/>
                </a:ln>
                <a:effectLst/>
              </p:spPr>
              <p:txBody>
                <a:bodyPr/>
                <a:lstStyle/>
                <a:p>
                  <a:endParaRPr lang="en-US"/>
                </a:p>
              </p:txBody>
            </p:sp>
          </p:grpSp>
          <p:sp>
            <p:nvSpPr>
              <p:cNvPr id="872505" name="Rectangle 57"/>
              <p:cNvSpPr>
                <a:spLocks noChangeArrowheads="1"/>
              </p:cNvSpPr>
              <p:nvPr/>
            </p:nvSpPr>
            <p:spPr bwMode="auto">
              <a:xfrm>
                <a:off x="3680" y="3483"/>
                <a:ext cx="804" cy="248"/>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1800" b="1">
                    <a:effectLst>
                      <a:outerShdw blurRad="38100" dist="38100" dir="2700000" algn="tl">
                        <a:srgbClr val="C0C0C0"/>
                      </a:outerShdw>
                    </a:effectLst>
                    <a:latin typeface="Courier New" pitchFamily="49" charset="0"/>
                  </a:rPr>
                  <a:t>GL_QUADS</a:t>
                </a:r>
              </a:p>
            </p:txBody>
          </p:sp>
        </p:grpSp>
      </p:grpSp>
      <p:sp>
        <p:nvSpPr>
          <p:cNvPr id="872507" name="Rectangle 59"/>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872508" name="Rectangle 60"/>
          <p:cNvSpPr>
            <a:spLocks noGrp="1" noChangeArrowheads="1"/>
          </p:cNvSpPr>
          <p:nvPr>
            <p:ph type="body" idx="1"/>
          </p:nvPr>
        </p:nvSpPr>
        <p:spPr>
          <a:xfrm>
            <a:off x="685800" y="1219200"/>
            <a:ext cx="7945438" cy="4724400"/>
          </a:xfrm>
        </p:spPr>
        <p:txBody>
          <a:bodyPr/>
          <a:lstStyle/>
          <a:p>
            <a:r>
              <a:rPr lang="en-US" altLang="zh-CN" b="1">
                <a:ea typeface="宋体" pitchFamily="2" charset="-122"/>
              </a:rPr>
              <a:t>All geometric primitives are specified by vertices</a:t>
            </a:r>
          </a:p>
        </p:txBody>
      </p:sp>
    </p:spTree>
    <p:custDataLst>
      <p:tags r:id="rId1"/>
    </p:custData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4498" name="Rectangle 2"/>
          <p:cNvSpPr>
            <a:spLocks noGrp="1" noChangeArrowheads="1"/>
          </p:cNvSpPr>
          <p:nvPr>
            <p:ph type="title"/>
          </p:nvPr>
        </p:nvSpPr>
        <p:spPr>
          <a:noFill/>
          <a:ln/>
          <a:effectLst/>
        </p:spPr>
        <p:txBody>
          <a:bodyPr lIns="90488" tIns="44450" rIns="90488" bIns="44450"/>
          <a:lstStyle/>
          <a:p>
            <a:r>
              <a:rPr lang="en-US" altLang="zh-CN">
                <a:ea typeface="宋体" pitchFamily="2" charset="-122"/>
              </a:rPr>
              <a:t>Simple Example</a:t>
            </a:r>
          </a:p>
        </p:txBody>
      </p:sp>
      <p:sp>
        <p:nvSpPr>
          <p:cNvPr id="874501" name="Rectangle 5"/>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874502" name="Rectangle 6"/>
          <p:cNvSpPr>
            <a:spLocks noGrp="1" noChangeArrowheads="1"/>
          </p:cNvSpPr>
          <p:nvPr>
            <p:ph type="body" idx="1"/>
          </p:nvPr>
        </p:nvSpPr>
        <p:spPr/>
        <p:txBody>
          <a:bodyPr/>
          <a:lstStyle/>
          <a:p>
            <a:pPr>
              <a:lnSpc>
                <a:spcPct val="70000"/>
              </a:lnSpc>
              <a:buFont typeface="Wingdings" pitchFamily="2" charset="2"/>
              <a:buNone/>
            </a:pPr>
            <a:r>
              <a:rPr lang="en-US" altLang="zh-CN" sz="1800" b="1">
                <a:latin typeface="Courier New" pitchFamily="49" charset="0"/>
                <a:ea typeface="宋体" pitchFamily="2" charset="-122"/>
              </a:rPr>
              <a:t>void drawRhombus( GLfloat color[] )</a:t>
            </a:r>
            <a:endParaRPr lang="en-US" altLang="zh-CN" sz="1800" b="1" i="1">
              <a:latin typeface="Courier New" pitchFamily="49" charset="0"/>
              <a:ea typeface="宋体" pitchFamily="2" charset="-122"/>
            </a:endParaRPr>
          </a:p>
          <a:p>
            <a:pPr>
              <a:lnSpc>
                <a:spcPct val="70000"/>
              </a:lnSpc>
              <a:buFont typeface="Wingdings" pitchFamily="2" charset="2"/>
              <a:buNone/>
            </a:pPr>
            <a:r>
              <a:rPr lang="en-US" altLang="zh-CN" sz="1800" b="1">
                <a:latin typeface="Courier New" pitchFamily="49" charset="0"/>
                <a:ea typeface="宋体" pitchFamily="2" charset="-122"/>
              </a:rPr>
              <a:t>{</a:t>
            </a:r>
          </a:p>
          <a:p>
            <a:pPr lvl="1">
              <a:lnSpc>
                <a:spcPct val="70000"/>
              </a:lnSpc>
              <a:buFont typeface="Wingdings" pitchFamily="2" charset="2"/>
              <a:buNone/>
            </a:pPr>
            <a:r>
              <a:rPr lang="en-US" altLang="zh-CN" b="1">
                <a:latin typeface="Courier New" pitchFamily="49" charset="0"/>
                <a:ea typeface="宋体" pitchFamily="2" charset="-122"/>
              </a:rPr>
              <a:t> glBegin( GL_QUADS );</a:t>
            </a:r>
          </a:p>
          <a:p>
            <a:pPr lvl="1">
              <a:lnSpc>
                <a:spcPct val="70000"/>
              </a:lnSpc>
              <a:buFont typeface="Wingdings" pitchFamily="2" charset="2"/>
              <a:buNone/>
            </a:pPr>
            <a:r>
              <a:rPr lang="en-US" altLang="zh-CN" b="1">
                <a:latin typeface="Courier New" pitchFamily="49" charset="0"/>
                <a:ea typeface="宋体" pitchFamily="2" charset="-122"/>
              </a:rPr>
              <a:t> glColor3fv( color );</a:t>
            </a:r>
          </a:p>
          <a:p>
            <a:pPr lvl="1">
              <a:lnSpc>
                <a:spcPct val="70000"/>
              </a:lnSpc>
              <a:buFont typeface="Wingdings" pitchFamily="2" charset="2"/>
              <a:buNone/>
            </a:pPr>
            <a:r>
              <a:rPr lang="en-US" altLang="zh-CN" b="1">
                <a:latin typeface="Courier New" pitchFamily="49" charset="0"/>
                <a:ea typeface="宋体" pitchFamily="2" charset="-122"/>
              </a:rPr>
              <a:t> glVertex2f( 0.0, 0.0 );</a:t>
            </a:r>
          </a:p>
          <a:p>
            <a:pPr lvl="1">
              <a:lnSpc>
                <a:spcPct val="70000"/>
              </a:lnSpc>
              <a:buFont typeface="Wingdings" pitchFamily="2" charset="2"/>
              <a:buNone/>
            </a:pPr>
            <a:r>
              <a:rPr lang="en-US" altLang="zh-CN" b="1">
                <a:latin typeface="Courier New" pitchFamily="49" charset="0"/>
                <a:ea typeface="宋体" pitchFamily="2" charset="-122"/>
              </a:rPr>
              <a:t> glVertex2f( 1.0, 0.0 );</a:t>
            </a:r>
          </a:p>
          <a:p>
            <a:pPr lvl="1">
              <a:lnSpc>
                <a:spcPct val="70000"/>
              </a:lnSpc>
              <a:buFont typeface="Wingdings" pitchFamily="2" charset="2"/>
              <a:buNone/>
            </a:pPr>
            <a:r>
              <a:rPr lang="en-US" altLang="zh-CN" b="1">
                <a:latin typeface="Courier New" pitchFamily="49" charset="0"/>
                <a:ea typeface="宋体" pitchFamily="2" charset="-122"/>
              </a:rPr>
              <a:t> glVertex2f( 1.5, 1.118 );</a:t>
            </a:r>
          </a:p>
          <a:p>
            <a:pPr lvl="1">
              <a:lnSpc>
                <a:spcPct val="70000"/>
              </a:lnSpc>
              <a:buFont typeface="Wingdings" pitchFamily="2" charset="2"/>
              <a:buNone/>
            </a:pPr>
            <a:r>
              <a:rPr lang="en-US" altLang="zh-CN" b="1">
                <a:latin typeface="Courier New" pitchFamily="49" charset="0"/>
                <a:ea typeface="宋体" pitchFamily="2" charset="-122"/>
              </a:rPr>
              <a:t> glVertex2f( 0.5, 1.118 );</a:t>
            </a:r>
          </a:p>
          <a:p>
            <a:pPr lvl="1">
              <a:lnSpc>
                <a:spcPct val="70000"/>
              </a:lnSpc>
              <a:buFont typeface="Wingdings" pitchFamily="2" charset="2"/>
              <a:buNone/>
            </a:pPr>
            <a:r>
              <a:rPr lang="en-US" altLang="zh-CN" b="1">
                <a:latin typeface="Courier New" pitchFamily="49" charset="0"/>
                <a:ea typeface="宋体" pitchFamily="2" charset="-122"/>
              </a:rPr>
              <a:t> glEnd();</a:t>
            </a:r>
          </a:p>
          <a:p>
            <a:pPr>
              <a:lnSpc>
                <a:spcPct val="70000"/>
              </a:lnSpc>
              <a:buFont typeface="Wingdings" pitchFamily="2" charset="2"/>
              <a:buNone/>
            </a:pPr>
            <a:r>
              <a:rPr lang="en-US" altLang="zh-CN" sz="1800" b="1">
                <a:latin typeface="Courier New" pitchFamily="49" charset="0"/>
                <a:ea typeface="宋体" pitchFamily="2" charset="-122"/>
              </a:rPr>
              <a:t>}</a:t>
            </a:r>
          </a:p>
        </p:txBody>
      </p:sp>
    </p:spTree>
    <p:custDataLst>
      <p:tags r:id="rId1"/>
    </p:custData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p:cNvSpPr>
            <a:spLocks noChangeArrowheads="1"/>
          </p:cNvSpPr>
          <p:nvPr/>
        </p:nvSpPr>
        <p:spPr bwMode="auto">
          <a:xfrm>
            <a:off x="609600" y="76200"/>
            <a:ext cx="7924800" cy="762000"/>
          </a:xfrm>
          <a:prstGeom prst="rect">
            <a:avLst/>
          </a:prstGeom>
          <a:noFill/>
          <a:ln w="9525">
            <a:noFill/>
            <a:miter lim="800000"/>
            <a:headEnd/>
            <a:tailEnd/>
          </a:ln>
          <a:effectLst/>
        </p:spPr>
        <p:txBody>
          <a:bodyPr anchor="ctr"/>
          <a:lstStyle/>
          <a:p>
            <a:pPr algn="ctr">
              <a:spcBef>
                <a:spcPct val="0"/>
              </a:spcBef>
              <a:buClrTx/>
            </a:pPr>
            <a:r>
              <a:rPr lang="en-US" sz="2800">
                <a:solidFill>
                  <a:srgbClr val="5B0DAA"/>
                </a:solidFill>
                <a:latin typeface="Copperplate Gothic Light" pitchFamily="34" charset="0"/>
              </a:rPr>
              <a:t>Lecture Outline</a:t>
            </a:r>
            <a:endParaRPr lang="en-US" sz="2000">
              <a:solidFill>
                <a:srgbClr val="5B0DAA"/>
              </a:solidFill>
              <a:latin typeface="Copperplate Gothic Light" pitchFamily="34" charset="0"/>
            </a:endParaRPr>
          </a:p>
        </p:txBody>
      </p:sp>
      <p:sp>
        <p:nvSpPr>
          <p:cNvPr id="524291" name="Rectangle 3"/>
          <p:cNvSpPr>
            <a:spLocks noChangeArrowheads="1"/>
          </p:cNvSpPr>
          <p:nvPr/>
        </p:nvSpPr>
        <p:spPr bwMode="auto">
          <a:xfrm>
            <a:off x="609600" y="990600"/>
            <a:ext cx="8382000" cy="5410200"/>
          </a:xfrm>
          <a:prstGeom prst="rect">
            <a:avLst/>
          </a:prstGeom>
          <a:noFill/>
          <a:ln w="9525">
            <a:noFill/>
            <a:miter lim="800000"/>
            <a:headEnd/>
            <a:tailEnd/>
          </a:ln>
          <a:effectLst/>
        </p:spPr>
        <p:txBody>
          <a:bodyPr lIns="92075" tIns="46038" rIns="92075" bIns="46038"/>
          <a:lstStyle/>
          <a:p>
            <a:pPr marL="342900" indent="-342900">
              <a:spcBef>
                <a:spcPts val="600"/>
              </a:spcBef>
              <a:buClr>
                <a:srgbClr val="800000"/>
              </a:buClr>
              <a:buFont typeface="Wingdings" pitchFamily="2" charset="2"/>
              <a:buChar char="l"/>
            </a:pPr>
            <a:r>
              <a:rPr lang="en-US" sz="1800" dirty="0" smtClean="0">
                <a:solidFill>
                  <a:srgbClr val="800000"/>
                </a:solidFill>
              </a:rPr>
              <a:t>Reading for Last Class: </a:t>
            </a:r>
            <a:r>
              <a:rPr lang="en-US" sz="1800" dirty="0" smtClean="0">
                <a:solidFill>
                  <a:srgbClr val="800000"/>
                </a:solidFill>
                <a:latin typeface="Arial"/>
                <a:cs typeface="Arial"/>
              </a:rPr>
              <a:t>§</a:t>
            </a:r>
            <a:r>
              <a:rPr lang="en-US" sz="1800" dirty="0" smtClean="0">
                <a:solidFill>
                  <a:srgbClr val="800000"/>
                </a:solidFill>
              </a:rPr>
              <a:t>2.3 (esp. 2.3.4), Eberly 2</a:t>
            </a:r>
            <a:r>
              <a:rPr lang="en-US" sz="1800" baseline="30000" dirty="0" smtClean="0">
                <a:solidFill>
                  <a:srgbClr val="800000"/>
                </a:solidFill>
              </a:rPr>
              <a:t>e</a:t>
            </a:r>
            <a:r>
              <a:rPr lang="en-US" sz="1800" dirty="0" smtClean="0">
                <a:solidFill>
                  <a:srgbClr val="800000"/>
                </a:solidFill>
              </a:rPr>
              <a:t>; Foley </a:t>
            </a:r>
            <a:r>
              <a:rPr lang="en-US" sz="1800" i="1" dirty="0" smtClean="0">
                <a:solidFill>
                  <a:srgbClr val="800000"/>
                </a:solidFill>
              </a:rPr>
              <a:t>et al.</a:t>
            </a:r>
            <a:r>
              <a:rPr lang="en-US" sz="1800" dirty="0" smtClean="0">
                <a:solidFill>
                  <a:srgbClr val="800000"/>
                </a:solidFill>
              </a:rPr>
              <a:t> Slides</a:t>
            </a:r>
          </a:p>
          <a:p>
            <a:pPr marL="342900" indent="-342900">
              <a:spcBef>
                <a:spcPts val="600"/>
              </a:spcBef>
              <a:buClr>
                <a:srgbClr val="800000"/>
              </a:buClr>
              <a:buFont typeface="Wingdings" pitchFamily="2" charset="2"/>
              <a:buChar char="l"/>
            </a:pPr>
            <a:r>
              <a:rPr lang="en-US" sz="1800" dirty="0" smtClean="0">
                <a:solidFill>
                  <a:srgbClr val="800000"/>
                </a:solidFill>
              </a:rPr>
              <a:t>Reading for Today: Chapters 2, 16, Eberly 2</a:t>
            </a:r>
            <a:r>
              <a:rPr lang="en-US" sz="1800" baseline="30000" dirty="0" smtClean="0">
                <a:solidFill>
                  <a:srgbClr val="800000"/>
                </a:solidFill>
              </a:rPr>
              <a:t>e</a:t>
            </a:r>
            <a:r>
              <a:rPr lang="en-US" sz="1800" dirty="0" smtClean="0">
                <a:solidFill>
                  <a:srgbClr val="800000"/>
                </a:solidFill>
              </a:rPr>
              <a:t>; Foley </a:t>
            </a:r>
            <a:r>
              <a:rPr lang="en-US" sz="1800" i="1" dirty="0" smtClean="0">
                <a:solidFill>
                  <a:srgbClr val="800000"/>
                </a:solidFill>
              </a:rPr>
              <a:t>et al.</a:t>
            </a:r>
            <a:r>
              <a:rPr lang="en-US" sz="1800" dirty="0" smtClean="0">
                <a:solidFill>
                  <a:srgbClr val="800000"/>
                </a:solidFill>
              </a:rPr>
              <a:t> Slides</a:t>
            </a:r>
          </a:p>
          <a:p>
            <a:pPr marL="342900" indent="-342900">
              <a:spcBef>
                <a:spcPts val="600"/>
              </a:spcBef>
              <a:buClr>
                <a:srgbClr val="800000"/>
              </a:buClr>
              <a:buFont typeface="Wingdings" pitchFamily="2" charset="2"/>
              <a:buChar char="l"/>
            </a:pPr>
            <a:r>
              <a:rPr lang="en-US" sz="1800" dirty="0" smtClean="0">
                <a:solidFill>
                  <a:srgbClr val="800000"/>
                </a:solidFill>
              </a:rPr>
              <a:t>Reading for Next Class: </a:t>
            </a:r>
            <a:r>
              <a:rPr lang="en-US" sz="1800" dirty="0" smtClean="0">
                <a:solidFill>
                  <a:srgbClr val="800000"/>
                </a:solidFill>
                <a:latin typeface="Arial"/>
                <a:cs typeface="Arial"/>
              </a:rPr>
              <a:t>§</a:t>
            </a:r>
            <a:r>
              <a:rPr lang="en-US" sz="1800" dirty="0" smtClean="0">
                <a:solidFill>
                  <a:srgbClr val="800000"/>
                </a:solidFill>
              </a:rPr>
              <a:t>2.3 (esp. 2.3.7), 2.6, 2.7, Eberly 2</a:t>
            </a:r>
            <a:r>
              <a:rPr lang="en-US" sz="1800" baseline="30000" dirty="0" smtClean="0">
                <a:solidFill>
                  <a:srgbClr val="800000"/>
                </a:solidFill>
              </a:rPr>
              <a:t>e</a:t>
            </a:r>
            <a:endParaRPr lang="en-US" sz="1800" dirty="0" smtClean="0">
              <a:solidFill>
                <a:srgbClr val="800000"/>
              </a:solidFill>
            </a:endParaRPr>
          </a:p>
          <a:p>
            <a:pPr marL="342900" indent="-342900">
              <a:spcBef>
                <a:spcPts val="600"/>
              </a:spcBef>
              <a:buClr>
                <a:srgbClr val="800000"/>
              </a:buClr>
              <a:buFont typeface="Wingdings" pitchFamily="2" charset="2"/>
              <a:buChar char="l"/>
            </a:pPr>
            <a:r>
              <a:rPr lang="en-US" sz="1800" dirty="0" smtClean="0">
                <a:solidFill>
                  <a:srgbClr val="800000"/>
                </a:solidFill>
              </a:rPr>
              <a:t>Last Time: Matrix Stack for 3-D Viewing Transformation</a:t>
            </a:r>
          </a:p>
          <a:p>
            <a:pPr marL="742950" lvl="1" indent="-285750">
              <a:spcBef>
                <a:spcPts val="600"/>
              </a:spcBef>
              <a:buClr>
                <a:srgbClr val="5B0DAA"/>
              </a:buClr>
              <a:buFont typeface="Wingdings" pitchFamily="2" charset="2"/>
              <a:buChar char="­"/>
            </a:pPr>
            <a:r>
              <a:rPr lang="en-US" sz="1800" i="1" dirty="0" smtClean="0">
                <a:solidFill>
                  <a:srgbClr val="0000CC"/>
                </a:solidFill>
              </a:rPr>
              <a:t>N = </a:t>
            </a:r>
            <a:r>
              <a:rPr lang="en-US" sz="1800" i="1" dirty="0" err="1" smtClean="0">
                <a:solidFill>
                  <a:srgbClr val="0000CC"/>
                </a:solidFill>
              </a:rPr>
              <a:t>D</a:t>
            </a:r>
            <a:r>
              <a:rPr lang="en-US" sz="1800" i="1" baseline="-25000" dirty="0" err="1" smtClean="0">
                <a:solidFill>
                  <a:srgbClr val="0000CC"/>
                </a:solidFill>
              </a:rPr>
              <a:t>Persp</a:t>
            </a:r>
            <a:r>
              <a:rPr lang="en-US" sz="1800" i="1" dirty="0" smtClean="0">
                <a:solidFill>
                  <a:srgbClr val="0000CC"/>
                </a:solidFill>
              </a:rPr>
              <a:t> </a:t>
            </a:r>
            <a:r>
              <a:rPr lang="en-US" sz="1800" i="1" dirty="0" err="1" smtClean="0">
                <a:solidFill>
                  <a:srgbClr val="0000CC"/>
                </a:solidFill>
              </a:rPr>
              <a:t>S</a:t>
            </a:r>
            <a:r>
              <a:rPr lang="en-US" sz="1800" i="1" baseline="-25000" dirty="0" err="1" smtClean="0">
                <a:solidFill>
                  <a:srgbClr val="0000CC"/>
                </a:solidFill>
              </a:rPr>
              <a:t>Far</a:t>
            </a:r>
            <a:r>
              <a:rPr lang="en-US" sz="1800" i="1" dirty="0" smtClean="0">
                <a:solidFill>
                  <a:srgbClr val="0000CC"/>
                </a:solidFill>
              </a:rPr>
              <a:t> </a:t>
            </a:r>
            <a:r>
              <a:rPr lang="en-US" sz="1800" i="1" dirty="0" err="1" smtClean="0">
                <a:solidFill>
                  <a:srgbClr val="0000CC"/>
                </a:solidFill>
              </a:rPr>
              <a:t>S</a:t>
            </a:r>
            <a:r>
              <a:rPr lang="en-US" sz="1800" i="1" baseline="-25000" dirty="0" err="1" smtClean="0">
                <a:solidFill>
                  <a:srgbClr val="0000CC"/>
                </a:solidFill>
              </a:rPr>
              <a:t>xy</a:t>
            </a:r>
            <a:r>
              <a:rPr lang="en-US" sz="1800" i="1" dirty="0" smtClean="0">
                <a:solidFill>
                  <a:srgbClr val="0000CC"/>
                </a:solidFill>
              </a:rPr>
              <a:t> </a:t>
            </a:r>
            <a:r>
              <a:rPr lang="en-US" sz="1800" i="1" dirty="0" err="1" smtClean="0">
                <a:solidFill>
                  <a:srgbClr val="0000CC"/>
                </a:solidFill>
              </a:rPr>
              <a:t>M</a:t>
            </a:r>
            <a:r>
              <a:rPr lang="en-US" sz="1800" i="1" baseline="-25000" dirty="0" err="1" smtClean="0">
                <a:solidFill>
                  <a:srgbClr val="0000CC"/>
                </a:solidFill>
              </a:rPr>
              <a:t>Rot</a:t>
            </a:r>
            <a:r>
              <a:rPr lang="en-US" sz="1800" i="1" dirty="0" smtClean="0">
                <a:solidFill>
                  <a:srgbClr val="0000CC"/>
                </a:solidFill>
              </a:rPr>
              <a:t> </a:t>
            </a:r>
            <a:r>
              <a:rPr lang="en-US" sz="1800" i="1" dirty="0" err="1" smtClean="0">
                <a:solidFill>
                  <a:srgbClr val="0000CC"/>
                </a:solidFill>
              </a:rPr>
              <a:t>T</a:t>
            </a:r>
            <a:r>
              <a:rPr lang="en-US" sz="1800" i="1" baseline="-25000" dirty="0" err="1" smtClean="0">
                <a:solidFill>
                  <a:srgbClr val="0000CC"/>
                </a:solidFill>
              </a:rPr>
              <a:t>Trans</a:t>
            </a:r>
            <a:endParaRPr lang="en-US" sz="1800" i="1" dirty="0" smtClean="0">
              <a:solidFill>
                <a:srgbClr val="0000CC"/>
              </a:solidFill>
            </a:endParaRPr>
          </a:p>
          <a:p>
            <a:pPr marL="742950" lvl="1" indent="-285750">
              <a:spcBef>
                <a:spcPts val="600"/>
              </a:spcBef>
              <a:buClr>
                <a:srgbClr val="5B0DAA"/>
              </a:buClr>
              <a:buFont typeface="Wingdings" pitchFamily="2" charset="2"/>
              <a:buChar char="­"/>
            </a:pPr>
            <a:r>
              <a:rPr lang="en-US" sz="1800" dirty="0" smtClean="0">
                <a:solidFill>
                  <a:srgbClr val="0000CC"/>
                </a:solidFill>
              </a:rPr>
              <a:t>Perspective: optical principles, terminology</a:t>
            </a:r>
          </a:p>
          <a:p>
            <a:pPr marL="342900" indent="-342900">
              <a:spcBef>
                <a:spcPts val="600"/>
              </a:spcBef>
              <a:buClr>
                <a:srgbClr val="800000"/>
              </a:buClr>
              <a:buFont typeface="Wingdings" pitchFamily="2" charset="2"/>
              <a:buChar char="l"/>
            </a:pPr>
            <a:r>
              <a:rPr lang="en-US" sz="1800" dirty="0" smtClean="0">
                <a:solidFill>
                  <a:srgbClr val="800000"/>
                </a:solidFill>
              </a:rPr>
              <a:t>Today: Highlights from First of Three Tutorials on OpenGL (Three Parts)</a:t>
            </a:r>
          </a:p>
          <a:p>
            <a:pPr marL="742950" lvl="1" indent="-285750">
              <a:spcBef>
                <a:spcPts val="600"/>
              </a:spcBef>
              <a:buClr>
                <a:srgbClr val="5B0DAA"/>
              </a:buClr>
              <a:buFont typeface="Wingdings" pitchFamily="2" charset="2"/>
              <a:buChar char="­"/>
            </a:pPr>
            <a:r>
              <a:rPr lang="en-US" sz="1800" dirty="0" smtClean="0">
                <a:solidFill>
                  <a:srgbClr val="0000CC"/>
                </a:solidFill>
              </a:rPr>
              <a:t>1. </a:t>
            </a:r>
            <a:r>
              <a:rPr lang="en-US" sz="1800" u="sng" dirty="0" smtClean="0">
                <a:solidFill>
                  <a:srgbClr val="0000CC"/>
                </a:solidFill>
              </a:rPr>
              <a:t>OpenGL and GL Utility Toolkit (GLUT)</a:t>
            </a:r>
            <a:r>
              <a:rPr lang="en-US" sz="1800" dirty="0" smtClean="0">
                <a:solidFill>
                  <a:srgbClr val="0000CC"/>
                </a:solidFill>
              </a:rPr>
              <a:t> – V. Shreiner</a:t>
            </a:r>
          </a:p>
          <a:p>
            <a:pPr marL="742950" lvl="1" indent="-285750">
              <a:spcBef>
                <a:spcPts val="600"/>
              </a:spcBef>
              <a:buClr>
                <a:srgbClr val="5B0DAA"/>
              </a:buClr>
              <a:buFont typeface="Wingdings" pitchFamily="2" charset="2"/>
              <a:buChar char="­"/>
            </a:pPr>
            <a:r>
              <a:rPr lang="en-US" sz="1800" dirty="0" smtClean="0">
                <a:solidFill>
                  <a:srgbClr val="0000CC"/>
                </a:solidFill>
              </a:rPr>
              <a:t>2. Basic rendering – V. Shreiner</a:t>
            </a:r>
          </a:p>
          <a:p>
            <a:pPr marL="742950" lvl="1" indent="-285750">
              <a:spcBef>
                <a:spcPts val="600"/>
              </a:spcBef>
              <a:buClr>
                <a:srgbClr val="5B0DAA"/>
              </a:buClr>
              <a:buFont typeface="Wingdings" pitchFamily="2" charset="2"/>
              <a:buChar char="­"/>
            </a:pPr>
            <a:r>
              <a:rPr lang="en-US" sz="1800" dirty="0" smtClean="0">
                <a:solidFill>
                  <a:srgbClr val="0000CC"/>
                </a:solidFill>
              </a:rPr>
              <a:t>3. 3-D viewing setup – E. Angel</a:t>
            </a:r>
          </a:p>
          <a:p>
            <a:pPr marL="342900" indent="-342900">
              <a:spcBef>
                <a:spcPts val="600"/>
              </a:spcBef>
              <a:buClr>
                <a:srgbClr val="800000"/>
              </a:buClr>
              <a:buFont typeface="Wingdings" pitchFamily="2" charset="2"/>
              <a:buChar char="l"/>
            </a:pPr>
            <a:r>
              <a:rPr lang="en-US" sz="1800" dirty="0" smtClean="0">
                <a:solidFill>
                  <a:srgbClr val="800000"/>
                </a:solidFill>
              </a:rPr>
              <a:t>Next Class: Scan Conversion (</a:t>
            </a:r>
            <a:r>
              <a:rPr lang="en-US" sz="1800" dirty="0" err="1" smtClean="0">
                <a:solidFill>
                  <a:srgbClr val="800000"/>
                </a:solidFill>
              </a:rPr>
              <a:t>Rasterization</a:t>
            </a:r>
            <a:r>
              <a:rPr lang="en-US" sz="1800" dirty="0" smtClean="0">
                <a:solidFill>
                  <a:srgbClr val="800000"/>
                </a:solidFill>
              </a:rPr>
              <a:t>) of Lines, Polygons</a:t>
            </a: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6" name="Rectangle 2"/>
          <p:cNvSpPr>
            <a:spLocks noGrp="1" noChangeArrowheads="1"/>
          </p:cNvSpPr>
          <p:nvPr>
            <p:ph type="title"/>
          </p:nvPr>
        </p:nvSpPr>
        <p:spPr>
          <a:noFill/>
          <a:ln/>
          <a:effectLst/>
        </p:spPr>
        <p:txBody>
          <a:bodyPr lIns="90488" tIns="44450" rIns="90488" bIns="44450"/>
          <a:lstStyle/>
          <a:p>
            <a:r>
              <a:rPr lang="en-US" altLang="zh-CN">
                <a:ea typeface="宋体" pitchFamily="2" charset="-122"/>
              </a:rPr>
              <a:t>OpenGL Command Formats</a:t>
            </a:r>
          </a:p>
        </p:txBody>
      </p:sp>
      <p:sp>
        <p:nvSpPr>
          <p:cNvPr id="876547" name="Rectangle 3"/>
          <p:cNvSpPr>
            <a:spLocks noChangeArrowheads="1"/>
          </p:cNvSpPr>
          <p:nvPr/>
        </p:nvSpPr>
        <p:spPr bwMode="auto">
          <a:xfrm>
            <a:off x="2438400" y="1371600"/>
            <a:ext cx="4095750" cy="579438"/>
          </a:xfrm>
          <a:prstGeom prst="rect">
            <a:avLst/>
          </a:prstGeom>
          <a:noFill/>
          <a:ln w="9525">
            <a:noFill/>
            <a:miter lim="800000"/>
            <a:headEnd/>
            <a:tailEnd/>
          </a:ln>
          <a:effectLst/>
        </p:spPr>
        <p:txBody>
          <a:bodyPr wrap="none" lIns="92075" tIns="46038" rIns="92075" bIns="46038">
            <a:spAutoFit/>
          </a:bodyPr>
          <a:lstStyle/>
          <a:p>
            <a:pPr algn="ctr">
              <a:spcBef>
                <a:spcPct val="0"/>
              </a:spcBef>
              <a:buClrTx/>
            </a:pPr>
            <a:r>
              <a:rPr lang="en-US" sz="3200" b="1">
                <a:solidFill>
                  <a:srgbClr val="FEBF02"/>
                </a:solidFill>
                <a:effectLst>
                  <a:outerShdw blurRad="38100" dist="38100" dir="2700000" algn="tl">
                    <a:srgbClr val="C0C0C0"/>
                  </a:outerShdw>
                </a:effectLst>
                <a:latin typeface="Courier New" pitchFamily="49" charset="0"/>
              </a:rPr>
              <a:t>glVertex3fv( </a:t>
            </a:r>
            <a:r>
              <a:rPr lang="en-US" sz="3200" b="1" i="1">
                <a:solidFill>
                  <a:srgbClr val="FEBF02"/>
                </a:solidFill>
                <a:effectLst>
                  <a:outerShdw blurRad="38100" dist="38100" dir="2700000" algn="tl">
                    <a:srgbClr val="C0C0C0"/>
                  </a:outerShdw>
                </a:effectLst>
                <a:latin typeface="Courier New" pitchFamily="49" charset="0"/>
              </a:rPr>
              <a:t>v</a:t>
            </a:r>
            <a:r>
              <a:rPr lang="en-US" sz="3200" b="1">
                <a:solidFill>
                  <a:srgbClr val="FEBF02"/>
                </a:solidFill>
                <a:effectLst>
                  <a:outerShdw blurRad="38100" dist="38100" dir="2700000" algn="tl">
                    <a:srgbClr val="C0C0C0"/>
                  </a:outerShdw>
                </a:effectLst>
                <a:latin typeface="Courier New" pitchFamily="49" charset="0"/>
              </a:rPr>
              <a:t> )</a:t>
            </a:r>
          </a:p>
        </p:txBody>
      </p:sp>
      <p:sp>
        <p:nvSpPr>
          <p:cNvPr id="876548" name="Freeform 4"/>
          <p:cNvSpPr>
            <a:spLocks/>
          </p:cNvSpPr>
          <p:nvPr/>
        </p:nvSpPr>
        <p:spPr bwMode="auto">
          <a:xfrm>
            <a:off x="4192588" y="1855788"/>
            <a:ext cx="685800" cy="1454150"/>
          </a:xfrm>
          <a:custGeom>
            <a:avLst/>
            <a:gdLst/>
            <a:ahLst/>
            <a:cxnLst>
              <a:cxn ang="0">
                <a:pos x="431" y="0"/>
              </a:cxn>
              <a:cxn ang="0">
                <a:pos x="431" y="426"/>
              </a:cxn>
              <a:cxn ang="0">
                <a:pos x="0" y="665"/>
              </a:cxn>
              <a:cxn ang="0">
                <a:pos x="0" y="915"/>
              </a:cxn>
            </a:cxnLst>
            <a:rect l="0" t="0" r="r" b="b"/>
            <a:pathLst>
              <a:path w="432" h="916">
                <a:moveTo>
                  <a:pt x="431" y="0"/>
                </a:moveTo>
                <a:lnTo>
                  <a:pt x="431" y="426"/>
                </a:lnTo>
                <a:lnTo>
                  <a:pt x="0" y="665"/>
                </a:lnTo>
                <a:lnTo>
                  <a:pt x="0" y="915"/>
                </a:lnTo>
              </a:path>
            </a:pathLst>
          </a:custGeom>
          <a:noFill/>
          <a:ln w="12700" cap="rnd" cmpd="sng">
            <a:solidFill>
              <a:srgbClr val="FEBF02"/>
            </a:solidFill>
            <a:prstDash val="solid"/>
            <a:round/>
            <a:headEnd type="stealth" w="med" len="lg"/>
            <a:tailEnd type="none" w="sm" len="sm"/>
          </a:ln>
          <a:effectLst/>
        </p:spPr>
        <p:txBody>
          <a:bodyPr/>
          <a:lstStyle/>
          <a:p>
            <a:endParaRPr lang="en-US"/>
          </a:p>
        </p:txBody>
      </p:sp>
      <p:sp>
        <p:nvSpPr>
          <p:cNvPr id="876549" name="Rectangle 5"/>
          <p:cNvSpPr>
            <a:spLocks noChangeArrowheads="1"/>
          </p:cNvSpPr>
          <p:nvPr/>
        </p:nvSpPr>
        <p:spPr bwMode="auto">
          <a:xfrm>
            <a:off x="519113" y="3338513"/>
            <a:ext cx="1708150" cy="701675"/>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2000" b="1" i="1">
                <a:solidFill>
                  <a:srgbClr val="FEBF02"/>
                </a:solidFill>
                <a:effectLst>
                  <a:outerShdw blurRad="38100" dist="38100" dir="2700000" algn="tl">
                    <a:srgbClr val="C0C0C0"/>
                  </a:outerShdw>
                </a:effectLst>
                <a:latin typeface="Courier New" pitchFamily="49" charset="0"/>
              </a:rPr>
              <a:t>Number of</a:t>
            </a:r>
          </a:p>
          <a:p>
            <a:pPr>
              <a:spcBef>
                <a:spcPct val="0"/>
              </a:spcBef>
              <a:buClrTx/>
            </a:pPr>
            <a:r>
              <a:rPr lang="en-US" sz="2000" b="1" i="1">
                <a:solidFill>
                  <a:srgbClr val="FEBF02"/>
                </a:solidFill>
                <a:effectLst>
                  <a:outerShdw blurRad="38100" dist="38100" dir="2700000" algn="tl">
                    <a:srgbClr val="C0C0C0"/>
                  </a:outerShdw>
                </a:effectLst>
                <a:latin typeface="Courier New" pitchFamily="49" charset="0"/>
              </a:rPr>
              <a:t>components</a:t>
            </a:r>
          </a:p>
        </p:txBody>
      </p:sp>
      <p:sp>
        <p:nvSpPr>
          <p:cNvPr id="876550" name="Rectangle 6"/>
          <p:cNvSpPr>
            <a:spLocks noChangeArrowheads="1"/>
          </p:cNvSpPr>
          <p:nvPr/>
        </p:nvSpPr>
        <p:spPr bwMode="auto">
          <a:xfrm>
            <a:off x="482600" y="4100513"/>
            <a:ext cx="1785938" cy="838200"/>
          </a:xfrm>
          <a:prstGeom prst="rect">
            <a:avLst/>
          </a:prstGeom>
          <a:noFill/>
          <a:ln w="12700">
            <a:solidFill>
              <a:srgbClr val="FEBF02"/>
            </a:solidFill>
            <a:miter lim="800000"/>
            <a:headEnd/>
            <a:tailEnd/>
          </a:ln>
          <a:effectLst/>
        </p:spPr>
        <p:txBody>
          <a:bodyPr wrap="none" lIns="92075" tIns="46038" rIns="92075" bIns="46038">
            <a:spAutoFit/>
          </a:bodyPr>
          <a:lstStyle/>
          <a:p>
            <a:pPr>
              <a:spcBef>
                <a:spcPct val="0"/>
              </a:spcBef>
              <a:buClrTx/>
            </a:pPr>
            <a:r>
              <a:rPr lang="en-US" sz="1600" b="1">
                <a:solidFill>
                  <a:schemeClr val="tx2"/>
                </a:solidFill>
                <a:effectLst>
                  <a:outerShdw blurRad="38100" dist="38100" dir="2700000" algn="tl">
                    <a:srgbClr val="C0C0C0"/>
                  </a:outerShdw>
                </a:effectLst>
                <a:latin typeface="Courier New" pitchFamily="49" charset="0"/>
              </a:rPr>
              <a:t>2 - (x,y) </a:t>
            </a:r>
          </a:p>
          <a:p>
            <a:pPr>
              <a:spcBef>
                <a:spcPct val="0"/>
              </a:spcBef>
              <a:buClrTx/>
            </a:pPr>
            <a:r>
              <a:rPr lang="en-US" sz="1600" b="1">
                <a:solidFill>
                  <a:schemeClr val="tx2"/>
                </a:solidFill>
                <a:effectLst>
                  <a:outerShdw blurRad="38100" dist="38100" dir="2700000" algn="tl">
                    <a:srgbClr val="C0C0C0"/>
                  </a:outerShdw>
                </a:effectLst>
                <a:latin typeface="Courier New" pitchFamily="49" charset="0"/>
              </a:rPr>
              <a:t>3 - (x,y,z)</a:t>
            </a:r>
          </a:p>
          <a:p>
            <a:pPr>
              <a:spcBef>
                <a:spcPct val="0"/>
              </a:spcBef>
              <a:buClrTx/>
            </a:pPr>
            <a:r>
              <a:rPr lang="en-US" sz="1600" b="1">
                <a:solidFill>
                  <a:schemeClr val="tx2"/>
                </a:solidFill>
                <a:effectLst>
                  <a:outerShdw blurRad="38100" dist="38100" dir="2700000" algn="tl">
                    <a:srgbClr val="C0C0C0"/>
                  </a:outerShdw>
                </a:effectLst>
                <a:latin typeface="Courier New" pitchFamily="49" charset="0"/>
              </a:rPr>
              <a:t>4 - (x,y,z,w)</a:t>
            </a:r>
          </a:p>
        </p:txBody>
      </p:sp>
      <p:sp>
        <p:nvSpPr>
          <p:cNvPr id="876551" name="Rectangle 7"/>
          <p:cNvSpPr>
            <a:spLocks noChangeArrowheads="1"/>
          </p:cNvSpPr>
          <p:nvPr/>
        </p:nvSpPr>
        <p:spPr bwMode="auto">
          <a:xfrm>
            <a:off x="3463925" y="3330575"/>
            <a:ext cx="1555750" cy="396875"/>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2000" b="1" i="1">
                <a:solidFill>
                  <a:srgbClr val="FEBF02"/>
                </a:solidFill>
                <a:effectLst>
                  <a:outerShdw blurRad="38100" dist="38100" dir="2700000" algn="tl">
                    <a:srgbClr val="C0C0C0"/>
                  </a:outerShdw>
                </a:effectLst>
                <a:latin typeface="Courier New" pitchFamily="49" charset="0"/>
              </a:rPr>
              <a:t>Data Type</a:t>
            </a:r>
          </a:p>
        </p:txBody>
      </p:sp>
      <p:sp>
        <p:nvSpPr>
          <p:cNvPr id="876552" name="Rectangle 8"/>
          <p:cNvSpPr>
            <a:spLocks noChangeArrowheads="1"/>
          </p:cNvSpPr>
          <p:nvPr/>
        </p:nvSpPr>
        <p:spPr bwMode="auto">
          <a:xfrm>
            <a:off x="2986088" y="3721100"/>
            <a:ext cx="2519362" cy="2060575"/>
          </a:xfrm>
          <a:prstGeom prst="rect">
            <a:avLst/>
          </a:prstGeom>
          <a:noFill/>
          <a:ln w="12700">
            <a:solidFill>
              <a:srgbClr val="FEBF02"/>
            </a:solidFill>
            <a:miter lim="800000"/>
            <a:headEnd/>
            <a:tailEnd/>
          </a:ln>
          <a:effectLst/>
        </p:spPr>
        <p:txBody>
          <a:bodyPr wrap="none" lIns="92075" tIns="46038" rIns="92075" bIns="46038">
            <a:spAutoFit/>
          </a:bodyPr>
          <a:lstStyle/>
          <a:p>
            <a:pPr>
              <a:spcBef>
                <a:spcPct val="0"/>
              </a:spcBef>
              <a:buClrTx/>
            </a:pPr>
            <a:r>
              <a:rPr lang="en-US" sz="1600" b="1">
                <a:solidFill>
                  <a:schemeClr val="tx2"/>
                </a:solidFill>
                <a:effectLst>
                  <a:outerShdw blurRad="38100" dist="38100" dir="2700000" algn="tl">
                    <a:srgbClr val="C0C0C0"/>
                  </a:outerShdw>
                </a:effectLst>
                <a:latin typeface="Courier New" pitchFamily="49" charset="0"/>
              </a:rPr>
              <a:t>b  - byte</a:t>
            </a:r>
          </a:p>
          <a:p>
            <a:pPr>
              <a:spcBef>
                <a:spcPct val="0"/>
              </a:spcBef>
              <a:buClrTx/>
            </a:pPr>
            <a:r>
              <a:rPr lang="en-US" sz="1600" b="1">
                <a:solidFill>
                  <a:schemeClr val="tx2"/>
                </a:solidFill>
                <a:effectLst>
                  <a:outerShdw blurRad="38100" dist="38100" dir="2700000" algn="tl">
                    <a:srgbClr val="C0C0C0"/>
                  </a:outerShdw>
                </a:effectLst>
                <a:latin typeface="Courier New" pitchFamily="49" charset="0"/>
              </a:rPr>
              <a:t>ub - unsigned byte</a:t>
            </a:r>
          </a:p>
          <a:p>
            <a:pPr>
              <a:spcBef>
                <a:spcPct val="0"/>
              </a:spcBef>
              <a:buClrTx/>
            </a:pPr>
            <a:r>
              <a:rPr lang="en-US" sz="1600" b="1">
                <a:solidFill>
                  <a:schemeClr val="tx2"/>
                </a:solidFill>
                <a:effectLst>
                  <a:outerShdw blurRad="38100" dist="38100" dir="2700000" algn="tl">
                    <a:srgbClr val="C0C0C0"/>
                  </a:outerShdw>
                </a:effectLst>
                <a:latin typeface="Courier New" pitchFamily="49" charset="0"/>
              </a:rPr>
              <a:t>s  - short</a:t>
            </a:r>
          </a:p>
          <a:p>
            <a:pPr>
              <a:spcBef>
                <a:spcPct val="0"/>
              </a:spcBef>
              <a:buClrTx/>
            </a:pPr>
            <a:r>
              <a:rPr lang="en-US" sz="1600" b="1">
                <a:solidFill>
                  <a:schemeClr val="tx2"/>
                </a:solidFill>
                <a:effectLst>
                  <a:outerShdw blurRad="38100" dist="38100" dir="2700000" algn="tl">
                    <a:srgbClr val="C0C0C0"/>
                  </a:outerShdw>
                </a:effectLst>
                <a:latin typeface="Courier New" pitchFamily="49" charset="0"/>
              </a:rPr>
              <a:t>us - unsigned short</a:t>
            </a:r>
          </a:p>
          <a:p>
            <a:pPr>
              <a:spcBef>
                <a:spcPct val="0"/>
              </a:spcBef>
              <a:buClrTx/>
            </a:pPr>
            <a:r>
              <a:rPr lang="en-US" sz="1600" b="1">
                <a:solidFill>
                  <a:schemeClr val="tx2"/>
                </a:solidFill>
                <a:effectLst>
                  <a:outerShdw blurRad="38100" dist="38100" dir="2700000" algn="tl">
                    <a:srgbClr val="C0C0C0"/>
                  </a:outerShdw>
                </a:effectLst>
                <a:latin typeface="Courier New" pitchFamily="49" charset="0"/>
              </a:rPr>
              <a:t>i  - int</a:t>
            </a:r>
          </a:p>
          <a:p>
            <a:pPr>
              <a:spcBef>
                <a:spcPct val="0"/>
              </a:spcBef>
              <a:buClrTx/>
            </a:pPr>
            <a:r>
              <a:rPr lang="en-US" sz="1600" b="1">
                <a:solidFill>
                  <a:schemeClr val="tx2"/>
                </a:solidFill>
                <a:effectLst>
                  <a:outerShdw blurRad="38100" dist="38100" dir="2700000" algn="tl">
                    <a:srgbClr val="C0C0C0"/>
                  </a:outerShdw>
                </a:effectLst>
                <a:latin typeface="Courier New" pitchFamily="49" charset="0"/>
              </a:rPr>
              <a:t>ui - unsigned int</a:t>
            </a:r>
          </a:p>
          <a:p>
            <a:pPr>
              <a:spcBef>
                <a:spcPct val="0"/>
              </a:spcBef>
              <a:buClrTx/>
            </a:pPr>
            <a:r>
              <a:rPr lang="en-US" sz="1600" b="1">
                <a:solidFill>
                  <a:schemeClr val="tx2"/>
                </a:solidFill>
                <a:effectLst>
                  <a:outerShdw blurRad="38100" dist="38100" dir="2700000" algn="tl">
                    <a:srgbClr val="C0C0C0"/>
                  </a:outerShdw>
                </a:effectLst>
                <a:latin typeface="Courier New" pitchFamily="49" charset="0"/>
              </a:rPr>
              <a:t>f  - float</a:t>
            </a:r>
          </a:p>
          <a:p>
            <a:pPr>
              <a:spcBef>
                <a:spcPct val="0"/>
              </a:spcBef>
              <a:buClrTx/>
            </a:pPr>
            <a:r>
              <a:rPr lang="en-US" sz="1600" b="1">
                <a:solidFill>
                  <a:schemeClr val="tx2"/>
                </a:solidFill>
                <a:effectLst>
                  <a:outerShdw blurRad="38100" dist="38100" dir="2700000" algn="tl">
                    <a:srgbClr val="C0C0C0"/>
                  </a:outerShdw>
                </a:effectLst>
                <a:latin typeface="Courier New" pitchFamily="49" charset="0"/>
              </a:rPr>
              <a:t>d  - double</a:t>
            </a:r>
          </a:p>
        </p:txBody>
      </p:sp>
      <p:sp>
        <p:nvSpPr>
          <p:cNvPr id="876553" name="Rectangle 9"/>
          <p:cNvSpPr>
            <a:spLocks noChangeArrowheads="1"/>
          </p:cNvSpPr>
          <p:nvPr/>
        </p:nvSpPr>
        <p:spPr bwMode="auto">
          <a:xfrm>
            <a:off x="6796088" y="3330575"/>
            <a:ext cx="1098550" cy="396875"/>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2000" b="1" i="1">
                <a:solidFill>
                  <a:srgbClr val="FEBF02"/>
                </a:solidFill>
                <a:effectLst>
                  <a:outerShdw blurRad="38100" dist="38100" dir="2700000" algn="tl">
                    <a:srgbClr val="C0C0C0"/>
                  </a:outerShdw>
                </a:effectLst>
                <a:latin typeface="Courier New" pitchFamily="49" charset="0"/>
              </a:rPr>
              <a:t>Vector</a:t>
            </a:r>
          </a:p>
        </p:txBody>
      </p:sp>
      <p:sp>
        <p:nvSpPr>
          <p:cNvPr id="876554" name="Rectangle 10"/>
          <p:cNvSpPr>
            <a:spLocks noChangeArrowheads="1"/>
          </p:cNvSpPr>
          <p:nvPr/>
        </p:nvSpPr>
        <p:spPr bwMode="auto">
          <a:xfrm>
            <a:off x="6018213" y="3783013"/>
            <a:ext cx="2654300" cy="1203325"/>
          </a:xfrm>
          <a:prstGeom prst="rect">
            <a:avLst/>
          </a:prstGeom>
          <a:noFill/>
          <a:ln w="12700">
            <a:solidFill>
              <a:srgbClr val="FEBF02"/>
            </a:solidFill>
            <a:miter lim="800000"/>
            <a:headEnd/>
            <a:tailEnd/>
          </a:ln>
          <a:effectLst/>
        </p:spPr>
        <p:txBody>
          <a:bodyPr wrap="none" lIns="92075" tIns="46038" rIns="92075" bIns="46038">
            <a:spAutoFit/>
          </a:bodyPr>
          <a:lstStyle/>
          <a:p>
            <a:pPr algn="ctr">
              <a:spcBef>
                <a:spcPct val="0"/>
              </a:spcBef>
              <a:buClrTx/>
            </a:pPr>
            <a:r>
              <a:rPr lang="en-US" sz="1800" b="1">
                <a:solidFill>
                  <a:schemeClr val="tx2"/>
                </a:solidFill>
                <a:effectLst>
                  <a:outerShdw blurRad="38100" dist="38100" dir="2700000" algn="tl">
                    <a:srgbClr val="C0C0C0"/>
                  </a:outerShdw>
                </a:effectLst>
                <a:latin typeface="Courier New" pitchFamily="49" charset="0"/>
              </a:rPr>
              <a:t>omit “v” for</a:t>
            </a:r>
          </a:p>
          <a:p>
            <a:pPr algn="ctr">
              <a:spcBef>
                <a:spcPct val="0"/>
              </a:spcBef>
              <a:buClrTx/>
            </a:pPr>
            <a:r>
              <a:rPr lang="en-US" sz="1800" b="1">
                <a:solidFill>
                  <a:schemeClr val="tx2"/>
                </a:solidFill>
                <a:effectLst>
                  <a:outerShdw blurRad="38100" dist="38100" dir="2700000" algn="tl">
                    <a:srgbClr val="C0C0C0"/>
                  </a:outerShdw>
                </a:effectLst>
                <a:latin typeface="Courier New" pitchFamily="49" charset="0"/>
              </a:rPr>
              <a:t>scalar form</a:t>
            </a:r>
          </a:p>
          <a:p>
            <a:pPr algn="ctr">
              <a:spcBef>
                <a:spcPct val="0"/>
              </a:spcBef>
              <a:buClrTx/>
            </a:pPr>
            <a:endParaRPr lang="en-US" sz="1800" b="1">
              <a:solidFill>
                <a:schemeClr val="tx2"/>
              </a:solidFill>
              <a:effectLst>
                <a:outerShdw blurRad="38100" dist="38100" dir="2700000" algn="tl">
                  <a:srgbClr val="C0C0C0"/>
                </a:outerShdw>
              </a:effectLst>
              <a:latin typeface="Courier New" pitchFamily="49" charset="0"/>
            </a:endParaRPr>
          </a:p>
          <a:p>
            <a:pPr algn="ctr">
              <a:spcBef>
                <a:spcPct val="0"/>
              </a:spcBef>
              <a:buClrTx/>
            </a:pPr>
            <a:r>
              <a:rPr lang="en-US" sz="1800" b="1">
                <a:solidFill>
                  <a:schemeClr val="tx2"/>
                </a:solidFill>
                <a:effectLst>
                  <a:outerShdw blurRad="38100" dist="38100" dir="2700000" algn="tl">
                    <a:srgbClr val="C0C0C0"/>
                  </a:outerShdw>
                </a:effectLst>
                <a:latin typeface="Courier New" pitchFamily="49" charset="0"/>
              </a:rPr>
              <a:t>glVertex2f( x, y )</a:t>
            </a:r>
          </a:p>
        </p:txBody>
      </p:sp>
      <p:sp>
        <p:nvSpPr>
          <p:cNvPr id="876555" name="Freeform 11"/>
          <p:cNvSpPr>
            <a:spLocks/>
          </p:cNvSpPr>
          <p:nvPr/>
        </p:nvSpPr>
        <p:spPr bwMode="auto">
          <a:xfrm>
            <a:off x="1366838" y="1831975"/>
            <a:ext cx="3238500" cy="1454150"/>
          </a:xfrm>
          <a:custGeom>
            <a:avLst/>
            <a:gdLst/>
            <a:ahLst/>
            <a:cxnLst>
              <a:cxn ang="0">
                <a:pos x="2039" y="0"/>
              </a:cxn>
              <a:cxn ang="0">
                <a:pos x="2039" y="329"/>
              </a:cxn>
              <a:cxn ang="0">
                <a:pos x="0" y="565"/>
              </a:cxn>
              <a:cxn ang="0">
                <a:pos x="0" y="915"/>
              </a:cxn>
            </a:cxnLst>
            <a:rect l="0" t="0" r="r" b="b"/>
            <a:pathLst>
              <a:path w="2040" h="916">
                <a:moveTo>
                  <a:pt x="2039" y="0"/>
                </a:moveTo>
                <a:lnTo>
                  <a:pt x="2039" y="329"/>
                </a:lnTo>
                <a:lnTo>
                  <a:pt x="0" y="565"/>
                </a:lnTo>
                <a:lnTo>
                  <a:pt x="0" y="915"/>
                </a:lnTo>
              </a:path>
            </a:pathLst>
          </a:custGeom>
          <a:noFill/>
          <a:ln w="12700" cap="rnd" cmpd="sng">
            <a:solidFill>
              <a:srgbClr val="FEBF02"/>
            </a:solidFill>
            <a:prstDash val="solid"/>
            <a:round/>
            <a:headEnd type="stealth" w="med" len="lg"/>
            <a:tailEnd type="none" w="sm" len="sm"/>
          </a:ln>
          <a:effectLst/>
        </p:spPr>
        <p:txBody>
          <a:bodyPr/>
          <a:lstStyle/>
          <a:p>
            <a:endParaRPr lang="en-US"/>
          </a:p>
        </p:txBody>
      </p:sp>
      <p:sp>
        <p:nvSpPr>
          <p:cNvPr id="876556" name="Freeform 12"/>
          <p:cNvSpPr>
            <a:spLocks/>
          </p:cNvSpPr>
          <p:nvPr/>
        </p:nvSpPr>
        <p:spPr bwMode="auto">
          <a:xfrm>
            <a:off x="5116513" y="1863725"/>
            <a:ext cx="2208212" cy="1487488"/>
          </a:xfrm>
          <a:custGeom>
            <a:avLst/>
            <a:gdLst/>
            <a:ahLst/>
            <a:cxnLst>
              <a:cxn ang="0">
                <a:pos x="0" y="0"/>
              </a:cxn>
              <a:cxn ang="0">
                <a:pos x="0" y="305"/>
              </a:cxn>
              <a:cxn ang="0">
                <a:pos x="1390" y="612"/>
              </a:cxn>
              <a:cxn ang="0">
                <a:pos x="1390" y="936"/>
              </a:cxn>
            </a:cxnLst>
            <a:rect l="0" t="0" r="r" b="b"/>
            <a:pathLst>
              <a:path w="1391" h="937">
                <a:moveTo>
                  <a:pt x="0" y="0"/>
                </a:moveTo>
                <a:lnTo>
                  <a:pt x="0" y="305"/>
                </a:lnTo>
                <a:lnTo>
                  <a:pt x="1390" y="612"/>
                </a:lnTo>
                <a:lnTo>
                  <a:pt x="1390" y="936"/>
                </a:lnTo>
              </a:path>
            </a:pathLst>
          </a:custGeom>
          <a:noFill/>
          <a:ln w="12700" cap="rnd" cmpd="sng">
            <a:solidFill>
              <a:srgbClr val="FEBF02"/>
            </a:solidFill>
            <a:prstDash val="solid"/>
            <a:round/>
            <a:headEnd type="stealth" w="med" len="lg"/>
            <a:tailEnd type="none" w="sm" len="sm"/>
          </a:ln>
          <a:effectLst/>
        </p:spPr>
        <p:txBody>
          <a:bodyPr/>
          <a:lstStyle/>
          <a:p>
            <a:endParaRPr lang="en-US"/>
          </a:p>
        </p:txBody>
      </p:sp>
      <p:sp>
        <p:nvSpPr>
          <p:cNvPr id="876558" name="Rectangle 14"/>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Tree>
    <p:custDataLst>
      <p:tags r:id="rId1"/>
    </p:custData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8594" name="Rectangle 2"/>
          <p:cNvSpPr>
            <a:spLocks noGrp="1" noChangeArrowheads="1"/>
          </p:cNvSpPr>
          <p:nvPr>
            <p:ph type="title"/>
          </p:nvPr>
        </p:nvSpPr>
        <p:spPr>
          <a:noFill/>
          <a:ln/>
          <a:effectLst/>
        </p:spPr>
        <p:txBody>
          <a:bodyPr lIns="90488" tIns="44450" rIns="90488" bIns="44450"/>
          <a:lstStyle/>
          <a:p>
            <a:r>
              <a:rPr lang="en-US" altLang="zh-CN">
                <a:ea typeface="宋体" pitchFamily="2" charset="-122"/>
              </a:rPr>
              <a:t>Specifying Geometric Primitives</a:t>
            </a:r>
          </a:p>
        </p:txBody>
      </p:sp>
      <p:sp>
        <p:nvSpPr>
          <p:cNvPr id="878595" name="Rectangle 3"/>
          <p:cNvSpPr>
            <a:spLocks noGrp="1" noChangeArrowheads="1"/>
          </p:cNvSpPr>
          <p:nvPr>
            <p:ph type="body" idx="1"/>
          </p:nvPr>
        </p:nvSpPr>
        <p:spPr>
          <a:noFill/>
          <a:ln/>
        </p:spPr>
        <p:txBody>
          <a:bodyPr lIns="90488" tIns="44450" rIns="90488" bIns="44450"/>
          <a:lstStyle/>
          <a:p>
            <a:r>
              <a:rPr lang="en-US" altLang="zh-CN" sz="2400" b="1">
                <a:ea typeface="宋体" pitchFamily="2" charset="-122"/>
              </a:rPr>
              <a:t>Primitives are specified using</a:t>
            </a:r>
          </a:p>
          <a:p>
            <a:pPr lvl="3">
              <a:buFont typeface="Wingdings" pitchFamily="2" charset="2"/>
              <a:buNone/>
            </a:pPr>
            <a:r>
              <a:rPr lang="en-US" altLang="zh-CN" sz="1600" b="1">
                <a:solidFill>
                  <a:srgbClr val="FFCC00"/>
                </a:solidFill>
                <a:effectLst>
                  <a:outerShdw blurRad="38100" dist="38100" dir="2700000" algn="tl">
                    <a:srgbClr val="C0C0C0"/>
                  </a:outerShdw>
                </a:effectLst>
                <a:latin typeface="Courier New" pitchFamily="49" charset="0"/>
                <a:ea typeface="宋体" pitchFamily="2" charset="-122"/>
              </a:rPr>
              <a:t>glBegin( </a:t>
            </a:r>
            <a:r>
              <a:rPr lang="en-US" altLang="zh-CN" sz="1600" b="1" i="1">
                <a:solidFill>
                  <a:srgbClr val="FFCC00"/>
                </a:solidFill>
                <a:effectLst>
                  <a:outerShdw blurRad="38100" dist="38100" dir="2700000" algn="tl">
                    <a:srgbClr val="C0C0C0"/>
                  </a:outerShdw>
                </a:effectLst>
                <a:latin typeface="Courier New" pitchFamily="49" charset="0"/>
                <a:ea typeface="宋体" pitchFamily="2" charset="-122"/>
              </a:rPr>
              <a:t>primType </a:t>
            </a:r>
            <a:r>
              <a:rPr lang="en-US" altLang="zh-CN" sz="1600" b="1">
                <a:solidFill>
                  <a:srgbClr val="FFCC00"/>
                </a:solidFill>
                <a:effectLst>
                  <a:outerShdw blurRad="38100" dist="38100" dir="2700000" algn="tl">
                    <a:srgbClr val="C0C0C0"/>
                  </a:outerShdw>
                </a:effectLst>
                <a:latin typeface="Courier New" pitchFamily="49" charset="0"/>
                <a:ea typeface="宋体" pitchFamily="2" charset="-122"/>
              </a:rPr>
              <a:t>);</a:t>
            </a:r>
          </a:p>
          <a:p>
            <a:pPr lvl="3">
              <a:buFont typeface="Wingdings" pitchFamily="2" charset="2"/>
              <a:buNone/>
            </a:pPr>
            <a:r>
              <a:rPr lang="en-US" altLang="zh-CN" sz="1600" b="1">
                <a:solidFill>
                  <a:srgbClr val="FFCC00"/>
                </a:solidFill>
                <a:effectLst>
                  <a:outerShdw blurRad="38100" dist="38100" dir="2700000" algn="tl">
                    <a:srgbClr val="C0C0C0"/>
                  </a:outerShdw>
                </a:effectLst>
                <a:latin typeface="Courier New" pitchFamily="49" charset="0"/>
                <a:ea typeface="宋体" pitchFamily="2" charset="-122"/>
              </a:rPr>
              <a:t>glEnd();</a:t>
            </a:r>
            <a:endParaRPr lang="en-US" altLang="zh-CN" sz="1600" b="1" i="1">
              <a:ea typeface="宋体" pitchFamily="2" charset="-122"/>
            </a:endParaRPr>
          </a:p>
          <a:p>
            <a:pPr lvl="1"/>
            <a:r>
              <a:rPr lang="en-US" altLang="zh-CN" sz="2000" b="1" i="1">
                <a:ea typeface="宋体" pitchFamily="2" charset="-122"/>
              </a:rPr>
              <a:t>primType</a:t>
            </a:r>
            <a:r>
              <a:rPr lang="en-US" altLang="zh-CN" sz="2000" b="1">
                <a:ea typeface="宋体" pitchFamily="2" charset="-122"/>
              </a:rPr>
              <a:t> determines how vertices are combined</a:t>
            </a:r>
          </a:p>
        </p:txBody>
      </p:sp>
      <p:sp>
        <p:nvSpPr>
          <p:cNvPr id="878596" name="Rectangle 4"/>
          <p:cNvSpPr>
            <a:spLocks noChangeArrowheads="1"/>
          </p:cNvSpPr>
          <p:nvPr/>
        </p:nvSpPr>
        <p:spPr bwMode="auto">
          <a:xfrm>
            <a:off x="1241425" y="3276600"/>
            <a:ext cx="6372225" cy="2314575"/>
          </a:xfrm>
          <a:prstGeom prst="rect">
            <a:avLst/>
          </a:prstGeom>
          <a:noFill/>
          <a:ln w="9525">
            <a:solidFill>
              <a:schemeClr val="tx1"/>
            </a:solidFill>
            <a:miter lim="800000"/>
            <a:headEnd/>
            <a:tailEnd/>
          </a:ln>
          <a:effectLst/>
        </p:spPr>
        <p:txBody>
          <a:bodyPr wrap="none" lIns="92075" tIns="46038" rIns="92075" bIns="46038">
            <a:spAutoFit/>
          </a:bodyPr>
          <a:lstStyle/>
          <a:p>
            <a:pPr lvl="1">
              <a:lnSpc>
                <a:spcPct val="80000"/>
              </a:lnSpc>
              <a:spcBef>
                <a:spcPct val="0"/>
              </a:spcBef>
              <a:buClrTx/>
            </a:pPr>
            <a:r>
              <a:rPr lang="en-US" sz="2200" b="1" dirty="0" err="1">
                <a:effectLst>
                  <a:outerShdw blurRad="38100" dist="38100" dir="2700000" algn="tl">
                    <a:srgbClr val="C0C0C0"/>
                  </a:outerShdw>
                </a:effectLst>
                <a:latin typeface="Courier New" pitchFamily="49" charset="0"/>
              </a:rPr>
              <a:t>GLfloat</a:t>
            </a:r>
            <a:r>
              <a:rPr lang="en-US" sz="2200" b="1" dirty="0">
                <a:effectLst>
                  <a:outerShdw blurRad="38100" dist="38100" dir="2700000" algn="tl">
                    <a:srgbClr val="C0C0C0"/>
                  </a:outerShdw>
                </a:effectLst>
                <a:latin typeface="Courier New" pitchFamily="49" charset="0"/>
              </a:rPr>
              <a:t> red, </a:t>
            </a:r>
            <a:r>
              <a:rPr lang="en-US" sz="2200" b="1" dirty="0" smtClean="0">
                <a:effectLst>
                  <a:outerShdw blurRad="38100" dist="38100" dir="2700000" algn="tl">
                    <a:srgbClr val="C0C0C0"/>
                  </a:outerShdw>
                </a:effectLst>
                <a:latin typeface="Courier New" pitchFamily="49" charset="0"/>
              </a:rPr>
              <a:t>green, </a:t>
            </a:r>
            <a:r>
              <a:rPr lang="en-US" sz="2200" b="1" dirty="0">
                <a:effectLst>
                  <a:outerShdw blurRad="38100" dist="38100" dir="2700000" algn="tl">
                    <a:srgbClr val="C0C0C0"/>
                  </a:outerShdw>
                </a:effectLst>
                <a:latin typeface="Courier New" pitchFamily="49" charset="0"/>
              </a:rPr>
              <a:t>blue;</a:t>
            </a:r>
          </a:p>
          <a:p>
            <a:pPr lvl="1">
              <a:lnSpc>
                <a:spcPct val="80000"/>
              </a:lnSpc>
              <a:spcBef>
                <a:spcPct val="0"/>
              </a:spcBef>
              <a:buClrTx/>
            </a:pPr>
            <a:r>
              <a:rPr lang="en-US" sz="2200" b="1" dirty="0" err="1">
                <a:effectLst>
                  <a:outerShdw blurRad="38100" dist="38100" dir="2700000" algn="tl">
                    <a:srgbClr val="C0C0C0"/>
                  </a:outerShdw>
                </a:effectLst>
                <a:latin typeface="Courier New" pitchFamily="49" charset="0"/>
              </a:rPr>
              <a:t>Glfloat</a:t>
            </a:r>
            <a:r>
              <a:rPr lang="en-US" sz="2200" b="1" dirty="0">
                <a:effectLst>
                  <a:outerShdw blurRad="38100" dist="38100" dir="2700000" algn="tl">
                    <a:srgbClr val="C0C0C0"/>
                  </a:outerShdw>
                </a:effectLst>
                <a:latin typeface="Courier New" pitchFamily="49" charset="0"/>
              </a:rPr>
              <a:t> </a:t>
            </a:r>
            <a:r>
              <a:rPr lang="en-US" sz="2200" b="1" dirty="0" err="1">
                <a:effectLst>
                  <a:outerShdw blurRad="38100" dist="38100" dir="2700000" algn="tl">
                    <a:srgbClr val="C0C0C0"/>
                  </a:outerShdw>
                </a:effectLst>
                <a:latin typeface="Courier New" pitchFamily="49" charset="0"/>
              </a:rPr>
              <a:t>coords</a:t>
            </a:r>
            <a:r>
              <a:rPr lang="en-US" sz="2200" b="1" dirty="0">
                <a:effectLst>
                  <a:outerShdw blurRad="38100" dist="38100" dir="2700000" algn="tl">
                    <a:srgbClr val="C0C0C0"/>
                  </a:outerShdw>
                </a:effectLst>
                <a:latin typeface="Courier New" pitchFamily="49" charset="0"/>
              </a:rPr>
              <a:t>[3];</a:t>
            </a:r>
          </a:p>
          <a:p>
            <a:pPr lvl="1">
              <a:spcBef>
                <a:spcPct val="0"/>
              </a:spcBef>
              <a:buClrTx/>
            </a:pPr>
            <a:r>
              <a:rPr lang="en-US" sz="2200" b="1" dirty="0" err="1">
                <a:effectLst>
                  <a:outerShdw blurRad="38100" dist="38100" dir="2700000" algn="tl">
                    <a:srgbClr val="C0C0C0"/>
                  </a:outerShdw>
                </a:effectLst>
                <a:latin typeface="Courier New" pitchFamily="49" charset="0"/>
              </a:rPr>
              <a:t>glBegin</a:t>
            </a:r>
            <a:r>
              <a:rPr lang="en-US" sz="2200" b="1" dirty="0">
                <a:effectLst>
                  <a:outerShdw blurRad="38100" dist="38100" dir="2700000" algn="tl">
                    <a:srgbClr val="C0C0C0"/>
                  </a:outerShdw>
                </a:effectLst>
                <a:latin typeface="Courier New" pitchFamily="49" charset="0"/>
              </a:rPr>
              <a:t>( </a:t>
            </a:r>
            <a:r>
              <a:rPr lang="en-US" sz="2200" b="1" i="1" dirty="0" err="1">
                <a:effectLst>
                  <a:outerShdw blurRad="38100" dist="38100" dir="2700000" algn="tl">
                    <a:srgbClr val="C0C0C0"/>
                  </a:outerShdw>
                </a:effectLst>
                <a:latin typeface="Courier New" pitchFamily="49" charset="0"/>
              </a:rPr>
              <a:t>primType</a:t>
            </a:r>
            <a:r>
              <a:rPr lang="en-US" sz="2200" b="1" i="1" dirty="0">
                <a:effectLst>
                  <a:outerShdw blurRad="38100" dist="38100" dir="2700000" algn="tl">
                    <a:srgbClr val="C0C0C0"/>
                  </a:outerShdw>
                </a:effectLst>
                <a:latin typeface="Courier New" pitchFamily="49" charset="0"/>
              </a:rPr>
              <a:t> </a:t>
            </a:r>
            <a:r>
              <a:rPr lang="en-US" sz="2200" b="1" dirty="0">
                <a:effectLst>
                  <a:outerShdw blurRad="38100" dist="38100" dir="2700000" algn="tl">
                    <a:srgbClr val="C0C0C0"/>
                  </a:outerShdw>
                </a:effectLst>
                <a:latin typeface="Courier New" pitchFamily="49" charset="0"/>
              </a:rPr>
              <a:t>);</a:t>
            </a:r>
          </a:p>
          <a:p>
            <a:pPr lvl="1">
              <a:lnSpc>
                <a:spcPct val="80000"/>
              </a:lnSpc>
              <a:spcBef>
                <a:spcPct val="0"/>
              </a:spcBef>
              <a:buClrTx/>
            </a:pPr>
            <a:r>
              <a:rPr lang="en-US" sz="2200" b="1" dirty="0">
                <a:effectLst>
                  <a:outerShdw blurRad="38100" dist="38100" dir="2700000" algn="tl">
                    <a:srgbClr val="C0C0C0"/>
                  </a:outerShdw>
                </a:effectLst>
                <a:latin typeface="Courier New" pitchFamily="49" charset="0"/>
              </a:rPr>
              <a:t>for ( </a:t>
            </a:r>
            <a:r>
              <a:rPr lang="en-US" sz="2200" b="1" dirty="0" err="1">
                <a:effectLst>
                  <a:outerShdw blurRad="38100" dist="38100" dir="2700000" algn="tl">
                    <a:srgbClr val="C0C0C0"/>
                  </a:outerShdw>
                </a:effectLst>
                <a:latin typeface="Courier New" pitchFamily="49" charset="0"/>
              </a:rPr>
              <a:t>i</a:t>
            </a:r>
            <a:r>
              <a:rPr lang="en-US" sz="2200" b="1" dirty="0">
                <a:effectLst>
                  <a:outerShdw blurRad="38100" dist="38100" dir="2700000" algn="tl">
                    <a:srgbClr val="C0C0C0"/>
                  </a:outerShdw>
                </a:effectLst>
                <a:latin typeface="Courier New" pitchFamily="49" charset="0"/>
              </a:rPr>
              <a:t> = 0; </a:t>
            </a:r>
            <a:r>
              <a:rPr lang="en-US" sz="2200" b="1" dirty="0" err="1">
                <a:effectLst>
                  <a:outerShdw blurRad="38100" dist="38100" dir="2700000" algn="tl">
                    <a:srgbClr val="C0C0C0"/>
                  </a:outerShdw>
                </a:effectLst>
                <a:latin typeface="Courier New" pitchFamily="49" charset="0"/>
              </a:rPr>
              <a:t>i</a:t>
            </a:r>
            <a:r>
              <a:rPr lang="en-US" sz="2200" b="1" dirty="0">
                <a:effectLst>
                  <a:outerShdw blurRad="38100" dist="38100" dir="2700000" algn="tl">
                    <a:srgbClr val="C0C0C0"/>
                  </a:outerShdw>
                </a:effectLst>
                <a:latin typeface="Courier New" pitchFamily="49" charset="0"/>
              </a:rPr>
              <a:t> &lt; </a:t>
            </a:r>
            <a:r>
              <a:rPr lang="en-US" sz="2200" b="1" dirty="0" err="1">
                <a:effectLst>
                  <a:outerShdw blurRad="38100" dist="38100" dir="2700000" algn="tl">
                    <a:srgbClr val="C0C0C0"/>
                  </a:outerShdw>
                </a:effectLst>
                <a:latin typeface="Courier New" pitchFamily="49" charset="0"/>
              </a:rPr>
              <a:t>nVerts</a:t>
            </a:r>
            <a:r>
              <a:rPr lang="en-US" sz="2200" b="1" dirty="0">
                <a:effectLst>
                  <a:outerShdw blurRad="38100" dist="38100" dir="2700000" algn="tl">
                    <a:srgbClr val="C0C0C0"/>
                  </a:outerShdw>
                </a:effectLst>
                <a:latin typeface="Courier New" pitchFamily="49" charset="0"/>
              </a:rPr>
              <a:t>; ++</a:t>
            </a:r>
            <a:r>
              <a:rPr lang="en-US" sz="2200" b="1" dirty="0" err="1">
                <a:effectLst>
                  <a:outerShdw blurRad="38100" dist="38100" dir="2700000" algn="tl">
                    <a:srgbClr val="C0C0C0"/>
                  </a:outerShdw>
                </a:effectLst>
                <a:latin typeface="Courier New" pitchFamily="49" charset="0"/>
              </a:rPr>
              <a:t>i</a:t>
            </a:r>
            <a:r>
              <a:rPr lang="en-US" sz="2200" b="1" dirty="0">
                <a:effectLst>
                  <a:outerShdw blurRad="38100" dist="38100" dir="2700000" algn="tl">
                    <a:srgbClr val="C0C0C0"/>
                  </a:outerShdw>
                </a:effectLst>
                <a:latin typeface="Courier New" pitchFamily="49" charset="0"/>
              </a:rPr>
              <a:t> ) {  </a:t>
            </a:r>
          </a:p>
          <a:p>
            <a:pPr lvl="1">
              <a:lnSpc>
                <a:spcPct val="80000"/>
              </a:lnSpc>
              <a:spcBef>
                <a:spcPct val="0"/>
              </a:spcBef>
              <a:buClrTx/>
            </a:pPr>
            <a:r>
              <a:rPr lang="en-US" sz="2200" b="1" dirty="0">
                <a:effectLst>
                  <a:outerShdw blurRad="38100" dist="38100" dir="2700000" algn="tl">
                    <a:srgbClr val="C0C0C0"/>
                  </a:outerShdw>
                </a:effectLst>
                <a:latin typeface="Courier New" pitchFamily="49" charset="0"/>
              </a:rPr>
              <a:t>  glColor3f( red, green, blue );</a:t>
            </a:r>
          </a:p>
          <a:p>
            <a:pPr lvl="1">
              <a:lnSpc>
                <a:spcPct val="80000"/>
              </a:lnSpc>
              <a:spcBef>
                <a:spcPct val="0"/>
              </a:spcBef>
              <a:buClrTx/>
            </a:pPr>
            <a:r>
              <a:rPr lang="en-US" sz="2200" b="1" dirty="0">
                <a:effectLst>
                  <a:outerShdw blurRad="38100" dist="38100" dir="2700000" algn="tl">
                    <a:srgbClr val="C0C0C0"/>
                  </a:outerShdw>
                </a:effectLst>
                <a:latin typeface="Courier New" pitchFamily="49" charset="0"/>
              </a:rPr>
              <a:t>  glVertex3fv( </a:t>
            </a:r>
            <a:r>
              <a:rPr lang="en-US" sz="2200" b="1" dirty="0" err="1">
                <a:effectLst>
                  <a:outerShdw blurRad="38100" dist="38100" dir="2700000" algn="tl">
                    <a:srgbClr val="C0C0C0"/>
                  </a:outerShdw>
                </a:effectLst>
                <a:latin typeface="Courier New" pitchFamily="49" charset="0"/>
              </a:rPr>
              <a:t>coords</a:t>
            </a:r>
            <a:r>
              <a:rPr lang="en-US" sz="2200" b="1" dirty="0">
                <a:effectLst>
                  <a:outerShdw blurRad="38100" dist="38100" dir="2700000" algn="tl">
                    <a:srgbClr val="C0C0C0"/>
                  </a:outerShdw>
                </a:effectLst>
                <a:latin typeface="Courier New" pitchFamily="49" charset="0"/>
              </a:rPr>
              <a:t> );</a:t>
            </a:r>
          </a:p>
          <a:p>
            <a:pPr lvl="1">
              <a:lnSpc>
                <a:spcPct val="80000"/>
              </a:lnSpc>
              <a:spcBef>
                <a:spcPct val="0"/>
              </a:spcBef>
              <a:buClrTx/>
            </a:pPr>
            <a:r>
              <a:rPr lang="en-US" sz="2200" b="1" dirty="0">
                <a:effectLst>
                  <a:outerShdw blurRad="38100" dist="38100" dir="2700000" algn="tl">
                    <a:srgbClr val="C0C0C0"/>
                  </a:outerShdw>
                </a:effectLst>
                <a:latin typeface="Courier New" pitchFamily="49" charset="0"/>
              </a:rPr>
              <a:t>}</a:t>
            </a:r>
          </a:p>
          <a:p>
            <a:pPr lvl="1">
              <a:lnSpc>
                <a:spcPct val="80000"/>
              </a:lnSpc>
              <a:spcBef>
                <a:spcPct val="0"/>
              </a:spcBef>
              <a:buClrTx/>
            </a:pPr>
            <a:r>
              <a:rPr lang="en-US" sz="2200" b="1" dirty="0" err="1">
                <a:effectLst>
                  <a:outerShdw blurRad="38100" dist="38100" dir="2700000" algn="tl">
                    <a:srgbClr val="C0C0C0"/>
                  </a:outerShdw>
                </a:effectLst>
                <a:latin typeface="Courier New" pitchFamily="49" charset="0"/>
              </a:rPr>
              <a:t>glEnd</a:t>
            </a:r>
            <a:r>
              <a:rPr lang="en-US" sz="2200" b="1" dirty="0">
                <a:effectLst>
                  <a:outerShdw blurRad="38100" dist="38100" dir="2700000" algn="tl">
                    <a:srgbClr val="C0C0C0"/>
                  </a:outerShdw>
                </a:effectLst>
                <a:latin typeface="Courier New" pitchFamily="49" charset="0"/>
              </a:rPr>
              <a:t>();</a:t>
            </a:r>
          </a:p>
        </p:txBody>
      </p:sp>
      <p:sp>
        <p:nvSpPr>
          <p:cNvPr id="878598" name="Rectangle 6"/>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Tree>
    <p:custDataLst>
      <p:tags r:id="rId1"/>
    </p:custData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978" name="Rectangle 2"/>
          <p:cNvSpPr>
            <a:spLocks noGrp="1" noChangeArrowheads="1"/>
          </p:cNvSpPr>
          <p:nvPr>
            <p:ph type="title"/>
          </p:nvPr>
        </p:nvSpPr>
        <p:spPr/>
        <p:txBody>
          <a:bodyPr/>
          <a:lstStyle/>
          <a:p>
            <a:r>
              <a:rPr lang="en-US" altLang="zh-CN">
                <a:ea typeface="宋体" pitchFamily="2" charset="-122"/>
              </a:rPr>
              <a:t>Transformations in OpenGL</a:t>
            </a:r>
          </a:p>
        </p:txBody>
      </p:sp>
      <p:sp>
        <p:nvSpPr>
          <p:cNvPr id="894979" name="Rectangle 3"/>
          <p:cNvSpPr>
            <a:spLocks noGrp="1" noChangeArrowheads="1"/>
          </p:cNvSpPr>
          <p:nvPr>
            <p:ph type="body" idx="1"/>
          </p:nvPr>
        </p:nvSpPr>
        <p:spPr/>
        <p:txBody>
          <a:bodyPr/>
          <a:lstStyle/>
          <a:p>
            <a:r>
              <a:rPr lang="en-US" altLang="zh-CN" b="1">
                <a:ea typeface="宋体" pitchFamily="2" charset="-122"/>
              </a:rPr>
              <a:t>Modeling</a:t>
            </a:r>
          </a:p>
          <a:p>
            <a:r>
              <a:rPr lang="en-US" altLang="zh-CN" b="1">
                <a:ea typeface="宋体" pitchFamily="2" charset="-122"/>
              </a:rPr>
              <a:t>Viewing</a:t>
            </a:r>
          </a:p>
          <a:p>
            <a:pPr lvl="1"/>
            <a:r>
              <a:rPr lang="en-US" altLang="zh-CN" b="1">
                <a:ea typeface="宋体" pitchFamily="2" charset="-122"/>
              </a:rPr>
              <a:t>orient camera</a:t>
            </a:r>
          </a:p>
          <a:p>
            <a:pPr lvl="1"/>
            <a:r>
              <a:rPr lang="en-US" altLang="zh-CN" b="1">
                <a:ea typeface="宋体" pitchFamily="2" charset="-122"/>
              </a:rPr>
              <a:t>projection</a:t>
            </a:r>
          </a:p>
          <a:p>
            <a:r>
              <a:rPr lang="en-US" altLang="zh-CN" b="1">
                <a:ea typeface="宋体" pitchFamily="2" charset="-122"/>
              </a:rPr>
              <a:t>Animation</a:t>
            </a:r>
          </a:p>
          <a:p>
            <a:r>
              <a:rPr lang="en-US" altLang="zh-CN" b="1">
                <a:ea typeface="宋体" pitchFamily="2" charset="-122"/>
              </a:rPr>
              <a:t>Map to screen</a:t>
            </a:r>
          </a:p>
        </p:txBody>
      </p:sp>
      <p:sp>
        <p:nvSpPr>
          <p:cNvPr id="894981" name="Rectangle 5"/>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Tree>
    <p:custDataLst>
      <p:tags r:id="rId1"/>
    </p:custData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7027" name="Rectangle 3"/>
          <p:cNvSpPr>
            <a:spLocks noGrp="1" noChangeArrowheads="1"/>
          </p:cNvSpPr>
          <p:nvPr>
            <p:ph type="body" idx="1"/>
          </p:nvPr>
        </p:nvSpPr>
        <p:spPr>
          <a:noFill/>
          <a:ln/>
        </p:spPr>
        <p:txBody>
          <a:bodyPr lIns="90488" tIns="44450" rIns="90488" bIns="44450"/>
          <a:lstStyle/>
          <a:p>
            <a:r>
              <a:rPr lang="en-US" altLang="zh-CN" b="1">
                <a:ea typeface="宋体" pitchFamily="2" charset="-122"/>
              </a:rPr>
              <a:t>3D is just like taking a photograph (lots of photographs!)</a:t>
            </a:r>
          </a:p>
        </p:txBody>
      </p:sp>
      <p:grpSp>
        <p:nvGrpSpPr>
          <p:cNvPr id="2" name="Group 4"/>
          <p:cNvGrpSpPr>
            <a:grpSpLocks/>
          </p:cNvGrpSpPr>
          <p:nvPr/>
        </p:nvGrpSpPr>
        <p:grpSpPr bwMode="auto">
          <a:xfrm>
            <a:off x="2057400" y="3187700"/>
            <a:ext cx="1754188" cy="2211388"/>
            <a:chOff x="1296" y="2496"/>
            <a:chExt cx="1105" cy="1393"/>
          </a:xfrm>
        </p:grpSpPr>
        <p:sp>
          <p:nvSpPr>
            <p:cNvPr id="897029" name="Rectangle 5"/>
            <p:cNvSpPr>
              <a:spLocks noChangeArrowheads="1"/>
            </p:cNvSpPr>
            <p:nvPr/>
          </p:nvSpPr>
          <p:spPr bwMode="auto">
            <a:xfrm>
              <a:off x="1444" y="2596"/>
              <a:ext cx="520" cy="328"/>
            </a:xfrm>
            <a:prstGeom prst="rect">
              <a:avLst/>
            </a:prstGeom>
            <a:solidFill>
              <a:srgbClr val="3366FF"/>
            </a:solidFill>
            <a:ln w="12700">
              <a:solidFill>
                <a:schemeClr val="tx1"/>
              </a:solidFill>
              <a:miter lim="800000"/>
              <a:headEnd/>
              <a:tailEnd/>
            </a:ln>
            <a:effectLst/>
          </p:spPr>
          <p:txBody>
            <a:bodyPr wrap="none" anchor="ctr"/>
            <a:lstStyle/>
            <a:p>
              <a:pPr algn="ctr"/>
              <a:endParaRPr lang="en-US"/>
            </a:p>
          </p:txBody>
        </p:sp>
        <p:sp>
          <p:nvSpPr>
            <p:cNvPr id="897030" name="Freeform 6"/>
            <p:cNvSpPr>
              <a:spLocks/>
            </p:cNvSpPr>
            <p:nvPr/>
          </p:nvSpPr>
          <p:spPr bwMode="auto">
            <a:xfrm>
              <a:off x="1584" y="2496"/>
              <a:ext cx="241" cy="97"/>
            </a:xfrm>
            <a:custGeom>
              <a:avLst/>
              <a:gdLst/>
              <a:ahLst/>
              <a:cxnLst>
                <a:cxn ang="0">
                  <a:pos x="0" y="96"/>
                </a:cxn>
                <a:cxn ang="0">
                  <a:pos x="48" y="0"/>
                </a:cxn>
                <a:cxn ang="0">
                  <a:pos x="192" y="0"/>
                </a:cxn>
                <a:cxn ang="0">
                  <a:pos x="240" y="96"/>
                </a:cxn>
                <a:cxn ang="0">
                  <a:pos x="0" y="96"/>
                </a:cxn>
              </a:cxnLst>
              <a:rect l="0" t="0" r="r" b="b"/>
              <a:pathLst>
                <a:path w="241" h="97">
                  <a:moveTo>
                    <a:pt x="0" y="96"/>
                  </a:moveTo>
                  <a:lnTo>
                    <a:pt x="48" y="0"/>
                  </a:lnTo>
                  <a:lnTo>
                    <a:pt x="192" y="0"/>
                  </a:lnTo>
                  <a:lnTo>
                    <a:pt x="240" y="96"/>
                  </a:lnTo>
                  <a:lnTo>
                    <a:pt x="0" y="96"/>
                  </a:lnTo>
                </a:path>
              </a:pathLst>
            </a:custGeom>
            <a:solidFill>
              <a:srgbClr val="3366FF"/>
            </a:solidFill>
            <a:ln w="12700" cap="rnd" cmpd="sng">
              <a:solidFill>
                <a:schemeClr val="tx1"/>
              </a:solidFill>
              <a:prstDash val="solid"/>
              <a:round/>
              <a:headEnd/>
              <a:tailEnd/>
            </a:ln>
            <a:effectLst/>
          </p:spPr>
          <p:txBody>
            <a:bodyPr/>
            <a:lstStyle/>
            <a:p>
              <a:endParaRPr lang="en-US"/>
            </a:p>
          </p:txBody>
        </p:sp>
        <p:sp>
          <p:nvSpPr>
            <p:cNvPr id="897031" name="Rectangle 7"/>
            <p:cNvSpPr>
              <a:spLocks noChangeArrowheads="1"/>
            </p:cNvSpPr>
            <p:nvPr/>
          </p:nvSpPr>
          <p:spPr bwMode="auto">
            <a:xfrm>
              <a:off x="1684" y="2548"/>
              <a:ext cx="40" cy="40"/>
            </a:xfrm>
            <a:prstGeom prst="rect">
              <a:avLst/>
            </a:prstGeom>
            <a:solidFill>
              <a:srgbClr val="FFFFFF"/>
            </a:solidFill>
            <a:ln w="12700">
              <a:solidFill>
                <a:schemeClr val="tx1"/>
              </a:solidFill>
              <a:miter lim="800000"/>
              <a:headEnd/>
              <a:tailEnd/>
            </a:ln>
            <a:effectLst/>
          </p:spPr>
          <p:txBody>
            <a:bodyPr wrap="none" anchor="ctr"/>
            <a:lstStyle/>
            <a:p>
              <a:pPr algn="ctr"/>
              <a:endParaRPr lang="en-US"/>
            </a:p>
          </p:txBody>
        </p:sp>
        <p:sp>
          <p:nvSpPr>
            <p:cNvPr id="897032" name="Oval 8"/>
            <p:cNvSpPr>
              <a:spLocks noChangeArrowheads="1"/>
            </p:cNvSpPr>
            <p:nvPr/>
          </p:nvSpPr>
          <p:spPr bwMode="auto">
            <a:xfrm>
              <a:off x="1588" y="2644"/>
              <a:ext cx="232" cy="232"/>
            </a:xfrm>
            <a:prstGeom prst="ellipse">
              <a:avLst/>
            </a:prstGeom>
            <a:gradFill rotWithShape="0">
              <a:gsLst>
                <a:gs pos="0">
                  <a:schemeClr val="accent1"/>
                </a:gs>
                <a:gs pos="100000">
                  <a:schemeClr val="accent1">
                    <a:gamma/>
                    <a:shade val="69804"/>
                    <a:invGamma/>
                  </a:schemeClr>
                </a:gs>
              </a:gsLst>
              <a:lin ang="18900000" scaled="1"/>
            </a:gradFill>
            <a:ln w="12700">
              <a:solidFill>
                <a:schemeClr val="tx1"/>
              </a:solidFill>
              <a:round/>
              <a:headEnd/>
              <a:tailEnd/>
            </a:ln>
            <a:effectLst/>
          </p:spPr>
          <p:txBody>
            <a:bodyPr wrap="none" anchor="ctr"/>
            <a:lstStyle/>
            <a:p>
              <a:pPr algn="ctr"/>
              <a:endParaRPr lang="en-US"/>
            </a:p>
          </p:txBody>
        </p:sp>
        <p:sp>
          <p:nvSpPr>
            <p:cNvPr id="897033" name="Oval 9"/>
            <p:cNvSpPr>
              <a:spLocks noChangeArrowheads="1"/>
            </p:cNvSpPr>
            <p:nvPr/>
          </p:nvSpPr>
          <p:spPr bwMode="auto">
            <a:xfrm>
              <a:off x="1636" y="2692"/>
              <a:ext cx="136" cy="136"/>
            </a:xfrm>
            <a:prstGeom prst="ellipse">
              <a:avLst/>
            </a:prstGeom>
            <a:solidFill>
              <a:srgbClr val="FFFFFF"/>
            </a:solidFill>
            <a:ln w="12700">
              <a:solidFill>
                <a:schemeClr val="tx1"/>
              </a:solidFill>
              <a:round/>
              <a:headEnd/>
              <a:tailEnd/>
            </a:ln>
            <a:effectLst/>
          </p:spPr>
          <p:txBody>
            <a:bodyPr wrap="none" anchor="ctr"/>
            <a:lstStyle/>
            <a:p>
              <a:pPr algn="ctr"/>
              <a:endParaRPr lang="en-US"/>
            </a:p>
          </p:txBody>
        </p:sp>
        <p:sp>
          <p:nvSpPr>
            <p:cNvPr id="897034" name="Rectangle 10"/>
            <p:cNvSpPr>
              <a:spLocks noChangeArrowheads="1"/>
            </p:cNvSpPr>
            <p:nvPr/>
          </p:nvSpPr>
          <p:spPr bwMode="auto">
            <a:xfrm>
              <a:off x="1492" y="2548"/>
              <a:ext cx="40" cy="40"/>
            </a:xfrm>
            <a:prstGeom prst="rect">
              <a:avLst/>
            </a:prstGeom>
            <a:solidFill>
              <a:srgbClr val="FFFFFF"/>
            </a:solidFill>
            <a:ln w="12700">
              <a:solidFill>
                <a:schemeClr val="tx1"/>
              </a:solidFill>
              <a:miter lim="800000"/>
              <a:headEnd/>
              <a:tailEnd/>
            </a:ln>
            <a:effectLst/>
          </p:spPr>
          <p:txBody>
            <a:bodyPr wrap="none" anchor="ctr"/>
            <a:lstStyle/>
            <a:p>
              <a:pPr algn="ctr"/>
              <a:endParaRPr lang="en-US"/>
            </a:p>
          </p:txBody>
        </p:sp>
        <p:sp>
          <p:nvSpPr>
            <p:cNvPr id="897035" name="Rectangle 11"/>
            <p:cNvSpPr>
              <a:spLocks noChangeArrowheads="1"/>
            </p:cNvSpPr>
            <p:nvPr/>
          </p:nvSpPr>
          <p:spPr bwMode="auto">
            <a:xfrm>
              <a:off x="1588" y="2932"/>
              <a:ext cx="232" cy="40"/>
            </a:xfrm>
            <a:prstGeom prst="rect">
              <a:avLst/>
            </a:prstGeom>
            <a:solidFill>
              <a:schemeClr val="bg1"/>
            </a:solidFill>
            <a:ln w="12700">
              <a:solidFill>
                <a:schemeClr val="tx1"/>
              </a:solidFill>
              <a:miter lim="800000"/>
              <a:headEnd/>
              <a:tailEnd/>
            </a:ln>
            <a:effectLst/>
          </p:spPr>
          <p:txBody>
            <a:bodyPr wrap="none" anchor="ctr"/>
            <a:lstStyle/>
            <a:p>
              <a:pPr algn="ctr"/>
              <a:endParaRPr lang="en-US"/>
            </a:p>
          </p:txBody>
        </p:sp>
        <p:sp>
          <p:nvSpPr>
            <p:cNvPr id="897036" name="Freeform 12"/>
            <p:cNvSpPr>
              <a:spLocks/>
            </p:cNvSpPr>
            <p:nvPr/>
          </p:nvSpPr>
          <p:spPr bwMode="auto">
            <a:xfrm>
              <a:off x="1728" y="2976"/>
              <a:ext cx="673" cy="673"/>
            </a:xfrm>
            <a:custGeom>
              <a:avLst/>
              <a:gdLst/>
              <a:ahLst/>
              <a:cxnLst>
                <a:cxn ang="0">
                  <a:pos x="0" y="0"/>
                </a:cxn>
                <a:cxn ang="0">
                  <a:pos x="672" y="672"/>
                </a:cxn>
                <a:cxn ang="0">
                  <a:pos x="624" y="672"/>
                </a:cxn>
                <a:cxn ang="0">
                  <a:pos x="0" y="48"/>
                </a:cxn>
                <a:cxn ang="0">
                  <a:pos x="0" y="0"/>
                </a:cxn>
              </a:cxnLst>
              <a:rect l="0" t="0" r="r" b="b"/>
              <a:pathLst>
                <a:path w="673" h="673">
                  <a:moveTo>
                    <a:pt x="0" y="0"/>
                  </a:moveTo>
                  <a:lnTo>
                    <a:pt x="672" y="672"/>
                  </a:lnTo>
                  <a:lnTo>
                    <a:pt x="624" y="672"/>
                  </a:lnTo>
                  <a:lnTo>
                    <a:pt x="0" y="48"/>
                  </a:lnTo>
                  <a:lnTo>
                    <a:pt x="0" y="0"/>
                  </a:lnTo>
                </a:path>
              </a:pathLst>
            </a:custGeom>
            <a:solidFill>
              <a:schemeClr val="bg1"/>
            </a:solidFill>
            <a:ln w="12700" cap="rnd" cmpd="sng">
              <a:solidFill>
                <a:schemeClr val="tx1"/>
              </a:solidFill>
              <a:prstDash val="solid"/>
              <a:round/>
              <a:headEnd/>
              <a:tailEnd/>
            </a:ln>
            <a:effectLst/>
          </p:spPr>
          <p:txBody>
            <a:bodyPr/>
            <a:lstStyle/>
            <a:p>
              <a:endParaRPr lang="en-US"/>
            </a:p>
          </p:txBody>
        </p:sp>
        <p:sp>
          <p:nvSpPr>
            <p:cNvPr id="897037" name="Freeform 13"/>
            <p:cNvSpPr>
              <a:spLocks/>
            </p:cNvSpPr>
            <p:nvPr/>
          </p:nvSpPr>
          <p:spPr bwMode="auto">
            <a:xfrm>
              <a:off x="1296" y="2976"/>
              <a:ext cx="433" cy="721"/>
            </a:xfrm>
            <a:custGeom>
              <a:avLst/>
              <a:gdLst/>
              <a:ahLst/>
              <a:cxnLst>
                <a:cxn ang="0">
                  <a:pos x="384" y="0"/>
                </a:cxn>
                <a:cxn ang="0">
                  <a:pos x="0" y="720"/>
                </a:cxn>
                <a:cxn ang="0">
                  <a:pos x="48" y="720"/>
                </a:cxn>
                <a:cxn ang="0">
                  <a:pos x="432" y="0"/>
                </a:cxn>
                <a:cxn ang="0">
                  <a:pos x="384" y="0"/>
                </a:cxn>
              </a:cxnLst>
              <a:rect l="0" t="0" r="r" b="b"/>
              <a:pathLst>
                <a:path w="433" h="721">
                  <a:moveTo>
                    <a:pt x="384" y="0"/>
                  </a:moveTo>
                  <a:lnTo>
                    <a:pt x="0" y="720"/>
                  </a:lnTo>
                  <a:lnTo>
                    <a:pt x="48" y="720"/>
                  </a:lnTo>
                  <a:lnTo>
                    <a:pt x="432" y="0"/>
                  </a:lnTo>
                  <a:lnTo>
                    <a:pt x="384" y="0"/>
                  </a:lnTo>
                </a:path>
              </a:pathLst>
            </a:custGeom>
            <a:solidFill>
              <a:schemeClr val="bg1"/>
            </a:solidFill>
            <a:ln w="12700" cap="rnd" cmpd="sng">
              <a:solidFill>
                <a:schemeClr val="tx1"/>
              </a:solidFill>
              <a:prstDash val="solid"/>
              <a:round/>
              <a:headEnd/>
              <a:tailEnd/>
            </a:ln>
            <a:effectLst/>
          </p:spPr>
          <p:txBody>
            <a:bodyPr/>
            <a:lstStyle/>
            <a:p>
              <a:endParaRPr lang="en-US"/>
            </a:p>
          </p:txBody>
        </p:sp>
        <p:sp>
          <p:nvSpPr>
            <p:cNvPr id="897038" name="Freeform 14"/>
            <p:cNvSpPr>
              <a:spLocks/>
            </p:cNvSpPr>
            <p:nvPr/>
          </p:nvSpPr>
          <p:spPr bwMode="auto">
            <a:xfrm>
              <a:off x="1680" y="2976"/>
              <a:ext cx="337" cy="913"/>
            </a:xfrm>
            <a:custGeom>
              <a:avLst/>
              <a:gdLst/>
              <a:ahLst/>
              <a:cxnLst>
                <a:cxn ang="0">
                  <a:pos x="0" y="0"/>
                </a:cxn>
                <a:cxn ang="0">
                  <a:pos x="288" y="912"/>
                </a:cxn>
                <a:cxn ang="0">
                  <a:pos x="336" y="912"/>
                </a:cxn>
                <a:cxn ang="0">
                  <a:pos x="48" y="0"/>
                </a:cxn>
                <a:cxn ang="0">
                  <a:pos x="0" y="0"/>
                </a:cxn>
              </a:cxnLst>
              <a:rect l="0" t="0" r="r" b="b"/>
              <a:pathLst>
                <a:path w="337" h="913">
                  <a:moveTo>
                    <a:pt x="0" y="0"/>
                  </a:moveTo>
                  <a:lnTo>
                    <a:pt x="288" y="912"/>
                  </a:lnTo>
                  <a:lnTo>
                    <a:pt x="336" y="912"/>
                  </a:lnTo>
                  <a:lnTo>
                    <a:pt x="48" y="0"/>
                  </a:lnTo>
                  <a:lnTo>
                    <a:pt x="0" y="0"/>
                  </a:lnTo>
                </a:path>
              </a:pathLst>
            </a:custGeom>
            <a:solidFill>
              <a:schemeClr val="bg1"/>
            </a:solidFill>
            <a:ln w="12700" cap="rnd" cmpd="sng">
              <a:solidFill>
                <a:schemeClr val="tx1"/>
              </a:solidFill>
              <a:prstDash val="solid"/>
              <a:round/>
              <a:headEnd/>
              <a:tailEnd/>
            </a:ln>
            <a:effectLst/>
          </p:spPr>
          <p:txBody>
            <a:bodyPr/>
            <a:lstStyle/>
            <a:p>
              <a:endParaRPr lang="en-US"/>
            </a:p>
          </p:txBody>
        </p:sp>
      </p:grpSp>
      <p:sp>
        <p:nvSpPr>
          <p:cNvPr id="897039" name="Rectangle 15"/>
          <p:cNvSpPr>
            <a:spLocks noChangeArrowheads="1"/>
          </p:cNvSpPr>
          <p:nvPr/>
        </p:nvSpPr>
        <p:spPr bwMode="auto">
          <a:xfrm>
            <a:off x="822325" y="3324225"/>
            <a:ext cx="1252538" cy="457200"/>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2400" b="1"/>
              <a:t>camera</a:t>
            </a:r>
          </a:p>
        </p:txBody>
      </p:sp>
      <p:sp>
        <p:nvSpPr>
          <p:cNvPr id="897040" name="Rectangle 16"/>
          <p:cNvSpPr>
            <a:spLocks noChangeArrowheads="1"/>
          </p:cNvSpPr>
          <p:nvPr/>
        </p:nvSpPr>
        <p:spPr bwMode="auto">
          <a:xfrm>
            <a:off x="974725" y="4467225"/>
            <a:ext cx="1047750" cy="457200"/>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2400" b="1"/>
              <a:t>tripod</a:t>
            </a:r>
          </a:p>
        </p:txBody>
      </p:sp>
      <p:sp>
        <p:nvSpPr>
          <p:cNvPr id="897041" name="Rectangle 17"/>
          <p:cNvSpPr>
            <a:spLocks noChangeArrowheads="1"/>
          </p:cNvSpPr>
          <p:nvPr/>
        </p:nvSpPr>
        <p:spPr bwMode="auto">
          <a:xfrm>
            <a:off x="5241925" y="4314825"/>
            <a:ext cx="1081088" cy="457200"/>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2400" b="1"/>
              <a:t>model</a:t>
            </a:r>
          </a:p>
        </p:txBody>
      </p:sp>
      <p:sp>
        <p:nvSpPr>
          <p:cNvPr id="897042" name="Freeform 18"/>
          <p:cNvSpPr>
            <a:spLocks/>
          </p:cNvSpPr>
          <p:nvPr/>
        </p:nvSpPr>
        <p:spPr bwMode="auto">
          <a:xfrm>
            <a:off x="3505200" y="3263900"/>
            <a:ext cx="534988" cy="839788"/>
          </a:xfrm>
          <a:custGeom>
            <a:avLst/>
            <a:gdLst/>
            <a:ahLst/>
            <a:cxnLst>
              <a:cxn ang="0">
                <a:pos x="0" y="0"/>
              </a:cxn>
              <a:cxn ang="0">
                <a:pos x="0" y="336"/>
              </a:cxn>
              <a:cxn ang="0">
                <a:pos x="336" y="528"/>
              </a:cxn>
              <a:cxn ang="0">
                <a:pos x="336" y="192"/>
              </a:cxn>
              <a:cxn ang="0">
                <a:pos x="0" y="0"/>
              </a:cxn>
            </a:cxnLst>
            <a:rect l="0" t="0" r="r" b="b"/>
            <a:pathLst>
              <a:path w="337" h="529">
                <a:moveTo>
                  <a:pt x="0" y="0"/>
                </a:moveTo>
                <a:lnTo>
                  <a:pt x="0" y="336"/>
                </a:lnTo>
                <a:lnTo>
                  <a:pt x="336" y="528"/>
                </a:lnTo>
                <a:lnTo>
                  <a:pt x="336" y="192"/>
                </a:lnTo>
                <a:lnTo>
                  <a:pt x="0" y="0"/>
                </a:lnTo>
              </a:path>
            </a:pathLst>
          </a:custGeom>
          <a:noFill/>
          <a:ln w="12700" cap="rnd" cmpd="sng">
            <a:solidFill>
              <a:schemeClr val="tx1"/>
            </a:solidFill>
            <a:prstDash val="solid"/>
            <a:round/>
            <a:headEnd/>
            <a:tailEnd/>
          </a:ln>
          <a:effectLst/>
        </p:spPr>
        <p:txBody>
          <a:bodyPr/>
          <a:lstStyle/>
          <a:p>
            <a:endParaRPr lang="en-US"/>
          </a:p>
        </p:txBody>
      </p:sp>
      <p:sp>
        <p:nvSpPr>
          <p:cNvPr id="897043" name="Line 19"/>
          <p:cNvSpPr>
            <a:spLocks noChangeShapeType="1"/>
          </p:cNvSpPr>
          <p:nvPr/>
        </p:nvSpPr>
        <p:spPr bwMode="auto">
          <a:xfrm flipV="1">
            <a:off x="3505200" y="2730500"/>
            <a:ext cx="3810000" cy="533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897044" name="Freeform 20"/>
          <p:cNvSpPr>
            <a:spLocks/>
          </p:cNvSpPr>
          <p:nvPr/>
        </p:nvSpPr>
        <p:spPr bwMode="auto">
          <a:xfrm>
            <a:off x="7315200" y="2730500"/>
            <a:ext cx="1144588" cy="1906588"/>
          </a:xfrm>
          <a:custGeom>
            <a:avLst/>
            <a:gdLst/>
            <a:ahLst/>
            <a:cxnLst>
              <a:cxn ang="0">
                <a:pos x="0" y="0"/>
              </a:cxn>
              <a:cxn ang="0">
                <a:pos x="720" y="432"/>
              </a:cxn>
              <a:cxn ang="0">
                <a:pos x="720" y="1200"/>
              </a:cxn>
              <a:cxn ang="0">
                <a:pos x="0" y="768"/>
              </a:cxn>
              <a:cxn ang="0">
                <a:pos x="0" y="0"/>
              </a:cxn>
            </a:cxnLst>
            <a:rect l="0" t="0" r="r" b="b"/>
            <a:pathLst>
              <a:path w="721" h="1201">
                <a:moveTo>
                  <a:pt x="0" y="0"/>
                </a:moveTo>
                <a:lnTo>
                  <a:pt x="720" y="432"/>
                </a:lnTo>
                <a:lnTo>
                  <a:pt x="720" y="1200"/>
                </a:lnTo>
                <a:lnTo>
                  <a:pt x="0" y="768"/>
                </a:lnTo>
                <a:lnTo>
                  <a:pt x="0" y="0"/>
                </a:lnTo>
              </a:path>
            </a:pathLst>
          </a:custGeom>
          <a:noFill/>
          <a:ln w="12700" cap="rnd" cmpd="sng">
            <a:solidFill>
              <a:schemeClr val="tx1"/>
            </a:solidFill>
            <a:prstDash val="solid"/>
            <a:round/>
            <a:headEnd/>
            <a:tailEnd/>
          </a:ln>
          <a:effectLst/>
        </p:spPr>
        <p:txBody>
          <a:bodyPr/>
          <a:lstStyle/>
          <a:p>
            <a:endParaRPr lang="en-US"/>
          </a:p>
        </p:txBody>
      </p:sp>
      <p:sp>
        <p:nvSpPr>
          <p:cNvPr id="897045" name="Line 21"/>
          <p:cNvSpPr>
            <a:spLocks noChangeShapeType="1"/>
          </p:cNvSpPr>
          <p:nvPr/>
        </p:nvSpPr>
        <p:spPr bwMode="auto">
          <a:xfrm flipH="1" flipV="1">
            <a:off x="3505200" y="3797300"/>
            <a:ext cx="3810000" cy="152400"/>
          </a:xfrm>
          <a:prstGeom prst="line">
            <a:avLst/>
          </a:prstGeom>
          <a:noFill/>
          <a:ln w="12700">
            <a:solidFill>
              <a:schemeClr val="tx1"/>
            </a:solidFill>
            <a:round/>
            <a:headEnd type="none" w="sm" len="sm"/>
            <a:tailEnd type="none" w="sm" len="sm"/>
          </a:ln>
          <a:effectLst/>
        </p:spPr>
        <p:txBody>
          <a:bodyPr wrap="none" anchor="ctr"/>
          <a:lstStyle/>
          <a:p>
            <a:endParaRPr lang="en-US"/>
          </a:p>
        </p:txBody>
      </p:sp>
      <p:graphicFrame>
        <p:nvGraphicFramePr>
          <p:cNvPr id="897046" name="Object 22"/>
          <p:cNvGraphicFramePr>
            <a:graphicFrameLocks/>
          </p:cNvGraphicFramePr>
          <p:nvPr/>
        </p:nvGraphicFramePr>
        <p:xfrm>
          <a:off x="4489450" y="3467100"/>
          <a:ext cx="2749550" cy="711200"/>
        </p:xfrm>
        <a:graphic>
          <a:graphicData uri="http://schemas.openxmlformats.org/presentationml/2006/ole">
            <p:oleObj spid="_x0000_s2050" name="Clip" r:id="rId5" imgW="3660480" imgH="954000" progId="">
              <p:embed/>
            </p:oleObj>
          </a:graphicData>
        </a:graphic>
      </p:graphicFrame>
      <p:sp>
        <p:nvSpPr>
          <p:cNvPr id="897047" name="Line 23"/>
          <p:cNvSpPr>
            <a:spLocks noChangeShapeType="1"/>
          </p:cNvSpPr>
          <p:nvPr/>
        </p:nvSpPr>
        <p:spPr bwMode="auto">
          <a:xfrm flipV="1">
            <a:off x="4038600" y="3416300"/>
            <a:ext cx="4419600" cy="152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897048" name="Line 24"/>
          <p:cNvSpPr>
            <a:spLocks noChangeShapeType="1"/>
          </p:cNvSpPr>
          <p:nvPr/>
        </p:nvSpPr>
        <p:spPr bwMode="auto">
          <a:xfrm>
            <a:off x="4038600" y="4102100"/>
            <a:ext cx="4419600" cy="533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897049" name="Rectangle 25"/>
          <p:cNvSpPr>
            <a:spLocks noChangeArrowheads="1"/>
          </p:cNvSpPr>
          <p:nvPr/>
        </p:nvSpPr>
        <p:spPr bwMode="auto">
          <a:xfrm>
            <a:off x="4535488" y="2209800"/>
            <a:ext cx="1301750" cy="749300"/>
          </a:xfrm>
          <a:prstGeom prst="rect">
            <a:avLst/>
          </a:prstGeom>
          <a:noFill/>
          <a:ln w="9525">
            <a:noFill/>
            <a:miter lim="800000"/>
            <a:headEnd/>
            <a:tailEnd/>
          </a:ln>
          <a:effectLst/>
        </p:spPr>
        <p:txBody>
          <a:bodyPr wrap="none" lIns="92075" tIns="46038" rIns="92075" bIns="46038">
            <a:spAutoFit/>
          </a:bodyPr>
          <a:lstStyle/>
          <a:p>
            <a:pPr algn="ctr">
              <a:lnSpc>
                <a:spcPct val="90000"/>
              </a:lnSpc>
              <a:spcBef>
                <a:spcPct val="0"/>
              </a:spcBef>
              <a:buClrTx/>
            </a:pPr>
            <a:r>
              <a:rPr lang="en-US" sz="2400" b="1"/>
              <a:t>viewing</a:t>
            </a:r>
          </a:p>
          <a:p>
            <a:pPr algn="ctr">
              <a:lnSpc>
                <a:spcPct val="90000"/>
              </a:lnSpc>
              <a:spcBef>
                <a:spcPct val="0"/>
              </a:spcBef>
              <a:buClrTx/>
            </a:pPr>
            <a:r>
              <a:rPr lang="en-US" sz="2400" b="1"/>
              <a:t>volume</a:t>
            </a:r>
          </a:p>
        </p:txBody>
      </p:sp>
      <p:sp>
        <p:nvSpPr>
          <p:cNvPr id="897051" name="Rectangle 27"/>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30" name="Rectangle 2"/>
          <p:cNvSpPr>
            <a:spLocks noChangeArrowheads="1"/>
          </p:cNvSpPr>
          <p:nvPr/>
        </p:nvSpPr>
        <p:spPr bwMode="auto">
          <a:xfrm>
            <a:off x="11430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Camera Analogy</a:t>
            </a:r>
            <a:endParaRPr lang="en-US" sz="2000" dirty="0">
              <a:solidFill>
                <a:srgbClr val="5B0DAA"/>
              </a:solidFill>
              <a:latin typeface="Copperplate Gothic Light" pitchFamily="34" charset="0"/>
            </a:endParaRPr>
          </a:p>
        </p:txBody>
      </p:sp>
    </p:spTree>
    <p:custDataLst>
      <p:tags r:id="rId2"/>
    </p:custData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075" name="Rectangle 3"/>
          <p:cNvSpPr>
            <a:spLocks noGrp="1" noChangeArrowheads="1"/>
          </p:cNvSpPr>
          <p:nvPr>
            <p:ph type="body" idx="1"/>
          </p:nvPr>
        </p:nvSpPr>
        <p:spPr>
          <a:noFill/>
          <a:ln/>
        </p:spPr>
        <p:txBody>
          <a:bodyPr lIns="90488" tIns="44450" rIns="90488" bIns="44450"/>
          <a:lstStyle/>
          <a:p>
            <a:pPr>
              <a:lnSpc>
                <a:spcPct val="90000"/>
              </a:lnSpc>
            </a:pPr>
            <a:r>
              <a:rPr lang="en-US" altLang="zh-CN" b="1">
                <a:ea typeface="宋体" pitchFamily="2" charset="-122"/>
              </a:rPr>
              <a:t>Projection transformations</a:t>
            </a:r>
          </a:p>
          <a:p>
            <a:pPr lvl="1">
              <a:lnSpc>
                <a:spcPct val="90000"/>
              </a:lnSpc>
            </a:pPr>
            <a:r>
              <a:rPr lang="en-US" altLang="zh-CN" b="1">
                <a:ea typeface="宋体" pitchFamily="2" charset="-122"/>
              </a:rPr>
              <a:t>adjust the lens of the camera</a:t>
            </a:r>
          </a:p>
          <a:p>
            <a:pPr>
              <a:lnSpc>
                <a:spcPct val="90000"/>
              </a:lnSpc>
            </a:pPr>
            <a:r>
              <a:rPr lang="en-US" altLang="zh-CN" b="1">
                <a:ea typeface="宋体" pitchFamily="2" charset="-122"/>
              </a:rPr>
              <a:t>Viewing transformations</a:t>
            </a:r>
          </a:p>
          <a:p>
            <a:pPr lvl="1">
              <a:lnSpc>
                <a:spcPct val="90000"/>
              </a:lnSpc>
            </a:pPr>
            <a:r>
              <a:rPr lang="en-US" altLang="zh-CN" b="1">
                <a:ea typeface="宋体" pitchFamily="2" charset="-122"/>
              </a:rPr>
              <a:t>tripod–define position and orientation of the viewing volume in the world</a:t>
            </a:r>
          </a:p>
          <a:p>
            <a:pPr>
              <a:lnSpc>
                <a:spcPct val="90000"/>
              </a:lnSpc>
            </a:pPr>
            <a:r>
              <a:rPr lang="en-US" altLang="zh-CN" b="1">
                <a:ea typeface="宋体" pitchFamily="2" charset="-122"/>
              </a:rPr>
              <a:t>Modeling transformations</a:t>
            </a:r>
          </a:p>
          <a:p>
            <a:pPr lvl="1">
              <a:lnSpc>
                <a:spcPct val="90000"/>
              </a:lnSpc>
            </a:pPr>
            <a:r>
              <a:rPr lang="en-US" altLang="zh-CN" b="1">
                <a:ea typeface="宋体" pitchFamily="2" charset="-122"/>
              </a:rPr>
              <a:t>moving the model</a:t>
            </a:r>
          </a:p>
          <a:p>
            <a:pPr>
              <a:lnSpc>
                <a:spcPct val="90000"/>
              </a:lnSpc>
            </a:pPr>
            <a:r>
              <a:rPr lang="en-US" altLang="zh-CN" b="1">
                <a:ea typeface="宋体" pitchFamily="2" charset="-122"/>
              </a:rPr>
              <a:t>Viewport transformations</a:t>
            </a:r>
          </a:p>
          <a:p>
            <a:pPr lvl="1">
              <a:lnSpc>
                <a:spcPct val="90000"/>
              </a:lnSpc>
            </a:pPr>
            <a:r>
              <a:rPr lang="en-US" altLang="zh-CN" b="1">
                <a:ea typeface="宋体" pitchFamily="2" charset="-122"/>
              </a:rPr>
              <a:t>enlarge or reduce the physical photograph</a:t>
            </a:r>
          </a:p>
        </p:txBody>
      </p:sp>
      <p:sp>
        <p:nvSpPr>
          <p:cNvPr id="899077" name="Rectangle 5"/>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altLang="zh-CN" b="1">
                <a:solidFill>
                  <a:srgbClr val="0000CC"/>
                </a:solidFill>
                <a:ea typeface="宋体" pitchFamily="2" charset="-122"/>
              </a:rPr>
              <a:t>© 2000 Shreiner, D., Angel, E., Shreiner, V.</a:t>
            </a:r>
          </a:p>
        </p:txBody>
      </p:sp>
      <p:sp>
        <p:nvSpPr>
          <p:cNvPr id="9" name="Rectangle 2"/>
          <p:cNvSpPr>
            <a:spLocks noChangeArrowheads="1"/>
          </p:cNvSpPr>
          <p:nvPr/>
        </p:nvSpPr>
        <p:spPr bwMode="auto">
          <a:xfrm>
            <a:off x="11430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Camera Analogy &amp; Transformations</a:t>
            </a:r>
            <a:endParaRPr lang="en-US" sz="2000" dirty="0">
              <a:solidFill>
                <a:srgbClr val="5B0DAA"/>
              </a:solidFill>
              <a:latin typeface="Copperplate Gothic Light" pitchFamily="34" charset="0"/>
            </a:endParaRPr>
          </a:p>
        </p:txBody>
      </p:sp>
    </p:spTree>
    <p:custDataLst>
      <p:tags r:id="rId1"/>
    </p:custData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23" name="Rectangle 3"/>
          <p:cNvSpPr>
            <a:spLocks noGrp="1" noChangeArrowheads="1"/>
          </p:cNvSpPr>
          <p:nvPr>
            <p:ph type="body" idx="1"/>
          </p:nvPr>
        </p:nvSpPr>
        <p:spPr/>
        <p:txBody>
          <a:bodyPr/>
          <a:lstStyle/>
          <a:p>
            <a:r>
              <a:rPr lang="en-US" altLang="zh-CN" b="1" dirty="0">
                <a:ea typeface="宋体" pitchFamily="2" charset="-122"/>
              </a:rPr>
              <a:t>Steps in Forming an Image</a:t>
            </a:r>
          </a:p>
          <a:p>
            <a:pPr lvl="1"/>
            <a:r>
              <a:rPr lang="en-US" altLang="zh-CN" b="1" dirty="0">
                <a:ea typeface="宋体" pitchFamily="2" charset="-122"/>
              </a:rPr>
              <a:t>specify geometry (world coordinates)</a:t>
            </a:r>
          </a:p>
          <a:p>
            <a:pPr lvl="1"/>
            <a:r>
              <a:rPr lang="en-US" altLang="zh-CN" b="1" dirty="0">
                <a:ea typeface="宋体" pitchFamily="2" charset="-122"/>
              </a:rPr>
              <a:t>specify camera (camera coordinates)</a:t>
            </a:r>
          </a:p>
          <a:p>
            <a:pPr lvl="1"/>
            <a:r>
              <a:rPr lang="en-US" altLang="zh-CN" b="1" dirty="0">
                <a:ea typeface="宋体" pitchFamily="2" charset="-122"/>
              </a:rPr>
              <a:t>project (window coordinates)</a:t>
            </a:r>
          </a:p>
          <a:p>
            <a:pPr lvl="1"/>
            <a:r>
              <a:rPr lang="en-US" altLang="zh-CN" b="1" dirty="0">
                <a:ea typeface="宋体" pitchFamily="2" charset="-122"/>
              </a:rPr>
              <a:t>map to viewport (screen coordinates)</a:t>
            </a:r>
          </a:p>
          <a:p>
            <a:r>
              <a:rPr lang="en-US" altLang="zh-CN" b="1" dirty="0">
                <a:ea typeface="宋体" pitchFamily="2" charset="-122"/>
              </a:rPr>
              <a:t>Each step uses transformations</a:t>
            </a:r>
          </a:p>
          <a:p>
            <a:r>
              <a:rPr lang="en-US" altLang="zh-CN" b="1" dirty="0">
                <a:ea typeface="宋体" pitchFamily="2" charset="-122"/>
              </a:rPr>
              <a:t>Every transformation is equivalent to a change in coordinate systems (frames)</a:t>
            </a:r>
          </a:p>
        </p:txBody>
      </p:sp>
      <p:sp>
        <p:nvSpPr>
          <p:cNvPr id="901125" name="Rectangle 5"/>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altLang="zh-CN" b="1">
                <a:solidFill>
                  <a:srgbClr val="0000CC"/>
                </a:solidFill>
                <a:ea typeface="宋体" pitchFamily="2" charset="-122"/>
              </a:rPr>
              <a:t>© 2000 Shreiner, D., Angel, E., Shreiner, V.</a:t>
            </a:r>
          </a:p>
        </p:txBody>
      </p:sp>
      <p:sp>
        <p:nvSpPr>
          <p:cNvPr id="10" name="Rectangle 2"/>
          <p:cNvSpPr>
            <a:spLocks noChangeArrowheads="1"/>
          </p:cNvSpPr>
          <p:nvPr/>
        </p:nvSpPr>
        <p:spPr bwMode="auto">
          <a:xfrm>
            <a:off x="11430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Coordinate Systems &amp;</a:t>
            </a:r>
          </a:p>
          <a:p>
            <a:pPr algn="ctr">
              <a:spcBef>
                <a:spcPct val="0"/>
              </a:spcBef>
              <a:buClrTx/>
            </a:pPr>
            <a:r>
              <a:rPr lang="en-US" sz="2800" dirty="0" smtClean="0">
                <a:solidFill>
                  <a:srgbClr val="5B0DAA"/>
                </a:solidFill>
                <a:latin typeface="Copperplate Gothic Light" pitchFamily="34" charset="0"/>
              </a:rPr>
              <a:t>Transformation Steps</a:t>
            </a:r>
            <a:endParaRPr lang="en-US" sz="2000" dirty="0">
              <a:solidFill>
                <a:srgbClr val="5B0DAA"/>
              </a:solidFill>
              <a:latin typeface="Copperplate Gothic Light" pitchFamily="34" charset="0"/>
            </a:endParaRPr>
          </a:p>
        </p:txBody>
      </p:sp>
    </p:spTree>
    <p:custDataLst>
      <p:tags r:id="rId1"/>
    </p:custData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a:spLocks noChangeArrowheads="1"/>
          </p:cNvSpPr>
          <p:nvPr/>
        </p:nvSpPr>
        <p:spPr bwMode="auto">
          <a:xfrm>
            <a:off x="11430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Preview: Fixed Function Pipeline,</a:t>
            </a:r>
          </a:p>
          <a:p>
            <a:pPr algn="ctr">
              <a:spcBef>
                <a:spcPct val="0"/>
              </a:spcBef>
              <a:buClrTx/>
            </a:pPr>
            <a:r>
              <a:rPr lang="en-US" sz="2800" dirty="0" smtClean="0">
                <a:solidFill>
                  <a:srgbClr val="5B0DAA"/>
                </a:solidFill>
                <a:latin typeface="Copperplate Gothic Light" pitchFamily="34" charset="0"/>
              </a:rPr>
              <a:t>Spaces &amp; Matrices</a:t>
            </a:r>
          </a:p>
        </p:txBody>
      </p:sp>
      <p:pic>
        <p:nvPicPr>
          <p:cNvPr id="6" name="Picture 2"/>
          <p:cNvPicPr>
            <a:picLocks noChangeAspect="1" noChangeArrowheads="1"/>
          </p:cNvPicPr>
          <p:nvPr/>
        </p:nvPicPr>
        <p:blipFill>
          <a:blip r:embed="rId4" cstate="print"/>
          <a:srcRect/>
          <a:stretch>
            <a:fillRect/>
          </a:stretch>
        </p:blipFill>
        <p:spPr bwMode="auto">
          <a:xfrm>
            <a:off x="543444" y="1066800"/>
            <a:ext cx="8524356" cy="4682542"/>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5461" name="Rectangle 5"/>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915462" name="Rectangle 6"/>
          <p:cNvSpPr>
            <a:spLocks noGrp="1" noChangeArrowheads="1"/>
          </p:cNvSpPr>
          <p:nvPr>
            <p:ph type="body" idx="1"/>
          </p:nvPr>
        </p:nvSpPr>
        <p:spPr/>
        <p:txBody>
          <a:bodyPr/>
          <a:lstStyle/>
          <a:p>
            <a:pPr>
              <a:lnSpc>
                <a:spcPct val="90000"/>
              </a:lnSpc>
            </a:pPr>
            <a:r>
              <a:rPr lang="en-US" altLang="zh-CN" sz="1800" b="1">
                <a:ea typeface="宋体" pitchFamily="2" charset="-122"/>
              </a:rPr>
              <a:t>Specify Current Matrix Stack</a:t>
            </a:r>
          </a:p>
          <a:p>
            <a:pPr lvl="1">
              <a:lnSpc>
                <a:spcPct val="90000"/>
              </a:lnSpc>
              <a:buFont typeface="Wingdings" pitchFamily="2" charset="2"/>
              <a:buNone/>
            </a:pPr>
            <a:r>
              <a:rPr lang="en-US" altLang="zh-CN" sz="1700" b="1">
                <a:solidFill>
                  <a:srgbClr val="FFCC00"/>
                </a:solidFill>
                <a:effectLst>
                  <a:outerShdw blurRad="38100" dist="38100" dir="2700000" algn="tl">
                    <a:srgbClr val="C0C0C0"/>
                  </a:outerShdw>
                </a:effectLst>
                <a:latin typeface="Courier New" pitchFamily="49" charset="0"/>
                <a:ea typeface="宋体" pitchFamily="2" charset="-122"/>
              </a:rPr>
              <a:t>glMatrixMode( </a:t>
            </a:r>
            <a:r>
              <a:rPr lang="en-US" altLang="zh-CN" sz="1700" b="1" i="1">
                <a:solidFill>
                  <a:srgbClr val="FFCC00"/>
                </a:solidFill>
                <a:effectLst>
                  <a:outerShdw blurRad="38100" dist="38100" dir="2700000" algn="tl">
                    <a:srgbClr val="C0C0C0"/>
                  </a:outerShdw>
                </a:effectLst>
                <a:latin typeface="Courier New" pitchFamily="49" charset="0"/>
                <a:ea typeface="宋体" pitchFamily="2" charset="-122"/>
              </a:rPr>
              <a:t>GL_MODELVIEW</a:t>
            </a:r>
            <a:r>
              <a:rPr lang="en-US" altLang="zh-CN" sz="1700" b="1">
                <a:solidFill>
                  <a:srgbClr val="FFCC00"/>
                </a:solidFill>
                <a:effectLst>
                  <a:outerShdw blurRad="38100" dist="38100" dir="2700000" algn="tl">
                    <a:srgbClr val="C0C0C0"/>
                  </a:outerShdw>
                </a:effectLst>
                <a:latin typeface="Courier New" pitchFamily="49" charset="0"/>
                <a:ea typeface="宋体" pitchFamily="2" charset="-122"/>
              </a:rPr>
              <a:t> or </a:t>
            </a:r>
            <a:r>
              <a:rPr lang="en-US" altLang="zh-CN" sz="1700" b="1" i="1">
                <a:solidFill>
                  <a:srgbClr val="FFCC00"/>
                </a:solidFill>
                <a:effectLst>
                  <a:outerShdw blurRad="38100" dist="38100" dir="2700000" algn="tl">
                    <a:srgbClr val="C0C0C0"/>
                  </a:outerShdw>
                </a:effectLst>
                <a:latin typeface="Courier New" pitchFamily="49" charset="0"/>
                <a:ea typeface="宋体" pitchFamily="2" charset="-122"/>
              </a:rPr>
              <a:t>GL_PROJECTION</a:t>
            </a:r>
            <a:r>
              <a:rPr lang="en-US" altLang="zh-CN" sz="1700" b="1">
                <a:solidFill>
                  <a:srgbClr val="FFCC00"/>
                </a:solidFill>
                <a:effectLst>
                  <a:outerShdw blurRad="38100" dist="38100" dir="2700000" algn="tl">
                    <a:srgbClr val="C0C0C0"/>
                  </a:outerShdw>
                </a:effectLst>
                <a:latin typeface="Courier New" pitchFamily="49" charset="0"/>
                <a:ea typeface="宋体" pitchFamily="2" charset="-122"/>
              </a:rPr>
              <a:t> )</a:t>
            </a:r>
            <a:endParaRPr lang="en-US" altLang="zh-CN" b="1">
              <a:solidFill>
                <a:srgbClr val="FFCC00"/>
              </a:solidFill>
              <a:effectLst>
                <a:outerShdw blurRad="38100" dist="38100" dir="2700000" algn="tl">
                  <a:srgbClr val="C0C0C0"/>
                </a:outerShdw>
              </a:effectLst>
              <a:latin typeface="Courier New" pitchFamily="49" charset="0"/>
              <a:ea typeface="宋体" pitchFamily="2" charset="-122"/>
            </a:endParaRPr>
          </a:p>
          <a:p>
            <a:pPr>
              <a:lnSpc>
                <a:spcPct val="90000"/>
              </a:lnSpc>
            </a:pPr>
            <a:r>
              <a:rPr lang="en-US" altLang="zh-CN" sz="1800" b="1">
                <a:ea typeface="宋体" pitchFamily="2" charset="-122"/>
              </a:rPr>
              <a:t>Other Matrix or Stack Operations</a:t>
            </a:r>
          </a:p>
          <a:p>
            <a:pPr lvl="1">
              <a:buFont typeface="Wingdings" pitchFamily="2" charset="2"/>
              <a:buNone/>
            </a:pPr>
            <a:r>
              <a:rPr lang="en-US" altLang="zh-CN" b="1">
                <a:solidFill>
                  <a:srgbClr val="FFCC00"/>
                </a:solidFill>
                <a:effectLst>
                  <a:outerShdw blurRad="38100" dist="38100" dir="2700000" algn="tl">
                    <a:srgbClr val="C0C0C0"/>
                  </a:outerShdw>
                </a:effectLst>
                <a:latin typeface="Courier New" pitchFamily="49" charset="0"/>
                <a:ea typeface="宋体" pitchFamily="2" charset="-122"/>
              </a:rPr>
              <a:t>glLoadIdentity()     glPushMatrix()</a:t>
            </a:r>
          </a:p>
          <a:p>
            <a:pPr lvl="1" algn="ctr">
              <a:buFont typeface="Wingdings" pitchFamily="2" charset="2"/>
              <a:buNone/>
            </a:pPr>
            <a:r>
              <a:rPr lang="en-US" altLang="zh-CN" b="1">
                <a:solidFill>
                  <a:srgbClr val="FFCC00"/>
                </a:solidFill>
                <a:effectLst>
                  <a:outerShdw blurRad="38100" dist="38100" dir="2700000" algn="tl">
                    <a:srgbClr val="C0C0C0"/>
                  </a:outerShdw>
                </a:effectLst>
                <a:latin typeface="Courier New" pitchFamily="49" charset="0"/>
                <a:ea typeface="宋体" pitchFamily="2" charset="-122"/>
              </a:rPr>
              <a:t>glPopMatrix()</a:t>
            </a:r>
            <a:endParaRPr lang="en-US" altLang="zh-CN" sz="1300" b="1">
              <a:latin typeface="Courier New" pitchFamily="49" charset="0"/>
              <a:ea typeface="宋体" pitchFamily="2" charset="-122"/>
            </a:endParaRPr>
          </a:p>
          <a:p>
            <a:pPr>
              <a:lnSpc>
                <a:spcPct val="90000"/>
              </a:lnSpc>
            </a:pPr>
            <a:r>
              <a:rPr lang="en-US" altLang="zh-CN" sz="1800" b="1">
                <a:ea typeface="宋体" pitchFamily="2" charset="-122"/>
              </a:rPr>
              <a:t>Viewport</a:t>
            </a:r>
          </a:p>
          <a:p>
            <a:pPr lvl="1">
              <a:lnSpc>
                <a:spcPct val="90000"/>
              </a:lnSpc>
            </a:pPr>
            <a:r>
              <a:rPr lang="en-US" altLang="zh-CN" sz="1700" b="1">
                <a:ea typeface="宋体" pitchFamily="2" charset="-122"/>
              </a:rPr>
              <a:t>usually same as window size</a:t>
            </a:r>
          </a:p>
          <a:p>
            <a:pPr lvl="1">
              <a:lnSpc>
                <a:spcPct val="90000"/>
              </a:lnSpc>
            </a:pPr>
            <a:r>
              <a:rPr lang="en-US" altLang="zh-CN" sz="1700" b="1">
                <a:ea typeface="宋体" pitchFamily="2" charset="-122"/>
              </a:rPr>
              <a:t>viewport aspect ratio should be same as projection transformation or resulting image may be distorted</a:t>
            </a:r>
          </a:p>
          <a:p>
            <a:pPr lvl="1">
              <a:lnSpc>
                <a:spcPct val="90000"/>
              </a:lnSpc>
              <a:buFont typeface="Wingdings" pitchFamily="2" charset="2"/>
              <a:buNone/>
            </a:pPr>
            <a:r>
              <a:rPr lang="en-US" altLang="zh-CN" b="1">
                <a:solidFill>
                  <a:srgbClr val="FFCC00"/>
                </a:solidFill>
                <a:effectLst>
                  <a:outerShdw blurRad="38100" dist="38100" dir="2700000" algn="tl">
                    <a:srgbClr val="C0C0C0"/>
                  </a:outerShdw>
                </a:effectLst>
                <a:latin typeface="Courier New" pitchFamily="49" charset="0"/>
                <a:ea typeface="宋体" pitchFamily="2" charset="-122"/>
              </a:rPr>
              <a:t>glViewport( </a:t>
            </a:r>
            <a:r>
              <a:rPr lang="en-US" altLang="zh-CN" b="1" i="1">
                <a:solidFill>
                  <a:srgbClr val="FFCC00"/>
                </a:solidFill>
                <a:effectLst>
                  <a:outerShdw blurRad="38100" dist="38100" dir="2700000" algn="tl">
                    <a:srgbClr val="C0C0C0"/>
                  </a:outerShdw>
                </a:effectLst>
                <a:latin typeface="Courier New" pitchFamily="49" charset="0"/>
                <a:ea typeface="宋体" pitchFamily="2" charset="-122"/>
              </a:rPr>
              <a:t>x, y, width, height</a:t>
            </a:r>
            <a:r>
              <a:rPr lang="en-US" altLang="zh-CN" b="1">
                <a:solidFill>
                  <a:srgbClr val="FFCC00"/>
                </a:solidFill>
                <a:effectLst>
                  <a:outerShdw blurRad="38100" dist="38100" dir="2700000" algn="tl">
                    <a:srgbClr val="C0C0C0"/>
                  </a:outerShdw>
                </a:effectLst>
                <a:latin typeface="Courier New" pitchFamily="49" charset="0"/>
                <a:ea typeface="宋体" pitchFamily="2" charset="-122"/>
              </a:rPr>
              <a:t> )</a:t>
            </a:r>
          </a:p>
        </p:txBody>
      </p:sp>
      <p:sp>
        <p:nvSpPr>
          <p:cNvPr id="6" name="Rectangle 2"/>
          <p:cNvSpPr>
            <a:spLocks noChangeArrowheads="1"/>
          </p:cNvSpPr>
          <p:nvPr/>
        </p:nvSpPr>
        <p:spPr bwMode="auto">
          <a:xfrm>
            <a:off x="11430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Matrix Operations</a:t>
            </a:r>
            <a:endParaRPr lang="en-US" sz="2000" dirty="0">
              <a:solidFill>
                <a:srgbClr val="5B0DAA"/>
              </a:solidFill>
              <a:latin typeface="Copperplate Gothic Light" pitchFamily="34" charset="0"/>
            </a:endParaRPr>
          </a:p>
        </p:txBody>
      </p:sp>
    </p:spTree>
    <p:custDataLst>
      <p:tags r:id="rId1"/>
    </p:custData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6019800" y="4933950"/>
            <a:ext cx="222250" cy="152400"/>
            <a:chOff x="3839" y="1344"/>
            <a:chExt cx="140" cy="96"/>
          </a:xfrm>
        </p:grpSpPr>
        <p:sp>
          <p:nvSpPr>
            <p:cNvPr id="917509" name="Line 5"/>
            <p:cNvSpPr>
              <a:spLocks noChangeShapeType="1"/>
            </p:cNvSpPr>
            <p:nvPr/>
          </p:nvSpPr>
          <p:spPr bwMode="auto">
            <a:xfrm flipH="1">
              <a:off x="3839" y="1344"/>
              <a:ext cx="96" cy="48"/>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917510" name="Line 6"/>
            <p:cNvSpPr>
              <a:spLocks noChangeShapeType="1"/>
            </p:cNvSpPr>
            <p:nvPr/>
          </p:nvSpPr>
          <p:spPr bwMode="auto">
            <a:xfrm flipH="1" flipV="1">
              <a:off x="3839" y="1392"/>
              <a:ext cx="96" cy="48"/>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917511" name="Oval 7"/>
            <p:cNvSpPr>
              <a:spLocks noChangeArrowheads="1"/>
            </p:cNvSpPr>
            <p:nvPr/>
          </p:nvSpPr>
          <p:spPr bwMode="auto">
            <a:xfrm>
              <a:off x="3939" y="1348"/>
              <a:ext cx="40" cy="88"/>
            </a:xfrm>
            <a:prstGeom prst="ellipse">
              <a:avLst/>
            </a:prstGeom>
            <a:solidFill>
              <a:srgbClr val="FFFFFF"/>
            </a:solidFill>
            <a:ln w="12700">
              <a:solidFill>
                <a:schemeClr val="tx1"/>
              </a:solidFill>
              <a:round/>
              <a:headEnd/>
              <a:tailEnd/>
            </a:ln>
            <a:effectLst/>
          </p:spPr>
          <p:txBody>
            <a:bodyPr wrap="none" anchor="ctr"/>
            <a:lstStyle/>
            <a:p>
              <a:pPr algn="ctr"/>
              <a:endParaRPr lang="en-US"/>
            </a:p>
          </p:txBody>
        </p:sp>
        <p:sp>
          <p:nvSpPr>
            <p:cNvPr id="917512" name="Oval 8"/>
            <p:cNvSpPr>
              <a:spLocks noChangeArrowheads="1"/>
            </p:cNvSpPr>
            <p:nvPr/>
          </p:nvSpPr>
          <p:spPr bwMode="auto">
            <a:xfrm>
              <a:off x="3939" y="1372"/>
              <a:ext cx="40" cy="40"/>
            </a:xfrm>
            <a:prstGeom prst="ellipse">
              <a:avLst/>
            </a:prstGeom>
            <a:solidFill>
              <a:schemeClr val="bg2"/>
            </a:solidFill>
            <a:ln w="12700">
              <a:solidFill>
                <a:schemeClr val="tx1"/>
              </a:solidFill>
              <a:round/>
              <a:headEnd/>
              <a:tailEnd/>
            </a:ln>
            <a:effectLst/>
          </p:spPr>
          <p:txBody>
            <a:bodyPr wrap="none" anchor="ctr"/>
            <a:lstStyle/>
            <a:p>
              <a:pPr algn="ctr"/>
              <a:endParaRPr lang="en-US"/>
            </a:p>
          </p:txBody>
        </p:sp>
      </p:grpSp>
      <p:grpSp>
        <p:nvGrpSpPr>
          <p:cNvPr id="3" name="Group 9"/>
          <p:cNvGrpSpPr>
            <a:grpSpLocks/>
          </p:cNvGrpSpPr>
          <p:nvPr/>
        </p:nvGrpSpPr>
        <p:grpSpPr bwMode="auto">
          <a:xfrm>
            <a:off x="6554788" y="4324350"/>
            <a:ext cx="1981200" cy="1238250"/>
            <a:chOff x="4176" y="960"/>
            <a:chExt cx="1248" cy="780"/>
          </a:xfrm>
        </p:grpSpPr>
        <p:sp>
          <p:nvSpPr>
            <p:cNvPr id="917514" name="Freeform 10"/>
            <p:cNvSpPr>
              <a:spLocks/>
            </p:cNvSpPr>
            <p:nvPr/>
          </p:nvSpPr>
          <p:spPr bwMode="auto">
            <a:xfrm>
              <a:off x="4955" y="960"/>
              <a:ext cx="469" cy="780"/>
            </a:xfrm>
            <a:custGeom>
              <a:avLst/>
              <a:gdLst/>
              <a:ahLst/>
              <a:cxnLst>
                <a:cxn ang="0">
                  <a:pos x="0" y="0"/>
                </a:cxn>
                <a:cxn ang="0">
                  <a:pos x="468" y="280"/>
                </a:cxn>
                <a:cxn ang="0">
                  <a:pos x="468" y="779"/>
                </a:cxn>
                <a:cxn ang="0">
                  <a:pos x="0" y="498"/>
                </a:cxn>
                <a:cxn ang="0">
                  <a:pos x="0" y="0"/>
                </a:cxn>
              </a:cxnLst>
              <a:rect l="0" t="0" r="r" b="b"/>
              <a:pathLst>
                <a:path w="469" h="780">
                  <a:moveTo>
                    <a:pt x="0" y="0"/>
                  </a:moveTo>
                  <a:lnTo>
                    <a:pt x="468" y="280"/>
                  </a:lnTo>
                  <a:lnTo>
                    <a:pt x="468" y="779"/>
                  </a:lnTo>
                  <a:lnTo>
                    <a:pt x="0" y="498"/>
                  </a:lnTo>
                  <a:lnTo>
                    <a:pt x="0" y="0"/>
                  </a:lnTo>
                </a:path>
              </a:pathLst>
            </a:custGeom>
            <a:noFill/>
            <a:ln w="12700" cap="rnd" cmpd="sng">
              <a:solidFill>
                <a:schemeClr val="tx1"/>
              </a:solidFill>
              <a:prstDash val="solid"/>
              <a:round/>
              <a:headEnd/>
              <a:tailEnd/>
            </a:ln>
            <a:effectLst/>
          </p:spPr>
          <p:txBody>
            <a:bodyPr/>
            <a:lstStyle/>
            <a:p>
              <a:endParaRPr lang="en-US"/>
            </a:p>
          </p:txBody>
        </p:sp>
        <p:sp>
          <p:nvSpPr>
            <p:cNvPr id="917515" name="Line 11"/>
            <p:cNvSpPr>
              <a:spLocks noChangeShapeType="1"/>
            </p:cNvSpPr>
            <p:nvPr/>
          </p:nvSpPr>
          <p:spPr bwMode="auto">
            <a:xfrm flipV="1">
              <a:off x="4176" y="960"/>
              <a:ext cx="779" cy="28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917516" name="Line 12"/>
            <p:cNvSpPr>
              <a:spLocks noChangeShapeType="1"/>
            </p:cNvSpPr>
            <p:nvPr/>
          </p:nvSpPr>
          <p:spPr bwMode="auto">
            <a:xfrm flipH="1">
              <a:off x="4176" y="1459"/>
              <a:ext cx="779"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917517" name="Line 13"/>
            <p:cNvSpPr>
              <a:spLocks noChangeShapeType="1"/>
            </p:cNvSpPr>
            <p:nvPr/>
          </p:nvSpPr>
          <p:spPr bwMode="auto">
            <a:xfrm>
              <a:off x="4394" y="1583"/>
              <a:ext cx="1029" cy="156"/>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917518" name="Freeform 14"/>
            <p:cNvSpPr>
              <a:spLocks/>
            </p:cNvSpPr>
            <p:nvPr/>
          </p:nvSpPr>
          <p:spPr bwMode="auto">
            <a:xfrm>
              <a:off x="4176" y="1240"/>
              <a:ext cx="219" cy="344"/>
            </a:xfrm>
            <a:custGeom>
              <a:avLst/>
              <a:gdLst/>
              <a:ahLst/>
              <a:cxnLst>
                <a:cxn ang="0">
                  <a:pos x="0" y="0"/>
                </a:cxn>
                <a:cxn ang="0">
                  <a:pos x="0" y="218"/>
                </a:cxn>
                <a:cxn ang="0">
                  <a:pos x="218" y="343"/>
                </a:cxn>
                <a:cxn ang="0">
                  <a:pos x="218" y="124"/>
                </a:cxn>
                <a:cxn ang="0">
                  <a:pos x="0" y="0"/>
                </a:cxn>
              </a:cxnLst>
              <a:rect l="0" t="0" r="r" b="b"/>
              <a:pathLst>
                <a:path w="219" h="344">
                  <a:moveTo>
                    <a:pt x="0" y="0"/>
                  </a:moveTo>
                  <a:lnTo>
                    <a:pt x="0" y="218"/>
                  </a:lnTo>
                  <a:lnTo>
                    <a:pt x="218" y="343"/>
                  </a:lnTo>
                  <a:lnTo>
                    <a:pt x="218" y="124"/>
                  </a:lnTo>
                  <a:lnTo>
                    <a:pt x="0" y="0"/>
                  </a:lnTo>
                </a:path>
              </a:pathLst>
            </a:custGeom>
            <a:noFill/>
            <a:ln w="12700" cap="rnd" cmpd="sng">
              <a:solidFill>
                <a:schemeClr val="tx1"/>
              </a:solidFill>
              <a:prstDash val="solid"/>
              <a:round/>
              <a:headEnd/>
              <a:tailEnd/>
            </a:ln>
            <a:effectLst/>
          </p:spPr>
          <p:txBody>
            <a:bodyPr/>
            <a:lstStyle/>
            <a:p>
              <a:endParaRPr lang="en-US"/>
            </a:p>
          </p:txBody>
        </p:sp>
        <p:sp>
          <p:nvSpPr>
            <p:cNvPr id="917519" name="Line 15"/>
            <p:cNvSpPr>
              <a:spLocks noChangeShapeType="1"/>
            </p:cNvSpPr>
            <p:nvPr/>
          </p:nvSpPr>
          <p:spPr bwMode="auto">
            <a:xfrm flipV="1">
              <a:off x="4394" y="1240"/>
              <a:ext cx="1029" cy="125"/>
            </a:xfrm>
            <a:prstGeom prst="line">
              <a:avLst/>
            </a:prstGeom>
            <a:noFill/>
            <a:ln w="12700">
              <a:solidFill>
                <a:schemeClr val="tx1"/>
              </a:solidFill>
              <a:round/>
              <a:headEnd type="none" w="sm" len="sm"/>
              <a:tailEnd type="none" w="sm" len="sm"/>
            </a:ln>
            <a:effectLst/>
          </p:spPr>
          <p:txBody>
            <a:bodyPr wrap="none" anchor="ctr"/>
            <a:lstStyle/>
            <a:p>
              <a:endParaRPr lang="en-US"/>
            </a:p>
          </p:txBody>
        </p:sp>
      </p:grpSp>
      <p:sp>
        <p:nvSpPr>
          <p:cNvPr id="917521" name="Rectangle 17"/>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917522" name="Rectangle 18"/>
          <p:cNvSpPr>
            <a:spLocks noGrp="1" noChangeArrowheads="1"/>
          </p:cNvSpPr>
          <p:nvPr>
            <p:ph type="body" idx="1"/>
          </p:nvPr>
        </p:nvSpPr>
        <p:spPr/>
        <p:txBody>
          <a:bodyPr/>
          <a:lstStyle/>
          <a:p>
            <a:r>
              <a:rPr lang="en-US" altLang="zh-CN" sz="2400" b="1">
                <a:ea typeface="宋体" pitchFamily="2" charset="-122"/>
              </a:rPr>
              <a:t>Shape of viewing frustum</a:t>
            </a:r>
          </a:p>
          <a:p>
            <a:r>
              <a:rPr lang="en-US" altLang="zh-CN" sz="2400" b="1">
                <a:ea typeface="宋体" pitchFamily="2" charset="-122"/>
              </a:rPr>
              <a:t>Perspective projection</a:t>
            </a:r>
          </a:p>
          <a:p>
            <a:pPr lvl="1">
              <a:buFont typeface="Wingdings" pitchFamily="2" charset="2"/>
              <a:buNone/>
            </a:pPr>
            <a:r>
              <a:rPr lang="en-US" altLang="zh-CN" sz="1900" b="1">
                <a:solidFill>
                  <a:srgbClr val="FFCC00"/>
                </a:solidFill>
                <a:effectLst>
                  <a:outerShdw blurRad="38100" dist="38100" dir="2700000" algn="tl">
                    <a:srgbClr val="C0C0C0"/>
                  </a:outerShdw>
                </a:effectLst>
                <a:latin typeface="Courier New" pitchFamily="49" charset="0"/>
                <a:ea typeface="宋体" pitchFamily="2" charset="-122"/>
              </a:rPr>
              <a:t>gluPerspective( </a:t>
            </a:r>
            <a:r>
              <a:rPr lang="en-US" altLang="zh-CN" sz="1900" b="1" i="1">
                <a:solidFill>
                  <a:srgbClr val="FFCC00"/>
                </a:solidFill>
                <a:effectLst>
                  <a:outerShdw blurRad="38100" dist="38100" dir="2700000" algn="tl">
                    <a:srgbClr val="C0C0C0"/>
                  </a:outerShdw>
                </a:effectLst>
                <a:latin typeface="Courier New" pitchFamily="49" charset="0"/>
                <a:ea typeface="宋体" pitchFamily="2" charset="-122"/>
              </a:rPr>
              <a:t>fovy, aspect, zNear, zFar</a:t>
            </a:r>
            <a:r>
              <a:rPr lang="en-US" altLang="zh-CN" sz="1900" b="1">
                <a:solidFill>
                  <a:srgbClr val="FFCC00"/>
                </a:solidFill>
                <a:effectLst>
                  <a:outerShdw blurRad="38100" dist="38100" dir="2700000" algn="tl">
                    <a:srgbClr val="C0C0C0"/>
                  </a:outerShdw>
                </a:effectLst>
                <a:latin typeface="Courier New" pitchFamily="49" charset="0"/>
                <a:ea typeface="宋体" pitchFamily="2" charset="-122"/>
              </a:rPr>
              <a:t> )</a:t>
            </a:r>
          </a:p>
          <a:p>
            <a:pPr lvl="1">
              <a:buFont typeface="Wingdings" pitchFamily="2" charset="2"/>
              <a:buNone/>
            </a:pPr>
            <a:r>
              <a:rPr lang="en-US" altLang="zh-CN" sz="1900" b="1">
                <a:solidFill>
                  <a:srgbClr val="FFCC00"/>
                </a:solidFill>
                <a:effectLst>
                  <a:outerShdw blurRad="38100" dist="38100" dir="2700000" algn="tl">
                    <a:srgbClr val="C0C0C0"/>
                  </a:outerShdw>
                </a:effectLst>
                <a:latin typeface="Courier New" pitchFamily="49" charset="0"/>
                <a:ea typeface="宋体" pitchFamily="2" charset="-122"/>
              </a:rPr>
              <a:t>glFrustum(</a:t>
            </a:r>
            <a:r>
              <a:rPr lang="en-US" altLang="zh-CN" sz="900" b="1">
                <a:solidFill>
                  <a:srgbClr val="FFCC00"/>
                </a:solidFill>
                <a:effectLst>
                  <a:outerShdw blurRad="38100" dist="38100" dir="2700000" algn="tl">
                    <a:srgbClr val="C0C0C0"/>
                  </a:outerShdw>
                </a:effectLst>
                <a:latin typeface="Courier New" pitchFamily="49" charset="0"/>
                <a:ea typeface="宋体" pitchFamily="2" charset="-122"/>
              </a:rPr>
              <a:t> </a:t>
            </a:r>
            <a:r>
              <a:rPr lang="en-US" altLang="zh-CN" b="1" i="1">
                <a:solidFill>
                  <a:srgbClr val="FFCC00"/>
                </a:solidFill>
                <a:effectLst>
                  <a:outerShdw blurRad="38100" dist="38100" dir="2700000" algn="tl">
                    <a:srgbClr val="C0C0C0"/>
                  </a:outerShdw>
                </a:effectLst>
                <a:latin typeface="Courier New" pitchFamily="49" charset="0"/>
                <a:ea typeface="宋体" pitchFamily="2" charset="-122"/>
              </a:rPr>
              <a:t>left,</a:t>
            </a:r>
            <a:r>
              <a:rPr lang="en-US" altLang="zh-CN" sz="900" b="1" i="1">
                <a:solidFill>
                  <a:srgbClr val="FFCC00"/>
                </a:solidFill>
                <a:effectLst>
                  <a:outerShdw blurRad="38100" dist="38100" dir="2700000" algn="tl">
                    <a:srgbClr val="C0C0C0"/>
                  </a:outerShdw>
                </a:effectLst>
                <a:latin typeface="Courier New" pitchFamily="49" charset="0"/>
                <a:ea typeface="宋体" pitchFamily="2" charset="-122"/>
              </a:rPr>
              <a:t> </a:t>
            </a:r>
            <a:r>
              <a:rPr lang="en-US" altLang="zh-CN" b="1" i="1">
                <a:solidFill>
                  <a:srgbClr val="FFCC00"/>
                </a:solidFill>
                <a:effectLst>
                  <a:outerShdw blurRad="38100" dist="38100" dir="2700000" algn="tl">
                    <a:srgbClr val="C0C0C0"/>
                  </a:outerShdw>
                </a:effectLst>
                <a:latin typeface="Courier New" pitchFamily="49" charset="0"/>
                <a:ea typeface="宋体" pitchFamily="2" charset="-122"/>
              </a:rPr>
              <a:t>right,</a:t>
            </a:r>
            <a:r>
              <a:rPr lang="en-US" altLang="zh-CN" sz="1500" b="1" i="1">
                <a:solidFill>
                  <a:srgbClr val="FFCC00"/>
                </a:solidFill>
                <a:effectLst>
                  <a:outerShdw blurRad="38100" dist="38100" dir="2700000" algn="tl">
                    <a:srgbClr val="C0C0C0"/>
                  </a:outerShdw>
                </a:effectLst>
                <a:latin typeface="Courier New" pitchFamily="49" charset="0"/>
                <a:ea typeface="宋体" pitchFamily="2" charset="-122"/>
              </a:rPr>
              <a:t> </a:t>
            </a:r>
            <a:r>
              <a:rPr lang="en-US" altLang="zh-CN" b="1" i="1">
                <a:solidFill>
                  <a:srgbClr val="FFCC00"/>
                </a:solidFill>
                <a:effectLst>
                  <a:outerShdw blurRad="38100" dist="38100" dir="2700000" algn="tl">
                    <a:srgbClr val="C0C0C0"/>
                  </a:outerShdw>
                </a:effectLst>
                <a:latin typeface="Courier New" pitchFamily="49" charset="0"/>
                <a:ea typeface="宋体" pitchFamily="2" charset="-122"/>
              </a:rPr>
              <a:t>bottom,</a:t>
            </a:r>
            <a:r>
              <a:rPr lang="en-US" altLang="zh-CN" sz="1500" b="1" i="1">
                <a:solidFill>
                  <a:srgbClr val="FFCC00"/>
                </a:solidFill>
                <a:effectLst>
                  <a:outerShdw blurRad="38100" dist="38100" dir="2700000" algn="tl">
                    <a:srgbClr val="C0C0C0"/>
                  </a:outerShdw>
                </a:effectLst>
                <a:latin typeface="Courier New" pitchFamily="49" charset="0"/>
                <a:ea typeface="宋体" pitchFamily="2" charset="-122"/>
              </a:rPr>
              <a:t> </a:t>
            </a:r>
            <a:r>
              <a:rPr lang="en-US" altLang="zh-CN" b="1" i="1">
                <a:solidFill>
                  <a:srgbClr val="FFCC00"/>
                </a:solidFill>
                <a:effectLst>
                  <a:outerShdw blurRad="38100" dist="38100" dir="2700000" algn="tl">
                    <a:srgbClr val="C0C0C0"/>
                  </a:outerShdw>
                </a:effectLst>
                <a:latin typeface="Courier New" pitchFamily="49" charset="0"/>
                <a:ea typeface="宋体" pitchFamily="2" charset="-122"/>
              </a:rPr>
              <a:t>top,</a:t>
            </a:r>
            <a:r>
              <a:rPr lang="en-US" altLang="zh-CN" sz="1500" b="1" i="1">
                <a:solidFill>
                  <a:srgbClr val="FFCC00"/>
                </a:solidFill>
                <a:effectLst>
                  <a:outerShdw blurRad="38100" dist="38100" dir="2700000" algn="tl">
                    <a:srgbClr val="C0C0C0"/>
                  </a:outerShdw>
                </a:effectLst>
                <a:latin typeface="Courier New" pitchFamily="49" charset="0"/>
                <a:ea typeface="宋体" pitchFamily="2" charset="-122"/>
              </a:rPr>
              <a:t> </a:t>
            </a:r>
            <a:r>
              <a:rPr lang="en-US" altLang="zh-CN" b="1" i="1">
                <a:solidFill>
                  <a:srgbClr val="FFCC00"/>
                </a:solidFill>
                <a:effectLst>
                  <a:outerShdw blurRad="38100" dist="38100" dir="2700000" algn="tl">
                    <a:srgbClr val="C0C0C0"/>
                  </a:outerShdw>
                </a:effectLst>
                <a:latin typeface="Courier New" pitchFamily="49" charset="0"/>
                <a:ea typeface="宋体" pitchFamily="2" charset="-122"/>
              </a:rPr>
              <a:t>zNear,</a:t>
            </a:r>
            <a:r>
              <a:rPr lang="en-US" altLang="zh-CN" sz="1500" b="1" i="1">
                <a:solidFill>
                  <a:srgbClr val="FFCC00"/>
                </a:solidFill>
                <a:effectLst>
                  <a:outerShdw blurRad="38100" dist="38100" dir="2700000" algn="tl">
                    <a:srgbClr val="C0C0C0"/>
                  </a:outerShdw>
                </a:effectLst>
                <a:latin typeface="Courier New" pitchFamily="49" charset="0"/>
                <a:ea typeface="宋体" pitchFamily="2" charset="-122"/>
              </a:rPr>
              <a:t> </a:t>
            </a:r>
            <a:r>
              <a:rPr lang="en-US" altLang="zh-CN" b="1" i="1">
                <a:solidFill>
                  <a:srgbClr val="FFCC00"/>
                </a:solidFill>
                <a:effectLst>
                  <a:outerShdw blurRad="38100" dist="38100" dir="2700000" algn="tl">
                    <a:srgbClr val="C0C0C0"/>
                  </a:outerShdw>
                </a:effectLst>
                <a:latin typeface="Courier New" pitchFamily="49" charset="0"/>
                <a:ea typeface="宋体" pitchFamily="2" charset="-122"/>
              </a:rPr>
              <a:t>zFar</a:t>
            </a:r>
            <a:r>
              <a:rPr lang="en-US" altLang="zh-CN" sz="1300" b="1" i="1">
                <a:solidFill>
                  <a:srgbClr val="FFCC00"/>
                </a:solidFill>
                <a:effectLst>
                  <a:outerShdw blurRad="38100" dist="38100" dir="2700000" algn="tl">
                    <a:srgbClr val="C0C0C0"/>
                  </a:outerShdw>
                </a:effectLst>
                <a:latin typeface="Courier New" pitchFamily="49" charset="0"/>
                <a:ea typeface="宋体" pitchFamily="2" charset="-122"/>
              </a:rPr>
              <a:t> </a:t>
            </a:r>
            <a:r>
              <a:rPr lang="en-US" altLang="zh-CN" sz="1900" b="1">
                <a:solidFill>
                  <a:srgbClr val="FFCC00"/>
                </a:solidFill>
                <a:effectLst>
                  <a:outerShdw blurRad="38100" dist="38100" dir="2700000" algn="tl">
                    <a:srgbClr val="C0C0C0"/>
                  </a:outerShdw>
                </a:effectLst>
                <a:latin typeface="Courier New" pitchFamily="49" charset="0"/>
                <a:ea typeface="宋体" pitchFamily="2" charset="-122"/>
              </a:rPr>
              <a:t>)</a:t>
            </a:r>
            <a:endParaRPr lang="en-US" altLang="zh-CN" sz="2000" b="1">
              <a:effectLst>
                <a:outerShdw blurRad="38100" dist="38100" dir="2700000" algn="tl">
                  <a:srgbClr val="C0C0C0"/>
                </a:outerShdw>
              </a:effectLst>
              <a:latin typeface="Courier New" pitchFamily="49" charset="0"/>
              <a:ea typeface="宋体" pitchFamily="2" charset="-122"/>
            </a:endParaRPr>
          </a:p>
          <a:p>
            <a:r>
              <a:rPr lang="en-US" altLang="zh-CN" sz="2400" b="1">
                <a:ea typeface="宋体" pitchFamily="2" charset="-122"/>
              </a:rPr>
              <a:t>Orthographic parallel projection</a:t>
            </a:r>
          </a:p>
          <a:p>
            <a:pPr lvl="1">
              <a:buFont typeface="Wingdings" pitchFamily="2" charset="2"/>
              <a:buNone/>
            </a:pPr>
            <a:r>
              <a:rPr lang="en-US" altLang="zh-CN" sz="1900" b="1">
                <a:solidFill>
                  <a:srgbClr val="FFCC00"/>
                </a:solidFill>
                <a:effectLst>
                  <a:outerShdw blurRad="38100" dist="38100" dir="2700000" algn="tl">
                    <a:srgbClr val="C0C0C0"/>
                  </a:outerShdw>
                </a:effectLst>
                <a:latin typeface="Courier New" pitchFamily="49" charset="0"/>
                <a:ea typeface="宋体" pitchFamily="2" charset="-122"/>
              </a:rPr>
              <a:t>glOrtho(</a:t>
            </a:r>
            <a:r>
              <a:rPr lang="en-US" altLang="zh-CN" sz="900" b="1">
                <a:solidFill>
                  <a:srgbClr val="FFCC00"/>
                </a:solidFill>
                <a:effectLst>
                  <a:outerShdw blurRad="38100" dist="38100" dir="2700000" algn="tl">
                    <a:srgbClr val="C0C0C0"/>
                  </a:outerShdw>
                </a:effectLst>
                <a:latin typeface="Courier New" pitchFamily="49" charset="0"/>
                <a:ea typeface="宋体" pitchFamily="2" charset="-122"/>
              </a:rPr>
              <a:t> </a:t>
            </a:r>
            <a:r>
              <a:rPr lang="en-US" altLang="zh-CN" sz="1900" b="1" i="1">
                <a:solidFill>
                  <a:srgbClr val="FFCC00"/>
                </a:solidFill>
                <a:effectLst>
                  <a:outerShdw blurRad="38100" dist="38100" dir="2700000" algn="tl">
                    <a:srgbClr val="C0C0C0"/>
                  </a:outerShdw>
                </a:effectLst>
                <a:latin typeface="Courier New" pitchFamily="49" charset="0"/>
                <a:ea typeface="宋体" pitchFamily="2" charset="-122"/>
              </a:rPr>
              <a:t>left,</a:t>
            </a:r>
            <a:r>
              <a:rPr lang="en-US" altLang="zh-CN" sz="900" b="1" i="1">
                <a:solidFill>
                  <a:srgbClr val="FFCC00"/>
                </a:solidFill>
                <a:effectLst>
                  <a:outerShdw blurRad="38100" dist="38100" dir="2700000" algn="tl">
                    <a:srgbClr val="C0C0C0"/>
                  </a:outerShdw>
                </a:effectLst>
                <a:latin typeface="Courier New" pitchFamily="49" charset="0"/>
                <a:ea typeface="宋体" pitchFamily="2" charset="-122"/>
              </a:rPr>
              <a:t> </a:t>
            </a:r>
            <a:r>
              <a:rPr lang="en-US" altLang="zh-CN" sz="1900" b="1" i="1">
                <a:solidFill>
                  <a:srgbClr val="FFCC00"/>
                </a:solidFill>
                <a:effectLst>
                  <a:outerShdw blurRad="38100" dist="38100" dir="2700000" algn="tl">
                    <a:srgbClr val="C0C0C0"/>
                  </a:outerShdw>
                </a:effectLst>
                <a:latin typeface="Courier New" pitchFamily="49" charset="0"/>
                <a:ea typeface="宋体" pitchFamily="2" charset="-122"/>
              </a:rPr>
              <a:t>right,</a:t>
            </a:r>
            <a:r>
              <a:rPr lang="en-US" altLang="zh-CN" sz="900" b="1" i="1">
                <a:solidFill>
                  <a:srgbClr val="FFCC00"/>
                </a:solidFill>
                <a:effectLst>
                  <a:outerShdw blurRad="38100" dist="38100" dir="2700000" algn="tl">
                    <a:srgbClr val="C0C0C0"/>
                  </a:outerShdw>
                </a:effectLst>
                <a:latin typeface="Courier New" pitchFamily="49" charset="0"/>
                <a:ea typeface="宋体" pitchFamily="2" charset="-122"/>
              </a:rPr>
              <a:t> </a:t>
            </a:r>
            <a:r>
              <a:rPr lang="en-US" altLang="zh-CN" sz="1900" b="1" i="1">
                <a:solidFill>
                  <a:srgbClr val="FFCC00"/>
                </a:solidFill>
                <a:effectLst>
                  <a:outerShdw blurRad="38100" dist="38100" dir="2700000" algn="tl">
                    <a:srgbClr val="C0C0C0"/>
                  </a:outerShdw>
                </a:effectLst>
                <a:latin typeface="Courier New" pitchFamily="49" charset="0"/>
                <a:ea typeface="宋体" pitchFamily="2" charset="-122"/>
              </a:rPr>
              <a:t>bottom,</a:t>
            </a:r>
            <a:r>
              <a:rPr lang="en-US" altLang="zh-CN" sz="900" b="1" i="1">
                <a:solidFill>
                  <a:srgbClr val="FFCC00"/>
                </a:solidFill>
                <a:effectLst>
                  <a:outerShdw blurRad="38100" dist="38100" dir="2700000" algn="tl">
                    <a:srgbClr val="C0C0C0"/>
                  </a:outerShdw>
                </a:effectLst>
                <a:latin typeface="Courier New" pitchFamily="49" charset="0"/>
                <a:ea typeface="宋体" pitchFamily="2" charset="-122"/>
              </a:rPr>
              <a:t> </a:t>
            </a:r>
            <a:r>
              <a:rPr lang="en-US" altLang="zh-CN" sz="1900" b="1" i="1">
                <a:solidFill>
                  <a:srgbClr val="FFCC00"/>
                </a:solidFill>
                <a:effectLst>
                  <a:outerShdw blurRad="38100" dist="38100" dir="2700000" algn="tl">
                    <a:srgbClr val="C0C0C0"/>
                  </a:outerShdw>
                </a:effectLst>
                <a:latin typeface="Courier New" pitchFamily="49" charset="0"/>
                <a:ea typeface="宋体" pitchFamily="2" charset="-122"/>
              </a:rPr>
              <a:t>top,</a:t>
            </a:r>
            <a:r>
              <a:rPr lang="en-US" altLang="zh-CN" sz="900" b="1" i="1">
                <a:solidFill>
                  <a:srgbClr val="FFCC00"/>
                </a:solidFill>
                <a:effectLst>
                  <a:outerShdw blurRad="38100" dist="38100" dir="2700000" algn="tl">
                    <a:srgbClr val="C0C0C0"/>
                  </a:outerShdw>
                </a:effectLst>
                <a:latin typeface="Courier New" pitchFamily="49" charset="0"/>
                <a:ea typeface="宋体" pitchFamily="2" charset="-122"/>
              </a:rPr>
              <a:t> </a:t>
            </a:r>
            <a:r>
              <a:rPr lang="en-US" altLang="zh-CN" sz="1900" b="1" i="1">
                <a:solidFill>
                  <a:srgbClr val="FFCC00"/>
                </a:solidFill>
                <a:effectLst>
                  <a:outerShdw blurRad="38100" dist="38100" dir="2700000" algn="tl">
                    <a:srgbClr val="C0C0C0"/>
                  </a:outerShdw>
                </a:effectLst>
                <a:latin typeface="Courier New" pitchFamily="49" charset="0"/>
                <a:ea typeface="宋体" pitchFamily="2" charset="-122"/>
              </a:rPr>
              <a:t>zNear,</a:t>
            </a:r>
            <a:r>
              <a:rPr lang="en-US" altLang="zh-CN" sz="900" b="1" i="1">
                <a:solidFill>
                  <a:srgbClr val="FFCC00"/>
                </a:solidFill>
                <a:effectLst>
                  <a:outerShdw blurRad="38100" dist="38100" dir="2700000" algn="tl">
                    <a:srgbClr val="C0C0C0"/>
                  </a:outerShdw>
                </a:effectLst>
                <a:latin typeface="Courier New" pitchFamily="49" charset="0"/>
                <a:ea typeface="宋体" pitchFamily="2" charset="-122"/>
              </a:rPr>
              <a:t> </a:t>
            </a:r>
            <a:r>
              <a:rPr lang="en-US" altLang="zh-CN" sz="1900" b="1" i="1">
                <a:solidFill>
                  <a:srgbClr val="FFCC00"/>
                </a:solidFill>
                <a:effectLst>
                  <a:outerShdw blurRad="38100" dist="38100" dir="2700000" algn="tl">
                    <a:srgbClr val="C0C0C0"/>
                  </a:outerShdw>
                </a:effectLst>
                <a:latin typeface="Courier New" pitchFamily="49" charset="0"/>
                <a:ea typeface="宋体" pitchFamily="2" charset="-122"/>
              </a:rPr>
              <a:t>zFar</a:t>
            </a:r>
            <a:r>
              <a:rPr lang="en-US" altLang="zh-CN" sz="900" b="1">
                <a:solidFill>
                  <a:srgbClr val="FFCC00"/>
                </a:solidFill>
                <a:effectLst>
                  <a:outerShdw blurRad="38100" dist="38100" dir="2700000" algn="tl">
                    <a:srgbClr val="C0C0C0"/>
                  </a:outerShdw>
                </a:effectLst>
                <a:latin typeface="Courier New" pitchFamily="49" charset="0"/>
                <a:ea typeface="宋体" pitchFamily="2" charset="-122"/>
              </a:rPr>
              <a:t> </a:t>
            </a:r>
            <a:r>
              <a:rPr lang="en-US" altLang="zh-CN" sz="1900" b="1">
                <a:solidFill>
                  <a:srgbClr val="FFCC00"/>
                </a:solidFill>
                <a:effectLst>
                  <a:outerShdw blurRad="38100" dist="38100" dir="2700000" algn="tl">
                    <a:srgbClr val="C0C0C0"/>
                  </a:outerShdw>
                </a:effectLst>
                <a:latin typeface="Courier New" pitchFamily="49" charset="0"/>
                <a:ea typeface="宋体" pitchFamily="2" charset="-122"/>
              </a:rPr>
              <a:t>)</a:t>
            </a:r>
            <a:endParaRPr lang="en-US" altLang="zh-CN" sz="2000" b="1">
              <a:solidFill>
                <a:srgbClr val="FFCC00"/>
              </a:solidFill>
              <a:effectLst>
                <a:outerShdw blurRad="38100" dist="38100" dir="2700000" algn="tl">
                  <a:srgbClr val="C0C0C0"/>
                </a:outerShdw>
              </a:effectLst>
              <a:latin typeface="Courier New" pitchFamily="49" charset="0"/>
              <a:ea typeface="宋体" pitchFamily="2" charset="-122"/>
            </a:endParaRPr>
          </a:p>
          <a:p>
            <a:pPr lvl="1">
              <a:buFont typeface="Wingdings" pitchFamily="2" charset="2"/>
              <a:buNone/>
            </a:pPr>
            <a:r>
              <a:rPr lang="en-US" altLang="zh-CN" sz="2000" b="1">
                <a:solidFill>
                  <a:srgbClr val="FFCC00"/>
                </a:solidFill>
                <a:effectLst>
                  <a:outerShdw blurRad="38100" dist="38100" dir="2700000" algn="tl">
                    <a:srgbClr val="C0C0C0"/>
                  </a:outerShdw>
                </a:effectLst>
                <a:latin typeface="Courier New" pitchFamily="49" charset="0"/>
                <a:ea typeface="宋体" pitchFamily="2" charset="-122"/>
              </a:rPr>
              <a:t>gluOrtho2D( </a:t>
            </a:r>
            <a:r>
              <a:rPr lang="en-US" altLang="zh-CN" sz="2000" b="1" i="1">
                <a:solidFill>
                  <a:srgbClr val="FFCC00"/>
                </a:solidFill>
                <a:effectLst>
                  <a:outerShdw blurRad="38100" dist="38100" dir="2700000" algn="tl">
                    <a:srgbClr val="C0C0C0"/>
                  </a:outerShdw>
                </a:effectLst>
                <a:latin typeface="Courier New" pitchFamily="49" charset="0"/>
                <a:ea typeface="宋体" pitchFamily="2" charset="-122"/>
              </a:rPr>
              <a:t>left, right, bottom, top</a:t>
            </a:r>
            <a:r>
              <a:rPr lang="en-US" altLang="zh-CN" sz="2000" b="1">
                <a:solidFill>
                  <a:srgbClr val="FFCC00"/>
                </a:solidFill>
                <a:effectLst>
                  <a:outerShdw blurRad="38100" dist="38100" dir="2700000" algn="tl">
                    <a:srgbClr val="C0C0C0"/>
                  </a:outerShdw>
                </a:effectLst>
                <a:latin typeface="Courier New" pitchFamily="49" charset="0"/>
                <a:ea typeface="宋体" pitchFamily="2" charset="-122"/>
              </a:rPr>
              <a:t> )</a:t>
            </a:r>
            <a:r>
              <a:rPr lang="en-US" altLang="zh-CN" sz="2000" b="1">
                <a:effectLst>
                  <a:outerShdw blurRad="38100" dist="38100" dir="2700000" algn="tl">
                    <a:srgbClr val="C0C0C0"/>
                  </a:outerShdw>
                </a:effectLst>
                <a:latin typeface="Courier New" pitchFamily="49" charset="0"/>
                <a:ea typeface="宋体" pitchFamily="2" charset="-122"/>
              </a:rPr>
              <a:t> </a:t>
            </a:r>
          </a:p>
          <a:p>
            <a:pPr lvl="2"/>
            <a:r>
              <a:rPr lang="en-US" altLang="zh-CN" sz="1800" b="1">
                <a:ea typeface="宋体" pitchFamily="2" charset="-122"/>
              </a:rPr>
              <a:t>calls </a:t>
            </a:r>
            <a:r>
              <a:rPr lang="en-US" altLang="zh-CN" sz="1700" b="1">
                <a:latin typeface="Courier New" pitchFamily="49" charset="0"/>
                <a:ea typeface="宋体" pitchFamily="2" charset="-122"/>
              </a:rPr>
              <a:t>glOrtho</a:t>
            </a:r>
            <a:r>
              <a:rPr lang="en-US" altLang="zh-CN" sz="1800" b="1">
                <a:ea typeface="宋体" pitchFamily="2" charset="-122"/>
              </a:rPr>
              <a:t> with z values near zero</a:t>
            </a:r>
          </a:p>
        </p:txBody>
      </p:sp>
      <p:sp>
        <p:nvSpPr>
          <p:cNvPr id="18" name="Rectangle 2"/>
          <p:cNvSpPr>
            <a:spLocks noChangeArrowheads="1"/>
          </p:cNvSpPr>
          <p:nvPr/>
        </p:nvSpPr>
        <p:spPr bwMode="auto">
          <a:xfrm>
            <a:off x="11430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Projection Transformation</a:t>
            </a:r>
            <a:endParaRPr lang="en-US" sz="2000" dirty="0">
              <a:solidFill>
                <a:srgbClr val="5B0DAA"/>
              </a:solidFill>
              <a:latin typeface="Copperplate Gothic Light" pitchFamily="34" charset="0"/>
            </a:endParaRPr>
          </a:p>
        </p:txBody>
      </p:sp>
    </p:spTree>
    <p:custDataLst>
      <p:tags r:id="rId1"/>
    </p:custData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19554" name="Rectangle 2"/>
          <p:cNvSpPr>
            <a:spLocks noChangeArrowheads="1"/>
          </p:cNvSpPr>
          <p:nvPr/>
        </p:nvSpPr>
        <p:spPr bwMode="auto">
          <a:xfrm>
            <a:off x="2049463" y="4570413"/>
            <a:ext cx="2154237" cy="1068387"/>
          </a:xfrm>
          <a:prstGeom prst="rect">
            <a:avLst/>
          </a:prstGeom>
          <a:ln w="12700">
            <a:solidFill>
              <a:schemeClr val="tx1"/>
            </a:solidFill>
            <a:miter lim="800000"/>
            <a:headEnd/>
            <a:tailEnd/>
          </a:ln>
          <a:effectLst/>
        </p:spPr>
        <p:txBody>
          <a:bodyPr wrap="none" anchor="ctr"/>
          <a:lstStyle/>
          <a:p>
            <a:pPr algn="ctr">
              <a:spcBef>
                <a:spcPct val="0"/>
              </a:spcBef>
              <a:buClrTx/>
            </a:pPr>
            <a:endParaRPr lang="en-US" sz="2400">
              <a:latin typeface="Times New Roman" pitchFamily="18" charset="0"/>
            </a:endParaRPr>
          </a:p>
        </p:txBody>
      </p:sp>
      <p:sp>
        <p:nvSpPr>
          <p:cNvPr id="919555" name="Rectangle 3"/>
          <p:cNvSpPr>
            <a:spLocks noGrp="1" noChangeArrowheads="1"/>
          </p:cNvSpPr>
          <p:nvPr>
            <p:ph type="title"/>
          </p:nvPr>
        </p:nvSpPr>
        <p:spPr>
          <a:xfrm>
            <a:off x="1295400" y="76200"/>
            <a:ext cx="7291388" cy="914400"/>
          </a:xfrm>
          <a:noFill/>
          <a:ln/>
          <a:effectLst/>
        </p:spPr>
        <p:txBody>
          <a:bodyPr lIns="90488" tIns="44450" rIns="90488" bIns="44450" anchor="b"/>
          <a:lstStyle/>
          <a:p>
            <a:r>
              <a:rPr lang="en-US" altLang="zh-CN" dirty="0">
                <a:ea typeface="宋体" pitchFamily="2" charset="-122"/>
              </a:rPr>
              <a:t>Applying Projection Transformations</a:t>
            </a:r>
          </a:p>
        </p:txBody>
      </p:sp>
      <p:sp>
        <p:nvSpPr>
          <p:cNvPr id="919557" name="AutoShape 5"/>
          <p:cNvSpPr>
            <a:spLocks noChangeArrowheads="1"/>
          </p:cNvSpPr>
          <p:nvPr/>
        </p:nvSpPr>
        <p:spPr bwMode="auto">
          <a:xfrm>
            <a:off x="3792538" y="3114675"/>
            <a:ext cx="1235075" cy="1227138"/>
          </a:xfrm>
          <a:prstGeom prst="cube">
            <a:avLst>
              <a:gd name="adj" fmla="val 25000"/>
            </a:avLst>
          </a:prstGeom>
          <a:noFill/>
          <a:ln w="12700">
            <a:solidFill>
              <a:schemeClr val="tx1"/>
            </a:solidFill>
            <a:miter lim="800000"/>
            <a:headEnd/>
            <a:tailEnd/>
          </a:ln>
          <a:effectLst/>
        </p:spPr>
        <p:txBody>
          <a:bodyPr wrap="none" anchor="ctr"/>
          <a:lstStyle/>
          <a:p>
            <a:pPr algn="ctr"/>
            <a:endParaRPr lang="en-US"/>
          </a:p>
        </p:txBody>
      </p:sp>
      <p:sp>
        <p:nvSpPr>
          <p:cNvPr id="919558" name="Line 6"/>
          <p:cNvSpPr>
            <a:spLocks noChangeShapeType="1"/>
          </p:cNvSpPr>
          <p:nvPr/>
        </p:nvSpPr>
        <p:spPr bwMode="auto">
          <a:xfrm flipH="1">
            <a:off x="3084513" y="4043363"/>
            <a:ext cx="1427162" cy="1417637"/>
          </a:xfrm>
          <a:prstGeom prst="line">
            <a:avLst/>
          </a:prstGeom>
          <a:noFill/>
          <a:ln w="12700">
            <a:solidFill>
              <a:schemeClr val="tx2"/>
            </a:solidFill>
            <a:round/>
            <a:headEnd/>
            <a:tailEnd type="triangle" w="med" len="med"/>
          </a:ln>
          <a:effectLst/>
        </p:spPr>
        <p:txBody>
          <a:bodyPr wrap="none" anchor="ctr"/>
          <a:lstStyle/>
          <a:p>
            <a:endParaRPr lang="en-US"/>
          </a:p>
        </p:txBody>
      </p:sp>
      <p:sp>
        <p:nvSpPr>
          <p:cNvPr id="919559" name="Line 7"/>
          <p:cNvSpPr>
            <a:spLocks noChangeShapeType="1"/>
          </p:cNvSpPr>
          <p:nvPr/>
        </p:nvSpPr>
        <p:spPr bwMode="auto">
          <a:xfrm flipH="1">
            <a:off x="2859088" y="3635375"/>
            <a:ext cx="1252537" cy="1225550"/>
          </a:xfrm>
          <a:prstGeom prst="line">
            <a:avLst/>
          </a:prstGeom>
          <a:noFill/>
          <a:ln w="12700">
            <a:solidFill>
              <a:schemeClr val="tx2"/>
            </a:solidFill>
            <a:round/>
            <a:headEnd/>
            <a:tailEnd type="triangle" w="med" len="med"/>
          </a:ln>
          <a:effectLst/>
        </p:spPr>
        <p:txBody>
          <a:bodyPr wrap="none" anchor="ctr"/>
          <a:lstStyle/>
          <a:p>
            <a:endParaRPr lang="en-US"/>
          </a:p>
        </p:txBody>
      </p:sp>
      <p:sp>
        <p:nvSpPr>
          <p:cNvPr id="919560" name="Line 8"/>
          <p:cNvSpPr>
            <a:spLocks noChangeShapeType="1"/>
          </p:cNvSpPr>
          <p:nvPr/>
        </p:nvSpPr>
        <p:spPr bwMode="auto">
          <a:xfrm>
            <a:off x="4090988" y="3632200"/>
            <a:ext cx="411162" cy="428625"/>
          </a:xfrm>
          <a:prstGeom prst="line">
            <a:avLst/>
          </a:prstGeom>
          <a:noFill/>
          <a:ln w="12700">
            <a:solidFill>
              <a:schemeClr val="accent2"/>
            </a:solidFill>
            <a:round/>
            <a:headEnd/>
            <a:tailEnd/>
          </a:ln>
          <a:effectLst/>
        </p:spPr>
        <p:txBody>
          <a:bodyPr wrap="none" anchor="ctr"/>
          <a:lstStyle/>
          <a:p>
            <a:endParaRPr lang="en-US"/>
          </a:p>
        </p:txBody>
      </p:sp>
      <p:sp>
        <p:nvSpPr>
          <p:cNvPr id="919561" name="Line 9"/>
          <p:cNvSpPr>
            <a:spLocks noChangeShapeType="1"/>
          </p:cNvSpPr>
          <p:nvPr/>
        </p:nvSpPr>
        <p:spPr bwMode="auto">
          <a:xfrm>
            <a:off x="2873375" y="4867275"/>
            <a:ext cx="227013" cy="596900"/>
          </a:xfrm>
          <a:prstGeom prst="line">
            <a:avLst/>
          </a:prstGeom>
          <a:noFill/>
          <a:ln w="12700">
            <a:solidFill>
              <a:schemeClr val="accent1"/>
            </a:solidFill>
            <a:round/>
            <a:headEnd/>
            <a:tailEnd/>
          </a:ln>
          <a:effectLst/>
        </p:spPr>
        <p:txBody>
          <a:bodyPr wrap="none" anchor="ctr"/>
          <a:lstStyle/>
          <a:p>
            <a:endParaRPr lang="en-US"/>
          </a:p>
        </p:txBody>
      </p:sp>
      <p:sp>
        <p:nvSpPr>
          <p:cNvPr id="919562" name="Line 10"/>
          <p:cNvSpPr>
            <a:spLocks noChangeShapeType="1"/>
          </p:cNvSpPr>
          <p:nvPr/>
        </p:nvSpPr>
        <p:spPr bwMode="auto">
          <a:xfrm>
            <a:off x="3100388" y="3151188"/>
            <a:ext cx="500062" cy="279400"/>
          </a:xfrm>
          <a:prstGeom prst="line">
            <a:avLst/>
          </a:prstGeom>
          <a:noFill/>
          <a:ln w="12700">
            <a:solidFill>
              <a:schemeClr val="folHlink"/>
            </a:solidFill>
            <a:round/>
            <a:headEnd/>
            <a:tailEnd/>
          </a:ln>
          <a:effectLst/>
        </p:spPr>
        <p:txBody>
          <a:bodyPr wrap="none" anchor="ctr"/>
          <a:lstStyle/>
          <a:p>
            <a:endParaRPr lang="en-US"/>
          </a:p>
        </p:txBody>
      </p:sp>
      <p:sp>
        <p:nvSpPr>
          <p:cNvPr id="919564" name="Rectangle 12"/>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919565" name="Rectangle 13"/>
          <p:cNvSpPr>
            <a:spLocks noGrp="1" noChangeArrowheads="1"/>
          </p:cNvSpPr>
          <p:nvPr>
            <p:ph type="body" idx="1"/>
          </p:nvPr>
        </p:nvSpPr>
        <p:spPr/>
        <p:txBody>
          <a:bodyPr/>
          <a:lstStyle/>
          <a:p>
            <a:r>
              <a:rPr lang="en-US" altLang="zh-CN" sz="2400">
                <a:ea typeface="宋体" pitchFamily="2" charset="-122"/>
              </a:rPr>
              <a:t>Typical use (orthographic projection)</a:t>
            </a:r>
          </a:p>
          <a:p>
            <a:pPr lvl="1">
              <a:buFont typeface="Wingdings" pitchFamily="2" charset="2"/>
              <a:buNone/>
            </a:pPr>
            <a:r>
              <a:rPr lang="en-US" altLang="zh-CN" sz="1700" b="1">
                <a:latin typeface="Courier New" pitchFamily="49" charset="0"/>
                <a:ea typeface="宋体" pitchFamily="2" charset="-122"/>
              </a:rPr>
              <a:t>glMatrixMode( GL_PROJECTION );</a:t>
            </a:r>
          </a:p>
          <a:p>
            <a:pPr lvl="1">
              <a:buFont typeface="Wingdings" pitchFamily="2" charset="2"/>
              <a:buNone/>
            </a:pPr>
            <a:r>
              <a:rPr lang="en-US" altLang="zh-CN" sz="1700" b="1">
                <a:latin typeface="Courier New" pitchFamily="49" charset="0"/>
                <a:ea typeface="宋体" pitchFamily="2" charset="-122"/>
              </a:rPr>
              <a:t>glLoadIdentity();</a:t>
            </a:r>
          </a:p>
          <a:p>
            <a:pPr lvl="1">
              <a:buFont typeface="Wingdings" pitchFamily="2" charset="2"/>
              <a:buNone/>
            </a:pPr>
            <a:r>
              <a:rPr lang="en-US" altLang="zh-CN" sz="1700" b="1">
                <a:latin typeface="Courier New" pitchFamily="49" charset="0"/>
                <a:ea typeface="宋体" pitchFamily="2" charset="-122"/>
              </a:rPr>
              <a:t>glOrtho( left, right, bottom, top, zNear, zFar );</a:t>
            </a:r>
          </a:p>
        </p:txBody>
      </p:sp>
    </p:spTree>
    <p:custDataLst>
      <p:tags r:id="rId1"/>
    </p:custData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8"/>
          <p:cNvPicPr>
            <a:picLocks noChangeAspect="1" noChangeArrowheads="1"/>
          </p:cNvPicPr>
          <p:nvPr/>
        </p:nvPicPr>
        <p:blipFill>
          <a:blip r:embed="rId4" cstate="print"/>
          <a:srcRect/>
          <a:stretch>
            <a:fillRect/>
          </a:stretch>
        </p:blipFill>
        <p:spPr bwMode="auto">
          <a:xfrm>
            <a:off x="1952625" y="5667375"/>
            <a:ext cx="6153150" cy="733425"/>
          </a:xfrm>
          <a:prstGeom prst="rect">
            <a:avLst/>
          </a:prstGeom>
          <a:noFill/>
        </p:spPr>
      </p:pic>
      <p:sp>
        <p:nvSpPr>
          <p:cNvPr id="13314" name="Rectangle 2"/>
          <p:cNvSpPr>
            <a:spLocks noChangeArrowheads="1"/>
          </p:cNvSpPr>
          <p:nvPr/>
        </p:nvSpPr>
        <p:spPr bwMode="auto">
          <a:xfrm>
            <a:off x="1066800" y="76200"/>
            <a:ext cx="7924800" cy="762000"/>
          </a:xfrm>
          <a:prstGeom prst="rect">
            <a:avLst/>
          </a:prstGeom>
          <a:noFill/>
          <a:ln w="9525">
            <a:noFill/>
            <a:miter lim="800000"/>
            <a:headEnd/>
            <a:tailEnd/>
          </a:ln>
        </p:spPr>
        <p:txBody>
          <a:bodyPr anchor="ctr"/>
          <a:lstStyle/>
          <a:p>
            <a:pPr algn="ctr"/>
            <a:r>
              <a:rPr lang="en-US" sz="2800" u="none">
                <a:solidFill>
                  <a:srgbClr val="5B0DAA"/>
                </a:solidFill>
                <a:latin typeface="Copperplate Gothic Light" pitchFamily="34" charset="0"/>
              </a:rPr>
              <a:t>Where We Are</a:t>
            </a:r>
          </a:p>
        </p:txBody>
      </p:sp>
      <p:pic>
        <p:nvPicPr>
          <p:cNvPr id="8" name="Picture 3"/>
          <p:cNvPicPr>
            <a:picLocks noChangeAspect="1" noChangeArrowheads="1"/>
          </p:cNvPicPr>
          <p:nvPr/>
        </p:nvPicPr>
        <p:blipFill>
          <a:blip r:embed="rId5" cstate="print"/>
          <a:srcRect/>
          <a:stretch>
            <a:fillRect/>
          </a:stretch>
        </p:blipFill>
        <p:spPr bwMode="auto">
          <a:xfrm>
            <a:off x="1733550" y="990467"/>
            <a:ext cx="6515100" cy="4350915"/>
          </a:xfrm>
          <a:prstGeom prst="rect">
            <a:avLst/>
          </a:prstGeom>
          <a:noFill/>
          <a:ln w="9525">
            <a:noFill/>
            <a:miter lim="800000"/>
            <a:headEnd/>
            <a:tailEnd/>
          </a:ln>
        </p:spPr>
      </p:pic>
      <p:sp>
        <p:nvSpPr>
          <p:cNvPr id="9" name="Rectangle 8"/>
          <p:cNvSpPr>
            <a:spLocks noChangeArrowheads="1"/>
          </p:cNvSpPr>
          <p:nvPr/>
        </p:nvSpPr>
        <p:spPr bwMode="auto">
          <a:xfrm>
            <a:off x="1447800" y="1905000"/>
            <a:ext cx="7010400" cy="228600"/>
          </a:xfrm>
          <a:prstGeom prst="rect">
            <a:avLst/>
          </a:prstGeom>
          <a:solidFill>
            <a:schemeClr val="accent2">
              <a:alpha val="10196"/>
            </a:schemeClr>
          </a:solidFill>
          <a:ln w="38100" algn="ctr">
            <a:solidFill>
              <a:schemeClr val="accent2"/>
            </a:solidFill>
            <a:miter lim="800000"/>
            <a:headEnd/>
            <a:tailEnd/>
          </a:ln>
        </p:spPr>
        <p:txBody>
          <a:bodyPr wrap="none"/>
          <a:lstStyle/>
          <a:p>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ou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03" name="Rectangle 3"/>
          <p:cNvSpPr>
            <a:spLocks noGrp="1" noChangeArrowheads="1"/>
          </p:cNvSpPr>
          <p:nvPr>
            <p:ph type="body" idx="1"/>
          </p:nvPr>
        </p:nvSpPr>
        <p:spPr>
          <a:xfrm>
            <a:off x="609600" y="1882775"/>
            <a:ext cx="8245475" cy="4048125"/>
          </a:xfrm>
          <a:noFill/>
          <a:ln/>
        </p:spPr>
        <p:txBody>
          <a:bodyPr lIns="90488" tIns="44450" rIns="90488" bIns="44450"/>
          <a:lstStyle/>
          <a:p>
            <a:pPr>
              <a:lnSpc>
                <a:spcPct val="90000"/>
              </a:lnSpc>
            </a:pPr>
            <a:r>
              <a:rPr lang="en-US" altLang="zh-CN" sz="2400" b="1">
                <a:ea typeface="宋体" pitchFamily="2" charset="-122"/>
              </a:rPr>
              <a:t>Position the camera/eye in the scene</a:t>
            </a:r>
          </a:p>
          <a:p>
            <a:pPr lvl="1">
              <a:lnSpc>
                <a:spcPct val="90000"/>
              </a:lnSpc>
            </a:pPr>
            <a:r>
              <a:rPr lang="en-US" altLang="zh-CN" sz="2000" b="1">
                <a:ea typeface="宋体" pitchFamily="2" charset="-122"/>
              </a:rPr>
              <a:t>place the tripod down; aim camera</a:t>
            </a:r>
          </a:p>
          <a:p>
            <a:pPr>
              <a:lnSpc>
                <a:spcPct val="90000"/>
              </a:lnSpc>
            </a:pPr>
            <a:r>
              <a:rPr lang="en-US" altLang="zh-CN" sz="2400" b="1">
                <a:ea typeface="宋体" pitchFamily="2" charset="-122"/>
              </a:rPr>
              <a:t>To “fly through” a scene</a:t>
            </a:r>
          </a:p>
          <a:p>
            <a:pPr lvl="1">
              <a:lnSpc>
                <a:spcPct val="90000"/>
              </a:lnSpc>
            </a:pPr>
            <a:r>
              <a:rPr lang="en-US" altLang="zh-CN" sz="2000" b="1">
                <a:ea typeface="宋体" pitchFamily="2" charset="-122"/>
              </a:rPr>
              <a:t>change viewing transformation and</a:t>
            </a:r>
            <a:br>
              <a:rPr lang="en-US" altLang="zh-CN" sz="2000" b="1">
                <a:ea typeface="宋体" pitchFamily="2" charset="-122"/>
              </a:rPr>
            </a:br>
            <a:r>
              <a:rPr lang="en-US" altLang="zh-CN" sz="2000" b="1">
                <a:ea typeface="宋体" pitchFamily="2" charset="-122"/>
              </a:rPr>
              <a:t>redraw scene</a:t>
            </a:r>
          </a:p>
          <a:p>
            <a:pPr>
              <a:lnSpc>
                <a:spcPct val="90000"/>
              </a:lnSpc>
            </a:pPr>
            <a:r>
              <a:rPr lang="en-US" altLang="zh-CN" sz="2400" b="1" i="1">
                <a:latin typeface="Times New Roman" pitchFamily="18" charset="0"/>
                <a:ea typeface="宋体" pitchFamily="2" charset="-122"/>
              </a:rPr>
              <a:t> </a:t>
            </a:r>
            <a:r>
              <a:rPr lang="en-US" altLang="zh-CN" sz="1800" b="1">
                <a:solidFill>
                  <a:srgbClr val="FFCC00"/>
                </a:solidFill>
                <a:latin typeface="Courier New" pitchFamily="49" charset="0"/>
                <a:ea typeface="宋体" pitchFamily="2" charset="-122"/>
              </a:rPr>
              <a:t>gluLookAt( eye</a:t>
            </a:r>
            <a:r>
              <a:rPr lang="en-US" altLang="zh-CN" sz="1800" b="1" baseline="-25000">
                <a:solidFill>
                  <a:srgbClr val="FFCC00"/>
                </a:solidFill>
                <a:latin typeface="Courier New" pitchFamily="49" charset="0"/>
                <a:ea typeface="宋体" pitchFamily="2" charset="-122"/>
              </a:rPr>
              <a:t>x</a:t>
            </a:r>
            <a:r>
              <a:rPr lang="en-US" altLang="zh-CN" sz="1800" b="1">
                <a:solidFill>
                  <a:srgbClr val="FFCC00"/>
                </a:solidFill>
                <a:latin typeface="Courier New" pitchFamily="49" charset="0"/>
                <a:ea typeface="宋体" pitchFamily="2" charset="-122"/>
              </a:rPr>
              <a:t>, eye</a:t>
            </a:r>
            <a:r>
              <a:rPr lang="en-US" altLang="zh-CN" sz="1800" b="1" baseline="-25000">
                <a:solidFill>
                  <a:srgbClr val="FFCC00"/>
                </a:solidFill>
                <a:latin typeface="Courier New" pitchFamily="49" charset="0"/>
                <a:ea typeface="宋体" pitchFamily="2" charset="-122"/>
              </a:rPr>
              <a:t>y</a:t>
            </a:r>
            <a:r>
              <a:rPr lang="en-US" altLang="zh-CN" sz="1800" b="1">
                <a:solidFill>
                  <a:srgbClr val="FFCC00"/>
                </a:solidFill>
                <a:latin typeface="Courier New" pitchFamily="49" charset="0"/>
                <a:ea typeface="宋体" pitchFamily="2" charset="-122"/>
              </a:rPr>
              <a:t>, eye</a:t>
            </a:r>
            <a:r>
              <a:rPr lang="en-US" altLang="zh-CN" sz="1800" b="1" baseline="-25000">
                <a:solidFill>
                  <a:srgbClr val="FFCC00"/>
                </a:solidFill>
                <a:latin typeface="Courier New" pitchFamily="49" charset="0"/>
                <a:ea typeface="宋体" pitchFamily="2" charset="-122"/>
              </a:rPr>
              <a:t>z</a:t>
            </a:r>
            <a:r>
              <a:rPr lang="en-US" altLang="zh-CN" sz="1800" b="1">
                <a:solidFill>
                  <a:srgbClr val="FFCC00"/>
                </a:solidFill>
                <a:latin typeface="Courier New" pitchFamily="49" charset="0"/>
                <a:ea typeface="宋体" pitchFamily="2" charset="-122"/>
              </a:rPr>
              <a:t>,</a:t>
            </a:r>
            <a:br>
              <a:rPr lang="en-US" altLang="zh-CN" sz="1800" b="1">
                <a:solidFill>
                  <a:srgbClr val="FFCC00"/>
                </a:solidFill>
                <a:latin typeface="Courier New" pitchFamily="49" charset="0"/>
                <a:ea typeface="宋体" pitchFamily="2" charset="-122"/>
              </a:rPr>
            </a:br>
            <a:r>
              <a:rPr lang="en-US" altLang="zh-CN" sz="1800" b="1">
                <a:solidFill>
                  <a:srgbClr val="FFCC00"/>
                </a:solidFill>
                <a:latin typeface="Courier New" pitchFamily="49" charset="0"/>
                <a:ea typeface="宋体" pitchFamily="2" charset="-122"/>
              </a:rPr>
              <a:t>           aim</a:t>
            </a:r>
            <a:r>
              <a:rPr lang="en-US" altLang="zh-CN" sz="1800" b="1" baseline="-25000">
                <a:solidFill>
                  <a:srgbClr val="FFCC00"/>
                </a:solidFill>
                <a:latin typeface="Courier New" pitchFamily="49" charset="0"/>
                <a:ea typeface="宋体" pitchFamily="2" charset="-122"/>
              </a:rPr>
              <a:t>x</a:t>
            </a:r>
            <a:r>
              <a:rPr lang="en-US" altLang="zh-CN" sz="1800" b="1">
                <a:solidFill>
                  <a:srgbClr val="FFCC00"/>
                </a:solidFill>
                <a:latin typeface="Courier New" pitchFamily="49" charset="0"/>
                <a:ea typeface="宋体" pitchFamily="2" charset="-122"/>
              </a:rPr>
              <a:t>, aim</a:t>
            </a:r>
            <a:r>
              <a:rPr lang="en-US" altLang="zh-CN" sz="1800" b="1" baseline="-25000">
                <a:solidFill>
                  <a:srgbClr val="FFCC00"/>
                </a:solidFill>
                <a:latin typeface="Courier New" pitchFamily="49" charset="0"/>
                <a:ea typeface="宋体" pitchFamily="2" charset="-122"/>
              </a:rPr>
              <a:t>y</a:t>
            </a:r>
            <a:r>
              <a:rPr lang="en-US" altLang="zh-CN" sz="1800" b="1">
                <a:solidFill>
                  <a:srgbClr val="FFCC00"/>
                </a:solidFill>
                <a:latin typeface="Courier New" pitchFamily="49" charset="0"/>
                <a:ea typeface="宋体" pitchFamily="2" charset="-122"/>
              </a:rPr>
              <a:t>, aim</a:t>
            </a:r>
            <a:r>
              <a:rPr lang="en-US" altLang="zh-CN" sz="1800" b="1" baseline="-25000">
                <a:solidFill>
                  <a:srgbClr val="FFCC00"/>
                </a:solidFill>
                <a:latin typeface="Courier New" pitchFamily="49" charset="0"/>
                <a:ea typeface="宋体" pitchFamily="2" charset="-122"/>
              </a:rPr>
              <a:t>z</a:t>
            </a:r>
            <a:r>
              <a:rPr lang="en-US" altLang="zh-CN" sz="1800" b="1">
                <a:solidFill>
                  <a:srgbClr val="FFCC00"/>
                </a:solidFill>
                <a:latin typeface="Courier New" pitchFamily="49" charset="0"/>
                <a:ea typeface="宋体" pitchFamily="2" charset="-122"/>
              </a:rPr>
              <a:t>,</a:t>
            </a:r>
            <a:br>
              <a:rPr lang="en-US" altLang="zh-CN" sz="1800" b="1">
                <a:solidFill>
                  <a:srgbClr val="FFCC00"/>
                </a:solidFill>
                <a:latin typeface="Courier New" pitchFamily="49" charset="0"/>
                <a:ea typeface="宋体" pitchFamily="2" charset="-122"/>
              </a:rPr>
            </a:br>
            <a:r>
              <a:rPr lang="en-US" altLang="zh-CN" sz="1800" b="1">
                <a:solidFill>
                  <a:srgbClr val="FFCC00"/>
                </a:solidFill>
                <a:latin typeface="Courier New" pitchFamily="49" charset="0"/>
                <a:ea typeface="宋体" pitchFamily="2" charset="-122"/>
              </a:rPr>
              <a:t>           up</a:t>
            </a:r>
            <a:r>
              <a:rPr lang="en-US" altLang="zh-CN" sz="1800" b="1" baseline="-25000">
                <a:solidFill>
                  <a:srgbClr val="FFCC00"/>
                </a:solidFill>
                <a:latin typeface="Courier New" pitchFamily="49" charset="0"/>
                <a:ea typeface="宋体" pitchFamily="2" charset="-122"/>
              </a:rPr>
              <a:t>x</a:t>
            </a:r>
            <a:r>
              <a:rPr lang="en-US" altLang="zh-CN" sz="1800" b="1">
                <a:solidFill>
                  <a:srgbClr val="FFCC00"/>
                </a:solidFill>
                <a:latin typeface="Courier New" pitchFamily="49" charset="0"/>
                <a:ea typeface="宋体" pitchFamily="2" charset="-122"/>
              </a:rPr>
              <a:t>, up</a:t>
            </a:r>
            <a:r>
              <a:rPr lang="en-US" altLang="zh-CN" sz="1800" b="1" baseline="-25000">
                <a:solidFill>
                  <a:srgbClr val="FFCC00"/>
                </a:solidFill>
                <a:latin typeface="Courier New" pitchFamily="49" charset="0"/>
                <a:ea typeface="宋体" pitchFamily="2" charset="-122"/>
              </a:rPr>
              <a:t>y</a:t>
            </a:r>
            <a:r>
              <a:rPr lang="en-US" altLang="zh-CN" sz="1800" b="1">
                <a:solidFill>
                  <a:srgbClr val="FFCC00"/>
                </a:solidFill>
                <a:latin typeface="Courier New" pitchFamily="49" charset="0"/>
                <a:ea typeface="宋体" pitchFamily="2" charset="-122"/>
              </a:rPr>
              <a:t>, up</a:t>
            </a:r>
            <a:r>
              <a:rPr lang="en-US" altLang="zh-CN" sz="1800" b="1" baseline="-25000">
                <a:solidFill>
                  <a:srgbClr val="FFCC00"/>
                </a:solidFill>
                <a:latin typeface="Courier New" pitchFamily="49" charset="0"/>
                <a:ea typeface="宋体" pitchFamily="2" charset="-122"/>
              </a:rPr>
              <a:t>z</a:t>
            </a:r>
            <a:r>
              <a:rPr lang="en-US" altLang="zh-CN" sz="1800" b="1">
                <a:solidFill>
                  <a:srgbClr val="FFCC00"/>
                </a:solidFill>
                <a:latin typeface="Courier New" pitchFamily="49" charset="0"/>
                <a:ea typeface="宋体" pitchFamily="2" charset="-122"/>
              </a:rPr>
              <a:t> )</a:t>
            </a:r>
            <a:endParaRPr lang="en-US" altLang="zh-CN" sz="2400" b="1">
              <a:ea typeface="宋体" pitchFamily="2" charset="-122"/>
            </a:endParaRPr>
          </a:p>
          <a:p>
            <a:pPr lvl="1">
              <a:lnSpc>
                <a:spcPct val="90000"/>
              </a:lnSpc>
            </a:pPr>
            <a:r>
              <a:rPr lang="en-US" altLang="zh-CN" sz="2000" b="1">
                <a:ea typeface="宋体" pitchFamily="2" charset="-122"/>
              </a:rPr>
              <a:t>up vector determines unique orientation</a:t>
            </a:r>
          </a:p>
          <a:p>
            <a:pPr lvl="1">
              <a:lnSpc>
                <a:spcPct val="90000"/>
              </a:lnSpc>
            </a:pPr>
            <a:r>
              <a:rPr lang="en-US" altLang="zh-CN" sz="2000" b="1">
                <a:ea typeface="宋体" pitchFamily="2" charset="-122"/>
              </a:rPr>
              <a:t>careful of degenerate positions</a:t>
            </a:r>
          </a:p>
        </p:txBody>
      </p:sp>
      <p:grpSp>
        <p:nvGrpSpPr>
          <p:cNvPr id="2" name="Group 4"/>
          <p:cNvGrpSpPr>
            <a:grpSpLocks/>
          </p:cNvGrpSpPr>
          <p:nvPr/>
        </p:nvGrpSpPr>
        <p:grpSpPr bwMode="auto">
          <a:xfrm>
            <a:off x="7107238" y="2514600"/>
            <a:ext cx="1754187" cy="2820988"/>
            <a:chOff x="4512" y="1584"/>
            <a:chExt cx="1105" cy="1777"/>
          </a:xfrm>
        </p:grpSpPr>
        <p:grpSp>
          <p:nvGrpSpPr>
            <p:cNvPr id="3" name="Group 5"/>
            <p:cNvGrpSpPr>
              <a:grpSpLocks/>
            </p:cNvGrpSpPr>
            <p:nvPr/>
          </p:nvGrpSpPr>
          <p:grpSpPr bwMode="auto">
            <a:xfrm>
              <a:off x="4512" y="1968"/>
              <a:ext cx="1105" cy="1393"/>
              <a:chOff x="4367" y="2544"/>
              <a:chExt cx="1105" cy="1393"/>
            </a:xfrm>
          </p:grpSpPr>
          <p:sp>
            <p:nvSpPr>
              <p:cNvPr id="921606" name="Rectangle 6"/>
              <p:cNvSpPr>
                <a:spLocks noChangeArrowheads="1"/>
              </p:cNvSpPr>
              <p:nvPr/>
            </p:nvSpPr>
            <p:spPr bwMode="auto">
              <a:xfrm>
                <a:off x="4515" y="2644"/>
                <a:ext cx="520" cy="328"/>
              </a:xfrm>
              <a:prstGeom prst="rect">
                <a:avLst/>
              </a:prstGeom>
              <a:solidFill>
                <a:srgbClr val="3366FF"/>
              </a:solidFill>
              <a:ln w="12700">
                <a:solidFill>
                  <a:schemeClr val="tx1"/>
                </a:solidFill>
                <a:miter lim="800000"/>
                <a:headEnd/>
                <a:tailEnd/>
              </a:ln>
              <a:effectLst/>
            </p:spPr>
            <p:txBody>
              <a:bodyPr wrap="none" anchor="ctr"/>
              <a:lstStyle/>
              <a:p>
                <a:pPr algn="ctr"/>
                <a:endParaRPr lang="en-US"/>
              </a:p>
            </p:txBody>
          </p:sp>
          <p:sp>
            <p:nvSpPr>
              <p:cNvPr id="921607" name="Freeform 7"/>
              <p:cNvSpPr>
                <a:spLocks/>
              </p:cNvSpPr>
              <p:nvPr/>
            </p:nvSpPr>
            <p:spPr bwMode="auto">
              <a:xfrm>
                <a:off x="4655" y="2544"/>
                <a:ext cx="241" cy="97"/>
              </a:xfrm>
              <a:custGeom>
                <a:avLst/>
                <a:gdLst/>
                <a:ahLst/>
                <a:cxnLst>
                  <a:cxn ang="0">
                    <a:pos x="0" y="96"/>
                  </a:cxn>
                  <a:cxn ang="0">
                    <a:pos x="48" y="0"/>
                  </a:cxn>
                  <a:cxn ang="0">
                    <a:pos x="192" y="0"/>
                  </a:cxn>
                  <a:cxn ang="0">
                    <a:pos x="240" y="96"/>
                  </a:cxn>
                  <a:cxn ang="0">
                    <a:pos x="0" y="96"/>
                  </a:cxn>
                </a:cxnLst>
                <a:rect l="0" t="0" r="r" b="b"/>
                <a:pathLst>
                  <a:path w="241" h="97">
                    <a:moveTo>
                      <a:pt x="0" y="96"/>
                    </a:moveTo>
                    <a:lnTo>
                      <a:pt x="48" y="0"/>
                    </a:lnTo>
                    <a:lnTo>
                      <a:pt x="192" y="0"/>
                    </a:lnTo>
                    <a:lnTo>
                      <a:pt x="240" y="96"/>
                    </a:lnTo>
                    <a:lnTo>
                      <a:pt x="0" y="96"/>
                    </a:lnTo>
                  </a:path>
                </a:pathLst>
              </a:custGeom>
              <a:solidFill>
                <a:srgbClr val="3366FF"/>
              </a:solidFill>
              <a:ln w="12700" cap="rnd" cmpd="sng">
                <a:solidFill>
                  <a:schemeClr val="tx1"/>
                </a:solidFill>
                <a:prstDash val="solid"/>
                <a:round/>
                <a:headEnd/>
                <a:tailEnd/>
              </a:ln>
              <a:effectLst/>
            </p:spPr>
            <p:txBody>
              <a:bodyPr/>
              <a:lstStyle/>
              <a:p>
                <a:endParaRPr lang="en-US"/>
              </a:p>
            </p:txBody>
          </p:sp>
          <p:sp>
            <p:nvSpPr>
              <p:cNvPr id="921608" name="Rectangle 8"/>
              <p:cNvSpPr>
                <a:spLocks noChangeArrowheads="1"/>
              </p:cNvSpPr>
              <p:nvPr/>
            </p:nvSpPr>
            <p:spPr bwMode="auto">
              <a:xfrm>
                <a:off x="4755" y="2596"/>
                <a:ext cx="40" cy="40"/>
              </a:xfrm>
              <a:prstGeom prst="rect">
                <a:avLst/>
              </a:prstGeom>
              <a:solidFill>
                <a:srgbClr val="FFFFFF"/>
              </a:solidFill>
              <a:ln w="12700">
                <a:solidFill>
                  <a:schemeClr val="tx1"/>
                </a:solidFill>
                <a:miter lim="800000"/>
                <a:headEnd/>
                <a:tailEnd/>
              </a:ln>
              <a:effectLst/>
            </p:spPr>
            <p:txBody>
              <a:bodyPr wrap="none" anchor="ctr"/>
              <a:lstStyle/>
              <a:p>
                <a:pPr algn="ctr"/>
                <a:endParaRPr lang="en-US"/>
              </a:p>
            </p:txBody>
          </p:sp>
          <p:sp>
            <p:nvSpPr>
              <p:cNvPr id="921609" name="Oval 9"/>
              <p:cNvSpPr>
                <a:spLocks noChangeArrowheads="1"/>
              </p:cNvSpPr>
              <p:nvPr/>
            </p:nvSpPr>
            <p:spPr bwMode="auto">
              <a:xfrm>
                <a:off x="4659" y="2692"/>
                <a:ext cx="232" cy="232"/>
              </a:xfrm>
              <a:prstGeom prst="ellipse">
                <a:avLst/>
              </a:prstGeom>
              <a:gradFill rotWithShape="0">
                <a:gsLst>
                  <a:gs pos="0">
                    <a:schemeClr val="accent1"/>
                  </a:gs>
                  <a:gs pos="100000">
                    <a:schemeClr val="accent1">
                      <a:gamma/>
                      <a:shade val="69804"/>
                      <a:invGamma/>
                    </a:schemeClr>
                  </a:gs>
                </a:gsLst>
                <a:lin ang="18900000" scaled="1"/>
              </a:gradFill>
              <a:ln w="12700">
                <a:solidFill>
                  <a:schemeClr val="tx1"/>
                </a:solidFill>
                <a:round/>
                <a:headEnd/>
                <a:tailEnd/>
              </a:ln>
              <a:effectLst/>
            </p:spPr>
            <p:txBody>
              <a:bodyPr wrap="none" anchor="ctr"/>
              <a:lstStyle/>
              <a:p>
                <a:pPr algn="ctr"/>
                <a:endParaRPr lang="en-US"/>
              </a:p>
            </p:txBody>
          </p:sp>
          <p:sp>
            <p:nvSpPr>
              <p:cNvPr id="921610" name="Oval 10"/>
              <p:cNvSpPr>
                <a:spLocks noChangeArrowheads="1"/>
              </p:cNvSpPr>
              <p:nvPr/>
            </p:nvSpPr>
            <p:spPr bwMode="auto">
              <a:xfrm>
                <a:off x="4707" y="2740"/>
                <a:ext cx="136" cy="136"/>
              </a:xfrm>
              <a:prstGeom prst="ellipse">
                <a:avLst/>
              </a:prstGeom>
              <a:solidFill>
                <a:srgbClr val="FFFFFF"/>
              </a:solidFill>
              <a:ln w="12700">
                <a:solidFill>
                  <a:schemeClr val="tx1"/>
                </a:solidFill>
                <a:round/>
                <a:headEnd/>
                <a:tailEnd/>
              </a:ln>
              <a:effectLst/>
            </p:spPr>
            <p:txBody>
              <a:bodyPr wrap="none" anchor="ctr"/>
              <a:lstStyle/>
              <a:p>
                <a:pPr algn="ctr"/>
                <a:endParaRPr lang="en-US"/>
              </a:p>
            </p:txBody>
          </p:sp>
          <p:sp>
            <p:nvSpPr>
              <p:cNvPr id="921611" name="Rectangle 11"/>
              <p:cNvSpPr>
                <a:spLocks noChangeArrowheads="1"/>
              </p:cNvSpPr>
              <p:nvPr/>
            </p:nvSpPr>
            <p:spPr bwMode="auto">
              <a:xfrm>
                <a:off x="4563" y="2596"/>
                <a:ext cx="40" cy="40"/>
              </a:xfrm>
              <a:prstGeom prst="rect">
                <a:avLst/>
              </a:prstGeom>
              <a:solidFill>
                <a:srgbClr val="FFFFFF"/>
              </a:solidFill>
              <a:ln w="12700">
                <a:solidFill>
                  <a:schemeClr val="tx1"/>
                </a:solidFill>
                <a:miter lim="800000"/>
                <a:headEnd/>
                <a:tailEnd/>
              </a:ln>
              <a:effectLst/>
            </p:spPr>
            <p:txBody>
              <a:bodyPr wrap="none" anchor="ctr"/>
              <a:lstStyle/>
              <a:p>
                <a:pPr algn="ctr"/>
                <a:endParaRPr lang="en-US"/>
              </a:p>
            </p:txBody>
          </p:sp>
          <p:sp>
            <p:nvSpPr>
              <p:cNvPr id="921612" name="Rectangle 12"/>
              <p:cNvSpPr>
                <a:spLocks noChangeArrowheads="1"/>
              </p:cNvSpPr>
              <p:nvPr/>
            </p:nvSpPr>
            <p:spPr bwMode="auto">
              <a:xfrm>
                <a:off x="4659" y="2980"/>
                <a:ext cx="232" cy="40"/>
              </a:xfrm>
              <a:prstGeom prst="rect">
                <a:avLst/>
              </a:prstGeom>
              <a:solidFill>
                <a:schemeClr val="bg1"/>
              </a:solidFill>
              <a:ln w="12700">
                <a:solidFill>
                  <a:schemeClr val="tx1"/>
                </a:solidFill>
                <a:miter lim="800000"/>
                <a:headEnd/>
                <a:tailEnd/>
              </a:ln>
              <a:effectLst/>
            </p:spPr>
            <p:txBody>
              <a:bodyPr wrap="none" anchor="ctr"/>
              <a:lstStyle/>
              <a:p>
                <a:pPr algn="ctr"/>
                <a:endParaRPr lang="en-US"/>
              </a:p>
            </p:txBody>
          </p:sp>
          <p:sp>
            <p:nvSpPr>
              <p:cNvPr id="921613" name="Freeform 13"/>
              <p:cNvSpPr>
                <a:spLocks/>
              </p:cNvSpPr>
              <p:nvPr/>
            </p:nvSpPr>
            <p:spPr bwMode="auto">
              <a:xfrm>
                <a:off x="4799" y="3024"/>
                <a:ext cx="673" cy="673"/>
              </a:xfrm>
              <a:custGeom>
                <a:avLst/>
                <a:gdLst/>
                <a:ahLst/>
                <a:cxnLst>
                  <a:cxn ang="0">
                    <a:pos x="0" y="0"/>
                  </a:cxn>
                  <a:cxn ang="0">
                    <a:pos x="672" y="672"/>
                  </a:cxn>
                  <a:cxn ang="0">
                    <a:pos x="624" y="672"/>
                  </a:cxn>
                  <a:cxn ang="0">
                    <a:pos x="0" y="48"/>
                  </a:cxn>
                  <a:cxn ang="0">
                    <a:pos x="0" y="0"/>
                  </a:cxn>
                </a:cxnLst>
                <a:rect l="0" t="0" r="r" b="b"/>
                <a:pathLst>
                  <a:path w="673" h="673">
                    <a:moveTo>
                      <a:pt x="0" y="0"/>
                    </a:moveTo>
                    <a:lnTo>
                      <a:pt x="672" y="672"/>
                    </a:lnTo>
                    <a:lnTo>
                      <a:pt x="624" y="672"/>
                    </a:lnTo>
                    <a:lnTo>
                      <a:pt x="0" y="48"/>
                    </a:lnTo>
                    <a:lnTo>
                      <a:pt x="0" y="0"/>
                    </a:lnTo>
                  </a:path>
                </a:pathLst>
              </a:custGeom>
              <a:solidFill>
                <a:schemeClr val="bg1"/>
              </a:solidFill>
              <a:ln w="12700" cap="rnd" cmpd="sng">
                <a:solidFill>
                  <a:schemeClr val="tx1"/>
                </a:solidFill>
                <a:prstDash val="solid"/>
                <a:round/>
                <a:headEnd/>
                <a:tailEnd/>
              </a:ln>
              <a:effectLst/>
            </p:spPr>
            <p:txBody>
              <a:bodyPr/>
              <a:lstStyle/>
              <a:p>
                <a:endParaRPr lang="en-US"/>
              </a:p>
            </p:txBody>
          </p:sp>
          <p:sp>
            <p:nvSpPr>
              <p:cNvPr id="921614" name="Freeform 14"/>
              <p:cNvSpPr>
                <a:spLocks/>
              </p:cNvSpPr>
              <p:nvPr/>
            </p:nvSpPr>
            <p:spPr bwMode="auto">
              <a:xfrm>
                <a:off x="4367" y="3024"/>
                <a:ext cx="433" cy="721"/>
              </a:xfrm>
              <a:custGeom>
                <a:avLst/>
                <a:gdLst/>
                <a:ahLst/>
                <a:cxnLst>
                  <a:cxn ang="0">
                    <a:pos x="384" y="0"/>
                  </a:cxn>
                  <a:cxn ang="0">
                    <a:pos x="0" y="720"/>
                  </a:cxn>
                  <a:cxn ang="0">
                    <a:pos x="48" y="720"/>
                  </a:cxn>
                  <a:cxn ang="0">
                    <a:pos x="432" y="0"/>
                  </a:cxn>
                  <a:cxn ang="0">
                    <a:pos x="384" y="0"/>
                  </a:cxn>
                </a:cxnLst>
                <a:rect l="0" t="0" r="r" b="b"/>
                <a:pathLst>
                  <a:path w="433" h="721">
                    <a:moveTo>
                      <a:pt x="384" y="0"/>
                    </a:moveTo>
                    <a:lnTo>
                      <a:pt x="0" y="720"/>
                    </a:lnTo>
                    <a:lnTo>
                      <a:pt x="48" y="720"/>
                    </a:lnTo>
                    <a:lnTo>
                      <a:pt x="432" y="0"/>
                    </a:lnTo>
                    <a:lnTo>
                      <a:pt x="384" y="0"/>
                    </a:lnTo>
                  </a:path>
                </a:pathLst>
              </a:custGeom>
              <a:solidFill>
                <a:schemeClr val="bg1"/>
              </a:solidFill>
              <a:ln w="12700" cap="rnd" cmpd="sng">
                <a:solidFill>
                  <a:schemeClr val="tx1"/>
                </a:solidFill>
                <a:prstDash val="solid"/>
                <a:round/>
                <a:headEnd/>
                <a:tailEnd/>
              </a:ln>
              <a:effectLst/>
            </p:spPr>
            <p:txBody>
              <a:bodyPr/>
              <a:lstStyle/>
              <a:p>
                <a:endParaRPr lang="en-US"/>
              </a:p>
            </p:txBody>
          </p:sp>
          <p:sp>
            <p:nvSpPr>
              <p:cNvPr id="921615" name="Freeform 15"/>
              <p:cNvSpPr>
                <a:spLocks/>
              </p:cNvSpPr>
              <p:nvPr/>
            </p:nvSpPr>
            <p:spPr bwMode="auto">
              <a:xfrm>
                <a:off x="4751" y="3024"/>
                <a:ext cx="337" cy="913"/>
              </a:xfrm>
              <a:custGeom>
                <a:avLst/>
                <a:gdLst/>
                <a:ahLst/>
                <a:cxnLst>
                  <a:cxn ang="0">
                    <a:pos x="0" y="0"/>
                  </a:cxn>
                  <a:cxn ang="0">
                    <a:pos x="288" y="912"/>
                  </a:cxn>
                  <a:cxn ang="0">
                    <a:pos x="336" y="912"/>
                  </a:cxn>
                  <a:cxn ang="0">
                    <a:pos x="48" y="0"/>
                  </a:cxn>
                  <a:cxn ang="0">
                    <a:pos x="0" y="0"/>
                  </a:cxn>
                </a:cxnLst>
                <a:rect l="0" t="0" r="r" b="b"/>
                <a:pathLst>
                  <a:path w="337" h="913">
                    <a:moveTo>
                      <a:pt x="0" y="0"/>
                    </a:moveTo>
                    <a:lnTo>
                      <a:pt x="288" y="912"/>
                    </a:lnTo>
                    <a:lnTo>
                      <a:pt x="336" y="912"/>
                    </a:lnTo>
                    <a:lnTo>
                      <a:pt x="48" y="0"/>
                    </a:lnTo>
                    <a:lnTo>
                      <a:pt x="0" y="0"/>
                    </a:lnTo>
                  </a:path>
                </a:pathLst>
              </a:custGeom>
              <a:solidFill>
                <a:schemeClr val="bg1"/>
              </a:solidFill>
              <a:ln w="12700" cap="rnd" cmpd="sng">
                <a:solidFill>
                  <a:schemeClr val="tx1"/>
                </a:solidFill>
                <a:prstDash val="solid"/>
                <a:round/>
                <a:headEnd/>
                <a:tailEnd/>
              </a:ln>
              <a:effectLst/>
            </p:spPr>
            <p:txBody>
              <a:bodyPr/>
              <a:lstStyle/>
              <a:p>
                <a:endParaRPr lang="en-US"/>
              </a:p>
            </p:txBody>
          </p:sp>
        </p:grpSp>
        <p:sp>
          <p:nvSpPr>
            <p:cNvPr id="921616" name="Rectangle 16"/>
            <p:cNvSpPr>
              <a:spLocks noChangeArrowheads="1"/>
            </p:cNvSpPr>
            <p:nvPr/>
          </p:nvSpPr>
          <p:spPr bwMode="auto">
            <a:xfrm>
              <a:off x="4735" y="1584"/>
              <a:ext cx="659" cy="288"/>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2400" b="1"/>
                <a:t>tripod</a:t>
              </a:r>
            </a:p>
          </p:txBody>
        </p:sp>
      </p:grpSp>
      <p:sp>
        <p:nvSpPr>
          <p:cNvPr id="921618" name="Rectangle 18"/>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19" name="Rectangle 2"/>
          <p:cNvSpPr>
            <a:spLocks noChangeArrowheads="1"/>
          </p:cNvSpPr>
          <p:nvPr/>
        </p:nvSpPr>
        <p:spPr bwMode="auto">
          <a:xfrm>
            <a:off x="11430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Viewing Transformations</a:t>
            </a:r>
            <a:endParaRPr lang="en-US" sz="2000" dirty="0">
              <a:solidFill>
                <a:srgbClr val="5B0DAA"/>
              </a:solidFill>
              <a:latin typeface="Copperplate Gothic Light" pitchFamily="34" charset="0"/>
            </a:endParaRPr>
          </a:p>
        </p:txBody>
      </p:sp>
    </p:spTree>
    <p:custDataLst>
      <p:tags r:id="rId1"/>
    </p:custData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3651" name="Picture 3"/>
          <p:cNvPicPr>
            <a:picLocks noChangeAspect="1" noChangeArrowheads="1"/>
          </p:cNvPicPr>
          <p:nvPr/>
        </p:nvPicPr>
        <p:blipFill>
          <a:blip r:embed="rId4" cstate="print"/>
          <a:srcRect/>
          <a:stretch>
            <a:fillRect/>
          </a:stretch>
        </p:blipFill>
        <p:spPr bwMode="auto">
          <a:xfrm>
            <a:off x="2117725" y="1219200"/>
            <a:ext cx="4911725" cy="4953000"/>
          </a:xfrm>
          <a:prstGeom prst="rect">
            <a:avLst/>
          </a:prstGeom>
          <a:noFill/>
          <a:ln w="12700">
            <a:noFill/>
            <a:miter lim="800000"/>
            <a:headEnd type="none" w="sm" len="sm"/>
            <a:tailEnd type="none" w="sm" len="sm"/>
          </a:ln>
          <a:effectLst/>
        </p:spPr>
      </p:pic>
      <p:sp>
        <p:nvSpPr>
          <p:cNvPr id="923653" name="Rectangle 5"/>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6" name="Rectangle 2"/>
          <p:cNvSpPr>
            <a:spLocks noChangeArrowheads="1"/>
          </p:cNvSpPr>
          <p:nvPr/>
        </p:nvSpPr>
        <p:spPr bwMode="auto">
          <a:xfrm>
            <a:off x="11430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Projection Tutorial</a:t>
            </a:r>
            <a:endParaRPr lang="en-US" sz="2000" dirty="0">
              <a:solidFill>
                <a:srgbClr val="5B0DAA"/>
              </a:solidFill>
              <a:latin typeface="Copperplate Gothic Light" pitchFamily="34" charset="0"/>
            </a:endParaRPr>
          </a:p>
        </p:txBody>
      </p:sp>
    </p:spTree>
    <p:custDataLst>
      <p:tags r:id="rId1"/>
    </p:custData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5699" name="Rectangle 3"/>
          <p:cNvSpPr>
            <a:spLocks noGrp="1" noChangeArrowheads="1"/>
          </p:cNvSpPr>
          <p:nvPr>
            <p:ph type="body" idx="1"/>
          </p:nvPr>
        </p:nvSpPr>
        <p:spPr>
          <a:xfrm>
            <a:off x="609600" y="1524000"/>
            <a:ext cx="8305800" cy="4343400"/>
          </a:xfrm>
          <a:noFill/>
          <a:ln/>
        </p:spPr>
        <p:txBody>
          <a:bodyPr lIns="90488" tIns="44450" rIns="90488" bIns="44450"/>
          <a:lstStyle/>
          <a:p>
            <a:r>
              <a:rPr lang="en-US" altLang="zh-CN" sz="1800" b="1" dirty="0">
                <a:ea typeface="宋体" pitchFamily="2" charset="-122"/>
              </a:rPr>
              <a:t>Move object</a:t>
            </a:r>
          </a:p>
          <a:p>
            <a:pPr lvl="1">
              <a:buFont typeface="Wingdings" pitchFamily="2" charset="2"/>
              <a:buNone/>
            </a:pPr>
            <a:r>
              <a:rPr lang="en-US" altLang="zh-CN" b="1" dirty="0" err="1">
                <a:solidFill>
                  <a:srgbClr val="FFCC00"/>
                </a:solidFill>
                <a:effectLst>
                  <a:outerShdw blurRad="38100" dist="38100" dir="2700000" algn="tl">
                    <a:srgbClr val="C0C0C0"/>
                  </a:outerShdw>
                </a:effectLst>
                <a:latin typeface="Courier New" pitchFamily="49" charset="0"/>
                <a:ea typeface="宋体" pitchFamily="2" charset="-122"/>
              </a:rPr>
              <a:t>glTranslate</a:t>
            </a:r>
            <a:r>
              <a:rPr lang="en-US" altLang="zh-CN" b="1" dirty="0">
                <a:solidFill>
                  <a:srgbClr val="FFCC00"/>
                </a:solidFill>
                <a:effectLst>
                  <a:outerShdw blurRad="38100" dist="38100" dir="2700000" algn="tl">
                    <a:srgbClr val="C0C0C0"/>
                  </a:outerShdw>
                </a:effectLst>
                <a:latin typeface="Courier New" pitchFamily="49" charset="0"/>
                <a:ea typeface="宋体" pitchFamily="2" charset="-122"/>
              </a:rPr>
              <a:t>{</a:t>
            </a:r>
            <a:r>
              <a:rPr lang="en-US" altLang="zh-CN" b="1" dirty="0" err="1">
                <a:solidFill>
                  <a:srgbClr val="FFCC00"/>
                </a:solidFill>
                <a:effectLst>
                  <a:outerShdw blurRad="38100" dist="38100" dir="2700000" algn="tl">
                    <a:srgbClr val="C0C0C0"/>
                  </a:outerShdw>
                </a:effectLst>
                <a:latin typeface="Courier New" pitchFamily="49" charset="0"/>
                <a:ea typeface="宋体" pitchFamily="2" charset="-122"/>
              </a:rPr>
              <a:t>fd</a:t>
            </a:r>
            <a:r>
              <a:rPr lang="en-US" altLang="zh-CN" b="1" dirty="0">
                <a:solidFill>
                  <a:srgbClr val="FFCC00"/>
                </a:solidFill>
                <a:effectLst>
                  <a:outerShdw blurRad="38100" dist="38100" dir="2700000" algn="tl">
                    <a:srgbClr val="C0C0C0"/>
                  </a:outerShdw>
                </a:effectLst>
                <a:latin typeface="Courier New" pitchFamily="49" charset="0"/>
                <a:ea typeface="宋体" pitchFamily="2" charset="-122"/>
              </a:rPr>
              <a:t>}( </a:t>
            </a:r>
            <a:r>
              <a:rPr lang="en-US" altLang="zh-CN" b="1" i="1" dirty="0">
                <a:solidFill>
                  <a:srgbClr val="FFCC00"/>
                </a:solidFill>
                <a:effectLst>
                  <a:outerShdw blurRad="38100" dist="38100" dir="2700000" algn="tl">
                    <a:srgbClr val="C0C0C0"/>
                  </a:outerShdw>
                </a:effectLst>
                <a:latin typeface="Courier New" pitchFamily="49" charset="0"/>
                <a:ea typeface="宋体" pitchFamily="2" charset="-122"/>
              </a:rPr>
              <a:t>x, y, z</a:t>
            </a:r>
            <a:r>
              <a:rPr lang="en-US" altLang="zh-CN" b="1" dirty="0">
                <a:solidFill>
                  <a:srgbClr val="FFCC00"/>
                </a:solidFill>
                <a:effectLst>
                  <a:outerShdw blurRad="38100" dist="38100" dir="2700000" algn="tl">
                    <a:srgbClr val="C0C0C0"/>
                  </a:outerShdw>
                </a:effectLst>
                <a:latin typeface="Courier New" pitchFamily="49" charset="0"/>
                <a:ea typeface="宋体" pitchFamily="2" charset="-122"/>
              </a:rPr>
              <a:t> )</a:t>
            </a:r>
          </a:p>
          <a:p>
            <a:r>
              <a:rPr lang="en-US" altLang="zh-CN" sz="1800" b="1" dirty="0">
                <a:ea typeface="宋体" pitchFamily="2" charset="-122"/>
              </a:rPr>
              <a:t>Rotate object around arbitrary axis</a:t>
            </a:r>
          </a:p>
          <a:p>
            <a:pPr lvl="1">
              <a:buFont typeface="Wingdings" pitchFamily="2" charset="2"/>
              <a:buNone/>
            </a:pPr>
            <a:r>
              <a:rPr lang="en-US" altLang="zh-CN" b="1" dirty="0" err="1">
                <a:solidFill>
                  <a:srgbClr val="FFCC00"/>
                </a:solidFill>
                <a:effectLst>
                  <a:outerShdw blurRad="38100" dist="38100" dir="2700000" algn="tl">
                    <a:srgbClr val="C0C0C0"/>
                  </a:outerShdw>
                </a:effectLst>
                <a:latin typeface="Courier New" pitchFamily="49" charset="0"/>
                <a:ea typeface="宋体" pitchFamily="2" charset="-122"/>
              </a:rPr>
              <a:t>glRotate</a:t>
            </a:r>
            <a:r>
              <a:rPr lang="en-US" altLang="zh-CN" b="1" dirty="0">
                <a:solidFill>
                  <a:srgbClr val="FFCC00"/>
                </a:solidFill>
                <a:effectLst>
                  <a:outerShdw blurRad="38100" dist="38100" dir="2700000" algn="tl">
                    <a:srgbClr val="C0C0C0"/>
                  </a:outerShdw>
                </a:effectLst>
                <a:latin typeface="Courier New" pitchFamily="49" charset="0"/>
                <a:ea typeface="宋体" pitchFamily="2" charset="-122"/>
              </a:rPr>
              <a:t>{</a:t>
            </a:r>
            <a:r>
              <a:rPr lang="en-US" altLang="zh-CN" b="1" dirty="0" err="1">
                <a:solidFill>
                  <a:srgbClr val="FFCC00"/>
                </a:solidFill>
                <a:effectLst>
                  <a:outerShdw blurRad="38100" dist="38100" dir="2700000" algn="tl">
                    <a:srgbClr val="C0C0C0"/>
                  </a:outerShdw>
                </a:effectLst>
                <a:latin typeface="Courier New" pitchFamily="49" charset="0"/>
                <a:ea typeface="宋体" pitchFamily="2" charset="-122"/>
              </a:rPr>
              <a:t>fd</a:t>
            </a:r>
            <a:r>
              <a:rPr lang="en-US" altLang="zh-CN" b="1" dirty="0">
                <a:solidFill>
                  <a:srgbClr val="FFCC00"/>
                </a:solidFill>
                <a:effectLst>
                  <a:outerShdw blurRad="38100" dist="38100" dir="2700000" algn="tl">
                    <a:srgbClr val="C0C0C0"/>
                  </a:outerShdw>
                </a:effectLst>
                <a:latin typeface="Courier New" pitchFamily="49" charset="0"/>
                <a:ea typeface="宋体" pitchFamily="2" charset="-122"/>
              </a:rPr>
              <a:t>}( </a:t>
            </a:r>
            <a:r>
              <a:rPr lang="en-US" altLang="zh-CN" b="1" i="1" dirty="0">
                <a:solidFill>
                  <a:srgbClr val="FFCC00"/>
                </a:solidFill>
                <a:effectLst>
                  <a:outerShdw blurRad="38100" dist="38100" dir="2700000" algn="tl">
                    <a:srgbClr val="C0C0C0"/>
                  </a:outerShdw>
                </a:effectLst>
                <a:latin typeface="Courier New" pitchFamily="49" charset="0"/>
                <a:ea typeface="宋体" pitchFamily="2" charset="-122"/>
              </a:rPr>
              <a:t>angle, x, y, z</a:t>
            </a:r>
            <a:r>
              <a:rPr lang="en-US" altLang="zh-CN" b="1" dirty="0">
                <a:solidFill>
                  <a:srgbClr val="FFCC00"/>
                </a:solidFill>
                <a:effectLst>
                  <a:outerShdw blurRad="38100" dist="38100" dir="2700000" algn="tl">
                    <a:srgbClr val="C0C0C0"/>
                  </a:outerShdw>
                </a:effectLst>
                <a:latin typeface="Courier New" pitchFamily="49" charset="0"/>
                <a:ea typeface="宋体" pitchFamily="2" charset="-122"/>
              </a:rPr>
              <a:t> )</a:t>
            </a:r>
            <a:endParaRPr lang="en-US" altLang="zh-CN" sz="1700" b="1" dirty="0">
              <a:solidFill>
                <a:srgbClr val="FFCC00"/>
              </a:solidFill>
              <a:ea typeface="宋体" pitchFamily="2" charset="-122"/>
            </a:endParaRPr>
          </a:p>
          <a:p>
            <a:pPr lvl="1"/>
            <a:r>
              <a:rPr lang="en-US" altLang="zh-CN" sz="1700" b="1" dirty="0">
                <a:ea typeface="宋体" pitchFamily="2" charset="-122"/>
              </a:rPr>
              <a:t>angle is in degrees</a:t>
            </a:r>
            <a:endParaRPr lang="en-US" altLang="zh-CN" sz="1700" b="1" dirty="0">
              <a:latin typeface="Courier New" pitchFamily="49" charset="0"/>
              <a:ea typeface="宋体" pitchFamily="2" charset="-122"/>
            </a:endParaRPr>
          </a:p>
          <a:p>
            <a:r>
              <a:rPr lang="en-US" altLang="zh-CN" sz="1800" b="1" dirty="0">
                <a:ea typeface="宋体" pitchFamily="2" charset="-122"/>
              </a:rPr>
              <a:t>Dilate (stretch or shrink) or mirror object</a:t>
            </a:r>
          </a:p>
          <a:p>
            <a:pPr lvl="1">
              <a:buFont typeface="Wingdings" pitchFamily="2" charset="2"/>
              <a:buNone/>
            </a:pPr>
            <a:r>
              <a:rPr lang="en-US" altLang="zh-CN" b="1" dirty="0" err="1">
                <a:solidFill>
                  <a:srgbClr val="FFCC00"/>
                </a:solidFill>
                <a:effectLst>
                  <a:outerShdw blurRad="38100" dist="38100" dir="2700000" algn="tl">
                    <a:srgbClr val="C0C0C0"/>
                  </a:outerShdw>
                </a:effectLst>
                <a:latin typeface="Courier New" pitchFamily="49" charset="0"/>
                <a:ea typeface="宋体" pitchFamily="2" charset="-122"/>
              </a:rPr>
              <a:t>glScale</a:t>
            </a:r>
            <a:r>
              <a:rPr lang="en-US" altLang="zh-CN" b="1" dirty="0">
                <a:solidFill>
                  <a:srgbClr val="FFCC00"/>
                </a:solidFill>
                <a:effectLst>
                  <a:outerShdw blurRad="38100" dist="38100" dir="2700000" algn="tl">
                    <a:srgbClr val="C0C0C0"/>
                  </a:outerShdw>
                </a:effectLst>
                <a:latin typeface="Courier New" pitchFamily="49" charset="0"/>
                <a:ea typeface="宋体" pitchFamily="2" charset="-122"/>
              </a:rPr>
              <a:t>{</a:t>
            </a:r>
            <a:r>
              <a:rPr lang="en-US" altLang="zh-CN" b="1" dirty="0" err="1">
                <a:solidFill>
                  <a:srgbClr val="FFCC00"/>
                </a:solidFill>
                <a:effectLst>
                  <a:outerShdw blurRad="38100" dist="38100" dir="2700000" algn="tl">
                    <a:srgbClr val="C0C0C0"/>
                  </a:outerShdw>
                </a:effectLst>
                <a:latin typeface="Courier New" pitchFamily="49" charset="0"/>
                <a:ea typeface="宋体" pitchFamily="2" charset="-122"/>
              </a:rPr>
              <a:t>fd</a:t>
            </a:r>
            <a:r>
              <a:rPr lang="en-US" altLang="zh-CN" b="1" dirty="0">
                <a:solidFill>
                  <a:srgbClr val="FFCC00"/>
                </a:solidFill>
                <a:effectLst>
                  <a:outerShdw blurRad="38100" dist="38100" dir="2700000" algn="tl">
                    <a:srgbClr val="C0C0C0"/>
                  </a:outerShdw>
                </a:effectLst>
                <a:latin typeface="Courier New" pitchFamily="49" charset="0"/>
                <a:ea typeface="宋体" pitchFamily="2" charset="-122"/>
              </a:rPr>
              <a:t>}( </a:t>
            </a:r>
            <a:r>
              <a:rPr lang="en-US" altLang="zh-CN" b="1" i="1" dirty="0">
                <a:solidFill>
                  <a:srgbClr val="FFCC00"/>
                </a:solidFill>
                <a:effectLst>
                  <a:outerShdw blurRad="38100" dist="38100" dir="2700000" algn="tl">
                    <a:srgbClr val="C0C0C0"/>
                  </a:outerShdw>
                </a:effectLst>
                <a:latin typeface="Courier New" pitchFamily="49" charset="0"/>
                <a:ea typeface="宋体" pitchFamily="2" charset="-122"/>
              </a:rPr>
              <a:t>x, y, z</a:t>
            </a:r>
            <a:r>
              <a:rPr lang="en-US" altLang="zh-CN" b="1" dirty="0">
                <a:solidFill>
                  <a:srgbClr val="FFCC00"/>
                </a:solidFill>
                <a:effectLst>
                  <a:outerShdw blurRad="38100" dist="38100" dir="2700000" algn="tl">
                    <a:srgbClr val="C0C0C0"/>
                  </a:outerShdw>
                </a:effectLst>
                <a:latin typeface="Courier New" pitchFamily="49" charset="0"/>
                <a:ea typeface="宋体" pitchFamily="2" charset="-122"/>
              </a:rPr>
              <a:t> )</a:t>
            </a:r>
            <a:endParaRPr lang="en-US" altLang="zh-CN" b="1" dirty="0">
              <a:effectLst>
                <a:outerShdw blurRad="38100" dist="38100" dir="2700000" algn="tl">
                  <a:srgbClr val="C0C0C0"/>
                </a:outerShdw>
              </a:effectLst>
              <a:latin typeface="Courier New" pitchFamily="49" charset="0"/>
              <a:ea typeface="宋体" pitchFamily="2" charset="-122"/>
            </a:endParaRPr>
          </a:p>
        </p:txBody>
      </p:sp>
      <p:graphicFrame>
        <p:nvGraphicFramePr>
          <p:cNvPr id="925700" name="Object 4"/>
          <p:cNvGraphicFramePr>
            <a:graphicFrameLocks noChangeAspect="1"/>
          </p:cNvGraphicFramePr>
          <p:nvPr/>
        </p:nvGraphicFramePr>
        <p:xfrm>
          <a:off x="7212013" y="2832100"/>
          <a:ext cx="1377950" cy="496888"/>
        </p:xfrm>
        <a:graphic>
          <a:graphicData uri="http://schemas.openxmlformats.org/presentationml/2006/ole">
            <p:oleObj spid="_x0000_s5122" name="Equation" r:id="rId5" imgW="660240" imgH="215640" progId="Equation.3">
              <p:embed/>
            </p:oleObj>
          </a:graphicData>
        </a:graphic>
      </p:graphicFrame>
      <p:sp>
        <p:nvSpPr>
          <p:cNvPr id="925702" name="Rectangle 6"/>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7" name="Rectangle 2"/>
          <p:cNvSpPr>
            <a:spLocks noChangeArrowheads="1"/>
          </p:cNvSpPr>
          <p:nvPr/>
        </p:nvSpPr>
        <p:spPr bwMode="auto">
          <a:xfrm>
            <a:off x="11430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 Modeling Transformations</a:t>
            </a:r>
            <a:endParaRPr lang="en-US" sz="2000" dirty="0">
              <a:solidFill>
                <a:srgbClr val="5B0DAA"/>
              </a:solidFill>
              <a:latin typeface="Copperplate Gothic Light" pitchFamily="34" charset="0"/>
            </a:endParaRPr>
          </a:p>
        </p:txBody>
      </p:sp>
    </p:spTree>
    <p:custDataLst>
      <p:tags r:id="rId2"/>
    </p:custData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7747" name="Picture 3"/>
          <p:cNvPicPr>
            <a:picLocks noChangeAspect="1" noChangeArrowheads="1"/>
          </p:cNvPicPr>
          <p:nvPr/>
        </p:nvPicPr>
        <p:blipFill>
          <a:blip r:embed="rId4" cstate="print"/>
          <a:srcRect/>
          <a:stretch>
            <a:fillRect/>
          </a:stretch>
        </p:blipFill>
        <p:spPr bwMode="auto">
          <a:xfrm>
            <a:off x="2097088" y="1066800"/>
            <a:ext cx="4953000" cy="4945063"/>
          </a:xfrm>
          <a:prstGeom prst="rect">
            <a:avLst/>
          </a:prstGeom>
          <a:noFill/>
          <a:ln w="12700">
            <a:noFill/>
            <a:miter lim="800000"/>
            <a:headEnd type="none" w="sm" len="sm"/>
            <a:tailEnd type="none" w="sm" len="sm"/>
          </a:ln>
          <a:effectLst/>
        </p:spPr>
      </p:pic>
      <p:sp>
        <p:nvSpPr>
          <p:cNvPr id="927749" name="Rectangle 5"/>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6" name="Rectangle 2"/>
          <p:cNvSpPr>
            <a:spLocks noChangeArrowheads="1"/>
          </p:cNvSpPr>
          <p:nvPr/>
        </p:nvSpPr>
        <p:spPr bwMode="auto">
          <a:xfrm>
            <a:off x="11430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Transformation Tutorial</a:t>
            </a:r>
            <a:endParaRPr lang="en-US" sz="2000" dirty="0">
              <a:solidFill>
                <a:srgbClr val="5B0DAA"/>
              </a:solidFill>
              <a:latin typeface="Copperplate Gothic Light" pitchFamily="34" charset="0"/>
            </a:endParaRPr>
          </a:p>
        </p:txBody>
      </p:sp>
    </p:spTree>
    <p:custDataLst>
      <p:tags r:id="rId1"/>
    </p:custData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9795" name="Rectangle 3"/>
          <p:cNvSpPr>
            <a:spLocks noGrp="1" noChangeArrowheads="1"/>
          </p:cNvSpPr>
          <p:nvPr>
            <p:ph type="body" idx="1"/>
          </p:nvPr>
        </p:nvSpPr>
        <p:spPr>
          <a:noFill/>
          <a:ln/>
        </p:spPr>
        <p:txBody>
          <a:bodyPr lIns="90488" tIns="44450" rIns="90488" bIns="44450"/>
          <a:lstStyle/>
          <a:p>
            <a:r>
              <a:rPr lang="en-US" altLang="zh-CN" b="1">
                <a:ea typeface="宋体" pitchFamily="2" charset="-122"/>
              </a:rPr>
              <a:t>Moving camera is equivalent to moving every object in the world towards a stationary camera</a:t>
            </a:r>
          </a:p>
          <a:p>
            <a:r>
              <a:rPr lang="en-US" altLang="zh-CN" b="1">
                <a:ea typeface="宋体" pitchFamily="2" charset="-122"/>
              </a:rPr>
              <a:t>Viewing transformations are equivalent to several modeling transformations</a:t>
            </a:r>
          </a:p>
          <a:p>
            <a:pPr lvl="1">
              <a:buFont typeface="Wingdings" pitchFamily="2" charset="2"/>
              <a:buNone/>
            </a:pPr>
            <a:r>
              <a:rPr lang="en-US" altLang="zh-CN" b="1">
                <a:latin typeface="Courier New" pitchFamily="49" charset="0"/>
                <a:ea typeface="宋体" pitchFamily="2" charset="-122"/>
              </a:rPr>
              <a:t>gluLookAt()</a:t>
            </a:r>
            <a:r>
              <a:rPr lang="en-US" altLang="zh-CN" b="1">
                <a:ea typeface="宋体" pitchFamily="2" charset="-122"/>
              </a:rPr>
              <a:t> has its own command</a:t>
            </a:r>
          </a:p>
          <a:p>
            <a:pPr lvl="1">
              <a:buFont typeface="Wingdings" pitchFamily="2" charset="2"/>
              <a:buNone/>
            </a:pPr>
            <a:r>
              <a:rPr lang="en-US" altLang="zh-CN" b="1">
                <a:ea typeface="宋体" pitchFamily="2" charset="-122"/>
              </a:rPr>
              <a:t>can make your own </a:t>
            </a:r>
            <a:r>
              <a:rPr lang="en-US" altLang="zh-CN" b="1" i="1">
                <a:ea typeface="宋体" pitchFamily="2" charset="-122"/>
              </a:rPr>
              <a:t>polar view</a:t>
            </a:r>
            <a:r>
              <a:rPr lang="en-US" altLang="zh-CN" b="1">
                <a:ea typeface="宋体" pitchFamily="2" charset="-122"/>
              </a:rPr>
              <a:t> or </a:t>
            </a:r>
            <a:r>
              <a:rPr lang="en-US" altLang="zh-CN" b="1" i="1">
                <a:ea typeface="宋体" pitchFamily="2" charset="-122"/>
              </a:rPr>
              <a:t>pilot view</a:t>
            </a:r>
          </a:p>
        </p:txBody>
      </p:sp>
      <p:sp>
        <p:nvSpPr>
          <p:cNvPr id="929797" name="Rectangle 5"/>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6" name="Rectangle 2"/>
          <p:cNvSpPr>
            <a:spLocks noChangeArrowheads="1"/>
          </p:cNvSpPr>
          <p:nvPr/>
        </p:nvSpPr>
        <p:spPr bwMode="auto">
          <a:xfrm>
            <a:off x="11430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Connection: Viewing and Modeling</a:t>
            </a:r>
            <a:endParaRPr lang="en-US" sz="2000" dirty="0">
              <a:solidFill>
                <a:srgbClr val="5B0DAA"/>
              </a:solidFill>
              <a:latin typeface="Copperplate Gothic Light" pitchFamily="34" charset="0"/>
            </a:endParaRPr>
          </a:p>
        </p:txBody>
      </p:sp>
    </p:spTree>
    <p:custDataLst>
      <p:tags r:id="rId1"/>
    </p:custData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3" name="Rectangle 3"/>
          <p:cNvSpPr>
            <a:spLocks noGrp="1" noChangeArrowheads="1"/>
          </p:cNvSpPr>
          <p:nvPr>
            <p:ph type="body" idx="1"/>
          </p:nvPr>
        </p:nvSpPr>
        <p:spPr>
          <a:noFill/>
          <a:ln/>
        </p:spPr>
        <p:txBody>
          <a:bodyPr lIns="90488" tIns="44450" rIns="90488" bIns="44450"/>
          <a:lstStyle/>
          <a:p>
            <a:r>
              <a:rPr lang="en-US" altLang="zh-CN" b="1">
                <a:ea typeface="宋体" pitchFamily="2" charset="-122"/>
              </a:rPr>
              <a:t>Projection transformations (</a:t>
            </a:r>
            <a:r>
              <a:rPr lang="en-US" altLang="zh-CN" sz="1600" b="1">
                <a:solidFill>
                  <a:srgbClr val="FFCC00"/>
                </a:solidFill>
                <a:latin typeface="Courier New" pitchFamily="49" charset="0"/>
                <a:ea typeface="宋体" pitchFamily="2" charset="-122"/>
              </a:rPr>
              <a:t>gluPerspective, glOrtho</a:t>
            </a:r>
            <a:r>
              <a:rPr lang="en-US" altLang="zh-CN" b="1">
                <a:ea typeface="宋体" pitchFamily="2" charset="-122"/>
              </a:rPr>
              <a:t>) are left handed</a:t>
            </a:r>
          </a:p>
          <a:p>
            <a:pPr lvl="1"/>
            <a:r>
              <a:rPr lang="en-US" altLang="zh-CN" b="1">
                <a:ea typeface="宋体" pitchFamily="2" charset="-122"/>
              </a:rPr>
              <a:t>think of </a:t>
            </a:r>
            <a:r>
              <a:rPr lang="en-US" altLang="zh-CN" b="1" i="1">
                <a:latin typeface="Courier New" pitchFamily="49" charset="0"/>
                <a:ea typeface="宋体" pitchFamily="2" charset="-122"/>
              </a:rPr>
              <a:t>zNear</a:t>
            </a:r>
            <a:r>
              <a:rPr lang="en-US" altLang="zh-CN" b="1">
                <a:ea typeface="宋体" pitchFamily="2" charset="-122"/>
              </a:rPr>
              <a:t> and </a:t>
            </a:r>
            <a:r>
              <a:rPr lang="en-US" altLang="zh-CN" b="1" i="1">
                <a:latin typeface="Courier New" pitchFamily="49" charset="0"/>
                <a:ea typeface="宋体" pitchFamily="2" charset="-122"/>
              </a:rPr>
              <a:t>zFar</a:t>
            </a:r>
            <a:r>
              <a:rPr lang="en-US" altLang="zh-CN" b="1">
                <a:ea typeface="宋体" pitchFamily="2" charset="-122"/>
              </a:rPr>
              <a:t> as distance from view point</a:t>
            </a:r>
          </a:p>
          <a:p>
            <a:r>
              <a:rPr lang="en-US" altLang="zh-CN" b="1">
                <a:ea typeface="宋体" pitchFamily="2" charset="-122"/>
              </a:rPr>
              <a:t>Everything else is right handed, including the vertices to be rendered</a:t>
            </a:r>
          </a:p>
        </p:txBody>
      </p:sp>
      <p:sp>
        <p:nvSpPr>
          <p:cNvPr id="931844" name="Line 4"/>
          <p:cNvSpPr>
            <a:spLocks noChangeShapeType="1"/>
          </p:cNvSpPr>
          <p:nvPr/>
        </p:nvSpPr>
        <p:spPr bwMode="auto">
          <a:xfrm flipV="1">
            <a:off x="6400800" y="4062413"/>
            <a:ext cx="0" cy="762000"/>
          </a:xfrm>
          <a:prstGeom prst="line">
            <a:avLst/>
          </a:prstGeom>
          <a:noFill/>
          <a:ln w="25400">
            <a:solidFill>
              <a:schemeClr val="tx1"/>
            </a:solidFill>
            <a:round/>
            <a:headEnd type="none" w="sm" len="sm"/>
            <a:tailEnd type="stealth" w="med" len="med"/>
          </a:ln>
          <a:effectLst/>
        </p:spPr>
        <p:txBody>
          <a:bodyPr wrap="none" anchor="ctr"/>
          <a:lstStyle/>
          <a:p>
            <a:endParaRPr lang="en-US"/>
          </a:p>
        </p:txBody>
      </p:sp>
      <p:sp>
        <p:nvSpPr>
          <p:cNvPr id="931845" name="Line 5"/>
          <p:cNvSpPr>
            <a:spLocks noChangeShapeType="1"/>
          </p:cNvSpPr>
          <p:nvPr/>
        </p:nvSpPr>
        <p:spPr bwMode="auto">
          <a:xfrm>
            <a:off x="6400800" y="4824413"/>
            <a:ext cx="762000" cy="0"/>
          </a:xfrm>
          <a:prstGeom prst="line">
            <a:avLst/>
          </a:prstGeom>
          <a:noFill/>
          <a:ln w="25400">
            <a:solidFill>
              <a:schemeClr val="tx1"/>
            </a:solidFill>
            <a:round/>
            <a:headEnd type="none" w="sm" len="sm"/>
            <a:tailEnd type="stealth" w="med" len="med"/>
          </a:ln>
          <a:effectLst/>
        </p:spPr>
        <p:txBody>
          <a:bodyPr wrap="none" anchor="ctr"/>
          <a:lstStyle/>
          <a:p>
            <a:endParaRPr lang="en-US"/>
          </a:p>
        </p:txBody>
      </p:sp>
      <p:sp>
        <p:nvSpPr>
          <p:cNvPr id="931846" name="Line 6"/>
          <p:cNvSpPr>
            <a:spLocks noChangeShapeType="1"/>
          </p:cNvSpPr>
          <p:nvPr/>
        </p:nvSpPr>
        <p:spPr bwMode="auto">
          <a:xfrm flipH="1">
            <a:off x="5943600" y="4824413"/>
            <a:ext cx="457200" cy="457200"/>
          </a:xfrm>
          <a:prstGeom prst="line">
            <a:avLst/>
          </a:prstGeom>
          <a:noFill/>
          <a:ln w="25400">
            <a:solidFill>
              <a:schemeClr val="tx1"/>
            </a:solidFill>
            <a:round/>
            <a:headEnd type="none" w="sm" len="sm"/>
            <a:tailEnd type="stealth" w="med" len="med"/>
          </a:ln>
          <a:effectLst/>
        </p:spPr>
        <p:txBody>
          <a:bodyPr wrap="none" anchor="ctr"/>
          <a:lstStyle/>
          <a:p>
            <a:endParaRPr lang="en-US"/>
          </a:p>
        </p:txBody>
      </p:sp>
      <p:sp>
        <p:nvSpPr>
          <p:cNvPr id="931847" name="Line 7"/>
          <p:cNvSpPr>
            <a:spLocks noChangeShapeType="1"/>
          </p:cNvSpPr>
          <p:nvPr/>
        </p:nvSpPr>
        <p:spPr bwMode="auto">
          <a:xfrm flipV="1">
            <a:off x="2590800" y="4291013"/>
            <a:ext cx="0" cy="762000"/>
          </a:xfrm>
          <a:prstGeom prst="line">
            <a:avLst/>
          </a:prstGeom>
          <a:noFill/>
          <a:ln w="25400">
            <a:solidFill>
              <a:schemeClr val="tx1"/>
            </a:solidFill>
            <a:round/>
            <a:headEnd type="none" w="sm" len="sm"/>
            <a:tailEnd type="stealth" w="med" len="med"/>
          </a:ln>
          <a:effectLst/>
        </p:spPr>
        <p:txBody>
          <a:bodyPr wrap="none" anchor="ctr"/>
          <a:lstStyle/>
          <a:p>
            <a:endParaRPr lang="en-US"/>
          </a:p>
        </p:txBody>
      </p:sp>
      <p:sp>
        <p:nvSpPr>
          <p:cNvPr id="931848" name="Line 8"/>
          <p:cNvSpPr>
            <a:spLocks noChangeShapeType="1"/>
          </p:cNvSpPr>
          <p:nvPr/>
        </p:nvSpPr>
        <p:spPr bwMode="auto">
          <a:xfrm>
            <a:off x="2590800" y="5053013"/>
            <a:ext cx="762000" cy="0"/>
          </a:xfrm>
          <a:prstGeom prst="line">
            <a:avLst/>
          </a:prstGeom>
          <a:noFill/>
          <a:ln w="25400">
            <a:solidFill>
              <a:schemeClr val="tx1"/>
            </a:solidFill>
            <a:round/>
            <a:headEnd type="none" w="sm" len="sm"/>
            <a:tailEnd type="stealth" w="med" len="med"/>
          </a:ln>
          <a:effectLst/>
        </p:spPr>
        <p:txBody>
          <a:bodyPr wrap="none" anchor="ctr"/>
          <a:lstStyle/>
          <a:p>
            <a:endParaRPr lang="en-US"/>
          </a:p>
        </p:txBody>
      </p:sp>
      <p:sp>
        <p:nvSpPr>
          <p:cNvPr id="931849" name="Line 9"/>
          <p:cNvSpPr>
            <a:spLocks noChangeShapeType="1"/>
          </p:cNvSpPr>
          <p:nvPr/>
        </p:nvSpPr>
        <p:spPr bwMode="auto">
          <a:xfrm flipV="1">
            <a:off x="2590800" y="4291013"/>
            <a:ext cx="762000" cy="762000"/>
          </a:xfrm>
          <a:prstGeom prst="line">
            <a:avLst/>
          </a:prstGeom>
          <a:noFill/>
          <a:ln w="25400">
            <a:solidFill>
              <a:schemeClr val="tx1"/>
            </a:solidFill>
            <a:round/>
            <a:headEnd type="none" w="sm" len="sm"/>
            <a:tailEnd type="stealth" w="med" len="med"/>
          </a:ln>
          <a:effectLst/>
        </p:spPr>
        <p:txBody>
          <a:bodyPr wrap="none" anchor="ctr"/>
          <a:lstStyle/>
          <a:p>
            <a:endParaRPr lang="en-US"/>
          </a:p>
        </p:txBody>
      </p:sp>
      <p:sp>
        <p:nvSpPr>
          <p:cNvPr id="931850" name="Rectangle 10"/>
          <p:cNvSpPr>
            <a:spLocks noChangeArrowheads="1"/>
          </p:cNvSpPr>
          <p:nvPr/>
        </p:nvSpPr>
        <p:spPr bwMode="auto">
          <a:xfrm>
            <a:off x="3413125" y="4876800"/>
            <a:ext cx="298450" cy="366713"/>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1800" b="1">
                <a:latin typeface="Times New Roman" pitchFamily="18" charset="0"/>
              </a:rPr>
              <a:t>x</a:t>
            </a:r>
          </a:p>
        </p:txBody>
      </p:sp>
      <p:sp>
        <p:nvSpPr>
          <p:cNvPr id="931851" name="Rectangle 11"/>
          <p:cNvSpPr>
            <a:spLocks noChangeArrowheads="1"/>
          </p:cNvSpPr>
          <p:nvPr/>
        </p:nvSpPr>
        <p:spPr bwMode="auto">
          <a:xfrm>
            <a:off x="7223125" y="4648200"/>
            <a:ext cx="298450" cy="366713"/>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1800" b="1">
                <a:latin typeface="Times New Roman" pitchFamily="18" charset="0"/>
              </a:rPr>
              <a:t>x</a:t>
            </a:r>
          </a:p>
        </p:txBody>
      </p:sp>
      <p:sp>
        <p:nvSpPr>
          <p:cNvPr id="931852" name="Rectangle 12"/>
          <p:cNvSpPr>
            <a:spLocks noChangeArrowheads="1"/>
          </p:cNvSpPr>
          <p:nvPr/>
        </p:nvSpPr>
        <p:spPr bwMode="auto">
          <a:xfrm>
            <a:off x="2498725" y="3962400"/>
            <a:ext cx="298450" cy="366713"/>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1800" b="1">
                <a:latin typeface="Times New Roman" pitchFamily="18" charset="0"/>
              </a:rPr>
              <a:t>y</a:t>
            </a:r>
          </a:p>
        </p:txBody>
      </p:sp>
      <p:sp>
        <p:nvSpPr>
          <p:cNvPr id="931853" name="Rectangle 13"/>
          <p:cNvSpPr>
            <a:spLocks noChangeArrowheads="1"/>
          </p:cNvSpPr>
          <p:nvPr/>
        </p:nvSpPr>
        <p:spPr bwMode="auto">
          <a:xfrm>
            <a:off x="6308725" y="3733800"/>
            <a:ext cx="298450" cy="366713"/>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1800" b="1">
                <a:latin typeface="Times New Roman" pitchFamily="18" charset="0"/>
              </a:rPr>
              <a:t>y</a:t>
            </a:r>
          </a:p>
        </p:txBody>
      </p:sp>
      <p:sp>
        <p:nvSpPr>
          <p:cNvPr id="931854" name="Rectangle 14"/>
          <p:cNvSpPr>
            <a:spLocks noChangeArrowheads="1"/>
          </p:cNvSpPr>
          <p:nvPr/>
        </p:nvSpPr>
        <p:spPr bwMode="auto">
          <a:xfrm>
            <a:off x="3336925" y="4038600"/>
            <a:ext cx="415925" cy="366713"/>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1800" b="1">
                <a:latin typeface="Times New Roman" pitchFamily="18" charset="0"/>
              </a:rPr>
              <a:t>z+</a:t>
            </a:r>
          </a:p>
        </p:txBody>
      </p:sp>
      <p:sp>
        <p:nvSpPr>
          <p:cNvPr id="931855" name="Rectangle 15"/>
          <p:cNvSpPr>
            <a:spLocks noChangeArrowheads="1"/>
          </p:cNvSpPr>
          <p:nvPr/>
        </p:nvSpPr>
        <p:spPr bwMode="auto">
          <a:xfrm>
            <a:off x="5622925" y="5181600"/>
            <a:ext cx="415925" cy="366713"/>
          </a:xfrm>
          <a:prstGeom prst="rect">
            <a:avLst/>
          </a:prstGeom>
          <a:noFill/>
          <a:ln w="9525">
            <a:noFill/>
            <a:miter lim="800000"/>
            <a:headEnd/>
            <a:tailEnd/>
          </a:ln>
          <a:effectLst/>
        </p:spPr>
        <p:txBody>
          <a:bodyPr wrap="none" lIns="92075" tIns="46038" rIns="92075" bIns="46038">
            <a:spAutoFit/>
          </a:bodyPr>
          <a:lstStyle/>
          <a:p>
            <a:pPr>
              <a:spcBef>
                <a:spcPct val="0"/>
              </a:spcBef>
              <a:buClrTx/>
            </a:pPr>
            <a:r>
              <a:rPr lang="en-US" sz="1800" b="1">
                <a:latin typeface="Times New Roman" pitchFamily="18" charset="0"/>
              </a:rPr>
              <a:t>z+</a:t>
            </a:r>
          </a:p>
        </p:txBody>
      </p:sp>
      <p:sp>
        <p:nvSpPr>
          <p:cNvPr id="931856" name="Rectangle 16"/>
          <p:cNvSpPr>
            <a:spLocks noChangeArrowheads="1"/>
          </p:cNvSpPr>
          <p:nvPr/>
        </p:nvSpPr>
        <p:spPr bwMode="auto">
          <a:xfrm>
            <a:off x="1055688" y="4473575"/>
            <a:ext cx="1404937" cy="396875"/>
          </a:xfrm>
          <a:prstGeom prst="rect">
            <a:avLst/>
          </a:prstGeom>
          <a:noFill/>
          <a:ln w="9525">
            <a:noFill/>
            <a:miter lim="800000"/>
            <a:headEnd/>
            <a:tailEnd/>
          </a:ln>
          <a:effectLst/>
        </p:spPr>
        <p:txBody>
          <a:bodyPr wrap="none" lIns="92075" tIns="46038" rIns="92075" bIns="46038">
            <a:spAutoFit/>
          </a:bodyPr>
          <a:lstStyle/>
          <a:p>
            <a:pPr algn="ctr">
              <a:spcBef>
                <a:spcPct val="0"/>
              </a:spcBef>
              <a:buClrTx/>
            </a:pPr>
            <a:r>
              <a:rPr lang="en-US" sz="2000" b="1">
                <a:latin typeface="Times New Roman" pitchFamily="18" charset="0"/>
              </a:rPr>
              <a:t>left handed</a:t>
            </a:r>
          </a:p>
        </p:txBody>
      </p:sp>
      <p:sp>
        <p:nvSpPr>
          <p:cNvPr id="931857" name="Rectangle 17"/>
          <p:cNvSpPr>
            <a:spLocks noChangeArrowheads="1"/>
          </p:cNvSpPr>
          <p:nvPr/>
        </p:nvSpPr>
        <p:spPr bwMode="auto">
          <a:xfrm>
            <a:off x="4697413" y="4473575"/>
            <a:ext cx="1589087" cy="396875"/>
          </a:xfrm>
          <a:prstGeom prst="rect">
            <a:avLst/>
          </a:prstGeom>
          <a:noFill/>
          <a:ln w="9525">
            <a:noFill/>
            <a:miter lim="800000"/>
            <a:headEnd/>
            <a:tailEnd/>
          </a:ln>
          <a:effectLst/>
        </p:spPr>
        <p:txBody>
          <a:bodyPr wrap="none" lIns="92075" tIns="46038" rIns="92075" bIns="46038">
            <a:spAutoFit/>
          </a:bodyPr>
          <a:lstStyle/>
          <a:p>
            <a:pPr algn="ctr">
              <a:spcBef>
                <a:spcPct val="0"/>
              </a:spcBef>
              <a:buClrTx/>
            </a:pPr>
            <a:r>
              <a:rPr lang="en-US" sz="2000" b="1">
                <a:latin typeface="Times New Roman" pitchFamily="18" charset="0"/>
              </a:rPr>
              <a:t>right handed</a:t>
            </a:r>
          </a:p>
        </p:txBody>
      </p:sp>
      <p:sp>
        <p:nvSpPr>
          <p:cNvPr id="931859" name="Rectangle 19"/>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20" name="Rectangle 2"/>
          <p:cNvSpPr>
            <a:spLocks noChangeArrowheads="1"/>
          </p:cNvSpPr>
          <p:nvPr/>
        </p:nvSpPr>
        <p:spPr bwMode="auto">
          <a:xfrm>
            <a:off x="11430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Projection is Left-Handed</a:t>
            </a:r>
            <a:endParaRPr lang="en-US" sz="2000" dirty="0">
              <a:solidFill>
                <a:srgbClr val="5B0DAA"/>
              </a:solidFill>
              <a:latin typeface="Copperplate Gothic Light" pitchFamily="34" charset="0"/>
            </a:endParaRPr>
          </a:p>
        </p:txBody>
      </p:sp>
    </p:spTree>
    <p:custDataLst>
      <p:tags r:id="rId1"/>
    </p:custData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5938" name="Rectangle 2"/>
          <p:cNvSpPr>
            <a:spLocks noGrp="1" noChangeArrowheads="1"/>
          </p:cNvSpPr>
          <p:nvPr>
            <p:ph type="title"/>
          </p:nvPr>
        </p:nvSpPr>
        <p:spPr>
          <a:noFill/>
          <a:ln/>
          <a:effectLst/>
        </p:spPr>
        <p:txBody>
          <a:bodyPr lIns="90488" tIns="44450" rIns="90488" bIns="44450"/>
          <a:lstStyle/>
          <a:p>
            <a:r>
              <a:rPr lang="en-US" altLang="zh-CN" dirty="0">
                <a:latin typeface="Courier New" pitchFamily="49" charset="0"/>
                <a:ea typeface="宋体" pitchFamily="2" charset="-122"/>
              </a:rPr>
              <a:t>resize()</a:t>
            </a:r>
            <a:r>
              <a:rPr lang="en-US" altLang="zh-CN" dirty="0">
                <a:ea typeface="宋体" pitchFamily="2" charset="-122"/>
              </a:rPr>
              <a:t>: Perspective &amp; </a:t>
            </a:r>
            <a:r>
              <a:rPr lang="en-US" altLang="zh-CN" dirty="0" err="1">
                <a:ea typeface="宋体" pitchFamily="2" charset="-122"/>
              </a:rPr>
              <a:t>LookAt</a:t>
            </a:r>
            <a:endParaRPr lang="en-US" altLang="zh-CN" dirty="0">
              <a:ea typeface="宋体" pitchFamily="2" charset="-122"/>
            </a:endParaRPr>
          </a:p>
        </p:txBody>
      </p:sp>
      <p:sp>
        <p:nvSpPr>
          <p:cNvPr id="935941" name="Rectangle 5"/>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935942" name="Rectangle 6"/>
          <p:cNvSpPr>
            <a:spLocks noGrp="1" noChangeArrowheads="1"/>
          </p:cNvSpPr>
          <p:nvPr>
            <p:ph type="body" idx="1"/>
          </p:nvPr>
        </p:nvSpPr>
        <p:spPr/>
        <p:txBody>
          <a:bodyPr/>
          <a:lstStyle/>
          <a:p>
            <a:pPr>
              <a:lnSpc>
                <a:spcPct val="85000"/>
              </a:lnSpc>
              <a:spcBef>
                <a:spcPts val="1200"/>
              </a:spcBef>
              <a:buFont typeface="Wingdings" pitchFamily="2" charset="2"/>
              <a:buNone/>
            </a:pPr>
            <a:r>
              <a:rPr lang="en-US" altLang="zh-CN" b="1">
                <a:latin typeface="Courier New" pitchFamily="49" charset="0"/>
                <a:ea typeface="宋体" pitchFamily="2" charset="-122"/>
              </a:rPr>
              <a:t>void resize( int w, int h )</a:t>
            </a:r>
          </a:p>
          <a:p>
            <a:pPr>
              <a:lnSpc>
                <a:spcPct val="60000"/>
              </a:lnSpc>
              <a:buFont typeface="Wingdings" pitchFamily="2" charset="2"/>
              <a:buNone/>
            </a:pPr>
            <a:r>
              <a:rPr lang="en-US" altLang="zh-CN" b="1">
                <a:latin typeface="Courier New" pitchFamily="49" charset="0"/>
                <a:ea typeface="宋体" pitchFamily="2" charset="-122"/>
              </a:rPr>
              <a:t>{</a:t>
            </a:r>
          </a:p>
          <a:p>
            <a:pPr>
              <a:lnSpc>
                <a:spcPct val="60000"/>
              </a:lnSpc>
              <a:buFont typeface="Wingdings" pitchFamily="2" charset="2"/>
              <a:buNone/>
            </a:pPr>
            <a:r>
              <a:rPr lang="en-US" altLang="zh-CN" b="1">
                <a:latin typeface="Courier New" pitchFamily="49" charset="0"/>
                <a:ea typeface="宋体" pitchFamily="2" charset="-122"/>
              </a:rPr>
              <a:t>   glViewport( 0, 0, (GLsizei) w, (GLsizei) h );</a:t>
            </a:r>
          </a:p>
          <a:p>
            <a:pPr>
              <a:lnSpc>
                <a:spcPct val="60000"/>
              </a:lnSpc>
              <a:buFont typeface="Wingdings" pitchFamily="2" charset="2"/>
              <a:buNone/>
            </a:pPr>
            <a:r>
              <a:rPr lang="en-US" altLang="zh-CN" b="1">
                <a:latin typeface="Courier New" pitchFamily="49" charset="0"/>
                <a:ea typeface="宋体" pitchFamily="2" charset="-122"/>
              </a:rPr>
              <a:t>   glMatrixMode( GL_PROJECTION );</a:t>
            </a:r>
          </a:p>
          <a:p>
            <a:pPr>
              <a:lnSpc>
                <a:spcPct val="60000"/>
              </a:lnSpc>
              <a:buFont typeface="Wingdings" pitchFamily="2" charset="2"/>
              <a:buNone/>
            </a:pPr>
            <a:r>
              <a:rPr lang="en-US" altLang="zh-CN" b="1">
                <a:latin typeface="Courier New" pitchFamily="49" charset="0"/>
                <a:ea typeface="宋体" pitchFamily="2" charset="-122"/>
              </a:rPr>
              <a:t>   glLoadIdentity();</a:t>
            </a:r>
          </a:p>
          <a:p>
            <a:pPr>
              <a:lnSpc>
                <a:spcPct val="90000"/>
              </a:lnSpc>
              <a:buFont typeface="Wingdings" pitchFamily="2" charset="2"/>
              <a:buNone/>
            </a:pPr>
            <a:r>
              <a:rPr lang="en-US" altLang="zh-CN" b="1">
                <a:latin typeface="Courier New" pitchFamily="49" charset="0"/>
                <a:ea typeface="宋体" pitchFamily="2" charset="-122"/>
              </a:rPr>
              <a:t>   gluPerspective( 65.0, (GLfloat) w / h,</a:t>
            </a:r>
            <a:br>
              <a:rPr lang="en-US" altLang="zh-CN" b="1">
                <a:latin typeface="Courier New" pitchFamily="49" charset="0"/>
                <a:ea typeface="宋体" pitchFamily="2" charset="-122"/>
              </a:rPr>
            </a:br>
            <a:r>
              <a:rPr lang="en-US" altLang="zh-CN" b="1">
                <a:latin typeface="Courier New" pitchFamily="49" charset="0"/>
                <a:ea typeface="宋体" pitchFamily="2" charset="-122"/>
              </a:rPr>
              <a:t>                 1.0, 100.0 );</a:t>
            </a:r>
          </a:p>
          <a:p>
            <a:pPr>
              <a:lnSpc>
                <a:spcPct val="60000"/>
              </a:lnSpc>
              <a:buFont typeface="Wingdings" pitchFamily="2" charset="2"/>
              <a:buNone/>
            </a:pPr>
            <a:r>
              <a:rPr lang="en-US" altLang="zh-CN" b="1">
                <a:latin typeface="Courier New" pitchFamily="49" charset="0"/>
                <a:ea typeface="宋体" pitchFamily="2" charset="-122"/>
              </a:rPr>
              <a:t>   glMatrixMode( GL_MODELVIEW );</a:t>
            </a:r>
          </a:p>
          <a:p>
            <a:pPr>
              <a:lnSpc>
                <a:spcPct val="60000"/>
              </a:lnSpc>
              <a:buFont typeface="Wingdings" pitchFamily="2" charset="2"/>
              <a:buNone/>
            </a:pPr>
            <a:r>
              <a:rPr lang="en-US" altLang="zh-CN" b="1">
                <a:latin typeface="Courier New" pitchFamily="49" charset="0"/>
                <a:ea typeface="宋体" pitchFamily="2" charset="-122"/>
              </a:rPr>
              <a:t>   glLoadIdentity();</a:t>
            </a:r>
          </a:p>
          <a:p>
            <a:pPr>
              <a:lnSpc>
                <a:spcPct val="85000"/>
              </a:lnSpc>
              <a:buFont typeface="Wingdings" pitchFamily="2" charset="2"/>
              <a:buNone/>
            </a:pPr>
            <a:r>
              <a:rPr lang="en-US" altLang="zh-CN" b="1">
                <a:latin typeface="Courier New" pitchFamily="49" charset="0"/>
                <a:ea typeface="宋体" pitchFamily="2" charset="-122"/>
              </a:rPr>
              <a:t>   gluLookAt( 0.0, 0.0, 5.0, </a:t>
            </a:r>
            <a:br>
              <a:rPr lang="en-US" altLang="zh-CN" b="1">
                <a:latin typeface="Courier New" pitchFamily="49" charset="0"/>
                <a:ea typeface="宋体" pitchFamily="2" charset="-122"/>
              </a:rPr>
            </a:br>
            <a:r>
              <a:rPr lang="en-US" altLang="zh-CN" b="1">
                <a:latin typeface="Courier New" pitchFamily="49" charset="0"/>
                <a:ea typeface="宋体" pitchFamily="2" charset="-122"/>
              </a:rPr>
              <a:t>            0.0, 0.0, 0.0, </a:t>
            </a:r>
            <a:br>
              <a:rPr lang="en-US" altLang="zh-CN" b="1">
                <a:latin typeface="Courier New" pitchFamily="49" charset="0"/>
                <a:ea typeface="宋体" pitchFamily="2" charset="-122"/>
              </a:rPr>
            </a:br>
            <a:r>
              <a:rPr lang="en-US" altLang="zh-CN" b="1">
                <a:latin typeface="Courier New" pitchFamily="49" charset="0"/>
                <a:ea typeface="宋体" pitchFamily="2" charset="-122"/>
              </a:rPr>
              <a:t>            0.0, 1.0, 0.0 );</a:t>
            </a:r>
          </a:p>
          <a:p>
            <a:pPr>
              <a:lnSpc>
                <a:spcPct val="60000"/>
              </a:lnSpc>
              <a:buFont typeface="Wingdings" pitchFamily="2" charset="2"/>
              <a:buNone/>
            </a:pPr>
            <a:r>
              <a:rPr lang="en-US" altLang="zh-CN" b="1">
                <a:latin typeface="Courier New" pitchFamily="49" charset="0"/>
                <a:ea typeface="宋体" pitchFamily="2" charset="-122"/>
              </a:rPr>
              <a:t>}</a:t>
            </a:r>
          </a:p>
        </p:txBody>
      </p:sp>
    </p:spTree>
    <p:custDataLst>
      <p:tags r:id="rId1"/>
    </p:custData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0034" name="Rectangle 2"/>
          <p:cNvSpPr>
            <a:spLocks noGrp="1" noChangeArrowheads="1"/>
          </p:cNvSpPr>
          <p:nvPr>
            <p:ph type="title"/>
          </p:nvPr>
        </p:nvSpPr>
        <p:spPr>
          <a:noFill/>
          <a:ln/>
          <a:effectLst/>
        </p:spPr>
        <p:txBody>
          <a:bodyPr lIns="90488" tIns="44450" rIns="90488" bIns="44450"/>
          <a:lstStyle/>
          <a:p>
            <a:r>
              <a:rPr lang="en-US" altLang="zh-CN">
                <a:latin typeface="Courier New" pitchFamily="49" charset="0"/>
                <a:ea typeface="宋体" pitchFamily="2" charset="-122"/>
              </a:rPr>
              <a:t>resize()</a:t>
            </a:r>
            <a:r>
              <a:rPr lang="en-US" altLang="zh-CN">
                <a:ea typeface="宋体" pitchFamily="2" charset="-122"/>
              </a:rPr>
              <a:t>: Ortho (part 1)</a:t>
            </a:r>
          </a:p>
        </p:txBody>
      </p:sp>
      <p:sp>
        <p:nvSpPr>
          <p:cNvPr id="940037" name="Rectangle 5"/>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940038" name="Rectangle 6"/>
          <p:cNvSpPr>
            <a:spLocks noGrp="1" noChangeArrowheads="1"/>
          </p:cNvSpPr>
          <p:nvPr>
            <p:ph type="body" idx="1"/>
          </p:nvPr>
        </p:nvSpPr>
        <p:spPr/>
        <p:txBody>
          <a:bodyPr/>
          <a:lstStyle/>
          <a:p>
            <a:pPr>
              <a:lnSpc>
                <a:spcPct val="70000"/>
              </a:lnSpc>
              <a:buFont typeface="Wingdings" pitchFamily="2" charset="2"/>
              <a:buNone/>
            </a:pPr>
            <a:r>
              <a:rPr lang="en-US" altLang="zh-CN" b="1">
                <a:latin typeface="Courier New" pitchFamily="49" charset="0"/>
                <a:ea typeface="宋体" pitchFamily="2" charset="-122"/>
              </a:rPr>
              <a:t>void resize( int width, int height )</a:t>
            </a:r>
          </a:p>
          <a:p>
            <a:pPr>
              <a:buFont typeface="Wingdings" pitchFamily="2" charset="2"/>
              <a:buNone/>
            </a:pPr>
            <a:r>
              <a:rPr lang="en-US" altLang="zh-CN" b="1">
                <a:latin typeface="Courier New" pitchFamily="49" charset="0"/>
                <a:ea typeface="宋体" pitchFamily="2" charset="-122"/>
              </a:rPr>
              <a:t>{</a:t>
            </a:r>
          </a:p>
          <a:p>
            <a:pPr>
              <a:buFont typeface="Wingdings" pitchFamily="2" charset="2"/>
              <a:buNone/>
            </a:pPr>
            <a:r>
              <a:rPr lang="en-US" altLang="zh-CN" b="1">
                <a:latin typeface="Courier New" pitchFamily="49" charset="0"/>
                <a:ea typeface="宋体" pitchFamily="2" charset="-122"/>
              </a:rPr>
              <a:t>   GLdouble aspect = (GLdouble) width / height;</a:t>
            </a:r>
          </a:p>
          <a:p>
            <a:pPr>
              <a:buFont typeface="Wingdings" pitchFamily="2" charset="2"/>
              <a:buNone/>
            </a:pPr>
            <a:r>
              <a:rPr lang="en-US" altLang="zh-CN" b="1">
                <a:latin typeface="Courier New" pitchFamily="49" charset="0"/>
                <a:ea typeface="宋体" pitchFamily="2" charset="-122"/>
              </a:rPr>
              <a:t>   GLdouble left = -2.5, right = 2.5;</a:t>
            </a:r>
          </a:p>
          <a:p>
            <a:pPr>
              <a:buFont typeface="Wingdings" pitchFamily="2" charset="2"/>
              <a:buNone/>
            </a:pPr>
            <a:r>
              <a:rPr lang="en-US" altLang="zh-CN" b="1">
                <a:latin typeface="Courier New" pitchFamily="49" charset="0"/>
                <a:ea typeface="宋体" pitchFamily="2" charset="-122"/>
              </a:rPr>
              <a:t>   GLdouble bottom = -2.5, top = 2.5;</a:t>
            </a:r>
          </a:p>
          <a:p>
            <a:pPr>
              <a:lnSpc>
                <a:spcPct val="70000"/>
              </a:lnSpc>
              <a:buFont typeface="Wingdings" pitchFamily="2" charset="2"/>
              <a:buNone/>
            </a:pPr>
            <a:r>
              <a:rPr lang="en-US" altLang="zh-CN" b="1">
                <a:latin typeface="Courier New" pitchFamily="49" charset="0"/>
                <a:ea typeface="宋体" pitchFamily="2" charset="-122"/>
              </a:rPr>
              <a:t>   glViewport( 0, 0, (GLsizei) w, (GLsizei) h );</a:t>
            </a:r>
          </a:p>
          <a:p>
            <a:pPr>
              <a:lnSpc>
                <a:spcPct val="70000"/>
              </a:lnSpc>
              <a:buFont typeface="Wingdings" pitchFamily="2" charset="2"/>
              <a:buNone/>
            </a:pPr>
            <a:r>
              <a:rPr lang="en-US" altLang="zh-CN" b="1">
                <a:latin typeface="Courier New" pitchFamily="49" charset="0"/>
                <a:ea typeface="宋体" pitchFamily="2" charset="-122"/>
              </a:rPr>
              <a:t>   glMatrixMode( GL_PROJECTION );</a:t>
            </a:r>
          </a:p>
          <a:p>
            <a:pPr>
              <a:lnSpc>
                <a:spcPct val="85000"/>
              </a:lnSpc>
              <a:buFont typeface="Wingdings" pitchFamily="2" charset="2"/>
              <a:buNone/>
            </a:pPr>
            <a:r>
              <a:rPr lang="en-US" altLang="zh-CN" b="1">
                <a:latin typeface="Courier New" pitchFamily="49" charset="0"/>
                <a:ea typeface="宋体" pitchFamily="2" charset="-122"/>
              </a:rPr>
              <a:t>   glLoadIdentity();</a:t>
            </a:r>
          </a:p>
          <a:p>
            <a:pPr>
              <a:lnSpc>
                <a:spcPct val="130000"/>
              </a:lnSpc>
              <a:buFont typeface="Wingdings" pitchFamily="2" charset="2"/>
              <a:buNone/>
            </a:pPr>
            <a:r>
              <a:rPr lang="en-US" altLang="zh-CN" b="1" i="1">
                <a:latin typeface="Courier New" pitchFamily="49" charset="0"/>
                <a:ea typeface="宋体" pitchFamily="2" charset="-122"/>
              </a:rPr>
              <a:t>   </a:t>
            </a:r>
            <a:r>
              <a:rPr lang="en-US" altLang="zh-CN" b="1">
                <a:latin typeface="Times New Roman" pitchFamily="18" charset="0"/>
                <a:ea typeface="宋体" pitchFamily="2" charset="-122"/>
              </a:rPr>
              <a:t>… continued …</a:t>
            </a:r>
          </a:p>
        </p:txBody>
      </p:sp>
    </p:spTree>
    <p:custDataLst>
      <p:tags r:id="rId1"/>
    </p:custData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82" name="Rectangle 2"/>
          <p:cNvSpPr>
            <a:spLocks noGrp="1" noChangeArrowheads="1"/>
          </p:cNvSpPr>
          <p:nvPr>
            <p:ph type="body" idx="1"/>
          </p:nvPr>
        </p:nvSpPr>
        <p:spPr>
          <a:xfrm>
            <a:off x="685800" y="1828800"/>
            <a:ext cx="8229600" cy="4500563"/>
          </a:xfrm>
        </p:spPr>
        <p:txBody>
          <a:bodyPr/>
          <a:lstStyle/>
          <a:p>
            <a:pPr>
              <a:lnSpc>
                <a:spcPct val="80000"/>
              </a:lnSpc>
              <a:buFont typeface="Wingdings" pitchFamily="2" charset="2"/>
              <a:buNone/>
            </a:pPr>
            <a:r>
              <a:rPr lang="zh-CN" altLang="en-US" sz="1800" b="1" i="1">
                <a:latin typeface="Courier New" pitchFamily="49" charset="0"/>
                <a:ea typeface="宋体" pitchFamily="2" charset="-122"/>
              </a:rPr>
              <a:t>   </a:t>
            </a:r>
            <a:r>
              <a:rPr lang="en-US" altLang="zh-CN" sz="1800" b="1">
                <a:latin typeface="Courier New" pitchFamily="49" charset="0"/>
                <a:ea typeface="宋体" pitchFamily="2" charset="-122"/>
              </a:rPr>
              <a:t>if ( aspect &lt; 1.0 ) {</a:t>
            </a:r>
          </a:p>
          <a:p>
            <a:pPr>
              <a:lnSpc>
                <a:spcPct val="80000"/>
              </a:lnSpc>
              <a:buFont typeface="Wingdings" pitchFamily="2" charset="2"/>
              <a:buNone/>
            </a:pPr>
            <a:r>
              <a:rPr lang="en-US" altLang="zh-CN" sz="1800" b="1">
                <a:latin typeface="Courier New" pitchFamily="49" charset="0"/>
                <a:ea typeface="宋体" pitchFamily="2" charset="-122"/>
              </a:rPr>
              <a:t>      left /= aspect;</a:t>
            </a:r>
          </a:p>
          <a:p>
            <a:pPr>
              <a:lnSpc>
                <a:spcPct val="80000"/>
              </a:lnSpc>
              <a:buFont typeface="Wingdings" pitchFamily="2" charset="2"/>
              <a:buNone/>
            </a:pPr>
            <a:r>
              <a:rPr lang="en-US" altLang="zh-CN" sz="1800" b="1">
                <a:latin typeface="Courier New" pitchFamily="49" charset="0"/>
                <a:ea typeface="宋体" pitchFamily="2" charset="-122"/>
              </a:rPr>
              <a:t>      right /= aspect;</a:t>
            </a:r>
          </a:p>
          <a:p>
            <a:pPr>
              <a:lnSpc>
                <a:spcPct val="80000"/>
              </a:lnSpc>
              <a:buFont typeface="Wingdings" pitchFamily="2" charset="2"/>
              <a:buNone/>
            </a:pPr>
            <a:r>
              <a:rPr lang="en-US" altLang="zh-CN" sz="1800" b="1">
                <a:latin typeface="Courier New" pitchFamily="49" charset="0"/>
                <a:ea typeface="宋体" pitchFamily="2" charset="-122"/>
              </a:rPr>
              <a:t>   } else {</a:t>
            </a:r>
          </a:p>
          <a:p>
            <a:pPr>
              <a:lnSpc>
                <a:spcPct val="80000"/>
              </a:lnSpc>
              <a:buFont typeface="Wingdings" pitchFamily="2" charset="2"/>
              <a:buNone/>
            </a:pPr>
            <a:r>
              <a:rPr lang="en-US" altLang="zh-CN" sz="1800" b="1">
                <a:latin typeface="Courier New" pitchFamily="49" charset="0"/>
                <a:ea typeface="宋体" pitchFamily="2" charset="-122"/>
              </a:rPr>
              <a:t>      bottom *= aspect;</a:t>
            </a:r>
          </a:p>
          <a:p>
            <a:pPr>
              <a:lnSpc>
                <a:spcPct val="80000"/>
              </a:lnSpc>
              <a:buFont typeface="Wingdings" pitchFamily="2" charset="2"/>
              <a:buNone/>
            </a:pPr>
            <a:r>
              <a:rPr lang="en-US" altLang="zh-CN" sz="1800" b="1">
                <a:latin typeface="Courier New" pitchFamily="49" charset="0"/>
                <a:ea typeface="宋体" pitchFamily="2" charset="-122"/>
              </a:rPr>
              <a:t>      top *= aspect;</a:t>
            </a:r>
          </a:p>
          <a:p>
            <a:pPr>
              <a:lnSpc>
                <a:spcPct val="80000"/>
              </a:lnSpc>
              <a:buFont typeface="Wingdings" pitchFamily="2" charset="2"/>
              <a:buNone/>
            </a:pPr>
            <a:r>
              <a:rPr lang="en-US" altLang="zh-CN" sz="1800" b="1">
                <a:latin typeface="Courier New" pitchFamily="49" charset="0"/>
                <a:ea typeface="宋体" pitchFamily="2" charset="-122"/>
              </a:rPr>
              <a:t>   }</a:t>
            </a:r>
          </a:p>
          <a:p>
            <a:pPr>
              <a:lnSpc>
                <a:spcPct val="70000"/>
              </a:lnSpc>
              <a:buFont typeface="Wingdings" pitchFamily="2" charset="2"/>
              <a:buNone/>
            </a:pPr>
            <a:r>
              <a:rPr lang="en-US" altLang="zh-CN" sz="1800" b="1">
                <a:latin typeface="Courier New" pitchFamily="49" charset="0"/>
                <a:ea typeface="宋体" pitchFamily="2" charset="-122"/>
              </a:rPr>
              <a:t>   glOrtho( left, right, bottom, top, near, far );</a:t>
            </a:r>
          </a:p>
          <a:p>
            <a:pPr>
              <a:lnSpc>
                <a:spcPct val="70000"/>
              </a:lnSpc>
              <a:buFont typeface="Wingdings" pitchFamily="2" charset="2"/>
              <a:buNone/>
            </a:pPr>
            <a:r>
              <a:rPr lang="en-US" altLang="zh-CN" sz="1800" b="1">
                <a:latin typeface="Courier New" pitchFamily="49" charset="0"/>
                <a:ea typeface="宋体" pitchFamily="2" charset="-122"/>
              </a:rPr>
              <a:t>   glMatrixMode( GL_MODELVIEW );</a:t>
            </a:r>
          </a:p>
          <a:p>
            <a:pPr>
              <a:lnSpc>
                <a:spcPct val="70000"/>
              </a:lnSpc>
              <a:buFont typeface="Wingdings" pitchFamily="2" charset="2"/>
              <a:buNone/>
            </a:pPr>
            <a:r>
              <a:rPr lang="en-US" altLang="zh-CN" sz="1800" b="1">
                <a:latin typeface="Courier New" pitchFamily="49" charset="0"/>
                <a:ea typeface="宋体" pitchFamily="2" charset="-122"/>
              </a:rPr>
              <a:t>   glLoadIdentity();</a:t>
            </a:r>
          </a:p>
          <a:p>
            <a:pPr>
              <a:lnSpc>
                <a:spcPct val="80000"/>
              </a:lnSpc>
              <a:buFont typeface="Wingdings" pitchFamily="2" charset="2"/>
              <a:buNone/>
            </a:pPr>
            <a:r>
              <a:rPr lang="en-US" altLang="zh-CN" sz="1800" b="1">
                <a:latin typeface="Courier New" pitchFamily="49" charset="0"/>
                <a:ea typeface="宋体" pitchFamily="2" charset="-122"/>
              </a:rPr>
              <a:t>}</a:t>
            </a:r>
            <a:endParaRPr lang="en-US" altLang="zh-CN" sz="1500" b="1">
              <a:latin typeface="Courier New" pitchFamily="49" charset="0"/>
              <a:ea typeface="宋体" pitchFamily="2" charset="-122"/>
            </a:endParaRPr>
          </a:p>
        </p:txBody>
      </p:sp>
      <p:sp>
        <p:nvSpPr>
          <p:cNvPr id="942083" name="Rectangle 3"/>
          <p:cNvSpPr>
            <a:spLocks noGrp="1" noChangeArrowheads="1"/>
          </p:cNvSpPr>
          <p:nvPr>
            <p:ph type="title"/>
          </p:nvPr>
        </p:nvSpPr>
        <p:spPr>
          <a:noFill/>
          <a:ln/>
          <a:effectLst/>
        </p:spPr>
        <p:txBody>
          <a:bodyPr lIns="90488" tIns="44450" rIns="90488" bIns="44450"/>
          <a:lstStyle/>
          <a:p>
            <a:pPr>
              <a:lnSpc>
                <a:spcPct val="70000"/>
              </a:lnSpc>
            </a:pPr>
            <a:r>
              <a:rPr lang="en-US" altLang="zh-CN">
                <a:latin typeface="Courier New" pitchFamily="49" charset="0"/>
                <a:ea typeface="宋体" pitchFamily="2" charset="-122"/>
              </a:rPr>
              <a:t>resize()</a:t>
            </a:r>
            <a:r>
              <a:rPr lang="en-US" altLang="zh-CN">
                <a:ea typeface="宋体" pitchFamily="2" charset="-122"/>
              </a:rPr>
              <a:t>: Ortho (part 2)</a:t>
            </a:r>
            <a:endParaRPr lang="en-US" altLang="zh-CN" sz="1700" i="1">
              <a:latin typeface="Courier New" pitchFamily="49" charset="0"/>
              <a:ea typeface="宋体" pitchFamily="2" charset="-122"/>
            </a:endParaRPr>
          </a:p>
        </p:txBody>
      </p:sp>
      <p:sp>
        <p:nvSpPr>
          <p:cNvPr id="942085" name="Rectangle 5"/>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Tree>
    <p:custDataLst>
      <p:tags r:id="rId1"/>
    </p:custData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6419" name="Rectangle 3"/>
          <p:cNvSpPr>
            <a:spLocks noChangeArrowheads="1"/>
          </p:cNvSpPr>
          <p:nvPr/>
        </p:nvSpPr>
        <p:spPr bwMode="auto">
          <a:xfrm>
            <a:off x="450850" y="990600"/>
            <a:ext cx="8464550" cy="5410200"/>
          </a:xfrm>
          <a:prstGeom prst="rect">
            <a:avLst/>
          </a:prstGeom>
          <a:noFill/>
          <a:ln w="9525">
            <a:noFill/>
            <a:miter lim="800000"/>
            <a:headEnd/>
            <a:tailEnd/>
          </a:ln>
          <a:effectLst/>
        </p:spPr>
        <p:txBody>
          <a:bodyPr lIns="92075" tIns="46038" rIns="92075" bIns="46038"/>
          <a:lstStyle/>
          <a:p>
            <a:pPr marL="342900" indent="-342900">
              <a:lnSpc>
                <a:spcPct val="110000"/>
              </a:lnSpc>
              <a:buClr>
                <a:srgbClr val="800000"/>
              </a:buClr>
              <a:buFont typeface="Wingdings" pitchFamily="2" charset="2"/>
              <a:buChar char="l"/>
            </a:pPr>
            <a:r>
              <a:rPr lang="en-US" sz="1800" b="1" dirty="0">
                <a:solidFill>
                  <a:srgbClr val="800000"/>
                </a:solidFill>
              </a:rPr>
              <a:t>Three </a:t>
            </a:r>
            <a:r>
              <a:rPr lang="en-US" sz="1800" b="1" dirty="0" smtClean="0">
                <a:solidFill>
                  <a:srgbClr val="800000"/>
                </a:solidFill>
              </a:rPr>
              <a:t>Tutorials </a:t>
            </a:r>
            <a:r>
              <a:rPr lang="en-US" sz="1800" b="1" dirty="0">
                <a:solidFill>
                  <a:srgbClr val="800000"/>
                </a:solidFill>
              </a:rPr>
              <a:t>from SIGGRAPH 2000</a:t>
            </a:r>
          </a:p>
          <a:p>
            <a:pPr marL="342900" indent="-342900">
              <a:lnSpc>
                <a:spcPct val="110000"/>
              </a:lnSpc>
              <a:buClr>
                <a:srgbClr val="800000"/>
              </a:buClr>
              <a:buFont typeface="Wingdings" pitchFamily="2" charset="2"/>
              <a:buChar char="l"/>
            </a:pPr>
            <a:r>
              <a:rPr lang="en-US" sz="1800" dirty="0" smtClean="0">
                <a:solidFill>
                  <a:srgbClr val="800000"/>
                </a:solidFill>
              </a:rPr>
              <a:t>Today (Part 1): O</a:t>
            </a:r>
            <a:r>
              <a:rPr lang="en-US" sz="1800" b="1" dirty="0" smtClean="0">
                <a:solidFill>
                  <a:srgbClr val="800000"/>
                </a:solidFill>
              </a:rPr>
              <a:t>penGL </a:t>
            </a:r>
            <a:r>
              <a:rPr lang="en-US" sz="1800" b="1" dirty="0">
                <a:solidFill>
                  <a:srgbClr val="800000"/>
                </a:solidFill>
              </a:rPr>
              <a:t>and GL Utility Toolkit (GLUT</a:t>
            </a:r>
            <a:r>
              <a:rPr lang="en-US" sz="1800" dirty="0" smtClean="0">
                <a:solidFill>
                  <a:srgbClr val="800000"/>
                </a:solidFill>
              </a:rPr>
              <a:t>) – Vicki </a:t>
            </a:r>
            <a:r>
              <a:rPr lang="en-US" sz="1800" dirty="0" err="1" smtClean="0">
                <a:solidFill>
                  <a:srgbClr val="800000"/>
                </a:solidFill>
              </a:rPr>
              <a:t>Shreiner</a:t>
            </a:r>
            <a:endParaRPr lang="en-US" sz="1800" b="1" dirty="0">
              <a:solidFill>
                <a:srgbClr val="0000CC"/>
              </a:solidFill>
            </a:endParaRPr>
          </a:p>
          <a:p>
            <a:pPr marL="742950" lvl="1" indent="-285750">
              <a:lnSpc>
                <a:spcPct val="110000"/>
              </a:lnSpc>
              <a:buClr>
                <a:srgbClr val="5B0DAA"/>
              </a:buClr>
              <a:buFont typeface="Wingdings" pitchFamily="2" charset="2"/>
              <a:buChar char="­"/>
            </a:pPr>
            <a:r>
              <a:rPr lang="en-US" sz="1800" b="1" dirty="0">
                <a:solidFill>
                  <a:srgbClr val="0000CC"/>
                </a:solidFill>
              </a:rPr>
              <a:t>Overall architecture</a:t>
            </a:r>
          </a:p>
          <a:p>
            <a:pPr marL="742950" lvl="1" indent="-285750">
              <a:lnSpc>
                <a:spcPct val="110000"/>
              </a:lnSpc>
              <a:buClr>
                <a:srgbClr val="5B0DAA"/>
              </a:buClr>
              <a:buFont typeface="Wingdings" pitchFamily="2" charset="2"/>
              <a:buChar char="­"/>
            </a:pPr>
            <a:r>
              <a:rPr lang="en-US" sz="1800" b="1" dirty="0">
                <a:solidFill>
                  <a:srgbClr val="0000CC"/>
                </a:solidFill>
              </a:rPr>
              <a:t>Initialization</a:t>
            </a:r>
          </a:p>
          <a:p>
            <a:pPr marL="742950" lvl="1" indent="-285750">
              <a:lnSpc>
                <a:spcPct val="110000"/>
              </a:lnSpc>
              <a:buClr>
                <a:srgbClr val="5B0DAA"/>
              </a:buClr>
              <a:buFont typeface="Wingdings" pitchFamily="2" charset="2"/>
              <a:buChar char="­"/>
            </a:pPr>
            <a:r>
              <a:rPr lang="en-US" sz="1800" b="1" dirty="0">
                <a:solidFill>
                  <a:srgbClr val="0000CC"/>
                </a:solidFill>
              </a:rPr>
              <a:t>Viewport management</a:t>
            </a:r>
          </a:p>
          <a:p>
            <a:pPr marL="342900" indent="-342900">
              <a:lnSpc>
                <a:spcPct val="110000"/>
              </a:lnSpc>
              <a:buClr>
                <a:srgbClr val="800000"/>
              </a:buClr>
              <a:buFont typeface="Wingdings" pitchFamily="2" charset="2"/>
              <a:buChar char="l"/>
            </a:pPr>
            <a:r>
              <a:rPr lang="en-US" sz="1800" dirty="0" smtClean="0">
                <a:solidFill>
                  <a:srgbClr val="800000"/>
                </a:solidFill>
              </a:rPr>
              <a:t>Part 2:</a:t>
            </a:r>
            <a:r>
              <a:rPr lang="en-US" sz="1800" b="1" dirty="0" smtClean="0">
                <a:solidFill>
                  <a:srgbClr val="800000"/>
                </a:solidFill>
              </a:rPr>
              <a:t> </a:t>
            </a:r>
            <a:r>
              <a:rPr lang="en-US" sz="1800" b="1" dirty="0">
                <a:solidFill>
                  <a:srgbClr val="800000"/>
                </a:solidFill>
              </a:rPr>
              <a:t>Basic </a:t>
            </a:r>
            <a:r>
              <a:rPr lang="en-US" sz="1800" dirty="0" smtClean="0">
                <a:solidFill>
                  <a:srgbClr val="800000"/>
                </a:solidFill>
              </a:rPr>
              <a:t>Rendering – Vicki </a:t>
            </a:r>
            <a:r>
              <a:rPr lang="en-US" sz="1800" dirty="0" err="1" smtClean="0">
                <a:solidFill>
                  <a:srgbClr val="800000"/>
                </a:solidFill>
              </a:rPr>
              <a:t>Shreiner</a:t>
            </a:r>
            <a:endParaRPr lang="en-US" sz="1800" b="1" dirty="0">
              <a:solidFill>
                <a:srgbClr val="800000"/>
              </a:solidFill>
            </a:endParaRPr>
          </a:p>
          <a:p>
            <a:pPr marL="342900" indent="-342900">
              <a:lnSpc>
                <a:spcPct val="110000"/>
              </a:lnSpc>
              <a:buClr>
                <a:srgbClr val="800000"/>
              </a:buClr>
              <a:buFont typeface="Wingdings" pitchFamily="2" charset="2"/>
              <a:buChar char="l"/>
            </a:pPr>
            <a:r>
              <a:rPr lang="en-US" sz="1800" b="1" dirty="0" smtClean="0">
                <a:solidFill>
                  <a:srgbClr val="800000"/>
                </a:solidFill>
              </a:rPr>
              <a:t>Part 3: </a:t>
            </a:r>
            <a:r>
              <a:rPr lang="en-US" sz="1800" b="1" dirty="0">
                <a:solidFill>
                  <a:srgbClr val="800000"/>
                </a:solidFill>
              </a:rPr>
              <a:t>3-D </a:t>
            </a:r>
            <a:r>
              <a:rPr lang="en-US" sz="1800" b="1" dirty="0" smtClean="0">
                <a:solidFill>
                  <a:srgbClr val="800000"/>
                </a:solidFill>
              </a:rPr>
              <a:t>Viewing – Edward Angel</a:t>
            </a:r>
            <a:endParaRPr lang="en-US" sz="1800" b="1" dirty="0">
              <a:solidFill>
                <a:srgbClr val="800000"/>
              </a:solidFill>
            </a:endParaRPr>
          </a:p>
          <a:p>
            <a:pPr marL="742950" lvl="1" indent="-285750">
              <a:lnSpc>
                <a:spcPct val="110000"/>
              </a:lnSpc>
              <a:buClr>
                <a:srgbClr val="5B0DAA"/>
              </a:buClr>
              <a:buFont typeface="Wingdings" pitchFamily="2" charset="2"/>
              <a:buChar char="­"/>
            </a:pPr>
            <a:r>
              <a:rPr lang="en-US" sz="1800" b="1" dirty="0">
                <a:solidFill>
                  <a:srgbClr val="0000CC"/>
                </a:solidFill>
              </a:rPr>
              <a:t>Math background (see CG Basics 1)</a:t>
            </a:r>
          </a:p>
          <a:p>
            <a:pPr marL="742950" lvl="1" indent="-285750">
              <a:lnSpc>
                <a:spcPct val="110000"/>
              </a:lnSpc>
              <a:buClr>
                <a:srgbClr val="5B0DAA"/>
              </a:buClr>
              <a:buFont typeface="Wingdings" pitchFamily="2" charset="2"/>
              <a:buChar char="­"/>
            </a:pPr>
            <a:r>
              <a:rPr lang="en-US" sz="1800" b="1" dirty="0">
                <a:solidFill>
                  <a:srgbClr val="0000CC"/>
                </a:solidFill>
              </a:rPr>
              <a:t>Viewing and normalization transformations (see CG Basics </a:t>
            </a:r>
            <a:r>
              <a:rPr lang="en-US" sz="1800" b="1" dirty="0" smtClean="0">
                <a:solidFill>
                  <a:srgbClr val="0000CC"/>
                </a:solidFill>
              </a:rPr>
              <a:t>4)</a:t>
            </a:r>
            <a:endParaRPr lang="en-US" sz="1800" b="1" dirty="0">
              <a:solidFill>
                <a:srgbClr val="0000CC"/>
              </a:solidFill>
            </a:endParaRPr>
          </a:p>
          <a:p>
            <a:pPr marL="742950" lvl="1" indent="-285750">
              <a:lnSpc>
                <a:spcPct val="110000"/>
              </a:lnSpc>
              <a:buClr>
                <a:srgbClr val="5B0DAA"/>
              </a:buClr>
              <a:buFont typeface="Wingdings" pitchFamily="2" charset="2"/>
              <a:buChar char="­"/>
            </a:pPr>
            <a:r>
              <a:rPr lang="en-US" sz="1800" b="1" dirty="0">
                <a:solidFill>
                  <a:srgbClr val="0000CC"/>
                </a:solidFill>
              </a:rPr>
              <a:t>More on viewing in CG Basics 4</a:t>
            </a:r>
          </a:p>
          <a:p>
            <a:pPr marL="742950" lvl="1" indent="-285750">
              <a:lnSpc>
                <a:spcPct val="110000"/>
              </a:lnSpc>
              <a:buClr>
                <a:srgbClr val="5B0DAA"/>
              </a:buClr>
              <a:buFont typeface="Wingdings" pitchFamily="2" charset="2"/>
              <a:buChar char="­"/>
            </a:pPr>
            <a:r>
              <a:rPr lang="en-US" sz="1800" b="1" dirty="0">
                <a:solidFill>
                  <a:srgbClr val="0000CC"/>
                </a:solidFill>
              </a:rPr>
              <a:t>View volume specification</a:t>
            </a:r>
          </a:p>
          <a:p>
            <a:pPr marL="742950" lvl="1" indent="-285750">
              <a:lnSpc>
                <a:spcPct val="110000"/>
              </a:lnSpc>
              <a:buClr>
                <a:srgbClr val="5B0DAA"/>
              </a:buClr>
              <a:buFont typeface="Wingdings" pitchFamily="2" charset="2"/>
              <a:buChar char="­"/>
            </a:pPr>
            <a:r>
              <a:rPr lang="en-US" sz="1800" b="1" dirty="0">
                <a:solidFill>
                  <a:srgbClr val="0000CC"/>
                </a:solidFill>
              </a:rPr>
              <a:t>Automated part: clipping</a:t>
            </a:r>
          </a:p>
        </p:txBody>
      </p:sp>
      <p:sp>
        <p:nvSpPr>
          <p:cNvPr id="4" name="Rectangle 2"/>
          <p:cNvSpPr>
            <a:spLocks noChangeArrowheads="1"/>
          </p:cNvSpPr>
          <p:nvPr/>
        </p:nvSpPr>
        <p:spPr bwMode="auto">
          <a:xfrm>
            <a:off x="11430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Summary</a:t>
            </a:r>
            <a:endParaRPr lang="en-US" sz="2000" dirty="0">
              <a:solidFill>
                <a:srgbClr val="5B0DAA"/>
              </a:solidFill>
              <a:latin typeface="Copperplate Gothic Light" pitchFamily="34" charset="0"/>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 y="5834491"/>
            <a:ext cx="6096000" cy="566309"/>
          </a:xfrm>
          <a:prstGeom prst="rect">
            <a:avLst/>
          </a:prstGeom>
        </p:spPr>
        <p:txBody>
          <a:bodyPr wrap="square">
            <a:spAutoFit/>
          </a:bodyPr>
          <a:lstStyle/>
          <a:p>
            <a:r>
              <a:rPr lang="en-US" dirty="0" smtClean="0">
                <a:solidFill>
                  <a:srgbClr val="800000"/>
                </a:solidFill>
              </a:rPr>
              <a:t>Adapted from slides © 1997 – 2010 van Dam </a:t>
            </a:r>
            <a:r>
              <a:rPr lang="en-US" i="1" dirty="0" smtClean="0">
                <a:solidFill>
                  <a:srgbClr val="800000"/>
                </a:solidFill>
              </a:rPr>
              <a:t>et al.</a:t>
            </a:r>
            <a:r>
              <a:rPr lang="en-US" dirty="0" smtClean="0">
                <a:solidFill>
                  <a:srgbClr val="800000"/>
                </a:solidFill>
              </a:rPr>
              <a:t>, Brown University</a:t>
            </a:r>
            <a:endParaRPr lang="en-US" i="1" dirty="0" smtClean="0">
              <a:solidFill>
                <a:srgbClr val="800000"/>
              </a:solidFill>
            </a:endParaRPr>
          </a:p>
          <a:p>
            <a:r>
              <a:rPr lang="en-US" dirty="0" smtClean="0">
                <a:solidFill>
                  <a:srgbClr val="008000"/>
                </a:solidFill>
                <a:hlinkClick r:id="rId4"/>
              </a:rPr>
              <a:t>http://bit.ly/hiSt0f</a:t>
            </a:r>
            <a:r>
              <a:rPr lang="en-US" dirty="0" smtClean="0">
                <a:solidFill>
                  <a:srgbClr val="008000"/>
                </a:solidFill>
              </a:rPr>
              <a:t>   </a:t>
            </a:r>
            <a:r>
              <a:rPr lang="en-US" dirty="0" smtClean="0">
                <a:solidFill>
                  <a:srgbClr val="800000"/>
                </a:solidFill>
              </a:rPr>
              <a:t>Reused with permission.</a:t>
            </a:r>
            <a:endParaRPr lang="en-US" dirty="0">
              <a:solidFill>
                <a:srgbClr val="800000"/>
              </a:solidFill>
            </a:endParaRPr>
          </a:p>
        </p:txBody>
      </p:sp>
      <p:sp>
        <p:nvSpPr>
          <p:cNvPr id="5" name="Rectangle 2"/>
          <p:cNvSpPr>
            <a:spLocks noChangeArrowheads="1"/>
          </p:cNvSpPr>
          <p:nvPr/>
        </p:nvSpPr>
        <p:spPr bwMode="auto">
          <a:xfrm>
            <a:off x="12192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Review:</a:t>
            </a:r>
          </a:p>
          <a:p>
            <a:pPr algn="ctr">
              <a:spcBef>
                <a:spcPct val="0"/>
              </a:spcBef>
              <a:buClrTx/>
            </a:pPr>
            <a:r>
              <a:rPr lang="en-US" sz="2800" dirty="0" smtClean="0">
                <a:solidFill>
                  <a:srgbClr val="5B0DAA"/>
                </a:solidFill>
                <a:latin typeface="Copperplate Gothic Light" pitchFamily="34" charset="0"/>
              </a:rPr>
              <a:t>Viewing Transformation</a:t>
            </a:r>
            <a:endParaRPr lang="en-US" sz="2000" dirty="0">
              <a:solidFill>
                <a:srgbClr val="5B0DAA"/>
              </a:solidFill>
              <a:latin typeface="Copperplate Gothic Light" pitchFamily="34" charset="0"/>
            </a:endParaRPr>
          </a:p>
        </p:txBody>
      </p:sp>
      <p:pic>
        <p:nvPicPr>
          <p:cNvPr id="1026" name="Picture 2"/>
          <p:cNvPicPr>
            <a:picLocks noChangeAspect="1" noChangeArrowheads="1"/>
          </p:cNvPicPr>
          <p:nvPr/>
        </p:nvPicPr>
        <p:blipFill>
          <a:blip r:embed="rId5" cstate="print"/>
          <a:srcRect/>
          <a:stretch>
            <a:fillRect/>
          </a:stretch>
        </p:blipFill>
        <p:spPr bwMode="auto">
          <a:xfrm>
            <a:off x="2438401" y="914400"/>
            <a:ext cx="4952999" cy="4840976"/>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23" name="Rectangle 3"/>
          <p:cNvSpPr>
            <a:spLocks noChangeArrowheads="1"/>
          </p:cNvSpPr>
          <p:nvPr/>
        </p:nvSpPr>
        <p:spPr bwMode="auto">
          <a:xfrm>
            <a:off x="450850" y="990600"/>
            <a:ext cx="8464550" cy="5410200"/>
          </a:xfrm>
          <a:prstGeom prst="rect">
            <a:avLst/>
          </a:prstGeom>
          <a:noFill/>
          <a:ln w="9525">
            <a:noFill/>
            <a:miter lim="800000"/>
            <a:headEnd/>
            <a:tailEnd/>
          </a:ln>
          <a:effectLst/>
        </p:spPr>
        <p:txBody>
          <a:bodyPr lIns="92075" tIns="46038" rIns="92075" bIns="46038"/>
          <a:lstStyle/>
          <a:p>
            <a:pPr marL="342900" indent="-342900">
              <a:lnSpc>
                <a:spcPct val="110000"/>
              </a:lnSpc>
              <a:buClr>
                <a:srgbClr val="800000"/>
              </a:buClr>
              <a:buFont typeface="Wingdings" pitchFamily="2" charset="2"/>
              <a:buChar char="l"/>
            </a:pPr>
            <a:r>
              <a:rPr lang="en-US" altLang="zh-CN" sz="1800" b="1" u="sng" dirty="0" smtClean="0">
                <a:solidFill>
                  <a:srgbClr val="800000"/>
                </a:solidFill>
                <a:ea typeface="宋体" pitchFamily="2" charset="-122"/>
              </a:rPr>
              <a:t>OpenGL</a:t>
            </a:r>
            <a:r>
              <a:rPr lang="en-US" altLang="zh-CN" sz="1800" b="1" dirty="0" smtClean="0">
                <a:solidFill>
                  <a:srgbClr val="800000"/>
                </a:solidFill>
                <a:ea typeface="宋体" pitchFamily="2" charset="-122"/>
              </a:rPr>
              <a:t> </a:t>
            </a:r>
            <a:r>
              <a:rPr lang="en-US" altLang="zh-CN" sz="1800" b="1" dirty="0">
                <a:solidFill>
                  <a:srgbClr val="800000"/>
                </a:solidFill>
                <a:ea typeface="宋体" pitchFamily="2" charset="-122"/>
              </a:rPr>
              <a:t>and GL Utility Toolkit (</a:t>
            </a:r>
            <a:r>
              <a:rPr lang="en-US" altLang="zh-CN" sz="1800" b="1" u="sng" dirty="0">
                <a:solidFill>
                  <a:srgbClr val="800000"/>
                </a:solidFill>
                <a:ea typeface="宋体" pitchFamily="2" charset="-122"/>
              </a:rPr>
              <a:t>GLUT</a:t>
            </a:r>
            <a:r>
              <a:rPr lang="en-US" altLang="zh-CN" sz="1800" b="1" dirty="0">
                <a:solidFill>
                  <a:srgbClr val="800000"/>
                </a:solidFill>
                <a:ea typeface="宋体" pitchFamily="2" charset="-122"/>
              </a:rPr>
              <a:t>)</a:t>
            </a:r>
            <a:endParaRPr lang="en-US" altLang="zh-CN" sz="1800" b="1" dirty="0">
              <a:solidFill>
                <a:srgbClr val="0000CC"/>
              </a:solidFill>
              <a:ea typeface="宋体" pitchFamily="2" charset="-122"/>
            </a:endParaRPr>
          </a:p>
          <a:p>
            <a:pPr marL="742950" lvl="1" indent="-285750">
              <a:lnSpc>
                <a:spcPct val="110000"/>
              </a:lnSpc>
              <a:buClr>
                <a:srgbClr val="5B0DAA"/>
              </a:buClr>
              <a:buFont typeface="Wingdings" pitchFamily="2" charset="2"/>
              <a:buChar char="­"/>
            </a:pPr>
            <a:r>
              <a:rPr lang="en-US" altLang="zh-CN" sz="1800" b="1" dirty="0">
                <a:solidFill>
                  <a:srgbClr val="0000CC"/>
                </a:solidFill>
                <a:ea typeface="宋体" pitchFamily="2" charset="-122"/>
              </a:rPr>
              <a:t>State machine</a:t>
            </a:r>
          </a:p>
          <a:p>
            <a:pPr marL="742950" lvl="1" indent="-285750">
              <a:lnSpc>
                <a:spcPct val="110000"/>
              </a:lnSpc>
              <a:buClr>
                <a:srgbClr val="5B0DAA"/>
              </a:buClr>
              <a:buFont typeface="Wingdings" pitchFamily="2" charset="2"/>
              <a:buChar char="­"/>
            </a:pPr>
            <a:r>
              <a:rPr lang="en-US" altLang="zh-CN" sz="1800" b="1" dirty="0">
                <a:solidFill>
                  <a:srgbClr val="0000CC"/>
                </a:solidFill>
                <a:ea typeface="宋体" pitchFamily="2" charset="-122"/>
              </a:rPr>
              <a:t>Using GLUT</a:t>
            </a:r>
          </a:p>
          <a:p>
            <a:pPr marL="742950" lvl="1" indent="-285750">
              <a:lnSpc>
                <a:spcPct val="110000"/>
              </a:lnSpc>
              <a:buClr>
                <a:srgbClr val="5B0DAA"/>
              </a:buClr>
              <a:buFont typeface="Wingdings" pitchFamily="2" charset="2"/>
              <a:buChar char="­"/>
            </a:pPr>
            <a:r>
              <a:rPr lang="en-US" altLang="zh-CN" sz="1800" b="1" dirty="0">
                <a:solidFill>
                  <a:srgbClr val="0000CC"/>
                </a:solidFill>
                <a:ea typeface="宋体" pitchFamily="2" charset="-122"/>
              </a:rPr>
              <a:t>Specifying perspective, parallel projections</a:t>
            </a:r>
            <a:endParaRPr lang="en-US" altLang="zh-CN" sz="1800" b="1" dirty="0">
              <a:solidFill>
                <a:srgbClr val="800000"/>
              </a:solidFill>
              <a:ea typeface="宋体" pitchFamily="2" charset="-122"/>
            </a:endParaRPr>
          </a:p>
          <a:p>
            <a:pPr marL="342900" indent="-342900">
              <a:lnSpc>
                <a:spcPct val="110000"/>
              </a:lnSpc>
              <a:buClr>
                <a:srgbClr val="800000"/>
              </a:buClr>
              <a:buFont typeface="Wingdings" pitchFamily="2" charset="2"/>
              <a:buChar char="l"/>
            </a:pPr>
            <a:r>
              <a:rPr lang="en-US" altLang="zh-CN" sz="1800" b="1" u="sng" dirty="0" smtClean="0">
                <a:solidFill>
                  <a:srgbClr val="800000"/>
                </a:solidFill>
                <a:ea typeface="宋体" pitchFamily="2" charset="-122"/>
              </a:rPr>
              <a:t>Transformations</a:t>
            </a:r>
          </a:p>
          <a:p>
            <a:pPr marL="742950" lvl="1" indent="-285750">
              <a:lnSpc>
                <a:spcPct val="110000"/>
              </a:lnSpc>
              <a:buClr>
                <a:srgbClr val="5B0DAA"/>
              </a:buClr>
              <a:buFont typeface="Wingdings" pitchFamily="2" charset="2"/>
              <a:buChar char="­"/>
            </a:pPr>
            <a:r>
              <a:rPr lang="en-US" altLang="zh-CN" sz="1800" dirty="0" smtClean="0">
                <a:solidFill>
                  <a:srgbClr val="0000CC"/>
                </a:solidFill>
                <a:ea typeface="宋体" pitchFamily="2" charset="-122"/>
              </a:rPr>
              <a:t>Fixed function pipeline: </a:t>
            </a:r>
            <a:r>
              <a:rPr lang="en-US" altLang="zh-CN" sz="1800" u="sng" dirty="0" err="1" smtClean="0">
                <a:solidFill>
                  <a:srgbClr val="0000CC"/>
                </a:solidFill>
                <a:ea typeface="宋体" pitchFamily="2" charset="-122"/>
              </a:rPr>
              <a:t>m</a:t>
            </a:r>
            <a:r>
              <a:rPr lang="en-US" altLang="zh-CN" sz="1800" b="1" u="sng" dirty="0" err="1" smtClean="0">
                <a:solidFill>
                  <a:srgbClr val="0000CC"/>
                </a:solidFill>
                <a:ea typeface="宋体" pitchFamily="2" charset="-122"/>
              </a:rPr>
              <a:t>odelview</a:t>
            </a:r>
            <a:r>
              <a:rPr lang="en-US" altLang="zh-CN" sz="1800" b="1" dirty="0" smtClean="0">
                <a:solidFill>
                  <a:srgbClr val="0000CC"/>
                </a:solidFill>
                <a:ea typeface="宋体" pitchFamily="2" charset="-122"/>
              </a:rPr>
              <a:t>, </a:t>
            </a:r>
            <a:r>
              <a:rPr lang="en-US" altLang="zh-CN" sz="1800" u="sng" dirty="0" smtClean="0">
                <a:solidFill>
                  <a:srgbClr val="0000CC"/>
                </a:solidFill>
                <a:ea typeface="宋体" pitchFamily="2" charset="-122"/>
              </a:rPr>
              <a:t>n</a:t>
            </a:r>
            <a:r>
              <a:rPr lang="en-US" altLang="zh-CN" sz="1800" b="1" u="sng" dirty="0" smtClean="0">
                <a:solidFill>
                  <a:srgbClr val="0000CC"/>
                </a:solidFill>
                <a:ea typeface="宋体" pitchFamily="2" charset="-122"/>
              </a:rPr>
              <a:t>ormalizing</a:t>
            </a:r>
            <a:r>
              <a:rPr lang="en-US" altLang="zh-CN" sz="1800" b="1" dirty="0" smtClean="0">
                <a:solidFill>
                  <a:srgbClr val="0000CC"/>
                </a:solidFill>
                <a:ea typeface="宋体" pitchFamily="2" charset="-122"/>
              </a:rPr>
              <a:t>, </a:t>
            </a:r>
            <a:r>
              <a:rPr lang="en-US" altLang="zh-CN" sz="1800" b="1" u="sng" dirty="0" smtClean="0">
                <a:solidFill>
                  <a:srgbClr val="0000CC"/>
                </a:solidFill>
                <a:ea typeface="宋体" pitchFamily="2" charset="-122"/>
              </a:rPr>
              <a:t>viewing</a:t>
            </a:r>
          </a:p>
          <a:p>
            <a:pPr marL="742950" lvl="1" indent="-285750">
              <a:lnSpc>
                <a:spcPct val="110000"/>
              </a:lnSpc>
              <a:buClr>
                <a:srgbClr val="5B0DAA"/>
              </a:buClr>
              <a:buFont typeface="Wingdings" pitchFamily="2" charset="2"/>
              <a:buChar char="­"/>
            </a:pPr>
            <a:r>
              <a:rPr lang="en-US" altLang="zh-CN" sz="1800" u="sng" dirty="0" smtClean="0">
                <a:solidFill>
                  <a:srgbClr val="0000CC"/>
                </a:solidFill>
                <a:ea typeface="宋体" pitchFamily="2" charset="-122"/>
              </a:rPr>
              <a:t>Rigid body</a:t>
            </a:r>
            <a:r>
              <a:rPr lang="en-US" altLang="zh-CN" sz="1800" dirty="0" smtClean="0">
                <a:solidFill>
                  <a:srgbClr val="0000CC"/>
                </a:solidFill>
                <a:ea typeface="宋体" pitchFamily="2" charset="-122"/>
              </a:rPr>
              <a:t>: preserves distance (</a:t>
            </a:r>
            <a:r>
              <a:rPr lang="en-US" altLang="zh-CN" sz="1800" i="1" dirty="0" smtClean="0">
                <a:solidFill>
                  <a:srgbClr val="0000CC"/>
                </a:solidFill>
                <a:ea typeface="宋体" pitchFamily="2" charset="-122"/>
              </a:rPr>
              <a:t>e.g.</a:t>
            </a:r>
            <a:r>
              <a:rPr lang="en-US" altLang="zh-CN" sz="1800" dirty="0" smtClean="0">
                <a:solidFill>
                  <a:srgbClr val="0000CC"/>
                </a:solidFill>
                <a:ea typeface="宋体" pitchFamily="2" charset="-122"/>
              </a:rPr>
              <a:t>, translation, rotation)</a:t>
            </a:r>
          </a:p>
          <a:p>
            <a:pPr marL="742950" lvl="1" indent="-285750">
              <a:lnSpc>
                <a:spcPct val="110000"/>
              </a:lnSpc>
              <a:buClr>
                <a:srgbClr val="5B0DAA"/>
              </a:buClr>
              <a:buFont typeface="Wingdings" pitchFamily="2" charset="2"/>
              <a:buChar char="­"/>
            </a:pPr>
            <a:r>
              <a:rPr lang="en-US" altLang="zh-CN" sz="1800" u="sng" dirty="0" smtClean="0">
                <a:solidFill>
                  <a:srgbClr val="0000CC"/>
                </a:solidFill>
                <a:ea typeface="宋体" pitchFamily="2" charset="-122"/>
              </a:rPr>
              <a:t>Linear</a:t>
            </a:r>
            <a:endParaRPr lang="en-US" altLang="zh-CN" sz="1800" dirty="0" smtClean="0">
              <a:solidFill>
                <a:srgbClr val="0000CC"/>
              </a:solidFill>
              <a:ea typeface="宋体" pitchFamily="2" charset="-122"/>
            </a:endParaRPr>
          </a:p>
          <a:p>
            <a:pPr marL="1200150" lvl="2" indent="-285750">
              <a:spcBef>
                <a:spcPts val="600"/>
              </a:spcBef>
              <a:buClr>
                <a:srgbClr val="5B0DAA"/>
              </a:buClr>
              <a:buFont typeface="Wingdings" pitchFamily="2" charset="2"/>
              <a:buChar char="Ø"/>
            </a:pPr>
            <a:r>
              <a:rPr lang="en-US" altLang="zh-CN" sz="1800" dirty="0" smtClean="0">
                <a:solidFill>
                  <a:srgbClr val="0000CC"/>
                </a:solidFill>
                <a:ea typeface="宋体" pitchFamily="2" charset="-122"/>
              </a:rPr>
              <a:t>Preserves vector addition, scalar multiplication</a:t>
            </a:r>
          </a:p>
          <a:p>
            <a:pPr marL="1200150" lvl="2" indent="-285750">
              <a:spcBef>
                <a:spcPts val="600"/>
              </a:spcBef>
              <a:buClr>
                <a:srgbClr val="5B0DAA"/>
              </a:buClr>
              <a:buFont typeface="Wingdings" pitchFamily="2" charset="2"/>
              <a:buChar char="Ø"/>
            </a:pPr>
            <a:r>
              <a:rPr lang="en-US" altLang="zh-CN" sz="1800" i="1" dirty="0" smtClean="0">
                <a:solidFill>
                  <a:srgbClr val="0000CC"/>
                </a:solidFill>
                <a:ea typeface="宋体" pitchFamily="2" charset="-122"/>
              </a:rPr>
              <a:t>e.g.</a:t>
            </a:r>
            <a:r>
              <a:rPr lang="en-US" altLang="zh-CN" sz="1800" dirty="0" smtClean="0">
                <a:solidFill>
                  <a:srgbClr val="0000CC"/>
                </a:solidFill>
                <a:ea typeface="宋体" pitchFamily="2" charset="-122"/>
              </a:rPr>
              <a:t>, rotation, scaling</a:t>
            </a:r>
          </a:p>
          <a:p>
            <a:pPr marL="742950" lvl="1" indent="-285750">
              <a:lnSpc>
                <a:spcPct val="110000"/>
              </a:lnSpc>
              <a:buClr>
                <a:srgbClr val="5B0DAA"/>
              </a:buClr>
              <a:buFont typeface="Wingdings" pitchFamily="2" charset="2"/>
              <a:buChar char="­"/>
            </a:pPr>
            <a:r>
              <a:rPr lang="en-US" altLang="zh-CN" sz="1800" u="sng" dirty="0" smtClean="0">
                <a:solidFill>
                  <a:srgbClr val="0000CC"/>
                </a:solidFill>
                <a:ea typeface="宋体" pitchFamily="2" charset="-122"/>
              </a:rPr>
              <a:t>Affine</a:t>
            </a:r>
            <a:r>
              <a:rPr lang="en-US" altLang="zh-CN" sz="1800" dirty="0" smtClean="0">
                <a:solidFill>
                  <a:srgbClr val="0000CC"/>
                </a:solidFill>
                <a:ea typeface="宋体" pitchFamily="2" charset="-122"/>
              </a:rPr>
              <a:t>: linear transformation followed by translation</a:t>
            </a:r>
          </a:p>
          <a:p>
            <a:pPr marL="742950" lvl="1" indent="-285750">
              <a:lnSpc>
                <a:spcPct val="110000"/>
              </a:lnSpc>
              <a:buClr>
                <a:srgbClr val="5B0DAA"/>
              </a:buClr>
              <a:buFont typeface="Wingdings" pitchFamily="2" charset="2"/>
              <a:buChar char="­"/>
            </a:pPr>
            <a:r>
              <a:rPr lang="en-US" altLang="zh-CN" sz="1800" u="sng" dirty="0" smtClean="0">
                <a:solidFill>
                  <a:srgbClr val="0000CC"/>
                </a:solidFill>
                <a:ea typeface="宋体" pitchFamily="2" charset="-122"/>
              </a:rPr>
              <a:t>Non-affine</a:t>
            </a:r>
            <a:r>
              <a:rPr lang="en-US" altLang="zh-CN" sz="1800" dirty="0" smtClean="0">
                <a:solidFill>
                  <a:srgbClr val="0000CC"/>
                </a:solidFill>
                <a:ea typeface="宋体" pitchFamily="2" charset="-122"/>
              </a:rPr>
              <a:t>: all others (</a:t>
            </a:r>
            <a:r>
              <a:rPr lang="en-US" altLang="zh-CN" sz="1800" i="1" dirty="0" smtClean="0">
                <a:solidFill>
                  <a:srgbClr val="0000CC"/>
                </a:solidFill>
                <a:ea typeface="宋体" pitchFamily="2" charset="-122"/>
              </a:rPr>
              <a:t>e.g.</a:t>
            </a:r>
            <a:r>
              <a:rPr lang="en-US" altLang="zh-CN" sz="1800" dirty="0" smtClean="0">
                <a:solidFill>
                  <a:srgbClr val="0000CC"/>
                </a:solidFill>
                <a:ea typeface="宋体" pitchFamily="2" charset="-122"/>
              </a:rPr>
              <a:t>, perspective-to-parallel transformation)</a:t>
            </a:r>
          </a:p>
          <a:p>
            <a:pPr marL="800100" lvl="1" indent="-342900">
              <a:lnSpc>
                <a:spcPct val="110000"/>
              </a:lnSpc>
              <a:buClr>
                <a:srgbClr val="800000"/>
              </a:buClr>
              <a:buFont typeface="Wingdings" pitchFamily="2" charset="2"/>
              <a:buChar char="l"/>
            </a:pPr>
            <a:endParaRPr lang="en-US" altLang="zh-CN" sz="1800" b="1" u="sng" dirty="0">
              <a:solidFill>
                <a:srgbClr val="800000"/>
              </a:solidFill>
              <a:ea typeface="宋体" pitchFamily="2" charset="-122"/>
            </a:endParaRPr>
          </a:p>
        </p:txBody>
      </p:sp>
      <p:sp>
        <p:nvSpPr>
          <p:cNvPr id="4" name="Rectangle 2"/>
          <p:cNvSpPr>
            <a:spLocks noChangeArrowheads="1"/>
          </p:cNvSpPr>
          <p:nvPr/>
        </p:nvSpPr>
        <p:spPr bwMode="auto">
          <a:xfrm>
            <a:off x="11430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Terminology</a:t>
            </a:r>
            <a:endParaRPr lang="en-US" sz="2000" dirty="0">
              <a:solidFill>
                <a:srgbClr val="5B0DAA"/>
              </a:solidFill>
              <a:latin typeface="Copperplate Gothic Light" pitchFamily="34" charset="0"/>
            </a:endParaRP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 y="5834491"/>
            <a:ext cx="6096000" cy="566309"/>
          </a:xfrm>
          <a:prstGeom prst="rect">
            <a:avLst/>
          </a:prstGeom>
        </p:spPr>
        <p:txBody>
          <a:bodyPr wrap="square">
            <a:spAutoFit/>
          </a:bodyPr>
          <a:lstStyle/>
          <a:p>
            <a:r>
              <a:rPr lang="en-US" dirty="0" smtClean="0">
                <a:solidFill>
                  <a:srgbClr val="800000"/>
                </a:solidFill>
              </a:rPr>
              <a:t>Adapted from slides © 1997 – 2010 van Dam </a:t>
            </a:r>
            <a:r>
              <a:rPr lang="en-US" i="1" dirty="0" smtClean="0">
                <a:solidFill>
                  <a:srgbClr val="800000"/>
                </a:solidFill>
              </a:rPr>
              <a:t>et al.</a:t>
            </a:r>
            <a:r>
              <a:rPr lang="en-US" dirty="0" smtClean="0">
                <a:solidFill>
                  <a:srgbClr val="800000"/>
                </a:solidFill>
              </a:rPr>
              <a:t>, Brown University</a:t>
            </a:r>
            <a:endParaRPr lang="en-US" i="1" dirty="0" smtClean="0">
              <a:solidFill>
                <a:srgbClr val="800000"/>
              </a:solidFill>
            </a:endParaRPr>
          </a:p>
          <a:p>
            <a:r>
              <a:rPr lang="en-US" dirty="0" smtClean="0">
                <a:solidFill>
                  <a:srgbClr val="008000"/>
                </a:solidFill>
                <a:hlinkClick r:id="rId4"/>
              </a:rPr>
              <a:t>http://bit.ly/hiSt0f</a:t>
            </a:r>
            <a:r>
              <a:rPr lang="en-US" dirty="0" smtClean="0">
                <a:solidFill>
                  <a:srgbClr val="008000"/>
                </a:solidFill>
              </a:rPr>
              <a:t>   </a:t>
            </a:r>
            <a:r>
              <a:rPr lang="en-US" dirty="0" smtClean="0">
                <a:solidFill>
                  <a:srgbClr val="800000"/>
                </a:solidFill>
              </a:rPr>
              <a:t>Reused with permission.</a:t>
            </a:r>
            <a:endParaRPr lang="en-US" dirty="0">
              <a:solidFill>
                <a:srgbClr val="800000"/>
              </a:solidFill>
            </a:endParaRPr>
          </a:p>
        </p:txBody>
      </p:sp>
      <p:sp>
        <p:nvSpPr>
          <p:cNvPr id="7" name="Rectangle 2"/>
          <p:cNvSpPr>
            <a:spLocks noChangeArrowheads="1"/>
          </p:cNvSpPr>
          <p:nvPr/>
        </p:nvSpPr>
        <p:spPr bwMode="auto">
          <a:xfrm>
            <a:off x="12192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Review:</a:t>
            </a:r>
          </a:p>
          <a:p>
            <a:pPr algn="ctr">
              <a:spcBef>
                <a:spcPct val="0"/>
              </a:spcBef>
              <a:buClrTx/>
            </a:pPr>
            <a:r>
              <a:rPr lang="en-US" sz="2800" dirty="0" smtClean="0">
                <a:solidFill>
                  <a:srgbClr val="5B0DAA"/>
                </a:solidFill>
                <a:latin typeface="Copperplate Gothic Light" pitchFamily="34" charset="0"/>
              </a:rPr>
              <a:t>CTM for “Polygons-to-Pixels” Pipeline</a:t>
            </a:r>
            <a:endParaRPr lang="en-US" sz="2000" dirty="0">
              <a:solidFill>
                <a:srgbClr val="5B0DAA"/>
              </a:solidFill>
              <a:latin typeface="Copperplate Gothic Light" pitchFamily="34" charset="0"/>
            </a:endParaRPr>
          </a:p>
        </p:txBody>
      </p:sp>
      <p:pic>
        <p:nvPicPr>
          <p:cNvPr id="8" name="Picture 3"/>
          <p:cNvPicPr>
            <a:picLocks noChangeAspect="1" noChangeArrowheads="1"/>
          </p:cNvPicPr>
          <p:nvPr/>
        </p:nvPicPr>
        <p:blipFill>
          <a:blip r:embed="rId5" cstate="print"/>
          <a:srcRect/>
          <a:stretch>
            <a:fillRect/>
          </a:stretch>
        </p:blipFill>
        <p:spPr bwMode="auto">
          <a:xfrm>
            <a:off x="1828800" y="1066799"/>
            <a:ext cx="6058474" cy="4592901"/>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p:cNvSpPr>
            <a:spLocks noChangeArrowheads="1"/>
          </p:cNvSpPr>
          <p:nvPr/>
        </p:nvSpPr>
        <p:spPr bwMode="auto">
          <a:xfrm>
            <a:off x="11430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Lab 1 of 7, Part A [1]:</a:t>
            </a:r>
          </a:p>
          <a:p>
            <a:pPr algn="ctr">
              <a:spcBef>
                <a:spcPct val="0"/>
              </a:spcBef>
              <a:buClrTx/>
            </a:pPr>
            <a:r>
              <a:rPr lang="en-US" sz="2800" dirty="0" smtClean="0">
                <a:solidFill>
                  <a:srgbClr val="5B0DAA"/>
                </a:solidFill>
                <a:latin typeface="Copperplate Gothic Light" pitchFamily="34" charset="0"/>
              </a:rPr>
              <a:t>Setup, OpenGL/Mesa, &amp; </a:t>
            </a:r>
            <a:r>
              <a:rPr lang="en-US" sz="2800" dirty="0" err="1" smtClean="0">
                <a:solidFill>
                  <a:srgbClr val="5B0DAA"/>
                </a:solidFill>
                <a:latin typeface="Copperplate Gothic Light" pitchFamily="34" charset="0"/>
              </a:rPr>
              <a:t>XWindows</a:t>
            </a:r>
            <a:endParaRPr lang="en-US" sz="2000" dirty="0">
              <a:solidFill>
                <a:srgbClr val="5B0DAA"/>
              </a:solidFill>
              <a:latin typeface="Copperplate Gothic Light" pitchFamily="34" charset="0"/>
            </a:endParaRPr>
          </a:p>
        </p:txBody>
      </p:sp>
      <p:pic>
        <p:nvPicPr>
          <p:cNvPr id="36866" name="Picture 2"/>
          <p:cNvPicPr>
            <a:picLocks noChangeAspect="1" noChangeArrowheads="1"/>
          </p:cNvPicPr>
          <p:nvPr/>
        </p:nvPicPr>
        <p:blipFill>
          <a:blip r:embed="rId4" cstate="print"/>
          <a:srcRect/>
          <a:stretch>
            <a:fillRect/>
          </a:stretch>
        </p:blipFill>
        <p:spPr bwMode="auto">
          <a:xfrm>
            <a:off x="2219325" y="3352800"/>
            <a:ext cx="5404005" cy="2971800"/>
          </a:xfrm>
          <a:prstGeom prst="rect">
            <a:avLst/>
          </a:prstGeom>
          <a:noFill/>
          <a:ln w="9525">
            <a:noFill/>
            <a:miter lim="800000"/>
            <a:headEnd/>
            <a:tailEnd/>
          </a:ln>
        </p:spPr>
      </p:pic>
      <p:pic>
        <p:nvPicPr>
          <p:cNvPr id="36867" name="Picture 3"/>
          <p:cNvPicPr>
            <a:picLocks noChangeAspect="1" noChangeArrowheads="1"/>
          </p:cNvPicPr>
          <p:nvPr/>
        </p:nvPicPr>
        <p:blipFill>
          <a:blip r:embed="rId5" cstate="print"/>
          <a:srcRect/>
          <a:stretch>
            <a:fillRect/>
          </a:stretch>
        </p:blipFill>
        <p:spPr bwMode="auto">
          <a:xfrm>
            <a:off x="2209800" y="1066801"/>
            <a:ext cx="5395952" cy="2182542"/>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1430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Lab 1 of 7, Part A [2]:</a:t>
            </a:r>
          </a:p>
          <a:p>
            <a:pPr algn="ctr">
              <a:spcBef>
                <a:spcPct val="0"/>
              </a:spcBef>
              <a:buClrTx/>
            </a:pPr>
            <a:r>
              <a:rPr lang="en-US" sz="2800" dirty="0" smtClean="0">
                <a:solidFill>
                  <a:srgbClr val="5B0DAA"/>
                </a:solidFill>
                <a:latin typeface="Copperplate Gothic Light" pitchFamily="34" charset="0"/>
              </a:rPr>
              <a:t>Perspective View Volume Specification</a:t>
            </a:r>
            <a:endParaRPr lang="en-US" sz="2000" dirty="0">
              <a:solidFill>
                <a:srgbClr val="5B0DAA"/>
              </a:solidFill>
              <a:latin typeface="Copperplate Gothic Light" pitchFamily="34" charset="0"/>
            </a:endParaRPr>
          </a:p>
        </p:txBody>
      </p:sp>
      <p:pic>
        <p:nvPicPr>
          <p:cNvPr id="34817" name="Picture 1"/>
          <p:cNvPicPr>
            <a:picLocks noChangeAspect="1" noChangeArrowheads="1"/>
          </p:cNvPicPr>
          <p:nvPr/>
        </p:nvPicPr>
        <p:blipFill>
          <a:blip r:embed="rId3" cstate="print"/>
          <a:srcRect/>
          <a:stretch>
            <a:fillRect/>
          </a:stretch>
        </p:blipFill>
        <p:spPr bwMode="auto">
          <a:xfrm>
            <a:off x="563385" y="1524000"/>
            <a:ext cx="8275815"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504825" y="1219200"/>
            <a:ext cx="8259763" cy="4451350"/>
            <a:chOff x="318" y="1296"/>
            <a:chExt cx="5203" cy="2804"/>
          </a:xfrm>
        </p:grpSpPr>
        <p:sp>
          <p:nvSpPr>
            <p:cNvPr id="843780" name="Rectangle 4"/>
            <p:cNvSpPr>
              <a:spLocks noChangeArrowheads="1"/>
            </p:cNvSpPr>
            <p:nvPr/>
          </p:nvSpPr>
          <p:spPr bwMode="auto">
            <a:xfrm>
              <a:off x="964" y="2548"/>
              <a:ext cx="664" cy="47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lgn="ctr"/>
              <a:endParaRPr lang="en-US"/>
            </a:p>
          </p:txBody>
        </p:sp>
        <p:sp>
          <p:nvSpPr>
            <p:cNvPr id="843781" name="Rectangle 5"/>
            <p:cNvSpPr>
              <a:spLocks noChangeArrowheads="1"/>
            </p:cNvSpPr>
            <p:nvPr/>
          </p:nvSpPr>
          <p:spPr bwMode="auto">
            <a:xfrm>
              <a:off x="1010" y="2592"/>
              <a:ext cx="571" cy="366"/>
            </a:xfrm>
            <a:prstGeom prst="rect">
              <a:avLst/>
            </a:prstGeom>
            <a:noFill/>
            <a:ln w="9525">
              <a:noFill/>
              <a:miter lim="800000"/>
              <a:headEnd/>
              <a:tailEnd/>
            </a:ln>
            <a:effectLst/>
          </p:spPr>
          <p:txBody>
            <a:bodyPr wrap="none" lIns="92075" tIns="46038" rIns="92075" bIns="46038">
              <a:spAutoFit/>
            </a:bodyPr>
            <a:lstStyle/>
            <a:p>
              <a:pPr algn="ctr">
                <a:spcBef>
                  <a:spcPct val="0"/>
                </a:spcBef>
                <a:buClrTx/>
              </a:pPr>
              <a:r>
                <a:rPr lang="en-US" sz="1600" b="1"/>
                <a:t>Display</a:t>
              </a:r>
              <a:br>
                <a:rPr lang="en-US" sz="1600" b="1"/>
              </a:br>
              <a:r>
                <a:rPr lang="en-US" sz="1600" b="1"/>
                <a:t>List</a:t>
              </a:r>
            </a:p>
          </p:txBody>
        </p:sp>
        <p:sp>
          <p:nvSpPr>
            <p:cNvPr id="843782" name="Rectangle 6"/>
            <p:cNvSpPr>
              <a:spLocks noChangeArrowheads="1"/>
            </p:cNvSpPr>
            <p:nvPr/>
          </p:nvSpPr>
          <p:spPr bwMode="auto">
            <a:xfrm>
              <a:off x="5001" y="2548"/>
              <a:ext cx="520" cy="47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lgn="ctr"/>
              <a:endParaRPr lang="en-US"/>
            </a:p>
          </p:txBody>
        </p:sp>
        <p:sp>
          <p:nvSpPr>
            <p:cNvPr id="843783" name="Rectangle 7"/>
            <p:cNvSpPr>
              <a:spLocks noChangeArrowheads="1"/>
            </p:cNvSpPr>
            <p:nvPr/>
          </p:nvSpPr>
          <p:spPr bwMode="auto">
            <a:xfrm>
              <a:off x="3796" y="2548"/>
              <a:ext cx="952" cy="47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lgn="ctr"/>
              <a:endParaRPr lang="en-US"/>
            </a:p>
          </p:txBody>
        </p:sp>
        <p:sp>
          <p:nvSpPr>
            <p:cNvPr id="843784" name="Rectangle 8"/>
            <p:cNvSpPr>
              <a:spLocks noChangeArrowheads="1"/>
            </p:cNvSpPr>
            <p:nvPr/>
          </p:nvSpPr>
          <p:spPr bwMode="auto">
            <a:xfrm>
              <a:off x="2596" y="2548"/>
              <a:ext cx="952" cy="47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lgn="ctr"/>
              <a:endParaRPr lang="en-US"/>
            </a:p>
          </p:txBody>
        </p:sp>
        <p:sp>
          <p:nvSpPr>
            <p:cNvPr id="843785" name="Rectangle 9"/>
            <p:cNvSpPr>
              <a:spLocks noChangeArrowheads="1"/>
            </p:cNvSpPr>
            <p:nvPr/>
          </p:nvSpPr>
          <p:spPr bwMode="auto">
            <a:xfrm>
              <a:off x="2452" y="3268"/>
              <a:ext cx="808" cy="47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lgn="ctr"/>
              <a:endParaRPr lang="en-US"/>
            </a:p>
          </p:txBody>
        </p:sp>
        <p:sp>
          <p:nvSpPr>
            <p:cNvPr id="843786" name="Rectangle 10"/>
            <p:cNvSpPr>
              <a:spLocks noChangeArrowheads="1"/>
            </p:cNvSpPr>
            <p:nvPr/>
          </p:nvSpPr>
          <p:spPr bwMode="auto">
            <a:xfrm>
              <a:off x="2212" y="1540"/>
              <a:ext cx="1048" cy="76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lgn="ctr"/>
              <a:endParaRPr lang="en-US"/>
            </a:p>
          </p:txBody>
        </p:sp>
        <p:sp>
          <p:nvSpPr>
            <p:cNvPr id="843787" name="Rectangle 11"/>
            <p:cNvSpPr>
              <a:spLocks noChangeArrowheads="1"/>
            </p:cNvSpPr>
            <p:nvPr/>
          </p:nvSpPr>
          <p:spPr bwMode="auto">
            <a:xfrm>
              <a:off x="1163" y="1636"/>
              <a:ext cx="808" cy="52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lgn="ctr"/>
              <a:endParaRPr lang="en-US"/>
            </a:p>
          </p:txBody>
        </p:sp>
        <p:sp>
          <p:nvSpPr>
            <p:cNvPr id="843788" name="Rectangle 12"/>
            <p:cNvSpPr>
              <a:spLocks noChangeArrowheads="1"/>
            </p:cNvSpPr>
            <p:nvPr/>
          </p:nvSpPr>
          <p:spPr bwMode="auto">
            <a:xfrm>
              <a:off x="1168" y="1732"/>
              <a:ext cx="799" cy="366"/>
            </a:xfrm>
            <a:prstGeom prst="rect">
              <a:avLst/>
            </a:prstGeom>
            <a:noFill/>
            <a:ln w="9525">
              <a:noFill/>
              <a:miter lim="800000"/>
              <a:headEnd/>
              <a:tailEnd/>
            </a:ln>
            <a:effectLst/>
          </p:spPr>
          <p:txBody>
            <a:bodyPr wrap="none" lIns="92075" tIns="46038" rIns="92075" bIns="46038">
              <a:spAutoFit/>
            </a:bodyPr>
            <a:lstStyle/>
            <a:p>
              <a:pPr algn="ctr">
                <a:spcBef>
                  <a:spcPct val="0"/>
                </a:spcBef>
                <a:buClrTx/>
              </a:pPr>
              <a:r>
                <a:rPr lang="en-US" sz="1600" b="1"/>
                <a:t>Polynomial</a:t>
              </a:r>
            </a:p>
            <a:p>
              <a:pPr algn="ctr">
                <a:spcBef>
                  <a:spcPct val="0"/>
                </a:spcBef>
                <a:buClrTx/>
              </a:pPr>
              <a:r>
                <a:rPr lang="en-US" sz="1600" b="1"/>
                <a:t>Evaluator</a:t>
              </a:r>
            </a:p>
          </p:txBody>
        </p:sp>
        <p:sp>
          <p:nvSpPr>
            <p:cNvPr id="843789" name="Rectangle 13"/>
            <p:cNvSpPr>
              <a:spLocks noChangeArrowheads="1"/>
            </p:cNvSpPr>
            <p:nvPr/>
          </p:nvSpPr>
          <p:spPr bwMode="auto">
            <a:xfrm>
              <a:off x="2218" y="1584"/>
              <a:ext cx="1046" cy="674"/>
            </a:xfrm>
            <a:prstGeom prst="rect">
              <a:avLst/>
            </a:prstGeom>
            <a:noFill/>
            <a:ln w="9525">
              <a:noFill/>
              <a:miter lim="800000"/>
              <a:headEnd/>
              <a:tailEnd/>
            </a:ln>
            <a:effectLst/>
          </p:spPr>
          <p:txBody>
            <a:bodyPr lIns="92075" tIns="46038" rIns="92075" bIns="46038">
              <a:spAutoFit/>
            </a:bodyPr>
            <a:lstStyle/>
            <a:p>
              <a:pPr algn="ctr">
                <a:spcBef>
                  <a:spcPct val="0"/>
                </a:spcBef>
                <a:buClrTx/>
              </a:pPr>
              <a:r>
                <a:rPr lang="en-US" sz="1600" b="1"/>
                <a:t>Per Vertex</a:t>
              </a:r>
            </a:p>
            <a:p>
              <a:pPr algn="ctr">
                <a:spcBef>
                  <a:spcPct val="0"/>
                </a:spcBef>
                <a:buClrTx/>
              </a:pPr>
              <a:r>
                <a:rPr lang="en-US" sz="1600" b="1"/>
                <a:t>Operations &amp;</a:t>
              </a:r>
            </a:p>
            <a:p>
              <a:pPr algn="ctr">
                <a:spcBef>
                  <a:spcPct val="0"/>
                </a:spcBef>
                <a:buClrTx/>
              </a:pPr>
              <a:r>
                <a:rPr lang="en-US" sz="1600" b="1"/>
                <a:t>Primitive</a:t>
              </a:r>
            </a:p>
            <a:p>
              <a:pPr algn="ctr">
                <a:spcBef>
                  <a:spcPct val="0"/>
                </a:spcBef>
                <a:buClrTx/>
              </a:pPr>
              <a:r>
                <a:rPr lang="en-US" sz="1600" b="1"/>
                <a:t>Assembly</a:t>
              </a:r>
            </a:p>
          </p:txBody>
        </p:sp>
        <p:sp>
          <p:nvSpPr>
            <p:cNvPr id="843790" name="Rectangle 14"/>
            <p:cNvSpPr>
              <a:spLocks noChangeArrowheads="1"/>
            </p:cNvSpPr>
            <p:nvPr/>
          </p:nvSpPr>
          <p:spPr bwMode="auto">
            <a:xfrm>
              <a:off x="2612" y="2678"/>
              <a:ext cx="920" cy="212"/>
            </a:xfrm>
            <a:prstGeom prst="rect">
              <a:avLst/>
            </a:prstGeom>
            <a:noFill/>
            <a:ln w="9525">
              <a:noFill/>
              <a:miter lim="800000"/>
              <a:headEnd/>
              <a:tailEnd/>
            </a:ln>
            <a:effectLst/>
          </p:spPr>
          <p:txBody>
            <a:bodyPr wrap="none" lIns="92075" tIns="46038" rIns="92075" bIns="46038">
              <a:spAutoFit/>
            </a:bodyPr>
            <a:lstStyle/>
            <a:p>
              <a:pPr algn="ctr">
                <a:spcBef>
                  <a:spcPct val="0"/>
                </a:spcBef>
                <a:buClrTx/>
              </a:pPr>
              <a:r>
                <a:rPr lang="en-US" sz="1600" b="1"/>
                <a:t>Rasterization</a:t>
              </a:r>
            </a:p>
          </p:txBody>
        </p:sp>
        <p:sp>
          <p:nvSpPr>
            <p:cNvPr id="843791" name="Rectangle 15"/>
            <p:cNvSpPr>
              <a:spLocks noChangeArrowheads="1"/>
            </p:cNvSpPr>
            <p:nvPr/>
          </p:nvSpPr>
          <p:spPr bwMode="auto">
            <a:xfrm>
              <a:off x="3804" y="2601"/>
              <a:ext cx="941" cy="366"/>
            </a:xfrm>
            <a:prstGeom prst="rect">
              <a:avLst/>
            </a:prstGeom>
            <a:noFill/>
            <a:ln w="9525">
              <a:noFill/>
              <a:miter lim="800000"/>
              <a:headEnd/>
              <a:tailEnd/>
            </a:ln>
            <a:effectLst/>
          </p:spPr>
          <p:txBody>
            <a:bodyPr wrap="none" lIns="92075" tIns="46038" rIns="92075" bIns="46038">
              <a:spAutoFit/>
            </a:bodyPr>
            <a:lstStyle/>
            <a:p>
              <a:pPr algn="ctr">
                <a:spcBef>
                  <a:spcPct val="0"/>
                </a:spcBef>
                <a:buClrTx/>
              </a:pPr>
              <a:r>
                <a:rPr lang="en-US" sz="1600" b="1"/>
                <a:t>Per Fragment</a:t>
              </a:r>
            </a:p>
            <a:p>
              <a:pPr algn="ctr">
                <a:spcBef>
                  <a:spcPct val="0"/>
                </a:spcBef>
                <a:buClrTx/>
              </a:pPr>
              <a:r>
                <a:rPr lang="en-US" sz="1600" b="1"/>
                <a:t>Operations</a:t>
              </a:r>
            </a:p>
          </p:txBody>
        </p:sp>
        <p:sp>
          <p:nvSpPr>
            <p:cNvPr id="843792" name="Rectangle 16"/>
            <p:cNvSpPr>
              <a:spLocks noChangeArrowheads="1"/>
            </p:cNvSpPr>
            <p:nvPr/>
          </p:nvSpPr>
          <p:spPr bwMode="auto">
            <a:xfrm>
              <a:off x="5011" y="2601"/>
              <a:ext cx="500" cy="366"/>
            </a:xfrm>
            <a:prstGeom prst="rect">
              <a:avLst/>
            </a:prstGeom>
            <a:noFill/>
            <a:ln w="9525">
              <a:noFill/>
              <a:miter lim="800000"/>
              <a:headEnd/>
              <a:tailEnd/>
            </a:ln>
            <a:effectLst/>
          </p:spPr>
          <p:txBody>
            <a:bodyPr wrap="none" lIns="92075" tIns="46038" rIns="92075" bIns="46038">
              <a:spAutoFit/>
            </a:bodyPr>
            <a:lstStyle/>
            <a:p>
              <a:pPr algn="ctr">
                <a:spcBef>
                  <a:spcPct val="0"/>
                </a:spcBef>
                <a:buClrTx/>
              </a:pPr>
              <a:r>
                <a:rPr lang="en-US" sz="1600" b="1"/>
                <a:t>Frame</a:t>
              </a:r>
            </a:p>
            <a:p>
              <a:pPr algn="ctr">
                <a:spcBef>
                  <a:spcPct val="0"/>
                </a:spcBef>
                <a:buClrTx/>
              </a:pPr>
              <a:r>
                <a:rPr lang="en-US" sz="1600" b="1"/>
                <a:t>Buffer</a:t>
              </a:r>
            </a:p>
          </p:txBody>
        </p:sp>
        <p:sp>
          <p:nvSpPr>
            <p:cNvPr id="843793" name="Rectangle 17"/>
            <p:cNvSpPr>
              <a:spLocks noChangeArrowheads="1"/>
            </p:cNvSpPr>
            <p:nvPr/>
          </p:nvSpPr>
          <p:spPr bwMode="auto">
            <a:xfrm>
              <a:off x="2553" y="3321"/>
              <a:ext cx="607" cy="366"/>
            </a:xfrm>
            <a:prstGeom prst="rect">
              <a:avLst/>
            </a:prstGeom>
            <a:noFill/>
            <a:ln w="9525">
              <a:noFill/>
              <a:miter lim="800000"/>
              <a:headEnd/>
              <a:tailEnd/>
            </a:ln>
            <a:effectLst/>
          </p:spPr>
          <p:txBody>
            <a:bodyPr lIns="92075" tIns="46038" rIns="92075" bIns="46038">
              <a:spAutoFit/>
            </a:bodyPr>
            <a:lstStyle/>
            <a:p>
              <a:pPr algn="ctr">
                <a:spcBef>
                  <a:spcPct val="0"/>
                </a:spcBef>
                <a:buClrTx/>
              </a:pPr>
              <a:r>
                <a:rPr lang="en-US" sz="1600" b="1"/>
                <a:t>Texture</a:t>
              </a:r>
            </a:p>
            <a:p>
              <a:pPr algn="ctr">
                <a:spcBef>
                  <a:spcPct val="0"/>
                </a:spcBef>
                <a:buClrTx/>
              </a:pPr>
              <a:r>
                <a:rPr lang="en-US" sz="1600" b="1"/>
                <a:t>Memory</a:t>
              </a:r>
            </a:p>
          </p:txBody>
        </p:sp>
        <p:sp>
          <p:nvSpPr>
            <p:cNvPr id="843794" name="Line 18"/>
            <p:cNvSpPr>
              <a:spLocks noChangeShapeType="1"/>
            </p:cNvSpPr>
            <p:nvPr/>
          </p:nvSpPr>
          <p:spPr bwMode="auto">
            <a:xfrm>
              <a:off x="4752" y="2784"/>
              <a:ext cx="240" cy="0"/>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843795" name="Line 19"/>
            <p:cNvSpPr>
              <a:spLocks noChangeShapeType="1"/>
            </p:cNvSpPr>
            <p:nvPr/>
          </p:nvSpPr>
          <p:spPr bwMode="auto">
            <a:xfrm>
              <a:off x="3552" y="2784"/>
              <a:ext cx="240" cy="0"/>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843796" name="Line 20"/>
            <p:cNvSpPr>
              <a:spLocks noChangeShapeType="1"/>
            </p:cNvSpPr>
            <p:nvPr/>
          </p:nvSpPr>
          <p:spPr bwMode="auto">
            <a:xfrm>
              <a:off x="3072" y="2304"/>
              <a:ext cx="0" cy="240"/>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843797" name="Line 21"/>
            <p:cNvSpPr>
              <a:spLocks noChangeShapeType="1"/>
            </p:cNvSpPr>
            <p:nvPr/>
          </p:nvSpPr>
          <p:spPr bwMode="auto">
            <a:xfrm>
              <a:off x="1968" y="1920"/>
              <a:ext cx="240" cy="0"/>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843798" name="Line 22"/>
            <p:cNvSpPr>
              <a:spLocks noChangeShapeType="1"/>
            </p:cNvSpPr>
            <p:nvPr/>
          </p:nvSpPr>
          <p:spPr bwMode="auto">
            <a:xfrm>
              <a:off x="3072" y="3024"/>
              <a:ext cx="0" cy="240"/>
            </a:xfrm>
            <a:prstGeom prst="line">
              <a:avLst/>
            </a:prstGeom>
            <a:noFill/>
            <a:ln w="12700">
              <a:solidFill>
                <a:schemeClr val="tx1"/>
              </a:solidFill>
              <a:round/>
              <a:headEnd type="stealth" w="med" len="med"/>
              <a:tailEnd type="none" w="sm" len="sm"/>
            </a:ln>
            <a:effectLst/>
          </p:spPr>
          <p:txBody>
            <a:bodyPr wrap="none" anchor="ctr"/>
            <a:lstStyle/>
            <a:p>
              <a:endParaRPr lang="en-US"/>
            </a:p>
          </p:txBody>
        </p:sp>
        <p:sp>
          <p:nvSpPr>
            <p:cNvPr id="843799" name="Line 23"/>
            <p:cNvSpPr>
              <a:spLocks noChangeShapeType="1"/>
            </p:cNvSpPr>
            <p:nvPr/>
          </p:nvSpPr>
          <p:spPr bwMode="auto">
            <a:xfrm>
              <a:off x="720" y="2784"/>
              <a:ext cx="240" cy="0"/>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843800" name="Line 24"/>
            <p:cNvSpPr>
              <a:spLocks noChangeShapeType="1"/>
            </p:cNvSpPr>
            <p:nvPr/>
          </p:nvSpPr>
          <p:spPr bwMode="auto">
            <a:xfrm flipV="1">
              <a:off x="864" y="1920"/>
              <a:ext cx="0" cy="86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843801" name="Line 25"/>
            <p:cNvSpPr>
              <a:spLocks noChangeShapeType="1"/>
            </p:cNvSpPr>
            <p:nvPr/>
          </p:nvSpPr>
          <p:spPr bwMode="auto">
            <a:xfrm>
              <a:off x="864" y="1920"/>
              <a:ext cx="288" cy="0"/>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843802" name="Line 26"/>
            <p:cNvSpPr>
              <a:spLocks noChangeShapeType="1"/>
            </p:cNvSpPr>
            <p:nvPr/>
          </p:nvSpPr>
          <p:spPr bwMode="auto">
            <a:xfrm>
              <a:off x="816" y="2784"/>
              <a:ext cx="0" cy="1056"/>
            </a:xfrm>
            <a:prstGeom prst="line">
              <a:avLst/>
            </a:prstGeom>
            <a:noFill/>
            <a:ln w="12700">
              <a:solidFill>
                <a:schemeClr val="tx1"/>
              </a:solidFill>
              <a:round/>
              <a:headEnd type="stealth" w="med" len="med"/>
              <a:tailEnd type="none" w="sm" len="sm"/>
            </a:ln>
            <a:effectLst/>
          </p:spPr>
          <p:txBody>
            <a:bodyPr wrap="none" anchor="ctr"/>
            <a:lstStyle/>
            <a:p>
              <a:endParaRPr lang="en-US"/>
            </a:p>
          </p:txBody>
        </p:sp>
        <p:sp>
          <p:nvSpPr>
            <p:cNvPr id="843803" name="Line 27"/>
            <p:cNvSpPr>
              <a:spLocks noChangeShapeType="1"/>
            </p:cNvSpPr>
            <p:nvPr/>
          </p:nvSpPr>
          <p:spPr bwMode="auto">
            <a:xfrm>
              <a:off x="816" y="3840"/>
              <a:ext cx="672" cy="0"/>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843804" name="Line 28"/>
            <p:cNvSpPr>
              <a:spLocks noChangeShapeType="1"/>
            </p:cNvSpPr>
            <p:nvPr/>
          </p:nvSpPr>
          <p:spPr bwMode="auto">
            <a:xfrm>
              <a:off x="5280" y="3024"/>
              <a:ext cx="0" cy="816"/>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843805" name="Line 29"/>
            <p:cNvSpPr>
              <a:spLocks noChangeShapeType="1"/>
            </p:cNvSpPr>
            <p:nvPr/>
          </p:nvSpPr>
          <p:spPr bwMode="auto">
            <a:xfrm>
              <a:off x="1392" y="2160"/>
              <a:ext cx="0" cy="384"/>
            </a:xfrm>
            <a:prstGeom prst="line">
              <a:avLst/>
            </a:prstGeom>
            <a:noFill/>
            <a:ln w="12700">
              <a:solidFill>
                <a:schemeClr val="tx1"/>
              </a:solidFill>
              <a:round/>
              <a:headEnd type="stealth" w="med" len="med"/>
              <a:tailEnd type="stealth" w="med" len="med"/>
            </a:ln>
            <a:effectLst/>
          </p:spPr>
          <p:txBody>
            <a:bodyPr wrap="none" anchor="ctr"/>
            <a:lstStyle/>
            <a:p>
              <a:endParaRPr lang="en-US"/>
            </a:p>
          </p:txBody>
        </p:sp>
        <p:sp>
          <p:nvSpPr>
            <p:cNvPr id="843806" name="Line 30"/>
            <p:cNvSpPr>
              <a:spLocks noChangeShapeType="1"/>
            </p:cNvSpPr>
            <p:nvPr/>
          </p:nvSpPr>
          <p:spPr bwMode="auto">
            <a:xfrm>
              <a:off x="1392" y="3024"/>
              <a:ext cx="0" cy="816"/>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843807" name="Line 31"/>
            <p:cNvSpPr>
              <a:spLocks noChangeShapeType="1"/>
            </p:cNvSpPr>
            <p:nvPr/>
          </p:nvSpPr>
          <p:spPr bwMode="auto">
            <a:xfrm>
              <a:off x="2256" y="3696"/>
              <a:ext cx="192" cy="0"/>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843808" name="Line 32"/>
            <p:cNvSpPr>
              <a:spLocks noChangeShapeType="1"/>
            </p:cNvSpPr>
            <p:nvPr/>
          </p:nvSpPr>
          <p:spPr bwMode="auto">
            <a:xfrm flipV="1">
              <a:off x="2352" y="2784"/>
              <a:ext cx="0" cy="912"/>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843809" name="Line 33"/>
            <p:cNvSpPr>
              <a:spLocks noChangeShapeType="1"/>
            </p:cNvSpPr>
            <p:nvPr/>
          </p:nvSpPr>
          <p:spPr bwMode="auto">
            <a:xfrm>
              <a:off x="2352" y="2784"/>
              <a:ext cx="240" cy="0"/>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843810" name="Line 34"/>
            <p:cNvSpPr>
              <a:spLocks noChangeShapeType="1"/>
            </p:cNvSpPr>
            <p:nvPr/>
          </p:nvSpPr>
          <p:spPr bwMode="auto">
            <a:xfrm>
              <a:off x="2784" y="1296"/>
              <a:ext cx="0" cy="24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843811" name="Line 35"/>
            <p:cNvSpPr>
              <a:spLocks noChangeShapeType="1"/>
            </p:cNvSpPr>
            <p:nvPr/>
          </p:nvSpPr>
          <p:spPr bwMode="auto">
            <a:xfrm flipH="1">
              <a:off x="528" y="1296"/>
              <a:ext cx="2256"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843812" name="Rectangle 36"/>
            <p:cNvSpPr>
              <a:spLocks noChangeArrowheads="1"/>
            </p:cNvSpPr>
            <p:nvPr/>
          </p:nvSpPr>
          <p:spPr bwMode="auto">
            <a:xfrm>
              <a:off x="318" y="2673"/>
              <a:ext cx="420" cy="231"/>
            </a:xfrm>
            <a:prstGeom prst="rect">
              <a:avLst/>
            </a:prstGeom>
            <a:noFill/>
            <a:ln w="9525">
              <a:noFill/>
              <a:miter lim="800000"/>
              <a:headEnd/>
              <a:tailEnd/>
            </a:ln>
            <a:effectLst/>
          </p:spPr>
          <p:txBody>
            <a:bodyPr wrap="none" lIns="92075" tIns="46038" rIns="92075" bIns="46038">
              <a:spAutoFit/>
            </a:bodyPr>
            <a:lstStyle/>
            <a:p>
              <a:pPr algn="ctr">
                <a:spcBef>
                  <a:spcPct val="0"/>
                </a:spcBef>
                <a:buClrTx/>
              </a:pPr>
              <a:r>
                <a:rPr lang="en-US" sz="1800" b="1"/>
                <a:t>CPU</a:t>
              </a:r>
            </a:p>
          </p:txBody>
        </p:sp>
        <p:sp>
          <p:nvSpPr>
            <p:cNvPr id="843813" name="Line 37"/>
            <p:cNvSpPr>
              <a:spLocks noChangeShapeType="1"/>
            </p:cNvSpPr>
            <p:nvPr/>
          </p:nvSpPr>
          <p:spPr bwMode="auto">
            <a:xfrm>
              <a:off x="528" y="1296"/>
              <a:ext cx="0" cy="1392"/>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843814" name="Rectangle 38"/>
            <p:cNvSpPr>
              <a:spLocks noChangeArrowheads="1"/>
            </p:cNvSpPr>
            <p:nvPr/>
          </p:nvSpPr>
          <p:spPr bwMode="auto">
            <a:xfrm>
              <a:off x="1496" y="3580"/>
              <a:ext cx="760" cy="52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lgn="ctr"/>
              <a:endParaRPr lang="en-US"/>
            </a:p>
          </p:txBody>
        </p:sp>
        <p:sp>
          <p:nvSpPr>
            <p:cNvPr id="843815" name="Rectangle 39"/>
            <p:cNvSpPr>
              <a:spLocks noChangeArrowheads="1"/>
            </p:cNvSpPr>
            <p:nvPr/>
          </p:nvSpPr>
          <p:spPr bwMode="auto">
            <a:xfrm>
              <a:off x="1480" y="3657"/>
              <a:ext cx="792" cy="366"/>
            </a:xfrm>
            <a:prstGeom prst="rect">
              <a:avLst/>
            </a:prstGeom>
            <a:noFill/>
            <a:ln w="9525">
              <a:noFill/>
              <a:miter lim="800000"/>
              <a:headEnd/>
              <a:tailEnd/>
            </a:ln>
            <a:effectLst/>
          </p:spPr>
          <p:txBody>
            <a:bodyPr wrap="none" lIns="92075" tIns="46038" rIns="92075" bIns="46038">
              <a:spAutoFit/>
            </a:bodyPr>
            <a:lstStyle/>
            <a:p>
              <a:pPr algn="ctr">
                <a:spcBef>
                  <a:spcPct val="0"/>
                </a:spcBef>
                <a:buClrTx/>
              </a:pPr>
              <a:r>
                <a:rPr lang="en-US" sz="1600" b="1"/>
                <a:t>Pixel</a:t>
              </a:r>
            </a:p>
            <a:p>
              <a:pPr algn="ctr">
                <a:spcBef>
                  <a:spcPct val="0"/>
                </a:spcBef>
                <a:buClrTx/>
              </a:pPr>
              <a:r>
                <a:rPr lang="en-US" sz="1600" b="1"/>
                <a:t>Operations</a:t>
              </a:r>
            </a:p>
          </p:txBody>
        </p:sp>
        <p:sp>
          <p:nvSpPr>
            <p:cNvPr id="843816" name="Line 40"/>
            <p:cNvSpPr>
              <a:spLocks noChangeShapeType="1"/>
            </p:cNvSpPr>
            <p:nvPr/>
          </p:nvSpPr>
          <p:spPr bwMode="auto">
            <a:xfrm>
              <a:off x="2256" y="3840"/>
              <a:ext cx="3024" cy="0"/>
            </a:xfrm>
            <a:prstGeom prst="line">
              <a:avLst/>
            </a:prstGeom>
            <a:noFill/>
            <a:ln w="12700">
              <a:solidFill>
                <a:schemeClr val="tx1"/>
              </a:solidFill>
              <a:round/>
              <a:headEnd type="stealth" w="med" len="med"/>
              <a:tailEnd type="none" w="sm" len="sm"/>
            </a:ln>
            <a:effectLst/>
          </p:spPr>
          <p:txBody>
            <a:bodyPr wrap="none" anchor="ctr"/>
            <a:lstStyle/>
            <a:p>
              <a:endParaRPr lang="en-US"/>
            </a:p>
          </p:txBody>
        </p:sp>
      </p:grpSp>
      <p:sp>
        <p:nvSpPr>
          <p:cNvPr id="843818" name="Rectangle 42"/>
          <p:cNvSpPr>
            <a:spLocks noChangeArrowheads="1"/>
          </p:cNvSpPr>
          <p:nvPr/>
        </p:nvSpPr>
        <p:spPr bwMode="auto">
          <a:xfrm>
            <a:off x="671513" y="6172200"/>
            <a:ext cx="3748087"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45" name="Rectangle 2"/>
          <p:cNvSpPr>
            <a:spLocks noChangeArrowheads="1"/>
          </p:cNvSpPr>
          <p:nvPr/>
        </p:nvSpPr>
        <p:spPr bwMode="auto">
          <a:xfrm>
            <a:off x="12192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OpenGL Architecture</a:t>
            </a:r>
            <a:endParaRPr lang="en-US" sz="2000" dirty="0">
              <a:solidFill>
                <a:srgbClr val="5B0DAA"/>
              </a:solidFill>
              <a:latin typeface="Copperplate Gothic Light" pitchFamily="34" charset="0"/>
            </a:endParaRPr>
          </a:p>
        </p:txBody>
      </p:sp>
    </p:spTree>
    <p:custDataLst>
      <p:tags r:id="rId1"/>
    </p:custData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5827" name="Rectangle 3"/>
          <p:cNvSpPr>
            <a:spLocks noGrp="1" noChangeArrowheads="1"/>
          </p:cNvSpPr>
          <p:nvPr>
            <p:ph type="body" idx="1"/>
          </p:nvPr>
        </p:nvSpPr>
        <p:spPr/>
        <p:txBody>
          <a:bodyPr/>
          <a:lstStyle/>
          <a:p>
            <a:r>
              <a:rPr lang="en-US" altLang="zh-CN" b="1" dirty="0">
                <a:ea typeface="宋体" pitchFamily="2" charset="-122"/>
              </a:rPr>
              <a:t>Geometric primitives</a:t>
            </a:r>
          </a:p>
          <a:p>
            <a:pPr lvl="1"/>
            <a:r>
              <a:rPr lang="en-US" altLang="zh-CN" b="1" dirty="0">
                <a:ea typeface="宋体" pitchFamily="2" charset="-122"/>
              </a:rPr>
              <a:t>points, lines and polygons</a:t>
            </a:r>
          </a:p>
          <a:p>
            <a:r>
              <a:rPr lang="en-US" altLang="zh-CN" b="1" dirty="0">
                <a:ea typeface="宋体" pitchFamily="2" charset="-122"/>
              </a:rPr>
              <a:t>Image Primitives</a:t>
            </a:r>
          </a:p>
          <a:p>
            <a:pPr lvl="1"/>
            <a:r>
              <a:rPr lang="en-US" altLang="zh-CN" b="1" dirty="0">
                <a:ea typeface="宋体" pitchFamily="2" charset="-122"/>
              </a:rPr>
              <a:t>images and bitmaps</a:t>
            </a:r>
          </a:p>
          <a:p>
            <a:pPr lvl="1"/>
            <a:r>
              <a:rPr lang="en-US" altLang="zh-CN" b="1" dirty="0">
                <a:ea typeface="宋体" pitchFamily="2" charset="-122"/>
              </a:rPr>
              <a:t>separate pipeline for images and geometry</a:t>
            </a:r>
          </a:p>
          <a:p>
            <a:pPr lvl="2"/>
            <a:r>
              <a:rPr lang="en-US" altLang="zh-CN" b="1" dirty="0">
                <a:ea typeface="宋体" pitchFamily="2" charset="-122"/>
              </a:rPr>
              <a:t>linked through texture mapping</a:t>
            </a:r>
          </a:p>
          <a:p>
            <a:r>
              <a:rPr lang="en-US" altLang="zh-CN" b="1" dirty="0">
                <a:ea typeface="宋体" pitchFamily="2" charset="-122"/>
              </a:rPr>
              <a:t>Rendering depends on state</a:t>
            </a:r>
          </a:p>
          <a:p>
            <a:pPr lvl="1"/>
            <a:r>
              <a:rPr lang="en-US" altLang="zh-CN" b="1" dirty="0">
                <a:ea typeface="宋体" pitchFamily="2" charset="-122"/>
              </a:rPr>
              <a:t>colors, materials, light sources, etc.</a:t>
            </a:r>
          </a:p>
        </p:txBody>
      </p:sp>
      <p:sp>
        <p:nvSpPr>
          <p:cNvPr id="845828" name="Rectangle 4"/>
          <p:cNvSpPr>
            <a:spLocks noChangeArrowheads="1"/>
          </p:cNvSpPr>
          <p:nvPr/>
        </p:nvSpPr>
        <p:spPr bwMode="auto">
          <a:xfrm>
            <a:off x="609600" y="6172200"/>
            <a:ext cx="3748088" cy="304800"/>
          </a:xfrm>
          <a:prstGeom prst="rect">
            <a:avLst/>
          </a:prstGeom>
          <a:noFill/>
          <a:ln w="9525" algn="ctr">
            <a:noFill/>
            <a:miter lim="800000"/>
            <a:headEnd/>
            <a:tailEnd/>
          </a:ln>
          <a:effectLst/>
        </p:spPr>
        <p:txBody>
          <a:bodyPr wrap="none">
            <a:spAutoFit/>
          </a:bodyPr>
          <a:lstStyle/>
          <a:p>
            <a:r>
              <a:rPr lang="en-US" b="1">
                <a:solidFill>
                  <a:srgbClr val="0000CC"/>
                </a:solidFill>
              </a:rPr>
              <a:t>© 2000 Shreiner, D., Angel, E., Shreiner, V.</a:t>
            </a:r>
          </a:p>
        </p:txBody>
      </p:sp>
      <p:sp>
        <p:nvSpPr>
          <p:cNvPr id="9" name="Rectangle 2"/>
          <p:cNvSpPr>
            <a:spLocks noChangeArrowheads="1"/>
          </p:cNvSpPr>
          <p:nvPr/>
        </p:nvSpPr>
        <p:spPr bwMode="auto">
          <a:xfrm>
            <a:off x="1219200" y="76200"/>
            <a:ext cx="7848600" cy="762000"/>
          </a:xfrm>
          <a:prstGeom prst="rect">
            <a:avLst/>
          </a:prstGeom>
          <a:noFill/>
          <a:ln w="9525">
            <a:noFill/>
            <a:miter lim="800000"/>
            <a:headEnd/>
            <a:tailEnd/>
          </a:ln>
          <a:effectLst/>
        </p:spPr>
        <p:txBody>
          <a:bodyPr anchor="ctr"/>
          <a:lstStyle/>
          <a:p>
            <a:pPr algn="ctr">
              <a:spcBef>
                <a:spcPct val="0"/>
              </a:spcBef>
              <a:buClrTx/>
            </a:pPr>
            <a:r>
              <a:rPr lang="en-US" sz="2800" dirty="0" smtClean="0">
                <a:solidFill>
                  <a:srgbClr val="5B0DAA"/>
                </a:solidFill>
                <a:latin typeface="Copperplate Gothic Light" pitchFamily="34" charset="0"/>
              </a:rPr>
              <a:t>OpenGL Rendering</a:t>
            </a:r>
          </a:p>
          <a:p>
            <a:pPr algn="ctr">
              <a:spcBef>
                <a:spcPct val="0"/>
              </a:spcBef>
              <a:buClrTx/>
            </a:pPr>
            <a:r>
              <a:rPr lang="en-US" sz="2800" u="sng" dirty="0" smtClean="0">
                <a:solidFill>
                  <a:srgbClr val="5B0DAA"/>
                </a:solidFill>
                <a:latin typeface="Copperplate Gothic Light" pitchFamily="34" charset="0"/>
              </a:rPr>
              <a:t>A</a:t>
            </a:r>
            <a:r>
              <a:rPr lang="en-US" sz="2800" dirty="0" smtClean="0">
                <a:solidFill>
                  <a:srgbClr val="5B0DAA"/>
                </a:solidFill>
                <a:latin typeface="Copperplate Gothic Light" pitchFamily="34" charset="0"/>
              </a:rPr>
              <a:t>pplication </a:t>
            </a:r>
            <a:r>
              <a:rPr lang="en-US" sz="2800" u="sng" dirty="0" smtClean="0">
                <a:solidFill>
                  <a:srgbClr val="5B0DAA"/>
                </a:solidFill>
                <a:latin typeface="Copperplate Gothic Light" pitchFamily="34" charset="0"/>
              </a:rPr>
              <a:t>P</a:t>
            </a:r>
            <a:r>
              <a:rPr lang="en-US" sz="2800" dirty="0" smtClean="0">
                <a:solidFill>
                  <a:srgbClr val="5B0DAA"/>
                </a:solidFill>
                <a:latin typeface="Copperplate Gothic Light" pitchFamily="34" charset="0"/>
              </a:rPr>
              <a:t>rogrammer </a:t>
            </a:r>
            <a:r>
              <a:rPr lang="en-US" sz="2800" u="sng" dirty="0" smtClean="0">
                <a:solidFill>
                  <a:srgbClr val="5B0DAA"/>
                </a:solidFill>
                <a:latin typeface="Copperplate Gothic Light" pitchFamily="34" charset="0"/>
              </a:rPr>
              <a:t>I</a:t>
            </a:r>
            <a:r>
              <a:rPr lang="en-US" sz="2800" dirty="0" smtClean="0">
                <a:solidFill>
                  <a:srgbClr val="5B0DAA"/>
                </a:solidFill>
                <a:latin typeface="Copperplate Gothic Light" pitchFamily="34" charset="0"/>
              </a:rPr>
              <a:t>nterface</a:t>
            </a:r>
            <a:endParaRPr lang="en-US" sz="2000" dirty="0">
              <a:solidFill>
                <a:srgbClr val="5B0DAA"/>
              </a:solidFill>
              <a:latin typeface="Copperplate Gothic Light" pitchFamily="34" charset="0"/>
            </a:endParaRPr>
          </a:p>
        </p:txBody>
      </p:sp>
    </p:spTree>
    <p:custDataLst>
      <p:tags r:id="rId1"/>
    </p:custData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LETITLE" val="CIS736-Basics-01-Math"/>
  <p:tag name="FOLDERNAME" val="CIS736-Basics-01-Math_270108225806"/>
  <p:tag name="PD" val="1825588"/>
  <p:tag name="NPWI" val="46"/>
  <p:tag name="WMSI" val="369"/>
  <p:tag name="WMIS" val="46646"/>
  <p:tag name="PREC" val="T"/>
</p:tagLst>
</file>

<file path=ppt/tags/tag10.xml><?xml version="1.0" encoding="utf-8"?>
<p:tagLst xmlns:a="http://schemas.openxmlformats.org/drawingml/2006/main" xmlns:r="http://schemas.openxmlformats.org/officeDocument/2006/relationships" xmlns:p="http://schemas.openxmlformats.org/presentationml/2006/main">
  <p:tag name="SWI" val="11"/>
  <p:tag name="NBP" val="1"/>
  <p:tag name="SPT" val="FALSE"/>
  <p:tag name="CVB" val="11"/>
  <p:tag name="BSN" val="11"/>
  <p:tag name="LFXCI" val="0"/>
  <p:tag name="SVT" val="TRUE"/>
  <p:tag name="CII" val="11"/>
</p:tagLst>
</file>

<file path=ppt/tags/tag11.xml><?xml version="1.0" encoding="utf-8"?>
<p:tagLst xmlns:a="http://schemas.openxmlformats.org/drawingml/2006/main" xmlns:r="http://schemas.openxmlformats.org/officeDocument/2006/relationships" xmlns:p="http://schemas.openxmlformats.org/presentationml/2006/main">
  <p:tag name="SWI" val="13"/>
  <p:tag name="NBP" val="1"/>
  <p:tag name="SPT" val="FALSE"/>
  <p:tag name="CVB" val="13"/>
  <p:tag name="BSN" val="13"/>
  <p:tag name="LFXCI" val="0"/>
  <p:tag name="SVT" val="TRUE"/>
  <p:tag name="CII" val="13"/>
</p:tagLst>
</file>

<file path=ppt/tags/tag12.xml><?xml version="1.0" encoding="utf-8"?>
<p:tagLst xmlns:a="http://schemas.openxmlformats.org/drawingml/2006/main" xmlns:r="http://schemas.openxmlformats.org/officeDocument/2006/relationships" xmlns:p="http://schemas.openxmlformats.org/presentationml/2006/main">
  <p:tag name="SWI" val="14"/>
  <p:tag name="NBP" val="1"/>
  <p:tag name="SPT" val="FALSE"/>
  <p:tag name="CVB" val="14"/>
  <p:tag name="BSN" val="14"/>
  <p:tag name="LFXCI" val="0"/>
  <p:tag name="SVT" val="TRUE"/>
  <p:tag name="CII" val="14"/>
</p:tagLst>
</file>

<file path=ppt/tags/tag13.xml><?xml version="1.0" encoding="utf-8"?>
<p:tagLst xmlns:a="http://schemas.openxmlformats.org/drawingml/2006/main" xmlns:r="http://schemas.openxmlformats.org/officeDocument/2006/relationships" xmlns:p="http://schemas.openxmlformats.org/presentationml/2006/main">
  <p:tag name="SWI" val="15"/>
  <p:tag name="NBP" val="1"/>
  <p:tag name="SPT" val="FALSE"/>
  <p:tag name="CVB" val="15"/>
  <p:tag name="BSN" val="15"/>
  <p:tag name="LFXCI" val="0"/>
  <p:tag name="SVT" val="TRUE"/>
  <p:tag name="CII" val="15"/>
</p:tagLst>
</file>

<file path=ppt/tags/tag14.xml><?xml version="1.0" encoding="utf-8"?>
<p:tagLst xmlns:a="http://schemas.openxmlformats.org/drawingml/2006/main" xmlns:r="http://schemas.openxmlformats.org/officeDocument/2006/relationships" xmlns:p="http://schemas.openxmlformats.org/presentationml/2006/main">
  <p:tag name="SWI" val="16"/>
  <p:tag name="NBP" val="1"/>
  <p:tag name="SPT" val="FALSE"/>
  <p:tag name="CVB" val="16"/>
  <p:tag name="BSN" val="16"/>
  <p:tag name="LFXCI" val="0"/>
  <p:tag name="SVT" val="TRUE"/>
  <p:tag name="CII" val="16"/>
</p:tagLst>
</file>

<file path=ppt/tags/tag15.xml><?xml version="1.0" encoding="utf-8"?>
<p:tagLst xmlns:a="http://schemas.openxmlformats.org/drawingml/2006/main" xmlns:r="http://schemas.openxmlformats.org/officeDocument/2006/relationships" xmlns:p="http://schemas.openxmlformats.org/presentationml/2006/main">
  <p:tag name="SWI" val="17"/>
  <p:tag name="NBP" val="1"/>
  <p:tag name="SPT" val="FALSE"/>
  <p:tag name="CVB" val="17"/>
  <p:tag name="BSN" val="17"/>
  <p:tag name="LFXCI" val="0"/>
  <p:tag name="SVT" val="TRUE"/>
  <p:tag name="CII" val="17"/>
</p:tagLst>
</file>

<file path=ppt/tags/tag16.xml><?xml version="1.0" encoding="utf-8"?>
<p:tagLst xmlns:a="http://schemas.openxmlformats.org/drawingml/2006/main" xmlns:r="http://schemas.openxmlformats.org/officeDocument/2006/relationships" xmlns:p="http://schemas.openxmlformats.org/presentationml/2006/main">
  <p:tag name="SWI" val="18"/>
  <p:tag name="NBP" val="1"/>
  <p:tag name="SPT" val="FALSE"/>
  <p:tag name="CVB" val="18"/>
  <p:tag name="BSN" val="18"/>
  <p:tag name="LFXCI" val="0"/>
  <p:tag name="SVT" val="TRUE"/>
  <p:tag name="CII" val="18"/>
</p:tagLst>
</file>

<file path=ppt/tags/tag17.xml><?xml version="1.0" encoding="utf-8"?>
<p:tagLst xmlns:a="http://schemas.openxmlformats.org/drawingml/2006/main" xmlns:r="http://schemas.openxmlformats.org/officeDocument/2006/relationships" xmlns:p="http://schemas.openxmlformats.org/presentationml/2006/main">
  <p:tag name="SWI" val="22"/>
  <p:tag name="NBP" val="1"/>
  <p:tag name="SPT" val="FALSE"/>
  <p:tag name="CVB" val="22"/>
  <p:tag name="BSN" val="22"/>
  <p:tag name="LFXCI" val="0"/>
  <p:tag name="SVT" val="TRUE"/>
  <p:tag name="CII" val="22"/>
</p:tagLst>
</file>

<file path=ppt/tags/tag18.xml><?xml version="1.0" encoding="utf-8"?>
<p:tagLst xmlns:a="http://schemas.openxmlformats.org/drawingml/2006/main" xmlns:r="http://schemas.openxmlformats.org/officeDocument/2006/relationships" xmlns:p="http://schemas.openxmlformats.org/presentationml/2006/main">
  <p:tag name="SWI" val="23"/>
  <p:tag name="NBP" val="1"/>
  <p:tag name="SPT" val="FALSE"/>
  <p:tag name="CVB" val="23"/>
  <p:tag name="BSN" val="23"/>
  <p:tag name="LFXCI" val="0"/>
  <p:tag name="SVT" val="TRUE"/>
  <p:tag name="CII" val="23"/>
</p:tagLst>
</file>

<file path=ppt/tags/tag19.xml><?xml version="1.0" encoding="utf-8"?>
<p:tagLst xmlns:a="http://schemas.openxmlformats.org/drawingml/2006/main" xmlns:r="http://schemas.openxmlformats.org/officeDocument/2006/relationships" xmlns:p="http://schemas.openxmlformats.org/presentationml/2006/main">
  <p:tag name="SWI" val="24"/>
  <p:tag name="NBP" val="1"/>
  <p:tag name="SPT" val="FALSE"/>
  <p:tag name="CVB" val="24"/>
  <p:tag name="BSN" val="24"/>
  <p:tag name="LFXCI" val="0"/>
  <p:tag name="SVT" val="TRUE"/>
  <p:tag name="CII" val="24"/>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CVB" val="1"/>
  <p:tag name="SPT" val="FALSE"/>
  <p:tag name="BSN" val="1"/>
  <p:tag name="LFXCI" val="0"/>
  <p:tag name="SVT" val="TRU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25"/>
  <p:tag name="NBP" val="1"/>
  <p:tag name="SPT" val="FALSE"/>
  <p:tag name="CVB" val="25"/>
  <p:tag name="BSN" val="25"/>
  <p:tag name="LFXCI" val="0"/>
  <p:tag name="SVT" val="TRUE"/>
  <p:tag name="CII" val="25"/>
</p:tagLst>
</file>

<file path=ppt/tags/tag21.xml><?xml version="1.0" encoding="utf-8"?>
<p:tagLst xmlns:a="http://schemas.openxmlformats.org/drawingml/2006/main" xmlns:r="http://schemas.openxmlformats.org/officeDocument/2006/relationships" xmlns:p="http://schemas.openxmlformats.org/presentationml/2006/main">
  <p:tag name="SWI" val="26"/>
  <p:tag name="NBP" val="1"/>
  <p:tag name="SPT" val="FALSE"/>
  <p:tag name="CVB" val="26"/>
  <p:tag name="BSN" val="26"/>
  <p:tag name="LFXCI" val="0"/>
  <p:tag name="SVT" val="TRUE"/>
  <p:tag name="CII" val="26"/>
</p:tagLst>
</file>

<file path=ppt/tags/tag22.xml><?xml version="1.0" encoding="utf-8"?>
<p:tagLst xmlns:a="http://schemas.openxmlformats.org/drawingml/2006/main" xmlns:r="http://schemas.openxmlformats.org/officeDocument/2006/relationships" xmlns:p="http://schemas.openxmlformats.org/presentationml/2006/main">
  <p:tag name="SWI" val="34"/>
  <p:tag name="NBP" val="1"/>
  <p:tag name="SPT" val="FALSE"/>
  <p:tag name="CVB" val="34"/>
  <p:tag name="BSN" val="34"/>
  <p:tag name="LFXCI" val="0"/>
  <p:tag name="SVT" val="TRUE"/>
  <p:tag name="CII" val="34"/>
</p:tagLst>
</file>

<file path=ppt/tags/tag23.xml><?xml version="1.0" encoding="utf-8"?>
<p:tagLst xmlns:a="http://schemas.openxmlformats.org/drawingml/2006/main" xmlns:r="http://schemas.openxmlformats.org/officeDocument/2006/relationships" xmlns:p="http://schemas.openxmlformats.org/presentationml/2006/main">
  <p:tag name="SWI" val="35"/>
  <p:tag name="NBP" val="1"/>
  <p:tag name="SPT" val="FALSE"/>
  <p:tag name="CVB" val="35"/>
  <p:tag name="BSN" val="35"/>
  <p:tag name="LFXCI" val="0"/>
  <p:tag name="SVT" val="TRUE"/>
  <p:tag name="CII" val="35"/>
</p:tagLst>
</file>

<file path=ppt/tags/tag24.xml><?xml version="1.0" encoding="utf-8"?>
<p:tagLst xmlns:a="http://schemas.openxmlformats.org/drawingml/2006/main" xmlns:r="http://schemas.openxmlformats.org/officeDocument/2006/relationships" xmlns:p="http://schemas.openxmlformats.org/presentationml/2006/main">
  <p:tag name="BSN" val="36"/>
  <p:tag name="LFXCI" val="0"/>
  <p:tag name="SVT" val="TRUE"/>
  <p:tag name="SWI" val="68"/>
  <p:tag name="CVB" val="68"/>
  <p:tag name="NBP" val="1"/>
  <p:tag name="SPT" val="TRUE"/>
  <p:tag name="CII" val="68"/>
</p:tagLst>
</file>

<file path=ppt/tags/tag25.xml><?xml version="1.0" encoding="utf-8"?>
<p:tagLst xmlns:a="http://schemas.openxmlformats.org/drawingml/2006/main" xmlns:r="http://schemas.openxmlformats.org/officeDocument/2006/relationships" xmlns:p="http://schemas.openxmlformats.org/presentationml/2006/main">
  <p:tag name="BSN" val="37"/>
  <p:tag name="LFXCI" val="0"/>
  <p:tag name="SVT" val="TRUE"/>
  <p:tag name="SWI" val="69"/>
  <p:tag name="CVB" val="69"/>
  <p:tag name="NBP" val="1"/>
  <p:tag name="SPT" val="TRUE"/>
  <p:tag name="CII" val="69"/>
</p:tagLst>
</file>

<file path=ppt/tags/tag26.xml><?xml version="1.0" encoding="utf-8"?>
<p:tagLst xmlns:a="http://schemas.openxmlformats.org/drawingml/2006/main" xmlns:r="http://schemas.openxmlformats.org/officeDocument/2006/relationships" xmlns:p="http://schemas.openxmlformats.org/presentationml/2006/main">
  <p:tag name="BSN" val="37"/>
  <p:tag name="LFXCI" val="0"/>
  <p:tag name="SVT" val="TRUE"/>
  <p:tag name="SWI" val="69"/>
  <p:tag name="CVB" val="69"/>
  <p:tag name="NBP" val="1"/>
  <p:tag name="SPT" val="TRUE"/>
  <p:tag name="CII" val="69"/>
</p:tagLst>
</file>

<file path=ppt/tags/tag27.xml><?xml version="1.0" encoding="utf-8"?>
<p:tagLst xmlns:a="http://schemas.openxmlformats.org/drawingml/2006/main" xmlns:r="http://schemas.openxmlformats.org/officeDocument/2006/relationships" xmlns:p="http://schemas.openxmlformats.org/presentationml/2006/main">
  <p:tag name="SWI" val="44"/>
  <p:tag name="NBP" val="1"/>
  <p:tag name="SPT" val="FALSE"/>
  <p:tag name="CVB" val="44"/>
  <p:tag name="BSN" val="44"/>
  <p:tag name="LFXCI" val="0"/>
  <p:tag name="SVT" val="TRUE"/>
  <p:tag name="CII" val="44"/>
</p:tagLst>
</file>

<file path=ppt/tags/tag28.xml><?xml version="1.0" encoding="utf-8"?>
<p:tagLst xmlns:a="http://schemas.openxmlformats.org/drawingml/2006/main" xmlns:r="http://schemas.openxmlformats.org/officeDocument/2006/relationships" xmlns:p="http://schemas.openxmlformats.org/presentationml/2006/main">
  <p:tag name="SWI" val="45"/>
  <p:tag name="NBP" val="1"/>
  <p:tag name="SPT" val="FALSE"/>
  <p:tag name="CVB" val="45"/>
  <p:tag name="BSN" val="45"/>
  <p:tag name="LFXCI" val="0"/>
  <p:tag name="SVT" val="TRUE"/>
  <p:tag name="CII" val="45"/>
</p:tagLst>
</file>

<file path=ppt/tags/tag29.xml><?xml version="1.0" encoding="utf-8"?>
<p:tagLst xmlns:a="http://schemas.openxmlformats.org/drawingml/2006/main" xmlns:r="http://schemas.openxmlformats.org/officeDocument/2006/relationships" xmlns:p="http://schemas.openxmlformats.org/presentationml/2006/main">
  <p:tag name="SWI" val="46"/>
  <p:tag name="NBP" val="1"/>
  <p:tag name="SPT" val="FALSE"/>
  <p:tag name="CVB" val="46"/>
  <p:tag name="BSN" val="46"/>
  <p:tag name="LFXCI" val="0"/>
  <p:tag name="SVT" val="TRUE"/>
  <p:tag name="CII" val="46"/>
</p:tagLst>
</file>

<file path=ppt/tags/tag3.xml><?xml version="1.0" encoding="utf-8"?>
<p:tagLst xmlns:a="http://schemas.openxmlformats.org/drawingml/2006/main" xmlns:r="http://schemas.openxmlformats.org/officeDocument/2006/relationships" xmlns:p="http://schemas.openxmlformats.org/presentationml/2006/main">
  <p:tag name="SWI" val="2"/>
  <p:tag name="NBP" val="1"/>
  <p:tag name="SPT" val="FALSE"/>
  <p:tag name="CVB" val="2"/>
  <p:tag name="BSN" val="2"/>
  <p:tag name="LFXCI" val="0"/>
  <p:tag name="SVT" val="TRUE"/>
  <p:tag name="CII" val="2"/>
</p:tagLst>
</file>

<file path=ppt/tags/tag30.xml><?xml version="1.0" encoding="utf-8"?>
<p:tagLst xmlns:a="http://schemas.openxmlformats.org/drawingml/2006/main" xmlns:r="http://schemas.openxmlformats.org/officeDocument/2006/relationships" xmlns:p="http://schemas.openxmlformats.org/presentationml/2006/main">
  <p:tag name="SWI" val="47"/>
  <p:tag name="NBP" val="1"/>
  <p:tag name="SPT" val="FALSE"/>
  <p:tag name="CVB" val="47"/>
  <p:tag name="BSN" val="47"/>
  <p:tag name="LFXCI" val="0"/>
  <p:tag name="SVT" val="TRUE"/>
  <p:tag name="CII" val="47"/>
</p:tagLst>
</file>

<file path=ppt/tags/tag31.xml><?xml version="1.0" encoding="utf-8"?>
<p:tagLst xmlns:a="http://schemas.openxmlformats.org/drawingml/2006/main" xmlns:r="http://schemas.openxmlformats.org/officeDocument/2006/relationships" xmlns:p="http://schemas.openxmlformats.org/presentationml/2006/main">
  <p:tag name="SWI" val="48"/>
  <p:tag name="NBP" val="1"/>
  <p:tag name="SPT" val="FALSE"/>
  <p:tag name="CVB" val="48"/>
  <p:tag name="BSN" val="48"/>
  <p:tag name="LFXCI" val="0"/>
  <p:tag name="SVT" val="TRUE"/>
  <p:tag name="CII" val="48"/>
</p:tagLst>
</file>

<file path=ppt/tags/tag32.xml><?xml version="1.0" encoding="utf-8"?>
<p:tagLst xmlns:a="http://schemas.openxmlformats.org/drawingml/2006/main" xmlns:r="http://schemas.openxmlformats.org/officeDocument/2006/relationships" xmlns:p="http://schemas.openxmlformats.org/presentationml/2006/main">
  <p:tag name="SWI" val="49"/>
  <p:tag name="NBP" val="1"/>
  <p:tag name="SPT" val="FALSE"/>
  <p:tag name="CVB" val="49"/>
  <p:tag name="BSN" val="49"/>
  <p:tag name="LFXCI" val="0"/>
  <p:tag name="SVT" val="TRUE"/>
  <p:tag name="CII" val="49"/>
</p:tagLst>
</file>

<file path=ppt/tags/tag33.xml><?xml version="1.0" encoding="utf-8"?>
<p:tagLst xmlns:a="http://schemas.openxmlformats.org/drawingml/2006/main" xmlns:r="http://schemas.openxmlformats.org/officeDocument/2006/relationships" xmlns:p="http://schemas.openxmlformats.org/presentationml/2006/main">
  <p:tag name="SWI" val="50"/>
  <p:tag name="NBP" val="1"/>
  <p:tag name="SPT" val="FALSE"/>
  <p:tag name="CVB" val="50"/>
  <p:tag name="BSN" val="50"/>
  <p:tag name="LFXCI" val="0"/>
  <p:tag name="SVT" val="TRUE"/>
  <p:tag name="CII" val="50"/>
</p:tagLst>
</file>

<file path=ppt/tags/tag34.xml><?xml version="1.0" encoding="utf-8"?>
<p:tagLst xmlns:a="http://schemas.openxmlformats.org/drawingml/2006/main" xmlns:r="http://schemas.openxmlformats.org/officeDocument/2006/relationships" xmlns:p="http://schemas.openxmlformats.org/presentationml/2006/main">
  <p:tag name="SWI" val="51"/>
  <p:tag name="NBP" val="1"/>
  <p:tag name="SPT" val="FALSE"/>
  <p:tag name="CVB" val="51"/>
  <p:tag name="BSN" val="51"/>
  <p:tag name="LFXCI" val="0"/>
  <p:tag name="SVT" val="TRUE"/>
  <p:tag name="CII" val="51"/>
</p:tagLst>
</file>

<file path=ppt/tags/tag35.xml><?xml version="1.0" encoding="utf-8"?>
<p:tagLst xmlns:a="http://schemas.openxmlformats.org/drawingml/2006/main" xmlns:r="http://schemas.openxmlformats.org/officeDocument/2006/relationships" xmlns:p="http://schemas.openxmlformats.org/presentationml/2006/main">
  <p:tag name="SWI" val="52"/>
  <p:tag name="NBP" val="1"/>
  <p:tag name="SPT" val="FALSE"/>
  <p:tag name="CVB" val="52"/>
  <p:tag name="BSN" val="52"/>
  <p:tag name="LFXCI" val="0"/>
  <p:tag name="SVT" val="TRUE"/>
  <p:tag name="CII" val="52"/>
</p:tagLst>
</file>

<file path=ppt/tags/tag36.xml><?xml version="1.0" encoding="utf-8"?>
<p:tagLst xmlns:a="http://schemas.openxmlformats.org/drawingml/2006/main" xmlns:r="http://schemas.openxmlformats.org/officeDocument/2006/relationships" xmlns:p="http://schemas.openxmlformats.org/presentationml/2006/main">
  <p:tag name="SWI" val="54"/>
  <p:tag name="NBP" val="1"/>
  <p:tag name="SPT" val="FALSE"/>
  <p:tag name="CVB" val="54"/>
  <p:tag name="BSN" val="54"/>
  <p:tag name="LFXCI" val="0"/>
  <p:tag name="SVT" val="TRUE"/>
  <p:tag name="CII" val="54"/>
</p:tagLst>
</file>

<file path=ppt/tags/tag37.xml><?xml version="1.0" encoding="utf-8"?>
<p:tagLst xmlns:a="http://schemas.openxmlformats.org/drawingml/2006/main" xmlns:r="http://schemas.openxmlformats.org/officeDocument/2006/relationships" xmlns:p="http://schemas.openxmlformats.org/presentationml/2006/main">
  <p:tag name="SWI" val="56"/>
  <p:tag name="NBP" val="1"/>
  <p:tag name="SPT" val="FALSE"/>
  <p:tag name="CVB" val="56"/>
  <p:tag name="BSN" val="56"/>
  <p:tag name="LFXCI" val="0"/>
  <p:tag name="SVT" val="TRUE"/>
  <p:tag name="CII" val="56"/>
</p:tagLst>
</file>

<file path=ppt/tags/tag38.xml><?xml version="1.0" encoding="utf-8"?>
<p:tagLst xmlns:a="http://schemas.openxmlformats.org/drawingml/2006/main" xmlns:r="http://schemas.openxmlformats.org/officeDocument/2006/relationships" xmlns:p="http://schemas.openxmlformats.org/presentationml/2006/main">
  <p:tag name="SWI" val="57"/>
  <p:tag name="NBP" val="1"/>
  <p:tag name="SPT" val="FALSE"/>
  <p:tag name="CVB" val="57"/>
  <p:tag name="BSN" val="57"/>
  <p:tag name="LFXCI" val="0"/>
  <p:tag name="SVT" val="TRUE"/>
  <p:tag name="CII" val="57"/>
</p:tagLst>
</file>

<file path=ppt/tags/tag39.xml><?xml version="1.0" encoding="utf-8"?>
<p:tagLst xmlns:a="http://schemas.openxmlformats.org/drawingml/2006/main" xmlns:r="http://schemas.openxmlformats.org/officeDocument/2006/relationships" xmlns:p="http://schemas.openxmlformats.org/presentationml/2006/main">
  <p:tag name="SWI" val="62"/>
  <p:tag name="NBP" val="1"/>
  <p:tag name="SPT" val="FALSE"/>
  <p:tag name="CVB" val="62"/>
  <p:tag name="BSN" val="62"/>
  <p:tag name="LFXCI" val="0"/>
  <p:tag name="SVT" val="TRUE"/>
  <p:tag name="CII" val="62"/>
</p:tagLst>
</file>

<file path=ppt/tags/tag4.xml><?xml version="1.0" encoding="utf-8"?>
<p:tagLst xmlns:a="http://schemas.openxmlformats.org/drawingml/2006/main" xmlns:r="http://schemas.openxmlformats.org/officeDocument/2006/relationships" xmlns:p="http://schemas.openxmlformats.org/presentationml/2006/main">
  <p:tag name="SWI" val="37"/>
  <p:tag name="NBP" val="1"/>
  <p:tag name="SPT" val="FALSE"/>
  <p:tag name="CVB" val="37"/>
  <p:tag name="BSN" val="37"/>
  <p:tag name="LFXCI" val="0"/>
  <p:tag name="SVT" val="TRUE"/>
  <p:tag name="CII" val="37"/>
</p:tagLst>
</file>

<file path=ppt/tags/tag40.xml><?xml version="1.0" encoding="utf-8"?>
<p:tagLst xmlns:a="http://schemas.openxmlformats.org/drawingml/2006/main" xmlns:r="http://schemas.openxmlformats.org/officeDocument/2006/relationships" xmlns:p="http://schemas.openxmlformats.org/presentationml/2006/main">
  <p:tag name="BSN" val="63"/>
  <p:tag name="LFXCI" val="0"/>
  <p:tag name="SVT" val="TRUE"/>
  <p:tag name="SWI" val="73"/>
  <p:tag name="CVB" val="73"/>
  <p:tag name="NBP" val="1"/>
  <p:tag name="SPT" val="TRUE"/>
  <p:tag name="CII" val="73"/>
</p:tagLst>
</file>

<file path=ppt/tags/tag5.xml><?xml version="1.0" encoding="utf-8"?>
<p:tagLst xmlns:a="http://schemas.openxmlformats.org/drawingml/2006/main" xmlns:r="http://schemas.openxmlformats.org/officeDocument/2006/relationships" xmlns:p="http://schemas.openxmlformats.org/presentationml/2006/main">
  <p:tag name="SWI" val="6"/>
  <p:tag name="NBP" val="1"/>
  <p:tag name="SPT" val="FALSE"/>
  <p:tag name="CVB" val="6"/>
  <p:tag name="BSN" val="6"/>
  <p:tag name="LFXCI" val="0"/>
  <p:tag name="SVT" val="TRUE"/>
  <p:tag name="CII" val="6"/>
</p:tagLst>
</file>

<file path=ppt/tags/tag6.xml><?xml version="1.0" encoding="utf-8"?>
<p:tagLst xmlns:a="http://schemas.openxmlformats.org/drawingml/2006/main" xmlns:r="http://schemas.openxmlformats.org/officeDocument/2006/relationships" xmlns:p="http://schemas.openxmlformats.org/presentationml/2006/main">
  <p:tag name="SWI" val="6"/>
  <p:tag name="NBP" val="1"/>
  <p:tag name="SPT" val="FALSE"/>
  <p:tag name="CVB" val="6"/>
  <p:tag name="BSN" val="6"/>
  <p:tag name="LFXCI" val="0"/>
  <p:tag name="SVT" val="TRUE"/>
  <p:tag name="CII" val="6"/>
</p:tagLst>
</file>

<file path=ppt/tags/tag7.xml><?xml version="1.0" encoding="utf-8"?>
<p:tagLst xmlns:a="http://schemas.openxmlformats.org/drawingml/2006/main" xmlns:r="http://schemas.openxmlformats.org/officeDocument/2006/relationships" xmlns:p="http://schemas.openxmlformats.org/presentationml/2006/main">
  <p:tag name="SWI" val="2"/>
  <p:tag name="NBP" val="1"/>
  <p:tag name="SPT" val="FALSE"/>
  <p:tag name="CVB" val="2"/>
  <p:tag name="BSN" val="2"/>
  <p:tag name="LFXCI" val="0"/>
  <p:tag name="SVT" val="TRUE"/>
  <p:tag name="CII" val="2"/>
</p:tagLst>
</file>

<file path=ppt/tags/tag8.xml><?xml version="1.0" encoding="utf-8"?>
<p:tagLst xmlns:a="http://schemas.openxmlformats.org/drawingml/2006/main" xmlns:r="http://schemas.openxmlformats.org/officeDocument/2006/relationships" xmlns:p="http://schemas.openxmlformats.org/presentationml/2006/main">
  <p:tag name="SWI" val="9"/>
  <p:tag name="NBP" val="1"/>
  <p:tag name="SPT" val="FALSE"/>
  <p:tag name="CVB" val="9"/>
  <p:tag name="BSN" val="9"/>
  <p:tag name="LFXCI" val="0"/>
  <p:tag name="SVT" val="TRUE"/>
  <p:tag name="CII" val="9"/>
</p:tagLst>
</file>

<file path=ppt/tags/tag9.xml><?xml version="1.0" encoding="utf-8"?>
<p:tagLst xmlns:a="http://schemas.openxmlformats.org/drawingml/2006/main" xmlns:r="http://schemas.openxmlformats.org/officeDocument/2006/relationships" xmlns:p="http://schemas.openxmlformats.org/presentationml/2006/main">
  <p:tag name="SWI" val="10"/>
  <p:tag name="NBP" val="1"/>
  <p:tag name="SPT" val="FALSE"/>
  <p:tag name="CVB" val="10"/>
  <p:tag name="BSN" val="10"/>
  <p:tag name="LFXCI" val="0"/>
  <p:tag name="SVT" val="TRUE"/>
  <p:tag name="CII" val="10"/>
</p:tagLst>
</file>

<file path=ppt/theme/theme1.xml><?xml version="1.0" encoding="utf-8"?>
<a:theme xmlns:a="http://schemas.openxmlformats.org/drawingml/2006/main" name="CoopRob-presentations">
  <a:themeElements>
    <a:clrScheme name="CoopRob-presentations 8">
      <a:dk1>
        <a:srgbClr val="000000"/>
      </a:dk1>
      <a:lt1>
        <a:srgbClr val="FFFFFF"/>
      </a:lt1>
      <a:dk2>
        <a:srgbClr val="000000"/>
      </a:dk2>
      <a:lt2>
        <a:srgbClr val="808080"/>
      </a:lt2>
      <a:accent1>
        <a:srgbClr val="FFD96D"/>
      </a:accent1>
      <a:accent2>
        <a:srgbClr val="0000E0"/>
      </a:accent2>
      <a:accent3>
        <a:srgbClr val="FFFFFF"/>
      </a:accent3>
      <a:accent4>
        <a:srgbClr val="000000"/>
      </a:accent4>
      <a:accent5>
        <a:srgbClr val="FFE9BA"/>
      </a:accent5>
      <a:accent6>
        <a:srgbClr val="0000CB"/>
      </a:accent6>
      <a:hlink>
        <a:srgbClr val="CC0000"/>
      </a:hlink>
      <a:folHlink>
        <a:srgbClr val="B2B2B2"/>
      </a:folHlink>
    </a:clrScheme>
    <a:fontScheme name="CoopRob-presentations">
      <a:majorFont>
        <a:latin typeface="Copperplate Gothic Light"/>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
            <a:schemeClr val="bg1"/>
          </a:buClr>
          <a:buSzTx/>
          <a:buFontTx/>
          <a:buNone/>
          <a:tabLst/>
          <a:defRPr kumimoji="0" lang="en-US" sz="1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
            <a:schemeClr val="bg1"/>
          </a:buClr>
          <a:buSzTx/>
          <a:buFontTx/>
          <a:buNone/>
          <a:tabLst/>
          <a:defRPr kumimoji="0" lang="en-US" sz="1400" b="1" i="0" u="none" strike="noStrike" cap="none" normalizeH="0" baseline="0" smtClean="0">
            <a:ln>
              <a:noFill/>
            </a:ln>
            <a:solidFill>
              <a:schemeClr val="tx1"/>
            </a:solidFill>
            <a:effectLst/>
            <a:latin typeface="Arial" charset="0"/>
          </a:defRPr>
        </a:defPPr>
      </a:lstStyle>
    </a:lnDef>
  </a:objectDefaults>
  <a:extraClrSchemeLst>
    <a:extraClrScheme>
      <a:clrScheme name="CoopRob-presentation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oopRob-presentation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oopRob-presentation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oopRob-presentation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opRob-presentation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oopRob-presentation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oopRob-presentation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oopRob-presentations 8">
        <a:dk1>
          <a:srgbClr val="000000"/>
        </a:dk1>
        <a:lt1>
          <a:srgbClr val="FFFFFF"/>
        </a:lt1>
        <a:dk2>
          <a:srgbClr val="000000"/>
        </a:dk2>
        <a:lt2>
          <a:srgbClr val="808080"/>
        </a:lt2>
        <a:accent1>
          <a:srgbClr val="FFD96D"/>
        </a:accent1>
        <a:accent2>
          <a:srgbClr val="0000E0"/>
        </a:accent2>
        <a:accent3>
          <a:srgbClr val="FFFFFF"/>
        </a:accent3>
        <a:accent4>
          <a:srgbClr val="000000"/>
        </a:accent4>
        <a:accent5>
          <a:srgbClr val="FFE9BA"/>
        </a:accent5>
        <a:accent6>
          <a:srgbClr val="0000CB"/>
        </a:accent6>
        <a:hlink>
          <a:srgbClr val="CC000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Settings\sdeloach\Application Data\Microsoft\Templates\CoopRob-presentations.pot</Template>
  <TotalTime>2991</TotalTime>
  <Words>4966</Words>
  <Application>Microsoft Office PowerPoint</Application>
  <PresentationFormat>On-screen Show (4:3)</PresentationFormat>
  <Paragraphs>539</Paragraphs>
  <Slides>40</Slides>
  <Notes>40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40</vt:i4>
      </vt:variant>
    </vt:vector>
  </HeadingPairs>
  <TitlesOfParts>
    <vt:vector size="43" baseType="lpstr">
      <vt:lpstr>CoopRob-presentations</vt:lpstr>
      <vt:lpstr>Clip</vt:lpstr>
      <vt:lpstr>Equation</vt:lpstr>
      <vt:lpstr>Slide 1</vt:lpstr>
      <vt:lpstr>Slide 2</vt:lpstr>
      <vt:lpstr>Slide 3</vt:lpstr>
      <vt:lpstr>Slide 4</vt:lpstr>
      <vt:lpstr>Slide 5</vt:lpstr>
      <vt:lpstr>Slide 6</vt:lpstr>
      <vt:lpstr>Slide 7</vt:lpstr>
      <vt:lpstr>Slide 8</vt:lpstr>
      <vt:lpstr>Slide 9</vt:lpstr>
      <vt:lpstr>Slide 10</vt:lpstr>
      <vt:lpstr>Preliminaries</vt:lpstr>
      <vt:lpstr>GLUT Callback Functions</vt:lpstr>
      <vt:lpstr>Sample Program</vt:lpstr>
      <vt:lpstr>OpenGL Initialization</vt:lpstr>
      <vt:lpstr>GLUT Callback Functions</vt:lpstr>
      <vt:lpstr>Rendering Callback</vt:lpstr>
      <vt:lpstr>Elementary Rendering</vt:lpstr>
      <vt:lpstr>OpenGL Geometric Primitives</vt:lpstr>
      <vt:lpstr>Simple Example</vt:lpstr>
      <vt:lpstr>OpenGL Command Formats</vt:lpstr>
      <vt:lpstr>Specifying Geometric Primitives</vt:lpstr>
      <vt:lpstr>Transformations in OpenGL</vt:lpstr>
      <vt:lpstr>Slide 23</vt:lpstr>
      <vt:lpstr>Slide 24</vt:lpstr>
      <vt:lpstr>Slide 25</vt:lpstr>
      <vt:lpstr>Slide 26</vt:lpstr>
      <vt:lpstr>Slide 27</vt:lpstr>
      <vt:lpstr>Slide 28</vt:lpstr>
      <vt:lpstr>Applying Projection Transformations</vt:lpstr>
      <vt:lpstr>Slide 30</vt:lpstr>
      <vt:lpstr>Slide 31</vt:lpstr>
      <vt:lpstr>Slide 32</vt:lpstr>
      <vt:lpstr>Slide 33</vt:lpstr>
      <vt:lpstr>Slide 34</vt:lpstr>
      <vt:lpstr>Slide 35</vt:lpstr>
      <vt:lpstr>resize(): Perspective &amp; LookAt</vt:lpstr>
      <vt:lpstr>resize(): Ortho (part 1)</vt:lpstr>
      <vt:lpstr>resize(): Ortho (part 2)</vt:lpstr>
      <vt:lpstr>Slide 39</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CIS736-Basics-01-Math</dc:title>
  <dc:creator>William H. Hsu</dc:creator>
  <cp:lastModifiedBy>William H. Hsu</cp:lastModifiedBy>
  <cp:revision>903</cp:revision>
  <dcterms:created xsi:type="dcterms:W3CDTF">1601-01-01T00:00:00Z</dcterms:created>
  <dcterms:modified xsi:type="dcterms:W3CDTF">2011-02-20T19:16:26Z</dcterms:modified>
</cp:coreProperties>
</file>