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64" r:id="rId2"/>
    <p:sldId id="340" r:id="rId3"/>
    <p:sldId id="370" r:id="rId4"/>
    <p:sldId id="371" r:id="rId5"/>
    <p:sldId id="392" r:id="rId6"/>
    <p:sldId id="406" r:id="rId7"/>
    <p:sldId id="413" r:id="rId8"/>
    <p:sldId id="423" r:id="rId9"/>
    <p:sldId id="425" r:id="rId10"/>
    <p:sldId id="431" r:id="rId11"/>
    <p:sldId id="429" r:id="rId12"/>
    <p:sldId id="433" r:id="rId13"/>
    <p:sldId id="430" r:id="rId14"/>
    <p:sldId id="428" r:id="rId15"/>
    <p:sldId id="432" r:id="rId16"/>
    <p:sldId id="434" r:id="rId17"/>
    <p:sldId id="435" r:id="rId18"/>
    <p:sldId id="436" r:id="rId19"/>
    <p:sldId id="437" r:id="rId20"/>
    <p:sldId id="439" r:id="rId21"/>
    <p:sldId id="440" r:id="rId22"/>
    <p:sldId id="441" r:id="rId23"/>
    <p:sldId id="438"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59" r:id="rId42"/>
    <p:sldId id="460" r:id="rId43"/>
    <p:sldId id="461" r:id="rId44"/>
    <p:sldId id="462" r:id="rId45"/>
    <p:sldId id="463" r:id="rId46"/>
    <p:sldId id="464" r:id="rId47"/>
    <p:sldId id="465" r:id="rId48"/>
    <p:sldId id="466" r:id="rId49"/>
    <p:sldId id="468" r:id="rId50"/>
    <p:sldId id="469" r:id="rId51"/>
    <p:sldId id="355" r:id="rId52"/>
    <p:sldId id="369" r:id="rId53"/>
  </p:sldIdLst>
  <p:sldSz cx="9144000" cy="6858000" type="screen4x3"/>
  <p:notesSz cx="7315200" cy="9601200"/>
  <p:custDataLst>
    <p:tags r:id="rId56"/>
  </p:custDataLst>
  <p:defaultTextStyle>
    <a:defPPr>
      <a:defRPr lang="en-US"/>
    </a:defPPr>
    <a:lvl1pPr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66"/>
    <a:srgbClr val="CC6600"/>
    <a:srgbClr val="800000"/>
    <a:srgbClr val="0099FF"/>
    <a:srgbClr val="33CCCC"/>
    <a:srgbClr val="3366FF"/>
    <a:srgbClr val="006699"/>
    <a:srgbClr val="336699"/>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1" autoAdjust="0"/>
    <p:restoredTop sz="94728" autoAdjust="0"/>
  </p:normalViewPr>
  <p:slideViewPr>
    <p:cSldViewPr>
      <p:cViewPr varScale="1">
        <p:scale>
          <a:sx n="75" d="100"/>
          <a:sy n="75" d="100"/>
        </p:scale>
        <p:origin x="-85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spcBef>
                <a:spcPct val="0"/>
              </a:spcBef>
              <a:buClrTx/>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spcBef>
                <a:spcPct val="0"/>
              </a:spcBef>
              <a:buClrTx/>
              <a:defRPr sz="1200">
                <a:latin typeface="Times New Roman" pitchFamily="18" charset="0"/>
              </a:defRPr>
            </a:lvl1pPr>
          </a:lstStyle>
          <a:p>
            <a:fld id="{FE0B76BF-F47A-4723-ACD4-4C04EDB04D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Times New Roman" pitchFamily="18" charset="0"/>
              </a:defRPr>
            </a:lvl1pPr>
          </a:lstStyle>
          <a:p>
            <a:endParaRPr lang="en-US"/>
          </a:p>
        </p:txBody>
      </p:sp>
      <p:sp>
        <p:nvSpPr>
          <p:cNvPr id="199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96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Times New Roman" pitchFamily="18" charset="0"/>
              </a:defRPr>
            </a:lvl1pPr>
          </a:lstStyle>
          <a:p>
            <a:fld id="{D8BEFEEC-EB37-4FAD-B44A-F724FBA528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8B00-6917-4FF9-90B8-816218DC4A8F}" type="slidenum">
              <a:rPr lang="en-US"/>
              <a:pPr/>
              <a:t>1</a:t>
            </a:fld>
            <a:endParaRPr lang="en-US"/>
          </a:p>
        </p:txBody>
      </p:sp>
      <p:sp>
        <p:nvSpPr>
          <p:cNvPr id="234498" name="Rectangle 2"/>
          <p:cNvSpPr>
            <a:spLocks noGrp="1" noRot="1" noChangeAspect="1" noChangeArrowheads="1" noTextEdit="1"/>
          </p:cNvSpPr>
          <p:nvPr>
            <p:ph type="sldImg"/>
          </p:nvPr>
        </p:nvSpPr>
        <p:spPr>
          <a:xfrm>
            <a:off x="1716088" y="1063625"/>
            <a:ext cx="3883025" cy="2913063"/>
          </a:xfrm>
          <a:ln/>
        </p:spPr>
      </p:sp>
      <p:sp>
        <p:nvSpPr>
          <p:cNvPr id="23449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F81B79-FE0C-4BB4-A9FE-D1C6CC95DFE2}"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716088" y="1063625"/>
            <a:ext cx="3883025" cy="2913063"/>
          </a:xfrm>
          <a:ln/>
        </p:spPr>
      </p:sp>
      <p:sp>
        <p:nvSpPr>
          <p:cNvPr id="37892" name="Rectangle 3"/>
          <p:cNvSpPr>
            <a:spLocks noGrp="1" noChangeArrowheads="1"/>
          </p:cNvSpPr>
          <p:nvPr>
            <p:ph type="body" idx="1"/>
          </p:nvPr>
        </p:nvSpPr>
        <p:spPr>
          <a:xfrm>
            <a:off x="974725" y="4559300"/>
            <a:ext cx="5365750" cy="4321175"/>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39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AD0938-3DF8-4FF3-AFBA-B003A6294CE8}"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25A96-F5F1-46D5-8956-20810DE1BFA3}" type="slidenum">
              <a:rPr lang="en-US"/>
              <a:pPr/>
              <a:t>50</a:t>
            </a:fld>
            <a:endParaRPr lang="en-US"/>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a:xfrm>
            <a:off x="974725" y="4560888"/>
            <a:ext cx="5365750" cy="4319587"/>
          </a:xfrm>
        </p:spPr>
        <p:txBody>
          <a:bodyPr/>
          <a:lstStyle/>
          <a:p>
            <a:r>
              <a:rPr lang="en-US"/>
              <a:t>Every transformation can be thought of as changing the representation of a vertex from one coordinate system or frame to another. Thus, initially vertices are specified in world or application coordinates. However, to view them, OpenGL must convert these representations to ones in the reference system of the camera. This change of representations is described by a transformation matrix (the model-view matrix). Similarly, the projection matrix converts from camera coordinates to window coordinates.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05062-1697-44A2-BF23-AFFB026F5942}" type="slidenum">
              <a:rPr lang="en-US"/>
              <a:pPr/>
              <a:t>51</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C41A6-9540-4382-9F94-78EC65704B76}" type="slidenum">
              <a:rPr lang="en-US"/>
              <a:pPr/>
              <a:t>52</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a:lvl1pPr>
          </a:lstStyle>
          <a:p>
            <a:fld id="{539D05A1-954A-4984-9D92-2B3FA9AA861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5211B33-C633-4EDB-9E7A-FB569C08CD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11125"/>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11125"/>
            <a:ext cx="59150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92A7B45-6600-4D7E-9D61-86B0B211B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4AC73EB-7913-4AC9-BDCE-9A74ED0A08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7E8ED23-ADBF-4257-894E-C26DAF4ED1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95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3925" y="1371600"/>
            <a:ext cx="38973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564A9E5-E909-481E-89C3-C410227BC7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CD10C518-6918-490E-8D38-B435C95585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2C9DA52-0F76-4537-968F-1029BB6C4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719A7722-CC11-43EE-9610-CCF780E9209A}"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4BC47EB-CAD1-4589-B5DE-86656CC219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2878815-2EB3-4AC4-A767-C0B7F04A61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rot="5400000">
            <a:off x="4379912" y="2093913"/>
            <a:ext cx="384175" cy="9144000"/>
          </a:xfrm>
          <a:prstGeom prst="rect">
            <a:avLst/>
          </a:prstGeom>
          <a:solidFill>
            <a:srgbClr val="5B0DAA"/>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541338" y="111125"/>
            <a:ext cx="8045450" cy="1030288"/>
          </a:xfrm>
          <a:prstGeom prst="rect">
            <a:avLst/>
          </a:prstGeom>
          <a:noFill/>
          <a:ln w="9525">
            <a:noFill/>
            <a:miter lim="800000"/>
            <a:headEnd/>
            <a:tailEnd/>
          </a:ln>
          <a:effectLst>
            <a:outerShdw dist="17961" dir="2700000" algn="ctr" rotWithShape="0">
              <a:srgbClr val="FFFF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371600"/>
            <a:ext cx="794543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ChangeArrowheads="1"/>
          </p:cNvSpPr>
          <p:nvPr/>
        </p:nvSpPr>
        <p:spPr bwMode="auto">
          <a:xfrm>
            <a:off x="0" y="0"/>
            <a:ext cx="384175" cy="6858000"/>
          </a:xfrm>
          <a:prstGeom prst="rect">
            <a:avLst/>
          </a:prstGeom>
          <a:solidFill>
            <a:srgbClr val="5B0DAA"/>
          </a:solidFill>
          <a:ln w="9525">
            <a:noFill/>
            <a:miter lim="800000"/>
            <a:headEnd/>
            <a:tailEnd/>
          </a:ln>
          <a:effectLst/>
        </p:spPr>
        <p:txBody>
          <a:bodyPr wrap="none" anchor="ctr"/>
          <a:lstStyle/>
          <a:p>
            <a:pPr algn="ctr">
              <a:spcBef>
                <a:spcPct val="0"/>
              </a:spcBef>
              <a:buClrTx/>
            </a:pPr>
            <a:endParaRPr lang="en-US" b="0">
              <a:latin typeface="Times New Roman" pitchFamily="18" charset="0"/>
            </a:endParaRPr>
          </a:p>
        </p:txBody>
      </p:sp>
      <p:sp>
        <p:nvSpPr>
          <p:cNvPr id="7174" name="Rectangle 6"/>
          <p:cNvSpPr>
            <a:spLocks noChangeArrowheads="1"/>
          </p:cNvSpPr>
          <p:nvPr/>
        </p:nvSpPr>
        <p:spPr bwMode="auto">
          <a:xfrm>
            <a:off x="184150" y="6262688"/>
            <a:ext cx="406400" cy="406400"/>
          </a:xfrm>
          <a:prstGeom prst="rect">
            <a:avLst/>
          </a:prstGeom>
          <a:solidFill>
            <a:srgbClr val="5B0DAA"/>
          </a:solidFill>
          <a:ln w="9525">
            <a:noFill/>
            <a:miter lim="800000"/>
            <a:headEnd/>
            <a:tailEnd/>
          </a:ln>
          <a:effectLst/>
        </p:spPr>
        <p:txBody>
          <a:bodyPr wrap="none" anchor="ctr"/>
          <a:lstStyle/>
          <a:p>
            <a:endParaRPr lang="en-US"/>
          </a:p>
        </p:txBody>
      </p:sp>
      <p:sp>
        <p:nvSpPr>
          <p:cNvPr id="7175" name="Oval 7"/>
          <p:cNvSpPr>
            <a:spLocks noChangeArrowheads="1"/>
          </p:cNvSpPr>
          <p:nvPr/>
        </p:nvSpPr>
        <p:spPr bwMode="auto">
          <a:xfrm>
            <a:off x="382588" y="6092825"/>
            <a:ext cx="398462" cy="379413"/>
          </a:xfrm>
          <a:prstGeom prst="ellipse">
            <a:avLst/>
          </a:prstGeom>
          <a:solidFill>
            <a:schemeClr val="bg1"/>
          </a:solidFill>
          <a:ln w="9525">
            <a:noFill/>
            <a:round/>
            <a:headEnd/>
            <a:tailEnd/>
          </a:ln>
          <a:effectLst/>
        </p:spPr>
        <p:txBody>
          <a:bodyPr wrap="none" anchor="ctr"/>
          <a:lstStyle/>
          <a:p>
            <a:pPr algn="r">
              <a:spcBef>
                <a:spcPct val="0"/>
              </a:spcBef>
              <a:buClrTx/>
            </a:pPr>
            <a:endParaRPr lang="en-US" b="0">
              <a:latin typeface="Times New Roman" pitchFamily="18" charset="0"/>
            </a:endParaRPr>
          </a:p>
        </p:txBody>
      </p:sp>
      <p:sp>
        <p:nvSpPr>
          <p:cNvPr id="7176" name="Text Box 8"/>
          <p:cNvSpPr txBox="1">
            <a:spLocks noChangeArrowheads="1"/>
          </p:cNvSpPr>
          <p:nvPr/>
        </p:nvSpPr>
        <p:spPr bwMode="auto">
          <a:xfrm>
            <a:off x="6565900" y="6461125"/>
            <a:ext cx="2578100" cy="396875"/>
          </a:xfrm>
          <a:prstGeom prst="rect">
            <a:avLst/>
          </a:prstGeom>
          <a:noFill/>
          <a:ln w="9525">
            <a:noFill/>
            <a:miter lim="800000"/>
            <a:headEnd/>
            <a:tailEnd/>
          </a:ln>
          <a:effectLst/>
        </p:spPr>
        <p:txBody>
          <a:bodyPr wrap="none">
            <a:spAutoFit/>
          </a:bodyPr>
          <a:lstStyle/>
          <a:p>
            <a:pPr algn="r">
              <a:spcBef>
                <a:spcPct val="0"/>
              </a:spcBef>
              <a:buClrTx/>
            </a:pPr>
            <a:r>
              <a:rPr lang="en-US" sz="1000" b="0">
                <a:solidFill>
                  <a:srgbClr val="FFFF99"/>
                </a:solidFill>
                <a:latin typeface="Copperplate Gothic Light" pitchFamily="34" charset="0"/>
              </a:rPr>
              <a:t>Computing &amp; Information Sciences</a:t>
            </a:r>
          </a:p>
          <a:p>
            <a:pPr algn="r">
              <a:spcBef>
                <a:spcPct val="0"/>
              </a:spcBef>
              <a:buClrTx/>
            </a:pPr>
            <a:r>
              <a:rPr lang="en-US" sz="1000" b="0">
                <a:solidFill>
                  <a:srgbClr val="FFFF99"/>
                </a:solidFill>
                <a:latin typeface="Copperplate Gothic Light" pitchFamily="34" charset="0"/>
              </a:rPr>
              <a:t>Kansas State University</a:t>
            </a:r>
          </a:p>
        </p:txBody>
      </p:sp>
      <p:sp>
        <p:nvSpPr>
          <p:cNvPr id="7178" name="Rectangle 10"/>
          <p:cNvSpPr>
            <a:spLocks noGrp="1" noChangeArrowheads="1"/>
          </p:cNvSpPr>
          <p:nvPr>
            <p:ph type="sldNum" sz="quarter" idx="4"/>
          </p:nvPr>
        </p:nvSpPr>
        <p:spPr bwMode="auto">
          <a:xfrm>
            <a:off x="0" y="123825"/>
            <a:ext cx="5159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b="0">
                <a:solidFill>
                  <a:srgbClr val="FFFF99"/>
                </a:solidFill>
                <a:latin typeface="+mj-lt"/>
              </a:defRPr>
            </a:lvl1pPr>
          </a:lstStyle>
          <a:p>
            <a:fld id="{E57356D4-33B4-4E75-9FC2-36B203D83DE4}" type="slidenum">
              <a:rPr lang="en-US"/>
              <a:pPr/>
              <a:t>‹#›</a:t>
            </a:fld>
            <a:endParaRPr lang="en-US"/>
          </a:p>
        </p:txBody>
      </p:sp>
      <p:grpSp>
        <p:nvGrpSpPr>
          <p:cNvPr id="7180" name="Group 12"/>
          <p:cNvGrpSpPr>
            <a:grpSpLocks/>
          </p:cNvGrpSpPr>
          <p:nvPr/>
        </p:nvGrpSpPr>
        <p:grpSpPr bwMode="auto">
          <a:xfrm>
            <a:off x="498475" y="76200"/>
            <a:ext cx="720725" cy="838200"/>
            <a:chOff x="1344" y="384"/>
            <a:chExt cx="1488" cy="1728"/>
          </a:xfrm>
        </p:grpSpPr>
        <p:sp>
          <p:nvSpPr>
            <p:cNvPr id="7181" name="Oval 13"/>
            <p:cNvSpPr>
              <a:spLocks noChangeArrowheads="1"/>
            </p:cNvSpPr>
            <p:nvPr/>
          </p:nvSpPr>
          <p:spPr bwMode="auto">
            <a:xfrm>
              <a:off x="1344"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2" name="Oval 14"/>
            <p:cNvSpPr>
              <a:spLocks noChangeArrowheads="1"/>
            </p:cNvSpPr>
            <p:nvPr/>
          </p:nvSpPr>
          <p:spPr bwMode="auto">
            <a:xfrm>
              <a:off x="1344"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1920"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2256"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2592"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6" name="Oval 18"/>
            <p:cNvSpPr>
              <a:spLocks noChangeArrowheads="1"/>
            </p:cNvSpPr>
            <p:nvPr/>
          </p:nvSpPr>
          <p:spPr bwMode="auto">
            <a:xfrm>
              <a:off x="1920" y="1392"/>
              <a:ext cx="240" cy="240"/>
            </a:xfrm>
            <a:prstGeom prst="ellipse">
              <a:avLst/>
            </a:prstGeom>
            <a:solidFill>
              <a:srgbClr val="FFFF66"/>
            </a:solidFill>
            <a:ln w="19050">
              <a:solidFill>
                <a:schemeClr val="tx1"/>
              </a:solidFill>
              <a:round/>
              <a:headEnd/>
              <a:tailEnd/>
            </a:ln>
            <a:effectLst/>
          </p:spPr>
          <p:txBody>
            <a:bodyPr wrap="none" anchor="ctr"/>
            <a:lstStyle/>
            <a:p>
              <a:endParaRPr lang="en-US"/>
            </a:p>
          </p:txBody>
        </p:sp>
        <p:sp>
          <p:nvSpPr>
            <p:cNvPr id="7187" name="Oval 19"/>
            <p:cNvSpPr>
              <a:spLocks noChangeArrowheads="1"/>
            </p:cNvSpPr>
            <p:nvPr/>
          </p:nvSpPr>
          <p:spPr bwMode="auto">
            <a:xfrm>
              <a:off x="1632"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sp>
          <p:nvSpPr>
            <p:cNvPr id="7188" name="Oval 20"/>
            <p:cNvSpPr>
              <a:spLocks noChangeArrowheads="1"/>
            </p:cNvSpPr>
            <p:nvPr/>
          </p:nvSpPr>
          <p:spPr bwMode="auto">
            <a:xfrm>
              <a:off x="2304"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cxnSp>
          <p:nvCxnSpPr>
            <p:cNvPr id="7189" name="AutoShape 21"/>
            <p:cNvCxnSpPr>
              <a:cxnSpLocks noChangeShapeType="1"/>
              <a:stCxn id="7182" idx="4"/>
              <a:endCxn id="7181" idx="0"/>
            </p:cNvCxnSpPr>
            <p:nvPr/>
          </p:nvCxnSpPr>
          <p:spPr bwMode="auto">
            <a:xfrm>
              <a:off x="1464" y="636"/>
              <a:ext cx="0" cy="252"/>
            </a:xfrm>
            <a:prstGeom prst="straightConnector1">
              <a:avLst/>
            </a:prstGeom>
            <a:noFill/>
            <a:ln w="19050">
              <a:solidFill>
                <a:schemeClr val="tx1"/>
              </a:solidFill>
              <a:round/>
              <a:headEnd/>
              <a:tailEnd type="stealth" w="lg" len="med"/>
            </a:ln>
            <a:effectLst/>
          </p:spPr>
        </p:cxnSp>
        <p:cxnSp>
          <p:nvCxnSpPr>
            <p:cNvPr id="7190" name="AutoShape 22"/>
            <p:cNvCxnSpPr>
              <a:cxnSpLocks noChangeShapeType="1"/>
              <a:stCxn id="7184" idx="3"/>
              <a:endCxn id="7183" idx="0"/>
            </p:cNvCxnSpPr>
            <p:nvPr/>
          </p:nvCxnSpPr>
          <p:spPr bwMode="auto">
            <a:xfrm flipH="1">
              <a:off x="2040" y="601"/>
              <a:ext cx="251" cy="287"/>
            </a:xfrm>
            <a:prstGeom prst="straightConnector1">
              <a:avLst/>
            </a:prstGeom>
            <a:noFill/>
            <a:ln w="19050">
              <a:solidFill>
                <a:schemeClr val="tx1"/>
              </a:solidFill>
              <a:round/>
              <a:headEnd/>
              <a:tailEnd type="stealth" w="lg" len="med"/>
            </a:ln>
            <a:effectLst/>
          </p:spPr>
        </p:cxnSp>
        <p:cxnSp>
          <p:nvCxnSpPr>
            <p:cNvPr id="7191" name="AutoShape 23"/>
            <p:cNvCxnSpPr>
              <a:cxnSpLocks noChangeShapeType="1"/>
              <a:stCxn id="7184" idx="5"/>
              <a:endCxn id="7185" idx="0"/>
            </p:cNvCxnSpPr>
            <p:nvPr/>
          </p:nvCxnSpPr>
          <p:spPr bwMode="auto">
            <a:xfrm>
              <a:off x="2461" y="601"/>
              <a:ext cx="251" cy="287"/>
            </a:xfrm>
            <a:prstGeom prst="straightConnector1">
              <a:avLst/>
            </a:prstGeom>
            <a:noFill/>
            <a:ln w="19050">
              <a:solidFill>
                <a:schemeClr val="tx1"/>
              </a:solidFill>
              <a:round/>
              <a:headEnd/>
              <a:tailEnd type="stealth" w="lg" len="med"/>
            </a:ln>
            <a:effectLst/>
          </p:spPr>
        </p:cxnSp>
        <p:cxnSp>
          <p:nvCxnSpPr>
            <p:cNvPr id="7192" name="AutoShape 24"/>
            <p:cNvCxnSpPr>
              <a:cxnSpLocks noChangeShapeType="1"/>
              <a:stCxn id="7181" idx="4"/>
              <a:endCxn id="7186" idx="1"/>
            </p:cNvCxnSpPr>
            <p:nvPr/>
          </p:nvCxnSpPr>
          <p:spPr bwMode="auto">
            <a:xfrm>
              <a:off x="1464" y="1152"/>
              <a:ext cx="491" cy="263"/>
            </a:xfrm>
            <a:prstGeom prst="straightConnector1">
              <a:avLst/>
            </a:prstGeom>
            <a:noFill/>
            <a:ln w="19050">
              <a:solidFill>
                <a:schemeClr val="tx1"/>
              </a:solidFill>
              <a:round/>
              <a:headEnd/>
              <a:tailEnd type="stealth" w="lg" len="med"/>
            </a:ln>
            <a:effectLst/>
          </p:spPr>
        </p:cxnSp>
        <p:cxnSp>
          <p:nvCxnSpPr>
            <p:cNvPr id="7193" name="AutoShape 25"/>
            <p:cNvCxnSpPr>
              <a:cxnSpLocks noChangeShapeType="1"/>
              <a:stCxn id="7183" idx="4"/>
              <a:endCxn id="7186" idx="0"/>
            </p:cNvCxnSpPr>
            <p:nvPr/>
          </p:nvCxnSpPr>
          <p:spPr bwMode="auto">
            <a:xfrm>
              <a:off x="2040" y="1152"/>
              <a:ext cx="0" cy="228"/>
            </a:xfrm>
            <a:prstGeom prst="straightConnector1">
              <a:avLst/>
            </a:prstGeom>
            <a:noFill/>
            <a:ln w="19050">
              <a:solidFill>
                <a:schemeClr val="tx1"/>
              </a:solidFill>
              <a:round/>
              <a:headEnd/>
              <a:tailEnd type="stealth" w="lg" len="med"/>
            </a:ln>
            <a:effectLst/>
          </p:spPr>
        </p:cxnSp>
        <p:cxnSp>
          <p:nvCxnSpPr>
            <p:cNvPr id="7194" name="AutoShape 26"/>
            <p:cNvCxnSpPr>
              <a:cxnSpLocks noChangeShapeType="1"/>
              <a:stCxn id="7185" idx="4"/>
              <a:endCxn id="7188" idx="0"/>
            </p:cNvCxnSpPr>
            <p:nvPr/>
          </p:nvCxnSpPr>
          <p:spPr bwMode="auto">
            <a:xfrm flipH="1">
              <a:off x="2424" y="1152"/>
              <a:ext cx="288" cy="708"/>
            </a:xfrm>
            <a:prstGeom prst="straightConnector1">
              <a:avLst/>
            </a:prstGeom>
            <a:noFill/>
            <a:ln w="19050">
              <a:solidFill>
                <a:schemeClr val="tx1"/>
              </a:solidFill>
              <a:round/>
              <a:headEnd/>
              <a:tailEnd type="stealth" w="lg" len="med"/>
            </a:ln>
            <a:effectLst/>
          </p:spPr>
        </p:cxnSp>
        <p:cxnSp>
          <p:nvCxnSpPr>
            <p:cNvPr id="7195" name="AutoShape 27"/>
            <p:cNvCxnSpPr>
              <a:cxnSpLocks noChangeShapeType="1"/>
              <a:stCxn id="7186" idx="5"/>
              <a:endCxn id="7188" idx="1"/>
            </p:cNvCxnSpPr>
            <p:nvPr/>
          </p:nvCxnSpPr>
          <p:spPr bwMode="auto">
            <a:xfrm>
              <a:off x="2125" y="1609"/>
              <a:ext cx="214" cy="286"/>
            </a:xfrm>
            <a:prstGeom prst="straightConnector1">
              <a:avLst/>
            </a:prstGeom>
            <a:noFill/>
            <a:ln w="19050">
              <a:solidFill>
                <a:schemeClr val="tx1"/>
              </a:solidFill>
              <a:round/>
              <a:headEnd/>
              <a:tailEnd type="stealth" w="lg" len="med"/>
            </a:ln>
            <a:effectLst/>
          </p:spPr>
        </p:cxnSp>
        <p:cxnSp>
          <p:nvCxnSpPr>
            <p:cNvPr id="7196" name="AutoShape 28"/>
            <p:cNvCxnSpPr>
              <a:cxnSpLocks noChangeShapeType="1"/>
              <a:stCxn id="7186" idx="3"/>
              <a:endCxn id="7187" idx="0"/>
            </p:cNvCxnSpPr>
            <p:nvPr/>
          </p:nvCxnSpPr>
          <p:spPr bwMode="auto">
            <a:xfrm flipH="1">
              <a:off x="1752" y="1609"/>
              <a:ext cx="203" cy="251"/>
            </a:xfrm>
            <a:prstGeom prst="straightConnector1">
              <a:avLst/>
            </a:prstGeom>
            <a:noFill/>
            <a:ln w="19050">
              <a:solidFill>
                <a:schemeClr val="tx1"/>
              </a:solidFill>
              <a:round/>
              <a:headEnd/>
              <a:tailEnd type="stealth" w="lg" len="med"/>
            </a:ln>
            <a:effectLst/>
          </p:spPr>
        </p:cxnSp>
      </p:grpSp>
      <p:pic>
        <p:nvPicPr>
          <p:cNvPr id="7197" name="Picture 29" descr="powercat"/>
          <p:cNvPicPr>
            <a:picLocks noChangeAspect="1" noChangeArrowheads="1"/>
          </p:cNvPicPr>
          <p:nvPr/>
        </p:nvPicPr>
        <p:blipFill>
          <a:blip r:embed="rId13" cstate="print"/>
          <a:srcRect/>
          <a:stretch>
            <a:fillRect/>
          </a:stretch>
        </p:blipFill>
        <p:spPr bwMode="auto">
          <a:xfrm>
            <a:off x="8305800" y="5802313"/>
            <a:ext cx="838200" cy="674687"/>
          </a:xfrm>
          <a:prstGeom prst="rect">
            <a:avLst/>
          </a:prstGeom>
          <a:noFill/>
        </p:spPr>
      </p:pic>
      <p:sp>
        <p:nvSpPr>
          <p:cNvPr id="30" name="Text Box 8"/>
          <p:cNvSpPr txBox="1">
            <a:spLocks noChangeArrowheads="1"/>
          </p:cNvSpPr>
          <p:nvPr userDrawn="1"/>
        </p:nvSpPr>
        <p:spPr bwMode="auto">
          <a:xfrm>
            <a:off x="0" y="6461125"/>
            <a:ext cx="2699778" cy="400110"/>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CIS 536/636</a:t>
            </a:r>
          </a:p>
          <a:p>
            <a:pPr algn="l">
              <a:defRPr/>
            </a:pPr>
            <a:r>
              <a:rPr lang="en-US" sz="1000" b="0" u="none" dirty="0" smtClean="0">
                <a:solidFill>
                  <a:srgbClr val="FFFF99"/>
                </a:solidFill>
                <a:latin typeface="Copperplate Gothic Light" pitchFamily="34" charset="0"/>
              </a:rPr>
              <a:t>Introduction to</a:t>
            </a:r>
            <a:r>
              <a:rPr lang="en-US" sz="1000" b="0" u="none" baseline="0" dirty="0" smtClean="0">
                <a:solidFill>
                  <a:srgbClr val="FFFF99"/>
                </a:solidFill>
                <a:latin typeface="Copperplate Gothic Light" pitchFamily="34" charset="0"/>
              </a:rPr>
              <a:t> </a:t>
            </a:r>
            <a:r>
              <a:rPr lang="en-US" sz="1000" b="0" u="none" dirty="0" smtClean="0">
                <a:solidFill>
                  <a:srgbClr val="FFFF99"/>
                </a:solidFill>
                <a:latin typeface="Copperplate Gothic Light" pitchFamily="34" charset="0"/>
              </a:rPr>
              <a:t>Computer Graphics</a:t>
            </a:r>
            <a:endParaRPr lang="en-US" sz="1000" b="0" u="none" dirty="0">
              <a:solidFill>
                <a:srgbClr val="FFFF99"/>
              </a:solidFill>
              <a:latin typeface="Copperplate Gothic Light" pitchFamily="34" charset="0"/>
            </a:endParaRPr>
          </a:p>
        </p:txBody>
      </p:sp>
      <p:sp>
        <p:nvSpPr>
          <p:cNvPr id="31" name="Text Box 8"/>
          <p:cNvSpPr txBox="1">
            <a:spLocks noChangeArrowheads="1"/>
          </p:cNvSpPr>
          <p:nvPr userDrawn="1"/>
        </p:nvSpPr>
        <p:spPr bwMode="auto">
          <a:xfrm>
            <a:off x="4036850" y="6535579"/>
            <a:ext cx="1297150" cy="246221"/>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Lecture 5 of 41</a:t>
            </a:r>
            <a:endParaRPr lang="en-US" sz="1000" b="0" u="none" dirty="0">
              <a:solidFill>
                <a:srgbClr val="FFFF99"/>
              </a:solidFill>
              <a:latin typeface="Copperplate Gothic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2800" b="1">
          <a:solidFill>
            <a:srgbClr val="5B0DAA"/>
          </a:solidFill>
          <a:latin typeface="+mj-lt"/>
          <a:ea typeface="+mj-ea"/>
          <a:cs typeface="+mj-cs"/>
        </a:defRPr>
      </a:lvl1pPr>
      <a:lvl2pPr algn="ctr" rtl="0" eaLnBrk="0" fontAlgn="base" hangingPunct="0">
        <a:spcBef>
          <a:spcPct val="0"/>
        </a:spcBef>
        <a:spcAft>
          <a:spcPct val="0"/>
        </a:spcAft>
        <a:defRPr sz="2800" b="1">
          <a:solidFill>
            <a:srgbClr val="5B0DAA"/>
          </a:solidFill>
          <a:latin typeface="Copperplate Gothic Light" pitchFamily="34" charset="0"/>
        </a:defRPr>
      </a:lvl2pPr>
      <a:lvl3pPr algn="ctr" rtl="0" eaLnBrk="0" fontAlgn="base" hangingPunct="0">
        <a:spcBef>
          <a:spcPct val="0"/>
        </a:spcBef>
        <a:spcAft>
          <a:spcPct val="0"/>
        </a:spcAft>
        <a:defRPr sz="2800" b="1">
          <a:solidFill>
            <a:srgbClr val="5B0DAA"/>
          </a:solidFill>
          <a:latin typeface="Copperplate Gothic Light" pitchFamily="34" charset="0"/>
        </a:defRPr>
      </a:lvl3pPr>
      <a:lvl4pPr algn="ctr" rtl="0" eaLnBrk="0" fontAlgn="base" hangingPunct="0">
        <a:spcBef>
          <a:spcPct val="0"/>
        </a:spcBef>
        <a:spcAft>
          <a:spcPct val="0"/>
        </a:spcAft>
        <a:defRPr sz="2800" b="1">
          <a:solidFill>
            <a:srgbClr val="5B0DAA"/>
          </a:solidFill>
          <a:latin typeface="Copperplate Gothic Light" pitchFamily="34" charset="0"/>
        </a:defRPr>
      </a:lvl4pPr>
      <a:lvl5pPr algn="ctr" rtl="0" eaLnBrk="0" fontAlgn="base" hangingPunct="0">
        <a:spcBef>
          <a:spcPct val="0"/>
        </a:spcBef>
        <a:spcAft>
          <a:spcPct val="0"/>
        </a:spcAft>
        <a:defRPr sz="2800" b="1">
          <a:solidFill>
            <a:srgbClr val="5B0DAA"/>
          </a:solidFill>
          <a:latin typeface="Copperplate Gothic Light" pitchFamily="34" charset="0"/>
        </a:defRPr>
      </a:lvl5pPr>
      <a:lvl6pPr marL="457200" algn="ctr" rtl="0" eaLnBrk="0" fontAlgn="base" hangingPunct="0">
        <a:spcBef>
          <a:spcPct val="0"/>
        </a:spcBef>
        <a:spcAft>
          <a:spcPct val="0"/>
        </a:spcAft>
        <a:defRPr sz="2800" b="1">
          <a:solidFill>
            <a:srgbClr val="5B0DAA"/>
          </a:solidFill>
          <a:latin typeface="Copperplate Gothic Light" pitchFamily="34" charset="0"/>
        </a:defRPr>
      </a:lvl6pPr>
      <a:lvl7pPr marL="914400" algn="ctr" rtl="0" eaLnBrk="0" fontAlgn="base" hangingPunct="0">
        <a:spcBef>
          <a:spcPct val="0"/>
        </a:spcBef>
        <a:spcAft>
          <a:spcPct val="0"/>
        </a:spcAft>
        <a:defRPr sz="2800" b="1">
          <a:solidFill>
            <a:srgbClr val="5B0DAA"/>
          </a:solidFill>
          <a:latin typeface="Copperplate Gothic Light" pitchFamily="34" charset="0"/>
        </a:defRPr>
      </a:lvl7pPr>
      <a:lvl8pPr marL="1371600" algn="ctr" rtl="0" eaLnBrk="0" fontAlgn="base" hangingPunct="0">
        <a:spcBef>
          <a:spcPct val="0"/>
        </a:spcBef>
        <a:spcAft>
          <a:spcPct val="0"/>
        </a:spcAft>
        <a:defRPr sz="2800" b="1">
          <a:solidFill>
            <a:srgbClr val="5B0DAA"/>
          </a:solidFill>
          <a:latin typeface="Copperplate Gothic Light" pitchFamily="34" charset="0"/>
        </a:defRPr>
      </a:lvl8pPr>
      <a:lvl9pPr marL="1828800" algn="ctr" rtl="0" eaLnBrk="0" fontAlgn="base" hangingPunct="0">
        <a:spcBef>
          <a:spcPct val="0"/>
        </a:spcBef>
        <a:spcAft>
          <a:spcPct val="0"/>
        </a:spcAft>
        <a:defRPr sz="2800" b="1">
          <a:solidFill>
            <a:srgbClr val="5B0DAA"/>
          </a:solidFill>
          <a:latin typeface="Copperplate Gothic Light" pitchFamily="34" charset="0"/>
        </a:defRPr>
      </a:lvl9pPr>
    </p:titleStyle>
    <p:bodyStyle>
      <a:lvl1pPr marL="342900" indent="-342900" algn="l" rtl="0" eaLnBrk="0" fontAlgn="base" hangingPunct="0">
        <a:spcBef>
          <a:spcPct val="20000"/>
        </a:spcBef>
        <a:spcAft>
          <a:spcPct val="0"/>
        </a:spcAft>
        <a:buClr>
          <a:srgbClr val="5B0DAA"/>
        </a:buClr>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B0DAA"/>
        </a:buClr>
        <a:buFont typeface="Wingdings" pitchFamily="2" charset="2"/>
        <a:buChar char="­"/>
        <a:defRPr>
          <a:solidFill>
            <a:srgbClr val="5B0DAA"/>
          </a:solidFill>
          <a:latin typeface="+mn-lt"/>
        </a:defRPr>
      </a:lvl2pPr>
      <a:lvl3pPr marL="1143000" indent="-228600" algn="l" rtl="0" eaLnBrk="0" fontAlgn="base" hangingPunct="0">
        <a:spcBef>
          <a:spcPct val="20000"/>
        </a:spcBef>
        <a:spcAft>
          <a:spcPct val="0"/>
        </a:spcAft>
        <a:buClr>
          <a:srgbClr val="5B0DAA"/>
        </a:buClr>
        <a:buFont typeface="Wingdings" pitchFamily="2" charset="2"/>
        <a:buChar char="ð"/>
        <a:defRPr sz="1600">
          <a:solidFill>
            <a:schemeClr val="tx1"/>
          </a:solidFill>
          <a:latin typeface="+mn-lt"/>
        </a:defRPr>
      </a:lvl3pPr>
      <a:lvl4pPr marL="1600200" indent="-228600" algn="l" rtl="0" eaLnBrk="0" fontAlgn="base" hangingPunct="0">
        <a:spcBef>
          <a:spcPct val="20000"/>
        </a:spcBef>
        <a:spcAft>
          <a:spcPct val="0"/>
        </a:spcAft>
        <a:buClr>
          <a:srgbClr val="5B0DAA"/>
        </a:buClr>
        <a:buFont typeface="Wingdings" pitchFamily="2" charset="2"/>
        <a:buChar char="u"/>
        <a:defRPr sz="1400">
          <a:solidFill>
            <a:srgbClr val="5B0DAA"/>
          </a:solidFill>
          <a:latin typeface="+mn-lt"/>
        </a:defRPr>
      </a:lvl4pPr>
      <a:lvl5pPr marL="20574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5pPr>
      <a:lvl6pPr marL="25146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6pPr>
      <a:lvl7pPr marL="29718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7pPr>
      <a:lvl8pPr marL="34290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8pPr>
      <a:lvl9pPr marL="38862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bit.ly/ieUq45" TargetMode="External"/><Relationship Id="rId3" Type="http://schemas.openxmlformats.org/officeDocument/2006/relationships/notesSlide" Target="../notesSlides/notesSlide1.xml"/><Relationship Id="rId7" Type="http://schemas.openxmlformats.org/officeDocument/2006/relationships/hyperlink" Target="http://www.cis.ksu.edu/~bhsu"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kddresearch.org/Courses/CIS636" TargetMode="External"/><Relationship Id="rId5" Type="http://schemas.openxmlformats.org/officeDocument/2006/relationships/hyperlink" Target="http://bit.ly/eVizrE" TargetMode="External"/><Relationship Id="rId4" Type="http://schemas.openxmlformats.org/officeDocument/2006/relationships/hyperlink" Target="http://bit.ly/hGvXlH"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hyperlink" Target="http://bit.ly/cWUxBz"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bit.ly/cWUxBz"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5.png"/><Relationship Id="rId4" Type="http://schemas.openxmlformats.org/officeDocument/2006/relationships/hyperlink" Target="http://bit.ly/cWUxBz"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hyperlink" Target="http://bit.ly/cWUxBz"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hyperlink" Target="http://bit.ly/cWUxBz"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hyperlink" Target="http://bit.ly/cWUxBz"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hyperlink" Target="http://bit.ly/cWUxBz"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hyperlink" Target="http://bit.ly/cWUxBz"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hyperlink" Target="http://bit.ly/cWUxBz"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hyperlink" Target="http://bit.ly/cWUxBz"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hyperlink" Target="http://bit.ly/cWUxBz"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4.png"/><Relationship Id="rId4" Type="http://schemas.openxmlformats.org/officeDocument/2006/relationships/hyperlink" Target="http://bit.ly/cWUxBz"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hyperlink" Target="http://bit.ly/cWUxBz"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6.png"/><Relationship Id="rId4" Type="http://schemas.openxmlformats.org/officeDocument/2006/relationships/hyperlink" Target="http://bit.ly/cWUxBz"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bit.ly/cWUxBz"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9.png"/><Relationship Id="rId4" Type="http://schemas.openxmlformats.org/officeDocument/2006/relationships/hyperlink" Target="http://bit.ly/cWUxBz"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hyperlink" Target="http://bit.ly/cWUxBz"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hyperlink" Target="http://bit.ly/cWUxBz"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32.png"/><Relationship Id="rId4" Type="http://schemas.openxmlformats.org/officeDocument/2006/relationships/hyperlink" Target="http://bit.ly/cWUxBz"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33.png"/><Relationship Id="rId4" Type="http://schemas.openxmlformats.org/officeDocument/2006/relationships/hyperlink" Target="http://bit.ly/cWUxBz"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34.png"/><Relationship Id="rId4" Type="http://schemas.openxmlformats.org/officeDocument/2006/relationships/hyperlink" Target="http://bit.ly/cWUxBz"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35.png"/><Relationship Id="rId4" Type="http://schemas.openxmlformats.org/officeDocument/2006/relationships/hyperlink" Target="http://bit.ly/cWUxBz"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36.png"/><Relationship Id="rId4" Type="http://schemas.openxmlformats.org/officeDocument/2006/relationships/hyperlink" Target="http://bit.ly/cWUxBz"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37.png"/><Relationship Id="rId4" Type="http://schemas.openxmlformats.org/officeDocument/2006/relationships/hyperlink" Target="http://bit.ly/cWUxBz"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38.png"/><Relationship Id="rId4" Type="http://schemas.openxmlformats.org/officeDocument/2006/relationships/hyperlink" Target="http://bit.ly/cWUxBz"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9.png"/><Relationship Id="rId4" Type="http://schemas.openxmlformats.org/officeDocument/2006/relationships/hyperlink" Target="http://bit.ly/cWUxBz"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40.png"/><Relationship Id="rId4" Type="http://schemas.openxmlformats.org/officeDocument/2006/relationships/hyperlink" Target="http://bit.ly/cWUxBz"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41.png"/><Relationship Id="rId4" Type="http://schemas.openxmlformats.org/officeDocument/2006/relationships/hyperlink" Target="http://bit.ly/cWUxBz"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2.png"/><Relationship Id="rId4" Type="http://schemas.openxmlformats.org/officeDocument/2006/relationships/hyperlink" Target="http://bit.ly/cWUxBz"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43.png"/><Relationship Id="rId4" Type="http://schemas.openxmlformats.org/officeDocument/2006/relationships/hyperlink" Target="http://bit.ly/cWUxBz"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bit.ly/ajYf2Q" TargetMode="External"/><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cs.brown.edu/~jfh/" TargetMode="External"/><Relationship Id="rId5" Type="http://schemas.openxmlformats.org/officeDocument/2006/relationships/hyperlink" Target="http://www.cs.columbia.edu/~feiner/" TargetMode="External"/><Relationship Id="rId10" Type="http://schemas.openxmlformats.org/officeDocument/2006/relationships/image" Target="../media/image7.png"/><Relationship Id="rId4" Type="http://schemas.openxmlformats.org/officeDocument/2006/relationships/hyperlink" Target="http://www.cs.brown.edu/~avd/" TargetMode="Externa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44.png"/><Relationship Id="rId4" Type="http://schemas.openxmlformats.org/officeDocument/2006/relationships/hyperlink" Target="http://bit.ly/cWUxBz"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45.png"/><Relationship Id="rId4" Type="http://schemas.openxmlformats.org/officeDocument/2006/relationships/hyperlink" Target="http://bit.ly/cWUxBz"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46.png"/><Relationship Id="rId4" Type="http://schemas.openxmlformats.org/officeDocument/2006/relationships/hyperlink" Target="http://bit.ly/cWUxBz"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47.png"/><Relationship Id="rId4" Type="http://schemas.openxmlformats.org/officeDocument/2006/relationships/hyperlink" Target="http://bit.ly/cWUxBz"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48.png"/><Relationship Id="rId4" Type="http://schemas.openxmlformats.org/officeDocument/2006/relationships/hyperlink" Target="http://bit.ly/cWUxBz"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49.png"/><Relationship Id="rId4" Type="http://schemas.openxmlformats.org/officeDocument/2006/relationships/hyperlink" Target="http://bit.ly/cWUxBz"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50.png"/><Relationship Id="rId4" Type="http://schemas.openxmlformats.org/officeDocument/2006/relationships/hyperlink" Target="http://bit.ly/cWUxBz"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51.png"/><Relationship Id="rId4" Type="http://schemas.openxmlformats.org/officeDocument/2006/relationships/hyperlink" Target="http://bit.ly/cWUxBz"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bit.ly/cWUxBz"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9.xml"/><Relationship Id="rId5" Type="http://schemas.openxmlformats.org/officeDocument/2006/relationships/image" Target="../media/image53.png"/><Relationship Id="rId4" Type="http://schemas.openxmlformats.org/officeDocument/2006/relationships/hyperlink" Target="http://bit.ly/cWUxBz"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hyperlink" Target="http://bit.ly/cWUxBz"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hyperlink" Target="http://bit.ly/cWUxBz"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hyperlink" Target="http://bit.ly/cWUxBz"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hyperlink" Target="http://bit.ly/cWUxBz"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http://bit.ly/cWUxB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ChangeArrowheads="1"/>
          </p:cNvSpPr>
          <p:nvPr/>
        </p:nvSpPr>
        <p:spPr bwMode="auto">
          <a:xfrm>
            <a:off x="1066800" y="2286000"/>
            <a:ext cx="7753350" cy="4038600"/>
          </a:xfrm>
          <a:prstGeom prst="rect">
            <a:avLst/>
          </a:prstGeom>
          <a:noFill/>
          <a:ln w="9525">
            <a:noFill/>
            <a:miter lim="800000"/>
            <a:headEnd/>
            <a:tailEnd/>
          </a:ln>
          <a:effectLst/>
        </p:spPr>
        <p:txBody>
          <a:bodyPr lIns="92075" tIns="46038" rIns="92075" bIns="46038"/>
          <a:lstStyle/>
          <a:p>
            <a:pPr marL="342900" indent="-342900" algn="ctr">
              <a:buClr>
                <a:srgbClr val="5B0DAA"/>
              </a:buClr>
              <a:buFont typeface="Wingdings" pitchFamily="2" charset="2"/>
              <a:buNone/>
            </a:pPr>
            <a:r>
              <a:rPr lang="en-US" sz="2000" dirty="0"/>
              <a:t>William H. Hsu</a:t>
            </a:r>
          </a:p>
          <a:p>
            <a:pPr marL="342900" indent="-342900" algn="ctr">
              <a:buClr>
                <a:srgbClr val="5B0DAA"/>
              </a:buClr>
              <a:buFont typeface="Wingdings" pitchFamily="2" charset="2"/>
              <a:buNone/>
            </a:pPr>
            <a:r>
              <a:rPr lang="en-US" sz="2000" dirty="0"/>
              <a:t>Department of Computing and Information Sciences, </a:t>
            </a:r>
            <a:r>
              <a:rPr lang="en-US" sz="2000" dirty="0" smtClean="0"/>
              <a:t>KSU</a:t>
            </a:r>
            <a:endParaRPr lang="en-US" sz="1600" dirty="0"/>
          </a:p>
          <a:p>
            <a:pPr marL="342900" indent="-342900" algn="ctr">
              <a:buClr>
                <a:srgbClr val="5B0DAA"/>
              </a:buClr>
              <a:buFont typeface="Wingdings" pitchFamily="2" charset="2"/>
              <a:buNone/>
            </a:pPr>
            <a:endParaRPr lang="en-US" sz="1600" dirty="0"/>
          </a:p>
          <a:p>
            <a:pPr marL="342900" indent="-342900" algn="ctr">
              <a:buClr>
                <a:srgbClr val="5B0DAA"/>
              </a:buClr>
            </a:pPr>
            <a:r>
              <a:rPr lang="en-US" sz="1600" dirty="0" smtClean="0"/>
              <a:t>KSOL course pages: </a:t>
            </a:r>
            <a:r>
              <a:rPr lang="en-US" sz="1600" dirty="0" smtClean="0">
                <a:solidFill>
                  <a:srgbClr val="0000CC"/>
                </a:solidFill>
                <a:hlinkClick r:id="rId4"/>
              </a:rPr>
              <a:t>http://bit.ly/hGvXlH</a:t>
            </a:r>
            <a:r>
              <a:rPr lang="en-US" sz="1600" dirty="0" smtClean="0">
                <a:solidFill>
                  <a:srgbClr val="0000CC"/>
                </a:solidFill>
              </a:rPr>
              <a:t> / </a:t>
            </a:r>
            <a:r>
              <a:rPr lang="en-US" sz="1600" dirty="0" smtClean="0">
                <a:solidFill>
                  <a:srgbClr val="0000CC"/>
                </a:solidFill>
                <a:hlinkClick r:id="rId5"/>
              </a:rPr>
              <a:t>http://bit.ly/eVizrE</a:t>
            </a:r>
            <a:r>
              <a:rPr lang="en-US" sz="1600" dirty="0" smtClean="0">
                <a:solidFill>
                  <a:srgbClr val="0000CC"/>
                </a:solidFill>
              </a:rPr>
              <a:t> </a:t>
            </a:r>
            <a:endParaRPr lang="en-US" sz="1600" dirty="0" smtClean="0"/>
          </a:p>
          <a:p>
            <a:pPr marL="342900" indent="-342900" algn="ctr">
              <a:buClr>
                <a:srgbClr val="5B0DAA"/>
              </a:buClr>
              <a:buFont typeface="Wingdings" pitchFamily="2" charset="2"/>
              <a:buNone/>
            </a:pPr>
            <a:r>
              <a:rPr lang="en-US" sz="1600" dirty="0" smtClean="0"/>
              <a:t>Public mirror web site: </a:t>
            </a:r>
            <a:r>
              <a:rPr lang="en-US" sz="1600" dirty="0" smtClean="0">
                <a:hlinkClick r:id="rId6"/>
              </a:rPr>
              <a:t>http://www.kddresearch.org/Courses/CIS636</a:t>
            </a:r>
            <a:endParaRPr lang="en-US" sz="1600" dirty="0" smtClean="0"/>
          </a:p>
          <a:p>
            <a:pPr marL="342900" indent="-342900" algn="ctr">
              <a:buClr>
                <a:srgbClr val="5B0DAA"/>
              </a:buClr>
              <a:buFont typeface="Wingdings" pitchFamily="2" charset="2"/>
              <a:buNone/>
            </a:pPr>
            <a:r>
              <a:rPr lang="en-US" sz="1600" dirty="0" smtClean="0"/>
              <a:t>Instructor home page: </a:t>
            </a:r>
            <a:r>
              <a:rPr lang="en-US" sz="1600" u="sng" dirty="0" smtClean="0">
                <a:hlinkClick r:id="rId7"/>
              </a:rPr>
              <a:t>http://www.cis.ksu.edu/~bhsu</a:t>
            </a:r>
            <a:endParaRPr lang="en-US" sz="1600" u="sng" dirty="0" smtClean="0"/>
          </a:p>
          <a:p>
            <a:pPr marL="342900" indent="-342900" algn="ctr">
              <a:buClr>
                <a:srgbClr val="5B0DAA"/>
              </a:buClr>
              <a:buFont typeface="Wingdings" pitchFamily="2" charset="2"/>
              <a:buNone/>
            </a:pPr>
            <a:endParaRPr lang="en-US" sz="1600" u="sng" dirty="0"/>
          </a:p>
          <a:p>
            <a:pPr marL="342900" indent="-342900" algn="ctr">
              <a:buClr>
                <a:srgbClr val="5B0DAA"/>
              </a:buClr>
              <a:buFont typeface="Wingdings" pitchFamily="2" charset="2"/>
              <a:buNone/>
            </a:pPr>
            <a:r>
              <a:rPr lang="en-US" sz="1600" dirty="0"/>
              <a:t>Readings</a:t>
            </a:r>
            <a:r>
              <a:rPr lang="en-US" sz="1600" dirty="0" smtClean="0"/>
              <a:t>:</a:t>
            </a:r>
            <a:endParaRPr lang="en-US" sz="1600" dirty="0"/>
          </a:p>
          <a:p>
            <a:pPr marL="342900" indent="-342900" algn="ctr">
              <a:buClr>
                <a:srgbClr val="5B0DAA"/>
              </a:buClr>
              <a:buFont typeface="Wingdings" pitchFamily="2" charset="2"/>
              <a:buNone/>
            </a:pPr>
            <a:endParaRPr lang="en-US" sz="1600" b="0" dirty="0" smtClean="0"/>
          </a:p>
          <a:p>
            <a:pPr marL="342900" indent="-342900" algn="ctr">
              <a:buClr>
                <a:srgbClr val="5B0DAA"/>
              </a:buClr>
            </a:pPr>
            <a:r>
              <a:rPr lang="en-US" sz="1600" b="0" dirty="0" smtClean="0"/>
              <a:t>Today: Section 2.3 (esp. 2.3.7), 2.6, 2.7, Eberly </a:t>
            </a:r>
            <a:r>
              <a:rPr lang="en-US" sz="1600" b="0" i="1" dirty="0" smtClean="0"/>
              <a:t>2</a:t>
            </a:r>
            <a:r>
              <a:rPr lang="en-US" sz="1600" b="0" i="1" baseline="30000" dirty="0" smtClean="0"/>
              <a:t>e</a:t>
            </a:r>
            <a:r>
              <a:rPr lang="en-US" sz="1600" b="0" dirty="0" smtClean="0"/>
              <a:t> – see </a:t>
            </a:r>
            <a:r>
              <a:rPr lang="en-US" sz="1600" dirty="0" smtClean="0">
                <a:hlinkClick r:id="rId8"/>
              </a:rPr>
              <a:t>http://bit.ly/ieUq45</a:t>
            </a:r>
            <a:endParaRPr lang="en-US" sz="1600" dirty="0" smtClean="0"/>
          </a:p>
          <a:p>
            <a:pPr marL="342900" indent="-342900" algn="ctr">
              <a:buClr>
                <a:srgbClr val="5B0DAA"/>
              </a:buClr>
              <a:buFont typeface="Wingdings" pitchFamily="2" charset="2"/>
              <a:buNone/>
            </a:pPr>
            <a:r>
              <a:rPr lang="en-US" sz="1600" b="0" dirty="0" smtClean="0"/>
              <a:t>Next class:</a:t>
            </a:r>
          </a:p>
          <a:p>
            <a:pPr marL="342900" indent="-342900" algn="ctr">
              <a:buClr>
                <a:srgbClr val="5B0DAA"/>
              </a:buClr>
              <a:buFont typeface="Wingdings" pitchFamily="2" charset="2"/>
              <a:buNone/>
            </a:pPr>
            <a:r>
              <a:rPr lang="en-US" sz="1600" b="0" dirty="0" smtClean="0"/>
              <a:t>This week: FVFH slides on Viewing</a:t>
            </a:r>
          </a:p>
        </p:txBody>
      </p:sp>
      <p:sp>
        <p:nvSpPr>
          <p:cNvPr id="233476" name="Rectangle 4"/>
          <p:cNvSpPr>
            <a:spLocks noChangeArrowheads="1"/>
          </p:cNvSpPr>
          <p:nvPr/>
        </p:nvSpPr>
        <p:spPr bwMode="auto">
          <a:xfrm>
            <a:off x="1995392" y="838200"/>
            <a:ext cx="5896166" cy="1384995"/>
          </a:xfrm>
          <a:prstGeom prst="rect">
            <a:avLst/>
          </a:prstGeom>
          <a:noFill/>
          <a:ln w="9525">
            <a:noFill/>
            <a:miter lim="800000"/>
            <a:headEnd/>
            <a:tailEnd/>
          </a:ln>
          <a:effectLst/>
        </p:spPr>
        <p:txBody>
          <a:bodyPr wrap="none">
            <a:spAutoFit/>
          </a:bodyPr>
          <a:lstStyle/>
          <a:p>
            <a:pPr algn="ctr">
              <a:spcBef>
                <a:spcPct val="0"/>
              </a:spcBef>
              <a:buClrTx/>
            </a:pPr>
            <a:r>
              <a:rPr lang="en-US" sz="2800" dirty="0" smtClean="0"/>
              <a:t>Viewing 3 </a:t>
            </a:r>
            <a:r>
              <a:rPr lang="en-US" sz="2800" smtClean="0"/>
              <a:t>of 4:</a:t>
            </a:r>
            <a:endParaRPr lang="en-US" sz="2800" dirty="0" smtClean="0"/>
          </a:p>
          <a:p>
            <a:pPr algn="ctr">
              <a:spcBef>
                <a:spcPct val="0"/>
              </a:spcBef>
              <a:buClrTx/>
            </a:pPr>
            <a:r>
              <a:rPr lang="en-US" sz="2800" dirty="0" smtClean="0"/>
              <a:t>Normalizing Transformation and</a:t>
            </a:r>
          </a:p>
          <a:p>
            <a:pPr algn="ctr">
              <a:spcBef>
                <a:spcPct val="0"/>
              </a:spcBef>
              <a:buClrTx/>
            </a:pPr>
            <a:r>
              <a:rPr lang="en-US" sz="2800" dirty="0" smtClean="0"/>
              <a:t>Fixed-Function Graphics Pipeline</a:t>
            </a:r>
            <a:endParaRPr lang="en-US" sz="2800" dirty="0"/>
          </a:p>
        </p:txBody>
      </p:sp>
      <p:sp>
        <p:nvSpPr>
          <p:cNvPr id="5" name="Rectangle 2"/>
          <p:cNvSpPr>
            <a:spLocks noChangeArrowheads="1"/>
          </p:cNvSpPr>
          <p:nvPr/>
        </p:nvSpPr>
        <p:spPr bwMode="auto">
          <a:xfrm>
            <a:off x="1177528" y="76200"/>
            <a:ext cx="7531894"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Lecture 5 of 41</a:t>
            </a:r>
            <a:endParaRPr lang="en-US" sz="2800" u="none"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Viewing in Three Dimensions:</a:t>
            </a:r>
          </a:p>
          <a:p>
            <a:pPr algn="ctr">
              <a:spcBef>
                <a:spcPct val="0"/>
              </a:spcBef>
              <a:buClrTx/>
            </a:pPr>
            <a:r>
              <a:rPr lang="en-US" sz="2800" dirty="0" smtClean="0">
                <a:solidFill>
                  <a:srgbClr val="5B0DAA"/>
                </a:solidFill>
                <a:latin typeface="Copperplate Gothic Light" pitchFamily="34" charset="0"/>
              </a:rPr>
              <a:t>Mathematics of Projections</a:t>
            </a:r>
            <a:endParaRPr lang="en-US" sz="2000" dirty="0">
              <a:solidFill>
                <a:srgbClr val="5B0DAA"/>
              </a:solidFill>
              <a:latin typeface="Copperplate Gothic Light" pitchFamily="34" charset="0"/>
            </a:endParaRPr>
          </a:p>
        </p:txBody>
      </p:sp>
      <p:pic>
        <p:nvPicPr>
          <p:cNvPr id="2050" name="Picture 2"/>
          <p:cNvPicPr>
            <a:picLocks noChangeAspect="1" noChangeArrowheads="1"/>
          </p:cNvPicPr>
          <p:nvPr/>
        </p:nvPicPr>
        <p:blipFill>
          <a:blip r:embed="rId5" cstate="print"/>
          <a:srcRect/>
          <a:stretch>
            <a:fillRect/>
          </a:stretch>
        </p:blipFill>
        <p:spPr bwMode="auto">
          <a:xfrm>
            <a:off x="2362200" y="1066800"/>
            <a:ext cx="4924425" cy="464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00B050"/>
                </a:solidFill>
                <a:latin typeface="Copperplate Gothic Light" pitchFamily="34" charset="0"/>
              </a:rPr>
              <a:t>Stage 1:</a:t>
            </a:r>
          </a:p>
          <a:p>
            <a:pPr algn="ctr">
              <a:spcBef>
                <a:spcPct val="0"/>
              </a:spcBef>
              <a:buClrTx/>
            </a:pPr>
            <a:r>
              <a:rPr lang="en-US" sz="2800" dirty="0" smtClean="0">
                <a:solidFill>
                  <a:srgbClr val="5B0DAA"/>
                </a:solidFill>
                <a:latin typeface="Copperplate Gothic Light" pitchFamily="34" charset="0"/>
              </a:rPr>
              <a:t>Specifying View Volume</a:t>
            </a:r>
            <a:endParaRPr lang="en-US" sz="2000" dirty="0">
              <a:solidFill>
                <a:srgbClr val="5B0DAA"/>
              </a:solidFill>
              <a:latin typeface="Copperplate Gothic Light" pitchFamily="34" charset="0"/>
            </a:endParaRPr>
          </a:p>
        </p:txBody>
      </p:sp>
      <p:pic>
        <p:nvPicPr>
          <p:cNvPr id="7" name="Picture 2"/>
          <p:cNvPicPr>
            <a:picLocks noChangeAspect="1" noChangeArrowheads="1"/>
          </p:cNvPicPr>
          <p:nvPr/>
        </p:nvPicPr>
        <p:blipFill>
          <a:blip r:embed="rId5" cstate="print"/>
          <a:srcRect/>
          <a:stretch>
            <a:fillRect/>
          </a:stretch>
        </p:blipFill>
        <p:spPr bwMode="auto">
          <a:xfrm>
            <a:off x="2419350" y="914400"/>
            <a:ext cx="4667250" cy="479007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Examples of View Volume [1]:</a:t>
            </a:r>
          </a:p>
          <a:p>
            <a:pPr algn="ctr">
              <a:spcBef>
                <a:spcPct val="0"/>
              </a:spcBef>
              <a:buClrTx/>
            </a:pPr>
            <a:r>
              <a:rPr lang="en-US" sz="2800" dirty="0" smtClean="0">
                <a:solidFill>
                  <a:srgbClr val="5B0DAA"/>
                </a:solidFill>
                <a:latin typeface="Copperplate Gothic Light" pitchFamily="34" charset="0"/>
              </a:rPr>
              <a:t>Perspective (Frustum)</a:t>
            </a:r>
            <a:endParaRPr lang="en-US" sz="2000" dirty="0">
              <a:solidFill>
                <a:srgbClr val="5B0DAA"/>
              </a:solidFill>
              <a:latin typeface="Copperplate Gothic Light" pitchFamily="34" charset="0"/>
            </a:endParaRPr>
          </a:p>
        </p:txBody>
      </p:sp>
      <p:pic>
        <p:nvPicPr>
          <p:cNvPr id="3074" name="Picture 2"/>
          <p:cNvPicPr>
            <a:picLocks noChangeAspect="1" noChangeArrowheads="1"/>
          </p:cNvPicPr>
          <p:nvPr/>
        </p:nvPicPr>
        <p:blipFill>
          <a:blip r:embed="rId5" cstate="print"/>
          <a:srcRect/>
          <a:stretch>
            <a:fillRect/>
          </a:stretch>
        </p:blipFill>
        <p:spPr bwMode="auto">
          <a:xfrm>
            <a:off x="2590800" y="1011021"/>
            <a:ext cx="4648200" cy="470397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4"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Examples of View Volume [2]:</a:t>
            </a:r>
          </a:p>
          <a:p>
            <a:pPr algn="ctr">
              <a:spcBef>
                <a:spcPct val="0"/>
              </a:spcBef>
              <a:buClrTx/>
            </a:pPr>
            <a:r>
              <a:rPr lang="en-US" sz="2800" dirty="0" smtClean="0">
                <a:solidFill>
                  <a:srgbClr val="5B0DAA"/>
                </a:solidFill>
                <a:latin typeface="Copperplate Gothic Light" pitchFamily="34" charset="0"/>
              </a:rPr>
              <a:t>Parallel (</a:t>
            </a:r>
            <a:r>
              <a:rPr lang="en-US" sz="2800" dirty="0" err="1" smtClean="0">
                <a:solidFill>
                  <a:srgbClr val="5B0DAA"/>
                </a:solidFill>
                <a:latin typeface="Copperplate Gothic Light" pitchFamily="34" charset="0"/>
              </a:rPr>
              <a:t>Cuboid</a:t>
            </a:r>
            <a:r>
              <a:rPr lang="en-US" sz="2800" dirty="0" smtClean="0">
                <a:solidFill>
                  <a:srgbClr val="5B0DAA"/>
                </a:solidFill>
                <a:latin typeface="Copperplate Gothic Light" pitchFamily="34" charset="0"/>
              </a:rPr>
              <a:t>)</a:t>
            </a:r>
            <a:endParaRPr lang="en-US" sz="2000" dirty="0">
              <a:solidFill>
                <a:srgbClr val="5B0DAA"/>
              </a:solidFill>
              <a:latin typeface="Copperplate Gothic Light"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2438400" y="965014"/>
            <a:ext cx="5029200" cy="482618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Viewing Transformation:</a:t>
            </a:r>
          </a:p>
          <a:p>
            <a:pPr algn="ctr">
              <a:spcBef>
                <a:spcPct val="0"/>
              </a:spcBef>
              <a:buClrTx/>
            </a:pPr>
            <a:r>
              <a:rPr lang="en-US" sz="2800" dirty="0" smtClean="0">
                <a:solidFill>
                  <a:srgbClr val="5B0DAA"/>
                </a:solidFill>
                <a:latin typeface="Copperplate Gothic Light" pitchFamily="34" charset="0"/>
              </a:rPr>
              <a:t>World (x, y, z) to Camera (u, v, w)</a:t>
            </a:r>
            <a:endParaRPr lang="en-US" sz="2000" dirty="0">
              <a:solidFill>
                <a:srgbClr val="5B0DAA"/>
              </a:solidFill>
              <a:latin typeface="Copperplate Gothic Light"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2438401" y="914400"/>
            <a:ext cx="4952999" cy="484097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Arbitrary View Volume</a:t>
            </a:r>
          </a:p>
          <a:p>
            <a:pPr algn="ctr">
              <a:spcBef>
                <a:spcPct val="0"/>
              </a:spcBef>
              <a:buClrTx/>
            </a:pPr>
            <a:r>
              <a:rPr lang="en-US" sz="2800" dirty="0" smtClean="0">
                <a:solidFill>
                  <a:srgbClr val="5B0DAA"/>
                </a:solidFill>
                <a:latin typeface="Copperplate Gothic Light" pitchFamily="34" charset="0"/>
              </a:rPr>
              <a:t>Too Complex</a:t>
            </a:r>
            <a:endParaRPr lang="en-US" sz="2000" dirty="0">
              <a:solidFill>
                <a:srgbClr val="5B0DAA"/>
              </a:solidFill>
              <a:latin typeface="Copperplate Gothic Light" pitchFamily="34" charset="0"/>
            </a:endParaRPr>
          </a:p>
        </p:txBody>
      </p:sp>
      <p:pic>
        <p:nvPicPr>
          <p:cNvPr id="2050" name="Picture 2"/>
          <p:cNvPicPr>
            <a:picLocks noChangeAspect="1" noChangeArrowheads="1"/>
          </p:cNvPicPr>
          <p:nvPr/>
        </p:nvPicPr>
        <p:blipFill>
          <a:blip r:embed="rId5" cstate="print"/>
          <a:srcRect/>
          <a:stretch>
            <a:fillRect/>
          </a:stretch>
        </p:blipFill>
        <p:spPr bwMode="auto">
          <a:xfrm>
            <a:off x="2362200" y="990600"/>
            <a:ext cx="5105400" cy="4803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FFC000"/>
                </a:solidFill>
                <a:latin typeface="Copperplate Gothic Light" pitchFamily="34" charset="0"/>
              </a:rPr>
              <a:t>Stage 2:</a:t>
            </a:r>
          </a:p>
          <a:p>
            <a:pPr algn="ctr">
              <a:spcBef>
                <a:spcPct val="0"/>
              </a:spcBef>
              <a:buClrTx/>
            </a:pPr>
            <a:r>
              <a:rPr lang="en-US" sz="2800" dirty="0" smtClean="0">
                <a:solidFill>
                  <a:srgbClr val="5B0DAA"/>
                </a:solidFill>
                <a:latin typeface="Copperplate Gothic Light" pitchFamily="34" charset="0"/>
              </a:rPr>
              <a:t>Normalizing to Canonical View Volume</a:t>
            </a:r>
            <a:endParaRPr lang="en-US" sz="2000" dirty="0">
              <a:solidFill>
                <a:srgbClr val="5B0DAA"/>
              </a:solidFill>
              <a:latin typeface="Copperplate Gothic Light" pitchFamily="34" charset="0"/>
            </a:endParaRPr>
          </a:p>
        </p:txBody>
      </p:sp>
      <p:pic>
        <p:nvPicPr>
          <p:cNvPr id="3074" name="Picture 2"/>
          <p:cNvPicPr>
            <a:picLocks noChangeAspect="1" noChangeArrowheads="1"/>
          </p:cNvPicPr>
          <p:nvPr/>
        </p:nvPicPr>
        <p:blipFill>
          <a:blip r:embed="rId5" cstate="print"/>
          <a:srcRect/>
          <a:stretch>
            <a:fillRect/>
          </a:stretch>
        </p:blipFill>
        <p:spPr bwMode="auto">
          <a:xfrm>
            <a:off x="2610482" y="990600"/>
            <a:ext cx="4647660"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Viewing Transformation </a:t>
            </a:r>
            <a:r>
              <a:rPr lang="en-US" sz="2800" dirty="0" smtClean="0">
                <a:solidFill>
                  <a:srgbClr val="C00000"/>
                </a:solidFill>
                <a:latin typeface="Copperplate Gothic Light" pitchFamily="34" charset="0"/>
                <a:sym typeface="Symbol"/>
              </a:rPr>
              <a:t></a:t>
            </a:r>
            <a:endParaRPr lang="en-US" sz="2800" dirty="0" smtClean="0">
              <a:solidFill>
                <a:srgbClr val="C00000"/>
              </a:solidFill>
              <a:latin typeface="Copperplate Gothic Light" pitchFamily="34" charset="0"/>
            </a:endParaRPr>
          </a:p>
          <a:p>
            <a:pPr algn="ctr">
              <a:spcBef>
                <a:spcPct val="0"/>
              </a:spcBef>
              <a:buClrTx/>
            </a:pPr>
            <a:r>
              <a:rPr lang="en-US" sz="2800" dirty="0" smtClean="0">
                <a:solidFill>
                  <a:srgbClr val="5B0DAA"/>
                </a:solidFill>
                <a:latin typeface="Copperplate Gothic Light" pitchFamily="34" charset="0"/>
              </a:rPr>
              <a:t>Normalizing Transformation</a:t>
            </a:r>
            <a:endParaRPr lang="en-US" sz="2000" dirty="0">
              <a:solidFill>
                <a:srgbClr val="5B0DAA"/>
              </a:solidFill>
              <a:latin typeface="Copperplate Gothic Light" pitchFamily="34" charset="0"/>
            </a:endParaRPr>
          </a:p>
        </p:txBody>
      </p:sp>
      <p:pic>
        <p:nvPicPr>
          <p:cNvPr id="4098" name="Picture 2"/>
          <p:cNvPicPr>
            <a:picLocks noChangeAspect="1" noChangeArrowheads="1"/>
          </p:cNvPicPr>
          <p:nvPr/>
        </p:nvPicPr>
        <p:blipFill>
          <a:blip r:embed="rId5" cstate="print"/>
          <a:srcRect/>
          <a:stretch>
            <a:fillRect/>
          </a:stretch>
        </p:blipFill>
        <p:spPr bwMode="auto">
          <a:xfrm>
            <a:off x="1752600" y="1169945"/>
            <a:ext cx="6324600" cy="454505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Building Viewing Transformation</a:t>
            </a:r>
          </a:p>
          <a:p>
            <a:pPr algn="ctr">
              <a:spcBef>
                <a:spcPct val="0"/>
              </a:spcBef>
              <a:buClrTx/>
            </a:pPr>
            <a:r>
              <a:rPr lang="en-US" sz="2800" dirty="0" smtClean="0">
                <a:solidFill>
                  <a:srgbClr val="5B0DAA"/>
                </a:solidFill>
                <a:latin typeface="Copperplate Gothic Light" pitchFamily="34" charset="0"/>
              </a:rPr>
              <a:t>From View Specification</a:t>
            </a:r>
            <a:endParaRPr lang="en-US" sz="2000" dirty="0">
              <a:solidFill>
                <a:srgbClr val="5B0DAA"/>
              </a:solidFill>
              <a:latin typeface="Copperplate Gothic Light" pitchFamily="34" charset="0"/>
            </a:endParaRPr>
          </a:p>
        </p:txBody>
      </p:sp>
      <p:pic>
        <p:nvPicPr>
          <p:cNvPr id="5122" name="Picture 2"/>
          <p:cNvPicPr>
            <a:picLocks noChangeAspect="1" noChangeArrowheads="1"/>
          </p:cNvPicPr>
          <p:nvPr/>
        </p:nvPicPr>
        <p:blipFill>
          <a:blip r:embed="rId5" cstate="print"/>
          <a:srcRect/>
          <a:stretch>
            <a:fillRect/>
          </a:stretch>
        </p:blipFill>
        <p:spPr bwMode="auto">
          <a:xfrm>
            <a:off x="2428875" y="990600"/>
            <a:ext cx="4886325" cy="47148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Rotation [1]</a:t>
            </a:r>
            <a:endParaRPr lang="en-US" sz="2000" dirty="0">
              <a:solidFill>
                <a:srgbClr val="5B0DAA"/>
              </a:solidFill>
              <a:latin typeface="Copperplate Gothic Light" pitchFamily="34" charset="0"/>
            </a:endParaRPr>
          </a:p>
        </p:txBody>
      </p:sp>
      <p:pic>
        <p:nvPicPr>
          <p:cNvPr id="6146" name="Picture 2"/>
          <p:cNvPicPr>
            <a:picLocks noChangeAspect="1" noChangeArrowheads="1"/>
          </p:cNvPicPr>
          <p:nvPr/>
        </p:nvPicPr>
        <p:blipFill>
          <a:blip r:embed="rId5" cstate="print"/>
          <a:srcRect/>
          <a:stretch>
            <a:fillRect/>
          </a:stretch>
        </p:blipFill>
        <p:spPr bwMode="auto">
          <a:xfrm>
            <a:off x="2710171" y="914400"/>
            <a:ext cx="4757429"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609600" y="76200"/>
            <a:ext cx="7924800" cy="762000"/>
          </a:xfrm>
          <a:prstGeom prst="rect">
            <a:avLst/>
          </a:prstGeom>
          <a:noFill/>
          <a:ln w="9525">
            <a:noFill/>
            <a:miter lim="800000"/>
            <a:headEnd/>
            <a:tailEnd/>
          </a:ln>
          <a:effectLst/>
        </p:spPr>
        <p:txBody>
          <a:bodyPr anchor="ctr"/>
          <a:lstStyle/>
          <a:p>
            <a:pPr algn="ctr">
              <a:spcBef>
                <a:spcPct val="0"/>
              </a:spcBef>
              <a:buClrTx/>
            </a:pPr>
            <a:r>
              <a:rPr lang="en-US" sz="2800">
                <a:solidFill>
                  <a:srgbClr val="5B0DAA"/>
                </a:solidFill>
                <a:latin typeface="Copperplate Gothic Light" pitchFamily="34" charset="0"/>
              </a:rPr>
              <a:t>Lecture Outline</a:t>
            </a:r>
            <a:endParaRPr lang="en-US" sz="2000">
              <a:solidFill>
                <a:srgbClr val="5B0DAA"/>
              </a:solidFill>
              <a:latin typeface="Copperplate Gothic Light" pitchFamily="34" charset="0"/>
            </a:endParaRPr>
          </a:p>
        </p:txBody>
      </p:sp>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Chapters 2, 16, Eberly 2</a:t>
            </a:r>
            <a:r>
              <a:rPr lang="en-US" sz="1800" baseline="30000" dirty="0" smtClean="0">
                <a:solidFill>
                  <a:srgbClr val="800000"/>
                </a:solidFill>
              </a:rPr>
              <a:t>e</a:t>
            </a:r>
            <a:r>
              <a:rPr lang="en-US" sz="1800" dirty="0" smtClean="0">
                <a:solidFill>
                  <a:srgbClr val="800000"/>
                </a:solidFill>
              </a:rPr>
              <a:t>; Foley </a:t>
            </a:r>
            <a:r>
              <a:rPr lang="en-US" sz="1800" i="1" dirty="0" smtClean="0">
                <a:solidFill>
                  <a:srgbClr val="800000"/>
                </a:solidFill>
              </a:rPr>
              <a:t>et al.</a:t>
            </a:r>
            <a:r>
              <a:rPr lang="en-US" sz="1800" dirty="0" smtClean="0">
                <a:solidFill>
                  <a:srgbClr val="800000"/>
                </a:solidFill>
              </a:rPr>
              <a:t> Slides</a:t>
            </a:r>
          </a:p>
          <a:p>
            <a:pPr marL="342900" indent="-342900">
              <a:spcBef>
                <a:spcPts val="600"/>
              </a:spcBef>
              <a:buClr>
                <a:srgbClr val="800000"/>
              </a:buClr>
              <a:buFont typeface="Wingdings" pitchFamily="2" charset="2"/>
              <a:buChar char="l"/>
            </a:pPr>
            <a:r>
              <a:rPr lang="en-US" sz="1800" dirty="0" smtClean="0">
                <a:solidFill>
                  <a:srgbClr val="800000"/>
                </a:solidFill>
              </a:rPr>
              <a:t>Reading for Today: Section 2.3 (esp. 2.3.7), 2.6, 2.7, Eberly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Reading for Next Class: </a:t>
            </a:r>
            <a:r>
              <a:rPr lang="en-US" sz="1800" dirty="0" smtClean="0">
                <a:solidFill>
                  <a:srgbClr val="800000"/>
                </a:solidFill>
                <a:latin typeface="Arial"/>
                <a:cs typeface="Arial"/>
              </a:rPr>
              <a:t>§</a:t>
            </a:r>
            <a:r>
              <a:rPr lang="en-US" sz="1800" dirty="0" smtClean="0">
                <a:solidFill>
                  <a:srgbClr val="800000"/>
                </a:solidFill>
              </a:rPr>
              <a:t>2.5.1, 3.1 Eberly 2</a:t>
            </a:r>
            <a:r>
              <a:rPr lang="en-US" sz="1800" baseline="30000" dirty="0" smtClean="0">
                <a:solidFill>
                  <a:srgbClr val="800000"/>
                </a:solidFill>
              </a:rPr>
              <a:t>e</a:t>
            </a:r>
            <a:endParaRPr lang="en-US" sz="1800" dirty="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Last Time: Basic Viewing Principles</a:t>
            </a:r>
          </a:p>
          <a:p>
            <a:pPr marL="742950" lvl="1" indent="-285750">
              <a:spcBef>
                <a:spcPts val="600"/>
              </a:spcBef>
              <a:buClr>
                <a:srgbClr val="5B0DAA"/>
              </a:buClr>
              <a:buFont typeface="Wingdings" pitchFamily="2" charset="2"/>
              <a:buChar char="­"/>
            </a:pPr>
            <a:r>
              <a:rPr lang="en-US" sz="1800" dirty="0" smtClean="0">
                <a:solidFill>
                  <a:srgbClr val="0000CC"/>
                </a:solidFill>
              </a:rPr>
              <a:t>Projections: definitions, history</a:t>
            </a:r>
          </a:p>
          <a:p>
            <a:pPr marL="742950" lvl="1" indent="-285750">
              <a:spcBef>
                <a:spcPts val="600"/>
              </a:spcBef>
              <a:buClr>
                <a:srgbClr val="5B0DAA"/>
              </a:buClr>
              <a:buFont typeface="Wingdings" pitchFamily="2" charset="2"/>
              <a:buChar char="­"/>
            </a:pPr>
            <a:r>
              <a:rPr lang="en-US" sz="1800" dirty="0" smtClean="0">
                <a:solidFill>
                  <a:srgbClr val="0000CC"/>
                </a:solidFill>
              </a:rPr>
              <a:t>Perspective: optical principles, terminology</a:t>
            </a:r>
          </a:p>
          <a:p>
            <a:pPr marL="342900" indent="-342900">
              <a:spcBef>
                <a:spcPts val="600"/>
              </a:spcBef>
              <a:buClr>
                <a:srgbClr val="800000"/>
              </a:buClr>
              <a:buFont typeface="Wingdings" pitchFamily="2" charset="2"/>
              <a:buChar char="l"/>
            </a:pPr>
            <a:r>
              <a:rPr lang="en-US" sz="1800" dirty="0" smtClean="0">
                <a:solidFill>
                  <a:srgbClr val="800000"/>
                </a:solidFill>
              </a:rPr>
              <a:t>Today: View Volume Specification and Viewing Transformation</a:t>
            </a:r>
          </a:p>
          <a:p>
            <a:pPr marL="742950" lvl="1" indent="-285750">
              <a:spcBef>
                <a:spcPts val="600"/>
              </a:spcBef>
              <a:buClr>
                <a:srgbClr val="5B0DAA"/>
              </a:buClr>
              <a:buFont typeface="Wingdings" pitchFamily="2" charset="2"/>
              <a:buChar char="­"/>
            </a:pPr>
            <a:r>
              <a:rPr lang="en-US" sz="1800" dirty="0" smtClean="0">
                <a:solidFill>
                  <a:srgbClr val="0000CC"/>
                </a:solidFill>
              </a:rPr>
              <a:t>View volumes: ideal</a:t>
            </a:r>
            <a:r>
              <a:rPr lang="en-US" sz="1800" i="1" dirty="0" smtClean="0">
                <a:solidFill>
                  <a:srgbClr val="0000CC"/>
                </a:solidFill>
              </a:rPr>
              <a:t> vs.</a:t>
            </a:r>
            <a:r>
              <a:rPr lang="en-US" sz="1800" dirty="0" smtClean="0">
                <a:solidFill>
                  <a:srgbClr val="0000CC"/>
                </a:solidFill>
              </a:rPr>
              <a:t> approximated </a:t>
            </a:r>
          </a:p>
          <a:p>
            <a:pPr marL="742950" lvl="1" indent="-285750">
              <a:spcBef>
                <a:spcPts val="600"/>
              </a:spcBef>
              <a:buClr>
                <a:srgbClr val="5B0DAA"/>
              </a:buClr>
              <a:buFont typeface="Wingdings" pitchFamily="2" charset="2"/>
              <a:buChar char="­"/>
            </a:pPr>
            <a:r>
              <a:rPr lang="en-US" sz="1800" dirty="0" smtClean="0">
                <a:solidFill>
                  <a:srgbClr val="0000CC"/>
                </a:solidFill>
              </a:rPr>
              <a:t>Frustum in computer graphics (CG)</a:t>
            </a:r>
          </a:p>
          <a:p>
            <a:pPr marL="742950" lvl="1" indent="-285750">
              <a:spcBef>
                <a:spcPts val="600"/>
              </a:spcBef>
              <a:buClr>
                <a:srgbClr val="5B0DAA"/>
              </a:buClr>
              <a:buFont typeface="Wingdings" pitchFamily="2" charset="2"/>
              <a:buChar char="­"/>
            </a:pPr>
            <a:r>
              <a:rPr lang="en-US" sz="1800" dirty="0" smtClean="0">
                <a:solidFill>
                  <a:srgbClr val="0000CC"/>
                </a:solidFill>
              </a:rPr>
              <a:t>Specifying view volume in CG: Look and Up vectors</a:t>
            </a:r>
          </a:p>
          <a:p>
            <a:pPr marL="742950" lvl="1" indent="-285750">
              <a:spcBef>
                <a:spcPts val="600"/>
              </a:spcBef>
              <a:buClr>
                <a:srgbClr val="5B0DAA"/>
              </a:buClr>
              <a:buFont typeface="Wingdings" pitchFamily="2" charset="2"/>
              <a:buChar char="­"/>
            </a:pPr>
            <a:r>
              <a:rPr lang="en-US" sz="1800" dirty="0" smtClean="0">
                <a:solidFill>
                  <a:srgbClr val="0000CC"/>
                </a:solidFill>
              </a:rPr>
              <a:t>Aspect ratio, view angle, front/back clipping planes</a:t>
            </a:r>
          </a:p>
          <a:p>
            <a:pPr marL="742950" lvl="1" indent="-285750">
              <a:spcBef>
                <a:spcPts val="600"/>
              </a:spcBef>
              <a:buClr>
                <a:srgbClr val="5B0DAA"/>
              </a:buClr>
              <a:buFont typeface="Wingdings" pitchFamily="2" charset="2"/>
              <a:buChar char="­"/>
            </a:pPr>
            <a:r>
              <a:rPr lang="en-US" sz="1800" dirty="0" smtClean="0">
                <a:solidFill>
                  <a:srgbClr val="0000CC"/>
                </a:solidFill>
              </a:rPr>
              <a:t>Focal length</a:t>
            </a:r>
          </a:p>
          <a:p>
            <a:pPr marL="742950" lvl="1" indent="-285750">
              <a:spcBef>
                <a:spcPts val="600"/>
              </a:spcBef>
              <a:buClr>
                <a:srgbClr val="5B0DAA"/>
              </a:buClr>
              <a:buFont typeface="Wingdings" pitchFamily="2" charset="2"/>
              <a:buChar char="­"/>
            </a:pPr>
            <a:r>
              <a:rPr lang="en-US" sz="1800" dirty="0" smtClean="0">
                <a:solidFill>
                  <a:srgbClr val="0000CC"/>
                </a:solidFill>
              </a:rPr>
              <a:t>Parallel (</a:t>
            </a:r>
            <a:r>
              <a:rPr lang="en-US" sz="1800" dirty="0" err="1" smtClean="0">
                <a:solidFill>
                  <a:srgbClr val="0000CC"/>
                </a:solidFill>
              </a:rPr>
              <a:t>cuboid</a:t>
            </a:r>
            <a:r>
              <a:rPr lang="en-US" sz="1800" dirty="0" smtClean="0">
                <a:solidFill>
                  <a:srgbClr val="0000CC"/>
                </a:solidFill>
              </a:rPr>
              <a:t>) view volume &amp; perspective frustum</a:t>
            </a:r>
          </a:p>
          <a:p>
            <a:pPr marL="742950" lvl="1" indent="-285750">
              <a:spcBef>
                <a:spcPts val="600"/>
              </a:spcBef>
              <a:buClr>
                <a:srgbClr val="5B0DAA"/>
              </a:buClr>
              <a:buFont typeface="Wingdings" pitchFamily="2" charset="2"/>
              <a:buChar char="­"/>
            </a:pPr>
            <a:r>
              <a:rPr lang="en-US" sz="1800" dirty="0" smtClean="0">
                <a:solidFill>
                  <a:srgbClr val="0000CC"/>
                </a:solidFill>
              </a:rPr>
              <a:t>Normalizing transformation (NT) &amp; viewing transformation (VT)</a:t>
            </a:r>
          </a:p>
          <a:p>
            <a:pPr marL="342900" indent="-342900">
              <a:spcBef>
                <a:spcPts val="600"/>
              </a:spcBef>
              <a:buClr>
                <a:srgbClr val="800000"/>
              </a:buClr>
              <a:buFont typeface="Wingdings" pitchFamily="2" charset="2"/>
              <a:buChar char="l"/>
            </a:pPr>
            <a:r>
              <a:rPr lang="en-US" sz="1800" dirty="0" smtClean="0">
                <a:solidFill>
                  <a:srgbClr val="800000"/>
                </a:solidFill>
              </a:rPr>
              <a:t>Next Time: Fixed-Function Graphics Pipeline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Rotation [2]</a:t>
            </a:r>
            <a:endParaRPr lang="en-US" sz="2000" dirty="0">
              <a:solidFill>
                <a:srgbClr val="5B0DAA"/>
              </a:solidFill>
              <a:latin typeface="Copperplate Gothic Light"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2743200" y="914400"/>
            <a:ext cx="4280629" cy="4881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Rotation [3]</a:t>
            </a:r>
            <a:endParaRPr lang="en-US" sz="2000" dirty="0">
              <a:solidFill>
                <a:srgbClr val="5B0DAA"/>
              </a:solidFill>
              <a:latin typeface="Copperplate Gothic Light" pitchFamily="34" charset="0"/>
            </a:endParaRPr>
          </a:p>
        </p:txBody>
      </p:sp>
      <p:pic>
        <p:nvPicPr>
          <p:cNvPr id="2050" name="Picture 2"/>
          <p:cNvPicPr>
            <a:picLocks noChangeAspect="1" noChangeArrowheads="1"/>
          </p:cNvPicPr>
          <p:nvPr/>
        </p:nvPicPr>
        <p:blipFill>
          <a:blip r:embed="rId5" cstate="print"/>
          <a:srcRect/>
          <a:stretch>
            <a:fillRect/>
          </a:stretch>
        </p:blipFill>
        <p:spPr bwMode="auto">
          <a:xfrm>
            <a:off x="2478124" y="914399"/>
            <a:ext cx="4760876" cy="488978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Rotation [4]</a:t>
            </a:r>
            <a:endParaRPr lang="en-US" sz="2000" dirty="0">
              <a:solidFill>
                <a:srgbClr val="5B0DAA"/>
              </a:solidFill>
              <a:latin typeface="Copperplate Gothic Light"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2957513" y="838200"/>
            <a:ext cx="4371975" cy="4895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Construction of Orientation Matrix</a:t>
            </a:r>
            <a:endParaRPr lang="en-US" sz="2000" dirty="0">
              <a:solidFill>
                <a:srgbClr val="5B0DAA"/>
              </a:solidFill>
              <a:latin typeface="Copperplate Gothic Light" pitchFamily="34" charset="0"/>
            </a:endParaRPr>
          </a:p>
        </p:txBody>
      </p:sp>
      <p:pic>
        <p:nvPicPr>
          <p:cNvPr id="4098" name="Picture 2"/>
          <p:cNvPicPr>
            <a:picLocks noChangeAspect="1" noChangeArrowheads="1"/>
          </p:cNvPicPr>
          <p:nvPr/>
        </p:nvPicPr>
        <p:blipFill>
          <a:blip r:embed="rId5" cstate="print"/>
          <a:srcRect/>
          <a:stretch>
            <a:fillRect/>
          </a:stretch>
        </p:blipFill>
        <p:spPr bwMode="auto">
          <a:xfrm>
            <a:off x="2584917" y="990600"/>
            <a:ext cx="4958883" cy="4724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(u, v, w) from</a:t>
            </a:r>
          </a:p>
          <a:p>
            <a:pPr algn="ctr">
              <a:spcBef>
                <a:spcPct val="0"/>
              </a:spcBef>
              <a:buClrTx/>
            </a:pPr>
            <a:r>
              <a:rPr lang="en-US" sz="2800" dirty="0" smtClean="0">
                <a:solidFill>
                  <a:srgbClr val="5B0DAA"/>
                </a:solidFill>
                <a:latin typeface="Copperplate Gothic Light" pitchFamily="34" charset="0"/>
              </a:rPr>
              <a:t>Position, </a:t>
            </a:r>
            <a:r>
              <a:rPr lang="en-US" sz="2800" u="sng" dirty="0" smtClean="0">
                <a:solidFill>
                  <a:srgbClr val="5B0DAA"/>
                </a:solidFill>
                <a:latin typeface="Copperplate Gothic Light" pitchFamily="34" charset="0"/>
              </a:rPr>
              <a:t>Look</a:t>
            </a:r>
            <a:r>
              <a:rPr lang="en-US" sz="2800" dirty="0" smtClean="0">
                <a:solidFill>
                  <a:srgbClr val="5B0DAA"/>
                </a:solidFill>
                <a:latin typeface="Copperplate Gothic Light" pitchFamily="34" charset="0"/>
              </a:rPr>
              <a:t>, and </a:t>
            </a:r>
            <a:r>
              <a:rPr lang="en-US" sz="2800" u="sng" dirty="0" smtClean="0">
                <a:solidFill>
                  <a:srgbClr val="5B0DAA"/>
                </a:solidFill>
                <a:latin typeface="Copperplate Gothic Light" pitchFamily="34" charset="0"/>
              </a:rPr>
              <a:t>Up</a:t>
            </a:r>
            <a:r>
              <a:rPr lang="en-US" sz="2800" dirty="0" smtClean="0">
                <a:solidFill>
                  <a:srgbClr val="5B0DAA"/>
                </a:solidFill>
                <a:latin typeface="Copperplate Gothic Light" pitchFamily="34" charset="0"/>
              </a:rPr>
              <a:t> [1]</a:t>
            </a:r>
            <a:endParaRPr lang="en-US" sz="2000" dirty="0">
              <a:solidFill>
                <a:srgbClr val="5B0DAA"/>
              </a:solidFill>
              <a:latin typeface="Copperplate Gothic Light" pitchFamily="34" charset="0"/>
            </a:endParaRPr>
          </a:p>
        </p:txBody>
      </p:sp>
      <p:pic>
        <p:nvPicPr>
          <p:cNvPr id="5123" name="Picture 3"/>
          <p:cNvPicPr>
            <a:picLocks noChangeAspect="1" noChangeArrowheads="1"/>
          </p:cNvPicPr>
          <p:nvPr/>
        </p:nvPicPr>
        <p:blipFill>
          <a:blip r:embed="rId5" cstate="print"/>
          <a:srcRect/>
          <a:stretch>
            <a:fillRect/>
          </a:stretch>
        </p:blipFill>
        <p:spPr bwMode="auto">
          <a:xfrm>
            <a:off x="457200" y="1143000"/>
            <a:ext cx="7010400" cy="4376512"/>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7536070" y="2209800"/>
            <a:ext cx="1531730" cy="1447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left)">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6146" name="Picture 2"/>
          <p:cNvPicPr>
            <a:picLocks noChangeAspect="1" noChangeArrowheads="1"/>
          </p:cNvPicPr>
          <p:nvPr/>
        </p:nvPicPr>
        <p:blipFill>
          <a:blip r:embed="rId5" cstate="print"/>
          <a:srcRect/>
          <a:stretch>
            <a:fillRect/>
          </a:stretch>
        </p:blipFill>
        <p:spPr bwMode="auto">
          <a:xfrm>
            <a:off x="2671336" y="1028700"/>
            <a:ext cx="4415264" cy="4686300"/>
          </a:xfrm>
          <a:prstGeom prst="rect">
            <a:avLst/>
          </a:prstGeom>
          <a:noFill/>
          <a:ln w="9525">
            <a:noFill/>
            <a:miter lim="800000"/>
            <a:headEnd/>
            <a:tailEnd/>
          </a:ln>
        </p:spPr>
      </p:pic>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(u, v, </a:t>
            </a:r>
            <a:r>
              <a:rPr lang="en-US" sz="2800" u="sng" dirty="0" smtClean="0">
                <a:solidFill>
                  <a:srgbClr val="5B0DAA"/>
                </a:solidFill>
                <a:latin typeface="Copperplate Gothic Light" pitchFamily="34" charset="0"/>
              </a:rPr>
              <a:t>w</a:t>
            </a:r>
            <a:r>
              <a:rPr lang="en-US" sz="2800" dirty="0" smtClean="0">
                <a:solidFill>
                  <a:srgbClr val="5B0DAA"/>
                </a:solidFill>
                <a:latin typeface="Copperplate Gothic Light" pitchFamily="34" charset="0"/>
              </a:rPr>
              <a:t>) from</a:t>
            </a:r>
          </a:p>
          <a:p>
            <a:pPr algn="ctr">
              <a:spcBef>
                <a:spcPct val="0"/>
              </a:spcBef>
              <a:buClrTx/>
            </a:pPr>
            <a:r>
              <a:rPr lang="en-US" sz="2800" dirty="0" smtClean="0">
                <a:solidFill>
                  <a:srgbClr val="5B0DAA"/>
                </a:solidFill>
                <a:latin typeface="Copperplate Gothic Light" pitchFamily="34" charset="0"/>
              </a:rPr>
              <a:t>Position, Look, and Up [2]</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(u, </a:t>
            </a:r>
            <a:r>
              <a:rPr lang="en-US" sz="2800" u="sng" dirty="0" smtClean="0">
                <a:solidFill>
                  <a:srgbClr val="5B0DAA"/>
                </a:solidFill>
                <a:latin typeface="Copperplate Gothic Light" pitchFamily="34" charset="0"/>
              </a:rPr>
              <a:t>v</a:t>
            </a:r>
            <a:r>
              <a:rPr lang="en-US" sz="2800" dirty="0" smtClean="0">
                <a:solidFill>
                  <a:srgbClr val="5B0DAA"/>
                </a:solidFill>
                <a:latin typeface="Copperplate Gothic Light" pitchFamily="34" charset="0"/>
              </a:rPr>
              <a:t>, w) from</a:t>
            </a:r>
          </a:p>
          <a:p>
            <a:pPr algn="ctr">
              <a:spcBef>
                <a:spcPct val="0"/>
              </a:spcBef>
              <a:buClrTx/>
            </a:pPr>
            <a:r>
              <a:rPr lang="en-US" sz="2800" dirty="0" smtClean="0">
                <a:solidFill>
                  <a:srgbClr val="5B0DAA"/>
                </a:solidFill>
                <a:latin typeface="Copperplate Gothic Light" pitchFamily="34" charset="0"/>
              </a:rPr>
              <a:t>Position, Look, and Up [3]</a:t>
            </a:r>
            <a:endParaRPr lang="en-US" sz="2000" dirty="0">
              <a:solidFill>
                <a:srgbClr val="5B0DAA"/>
              </a:solidFill>
              <a:latin typeface="Copperplate Gothic Light" pitchFamily="34" charset="0"/>
            </a:endParaRPr>
          </a:p>
        </p:txBody>
      </p:sp>
      <p:pic>
        <p:nvPicPr>
          <p:cNvPr id="7170" name="Picture 2"/>
          <p:cNvPicPr>
            <a:picLocks noChangeAspect="1" noChangeArrowheads="1"/>
          </p:cNvPicPr>
          <p:nvPr/>
        </p:nvPicPr>
        <p:blipFill>
          <a:blip r:embed="rId5" cstate="print"/>
          <a:srcRect/>
          <a:stretch>
            <a:fillRect/>
          </a:stretch>
        </p:blipFill>
        <p:spPr bwMode="auto">
          <a:xfrm>
            <a:off x="2836333" y="914400"/>
            <a:ext cx="4326467" cy="487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a:t>
            </a:r>
            <a:r>
              <a:rPr lang="en-US" sz="2800" u="sng" dirty="0" smtClean="0">
                <a:solidFill>
                  <a:srgbClr val="5B0DAA"/>
                </a:solidFill>
                <a:latin typeface="Copperplate Gothic Light" pitchFamily="34" charset="0"/>
              </a:rPr>
              <a:t>u</a:t>
            </a:r>
            <a:r>
              <a:rPr lang="en-US" sz="2800" dirty="0" smtClean="0">
                <a:solidFill>
                  <a:srgbClr val="5B0DAA"/>
                </a:solidFill>
                <a:latin typeface="Copperplate Gothic Light" pitchFamily="34" charset="0"/>
              </a:rPr>
              <a:t>, v, w) from</a:t>
            </a:r>
          </a:p>
          <a:p>
            <a:pPr algn="ctr">
              <a:spcBef>
                <a:spcPct val="0"/>
              </a:spcBef>
              <a:buClrTx/>
            </a:pPr>
            <a:r>
              <a:rPr lang="en-US" sz="2800" dirty="0" smtClean="0">
                <a:solidFill>
                  <a:srgbClr val="5B0DAA"/>
                </a:solidFill>
                <a:latin typeface="Copperplate Gothic Light" pitchFamily="34" charset="0"/>
              </a:rPr>
              <a:t>Position, Look, and Up [4]</a:t>
            </a:r>
            <a:endParaRPr lang="en-US" sz="2000" dirty="0">
              <a:solidFill>
                <a:srgbClr val="5B0DAA"/>
              </a:solidFill>
              <a:latin typeface="Copperplate Gothic Light" pitchFamily="34" charset="0"/>
            </a:endParaRPr>
          </a:p>
        </p:txBody>
      </p:sp>
      <p:pic>
        <p:nvPicPr>
          <p:cNvPr id="8194" name="Picture 2"/>
          <p:cNvPicPr>
            <a:picLocks noChangeAspect="1" noChangeArrowheads="1"/>
          </p:cNvPicPr>
          <p:nvPr/>
        </p:nvPicPr>
        <p:blipFill>
          <a:blip r:embed="rId5" cstate="print"/>
          <a:srcRect/>
          <a:stretch>
            <a:fillRect/>
          </a:stretch>
        </p:blipFill>
        <p:spPr bwMode="auto">
          <a:xfrm>
            <a:off x="2895600" y="990600"/>
            <a:ext cx="4343400" cy="4776044"/>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(u, v, w) from</a:t>
            </a:r>
          </a:p>
          <a:p>
            <a:pPr algn="ctr">
              <a:spcBef>
                <a:spcPct val="0"/>
              </a:spcBef>
              <a:buClrTx/>
            </a:pPr>
            <a:r>
              <a:rPr lang="en-US" sz="2800" dirty="0" smtClean="0">
                <a:solidFill>
                  <a:srgbClr val="5B0DAA"/>
                </a:solidFill>
                <a:latin typeface="Copperplate Gothic Light" pitchFamily="34" charset="0"/>
              </a:rPr>
              <a:t>Position, Look, and Up [5]</a:t>
            </a:r>
            <a:endParaRPr lang="en-US" sz="2000" dirty="0">
              <a:solidFill>
                <a:srgbClr val="5B0DAA"/>
              </a:solidFill>
              <a:latin typeface="Copperplate Gothic Light" pitchFamily="34" charset="0"/>
            </a:endParaRPr>
          </a:p>
        </p:txBody>
      </p:sp>
      <p:pic>
        <p:nvPicPr>
          <p:cNvPr id="9218" name="Picture 2"/>
          <p:cNvPicPr>
            <a:picLocks noChangeAspect="1" noChangeArrowheads="1"/>
          </p:cNvPicPr>
          <p:nvPr/>
        </p:nvPicPr>
        <p:blipFill>
          <a:blip r:embed="rId5" cstate="print"/>
          <a:srcRect/>
          <a:stretch>
            <a:fillRect/>
          </a:stretch>
        </p:blipFill>
        <p:spPr bwMode="auto">
          <a:xfrm>
            <a:off x="3048000" y="970878"/>
            <a:ext cx="4114800" cy="4744122"/>
          </a:xfrm>
          <a:prstGeom prst="rect">
            <a:avLst/>
          </a:prstGeom>
          <a:noFill/>
          <a:ln w="9525">
            <a:noFill/>
            <a:miter lim="800000"/>
            <a:headEnd/>
            <a:tailEnd/>
          </a:ln>
        </p:spPr>
      </p:pic>
      <p:sp>
        <p:nvSpPr>
          <p:cNvPr id="5" name="Rectangle 4"/>
          <p:cNvSpPr/>
          <p:nvPr/>
        </p:nvSpPr>
        <p:spPr bwMode="auto">
          <a:xfrm>
            <a:off x="2971800" y="4572000"/>
            <a:ext cx="4191000" cy="1219200"/>
          </a:xfrm>
          <a:prstGeom prst="rect">
            <a:avLst/>
          </a:prstGeom>
          <a:solidFill>
            <a:srgbClr val="FF99CC">
              <a:alpha val="10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Transforming to Canonical View</a:t>
            </a:r>
            <a:endParaRPr lang="en-US" sz="2000" dirty="0">
              <a:solidFill>
                <a:srgbClr val="5B0DAA"/>
              </a:solidFill>
              <a:latin typeface="Copperplate Gothic Light" pitchFamily="34" charset="0"/>
            </a:endParaRPr>
          </a:p>
        </p:txBody>
      </p:sp>
      <p:pic>
        <p:nvPicPr>
          <p:cNvPr id="10242" name="Picture 2"/>
          <p:cNvPicPr>
            <a:picLocks noChangeAspect="1" noChangeArrowheads="1"/>
          </p:cNvPicPr>
          <p:nvPr/>
        </p:nvPicPr>
        <p:blipFill>
          <a:blip r:embed="rId5" cstate="print"/>
          <a:srcRect/>
          <a:stretch>
            <a:fillRect/>
          </a:stretch>
        </p:blipFill>
        <p:spPr bwMode="auto">
          <a:xfrm>
            <a:off x="2667000" y="924188"/>
            <a:ext cx="4343400" cy="48670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4" cstate="print"/>
          <a:srcRect/>
          <a:stretch>
            <a:fillRect/>
          </a:stretch>
        </p:blipFill>
        <p:spPr bwMode="auto">
          <a:xfrm>
            <a:off x="1952625" y="5667375"/>
            <a:ext cx="6153150" cy="733425"/>
          </a:xfrm>
          <a:prstGeom prst="rect">
            <a:avLst/>
          </a:prstGeom>
          <a:noFill/>
        </p:spPr>
      </p:pic>
      <p:sp>
        <p:nvSpPr>
          <p:cNvPr id="13314" name="Rectangle 2"/>
          <p:cNvSpPr>
            <a:spLocks noChangeArrowheads="1"/>
          </p:cNvSpPr>
          <p:nvPr/>
        </p:nvSpPr>
        <p:spPr bwMode="auto">
          <a:xfrm>
            <a:off x="1066800" y="76200"/>
            <a:ext cx="7924800" cy="762000"/>
          </a:xfrm>
          <a:prstGeom prst="rect">
            <a:avLst/>
          </a:prstGeom>
          <a:noFill/>
          <a:ln w="9525">
            <a:noFill/>
            <a:miter lim="800000"/>
            <a:headEnd/>
            <a:tailEnd/>
          </a:ln>
        </p:spPr>
        <p:txBody>
          <a:bodyPr anchor="ctr"/>
          <a:lstStyle/>
          <a:p>
            <a:pPr algn="ctr"/>
            <a:r>
              <a:rPr lang="en-US" sz="2800" u="none">
                <a:solidFill>
                  <a:srgbClr val="5B0DAA"/>
                </a:solidFill>
                <a:latin typeface="Copperplate Gothic Light" pitchFamily="34" charset="0"/>
              </a:rPr>
              <a:t>Where We Are</a:t>
            </a:r>
          </a:p>
        </p:txBody>
      </p:sp>
      <p:pic>
        <p:nvPicPr>
          <p:cNvPr id="8" name="Picture 3"/>
          <p:cNvPicPr>
            <a:picLocks noChangeAspect="1" noChangeArrowheads="1"/>
          </p:cNvPicPr>
          <p:nvPr/>
        </p:nvPicPr>
        <p:blipFill>
          <a:blip r:embed="rId5" cstate="print"/>
          <a:srcRect/>
          <a:stretch>
            <a:fillRect/>
          </a:stretch>
        </p:blipFill>
        <p:spPr bwMode="auto">
          <a:xfrm>
            <a:off x="1733550" y="990467"/>
            <a:ext cx="6515100" cy="4350915"/>
          </a:xfrm>
          <a:prstGeom prst="rect">
            <a:avLst/>
          </a:prstGeom>
          <a:noFill/>
          <a:ln w="9525">
            <a:noFill/>
            <a:miter lim="800000"/>
            <a:headEnd/>
            <a:tailEnd/>
          </a:ln>
        </p:spPr>
      </p:pic>
      <p:sp>
        <p:nvSpPr>
          <p:cNvPr id="9" name="Rectangle 8"/>
          <p:cNvSpPr>
            <a:spLocks noChangeArrowheads="1"/>
          </p:cNvSpPr>
          <p:nvPr/>
        </p:nvSpPr>
        <p:spPr bwMode="auto">
          <a:xfrm>
            <a:off x="1447800" y="2133600"/>
            <a:ext cx="7010400" cy="228600"/>
          </a:xfrm>
          <a:prstGeom prst="rect">
            <a:avLst/>
          </a:prstGeom>
          <a:solidFill>
            <a:schemeClr val="accent2">
              <a:alpha val="10196"/>
            </a:schemeClr>
          </a:solidFill>
          <a:ln w="38100" algn="ctr">
            <a:solidFill>
              <a:schemeClr val="accent2"/>
            </a:solidFill>
            <a:miter lim="800000"/>
            <a:headEnd/>
            <a:tailEnd/>
          </a:ln>
        </p:spPr>
        <p:txBody>
          <a:bodyPr wrap="none"/>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Overview</a:t>
            </a:r>
            <a:endParaRPr lang="en-US" sz="2000" dirty="0">
              <a:solidFill>
                <a:srgbClr val="5B0DAA"/>
              </a:solidFill>
              <a:latin typeface="Copperplate Gothic Light" pitchFamily="34" charset="0"/>
            </a:endParaRPr>
          </a:p>
        </p:txBody>
      </p:sp>
      <p:pic>
        <p:nvPicPr>
          <p:cNvPr id="11266" name="Picture 2"/>
          <p:cNvPicPr>
            <a:picLocks noChangeAspect="1" noChangeArrowheads="1"/>
          </p:cNvPicPr>
          <p:nvPr/>
        </p:nvPicPr>
        <p:blipFill>
          <a:blip r:embed="rId5" cstate="print"/>
          <a:srcRect/>
          <a:stretch>
            <a:fillRect/>
          </a:stretch>
        </p:blipFill>
        <p:spPr bwMode="auto">
          <a:xfrm>
            <a:off x="2676525" y="990600"/>
            <a:ext cx="4867275" cy="4733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1</a:t>
            </a:r>
            <a:endParaRPr lang="en-US" sz="2000" dirty="0">
              <a:solidFill>
                <a:srgbClr val="5B0DAA"/>
              </a:solidFill>
              <a:latin typeface="Copperplate Gothic Light" pitchFamily="34" charset="0"/>
            </a:endParaRPr>
          </a:p>
        </p:txBody>
      </p:sp>
      <p:pic>
        <p:nvPicPr>
          <p:cNvPr id="12290" name="Picture 2"/>
          <p:cNvPicPr>
            <a:picLocks noChangeAspect="1" noChangeArrowheads="1"/>
          </p:cNvPicPr>
          <p:nvPr/>
        </p:nvPicPr>
        <p:blipFill>
          <a:blip r:embed="rId5" cstate="print"/>
          <a:srcRect/>
          <a:stretch>
            <a:fillRect/>
          </a:stretch>
        </p:blipFill>
        <p:spPr bwMode="auto">
          <a:xfrm>
            <a:off x="2749029" y="914400"/>
            <a:ext cx="4642371" cy="487904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2</a:t>
            </a:r>
            <a:endParaRPr lang="en-US" sz="2000" dirty="0">
              <a:solidFill>
                <a:srgbClr val="5B0DAA"/>
              </a:solidFill>
              <a:latin typeface="Copperplate Gothic Light" pitchFamily="34" charset="0"/>
            </a:endParaRPr>
          </a:p>
        </p:txBody>
      </p:sp>
      <p:pic>
        <p:nvPicPr>
          <p:cNvPr id="13314" name="Picture 2"/>
          <p:cNvPicPr>
            <a:picLocks noChangeAspect="1" noChangeArrowheads="1"/>
          </p:cNvPicPr>
          <p:nvPr/>
        </p:nvPicPr>
        <p:blipFill>
          <a:blip r:embed="rId5" cstate="print"/>
          <a:srcRect/>
          <a:stretch>
            <a:fillRect/>
          </a:stretch>
        </p:blipFill>
        <p:spPr bwMode="auto">
          <a:xfrm>
            <a:off x="2743200" y="990600"/>
            <a:ext cx="4572000" cy="477191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3</a:t>
            </a:r>
            <a:endParaRPr lang="en-US" sz="2000" dirty="0">
              <a:solidFill>
                <a:srgbClr val="5B0DAA"/>
              </a:solidFill>
              <a:latin typeface="Copperplate Gothic Light" pitchFamily="34" charset="0"/>
            </a:endParaRPr>
          </a:p>
        </p:txBody>
      </p:sp>
      <p:pic>
        <p:nvPicPr>
          <p:cNvPr id="14338" name="Picture 2"/>
          <p:cNvPicPr>
            <a:picLocks noChangeAspect="1" noChangeArrowheads="1"/>
          </p:cNvPicPr>
          <p:nvPr/>
        </p:nvPicPr>
        <p:blipFill>
          <a:blip r:embed="rId5" cstate="print"/>
          <a:srcRect/>
          <a:stretch>
            <a:fillRect/>
          </a:stretch>
        </p:blipFill>
        <p:spPr bwMode="auto">
          <a:xfrm>
            <a:off x="2819400" y="932877"/>
            <a:ext cx="4510087" cy="485832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4</a:t>
            </a:r>
            <a:endParaRPr lang="en-US" sz="2000" dirty="0">
              <a:solidFill>
                <a:srgbClr val="5B0DAA"/>
              </a:solidFill>
              <a:latin typeface="Copperplate Gothic Light" pitchFamily="34" charset="0"/>
            </a:endParaRPr>
          </a:p>
        </p:txBody>
      </p:sp>
      <p:pic>
        <p:nvPicPr>
          <p:cNvPr id="15362" name="Picture 2"/>
          <p:cNvPicPr>
            <a:picLocks noChangeAspect="1" noChangeArrowheads="1"/>
          </p:cNvPicPr>
          <p:nvPr/>
        </p:nvPicPr>
        <p:blipFill>
          <a:blip r:embed="rId5" cstate="print"/>
          <a:srcRect/>
          <a:stretch>
            <a:fillRect/>
          </a:stretch>
        </p:blipFill>
        <p:spPr bwMode="auto">
          <a:xfrm>
            <a:off x="2819400" y="929969"/>
            <a:ext cx="4426416" cy="486123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5</a:t>
            </a:r>
            <a:endParaRPr lang="en-US" sz="2000" dirty="0">
              <a:solidFill>
                <a:srgbClr val="5B0DAA"/>
              </a:solidFill>
              <a:latin typeface="Copperplate Gothic Light" pitchFamily="34" charset="0"/>
            </a:endParaRPr>
          </a:p>
        </p:txBody>
      </p:sp>
      <p:pic>
        <p:nvPicPr>
          <p:cNvPr id="16386" name="Picture 2"/>
          <p:cNvPicPr>
            <a:picLocks noChangeAspect="1" noChangeArrowheads="1"/>
          </p:cNvPicPr>
          <p:nvPr/>
        </p:nvPicPr>
        <p:blipFill>
          <a:blip r:embed="rId5" cstate="print"/>
          <a:srcRect/>
          <a:stretch>
            <a:fillRect/>
          </a:stretch>
        </p:blipFill>
        <p:spPr bwMode="auto">
          <a:xfrm>
            <a:off x="3048000" y="966787"/>
            <a:ext cx="4042313" cy="48244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6</a:t>
            </a:r>
            <a:endParaRPr lang="en-US" sz="2000" dirty="0">
              <a:solidFill>
                <a:srgbClr val="5B0DAA"/>
              </a:solidFill>
              <a:latin typeface="Copperplate Gothic Light" pitchFamily="34" charset="0"/>
            </a:endParaRPr>
          </a:p>
        </p:txBody>
      </p:sp>
      <p:pic>
        <p:nvPicPr>
          <p:cNvPr id="17410" name="Picture 2"/>
          <p:cNvPicPr>
            <a:picLocks noChangeAspect="1" noChangeArrowheads="1"/>
          </p:cNvPicPr>
          <p:nvPr/>
        </p:nvPicPr>
        <p:blipFill>
          <a:blip r:embed="rId5" cstate="print"/>
          <a:srcRect/>
          <a:stretch>
            <a:fillRect/>
          </a:stretch>
        </p:blipFill>
        <p:spPr bwMode="auto">
          <a:xfrm>
            <a:off x="2362200" y="914400"/>
            <a:ext cx="5257800" cy="491964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7</a:t>
            </a:r>
            <a:endParaRPr lang="en-US" sz="2000" dirty="0">
              <a:solidFill>
                <a:srgbClr val="5B0DAA"/>
              </a:solidFill>
              <a:latin typeface="Copperplate Gothic Light" pitchFamily="34" charset="0"/>
            </a:endParaRPr>
          </a:p>
        </p:txBody>
      </p:sp>
      <p:pic>
        <p:nvPicPr>
          <p:cNvPr id="18434" name="Picture 2"/>
          <p:cNvPicPr>
            <a:picLocks noChangeAspect="1" noChangeArrowheads="1"/>
          </p:cNvPicPr>
          <p:nvPr/>
        </p:nvPicPr>
        <p:blipFill>
          <a:blip r:embed="rId5" cstate="print"/>
          <a:srcRect/>
          <a:stretch>
            <a:fillRect/>
          </a:stretch>
        </p:blipFill>
        <p:spPr bwMode="auto">
          <a:xfrm>
            <a:off x="2600325" y="990600"/>
            <a:ext cx="4867275" cy="477474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Step 8</a:t>
            </a:r>
            <a:endParaRPr lang="en-US" sz="2000" dirty="0">
              <a:solidFill>
                <a:srgbClr val="5B0DAA"/>
              </a:solidFill>
              <a:latin typeface="Copperplate Gothic Light" pitchFamily="34" charset="0"/>
            </a:endParaRPr>
          </a:p>
        </p:txBody>
      </p:sp>
      <p:pic>
        <p:nvPicPr>
          <p:cNvPr id="19458" name="Picture 2"/>
          <p:cNvPicPr>
            <a:picLocks noChangeAspect="1" noChangeArrowheads="1"/>
          </p:cNvPicPr>
          <p:nvPr/>
        </p:nvPicPr>
        <p:blipFill>
          <a:blip r:embed="rId5" cstate="print"/>
          <a:srcRect/>
          <a:stretch>
            <a:fillRect/>
          </a:stretch>
        </p:blipFill>
        <p:spPr bwMode="auto">
          <a:xfrm>
            <a:off x="2590800" y="990600"/>
            <a:ext cx="4953000" cy="471848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Normalizing View Volume:</a:t>
            </a:r>
          </a:p>
          <a:p>
            <a:pPr algn="ctr">
              <a:spcBef>
                <a:spcPct val="0"/>
              </a:spcBef>
              <a:buClrTx/>
            </a:pPr>
            <a:r>
              <a:rPr lang="en-US" sz="2800" dirty="0" smtClean="0">
                <a:solidFill>
                  <a:srgbClr val="5B0DAA"/>
                </a:solidFill>
                <a:latin typeface="Copperplate Gothic Light" pitchFamily="34" charset="0"/>
              </a:rPr>
              <a:t>Results</a:t>
            </a:r>
            <a:endParaRPr lang="en-US" sz="2000" dirty="0">
              <a:solidFill>
                <a:srgbClr val="5B0DAA"/>
              </a:solidFill>
              <a:latin typeface="Copperplate Gothic Light" pitchFamily="34" charset="0"/>
            </a:endParaRPr>
          </a:p>
        </p:txBody>
      </p:sp>
      <p:pic>
        <p:nvPicPr>
          <p:cNvPr id="20482" name="Picture 2"/>
          <p:cNvPicPr>
            <a:picLocks noChangeAspect="1" noChangeArrowheads="1"/>
          </p:cNvPicPr>
          <p:nvPr/>
        </p:nvPicPr>
        <p:blipFill>
          <a:blip r:embed="rId5" cstate="print"/>
          <a:srcRect/>
          <a:stretch>
            <a:fillRect/>
          </a:stretch>
        </p:blipFill>
        <p:spPr bwMode="auto">
          <a:xfrm>
            <a:off x="2286000" y="990600"/>
            <a:ext cx="5715000" cy="470448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143000" y="76200"/>
            <a:ext cx="7924800" cy="762000"/>
          </a:xfrm>
          <a:prstGeom prst="rect">
            <a:avLst/>
          </a:prstGeom>
          <a:noFill/>
          <a:ln w="9525">
            <a:noFill/>
            <a:miter lim="800000"/>
            <a:headEnd/>
            <a:tailEnd/>
          </a:ln>
        </p:spPr>
        <p:txBody>
          <a:bodyPr anchor="ctr"/>
          <a:lstStyle/>
          <a:p>
            <a:pPr algn="ctr"/>
            <a:r>
              <a:rPr lang="en-US" altLang="zh-CN" sz="3200" b="1" u="none" dirty="0" smtClean="0">
                <a:solidFill>
                  <a:srgbClr val="5B0DAA"/>
                </a:solidFill>
                <a:latin typeface="Copperplate Gothic Light" pitchFamily="34" charset="0"/>
                <a:ea typeface="宋体" pitchFamily="2" charset="-122"/>
              </a:rPr>
              <a:t>Acknowledgements</a:t>
            </a:r>
            <a:endParaRPr lang="en-US" altLang="zh-CN" sz="2400" b="1" u="none" dirty="0">
              <a:solidFill>
                <a:srgbClr val="5B0DAA"/>
              </a:solidFill>
              <a:latin typeface="Copperplate Gothic Light" pitchFamily="34" charset="0"/>
              <a:ea typeface="宋体" pitchFamily="2" charset="-122"/>
            </a:endParaRPr>
          </a:p>
        </p:txBody>
      </p:sp>
      <p:sp>
        <p:nvSpPr>
          <p:cNvPr id="15" name="Rectangle 14"/>
          <p:cNvSpPr/>
          <p:nvPr/>
        </p:nvSpPr>
        <p:spPr>
          <a:xfrm>
            <a:off x="5486400" y="956370"/>
            <a:ext cx="3429000" cy="5219891"/>
          </a:xfrm>
          <a:prstGeom prst="rect">
            <a:avLst/>
          </a:prstGeom>
        </p:spPr>
        <p:txBody>
          <a:bodyPr wrap="square">
            <a:spAutoFit/>
          </a:bodyPr>
          <a:lstStyle/>
          <a:p>
            <a:endParaRPr lang="en-US" dirty="0" smtClean="0">
              <a:solidFill>
                <a:schemeClr val="tx2">
                  <a:lumMod val="75000"/>
                  <a:lumOff val="25000"/>
                </a:schemeClr>
              </a:solidFill>
            </a:endParaRPr>
          </a:p>
          <a:p>
            <a:r>
              <a:rPr lang="en-US" dirty="0" smtClean="0">
                <a:solidFill>
                  <a:schemeClr val="tx2">
                    <a:lumMod val="75000"/>
                    <a:lumOff val="25000"/>
                  </a:schemeClr>
                </a:solidFill>
              </a:rPr>
              <a:t>James D. Foley</a:t>
            </a:r>
          </a:p>
          <a:p>
            <a:r>
              <a:rPr lang="en-US" dirty="0" smtClean="0">
                <a:solidFill>
                  <a:schemeClr val="tx2">
                    <a:lumMod val="75000"/>
                    <a:lumOff val="25000"/>
                  </a:schemeClr>
                </a:solidFill>
              </a:rPr>
              <a:t>Georgia Tech</a:t>
            </a:r>
          </a:p>
          <a:p>
            <a:r>
              <a:rPr lang="en-US" dirty="0" smtClean="0">
                <a:solidFill>
                  <a:srgbClr val="008000"/>
                </a:solidFill>
                <a:hlinkClick r:id="rId3"/>
              </a:rPr>
              <a:t>http://bit.ly/ajYf2Q</a:t>
            </a:r>
            <a:r>
              <a:rPr lang="en-US" dirty="0" smtClean="0">
                <a:solidFill>
                  <a:srgbClr val="008000"/>
                </a:solidFill>
              </a:rPr>
              <a:t> </a:t>
            </a:r>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r>
              <a:rPr lang="en-US" b="1" u="none" dirty="0" err="1" smtClean="0">
                <a:solidFill>
                  <a:srgbClr val="800000"/>
                </a:solidFill>
                <a:latin typeface="Arial" charset="0"/>
              </a:rPr>
              <a:t>Andries</a:t>
            </a:r>
            <a:r>
              <a:rPr lang="en-US" b="1" u="none" dirty="0" smtClean="0">
                <a:solidFill>
                  <a:srgbClr val="800000"/>
                </a:solidFill>
                <a:latin typeface="Arial" charset="0"/>
              </a:rPr>
              <a:t> van Dam</a:t>
            </a:r>
          </a:p>
          <a:p>
            <a:r>
              <a:rPr lang="en-US" dirty="0" smtClean="0">
                <a:solidFill>
                  <a:srgbClr val="800000"/>
                </a:solidFill>
              </a:rPr>
              <a:t>Brown University</a:t>
            </a:r>
            <a:endParaRPr lang="en-US" b="1" u="none" dirty="0" smtClean="0">
              <a:solidFill>
                <a:srgbClr val="800000"/>
              </a:solidFill>
              <a:latin typeface="Arial" charset="0"/>
            </a:endParaRPr>
          </a:p>
          <a:p>
            <a:r>
              <a:rPr lang="en-US" dirty="0" smtClean="0">
                <a:solidFill>
                  <a:srgbClr val="008000"/>
                </a:solidFill>
                <a:hlinkClick r:id="rId4"/>
              </a:rPr>
              <a:t>http://www.cs.brown.edu/~avd/</a:t>
            </a:r>
            <a:r>
              <a:rPr lang="en-US" dirty="0" smtClean="0">
                <a:solidFill>
                  <a:srgbClr val="008000"/>
                </a:solidFill>
              </a:rPr>
              <a:t> </a:t>
            </a:r>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r>
              <a:rPr lang="en-US" b="1" u="none" dirty="0" smtClean="0">
                <a:solidFill>
                  <a:srgbClr val="0099FF"/>
                </a:solidFill>
                <a:latin typeface="Arial" charset="0"/>
              </a:rPr>
              <a:t>Steven K. </a:t>
            </a:r>
            <a:r>
              <a:rPr lang="en-US" b="1" u="none" dirty="0" err="1" smtClean="0">
                <a:solidFill>
                  <a:srgbClr val="0099FF"/>
                </a:solidFill>
                <a:latin typeface="Arial" charset="0"/>
              </a:rPr>
              <a:t>Feiner</a:t>
            </a:r>
            <a:endParaRPr lang="en-US" b="1" u="none" dirty="0" smtClean="0">
              <a:solidFill>
                <a:srgbClr val="0099FF"/>
              </a:solidFill>
              <a:latin typeface="Arial" charset="0"/>
            </a:endParaRPr>
          </a:p>
          <a:p>
            <a:r>
              <a:rPr lang="en-US" dirty="0" smtClean="0">
                <a:solidFill>
                  <a:srgbClr val="0099FF"/>
                </a:solidFill>
              </a:rPr>
              <a:t>Columbia University</a:t>
            </a:r>
          </a:p>
          <a:p>
            <a:r>
              <a:rPr lang="en-US" dirty="0" smtClean="0">
                <a:solidFill>
                  <a:srgbClr val="008000"/>
                </a:solidFill>
                <a:hlinkClick r:id="rId5"/>
              </a:rPr>
              <a:t>http://www.cs.columbia.edu/~feiner/</a:t>
            </a:r>
            <a:r>
              <a:rPr lang="en-US" dirty="0" smtClean="0">
                <a:solidFill>
                  <a:srgbClr val="008000"/>
                </a:solidFill>
              </a:rPr>
              <a:t> </a:t>
            </a:r>
            <a:endParaRPr lang="en-US" b="1" u="none" dirty="0" smtClean="0">
              <a:solidFill>
                <a:srgbClr val="008000"/>
              </a:solidFill>
              <a:latin typeface="Arial" charset="0"/>
            </a:endParaRPr>
          </a:p>
          <a:p>
            <a:endParaRPr lang="en-US" b="1" u="none" dirty="0">
              <a:solidFill>
                <a:srgbClr val="008000"/>
              </a:solidFill>
              <a:latin typeface="Arial" charset="0"/>
            </a:endParaRPr>
          </a:p>
          <a:p>
            <a:endParaRPr lang="en-US" b="1" u="none" dirty="0" smtClean="0">
              <a:solidFill>
                <a:srgbClr val="008000"/>
              </a:solidFill>
              <a:latin typeface="Arial" charset="0"/>
            </a:endParaRPr>
          </a:p>
          <a:p>
            <a:r>
              <a:rPr lang="en-US" dirty="0" smtClean="0">
                <a:solidFill>
                  <a:srgbClr val="800000"/>
                </a:solidFill>
              </a:rPr>
              <a:t>John F. Hughes</a:t>
            </a:r>
          </a:p>
          <a:p>
            <a:r>
              <a:rPr lang="en-US" dirty="0" smtClean="0">
                <a:solidFill>
                  <a:srgbClr val="800000"/>
                </a:solidFill>
              </a:rPr>
              <a:t>Brown University</a:t>
            </a:r>
          </a:p>
          <a:p>
            <a:r>
              <a:rPr lang="en-US" dirty="0" smtClean="0">
                <a:solidFill>
                  <a:srgbClr val="008000"/>
                </a:solidFill>
                <a:hlinkClick r:id="rId6"/>
              </a:rPr>
              <a:t>http://www.cs.brown.edu/~jfh/</a:t>
            </a:r>
            <a:endParaRPr lang="en-US" b="1" dirty="0">
              <a:solidFill>
                <a:srgbClr val="008000"/>
              </a:solidFill>
              <a:latin typeface="+mn-lt"/>
            </a:endParaRPr>
          </a:p>
        </p:txBody>
      </p:sp>
      <p:pic>
        <p:nvPicPr>
          <p:cNvPr id="19" name="Picture 18" descr="AvDsummer2008small.jpg"/>
          <p:cNvPicPr>
            <a:picLocks noChangeAspect="1"/>
          </p:cNvPicPr>
          <p:nvPr/>
        </p:nvPicPr>
        <p:blipFill>
          <a:blip r:embed="rId7" cstate="print"/>
          <a:stretch>
            <a:fillRect/>
          </a:stretch>
        </p:blipFill>
        <p:spPr>
          <a:xfrm>
            <a:off x="609600" y="2455379"/>
            <a:ext cx="1143000" cy="1266825"/>
          </a:xfrm>
          <a:prstGeom prst="rect">
            <a:avLst/>
          </a:prstGeom>
        </p:spPr>
      </p:pic>
      <p:sp>
        <p:nvSpPr>
          <p:cNvPr id="20" name="Rectangle 19"/>
          <p:cNvSpPr/>
          <p:nvPr/>
        </p:nvSpPr>
        <p:spPr>
          <a:xfrm>
            <a:off x="1905000" y="2438400"/>
            <a:ext cx="3429000" cy="1317284"/>
          </a:xfrm>
          <a:prstGeom prst="rect">
            <a:avLst/>
          </a:prstGeom>
        </p:spPr>
        <p:txBody>
          <a:bodyPr wrap="square">
            <a:spAutoFit/>
          </a:bodyPr>
          <a:lstStyle/>
          <a:p>
            <a:r>
              <a:rPr lang="en-US" sz="1800" dirty="0" smtClean="0"/>
              <a:t>Andy van Dam</a:t>
            </a:r>
          </a:p>
          <a:p>
            <a:r>
              <a:rPr lang="en-US" dirty="0" smtClean="0"/>
              <a:t>T. J. Watson University Professor of Technology and Education &amp; Professor of Computer Science</a:t>
            </a:r>
          </a:p>
          <a:p>
            <a:r>
              <a:rPr lang="en-US" dirty="0" smtClean="0"/>
              <a:t>Brown University</a:t>
            </a:r>
            <a:endParaRPr lang="en-US" dirty="0"/>
          </a:p>
        </p:txBody>
      </p:sp>
      <p:pic>
        <p:nvPicPr>
          <p:cNvPr id="21" name="Picture 20" descr="feiner02.gif"/>
          <p:cNvPicPr>
            <a:picLocks noChangeAspect="1"/>
          </p:cNvPicPr>
          <p:nvPr/>
        </p:nvPicPr>
        <p:blipFill>
          <a:blip r:embed="rId8" cstate="print"/>
          <a:stretch>
            <a:fillRect/>
          </a:stretch>
        </p:blipFill>
        <p:spPr>
          <a:xfrm>
            <a:off x="609600" y="3886200"/>
            <a:ext cx="1116594" cy="1219200"/>
          </a:xfrm>
          <a:prstGeom prst="rect">
            <a:avLst/>
          </a:prstGeom>
        </p:spPr>
      </p:pic>
      <p:sp>
        <p:nvSpPr>
          <p:cNvPr id="22" name="Rectangle 21"/>
          <p:cNvSpPr/>
          <p:nvPr/>
        </p:nvSpPr>
        <p:spPr>
          <a:xfrm>
            <a:off x="1905000" y="3810000"/>
            <a:ext cx="3429000" cy="1317284"/>
          </a:xfrm>
          <a:prstGeom prst="rect">
            <a:avLst/>
          </a:prstGeom>
        </p:spPr>
        <p:txBody>
          <a:bodyPr wrap="square">
            <a:spAutoFit/>
          </a:bodyPr>
          <a:lstStyle/>
          <a:p>
            <a:r>
              <a:rPr lang="en-US" sz="1800" dirty="0" smtClean="0"/>
              <a:t>Steve </a:t>
            </a:r>
            <a:r>
              <a:rPr lang="en-US" sz="1800" dirty="0" err="1" smtClean="0"/>
              <a:t>Feiner</a:t>
            </a:r>
            <a:endParaRPr lang="en-US" sz="1800" dirty="0" smtClean="0"/>
          </a:p>
          <a:p>
            <a:r>
              <a:rPr lang="en-US" dirty="0" smtClean="0"/>
              <a:t>Professor of Computer Science  &amp; Director, Computer Graphics and User Interfaces Laboratory</a:t>
            </a:r>
          </a:p>
          <a:p>
            <a:r>
              <a:rPr lang="en-US" dirty="0" smtClean="0"/>
              <a:t>Columbia University</a:t>
            </a:r>
            <a:endParaRPr lang="en-US" dirty="0"/>
          </a:p>
        </p:txBody>
      </p:sp>
      <p:pic>
        <p:nvPicPr>
          <p:cNvPr id="606210" name="Picture 2"/>
          <p:cNvPicPr>
            <a:picLocks noChangeAspect="1" noChangeArrowheads="1"/>
          </p:cNvPicPr>
          <p:nvPr/>
        </p:nvPicPr>
        <p:blipFill>
          <a:blip r:embed="rId9" cstate="print"/>
          <a:srcRect/>
          <a:stretch>
            <a:fillRect/>
          </a:stretch>
        </p:blipFill>
        <p:spPr bwMode="auto">
          <a:xfrm>
            <a:off x="609600" y="5257800"/>
            <a:ext cx="1143000" cy="1143000"/>
          </a:xfrm>
          <a:prstGeom prst="rect">
            <a:avLst/>
          </a:prstGeom>
          <a:noFill/>
          <a:ln w="9525">
            <a:noFill/>
            <a:miter lim="800000"/>
            <a:headEnd/>
            <a:tailEnd/>
          </a:ln>
        </p:spPr>
      </p:pic>
      <p:sp>
        <p:nvSpPr>
          <p:cNvPr id="23" name="Rectangle 22"/>
          <p:cNvSpPr/>
          <p:nvPr/>
        </p:nvSpPr>
        <p:spPr>
          <a:xfrm>
            <a:off x="1905000" y="5257800"/>
            <a:ext cx="3429000" cy="1101840"/>
          </a:xfrm>
          <a:prstGeom prst="rect">
            <a:avLst/>
          </a:prstGeom>
        </p:spPr>
        <p:txBody>
          <a:bodyPr wrap="square">
            <a:spAutoFit/>
          </a:bodyPr>
          <a:lstStyle/>
          <a:p>
            <a:r>
              <a:rPr lang="en-US" sz="1800" dirty="0" smtClean="0"/>
              <a:t>John F. Hughes</a:t>
            </a:r>
          </a:p>
          <a:p>
            <a:r>
              <a:rPr lang="en-US" dirty="0" smtClean="0"/>
              <a:t>Associate Professor of Computer Science</a:t>
            </a:r>
          </a:p>
          <a:p>
            <a:r>
              <a:rPr lang="en-US" dirty="0" smtClean="0"/>
              <a:t>Brown University</a:t>
            </a:r>
          </a:p>
        </p:txBody>
      </p:sp>
      <p:sp>
        <p:nvSpPr>
          <p:cNvPr id="24" name="Rectangle 23"/>
          <p:cNvSpPr/>
          <p:nvPr/>
        </p:nvSpPr>
        <p:spPr>
          <a:xfrm>
            <a:off x="1905000" y="968716"/>
            <a:ext cx="3429000" cy="1317284"/>
          </a:xfrm>
          <a:prstGeom prst="rect">
            <a:avLst/>
          </a:prstGeom>
        </p:spPr>
        <p:txBody>
          <a:bodyPr wrap="square">
            <a:spAutoFit/>
          </a:bodyPr>
          <a:lstStyle/>
          <a:p>
            <a:r>
              <a:rPr lang="en-US" sz="1800" dirty="0" smtClean="0"/>
              <a:t>Jim Foley</a:t>
            </a:r>
          </a:p>
          <a:p>
            <a:r>
              <a:rPr lang="en-US" dirty="0" smtClean="0"/>
              <a:t>Professor, College of Computing &amp; Stephen Fleming Chair in Telecommunications</a:t>
            </a:r>
          </a:p>
          <a:p>
            <a:r>
              <a:rPr lang="en-US" dirty="0" smtClean="0"/>
              <a:t>Georgia Institute of Technology</a:t>
            </a:r>
            <a:endParaRPr lang="en-US" dirty="0"/>
          </a:p>
        </p:txBody>
      </p:sp>
      <p:pic>
        <p:nvPicPr>
          <p:cNvPr id="606211" name="Picture 3"/>
          <p:cNvPicPr>
            <a:picLocks noChangeAspect="1" noChangeArrowheads="1"/>
          </p:cNvPicPr>
          <p:nvPr/>
        </p:nvPicPr>
        <p:blipFill>
          <a:blip r:embed="rId10" cstate="print"/>
          <a:srcRect/>
          <a:stretch>
            <a:fillRect/>
          </a:stretch>
        </p:blipFill>
        <p:spPr bwMode="auto">
          <a:xfrm>
            <a:off x="609600" y="990600"/>
            <a:ext cx="1131983"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06211"/>
                                        </p:tgtEl>
                                        <p:attrNameLst>
                                          <p:attrName>style.visibility</p:attrName>
                                        </p:attrNameLst>
                                      </p:cBhvr>
                                      <p:to>
                                        <p:strVal val="visible"/>
                                      </p:to>
                                    </p:set>
                                    <p:animEffect transition="in" filter="fade">
                                      <p:cBhvr>
                                        <p:cTn id="7" dur="1000"/>
                                        <p:tgtEl>
                                          <p:spTgt spid="606211"/>
                                        </p:tgtEl>
                                      </p:cBhvr>
                                    </p:animEffect>
                                    <p:anim calcmode="lin" valueType="num">
                                      <p:cBhvr>
                                        <p:cTn id="8" dur="1000" fill="hold"/>
                                        <p:tgtEl>
                                          <p:spTgt spid="606211"/>
                                        </p:tgtEl>
                                        <p:attrNameLst>
                                          <p:attrName>style.rotation</p:attrName>
                                        </p:attrNameLst>
                                      </p:cBhvr>
                                      <p:tavLst>
                                        <p:tav tm="0">
                                          <p:val>
                                            <p:fltVal val="720"/>
                                          </p:val>
                                        </p:tav>
                                        <p:tav tm="100000">
                                          <p:val>
                                            <p:fltVal val="0"/>
                                          </p:val>
                                        </p:tav>
                                      </p:tavLst>
                                    </p:anim>
                                    <p:anim calcmode="lin" valueType="num">
                                      <p:cBhvr>
                                        <p:cTn id="9" dur="1000" fill="hold"/>
                                        <p:tgtEl>
                                          <p:spTgt spid="606211"/>
                                        </p:tgtEl>
                                        <p:attrNameLst>
                                          <p:attrName>ppt_h</p:attrName>
                                        </p:attrNameLst>
                                      </p:cBhvr>
                                      <p:tavLst>
                                        <p:tav tm="0">
                                          <p:val>
                                            <p:fltVal val="0"/>
                                          </p:val>
                                        </p:tav>
                                        <p:tav tm="100000">
                                          <p:val>
                                            <p:strVal val="#ppt_h"/>
                                          </p:val>
                                        </p:tav>
                                      </p:tavLst>
                                    </p:anim>
                                    <p:anim calcmode="lin" valueType="num">
                                      <p:cBhvr>
                                        <p:cTn id="10" dur="1000" fill="hold"/>
                                        <p:tgtEl>
                                          <p:spTgt spid="6062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style.rotation</p:attrName>
                                        </p:attrNameLst>
                                      </p:cBhvr>
                                      <p:tavLst>
                                        <p:tav tm="0">
                                          <p:val>
                                            <p:fltVal val="720"/>
                                          </p:val>
                                        </p:tav>
                                        <p:tav tm="100000">
                                          <p:val>
                                            <p:fltVal val="0"/>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style.rotation</p:attrName>
                                        </p:attrNameLst>
                                      </p:cBhvr>
                                      <p:tavLst>
                                        <p:tav tm="0">
                                          <p:val>
                                            <p:fltVal val="720"/>
                                          </p:val>
                                        </p:tav>
                                        <p:tav tm="100000">
                                          <p:val>
                                            <p:fltVal val="0"/>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606210"/>
                                        </p:tgtEl>
                                        <p:attrNameLst>
                                          <p:attrName>style.visibility</p:attrName>
                                        </p:attrNameLst>
                                      </p:cBhvr>
                                      <p:to>
                                        <p:strVal val="visible"/>
                                      </p:to>
                                    </p:set>
                                    <p:animEffect transition="in" filter="fade">
                                      <p:cBhvr>
                                        <p:cTn id="31" dur="1000"/>
                                        <p:tgtEl>
                                          <p:spTgt spid="606210"/>
                                        </p:tgtEl>
                                      </p:cBhvr>
                                    </p:animEffect>
                                    <p:anim calcmode="lin" valueType="num">
                                      <p:cBhvr>
                                        <p:cTn id="32" dur="1000" fill="hold"/>
                                        <p:tgtEl>
                                          <p:spTgt spid="606210"/>
                                        </p:tgtEl>
                                        <p:attrNameLst>
                                          <p:attrName>style.rotation</p:attrName>
                                        </p:attrNameLst>
                                      </p:cBhvr>
                                      <p:tavLst>
                                        <p:tav tm="0">
                                          <p:val>
                                            <p:fltVal val="720"/>
                                          </p:val>
                                        </p:tav>
                                        <p:tav tm="100000">
                                          <p:val>
                                            <p:fltVal val="0"/>
                                          </p:val>
                                        </p:tav>
                                      </p:tavLst>
                                    </p:anim>
                                    <p:anim calcmode="lin" valueType="num">
                                      <p:cBhvr>
                                        <p:cTn id="33" dur="1000" fill="hold"/>
                                        <p:tgtEl>
                                          <p:spTgt spid="606210"/>
                                        </p:tgtEl>
                                        <p:attrNameLst>
                                          <p:attrName>ppt_h</p:attrName>
                                        </p:attrNameLst>
                                      </p:cBhvr>
                                      <p:tavLst>
                                        <p:tav tm="0">
                                          <p:val>
                                            <p:fltVal val="0"/>
                                          </p:val>
                                        </p:tav>
                                        <p:tav tm="100000">
                                          <p:val>
                                            <p:strVal val="#ppt_h"/>
                                          </p:val>
                                        </p:tav>
                                      </p:tavLst>
                                    </p:anim>
                                    <p:anim calcmode="lin" valueType="num">
                                      <p:cBhvr>
                                        <p:cTn id="34" dur="1000" fill="hold"/>
                                        <p:tgtEl>
                                          <p:spTgt spid="6062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 [1]</a:t>
            </a:r>
            <a:endParaRPr lang="en-US" sz="2000" dirty="0">
              <a:solidFill>
                <a:srgbClr val="5B0DAA"/>
              </a:solidFill>
              <a:latin typeface="Copperplate Gothic Light" pitchFamily="34" charset="0"/>
            </a:endParaRPr>
          </a:p>
        </p:txBody>
      </p:sp>
      <p:pic>
        <p:nvPicPr>
          <p:cNvPr id="21506" name="Picture 2"/>
          <p:cNvPicPr>
            <a:picLocks noChangeAspect="1" noChangeArrowheads="1"/>
          </p:cNvPicPr>
          <p:nvPr/>
        </p:nvPicPr>
        <p:blipFill>
          <a:blip r:embed="rId5" cstate="print"/>
          <a:srcRect/>
          <a:stretch>
            <a:fillRect/>
          </a:stretch>
        </p:blipFill>
        <p:spPr bwMode="auto">
          <a:xfrm>
            <a:off x="2118360" y="990600"/>
            <a:ext cx="5806440"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 [2]</a:t>
            </a:r>
            <a:endParaRPr lang="en-US" sz="2000" dirty="0">
              <a:solidFill>
                <a:srgbClr val="5B0DAA"/>
              </a:solidFill>
              <a:latin typeface="Copperplate Gothic Light" pitchFamily="34" charset="0"/>
            </a:endParaRPr>
          </a:p>
        </p:txBody>
      </p:sp>
      <p:pic>
        <p:nvPicPr>
          <p:cNvPr id="22530" name="Picture 2"/>
          <p:cNvPicPr>
            <a:picLocks noChangeAspect="1" noChangeArrowheads="1"/>
          </p:cNvPicPr>
          <p:nvPr/>
        </p:nvPicPr>
        <p:blipFill>
          <a:blip r:embed="rId5" cstate="print"/>
          <a:srcRect/>
          <a:stretch>
            <a:fillRect/>
          </a:stretch>
        </p:blipFill>
        <p:spPr bwMode="auto">
          <a:xfrm>
            <a:off x="2590800" y="828675"/>
            <a:ext cx="4648200" cy="4962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 [3]</a:t>
            </a:r>
            <a:endParaRPr lang="en-US" sz="2000" dirty="0">
              <a:solidFill>
                <a:srgbClr val="5B0DAA"/>
              </a:solidFill>
              <a:latin typeface="Copperplate Gothic Light" pitchFamily="34" charset="0"/>
            </a:endParaRPr>
          </a:p>
        </p:txBody>
      </p:sp>
      <p:pic>
        <p:nvPicPr>
          <p:cNvPr id="23554" name="Picture 2"/>
          <p:cNvPicPr>
            <a:picLocks noChangeAspect="1" noChangeArrowheads="1"/>
          </p:cNvPicPr>
          <p:nvPr/>
        </p:nvPicPr>
        <p:blipFill>
          <a:blip r:embed="rId5" cstate="print"/>
          <a:srcRect/>
          <a:stretch>
            <a:fillRect/>
          </a:stretch>
        </p:blipFill>
        <p:spPr bwMode="auto">
          <a:xfrm>
            <a:off x="2442882" y="685800"/>
            <a:ext cx="4948518" cy="5029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 [4]</a:t>
            </a:r>
            <a:endParaRPr lang="en-US" sz="2000" dirty="0">
              <a:solidFill>
                <a:srgbClr val="5B0DAA"/>
              </a:solidFill>
              <a:latin typeface="Copperplate Gothic Light" pitchFamily="34" charset="0"/>
            </a:endParaRPr>
          </a:p>
        </p:txBody>
      </p:sp>
      <p:pic>
        <p:nvPicPr>
          <p:cNvPr id="24579" name="Picture 3"/>
          <p:cNvPicPr>
            <a:picLocks noChangeAspect="1" noChangeArrowheads="1"/>
          </p:cNvPicPr>
          <p:nvPr/>
        </p:nvPicPr>
        <p:blipFill>
          <a:blip r:embed="rId5" cstate="print"/>
          <a:srcRect/>
          <a:stretch>
            <a:fillRect/>
          </a:stretch>
        </p:blipFill>
        <p:spPr bwMode="auto">
          <a:xfrm>
            <a:off x="2667000" y="844151"/>
            <a:ext cx="4572000" cy="496919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 [5]</a:t>
            </a:r>
            <a:endParaRPr lang="en-US" sz="2000" dirty="0">
              <a:solidFill>
                <a:srgbClr val="5B0DAA"/>
              </a:solidFill>
              <a:latin typeface="Copperplate Gothic Light" pitchFamily="34" charset="0"/>
            </a:endParaRPr>
          </a:p>
        </p:txBody>
      </p:sp>
      <p:pic>
        <p:nvPicPr>
          <p:cNvPr id="25603" name="Picture 3"/>
          <p:cNvPicPr>
            <a:picLocks noChangeAspect="1" noChangeArrowheads="1"/>
          </p:cNvPicPr>
          <p:nvPr/>
        </p:nvPicPr>
        <p:blipFill>
          <a:blip r:embed="rId5" cstate="print"/>
          <a:srcRect/>
          <a:stretch>
            <a:fillRect/>
          </a:stretch>
        </p:blipFill>
        <p:spPr bwMode="auto">
          <a:xfrm>
            <a:off x="2411225" y="762000"/>
            <a:ext cx="4827775" cy="50259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Perspective Transformation:</a:t>
            </a:r>
          </a:p>
          <a:p>
            <a:pPr algn="ctr">
              <a:spcBef>
                <a:spcPct val="0"/>
              </a:spcBef>
              <a:buClrTx/>
            </a:pPr>
            <a:r>
              <a:rPr lang="en-US" sz="2800" dirty="0" smtClean="0">
                <a:solidFill>
                  <a:srgbClr val="5B0DAA"/>
                </a:solidFill>
                <a:latin typeface="Copperplate Gothic Light" pitchFamily="34" charset="0"/>
              </a:rPr>
              <a:t>End Result</a:t>
            </a:r>
            <a:endParaRPr lang="en-US" sz="2000" dirty="0">
              <a:solidFill>
                <a:srgbClr val="5B0DAA"/>
              </a:solidFill>
              <a:latin typeface="Copperplate Gothic Light" pitchFamily="34" charset="0"/>
            </a:endParaRPr>
          </a:p>
        </p:txBody>
      </p:sp>
      <p:pic>
        <p:nvPicPr>
          <p:cNvPr id="26626" name="Picture 2"/>
          <p:cNvPicPr>
            <a:picLocks noChangeAspect="1" noChangeArrowheads="1"/>
          </p:cNvPicPr>
          <p:nvPr/>
        </p:nvPicPr>
        <p:blipFill>
          <a:blip r:embed="rId5" cstate="print"/>
          <a:srcRect/>
          <a:stretch>
            <a:fillRect/>
          </a:stretch>
        </p:blipFill>
        <p:spPr bwMode="auto">
          <a:xfrm>
            <a:off x="2870200" y="914400"/>
            <a:ext cx="4140200" cy="487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C00000"/>
                </a:solidFill>
                <a:latin typeface="Copperplate Gothic Light" pitchFamily="34" charset="0"/>
              </a:rPr>
              <a:t>Stage 3:</a:t>
            </a:r>
          </a:p>
          <a:p>
            <a:pPr algn="ctr">
              <a:spcBef>
                <a:spcPct val="0"/>
              </a:spcBef>
              <a:buClrTx/>
            </a:pPr>
            <a:r>
              <a:rPr lang="en-US" sz="2800" dirty="0" smtClean="0">
                <a:solidFill>
                  <a:srgbClr val="5B0DAA"/>
                </a:solidFill>
                <a:latin typeface="Copperplate Gothic Light" pitchFamily="34" charset="0"/>
              </a:rPr>
              <a:t>Making 2-D Image</a:t>
            </a:r>
            <a:endParaRPr lang="en-US" sz="2000" dirty="0">
              <a:solidFill>
                <a:srgbClr val="5B0DAA"/>
              </a:solidFill>
              <a:latin typeface="Copperplate Gothic Light" pitchFamily="34" charset="0"/>
            </a:endParaRPr>
          </a:p>
        </p:txBody>
      </p:sp>
      <p:pic>
        <p:nvPicPr>
          <p:cNvPr id="27650" name="Picture 2"/>
          <p:cNvPicPr>
            <a:picLocks noChangeAspect="1" noChangeArrowheads="1"/>
          </p:cNvPicPr>
          <p:nvPr/>
        </p:nvPicPr>
        <p:blipFill>
          <a:blip r:embed="rId5" cstate="print"/>
          <a:srcRect/>
          <a:stretch>
            <a:fillRect/>
          </a:stretch>
        </p:blipFill>
        <p:spPr bwMode="auto">
          <a:xfrm>
            <a:off x="1668992" y="1228725"/>
            <a:ext cx="6408208" cy="43338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Clipping</a:t>
            </a:r>
            <a:endParaRPr lang="en-US" sz="2000" dirty="0">
              <a:solidFill>
                <a:srgbClr val="5B0DAA"/>
              </a:solidFill>
              <a:latin typeface="Copperplate Gothic Light" pitchFamily="34" charset="0"/>
            </a:endParaRPr>
          </a:p>
        </p:txBody>
      </p:sp>
      <p:pic>
        <p:nvPicPr>
          <p:cNvPr id="28674" name="Picture 2"/>
          <p:cNvPicPr>
            <a:picLocks noChangeAspect="1" noChangeArrowheads="1"/>
          </p:cNvPicPr>
          <p:nvPr/>
        </p:nvPicPr>
        <p:blipFill>
          <a:blip r:embed="rId5" cstate="print"/>
          <a:srcRect/>
          <a:stretch>
            <a:fillRect/>
          </a:stretch>
        </p:blipFill>
        <p:spPr bwMode="auto">
          <a:xfrm>
            <a:off x="2819400" y="981076"/>
            <a:ext cx="4215902" cy="4733924"/>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Final Projection:</a:t>
            </a:r>
          </a:p>
          <a:p>
            <a:pPr algn="ctr">
              <a:spcBef>
                <a:spcPct val="0"/>
              </a:spcBef>
              <a:buClrTx/>
            </a:pPr>
            <a:r>
              <a:rPr lang="en-US" sz="2800" dirty="0" smtClean="0">
                <a:solidFill>
                  <a:srgbClr val="5B0DAA"/>
                </a:solidFill>
                <a:latin typeface="Copperplate Gothic Light" pitchFamily="34" charset="0"/>
              </a:rPr>
              <a:t>Viewport Mapping</a:t>
            </a:r>
            <a:endParaRPr lang="en-US" sz="2000" dirty="0">
              <a:solidFill>
                <a:srgbClr val="5B0DAA"/>
              </a:solidFill>
              <a:latin typeface="Copperplate Gothic Light" pitchFamily="34" charset="0"/>
            </a:endParaRPr>
          </a:p>
        </p:txBody>
      </p:sp>
      <p:pic>
        <p:nvPicPr>
          <p:cNvPr id="30722" name="Picture 2"/>
          <p:cNvPicPr>
            <a:picLocks noChangeAspect="1" noChangeArrowheads="1"/>
          </p:cNvPicPr>
          <p:nvPr/>
        </p:nvPicPr>
        <p:blipFill>
          <a:blip r:embed="rId5" cstate="print"/>
          <a:srcRect/>
          <a:stretch>
            <a:fillRect/>
          </a:stretch>
        </p:blipFill>
        <p:spPr bwMode="auto">
          <a:xfrm>
            <a:off x="2743200" y="930584"/>
            <a:ext cx="4191000" cy="4860615"/>
          </a:xfrm>
          <a:prstGeom prst="rect">
            <a:avLst/>
          </a:prstGeom>
          <a:noFill/>
          <a:ln w="9525">
            <a:noFill/>
            <a:miter lim="800000"/>
            <a:headEnd/>
            <a:tailEnd/>
          </a:ln>
        </p:spPr>
      </p:pic>
      <p:pic>
        <p:nvPicPr>
          <p:cNvPr id="30723" name="Picture 3"/>
          <p:cNvPicPr>
            <a:picLocks noChangeAspect="1" noChangeArrowheads="1"/>
          </p:cNvPicPr>
          <p:nvPr/>
        </p:nvPicPr>
        <p:blipFill>
          <a:blip r:embed="rId6" cstate="print"/>
          <a:srcRect/>
          <a:stretch>
            <a:fillRect/>
          </a:stretch>
        </p:blipFill>
        <p:spPr bwMode="auto">
          <a:xfrm>
            <a:off x="2071688" y="1533525"/>
            <a:ext cx="5000625" cy="3790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Fixed Function Graphics Pipeline:</a:t>
            </a:r>
          </a:p>
          <a:p>
            <a:pPr algn="ctr">
              <a:spcBef>
                <a:spcPct val="0"/>
              </a:spcBef>
              <a:buClrTx/>
            </a:pPr>
            <a:r>
              <a:rPr lang="en-US" sz="2800" u="sng" dirty="0" smtClean="0">
                <a:solidFill>
                  <a:srgbClr val="5B0DAA"/>
                </a:solidFill>
                <a:latin typeface="Copperplate Gothic Light" pitchFamily="34" charset="0"/>
              </a:rPr>
              <a:t>C</a:t>
            </a:r>
            <a:r>
              <a:rPr lang="en-US" sz="2800" dirty="0" smtClean="0">
                <a:solidFill>
                  <a:srgbClr val="5B0DAA"/>
                </a:solidFill>
                <a:latin typeface="Copperplate Gothic Light" pitchFamily="34" charset="0"/>
              </a:rPr>
              <a:t>omposite </a:t>
            </a:r>
            <a:r>
              <a:rPr lang="en-US" sz="2800" u="sng" dirty="0" smtClean="0">
                <a:solidFill>
                  <a:srgbClr val="5B0DAA"/>
                </a:solidFill>
                <a:latin typeface="Copperplate Gothic Light" pitchFamily="34" charset="0"/>
              </a:rPr>
              <a:t>T</a:t>
            </a:r>
            <a:r>
              <a:rPr lang="en-US" sz="2800" dirty="0" smtClean="0">
                <a:solidFill>
                  <a:srgbClr val="5B0DAA"/>
                </a:solidFill>
                <a:latin typeface="Copperplate Gothic Light" pitchFamily="34" charset="0"/>
              </a:rPr>
              <a:t>ransformation </a:t>
            </a:r>
            <a:r>
              <a:rPr lang="en-US" sz="2800" u="sng" dirty="0" smtClean="0">
                <a:solidFill>
                  <a:srgbClr val="5B0DAA"/>
                </a:solidFill>
                <a:latin typeface="Copperplate Gothic Light" pitchFamily="34" charset="0"/>
              </a:rPr>
              <a:t>M</a:t>
            </a:r>
            <a:r>
              <a:rPr lang="en-US" sz="2800" dirty="0" smtClean="0">
                <a:solidFill>
                  <a:srgbClr val="5B0DAA"/>
                </a:solidFill>
                <a:latin typeface="Copperplate Gothic Light" pitchFamily="34" charset="0"/>
              </a:rPr>
              <a:t>atrix</a:t>
            </a:r>
            <a:endParaRPr lang="en-US" sz="2000" dirty="0">
              <a:solidFill>
                <a:srgbClr val="5B0DAA"/>
              </a:solidFill>
              <a:latin typeface="Copperplate Gothic Light" pitchFamily="34" charset="0"/>
            </a:endParaRPr>
          </a:p>
        </p:txBody>
      </p:sp>
      <p:pic>
        <p:nvPicPr>
          <p:cNvPr id="8" name="Picture 3"/>
          <p:cNvPicPr>
            <a:picLocks noChangeAspect="1" noChangeArrowheads="1"/>
          </p:cNvPicPr>
          <p:nvPr/>
        </p:nvPicPr>
        <p:blipFill>
          <a:blip r:embed="rId5" cstate="print"/>
          <a:srcRect/>
          <a:stretch>
            <a:fillRect/>
          </a:stretch>
        </p:blipFill>
        <p:spPr bwMode="auto">
          <a:xfrm>
            <a:off x="1828800" y="1066799"/>
            <a:ext cx="6058474" cy="459290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Types of Projections</a:t>
            </a:r>
            <a:endParaRPr lang="en-US" sz="2000" dirty="0">
              <a:solidFill>
                <a:srgbClr val="5B0DAA"/>
              </a:solidFill>
              <a:latin typeface="Copperplate Gothic Light" pitchFamily="34" charset="0"/>
            </a:endParaRPr>
          </a:p>
        </p:txBody>
      </p:sp>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645122" name="Picture 2"/>
          <p:cNvPicPr>
            <a:picLocks noChangeAspect="1" noChangeArrowheads="1"/>
          </p:cNvPicPr>
          <p:nvPr/>
        </p:nvPicPr>
        <p:blipFill>
          <a:blip r:embed="rId5" cstate="print"/>
          <a:srcRect/>
          <a:stretch>
            <a:fillRect/>
          </a:stretch>
        </p:blipFill>
        <p:spPr bwMode="auto">
          <a:xfrm>
            <a:off x="2245433" y="990600"/>
            <a:ext cx="5145967"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Putting It All Together:</a:t>
            </a:r>
          </a:p>
          <a:p>
            <a:pPr algn="ctr">
              <a:spcBef>
                <a:spcPct val="0"/>
              </a:spcBef>
              <a:buClrTx/>
            </a:pPr>
            <a:r>
              <a:rPr lang="en-US" sz="2800" dirty="0" smtClean="0">
                <a:solidFill>
                  <a:srgbClr val="5B0DAA"/>
                </a:solidFill>
                <a:latin typeface="Copperplate Gothic Light" pitchFamily="34" charset="0"/>
              </a:rPr>
              <a:t>Coordinate Spaces &amp; Transformations</a:t>
            </a:r>
            <a:endParaRPr lang="en-US" sz="2000" dirty="0">
              <a:solidFill>
                <a:srgbClr val="5B0DAA"/>
              </a:solidFill>
              <a:latin typeface="Copperplate Gothic Light"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543444" y="1066800"/>
            <a:ext cx="8524356" cy="468254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609600" y="76200"/>
            <a:ext cx="7924800" cy="762000"/>
          </a:xfrm>
          <a:prstGeom prst="rect">
            <a:avLst/>
          </a:prstGeom>
          <a:noFill/>
          <a:ln w="9525">
            <a:noFill/>
            <a:miter lim="800000"/>
            <a:headEnd/>
            <a:tailEnd/>
          </a:ln>
          <a:effectLst/>
        </p:spPr>
        <p:txBody>
          <a:bodyPr anchor="ctr"/>
          <a:lstStyle/>
          <a:p>
            <a:pPr algn="ctr">
              <a:spcBef>
                <a:spcPct val="0"/>
              </a:spcBef>
              <a:buClrTx/>
            </a:pPr>
            <a:r>
              <a:rPr lang="en-US" sz="2800">
                <a:solidFill>
                  <a:srgbClr val="5B0DAA"/>
                </a:solidFill>
                <a:latin typeface="Copperplate Gothic Light" pitchFamily="34" charset="0"/>
              </a:rPr>
              <a:t>Summary</a:t>
            </a:r>
            <a:endParaRPr lang="en-US" sz="2500">
              <a:solidFill>
                <a:srgbClr val="5B0DAA"/>
              </a:solidFill>
              <a:latin typeface="Copperplate Gothic Light" pitchFamily="34" charset="0"/>
            </a:endParaRPr>
          </a:p>
        </p:txBody>
      </p:sp>
      <p:sp>
        <p:nvSpPr>
          <p:cNvPr id="539652" name="Rectangle 4"/>
          <p:cNvSpPr>
            <a:spLocks noChangeArrowheads="1"/>
          </p:cNvSpPr>
          <p:nvPr/>
        </p:nvSpPr>
        <p:spPr bwMode="auto">
          <a:xfrm>
            <a:off x="450850" y="990600"/>
            <a:ext cx="846455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Last Time: View Volume Specification and Viewing Transformation</a:t>
            </a:r>
          </a:p>
          <a:p>
            <a:pPr marL="742950" lvl="1" indent="-285750">
              <a:spcBef>
                <a:spcPts val="600"/>
              </a:spcBef>
              <a:buClr>
                <a:srgbClr val="5B0DAA"/>
              </a:buClr>
              <a:buFont typeface="Wingdings" pitchFamily="2" charset="2"/>
              <a:buChar char="­"/>
            </a:pPr>
            <a:r>
              <a:rPr lang="en-US" sz="1600" dirty="0" smtClean="0">
                <a:solidFill>
                  <a:srgbClr val="0000CC"/>
                </a:solidFill>
              </a:rPr>
              <a:t>View volumes: ideal</a:t>
            </a:r>
            <a:r>
              <a:rPr lang="en-US" sz="1600" i="1" dirty="0" smtClean="0">
                <a:solidFill>
                  <a:srgbClr val="0000CC"/>
                </a:solidFill>
              </a:rPr>
              <a:t> vs.</a:t>
            </a:r>
            <a:r>
              <a:rPr lang="en-US" sz="1600" dirty="0" smtClean="0">
                <a:solidFill>
                  <a:srgbClr val="0000CC"/>
                </a:solidFill>
              </a:rPr>
              <a:t> approximated </a:t>
            </a:r>
          </a:p>
          <a:p>
            <a:pPr marL="742950" lvl="1" indent="-285750">
              <a:spcBef>
                <a:spcPts val="600"/>
              </a:spcBef>
              <a:buClr>
                <a:srgbClr val="5B0DAA"/>
              </a:buClr>
              <a:buFont typeface="Wingdings" pitchFamily="2" charset="2"/>
              <a:buChar char="­"/>
            </a:pPr>
            <a:r>
              <a:rPr lang="en-US" sz="1600" dirty="0" smtClean="0">
                <a:solidFill>
                  <a:srgbClr val="0000CC"/>
                </a:solidFill>
              </a:rPr>
              <a:t>Specifying view volume in CG: Look and Up vectors</a:t>
            </a:r>
          </a:p>
          <a:p>
            <a:pPr marL="742950" lvl="1" indent="-285750">
              <a:spcBef>
                <a:spcPts val="600"/>
              </a:spcBef>
              <a:buClr>
                <a:srgbClr val="5B0DAA"/>
              </a:buClr>
              <a:buFont typeface="Wingdings" pitchFamily="2" charset="2"/>
              <a:buChar char="­"/>
            </a:pPr>
            <a:r>
              <a:rPr lang="en-US" sz="1600" dirty="0" smtClean="0">
                <a:solidFill>
                  <a:srgbClr val="0000CC"/>
                </a:solidFill>
              </a:rPr>
              <a:t>Aspect ratio, view angle, front/back clipping planes, focal length</a:t>
            </a:r>
          </a:p>
          <a:p>
            <a:pPr marL="342900" indent="-342900">
              <a:lnSpc>
                <a:spcPct val="110000"/>
              </a:lnSpc>
              <a:buClr>
                <a:srgbClr val="800000"/>
              </a:buClr>
              <a:buFont typeface="Wingdings" pitchFamily="2" charset="2"/>
              <a:buChar char="l"/>
            </a:pPr>
            <a:r>
              <a:rPr lang="en-US" sz="1800" dirty="0" smtClean="0">
                <a:solidFill>
                  <a:srgbClr val="800000"/>
                </a:solidFill>
              </a:rPr>
              <a:t>Today</a:t>
            </a:r>
          </a:p>
          <a:p>
            <a:pPr marL="742950" lvl="1" indent="-285750">
              <a:spcBef>
                <a:spcPts val="600"/>
              </a:spcBef>
              <a:buClr>
                <a:srgbClr val="5B0DAA"/>
              </a:buClr>
              <a:buFont typeface="Wingdings" pitchFamily="2" charset="2"/>
              <a:buChar char="­"/>
            </a:pPr>
            <a:r>
              <a:rPr lang="en-US" sz="1600" dirty="0" smtClean="0">
                <a:solidFill>
                  <a:srgbClr val="0000CC"/>
                </a:solidFill>
              </a:rPr>
              <a:t>Viewing transformation (NT)</a:t>
            </a:r>
          </a:p>
          <a:p>
            <a:pPr marL="742950" lvl="1" indent="-285750">
              <a:spcBef>
                <a:spcPts val="600"/>
              </a:spcBef>
              <a:buClr>
                <a:srgbClr val="5B0DAA"/>
              </a:buClr>
              <a:buFont typeface="Wingdings" pitchFamily="2" charset="2"/>
              <a:buChar char="­"/>
            </a:pPr>
            <a:r>
              <a:rPr lang="en-US" sz="1600" dirty="0" smtClean="0">
                <a:solidFill>
                  <a:srgbClr val="0000CC"/>
                </a:solidFill>
              </a:rPr>
              <a:t>Rotation</a:t>
            </a:r>
          </a:p>
          <a:p>
            <a:pPr marL="742950" lvl="1" indent="-285750">
              <a:spcBef>
                <a:spcPts val="600"/>
              </a:spcBef>
              <a:buClr>
                <a:srgbClr val="5B0DAA"/>
              </a:buClr>
              <a:buFont typeface="Wingdings" pitchFamily="2" charset="2"/>
              <a:buChar char="­"/>
            </a:pPr>
            <a:r>
              <a:rPr lang="en-US" sz="1600" dirty="0" smtClean="0">
                <a:solidFill>
                  <a:srgbClr val="0000CC"/>
                </a:solidFill>
              </a:rPr>
              <a:t>Finding camera coordinates (u, v, w) from Look, Up</a:t>
            </a:r>
          </a:p>
          <a:p>
            <a:pPr marL="742950" lvl="1" indent="-285750">
              <a:spcBef>
                <a:spcPts val="600"/>
              </a:spcBef>
              <a:buClr>
                <a:srgbClr val="5B0DAA"/>
              </a:buClr>
              <a:buFont typeface="Wingdings" pitchFamily="2" charset="2"/>
              <a:buChar char="­"/>
            </a:pPr>
            <a:r>
              <a:rPr lang="en-US" sz="1600" dirty="0" smtClean="0">
                <a:solidFill>
                  <a:srgbClr val="0000CC"/>
                </a:solidFill>
              </a:rPr>
              <a:t>Normalizing transformation (NT)</a:t>
            </a:r>
          </a:p>
          <a:p>
            <a:pPr marL="742950" lvl="1" indent="-285750">
              <a:spcBef>
                <a:spcPts val="600"/>
              </a:spcBef>
              <a:buClr>
                <a:srgbClr val="5B0DAA"/>
              </a:buClr>
              <a:buFont typeface="Wingdings" pitchFamily="2" charset="2"/>
              <a:buChar char="­"/>
            </a:pPr>
            <a:r>
              <a:rPr lang="en-US" sz="1600" dirty="0" smtClean="0">
                <a:solidFill>
                  <a:srgbClr val="0000CC"/>
                </a:solidFill>
              </a:rPr>
              <a:t>Perspective transformation </a:t>
            </a:r>
            <a:r>
              <a:rPr lang="en-US" sz="1600" i="1" dirty="0" smtClean="0">
                <a:solidFill>
                  <a:srgbClr val="0000CC"/>
                </a:solidFill>
              </a:rPr>
              <a:t>D</a:t>
            </a:r>
          </a:p>
          <a:p>
            <a:pPr marL="742950" lvl="1" indent="-285750">
              <a:spcBef>
                <a:spcPts val="600"/>
              </a:spcBef>
              <a:buClr>
                <a:srgbClr val="5B0DAA"/>
              </a:buClr>
              <a:buFont typeface="Wingdings" pitchFamily="2" charset="2"/>
              <a:buChar char="­"/>
            </a:pPr>
            <a:r>
              <a:rPr lang="en-US" sz="1600" dirty="0" smtClean="0">
                <a:solidFill>
                  <a:srgbClr val="0000CC"/>
                </a:solidFill>
              </a:rPr>
              <a:t>Overall CTM of fixed-function pipeline</a:t>
            </a:r>
          </a:p>
          <a:p>
            <a:pPr marL="742950" lvl="1" indent="-285750">
              <a:spcBef>
                <a:spcPts val="600"/>
              </a:spcBef>
              <a:buClr>
                <a:srgbClr val="5B0DAA"/>
              </a:buClr>
              <a:buFont typeface="Wingdings" pitchFamily="2" charset="2"/>
              <a:buChar char="­"/>
            </a:pPr>
            <a:r>
              <a:rPr lang="en-US" sz="1600" dirty="0" smtClean="0">
                <a:solidFill>
                  <a:srgbClr val="0000CC"/>
                </a:solidFill>
              </a:rPr>
              <a:t>Intro to clipping</a:t>
            </a:r>
          </a:p>
          <a:p>
            <a:pPr marL="342900" indent="-342900">
              <a:lnSpc>
                <a:spcPct val="110000"/>
              </a:lnSpc>
              <a:buClr>
                <a:srgbClr val="800000"/>
              </a:buClr>
              <a:buFont typeface="Wingdings" pitchFamily="2" charset="2"/>
              <a:buChar char="l"/>
            </a:pPr>
            <a:r>
              <a:rPr lang="en-US" sz="1800" dirty="0" smtClean="0">
                <a:solidFill>
                  <a:srgbClr val="800000"/>
                </a:solidFill>
              </a:rPr>
              <a:t>Coming Week</a:t>
            </a:r>
          </a:p>
          <a:p>
            <a:pPr marL="742950" lvl="1" indent="-285750">
              <a:spcBef>
                <a:spcPts val="600"/>
              </a:spcBef>
              <a:buClr>
                <a:srgbClr val="5B0DAA"/>
              </a:buClr>
              <a:buFont typeface="Wingdings" pitchFamily="2" charset="2"/>
              <a:buChar char="­"/>
            </a:pPr>
            <a:r>
              <a:rPr lang="en-US" sz="1600" dirty="0" smtClean="0">
                <a:solidFill>
                  <a:srgbClr val="0000CC"/>
                </a:solidFill>
              </a:rPr>
              <a:t>Lab: OpenGL basics</a:t>
            </a:r>
          </a:p>
          <a:p>
            <a:pPr marL="742950" lvl="1" indent="-285750">
              <a:spcBef>
                <a:spcPts val="600"/>
              </a:spcBef>
              <a:buClr>
                <a:srgbClr val="5B0DAA"/>
              </a:buClr>
              <a:buFont typeface="Wingdings" pitchFamily="2" charset="2"/>
              <a:buChar char="­"/>
            </a:pPr>
            <a:r>
              <a:rPr lang="en-US" sz="1600" dirty="0" smtClean="0">
                <a:solidFill>
                  <a:srgbClr val="0000CC"/>
                </a:solidFill>
              </a:rPr>
              <a:t>Drawing lines, polygons</a:t>
            </a:r>
          </a:p>
          <a:p>
            <a:pPr marL="742950" lvl="1" indent="-285750">
              <a:spcBef>
                <a:spcPts val="600"/>
              </a:spcBef>
              <a:buClr>
                <a:srgbClr val="5B0DAA"/>
              </a:buClr>
              <a:buFont typeface="Wingdings" pitchFamily="2" charset="2"/>
              <a:buChar char="­"/>
            </a:pPr>
            <a:r>
              <a:rPr lang="en-US" sz="1600" dirty="0" smtClean="0">
                <a:solidFill>
                  <a:srgbClr val="0000CC"/>
                </a:solidFill>
              </a:rPr>
              <a:t>Parametric clipping</a:t>
            </a:r>
          </a:p>
          <a:p>
            <a:pPr marL="742950" lvl="1" indent="-285750">
              <a:spcBef>
                <a:spcPts val="600"/>
              </a:spcBef>
              <a:buClr>
                <a:srgbClr val="5B0DAA"/>
              </a:buClr>
              <a:buFont typeface="Wingdings" pitchFamily="2" charset="2"/>
              <a:buChar char="­"/>
            </a:pPr>
            <a:endParaRPr lang="en-US" sz="1800" dirty="0" smtClean="0">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609600" y="76200"/>
            <a:ext cx="7924800" cy="762000"/>
          </a:xfrm>
          <a:prstGeom prst="rect">
            <a:avLst/>
          </a:prstGeom>
          <a:noFill/>
          <a:ln w="9525">
            <a:noFill/>
            <a:miter lim="800000"/>
            <a:headEnd/>
            <a:tailEnd/>
          </a:ln>
          <a:effectLst/>
        </p:spPr>
        <p:txBody>
          <a:bodyPr anchor="ctr"/>
          <a:lstStyle/>
          <a:p>
            <a:pPr algn="ctr">
              <a:spcBef>
                <a:spcPct val="0"/>
              </a:spcBef>
              <a:buClrTx/>
            </a:pPr>
            <a:r>
              <a:rPr lang="en-US" sz="2800">
                <a:solidFill>
                  <a:srgbClr val="5B0DAA"/>
                </a:solidFill>
                <a:latin typeface="Copperplate Gothic Light" pitchFamily="34" charset="0"/>
              </a:rPr>
              <a:t>Terminology</a:t>
            </a:r>
            <a:endParaRPr lang="en-US" sz="2500">
              <a:solidFill>
                <a:srgbClr val="5B0DAA"/>
              </a:solidFill>
              <a:latin typeface="Copperplate Gothic Light" pitchFamily="34" charset="0"/>
            </a:endParaRPr>
          </a:p>
        </p:txBody>
      </p:sp>
      <p:sp>
        <p:nvSpPr>
          <p:cNvPr id="6" name="Rectangle 4"/>
          <p:cNvSpPr>
            <a:spLocks noChangeArrowheads="1"/>
          </p:cNvSpPr>
          <p:nvPr/>
        </p:nvSpPr>
        <p:spPr bwMode="auto">
          <a:xfrm>
            <a:off x="450850" y="990600"/>
            <a:ext cx="846455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Today: View Volumes, Viewing Transformation</a:t>
            </a:r>
          </a:p>
          <a:p>
            <a:pPr marL="742950" lvl="1" indent="-285750">
              <a:spcBef>
                <a:spcPts val="600"/>
              </a:spcBef>
              <a:buClr>
                <a:srgbClr val="5B0DAA"/>
              </a:buClr>
              <a:buFont typeface="Wingdings" pitchFamily="2" charset="2"/>
              <a:buChar char="­"/>
            </a:pPr>
            <a:r>
              <a:rPr lang="en-US" sz="1600" dirty="0" smtClean="0">
                <a:solidFill>
                  <a:srgbClr val="0000CC"/>
                </a:solidFill>
              </a:rPr>
              <a:t>Parallel projection (</a:t>
            </a:r>
            <a:r>
              <a:rPr lang="en-US" sz="1600" u="sng" dirty="0" err="1" smtClean="0">
                <a:solidFill>
                  <a:srgbClr val="0000CC"/>
                </a:solidFill>
              </a:rPr>
              <a:t>cuboid</a:t>
            </a:r>
            <a:r>
              <a:rPr lang="en-US" sz="1600" dirty="0" smtClean="0">
                <a:solidFill>
                  <a:srgbClr val="0000CC"/>
                </a:solidFill>
              </a:rPr>
              <a:t>) view volume </a:t>
            </a:r>
            <a:r>
              <a:rPr lang="en-US" sz="1600" i="1" dirty="0" smtClean="0">
                <a:solidFill>
                  <a:srgbClr val="0000CC"/>
                </a:solidFill>
              </a:rPr>
              <a:t>vs. </a:t>
            </a:r>
            <a:r>
              <a:rPr lang="en-US" sz="1600" dirty="0" smtClean="0">
                <a:solidFill>
                  <a:srgbClr val="0000CC"/>
                </a:solidFill>
              </a:rPr>
              <a:t>perspective projection </a:t>
            </a:r>
            <a:r>
              <a:rPr lang="en-US" sz="1600" u="sng" dirty="0" smtClean="0">
                <a:solidFill>
                  <a:srgbClr val="0000CC"/>
                </a:solidFill>
              </a:rPr>
              <a:t>frustum</a:t>
            </a:r>
            <a:endParaRPr lang="en-US" sz="1600" dirty="0" smtClean="0">
              <a:solidFill>
                <a:srgbClr val="0000CC"/>
              </a:solidFill>
            </a:endParaRPr>
          </a:p>
          <a:p>
            <a:pPr marL="742950" lvl="1" indent="-285750">
              <a:spcBef>
                <a:spcPts val="600"/>
              </a:spcBef>
              <a:buClr>
                <a:srgbClr val="5B0DAA"/>
              </a:buClr>
              <a:buFont typeface="Wingdings" pitchFamily="2" charset="2"/>
              <a:buChar char="­"/>
            </a:pPr>
            <a:r>
              <a:rPr lang="en-US" sz="1600" u="sng" dirty="0" smtClean="0">
                <a:solidFill>
                  <a:srgbClr val="0000CC"/>
                </a:solidFill>
              </a:rPr>
              <a:t>Front/back</a:t>
            </a:r>
            <a:r>
              <a:rPr lang="en-US" sz="1600" dirty="0" smtClean="0">
                <a:solidFill>
                  <a:srgbClr val="0000CC"/>
                </a:solidFill>
              </a:rPr>
              <a:t> (</a:t>
            </a:r>
            <a:r>
              <a:rPr lang="en-US" sz="1600" u="sng" dirty="0" smtClean="0">
                <a:solidFill>
                  <a:srgbClr val="0000CC"/>
                </a:solidFill>
              </a:rPr>
              <a:t>near/far</a:t>
            </a:r>
            <a:r>
              <a:rPr lang="en-US" sz="1600" dirty="0" smtClean="0">
                <a:solidFill>
                  <a:srgbClr val="0000CC"/>
                </a:solidFill>
              </a:rPr>
              <a:t>) </a:t>
            </a:r>
            <a:r>
              <a:rPr lang="en-US" sz="1600" u="sng" dirty="0" smtClean="0">
                <a:solidFill>
                  <a:srgbClr val="0000CC"/>
                </a:solidFill>
              </a:rPr>
              <a:t>clipping planes</a:t>
            </a:r>
          </a:p>
          <a:p>
            <a:pPr marL="742950" lvl="1" indent="-285750">
              <a:spcBef>
                <a:spcPts val="600"/>
              </a:spcBef>
              <a:buClr>
                <a:srgbClr val="5B0DAA"/>
              </a:buClr>
              <a:buFont typeface="Wingdings" pitchFamily="2" charset="2"/>
              <a:buChar char="­"/>
            </a:pPr>
            <a:r>
              <a:rPr lang="en-US" sz="1600" u="sng" dirty="0" smtClean="0">
                <a:solidFill>
                  <a:srgbClr val="0000CC"/>
                </a:solidFill>
              </a:rPr>
              <a:t>World coordinates</a:t>
            </a:r>
            <a:r>
              <a:rPr lang="en-US" sz="1600" dirty="0" smtClean="0">
                <a:solidFill>
                  <a:srgbClr val="0000CC"/>
                </a:solidFill>
              </a:rPr>
              <a:t> (</a:t>
            </a:r>
            <a:r>
              <a:rPr lang="en-US" sz="1600" u="sng" dirty="0" smtClean="0">
                <a:solidFill>
                  <a:srgbClr val="0000CC"/>
                </a:solidFill>
              </a:rPr>
              <a:t>canonical</a:t>
            </a:r>
            <a:r>
              <a:rPr lang="en-US" sz="1600" dirty="0" smtClean="0">
                <a:solidFill>
                  <a:srgbClr val="0000CC"/>
                </a:solidFill>
              </a:rPr>
              <a:t>): (</a:t>
            </a:r>
            <a:r>
              <a:rPr lang="en-US" sz="1600" i="1" dirty="0" smtClean="0">
                <a:solidFill>
                  <a:srgbClr val="0000CC"/>
                </a:solidFill>
              </a:rPr>
              <a:t>x</a:t>
            </a:r>
            <a:r>
              <a:rPr lang="en-US" sz="1600" dirty="0" smtClean="0">
                <a:solidFill>
                  <a:srgbClr val="0000CC"/>
                </a:solidFill>
              </a:rPr>
              <a:t>, </a:t>
            </a:r>
            <a:r>
              <a:rPr lang="en-US" sz="1600" i="1" dirty="0" smtClean="0">
                <a:solidFill>
                  <a:srgbClr val="0000CC"/>
                </a:solidFill>
              </a:rPr>
              <a:t>y</a:t>
            </a:r>
            <a:r>
              <a:rPr lang="en-US" sz="1600" dirty="0" smtClean="0">
                <a:solidFill>
                  <a:srgbClr val="0000CC"/>
                </a:solidFill>
              </a:rPr>
              <a:t>, </a:t>
            </a:r>
            <a:r>
              <a:rPr lang="en-US" sz="1600" i="1" dirty="0" smtClean="0">
                <a:solidFill>
                  <a:srgbClr val="0000CC"/>
                </a:solidFill>
              </a:rPr>
              <a:t>z</a:t>
            </a:r>
            <a:r>
              <a:rPr lang="en-US" sz="1600" dirty="0" smtClean="0">
                <a:solidFill>
                  <a:srgbClr val="0000CC"/>
                </a:solidFill>
              </a:rPr>
              <a:t>)</a:t>
            </a:r>
          </a:p>
          <a:p>
            <a:pPr marL="742950" lvl="1" indent="-285750">
              <a:spcBef>
                <a:spcPts val="600"/>
              </a:spcBef>
              <a:buClr>
                <a:srgbClr val="5B0DAA"/>
              </a:buClr>
              <a:buFont typeface="Wingdings" pitchFamily="2" charset="2"/>
              <a:buChar char="­"/>
            </a:pPr>
            <a:r>
              <a:rPr lang="en-US" sz="1600" u="sng" dirty="0" smtClean="0">
                <a:solidFill>
                  <a:srgbClr val="0000CC"/>
                </a:solidFill>
              </a:rPr>
              <a:t>User coordinates</a:t>
            </a:r>
            <a:r>
              <a:rPr lang="en-US" sz="1600" dirty="0" smtClean="0">
                <a:solidFill>
                  <a:srgbClr val="0000CC"/>
                </a:solidFill>
              </a:rPr>
              <a:t> (</a:t>
            </a:r>
            <a:r>
              <a:rPr lang="en-US" sz="1600" u="sng" dirty="0" err="1" smtClean="0">
                <a:solidFill>
                  <a:srgbClr val="0000CC"/>
                </a:solidFill>
              </a:rPr>
              <a:t>arbitary</a:t>
            </a:r>
            <a:r>
              <a:rPr lang="en-US" sz="1600" u="sng" dirty="0" smtClean="0">
                <a:solidFill>
                  <a:srgbClr val="0000CC"/>
                </a:solidFill>
              </a:rPr>
              <a:t>)</a:t>
            </a:r>
            <a:r>
              <a:rPr lang="en-US" sz="1600" dirty="0" smtClean="0">
                <a:solidFill>
                  <a:srgbClr val="0000CC"/>
                </a:solidFill>
              </a:rPr>
              <a:t>: (</a:t>
            </a:r>
            <a:r>
              <a:rPr lang="en-US" sz="1600" i="1" dirty="0" smtClean="0">
                <a:solidFill>
                  <a:srgbClr val="0000CC"/>
                </a:solidFill>
              </a:rPr>
              <a:t>u</a:t>
            </a:r>
            <a:r>
              <a:rPr lang="en-US" sz="1600" dirty="0" smtClean="0">
                <a:solidFill>
                  <a:srgbClr val="0000CC"/>
                </a:solidFill>
              </a:rPr>
              <a:t>, </a:t>
            </a:r>
            <a:r>
              <a:rPr lang="en-US" sz="1600" i="1" dirty="0" smtClean="0">
                <a:solidFill>
                  <a:srgbClr val="0000CC"/>
                </a:solidFill>
              </a:rPr>
              <a:t>v</a:t>
            </a:r>
            <a:r>
              <a:rPr lang="en-US" sz="1600" dirty="0" smtClean="0">
                <a:solidFill>
                  <a:srgbClr val="0000CC"/>
                </a:solidFill>
              </a:rPr>
              <a:t>, </a:t>
            </a:r>
            <a:r>
              <a:rPr lang="en-US" sz="1600" i="1" dirty="0" smtClean="0">
                <a:solidFill>
                  <a:srgbClr val="0000CC"/>
                </a:solidFill>
              </a:rPr>
              <a:t>w</a:t>
            </a:r>
            <a:r>
              <a:rPr lang="en-US" sz="1600" dirty="0" smtClean="0">
                <a:solidFill>
                  <a:srgbClr val="0000CC"/>
                </a:solidFill>
              </a:rPr>
              <a:t>), </a:t>
            </a:r>
            <a:r>
              <a:rPr lang="en-US" sz="1600" i="1" dirty="0" smtClean="0">
                <a:solidFill>
                  <a:srgbClr val="0000CC"/>
                </a:solidFill>
              </a:rPr>
              <a:t>aka</a:t>
            </a:r>
            <a:r>
              <a:rPr lang="en-US" sz="1600" dirty="0" smtClean="0">
                <a:solidFill>
                  <a:srgbClr val="0000CC"/>
                </a:solidFill>
              </a:rPr>
              <a:t> (</a:t>
            </a:r>
            <a:r>
              <a:rPr lang="en-US" sz="1600" i="1" dirty="0" smtClean="0">
                <a:solidFill>
                  <a:srgbClr val="0000CC"/>
                </a:solidFill>
              </a:rPr>
              <a:t>u</a:t>
            </a:r>
            <a:r>
              <a:rPr lang="en-US" sz="1600" dirty="0" smtClean="0">
                <a:solidFill>
                  <a:srgbClr val="0000CC"/>
                </a:solidFill>
              </a:rPr>
              <a:t>, </a:t>
            </a:r>
            <a:r>
              <a:rPr lang="en-US" sz="1600" i="1" dirty="0" smtClean="0">
                <a:solidFill>
                  <a:srgbClr val="0000CC"/>
                </a:solidFill>
              </a:rPr>
              <a:t>v</a:t>
            </a:r>
            <a:r>
              <a:rPr lang="en-US" sz="1600" dirty="0" smtClean="0">
                <a:solidFill>
                  <a:srgbClr val="0000CC"/>
                </a:solidFill>
              </a:rPr>
              <a:t>, </a:t>
            </a:r>
            <a:r>
              <a:rPr lang="en-US" sz="1600" i="1" dirty="0" smtClean="0">
                <a:solidFill>
                  <a:srgbClr val="0000CC"/>
                </a:solidFill>
              </a:rPr>
              <a:t>n</a:t>
            </a:r>
            <a:r>
              <a:rPr lang="en-US" sz="1600" dirty="0" smtClean="0">
                <a:solidFill>
                  <a:srgbClr val="0000CC"/>
                </a:solidFill>
              </a:rPr>
              <a:t>) or (</a:t>
            </a:r>
            <a:r>
              <a:rPr lang="en-US" sz="1600" i="1" dirty="0" smtClean="0">
                <a:solidFill>
                  <a:srgbClr val="0000CC"/>
                </a:solidFill>
              </a:rPr>
              <a:t>R</a:t>
            </a:r>
            <a:r>
              <a:rPr lang="en-US" sz="1600" dirty="0" smtClean="0">
                <a:solidFill>
                  <a:srgbClr val="0000CC"/>
                </a:solidFill>
              </a:rPr>
              <a:t>, </a:t>
            </a:r>
            <a:r>
              <a:rPr lang="en-US" sz="1600" i="1" dirty="0" smtClean="0">
                <a:solidFill>
                  <a:srgbClr val="0000CC"/>
                </a:solidFill>
              </a:rPr>
              <a:t>U</a:t>
            </a:r>
            <a:r>
              <a:rPr lang="en-US" sz="1600" dirty="0" smtClean="0">
                <a:solidFill>
                  <a:srgbClr val="0000CC"/>
                </a:solidFill>
              </a:rPr>
              <a:t>, </a:t>
            </a:r>
            <a:r>
              <a:rPr lang="en-US" sz="1600" i="1" dirty="0" smtClean="0">
                <a:solidFill>
                  <a:srgbClr val="0000CC"/>
                </a:solidFill>
              </a:rPr>
              <a:t>D</a:t>
            </a:r>
            <a:r>
              <a:rPr lang="en-US" sz="1600" dirty="0" smtClean="0">
                <a:solidFill>
                  <a:srgbClr val="0000CC"/>
                </a:solidFill>
              </a:rPr>
              <a:t>) in Eberly </a:t>
            </a:r>
          </a:p>
          <a:p>
            <a:pPr marL="742950" lvl="1" indent="-285750">
              <a:spcBef>
                <a:spcPts val="600"/>
              </a:spcBef>
              <a:buClr>
                <a:srgbClr val="5B0DAA"/>
              </a:buClr>
              <a:buFont typeface="Wingdings" pitchFamily="2" charset="2"/>
              <a:buChar char="­"/>
            </a:pPr>
            <a:r>
              <a:rPr lang="en-US" sz="1600" u="sng" dirty="0" smtClean="0">
                <a:solidFill>
                  <a:srgbClr val="0000CC"/>
                </a:solidFill>
              </a:rPr>
              <a:t>Perspective transformation</a:t>
            </a:r>
            <a:r>
              <a:rPr lang="en-US" sz="1600" dirty="0" smtClean="0">
                <a:solidFill>
                  <a:srgbClr val="0000CC"/>
                </a:solidFill>
              </a:rPr>
              <a:t> </a:t>
            </a:r>
            <a:r>
              <a:rPr lang="en-US" sz="1600" i="1" dirty="0" smtClean="0">
                <a:solidFill>
                  <a:srgbClr val="0000CC"/>
                </a:solidFill>
              </a:rPr>
              <a:t>D</a:t>
            </a:r>
            <a:r>
              <a:rPr lang="en-US" sz="1600" dirty="0" smtClean="0">
                <a:solidFill>
                  <a:srgbClr val="0000CC"/>
                </a:solidFill>
              </a:rPr>
              <a:t>: “morphs” frustum into </a:t>
            </a:r>
            <a:r>
              <a:rPr lang="en-US" sz="1600" dirty="0" err="1" smtClean="0">
                <a:solidFill>
                  <a:srgbClr val="0000CC"/>
                </a:solidFill>
              </a:rPr>
              <a:t>cuboid</a:t>
            </a:r>
            <a:endParaRPr lang="en-US" sz="1600" dirty="0" smtClean="0">
              <a:solidFill>
                <a:srgbClr val="0000CC"/>
              </a:solidFill>
            </a:endParaRPr>
          </a:p>
          <a:p>
            <a:pPr marL="742950" lvl="1" indent="-285750">
              <a:spcBef>
                <a:spcPts val="600"/>
              </a:spcBef>
              <a:buClr>
                <a:srgbClr val="5B0DAA"/>
              </a:buClr>
              <a:buFont typeface="Wingdings" pitchFamily="2" charset="2"/>
              <a:buChar char="­"/>
            </a:pPr>
            <a:r>
              <a:rPr lang="en-US" sz="1600" u="sng" dirty="0" smtClean="0">
                <a:solidFill>
                  <a:srgbClr val="0000CC"/>
                </a:solidFill>
              </a:rPr>
              <a:t>Normalizing transformation</a:t>
            </a:r>
            <a:r>
              <a:rPr lang="en-US" sz="1600" dirty="0" smtClean="0">
                <a:solidFill>
                  <a:srgbClr val="0000CC"/>
                </a:solidFill>
              </a:rPr>
              <a:t>: inverse of viewing transformation (easier)</a:t>
            </a:r>
          </a:p>
          <a:p>
            <a:pPr marL="342900" indent="-342900">
              <a:spcBef>
                <a:spcPts val="600"/>
              </a:spcBef>
              <a:buClr>
                <a:srgbClr val="800000"/>
              </a:buClr>
              <a:buFont typeface="Wingdings" pitchFamily="2" charset="2"/>
              <a:buChar char="l"/>
            </a:pPr>
            <a:r>
              <a:rPr lang="en-US" sz="1800" dirty="0" smtClean="0">
                <a:solidFill>
                  <a:srgbClr val="800000"/>
                </a:solidFill>
              </a:rPr>
              <a:t>Other Topics</a:t>
            </a:r>
          </a:p>
          <a:p>
            <a:pPr marL="742950" lvl="1" indent="-285750">
              <a:spcBef>
                <a:spcPts val="600"/>
              </a:spcBef>
              <a:buClr>
                <a:srgbClr val="5B0DAA"/>
              </a:buClr>
              <a:buFont typeface="Wingdings" pitchFamily="2" charset="2"/>
              <a:buChar char="­"/>
            </a:pPr>
            <a:r>
              <a:rPr lang="en-US" sz="1600" u="sng" dirty="0" smtClean="0">
                <a:solidFill>
                  <a:srgbClr val="0000CC"/>
                </a:solidFill>
              </a:rPr>
              <a:t>Clipping</a:t>
            </a:r>
          </a:p>
          <a:p>
            <a:pPr marL="1200150" lvl="2" indent="-285750">
              <a:spcBef>
                <a:spcPts val="600"/>
              </a:spcBef>
              <a:buClr>
                <a:srgbClr val="5B0DAA"/>
              </a:buClr>
              <a:buFont typeface="Wingdings" pitchFamily="2" charset="2"/>
              <a:buChar char="Ø"/>
            </a:pPr>
            <a:r>
              <a:rPr lang="en-US" sz="1600" dirty="0" smtClean="0">
                <a:solidFill>
                  <a:srgbClr val="0000CC"/>
                </a:solidFill>
              </a:rPr>
              <a:t>Given view volume</a:t>
            </a:r>
          </a:p>
          <a:p>
            <a:pPr marL="1200150" lvl="2" indent="-285750">
              <a:spcBef>
                <a:spcPts val="600"/>
              </a:spcBef>
              <a:buClr>
                <a:srgbClr val="5B0DAA"/>
              </a:buClr>
              <a:buFont typeface="Wingdings" pitchFamily="2" charset="2"/>
              <a:buChar char="Ø"/>
            </a:pPr>
            <a:r>
              <a:rPr lang="en-US" sz="1600" dirty="0" smtClean="0">
                <a:solidFill>
                  <a:srgbClr val="0000CC"/>
                </a:solidFill>
              </a:rPr>
              <a:t>Problem of determining visible elements of scene</a:t>
            </a:r>
          </a:p>
          <a:p>
            <a:pPr marL="742950" lvl="1" indent="-285750">
              <a:spcBef>
                <a:spcPts val="600"/>
              </a:spcBef>
              <a:buClr>
                <a:srgbClr val="5B0DAA"/>
              </a:buClr>
              <a:buFont typeface="Wingdings" pitchFamily="2" charset="2"/>
              <a:buChar char="­"/>
            </a:pPr>
            <a:r>
              <a:rPr lang="en-US" sz="1600" u="sng" dirty="0" smtClean="0">
                <a:solidFill>
                  <a:srgbClr val="0000CC"/>
                </a:solidFill>
              </a:rPr>
              <a:t>C</a:t>
            </a:r>
            <a:r>
              <a:rPr lang="en-US" sz="1600" dirty="0" smtClean="0">
                <a:solidFill>
                  <a:srgbClr val="0000CC"/>
                </a:solidFill>
              </a:rPr>
              <a:t>umulative </a:t>
            </a:r>
            <a:r>
              <a:rPr lang="en-US" sz="1600" u="sng" dirty="0" smtClean="0">
                <a:solidFill>
                  <a:srgbClr val="0000CC"/>
                </a:solidFill>
              </a:rPr>
              <a:t>T</a:t>
            </a:r>
            <a:r>
              <a:rPr lang="en-US" sz="1600" dirty="0" smtClean="0">
                <a:solidFill>
                  <a:srgbClr val="0000CC"/>
                </a:solidFill>
              </a:rPr>
              <a:t>ransformation </a:t>
            </a:r>
            <a:r>
              <a:rPr lang="en-US" sz="1600" u="sng" dirty="0" smtClean="0">
                <a:solidFill>
                  <a:srgbClr val="0000CC"/>
                </a:solidFill>
              </a:rPr>
              <a:t>M</a:t>
            </a:r>
            <a:r>
              <a:rPr lang="en-US" sz="1600" dirty="0" smtClean="0">
                <a:solidFill>
                  <a:srgbClr val="0000CC"/>
                </a:solidFill>
              </a:rPr>
              <a:t>atrices (CTM)</a:t>
            </a:r>
          </a:p>
          <a:p>
            <a:pPr marL="1200150" lvl="2" indent="-285750">
              <a:spcBef>
                <a:spcPts val="600"/>
              </a:spcBef>
              <a:buClr>
                <a:srgbClr val="5B0DAA"/>
              </a:buClr>
              <a:buFont typeface="Wingdings" pitchFamily="2" charset="2"/>
              <a:buChar char="Ø"/>
            </a:pPr>
            <a:r>
              <a:rPr lang="en-US" sz="1600" u="sng" dirty="0" smtClean="0">
                <a:solidFill>
                  <a:srgbClr val="0000CC"/>
                </a:solidFill>
              </a:rPr>
              <a:t>T</a:t>
            </a:r>
            <a:r>
              <a:rPr lang="en-US" sz="1600" dirty="0" smtClean="0">
                <a:solidFill>
                  <a:srgbClr val="0000CC"/>
                </a:solidFill>
              </a:rPr>
              <a:t>ranslation, </a:t>
            </a:r>
            <a:r>
              <a:rPr lang="en-US" sz="1600" u="sng" dirty="0" smtClean="0">
                <a:solidFill>
                  <a:srgbClr val="0000CC"/>
                </a:solidFill>
              </a:rPr>
              <a:t>R</a:t>
            </a:r>
            <a:r>
              <a:rPr lang="en-US" sz="1600" dirty="0" smtClean="0">
                <a:solidFill>
                  <a:srgbClr val="0000CC"/>
                </a:solidFill>
              </a:rPr>
              <a:t>otation, </a:t>
            </a:r>
            <a:r>
              <a:rPr lang="en-US" sz="1600" u="sng" dirty="0" smtClean="0">
                <a:solidFill>
                  <a:srgbClr val="0000CC"/>
                </a:solidFill>
              </a:rPr>
              <a:t>S</a:t>
            </a:r>
            <a:r>
              <a:rPr lang="en-US" sz="1600" dirty="0" smtClean="0">
                <a:solidFill>
                  <a:srgbClr val="0000CC"/>
                </a:solidFill>
              </a:rPr>
              <a:t>caling (TRS)</a:t>
            </a:r>
          </a:p>
          <a:p>
            <a:pPr marL="1200150" lvl="2" indent="-285750">
              <a:spcBef>
                <a:spcPts val="600"/>
              </a:spcBef>
              <a:buClr>
                <a:srgbClr val="5B0DAA"/>
              </a:buClr>
              <a:buFont typeface="Wingdings" pitchFamily="2" charset="2"/>
              <a:buChar char="Ø"/>
            </a:pPr>
            <a:r>
              <a:rPr lang="en-US" sz="1600" dirty="0" smtClean="0">
                <a:solidFill>
                  <a:srgbClr val="0000CC"/>
                </a:solidFill>
              </a:rPr>
              <a:t>Used to map arbitrary view to canonical view</a:t>
            </a:r>
          </a:p>
          <a:p>
            <a:pPr marL="1200150" lvl="2" indent="-285750">
              <a:spcBef>
                <a:spcPts val="600"/>
              </a:spcBef>
              <a:buClr>
                <a:srgbClr val="5B0DAA"/>
              </a:buClr>
              <a:buFont typeface="Wingdings" pitchFamily="2" charset="2"/>
              <a:buChar char="Ø"/>
            </a:pPr>
            <a:r>
              <a:rPr lang="en-US" sz="1600" dirty="0" smtClean="0">
                <a:solidFill>
                  <a:srgbClr val="0000CC"/>
                </a:solidFill>
              </a:rPr>
              <a:t>Then “ready to take picture”</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Synthetic Camera for 3-D Viewing</a:t>
            </a:r>
            <a:endParaRPr lang="en-US" sz="2000" dirty="0">
              <a:solidFill>
                <a:srgbClr val="5B0DAA"/>
              </a:solidFill>
              <a:latin typeface="Copperplate Gothic Light" pitchFamily="34" charset="0"/>
            </a:endParaRPr>
          </a:p>
        </p:txBody>
      </p:sp>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2743200" y="990600"/>
            <a:ext cx="4269074"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Look and Up Vectors</a:t>
            </a:r>
            <a:endParaRPr lang="en-US" sz="2000" dirty="0">
              <a:solidFill>
                <a:srgbClr val="5B0DAA"/>
              </a:solidFill>
              <a:latin typeface="Copperplate Gothic Light" pitchFamily="34" charset="0"/>
            </a:endParaRPr>
          </a:p>
        </p:txBody>
      </p:sp>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9218" name="Picture 2"/>
          <p:cNvPicPr>
            <a:picLocks noChangeAspect="1" noChangeArrowheads="1"/>
          </p:cNvPicPr>
          <p:nvPr/>
        </p:nvPicPr>
        <p:blipFill>
          <a:blip r:embed="rId5" cstate="print"/>
          <a:srcRect/>
          <a:stretch>
            <a:fillRect/>
          </a:stretch>
        </p:blipFill>
        <p:spPr bwMode="auto">
          <a:xfrm>
            <a:off x="2392692" y="914400"/>
            <a:ext cx="4998708" cy="47958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View Volume for</a:t>
            </a:r>
          </a:p>
          <a:p>
            <a:pPr algn="ctr">
              <a:spcBef>
                <a:spcPct val="0"/>
              </a:spcBef>
              <a:buClrTx/>
            </a:pPr>
            <a:r>
              <a:rPr lang="en-US" sz="2800" dirty="0" smtClean="0">
                <a:solidFill>
                  <a:srgbClr val="5B0DAA"/>
                </a:solidFill>
                <a:latin typeface="Copperplate Gothic Light" pitchFamily="34" charset="0"/>
              </a:rPr>
              <a:t>Parallel Projection</a:t>
            </a:r>
            <a:endParaRPr lang="en-US" sz="2000" dirty="0">
              <a:solidFill>
                <a:srgbClr val="5B0DAA"/>
              </a:solidFill>
              <a:latin typeface="Copperplate Gothic Light" pitchFamily="34" charset="0"/>
            </a:endParaRPr>
          </a:p>
        </p:txBody>
      </p:sp>
      <p:pic>
        <p:nvPicPr>
          <p:cNvPr id="20482" name="Picture 2"/>
          <p:cNvPicPr>
            <a:picLocks noChangeAspect="1" noChangeArrowheads="1"/>
          </p:cNvPicPr>
          <p:nvPr/>
        </p:nvPicPr>
        <p:blipFill>
          <a:blip r:embed="rId5" cstate="print"/>
          <a:srcRect/>
          <a:stretch>
            <a:fillRect/>
          </a:stretch>
        </p:blipFill>
        <p:spPr bwMode="auto">
          <a:xfrm>
            <a:off x="2176463" y="990600"/>
            <a:ext cx="5062537" cy="475933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a:t>
            </a:r>
            <a:r>
              <a:rPr lang="en-US" dirty="0" smtClean="0">
                <a:solidFill>
                  <a:srgbClr val="800000"/>
                </a:solidFill>
              </a:rPr>
              <a:t>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21506" name="Picture 2"/>
          <p:cNvPicPr>
            <a:picLocks noChangeAspect="1" noChangeArrowheads="1"/>
          </p:cNvPicPr>
          <p:nvPr/>
        </p:nvPicPr>
        <p:blipFill>
          <a:blip r:embed="rId5" cstate="print"/>
          <a:srcRect/>
          <a:stretch>
            <a:fillRect/>
          </a:stretch>
        </p:blipFill>
        <p:spPr bwMode="auto">
          <a:xfrm>
            <a:off x="1712513" y="990600"/>
            <a:ext cx="6288487" cy="4724400"/>
          </a:xfrm>
          <a:prstGeom prst="rect">
            <a:avLst/>
          </a:prstGeom>
          <a:noFill/>
          <a:ln w="9525">
            <a:noFill/>
            <a:miter lim="800000"/>
            <a:headEnd/>
            <a:tailEnd/>
          </a:ln>
        </p:spPr>
      </p:pic>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View Volume for</a:t>
            </a:r>
          </a:p>
          <a:p>
            <a:pPr algn="ctr">
              <a:spcBef>
                <a:spcPct val="0"/>
              </a:spcBef>
              <a:buClrTx/>
            </a:pPr>
            <a:r>
              <a:rPr lang="en-US" sz="2800" dirty="0" smtClean="0">
                <a:solidFill>
                  <a:srgbClr val="5B0DAA"/>
                </a:solidFill>
                <a:latin typeface="Copperplate Gothic Light" pitchFamily="34" charset="0"/>
              </a:rPr>
              <a:t>Perspective Projection </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TITLE" val="CIS736-Basics-01-Math"/>
  <p:tag name="FOLDERNAME" val="CIS736-Basics-01-Math_270108225806"/>
  <p:tag name="PD" val="1825588"/>
  <p:tag name="NPWI" val="46"/>
  <p:tag name="WMSI" val="369"/>
  <p:tag name="WMIS" val="46646"/>
  <p:tag name="PREC" val="T"/>
</p:tagLst>
</file>

<file path=ppt/tags/tag1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3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xml><?xml version="1.0" encoding="utf-8"?>
<p:tagLst xmlns:a="http://schemas.openxmlformats.org/drawingml/2006/main" xmlns:r="http://schemas.openxmlformats.org/officeDocument/2006/relationships" xmlns:p="http://schemas.openxmlformats.org/presentationml/2006/main">
  <p:tag name="SWI" val="37"/>
  <p:tag name="NBP" val="1"/>
  <p:tag name="SPT" val="FALSE"/>
  <p:tag name="CVB" val="37"/>
  <p:tag name="BSN" val="37"/>
  <p:tag name="LFXCI" val="0"/>
  <p:tag name="SVT" val="TRUE"/>
  <p:tag name="CII" val="37"/>
</p:tagLst>
</file>

<file path=ppt/tags/tag4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50.xml><?xml version="1.0" encoding="utf-8"?>
<p:tagLst xmlns:a="http://schemas.openxmlformats.org/drawingml/2006/main" xmlns:r="http://schemas.openxmlformats.org/officeDocument/2006/relationships" xmlns:p="http://schemas.openxmlformats.org/presentationml/2006/main">
  <p:tag name="BSN" val="37"/>
  <p:tag name="LFXCI" val="0"/>
  <p:tag name="SVT" val="TRUE"/>
  <p:tag name="SWI" val="69"/>
  <p:tag name="CVB" val="69"/>
  <p:tag name="NBP" val="1"/>
  <p:tag name="SPT" val="TRUE"/>
  <p:tag name="CII" val="69"/>
</p:tagLst>
</file>

<file path=ppt/tags/tag51.xml><?xml version="1.0" encoding="utf-8"?>
<p:tagLst xmlns:a="http://schemas.openxmlformats.org/drawingml/2006/main" xmlns:r="http://schemas.openxmlformats.org/officeDocument/2006/relationships" xmlns:p="http://schemas.openxmlformats.org/presentationml/2006/main">
  <p:tag name="BSN" val="30"/>
  <p:tag name="LFXCI" val="0"/>
  <p:tag name="SVT" val="TRUE"/>
  <p:tag name="SWI" val="45"/>
  <p:tag name="CVB" val="45"/>
  <p:tag name="NBP" val="1"/>
  <p:tag name="SPT" val="TRUE"/>
  <p:tag name="CII" val="45"/>
</p:tagLst>
</file>

<file path=ppt/tags/tag52.xml><?xml version="1.0" encoding="utf-8"?>
<p:tagLst xmlns:a="http://schemas.openxmlformats.org/drawingml/2006/main" xmlns:r="http://schemas.openxmlformats.org/officeDocument/2006/relationships" xmlns:p="http://schemas.openxmlformats.org/presentationml/2006/main">
  <p:tag name="SWI" val="31"/>
  <p:tag name="NBP" val="1"/>
  <p:tag name="SPT" val="FALSE"/>
  <p:tag name="CVB" val="31"/>
  <p:tag name="BSN" val="31"/>
  <p:tag name="LFXCI" val="0"/>
  <p:tag name="SVT" val="TRUE"/>
  <p:tag name="CII" val="31"/>
</p:tagLst>
</file>

<file path=ppt/tags/tag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heme/theme1.xml><?xml version="1.0" encoding="utf-8"?>
<a:theme xmlns:a="http://schemas.openxmlformats.org/drawingml/2006/main" name="CoopRob-presentations">
  <a:themeElements>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fontScheme name="CoopRob-presentations">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opRob-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opRob-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opRob-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opRob-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opRob-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opRob-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Settings\sdeloach\Application Data\Microsoft\Templates\CoopRob-presentations.pot</Template>
  <TotalTime>2760</TotalTime>
  <Words>1976</Words>
  <Application>Microsoft Office PowerPoint</Application>
  <PresentationFormat>On-screen Show (4:3)</PresentationFormat>
  <Paragraphs>322</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CoopRob-presentations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CIS736-Basics-01-Math</dc:title>
  <dc:creator>William H. Hsu</dc:creator>
  <cp:lastModifiedBy>William H. Hsu</cp:lastModifiedBy>
  <cp:revision>867</cp:revision>
  <dcterms:created xsi:type="dcterms:W3CDTF">1601-01-01T00:00:00Z</dcterms:created>
  <dcterms:modified xsi:type="dcterms:W3CDTF">2011-02-15T22:46:34Z</dcterms:modified>
</cp:coreProperties>
</file>