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tags/tag18.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handoutMasterIdLst>
    <p:handoutMasterId r:id="rId31"/>
  </p:handoutMasterIdLst>
  <p:sldIdLst>
    <p:sldId id="545" r:id="rId2"/>
    <p:sldId id="340" r:id="rId3"/>
    <p:sldId id="370" r:id="rId4"/>
    <p:sldId id="549" r:id="rId5"/>
    <p:sldId id="526" r:id="rId6"/>
    <p:sldId id="527" r:id="rId7"/>
    <p:sldId id="528" r:id="rId8"/>
    <p:sldId id="552" r:id="rId9"/>
    <p:sldId id="529" r:id="rId10"/>
    <p:sldId id="530" r:id="rId11"/>
    <p:sldId id="531" r:id="rId12"/>
    <p:sldId id="533" r:id="rId13"/>
    <p:sldId id="534" r:id="rId14"/>
    <p:sldId id="535" r:id="rId15"/>
    <p:sldId id="537" r:id="rId16"/>
    <p:sldId id="538" r:id="rId17"/>
    <p:sldId id="536" r:id="rId18"/>
    <p:sldId id="539" r:id="rId19"/>
    <p:sldId id="540" r:id="rId20"/>
    <p:sldId id="541" r:id="rId21"/>
    <p:sldId id="542" r:id="rId22"/>
    <p:sldId id="544" r:id="rId23"/>
    <p:sldId id="543" r:id="rId24"/>
    <p:sldId id="548" r:id="rId25"/>
    <p:sldId id="550" r:id="rId26"/>
    <p:sldId id="551" r:id="rId27"/>
    <p:sldId id="546" r:id="rId28"/>
    <p:sldId id="547" r:id="rId29"/>
  </p:sldIdLst>
  <p:sldSz cx="9144000" cy="6858000" type="screen4x3"/>
  <p:notesSz cx="7315200" cy="9601200"/>
  <p:custDataLst>
    <p:tags r:id="rId32"/>
  </p:custDataLst>
  <p:defaultTextStyle>
    <a:defPPr>
      <a:defRPr lang="en-US"/>
    </a:defPPr>
    <a:lvl1pPr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CC66"/>
    <a:srgbClr val="CC6600"/>
    <a:srgbClr val="800000"/>
    <a:srgbClr val="0099FF"/>
    <a:srgbClr val="33CCCC"/>
    <a:srgbClr val="3366FF"/>
    <a:srgbClr val="006699"/>
    <a:srgbClr val="336699"/>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81" autoAdjust="0"/>
    <p:restoredTop sz="94728" autoAdjust="0"/>
  </p:normalViewPr>
  <p:slideViewPr>
    <p:cSldViewPr>
      <p:cViewPr varScale="1">
        <p:scale>
          <a:sx n="75" d="100"/>
          <a:sy n="75" d="100"/>
        </p:scale>
        <p:origin x="-336"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1825" cy="479425"/>
          </a:xfrm>
          <a:prstGeom prst="rect">
            <a:avLst/>
          </a:prstGeom>
          <a:noFill/>
          <a:ln w="9525">
            <a:noFill/>
            <a:miter lim="800000"/>
            <a:headEnd/>
            <a:tailEnd/>
          </a:ln>
          <a:effectLst/>
        </p:spPr>
        <p:txBody>
          <a:bodyPr vert="horz" wrap="square" lIns="96503" tIns="48252" rIns="96503" bIns="48252" numCol="1" anchor="t" anchorCtr="0" compatLnSpc="1">
            <a:prstTxWarp prst="textNoShape">
              <a:avLst/>
            </a:prstTxWarp>
          </a:bodyPr>
          <a:lstStyle>
            <a:lvl1pPr defTabSz="965200">
              <a:spcBef>
                <a:spcPct val="0"/>
              </a:spcBef>
              <a:buClrTx/>
              <a:defRPr sz="1200">
                <a:latin typeface="Times New Roman" pitchFamily="18" charset="0"/>
              </a:defRPr>
            </a:lvl1pPr>
          </a:lstStyle>
          <a:p>
            <a:endParaRPr lang="en-US"/>
          </a:p>
        </p:txBody>
      </p:sp>
      <p:sp>
        <p:nvSpPr>
          <p:cNvPr id="8195" name="Rectangle 3"/>
          <p:cNvSpPr>
            <a:spLocks noGrp="1" noChangeArrowheads="1"/>
          </p:cNvSpPr>
          <p:nvPr>
            <p:ph type="dt" sz="quarter" idx="1"/>
          </p:nvPr>
        </p:nvSpPr>
        <p:spPr bwMode="auto">
          <a:xfrm>
            <a:off x="4143375" y="0"/>
            <a:ext cx="3171825" cy="479425"/>
          </a:xfrm>
          <a:prstGeom prst="rect">
            <a:avLst/>
          </a:prstGeom>
          <a:noFill/>
          <a:ln w="9525">
            <a:noFill/>
            <a:miter lim="800000"/>
            <a:headEnd/>
            <a:tailEnd/>
          </a:ln>
          <a:effectLst/>
        </p:spPr>
        <p:txBody>
          <a:bodyPr vert="horz" wrap="square" lIns="96503" tIns="48252" rIns="96503" bIns="48252" numCol="1" anchor="t" anchorCtr="0" compatLnSpc="1">
            <a:prstTxWarp prst="textNoShape">
              <a:avLst/>
            </a:prstTxWarp>
          </a:bodyPr>
          <a:lstStyle>
            <a:lvl1pPr algn="r" defTabSz="965200">
              <a:spcBef>
                <a:spcPct val="0"/>
              </a:spcBef>
              <a:buClrTx/>
              <a:defRPr sz="1200">
                <a:latin typeface="Times New Roman" pitchFamily="18" charset="0"/>
              </a:defRPr>
            </a:lvl1pPr>
          </a:lstStyle>
          <a:p>
            <a:endParaRPr lang="en-US"/>
          </a:p>
        </p:txBody>
      </p:sp>
      <p:sp>
        <p:nvSpPr>
          <p:cNvPr id="8196" name="Rectangle 4"/>
          <p:cNvSpPr>
            <a:spLocks noGrp="1" noChangeArrowheads="1"/>
          </p:cNvSpPr>
          <p:nvPr>
            <p:ph type="ftr" sz="quarter" idx="2"/>
          </p:nvPr>
        </p:nvSpPr>
        <p:spPr bwMode="auto">
          <a:xfrm>
            <a:off x="0" y="9121775"/>
            <a:ext cx="3171825" cy="479425"/>
          </a:xfrm>
          <a:prstGeom prst="rect">
            <a:avLst/>
          </a:prstGeom>
          <a:noFill/>
          <a:ln w="9525">
            <a:noFill/>
            <a:miter lim="800000"/>
            <a:headEnd/>
            <a:tailEnd/>
          </a:ln>
          <a:effectLst/>
        </p:spPr>
        <p:txBody>
          <a:bodyPr vert="horz" wrap="square" lIns="96503" tIns="48252" rIns="96503" bIns="48252" numCol="1" anchor="b" anchorCtr="0" compatLnSpc="1">
            <a:prstTxWarp prst="textNoShape">
              <a:avLst/>
            </a:prstTxWarp>
          </a:bodyPr>
          <a:lstStyle>
            <a:lvl1pPr defTabSz="965200">
              <a:spcBef>
                <a:spcPct val="0"/>
              </a:spcBef>
              <a:buClrTx/>
              <a:defRPr sz="1200">
                <a:latin typeface="Times New Roman" pitchFamily="18" charset="0"/>
              </a:defRPr>
            </a:lvl1pPr>
          </a:lstStyle>
          <a:p>
            <a:endParaRPr lang="en-US"/>
          </a:p>
        </p:txBody>
      </p:sp>
      <p:sp>
        <p:nvSpPr>
          <p:cNvPr id="8197" name="Rectangle 5"/>
          <p:cNvSpPr>
            <a:spLocks noGrp="1" noChangeArrowheads="1"/>
          </p:cNvSpPr>
          <p:nvPr>
            <p:ph type="sldNum" sz="quarter" idx="3"/>
          </p:nvPr>
        </p:nvSpPr>
        <p:spPr bwMode="auto">
          <a:xfrm>
            <a:off x="4143375" y="9121775"/>
            <a:ext cx="3171825" cy="479425"/>
          </a:xfrm>
          <a:prstGeom prst="rect">
            <a:avLst/>
          </a:prstGeom>
          <a:noFill/>
          <a:ln w="9525">
            <a:noFill/>
            <a:miter lim="800000"/>
            <a:headEnd/>
            <a:tailEnd/>
          </a:ln>
          <a:effectLst/>
        </p:spPr>
        <p:txBody>
          <a:bodyPr vert="horz" wrap="square" lIns="96503" tIns="48252" rIns="96503" bIns="48252" numCol="1" anchor="b" anchorCtr="0" compatLnSpc="1">
            <a:prstTxWarp prst="textNoShape">
              <a:avLst/>
            </a:prstTxWarp>
          </a:bodyPr>
          <a:lstStyle>
            <a:lvl1pPr algn="r" defTabSz="965200">
              <a:spcBef>
                <a:spcPct val="0"/>
              </a:spcBef>
              <a:buClrTx/>
              <a:defRPr sz="1200">
                <a:latin typeface="Times New Roman" pitchFamily="18" charset="0"/>
              </a:defRPr>
            </a:lvl1pPr>
          </a:lstStyle>
          <a:p>
            <a:fld id="{FE0B76BF-F47A-4723-ACD4-4C04EDB04DA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defRPr sz="1200" b="0">
                <a:latin typeface="Times New Roman" pitchFamily="18" charset="0"/>
              </a:defRPr>
            </a:lvl1pPr>
          </a:lstStyle>
          <a:p>
            <a:endParaRPr lang="en-US"/>
          </a:p>
        </p:txBody>
      </p:sp>
      <p:sp>
        <p:nvSpPr>
          <p:cNvPr id="19968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defRPr sz="1200" b="0">
                <a:latin typeface="Times New Roman" pitchFamily="18" charset="0"/>
              </a:defRPr>
            </a:lvl1pPr>
          </a:lstStyle>
          <a:p>
            <a:endParaRPr lang="en-US"/>
          </a:p>
        </p:txBody>
      </p:sp>
      <p:sp>
        <p:nvSpPr>
          <p:cNvPr id="1996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19968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968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defRPr sz="1200" b="0">
                <a:latin typeface="Times New Roman" pitchFamily="18" charset="0"/>
              </a:defRPr>
            </a:lvl1pPr>
          </a:lstStyle>
          <a:p>
            <a:endParaRPr lang="en-US"/>
          </a:p>
        </p:txBody>
      </p:sp>
      <p:sp>
        <p:nvSpPr>
          <p:cNvPr id="19968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defRPr sz="1200" b="0">
                <a:latin typeface="Times New Roman" pitchFamily="18" charset="0"/>
              </a:defRPr>
            </a:lvl1pPr>
          </a:lstStyle>
          <a:p>
            <a:fld id="{D8BEFEEC-EB37-4FAD-B44A-F724FBA528B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F8B00-6917-4FF9-90B8-816218DC4A8F}" type="slidenum">
              <a:rPr lang="en-US"/>
              <a:pPr/>
              <a:t>1</a:t>
            </a:fld>
            <a:endParaRPr lang="en-US"/>
          </a:p>
        </p:txBody>
      </p:sp>
      <p:sp>
        <p:nvSpPr>
          <p:cNvPr id="234498" name="Rectangle 2"/>
          <p:cNvSpPr>
            <a:spLocks noGrp="1" noRot="1" noChangeAspect="1" noChangeArrowheads="1" noTextEdit="1"/>
          </p:cNvSpPr>
          <p:nvPr>
            <p:ph type="sldImg"/>
          </p:nvPr>
        </p:nvSpPr>
        <p:spPr>
          <a:xfrm>
            <a:off x="1716088" y="1063625"/>
            <a:ext cx="3883025" cy="2913063"/>
          </a:xfrm>
          <a:ln/>
        </p:spPr>
      </p:sp>
      <p:sp>
        <p:nvSpPr>
          <p:cNvPr id="234499" name="Rectangle 3"/>
          <p:cNvSpPr>
            <a:spLocks noGrp="1" noChangeArrowheads="1"/>
          </p:cNvSpPr>
          <p:nvPr>
            <p:ph type="body" idx="1"/>
          </p:nvPr>
        </p:nvSpPr>
        <p:spPr>
          <a:xfrm>
            <a:off x="974725" y="4559300"/>
            <a:ext cx="5365750" cy="4321175"/>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11</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12</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13</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14</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15</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16</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17</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18</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19</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20</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2</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21</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22</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23</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24</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25</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26</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27</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28</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DF81B79-FE0C-4BB4-A9FE-D1C6CC95DFE2}" type="slidenum">
              <a:rPr lang="en-US" smtClean="0"/>
              <a:pPr/>
              <a:t>3</a:t>
            </a:fld>
            <a:endParaRPr lang="en-US" smtClean="0"/>
          </a:p>
        </p:txBody>
      </p:sp>
      <p:sp>
        <p:nvSpPr>
          <p:cNvPr id="37891" name="Rectangle 2"/>
          <p:cNvSpPr>
            <a:spLocks noGrp="1" noRot="1" noChangeAspect="1" noChangeArrowheads="1" noTextEdit="1"/>
          </p:cNvSpPr>
          <p:nvPr>
            <p:ph type="sldImg"/>
          </p:nvPr>
        </p:nvSpPr>
        <p:spPr>
          <a:xfrm>
            <a:off x="1716088" y="1063625"/>
            <a:ext cx="3883025" cy="2913063"/>
          </a:xfrm>
          <a:ln/>
        </p:spPr>
      </p:sp>
      <p:sp>
        <p:nvSpPr>
          <p:cNvPr id="37892" name="Rectangle 3"/>
          <p:cNvSpPr>
            <a:spLocks noGrp="1" noChangeArrowheads="1"/>
          </p:cNvSpPr>
          <p:nvPr>
            <p:ph type="body" idx="1"/>
          </p:nvPr>
        </p:nvSpPr>
        <p:spPr>
          <a:xfrm>
            <a:off x="974725" y="4559300"/>
            <a:ext cx="5365750" cy="4321175"/>
          </a:xfrm>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4</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A25A96-F5F1-46D5-8956-20810DE1BFA3}" type="slidenum">
              <a:rPr lang="en-US"/>
              <a:pPr/>
              <a:t>6</a:t>
            </a:fld>
            <a:endParaRPr lang="en-US"/>
          </a:p>
        </p:txBody>
      </p:sp>
      <p:sp>
        <p:nvSpPr>
          <p:cNvPr id="902146" name="Rectangle 2"/>
          <p:cNvSpPr>
            <a:spLocks noGrp="1" noRot="1" noChangeAspect="1" noChangeArrowheads="1" noTextEdit="1"/>
          </p:cNvSpPr>
          <p:nvPr>
            <p:ph type="sldImg"/>
          </p:nvPr>
        </p:nvSpPr>
        <p:spPr>
          <a:ln/>
        </p:spPr>
      </p:sp>
      <p:sp>
        <p:nvSpPr>
          <p:cNvPr id="902147" name="Rectangle 3"/>
          <p:cNvSpPr>
            <a:spLocks noGrp="1" noChangeArrowheads="1"/>
          </p:cNvSpPr>
          <p:nvPr>
            <p:ph type="body" idx="1"/>
          </p:nvPr>
        </p:nvSpPr>
        <p:spPr>
          <a:xfrm>
            <a:off x="974725" y="4560888"/>
            <a:ext cx="5365750" cy="4319587"/>
          </a:xfrm>
        </p:spPr>
        <p:txBody>
          <a:bodyPr/>
          <a:lstStyle/>
          <a:p>
            <a:r>
              <a:rPr lang="en-US"/>
              <a:t>Every transformation can be thought of as changing the representation of a vertex from one coordinate system or frame to another. Thus, initially vertices are specified in world or application coordinates. However, to view them, OpenGL must convert these representations to ones in the reference system of the camera. This change of representations is described by a transformation matrix (the model-view matrix). Similarly, the projection matrix converts from camera coordinates to window coordinates.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7</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8</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9</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26545-536E-414C-B4FD-D0C099640428}" type="slidenum">
              <a:rPr lang="en-US"/>
              <a:pPr/>
              <a:t>10</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Slide Number Placeholder 4"/>
          <p:cNvSpPr>
            <a:spLocks noGrp="1"/>
          </p:cNvSpPr>
          <p:nvPr>
            <p:ph type="sldNum" sz="quarter" idx="11"/>
          </p:nvPr>
        </p:nvSpPr>
        <p:spPr/>
        <p:txBody>
          <a:bodyPr/>
          <a:lstStyle>
            <a:lvl1pPr>
              <a:defRPr/>
            </a:lvl1pPr>
          </a:lstStyle>
          <a:p>
            <a:fld id="{539D05A1-954A-4984-9D92-2B3FA9AA8617}"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D5211B33-C633-4EDB-9E7A-FB569C08CD8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8763" y="111125"/>
            <a:ext cx="2022475" cy="5984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1338" y="111125"/>
            <a:ext cx="5915025" cy="5984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792A7B45-6600-4D7E-9D61-86B0B211B06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B4AC73EB-7913-4AC9-BDCE-9A74ED0A08B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4"/>
          <p:cNvSpPr>
            <a:spLocks noGrp="1"/>
          </p:cNvSpPr>
          <p:nvPr>
            <p:ph type="sldNum" sz="quarter" idx="11"/>
          </p:nvPr>
        </p:nvSpPr>
        <p:spPr/>
        <p:txBody>
          <a:bodyPr/>
          <a:lstStyle>
            <a:lvl1pPr>
              <a:defRPr/>
            </a:lvl1pPr>
          </a:lstStyle>
          <a:p>
            <a:fld id="{37E8ED23-ADBF-4257-894E-C26DAF4ED13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957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3925" y="1371600"/>
            <a:ext cx="3897313"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fld id="{F564A9E5-E909-481E-89C3-C410227BC73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fld id="{CD10C518-6918-490E-8D38-B435C955850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lvl1pPr>
          </a:lstStyle>
          <a:p>
            <a:fld id="{32C9DA52-0F76-4537-968F-1029BB6C49C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719A7722-CC11-43EE-9610-CCF780E9209A}" type="slidenum">
              <a:rPr lang="en-US"/>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54BC47EB-CAD1-4589-B5DE-86656CC2190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F2878815-2EB3-4AC4-A767-C0B7F04A61E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rot="5400000">
            <a:off x="4379912" y="2093913"/>
            <a:ext cx="384175" cy="9144000"/>
          </a:xfrm>
          <a:prstGeom prst="rect">
            <a:avLst/>
          </a:prstGeom>
          <a:solidFill>
            <a:srgbClr val="5B0DAA"/>
          </a:solidFill>
          <a:ln w="9525">
            <a:noFill/>
            <a:miter lim="800000"/>
            <a:headEnd/>
            <a:tailEnd/>
          </a:ln>
          <a:effectLst/>
        </p:spPr>
        <p:txBody>
          <a:bodyPr wrap="none" anchor="ctr"/>
          <a:lstStyle/>
          <a:p>
            <a:endParaRPr lang="en-US"/>
          </a:p>
        </p:txBody>
      </p:sp>
      <p:sp>
        <p:nvSpPr>
          <p:cNvPr id="7171" name="Rectangle 3"/>
          <p:cNvSpPr>
            <a:spLocks noGrp="1" noChangeArrowheads="1"/>
          </p:cNvSpPr>
          <p:nvPr>
            <p:ph type="title"/>
          </p:nvPr>
        </p:nvSpPr>
        <p:spPr bwMode="auto">
          <a:xfrm>
            <a:off x="541338" y="111125"/>
            <a:ext cx="8045450" cy="1030288"/>
          </a:xfrm>
          <a:prstGeom prst="rect">
            <a:avLst/>
          </a:prstGeom>
          <a:noFill/>
          <a:ln w="9525">
            <a:noFill/>
            <a:miter lim="800000"/>
            <a:headEnd/>
            <a:tailEnd/>
          </a:ln>
          <a:effectLst>
            <a:outerShdw dist="17961" dir="2700000" algn="ctr" rotWithShape="0">
              <a:srgbClr val="FFFF99"/>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685800" y="1371600"/>
            <a:ext cx="7945438"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ChangeArrowheads="1"/>
          </p:cNvSpPr>
          <p:nvPr/>
        </p:nvSpPr>
        <p:spPr bwMode="auto">
          <a:xfrm>
            <a:off x="0" y="0"/>
            <a:ext cx="384175" cy="6858000"/>
          </a:xfrm>
          <a:prstGeom prst="rect">
            <a:avLst/>
          </a:prstGeom>
          <a:solidFill>
            <a:srgbClr val="5B0DAA"/>
          </a:solidFill>
          <a:ln w="9525">
            <a:noFill/>
            <a:miter lim="800000"/>
            <a:headEnd/>
            <a:tailEnd/>
          </a:ln>
          <a:effectLst/>
        </p:spPr>
        <p:txBody>
          <a:bodyPr wrap="none" anchor="ctr"/>
          <a:lstStyle/>
          <a:p>
            <a:pPr algn="ctr">
              <a:spcBef>
                <a:spcPct val="0"/>
              </a:spcBef>
              <a:buClrTx/>
            </a:pPr>
            <a:endParaRPr lang="en-US" b="0">
              <a:latin typeface="Times New Roman" pitchFamily="18" charset="0"/>
            </a:endParaRPr>
          </a:p>
        </p:txBody>
      </p:sp>
      <p:sp>
        <p:nvSpPr>
          <p:cNvPr id="7174" name="Rectangle 6"/>
          <p:cNvSpPr>
            <a:spLocks noChangeArrowheads="1"/>
          </p:cNvSpPr>
          <p:nvPr/>
        </p:nvSpPr>
        <p:spPr bwMode="auto">
          <a:xfrm>
            <a:off x="184150" y="6262688"/>
            <a:ext cx="406400" cy="406400"/>
          </a:xfrm>
          <a:prstGeom prst="rect">
            <a:avLst/>
          </a:prstGeom>
          <a:solidFill>
            <a:srgbClr val="5B0DAA"/>
          </a:solidFill>
          <a:ln w="9525">
            <a:noFill/>
            <a:miter lim="800000"/>
            <a:headEnd/>
            <a:tailEnd/>
          </a:ln>
          <a:effectLst/>
        </p:spPr>
        <p:txBody>
          <a:bodyPr wrap="none" anchor="ctr"/>
          <a:lstStyle/>
          <a:p>
            <a:endParaRPr lang="en-US"/>
          </a:p>
        </p:txBody>
      </p:sp>
      <p:sp>
        <p:nvSpPr>
          <p:cNvPr id="7175" name="Oval 7"/>
          <p:cNvSpPr>
            <a:spLocks noChangeArrowheads="1"/>
          </p:cNvSpPr>
          <p:nvPr/>
        </p:nvSpPr>
        <p:spPr bwMode="auto">
          <a:xfrm>
            <a:off x="382588" y="6092825"/>
            <a:ext cx="398462" cy="379413"/>
          </a:xfrm>
          <a:prstGeom prst="ellipse">
            <a:avLst/>
          </a:prstGeom>
          <a:solidFill>
            <a:schemeClr val="bg1"/>
          </a:solidFill>
          <a:ln w="9525">
            <a:noFill/>
            <a:round/>
            <a:headEnd/>
            <a:tailEnd/>
          </a:ln>
          <a:effectLst/>
        </p:spPr>
        <p:txBody>
          <a:bodyPr wrap="none" anchor="ctr"/>
          <a:lstStyle/>
          <a:p>
            <a:pPr algn="r">
              <a:spcBef>
                <a:spcPct val="0"/>
              </a:spcBef>
              <a:buClrTx/>
            </a:pPr>
            <a:endParaRPr lang="en-US" b="0">
              <a:latin typeface="Times New Roman" pitchFamily="18" charset="0"/>
            </a:endParaRPr>
          </a:p>
        </p:txBody>
      </p:sp>
      <p:sp>
        <p:nvSpPr>
          <p:cNvPr id="7176" name="Text Box 8"/>
          <p:cNvSpPr txBox="1">
            <a:spLocks noChangeArrowheads="1"/>
          </p:cNvSpPr>
          <p:nvPr/>
        </p:nvSpPr>
        <p:spPr bwMode="auto">
          <a:xfrm>
            <a:off x="6565900" y="6461125"/>
            <a:ext cx="2578100" cy="396875"/>
          </a:xfrm>
          <a:prstGeom prst="rect">
            <a:avLst/>
          </a:prstGeom>
          <a:noFill/>
          <a:ln w="9525">
            <a:noFill/>
            <a:miter lim="800000"/>
            <a:headEnd/>
            <a:tailEnd/>
          </a:ln>
          <a:effectLst/>
        </p:spPr>
        <p:txBody>
          <a:bodyPr wrap="none">
            <a:spAutoFit/>
          </a:bodyPr>
          <a:lstStyle/>
          <a:p>
            <a:pPr algn="r">
              <a:spcBef>
                <a:spcPct val="0"/>
              </a:spcBef>
              <a:buClrTx/>
            </a:pPr>
            <a:r>
              <a:rPr lang="en-US" sz="1000" b="0">
                <a:solidFill>
                  <a:srgbClr val="FFFF99"/>
                </a:solidFill>
                <a:latin typeface="Copperplate Gothic Light" pitchFamily="34" charset="0"/>
              </a:rPr>
              <a:t>Computing &amp; Information Sciences</a:t>
            </a:r>
          </a:p>
          <a:p>
            <a:pPr algn="r">
              <a:spcBef>
                <a:spcPct val="0"/>
              </a:spcBef>
              <a:buClrTx/>
            </a:pPr>
            <a:r>
              <a:rPr lang="en-US" sz="1000" b="0">
                <a:solidFill>
                  <a:srgbClr val="FFFF99"/>
                </a:solidFill>
                <a:latin typeface="Copperplate Gothic Light" pitchFamily="34" charset="0"/>
              </a:rPr>
              <a:t>Kansas State University</a:t>
            </a:r>
          </a:p>
        </p:txBody>
      </p:sp>
      <p:sp>
        <p:nvSpPr>
          <p:cNvPr id="7178" name="Rectangle 10"/>
          <p:cNvSpPr>
            <a:spLocks noGrp="1" noChangeArrowheads="1"/>
          </p:cNvSpPr>
          <p:nvPr>
            <p:ph type="sldNum" sz="quarter" idx="4"/>
          </p:nvPr>
        </p:nvSpPr>
        <p:spPr bwMode="auto">
          <a:xfrm>
            <a:off x="0" y="123825"/>
            <a:ext cx="51593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defRPr sz="1000" b="0">
                <a:solidFill>
                  <a:srgbClr val="FFFF99"/>
                </a:solidFill>
                <a:latin typeface="+mj-lt"/>
              </a:defRPr>
            </a:lvl1pPr>
          </a:lstStyle>
          <a:p>
            <a:fld id="{E57356D4-33B4-4E75-9FC2-36B203D83DE4}" type="slidenum">
              <a:rPr lang="en-US"/>
              <a:pPr/>
              <a:t>‹#›</a:t>
            </a:fld>
            <a:endParaRPr lang="en-US"/>
          </a:p>
        </p:txBody>
      </p:sp>
      <p:grpSp>
        <p:nvGrpSpPr>
          <p:cNvPr id="7180" name="Group 12"/>
          <p:cNvGrpSpPr>
            <a:grpSpLocks/>
          </p:cNvGrpSpPr>
          <p:nvPr/>
        </p:nvGrpSpPr>
        <p:grpSpPr bwMode="auto">
          <a:xfrm>
            <a:off x="498475" y="76200"/>
            <a:ext cx="720725" cy="838200"/>
            <a:chOff x="1344" y="384"/>
            <a:chExt cx="1488" cy="1728"/>
          </a:xfrm>
        </p:grpSpPr>
        <p:sp>
          <p:nvSpPr>
            <p:cNvPr id="7181" name="Oval 13"/>
            <p:cNvSpPr>
              <a:spLocks noChangeArrowheads="1"/>
            </p:cNvSpPr>
            <p:nvPr/>
          </p:nvSpPr>
          <p:spPr bwMode="auto">
            <a:xfrm>
              <a:off x="1344" y="900"/>
              <a:ext cx="240" cy="240"/>
            </a:xfrm>
            <a:prstGeom prst="ellipse">
              <a:avLst/>
            </a:prstGeom>
            <a:solidFill>
              <a:srgbClr val="66FF33"/>
            </a:solidFill>
            <a:ln w="19050">
              <a:solidFill>
                <a:schemeClr val="tx1"/>
              </a:solidFill>
              <a:round/>
              <a:headEnd/>
              <a:tailEnd/>
            </a:ln>
            <a:effectLst/>
          </p:spPr>
          <p:txBody>
            <a:bodyPr wrap="none" anchor="ctr"/>
            <a:lstStyle/>
            <a:p>
              <a:endParaRPr lang="en-US"/>
            </a:p>
          </p:txBody>
        </p:sp>
        <p:sp>
          <p:nvSpPr>
            <p:cNvPr id="7182" name="Oval 14"/>
            <p:cNvSpPr>
              <a:spLocks noChangeArrowheads="1"/>
            </p:cNvSpPr>
            <p:nvPr/>
          </p:nvSpPr>
          <p:spPr bwMode="auto">
            <a:xfrm>
              <a:off x="1344" y="384"/>
              <a:ext cx="240" cy="240"/>
            </a:xfrm>
            <a:prstGeom prst="ellipse">
              <a:avLst/>
            </a:prstGeom>
            <a:solidFill>
              <a:srgbClr val="0066FF"/>
            </a:solidFill>
            <a:ln w="19050">
              <a:solidFill>
                <a:schemeClr val="tx1"/>
              </a:solidFill>
              <a:round/>
              <a:headEnd/>
              <a:tailEnd/>
            </a:ln>
            <a:effectLst/>
          </p:spPr>
          <p:txBody>
            <a:bodyPr wrap="none" anchor="ctr"/>
            <a:lstStyle/>
            <a:p>
              <a:endParaRPr lang="en-US"/>
            </a:p>
          </p:txBody>
        </p:sp>
        <p:sp>
          <p:nvSpPr>
            <p:cNvPr id="7183" name="Oval 15"/>
            <p:cNvSpPr>
              <a:spLocks noChangeArrowheads="1"/>
            </p:cNvSpPr>
            <p:nvPr/>
          </p:nvSpPr>
          <p:spPr bwMode="auto">
            <a:xfrm>
              <a:off x="1920" y="900"/>
              <a:ext cx="240" cy="240"/>
            </a:xfrm>
            <a:prstGeom prst="ellipse">
              <a:avLst/>
            </a:prstGeom>
            <a:solidFill>
              <a:srgbClr val="66FF33"/>
            </a:solidFill>
            <a:ln w="19050">
              <a:solidFill>
                <a:schemeClr val="tx1"/>
              </a:solidFill>
              <a:round/>
              <a:headEnd/>
              <a:tailEnd/>
            </a:ln>
            <a:effectLst/>
          </p:spPr>
          <p:txBody>
            <a:bodyPr wrap="none" anchor="ctr"/>
            <a:lstStyle/>
            <a:p>
              <a:endParaRPr lang="en-US"/>
            </a:p>
          </p:txBody>
        </p:sp>
        <p:sp>
          <p:nvSpPr>
            <p:cNvPr id="7184" name="Oval 16"/>
            <p:cNvSpPr>
              <a:spLocks noChangeArrowheads="1"/>
            </p:cNvSpPr>
            <p:nvPr/>
          </p:nvSpPr>
          <p:spPr bwMode="auto">
            <a:xfrm>
              <a:off x="2256" y="384"/>
              <a:ext cx="240" cy="240"/>
            </a:xfrm>
            <a:prstGeom prst="ellipse">
              <a:avLst/>
            </a:prstGeom>
            <a:solidFill>
              <a:srgbClr val="0066FF"/>
            </a:solidFill>
            <a:ln w="19050">
              <a:solidFill>
                <a:schemeClr val="tx1"/>
              </a:solidFill>
              <a:round/>
              <a:headEnd/>
              <a:tailEnd/>
            </a:ln>
            <a:effectLst/>
          </p:spPr>
          <p:txBody>
            <a:bodyPr wrap="none" anchor="ctr"/>
            <a:lstStyle/>
            <a:p>
              <a:endParaRPr lang="en-US"/>
            </a:p>
          </p:txBody>
        </p:sp>
        <p:sp>
          <p:nvSpPr>
            <p:cNvPr id="7185" name="Oval 17"/>
            <p:cNvSpPr>
              <a:spLocks noChangeArrowheads="1"/>
            </p:cNvSpPr>
            <p:nvPr/>
          </p:nvSpPr>
          <p:spPr bwMode="auto">
            <a:xfrm>
              <a:off x="2592" y="900"/>
              <a:ext cx="240" cy="240"/>
            </a:xfrm>
            <a:prstGeom prst="ellipse">
              <a:avLst/>
            </a:prstGeom>
            <a:solidFill>
              <a:srgbClr val="66FF33"/>
            </a:solidFill>
            <a:ln w="19050">
              <a:solidFill>
                <a:schemeClr val="tx1"/>
              </a:solidFill>
              <a:round/>
              <a:headEnd/>
              <a:tailEnd/>
            </a:ln>
            <a:effectLst/>
          </p:spPr>
          <p:txBody>
            <a:bodyPr wrap="none" anchor="ctr"/>
            <a:lstStyle/>
            <a:p>
              <a:endParaRPr lang="en-US"/>
            </a:p>
          </p:txBody>
        </p:sp>
        <p:sp>
          <p:nvSpPr>
            <p:cNvPr id="7186" name="Oval 18"/>
            <p:cNvSpPr>
              <a:spLocks noChangeArrowheads="1"/>
            </p:cNvSpPr>
            <p:nvPr/>
          </p:nvSpPr>
          <p:spPr bwMode="auto">
            <a:xfrm>
              <a:off x="1920" y="1392"/>
              <a:ext cx="240" cy="240"/>
            </a:xfrm>
            <a:prstGeom prst="ellipse">
              <a:avLst/>
            </a:prstGeom>
            <a:solidFill>
              <a:srgbClr val="FFFF66"/>
            </a:solidFill>
            <a:ln w="19050">
              <a:solidFill>
                <a:schemeClr val="tx1"/>
              </a:solidFill>
              <a:round/>
              <a:headEnd/>
              <a:tailEnd/>
            </a:ln>
            <a:effectLst/>
          </p:spPr>
          <p:txBody>
            <a:bodyPr wrap="none" anchor="ctr"/>
            <a:lstStyle/>
            <a:p>
              <a:endParaRPr lang="en-US"/>
            </a:p>
          </p:txBody>
        </p:sp>
        <p:sp>
          <p:nvSpPr>
            <p:cNvPr id="7187" name="Oval 19"/>
            <p:cNvSpPr>
              <a:spLocks noChangeArrowheads="1"/>
            </p:cNvSpPr>
            <p:nvPr/>
          </p:nvSpPr>
          <p:spPr bwMode="auto">
            <a:xfrm>
              <a:off x="1632" y="1872"/>
              <a:ext cx="240" cy="240"/>
            </a:xfrm>
            <a:prstGeom prst="ellipse">
              <a:avLst/>
            </a:prstGeom>
            <a:solidFill>
              <a:srgbClr val="FF0000"/>
            </a:solidFill>
            <a:ln w="19050">
              <a:solidFill>
                <a:schemeClr val="tx1"/>
              </a:solidFill>
              <a:round/>
              <a:headEnd/>
              <a:tailEnd/>
            </a:ln>
            <a:effectLst/>
          </p:spPr>
          <p:txBody>
            <a:bodyPr wrap="none" anchor="ctr"/>
            <a:lstStyle/>
            <a:p>
              <a:endParaRPr lang="en-US"/>
            </a:p>
          </p:txBody>
        </p:sp>
        <p:sp>
          <p:nvSpPr>
            <p:cNvPr id="7188" name="Oval 20"/>
            <p:cNvSpPr>
              <a:spLocks noChangeArrowheads="1"/>
            </p:cNvSpPr>
            <p:nvPr/>
          </p:nvSpPr>
          <p:spPr bwMode="auto">
            <a:xfrm>
              <a:off x="2304" y="1872"/>
              <a:ext cx="240" cy="240"/>
            </a:xfrm>
            <a:prstGeom prst="ellipse">
              <a:avLst/>
            </a:prstGeom>
            <a:solidFill>
              <a:srgbClr val="FF0000"/>
            </a:solidFill>
            <a:ln w="19050">
              <a:solidFill>
                <a:schemeClr val="tx1"/>
              </a:solidFill>
              <a:round/>
              <a:headEnd/>
              <a:tailEnd/>
            </a:ln>
            <a:effectLst/>
          </p:spPr>
          <p:txBody>
            <a:bodyPr wrap="none" anchor="ctr"/>
            <a:lstStyle/>
            <a:p>
              <a:endParaRPr lang="en-US"/>
            </a:p>
          </p:txBody>
        </p:sp>
        <p:cxnSp>
          <p:nvCxnSpPr>
            <p:cNvPr id="7189" name="AutoShape 21"/>
            <p:cNvCxnSpPr>
              <a:cxnSpLocks noChangeShapeType="1"/>
              <a:stCxn id="7182" idx="4"/>
              <a:endCxn id="7181" idx="0"/>
            </p:cNvCxnSpPr>
            <p:nvPr/>
          </p:nvCxnSpPr>
          <p:spPr bwMode="auto">
            <a:xfrm>
              <a:off x="1464" y="636"/>
              <a:ext cx="0" cy="252"/>
            </a:xfrm>
            <a:prstGeom prst="straightConnector1">
              <a:avLst/>
            </a:prstGeom>
            <a:noFill/>
            <a:ln w="19050">
              <a:solidFill>
                <a:schemeClr val="tx1"/>
              </a:solidFill>
              <a:round/>
              <a:headEnd/>
              <a:tailEnd type="stealth" w="lg" len="med"/>
            </a:ln>
            <a:effectLst/>
          </p:spPr>
        </p:cxnSp>
        <p:cxnSp>
          <p:nvCxnSpPr>
            <p:cNvPr id="7190" name="AutoShape 22"/>
            <p:cNvCxnSpPr>
              <a:cxnSpLocks noChangeShapeType="1"/>
              <a:stCxn id="7184" idx="3"/>
              <a:endCxn id="7183" idx="0"/>
            </p:cNvCxnSpPr>
            <p:nvPr/>
          </p:nvCxnSpPr>
          <p:spPr bwMode="auto">
            <a:xfrm flipH="1">
              <a:off x="2040" y="601"/>
              <a:ext cx="251" cy="287"/>
            </a:xfrm>
            <a:prstGeom prst="straightConnector1">
              <a:avLst/>
            </a:prstGeom>
            <a:noFill/>
            <a:ln w="19050">
              <a:solidFill>
                <a:schemeClr val="tx1"/>
              </a:solidFill>
              <a:round/>
              <a:headEnd/>
              <a:tailEnd type="stealth" w="lg" len="med"/>
            </a:ln>
            <a:effectLst/>
          </p:spPr>
        </p:cxnSp>
        <p:cxnSp>
          <p:nvCxnSpPr>
            <p:cNvPr id="7191" name="AutoShape 23"/>
            <p:cNvCxnSpPr>
              <a:cxnSpLocks noChangeShapeType="1"/>
              <a:stCxn id="7184" idx="5"/>
              <a:endCxn id="7185" idx="0"/>
            </p:cNvCxnSpPr>
            <p:nvPr/>
          </p:nvCxnSpPr>
          <p:spPr bwMode="auto">
            <a:xfrm>
              <a:off x="2461" y="601"/>
              <a:ext cx="251" cy="287"/>
            </a:xfrm>
            <a:prstGeom prst="straightConnector1">
              <a:avLst/>
            </a:prstGeom>
            <a:noFill/>
            <a:ln w="19050">
              <a:solidFill>
                <a:schemeClr val="tx1"/>
              </a:solidFill>
              <a:round/>
              <a:headEnd/>
              <a:tailEnd type="stealth" w="lg" len="med"/>
            </a:ln>
            <a:effectLst/>
          </p:spPr>
        </p:cxnSp>
        <p:cxnSp>
          <p:nvCxnSpPr>
            <p:cNvPr id="7192" name="AutoShape 24"/>
            <p:cNvCxnSpPr>
              <a:cxnSpLocks noChangeShapeType="1"/>
              <a:stCxn id="7181" idx="4"/>
              <a:endCxn id="7186" idx="1"/>
            </p:cNvCxnSpPr>
            <p:nvPr/>
          </p:nvCxnSpPr>
          <p:spPr bwMode="auto">
            <a:xfrm>
              <a:off x="1464" y="1152"/>
              <a:ext cx="491" cy="263"/>
            </a:xfrm>
            <a:prstGeom prst="straightConnector1">
              <a:avLst/>
            </a:prstGeom>
            <a:noFill/>
            <a:ln w="19050">
              <a:solidFill>
                <a:schemeClr val="tx1"/>
              </a:solidFill>
              <a:round/>
              <a:headEnd/>
              <a:tailEnd type="stealth" w="lg" len="med"/>
            </a:ln>
            <a:effectLst/>
          </p:spPr>
        </p:cxnSp>
        <p:cxnSp>
          <p:nvCxnSpPr>
            <p:cNvPr id="7193" name="AutoShape 25"/>
            <p:cNvCxnSpPr>
              <a:cxnSpLocks noChangeShapeType="1"/>
              <a:stCxn id="7183" idx="4"/>
              <a:endCxn id="7186" idx="0"/>
            </p:cNvCxnSpPr>
            <p:nvPr/>
          </p:nvCxnSpPr>
          <p:spPr bwMode="auto">
            <a:xfrm>
              <a:off x="2040" y="1152"/>
              <a:ext cx="0" cy="228"/>
            </a:xfrm>
            <a:prstGeom prst="straightConnector1">
              <a:avLst/>
            </a:prstGeom>
            <a:noFill/>
            <a:ln w="19050">
              <a:solidFill>
                <a:schemeClr val="tx1"/>
              </a:solidFill>
              <a:round/>
              <a:headEnd/>
              <a:tailEnd type="stealth" w="lg" len="med"/>
            </a:ln>
            <a:effectLst/>
          </p:spPr>
        </p:cxnSp>
        <p:cxnSp>
          <p:nvCxnSpPr>
            <p:cNvPr id="7194" name="AutoShape 26"/>
            <p:cNvCxnSpPr>
              <a:cxnSpLocks noChangeShapeType="1"/>
              <a:stCxn id="7185" idx="4"/>
              <a:endCxn id="7188" idx="0"/>
            </p:cNvCxnSpPr>
            <p:nvPr/>
          </p:nvCxnSpPr>
          <p:spPr bwMode="auto">
            <a:xfrm flipH="1">
              <a:off x="2424" y="1152"/>
              <a:ext cx="288" cy="708"/>
            </a:xfrm>
            <a:prstGeom prst="straightConnector1">
              <a:avLst/>
            </a:prstGeom>
            <a:noFill/>
            <a:ln w="19050">
              <a:solidFill>
                <a:schemeClr val="tx1"/>
              </a:solidFill>
              <a:round/>
              <a:headEnd/>
              <a:tailEnd type="stealth" w="lg" len="med"/>
            </a:ln>
            <a:effectLst/>
          </p:spPr>
        </p:cxnSp>
        <p:cxnSp>
          <p:nvCxnSpPr>
            <p:cNvPr id="7195" name="AutoShape 27"/>
            <p:cNvCxnSpPr>
              <a:cxnSpLocks noChangeShapeType="1"/>
              <a:stCxn id="7186" idx="5"/>
              <a:endCxn id="7188" idx="1"/>
            </p:cNvCxnSpPr>
            <p:nvPr/>
          </p:nvCxnSpPr>
          <p:spPr bwMode="auto">
            <a:xfrm>
              <a:off x="2125" y="1609"/>
              <a:ext cx="214" cy="286"/>
            </a:xfrm>
            <a:prstGeom prst="straightConnector1">
              <a:avLst/>
            </a:prstGeom>
            <a:noFill/>
            <a:ln w="19050">
              <a:solidFill>
                <a:schemeClr val="tx1"/>
              </a:solidFill>
              <a:round/>
              <a:headEnd/>
              <a:tailEnd type="stealth" w="lg" len="med"/>
            </a:ln>
            <a:effectLst/>
          </p:spPr>
        </p:cxnSp>
        <p:cxnSp>
          <p:nvCxnSpPr>
            <p:cNvPr id="7196" name="AutoShape 28"/>
            <p:cNvCxnSpPr>
              <a:cxnSpLocks noChangeShapeType="1"/>
              <a:stCxn id="7186" idx="3"/>
              <a:endCxn id="7187" idx="0"/>
            </p:cNvCxnSpPr>
            <p:nvPr/>
          </p:nvCxnSpPr>
          <p:spPr bwMode="auto">
            <a:xfrm flipH="1">
              <a:off x="1752" y="1609"/>
              <a:ext cx="203" cy="251"/>
            </a:xfrm>
            <a:prstGeom prst="straightConnector1">
              <a:avLst/>
            </a:prstGeom>
            <a:noFill/>
            <a:ln w="19050">
              <a:solidFill>
                <a:schemeClr val="tx1"/>
              </a:solidFill>
              <a:round/>
              <a:headEnd/>
              <a:tailEnd type="stealth" w="lg" len="med"/>
            </a:ln>
            <a:effectLst/>
          </p:spPr>
        </p:cxnSp>
      </p:grpSp>
      <p:pic>
        <p:nvPicPr>
          <p:cNvPr id="7197" name="Picture 29" descr="powercat"/>
          <p:cNvPicPr>
            <a:picLocks noChangeAspect="1" noChangeArrowheads="1"/>
          </p:cNvPicPr>
          <p:nvPr/>
        </p:nvPicPr>
        <p:blipFill>
          <a:blip r:embed="rId13" cstate="print"/>
          <a:srcRect/>
          <a:stretch>
            <a:fillRect/>
          </a:stretch>
        </p:blipFill>
        <p:spPr bwMode="auto">
          <a:xfrm>
            <a:off x="8305800" y="5802313"/>
            <a:ext cx="838200" cy="674687"/>
          </a:xfrm>
          <a:prstGeom prst="rect">
            <a:avLst/>
          </a:prstGeom>
          <a:noFill/>
        </p:spPr>
      </p:pic>
      <p:sp>
        <p:nvSpPr>
          <p:cNvPr id="30" name="Text Box 8"/>
          <p:cNvSpPr txBox="1">
            <a:spLocks noChangeArrowheads="1"/>
          </p:cNvSpPr>
          <p:nvPr userDrawn="1"/>
        </p:nvSpPr>
        <p:spPr bwMode="auto">
          <a:xfrm>
            <a:off x="0" y="6461125"/>
            <a:ext cx="2699778" cy="400110"/>
          </a:xfrm>
          <a:prstGeom prst="rect">
            <a:avLst/>
          </a:prstGeom>
          <a:noFill/>
          <a:ln w="9525">
            <a:noFill/>
            <a:miter lim="800000"/>
            <a:headEnd/>
            <a:tailEnd/>
          </a:ln>
          <a:effectLst/>
        </p:spPr>
        <p:txBody>
          <a:bodyPr wrap="none">
            <a:spAutoFit/>
          </a:bodyPr>
          <a:lstStyle/>
          <a:p>
            <a:pPr algn="l">
              <a:defRPr/>
            </a:pPr>
            <a:r>
              <a:rPr lang="en-US" sz="1000" b="0" u="none" dirty="0" smtClean="0">
                <a:solidFill>
                  <a:srgbClr val="FFFF99"/>
                </a:solidFill>
                <a:latin typeface="Copperplate Gothic Light" pitchFamily="34" charset="0"/>
              </a:rPr>
              <a:t>CIS 536/636</a:t>
            </a:r>
          </a:p>
          <a:p>
            <a:pPr algn="l">
              <a:defRPr/>
            </a:pPr>
            <a:r>
              <a:rPr lang="en-US" sz="1000" b="0" u="none" dirty="0" smtClean="0">
                <a:solidFill>
                  <a:srgbClr val="FFFF99"/>
                </a:solidFill>
                <a:latin typeface="Copperplate Gothic Light" pitchFamily="34" charset="0"/>
              </a:rPr>
              <a:t>Introduction to</a:t>
            </a:r>
            <a:r>
              <a:rPr lang="en-US" sz="1000" b="0" u="none" baseline="0" dirty="0" smtClean="0">
                <a:solidFill>
                  <a:srgbClr val="FFFF99"/>
                </a:solidFill>
                <a:latin typeface="Copperplate Gothic Light" pitchFamily="34" charset="0"/>
              </a:rPr>
              <a:t> </a:t>
            </a:r>
            <a:r>
              <a:rPr lang="en-US" sz="1000" b="0" u="none" dirty="0" smtClean="0">
                <a:solidFill>
                  <a:srgbClr val="FFFF99"/>
                </a:solidFill>
                <a:latin typeface="Copperplate Gothic Light" pitchFamily="34" charset="0"/>
              </a:rPr>
              <a:t>Computer Graphics</a:t>
            </a:r>
            <a:endParaRPr lang="en-US" sz="1000" b="0" u="none" dirty="0">
              <a:solidFill>
                <a:srgbClr val="FFFF99"/>
              </a:solidFill>
              <a:latin typeface="Copperplate Gothic Light" pitchFamily="34" charset="0"/>
            </a:endParaRPr>
          </a:p>
        </p:txBody>
      </p:sp>
      <p:sp>
        <p:nvSpPr>
          <p:cNvPr id="31" name="Text Box 8"/>
          <p:cNvSpPr txBox="1">
            <a:spLocks noChangeArrowheads="1"/>
          </p:cNvSpPr>
          <p:nvPr userDrawn="1"/>
        </p:nvSpPr>
        <p:spPr bwMode="auto">
          <a:xfrm>
            <a:off x="4036850" y="6535579"/>
            <a:ext cx="1297150" cy="246221"/>
          </a:xfrm>
          <a:prstGeom prst="rect">
            <a:avLst/>
          </a:prstGeom>
          <a:noFill/>
          <a:ln w="9525">
            <a:noFill/>
            <a:miter lim="800000"/>
            <a:headEnd/>
            <a:tailEnd/>
          </a:ln>
          <a:effectLst/>
        </p:spPr>
        <p:txBody>
          <a:bodyPr wrap="none">
            <a:spAutoFit/>
          </a:bodyPr>
          <a:lstStyle/>
          <a:p>
            <a:pPr algn="l">
              <a:defRPr/>
            </a:pPr>
            <a:r>
              <a:rPr lang="en-US" sz="1000" b="0" u="none" dirty="0" smtClean="0">
                <a:solidFill>
                  <a:srgbClr val="FFFF99"/>
                </a:solidFill>
                <a:latin typeface="Copperplate Gothic Light" pitchFamily="34" charset="0"/>
              </a:rPr>
              <a:t>Lecture 6 of 41</a:t>
            </a:r>
            <a:endParaRPr lang="en-US" sz="1000" b="0" u="none" dirty="0">
              <a:solidFill>
                <a:srgbClr val="FFFF99"/>
              </a:solidFill>
              <a:latin typeface="Copperplate Gothic Light"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sldNum="0" hdr="0"/>
  <p:txStyles>
    <p:titleStyle>
      <a:lvl1pPr algn="ctr" rtl="0" eaLnBrk="0" fontAlgn="base" hangingPunct="0">
        <a:spcBef>
          <a:spcPct val="0"/>
        </a:spcBef>
        <a:spcAft>
          <a:spcPct val="0"/>
        </a:spcAft>
        <a:defRPr sz="2800" b="1">
          <a:solidFill>
            <a:srgbClr val="5B0DAA"/>
          </a:solidFill>
          <a:latin typeface="+mj-lt"/>
          <a:ea typeface="+mj-ea"/>
          <a:cs typeface="+mj-cs"/>
        </a:defRPr>
      </a:lvl1pPr>
      <a:lvl2pPr algn="ctr" rtl="0" eaLnBrk="0" fontAlgn="base" hangingPunct="0">
        <a:spcBef>
          <a:spcPct val="0"/>
        </a:spcBef>
        <a:spcAft>
          <a:spcPct val="0"/>
        </a:spcAft>
        <a:defRPr sz="2800" b="1">
          <a:solidFill>
            <a:srgbClr val="5B0DAA"/>
          </a:solidFill>
          <a:latin typeface="Copperplate Gothic Light" pitchFamily="34" charset="0"/>
        </a:defRPr>
      </a:lvl2pPr>
      <a:lvl3pPr algn="ctr" rtl="0" eaLnBrk="0" fontAlgn="base" hangingPunct="0">
        <a:spcBef>
          <a:spcPct val="0"/>
        </a:spcBef>
        <a:spcAft>
          <a:spcPct val="0"/>
        </a:spcAft>
        <a:defRPr sz="2800" b="1">
          <a:solidFill>
            <a:srgbClr val="5B0DAA"/>
          </a:solidFill>
          <a:latin typeface="Copperplate Gothic Light" pitchFamily="34" charset="0"/>
        </a:defRPr>
      </a:lvl3pPr>
      <a:lvl4pPr algn="ctr" rtl="0" eaLnBrk="0" fontAlgn="base" hangingPunct="0">
        <a:spcBef>
          <a:spcPct val="0"/>
        </a:spcBef>
        <a:spcAft>
          <a:spcPct val="0"/>
        </a:spcAft>
        <a:defRPr sz="2800" b="1">
          <a:solidFill>
            <a:srgbClr val="5B0DAA"/>
          </a:solidFill>
          <a:latin typeface="Copperplate Gothic Light" pitchFamily="34" charset="0"/>
        </a:defRPr>
      </a:lvl4pPr>
      <a:lvl5pPr algn="ctr" rtl="0" eaLnBrk="0" fontAlgn="base" hangingPunct="0">
        <a:spcBef>
          <a:spcPct val="0"/>
        </a:spcBef>
        <a:spcAft>
          <a:spcPct val="0"/>
        </a:spcAft>
        <a:defRPr sz="2800" b="1">
          <a:solidFill>
            <a:srgbClr val="5B0DAA"/>
          </a:solidFill>
          <a:latin typeface="Copperplate Gothic Light" pitchFamily="34" charset="0"/>
        </a:defRPr>
      </a:lvl5pPr>
      <a:lvl6pPr marL="457200" algn="ctr" rtl="0" eaLnBrk="0" fontAlgn="base" hangingPunct="0">
        <a:spcBef>
          <a:spcPct val="0"/>
        </a:spcBef>
        <a:spcAft>
          <a:spcPct val="0"/>
        </a:spcAft>
        <a:defRPr sz="2800" b="1">
          <a:solidFill>
            <a:srgbClr val="5B0DAA"/>
          </a:solidFill>
          <a:latin typeface="Copperplate Gothic Light" pitchFamily="34" charset="0"/>
        </a:defRPr>
      </a:lvl6pPr>
      <a:lvl7pPr marL="914400" algn="ctr" rtl="0" eaLnBrk="0" fontAlgn="base" hangingPunct="0">
        <a:spcBef>
          <a:spcPct val="0"/>
        </a:spcBef>
        <a:spcAft>
          <a:spcPct val="0"/>
        </a:spcAft>
        <a:defRPr sz="2800" b="1">
          <a:solidFill>
            <a:srgbClr val="5B0DAA"/>
          </a:solidFill>
          <a:latin typeface="Copperplate Gothic Light" pitchFamily="34" charset="0"/>
        </a:defRPr>
      </a:lvl7pPr>
      <a:lvl8pPr marL="1371600" algn="ctr" rtl="0" eaLnBrk="0" fontAlgn="base" hangingPunct="0">
        <a:spcBef>
          <a:spcPct val="0"/>
        </a:spcBef>
        <a:spcAft>
          <a:spcPct val="0"/>
        </a:spcAft>
        <a:defRPr sz="2800" b="1">
          <a:solidFill>
            <a:srgbClr val="5B0DAA"/>
          </a:solidFill>
          <a:latin typeface="Copperplate Gothic Light" pitchFamily="34" charset="0"/>
        </a:defRPr>
      </a:lvl8pPr>
      <a:lvl9pPr marL="1828800" algn="ctr" rtl="0" eaLnBrk="0" fontAlgn="base" hangingPunct="0">
        <a:spcBef>
          <a:spcPct val="0"/>
        </a:spcBef>
        <a:spcAft>
          <a:spcPct val="0"/>
        </a:spcAft>
        <a:defRPr sz="2800" b="1">
          <a:solidFill>
            <a:srgbClr val="5B0DAA"/>
          </a:solidFill>
          <a:latin typeface="Copperplate Gothic Light" pitchFamily="34" charset="0"/>
        </a:defRPr>
      </a:lvl9pPr>
    </p:titleStyle>
    <p:bodyStyle>
      <a:lvl1pPr marL="342900" indent="-342900" algn="l" rtl="0" eaLnBrk="0" fontAlgn="base" hangingPunct="0">
        <a:spcBef>
          <a:spcPct val="20000"/>
        </a:spcBef>
        <a:spcAft>
          <a:spcPct val="0"/>
        </a:spcAft>
        <a:buClr>
          <a:srgbClr val="5B0DAA"/>
        </a:buClr>
        <a:buFont typeface="Wingdings" pitchFamily="2" charset="2"/>
        <a:buChar char="l"/>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5B0DAA"/>
        </a:buClr>
        <a:buFont typeface="Wingdings" pitchFamily="2" charset="2"/>
        <a:buChar char="­"/>
        <a:defRPr>
          <a:solidFill>
            <a:srgbClr val="5B0DAA"/>
          </a:solidFill>
          <a:latin typeface="+mn-lt"/>
        </a:defRPr>
      </a:lvl2pPr>
      <a:lvl3pPr marL="1143000" indent="-228600" algn="l" rtl="0" eaLnBrk="0" fontAlgn="base" hangingPunct="0">
        <a:spcBef>
          <a:spcPct val="20000"/>
        </a:spcBef>
        <a:spcAft>
          <a:spcPct val="0"/>
        </a:spcAft>
        <a:buClr>
          <a:srgbClr val="5B0DAA"/>
        </a:buClr>
        <a:buFont typeface="Wingdings" pitchFamily="2" charset="2"/>
        <a:buChar char="ð"/>
        <a:defRPr sz="1600">
          <a:solidFill>
            <a:schemeClr val="tx1"/>
          </a:solidFill>
          <a:latin typeface="+mn-lt"/>
        </a:defRPr>
      </a:lvl3pPr>
      <a:lvl4pPr marL="1600200" indent="-228600" algn="l" rtl="0" eaLnBrk="0" fontAlgn="base" hangingPunct="0">
        <a:spcBef>
          <a:spcPct val="20000"/>
        </a:spcBef>
        <a:spcAft>
          <a:spcPct val="0"/>
        </a:spcAft>
        <a:buClr>
          <a:srgbClr val="5B0DAA"/>
        </a:buClr>
        <a:buFont typeface="Wingdings" pitchFamily="2" charset="2"/>
        <a:buChar char="u"/>
        <a:defRPr sz="1400">
          <a:solidFill>
            <a:srgbClr val="5B0DAA"/>
          </a:solidFill>
          <a:latin typeface="+mn-lt"/>
        </a:defRPr>
      </a:lvl4pPr>
      <a:lvl5pPr marL="20574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5pPr>
      <a:lvl6pPr marL="25146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6pPr>
      <a:lvl7pPr marL="29718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7pPr>
      <a:lvl8pPr marL="34290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8pPr>
      <a:lvl9pPr marL="38862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bit.ly/ieUq45" TargetMode="External"/><Relationship Id="rId3" Type="http://schemas.openxmlformats.org/officeDocument/2006/relationships/notesSlide" Target="../notesSlides/notesSlide1.xml"/><Relationship Id="rId7" Type="http://schemas.openxmlformats.org/officeDocument/2006/relationships/hyperlink" Target="http://www.cis.ksu.edu/~bhsu" TargetMode="Externa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hyperlink" Target="http://www.kddresearch.org/Courses/CIS636" TargetMode="External"/><Relationship Id="rId5" Type="http://schemas.openxmlformats.org/officeDocument/2006/relationships/hyperlink" Target="http://bit.ly/eVizrE" TargetMode="External"/><Relationship Id="rId10" Type="http://schemas.openxmlformats.org/officeDocument/2006/relationships/hyperlink" Target="http://bit.ly/gAhJbh" TargetMode="External"/><Relationship Id="rId4" Type="http://schemas.openxmlformats.org/officeDocument/2006/relationships/hyperlink" Target="http://bit.ly/hGvXlH" TargetMode="External"/><Relationship Id="rId9" Type="http://schemas.openxmlformats.org/officeDocument/2006/relationships/hyperlink" Target="http://bit.ly/hfbF0D"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hyperlink" Target="http://bit.ly/cWUxBz"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hyperlink" Target="http://bit.ly/cWUxBz"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hyperlink" Target="http://bit.ly/cWUxBz"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bit.ly/cWUxBz"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7.png"/><Relationship Id="rId4" Type="http://schemas.openxmlformats.org/officeDocument/2006/relationships/hyperlink" Target="http://bit.ly/cWUxBz"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8.png"/><Relationship Id="rId4" Type="http://schemas.openxmlformats.org/officeDocument/2006/relationships/hyperlink" Target="http://bit.ly/cWUxBz"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19.png"/><Relationship Id="rId4" Type="http://schemas.openxmlformats.org/officeDocument/2006/relationships/hyperlink" Target="http://bit.ly/cWUxBz"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20.png"/><Relationship Id="rId4" Type="http://schemas.openxmlformats.org/officeDocument/2006/relationships/hyperlink" Target="http://bit.ly/cWUxBz"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21.png"/><Relationship Id="rId4" Type="http://schemas.openxmlformats.org/officeDocument/2006/relationships/hyperlink" Target="http://bit.ly/cWUxBz"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22.png"/><Relationship Id="rId4" Type="http://schemas.openxmlformats.org/officeDocument/2006/relationships/hyperlink" Target="http://bit.ly/cWUxBz"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23.png"/><Relationship Id="rId4" Type="http://schemas.openxmlformats.org/officeDocument/2006/relationships/hyperlink" Target="http://bit.ly/cWUxBz"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24.png"/><Relationship Id="rId4" Type="http://schemas.openxmlformats.org/officeDocument/2006/relationships/hyperlink" Target="http://bit.ly/cWUxBz"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25.png"/><Relationship Id="rId4" Type="http://schemas.openxmlformats.org/officeDocument/2006/relationships/hyperlink" Target="http://bit.ly/cWUxBz"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26.png"/><Relationship Id="rId4" Type="http://schemas.openxmlformats.org/officeDocument/2006/relationships/hyperlink" Target="http://bit.ly/cWUxBz"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27.png"/><Relationship Id="rId4" Type="http://schemas.openxmlformats.org/officeDocument/2006/relationships/hyperlink" Target="http://bit.ly/cWUxBz"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28.png"/><Relationship Id="rId4" Type="http://schemas.openxmlformats.org/officeDocument/2006/relationships/hyperlink" Target="http://bit.ly/cWUxBz"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29.png"/><Relationship Id="rId4" Type="http://schemas.openxmlformats.org/officeDocument/2006/relationships/hyperlink" Target="http://bit.ly/cWUxBz"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hyperlink" Target="http://bit.ly/hiSt0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bit.ly/cWUxBz"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hyperlink" Target="http://bit.ly/cWUxBz"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hyperlink" Target="http://bit.ly/cWUxB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ChangeArrowheads="1"/>
          </p:cNvSpPr>
          <p:nvPr/>
        </p:nvSpPr>
        <p:spPr bwMode="auto">
          <a:xfrm>
            <a:off x="912019" y="2286000"/>
            <a:ext cx="7753350" cy="4038600"/>
          </a:xfrm>
          <a:prstGeom prst="rect">
            <a:avLst/>
          </a:prstGeom>
          <a:noFill/>
          <a:ln w="9525">
            <a:noFill/>
            <a:miter lim="800000"/>
            <a:headEnd/>
            <a:tailEnd/>
          </a:ln>
          <a:effectLst/>
        </p:spPr>
        <p:txBody>
          <a:bodyPr lIns="92075" tIns="46038" rIns="92075" bIns="46038"/>
          <a:lstStyle/>
          <a:p>
            <a:pPr marL="342900" indent="-342900" algn="ctr">
              <a:buClr>
                <a:srgbClr val="5B0DAA"/>
              </a:buClr>
              <a:buFont typeface="Wingdings" pitchFamily="2" charset="2"/>
              <a:buNone/>
            </a:pPr>
            <a:r>
              <a:rPr lang="en-US" sz="2000" dirty="0"/>
              <a:t>William H. Hsu</a:t>
            </a:r>
          </a:p>
          <a:p>
            <a:pPr marL="342900" indent="-342900" algn="ctr">
              <a:buClr>
                <a:srgbClr val="5B0DAA"/>
              </a:buClr>
              <a:buFont typeface="Wingdings" pitchFamily="2" charset="2"/>
              <a:buNone/>
            </a:pPr>
            <a:r>
              <a:rPr lang="en-US" sz="2000" dirty="0"/>
              <a:t>Department of Computing and Information Sciences, </a:t>
            </a:r>
            <a:r>
              <a:rPr lang="en-US" sz="2000" dirty="0" smtClean="0"/>
              <a:t>KSU</a:t>
            </a:r>
            <a:endParaRPr lang="en-US" sz="1600" dirty="0"/>
          </a:p>
          <a:p>
            <a:pPr marL="342900" indent="-342900" algn="ctr">
              <a:buClr>
                <a:srgbClr val="5B0DAA"/>
              </a:buClr>
              <a:buFont typeface="Wingdings" pitchFamily="2" charset="2"/>
              <a:buNone/>
            </a:pPr>
            <a:endParaRPr lang="en-US" sz="1600" dirty="0"/>
          </a:p>
          <a:p>
            <a:pPr marL="342900" indent="-342900" algn="ctr">
              <a:buClr>
                <a:srgbClr val="5B0DAA"/>
              </a:buClr>
            </a:pPr>
            <a:r>
              <a:rPr lang="en-US" sz="1600" dirty="0" smtClean="0"/>
              <a:t>KSOL course pages: </a:t>
            </a:r>
            <a:r>
              <a:rPr lang="en-US" sz="1600" dirty="0" smtClean="0">
                <a:solidFill>
                  <a:srgbClr val="0000CC"/>
                </a:solidFill>
                <a:hlinkClick r:id="rId4"/>
              </a:rPr>
              <a:t>http://bit.ly/hGvXlH</a:t>
            </a:r>
            <a:r>
              <a:rPr lang="en-US" sz="1600" dirty="0" smtClean="0">
                <a:solidFill>
                  <a:srgbClr val="0000CC"/>
                </a:solidFill>
              </a:rPr>
              <a:t> / </a:t>
            </a:r>
            <a:r>
              <a:rPr lang="en-US" sz="1600" dirty="0" smtClean="0">
                <a:solidFill>
                  <a:srgbClr val="0000CC"/>
                </a:solidFill>
                <a:hlinkClick r:id="rId5"/>
              </a:rPr>
              <a:t>http://bit.ly/eVizrE</a:t>
            </a:r>
            <a:r>
              <a:rPr lang="en-US" sz="1600" dirty="0" smtClean="0">
                <a:solidFill>
                  <a:srgbClr val="0000CC"/>
                </a:solidFill>
              </a:rPr>
              <a:t> </a:t>
            </a:r>
            <a:endParaRPr lang="en-US" sz="1600" dirty="0" smtClean="0"/>
          </a:p>
          <a:p>
            <a:pPr marL="342900" indent="-342900" algn="ctr">
              <a:buClr>
                <a:srgbClr val="5B0DAA"/>
              </a:buClr>
              <a:buFont typeface="Wingdings" pitchFamily="2" charset="2"/>
              <a:buNone/>
            </a:pPr>
            <a:r>
              <a:rPr lang="en-US" sz="1600" dirty="0" smtClean="0"/>
              <a:t>Public mirror web site: </a:t>
            </a:r>
            <a:r>
              <a:rPr lang="en-US" sz="1600" dirty="0" smtClean="0">
                <a:hlinkClick r:id="rId6"/>
              </a:rPr>
              <a:t>http://www.kddresearch.org/Courses/CIS636</a:t>
            </a:r>
            <a:endParaRPr lang="en-US" sz="1600" dirty="0" smtClean="0"/>
          </a:p>
          <a:p>
            <a:pPr marL="342900" indent="-342900" algn="ctr">
              <a:buClr>
                <a:srgbClr val="5B0DAA"/>
              </a:buClr>
              <a:buFont typeface="Wingdings" pitchFamily="2" charset="2"/>
              <a:buNone/>
            </a:pPr>
            <a:r>
              <a:rPr lang="en-US" sz="1600" dirty="0" smtClean="0"/>
              <a:t>Instructor home page: </a:t>
            </a:r>
            <a:r>
              <a:rPr lang="en-US" sz="1600" u="sng" dirty="0" smtClean="0">
                <a:hlinkClick r:id="rId7"/>
              </a:rPr>
              <a:t>http://www.cis.ksu.edu/~bhsu</a:t>
            </a:r>
            <a:endParaRPr lang="en-US" sz="1600" u="sng" dirty="0" smtClean="0"/>
          </a:p>
          <a:p>
            <a:pPr marL="342900" indent="-342900" algn="ctr">
              <a:buClr>
                <a:srgbClr val="5B0DAA"/>
              </a:buClr>
              <a:buFont typeface="Wingdings" pitchFamily="2" charset="2"/>
              <a:buNone/>
            </a:pPr>
            <a:endParaRPr lang="en-US" sz="1600" u="sng" dirty="0" smtClean="0"/>
          </a:p>
          <a:p>
            <a:pPr marL="342900" indent="-342900" algn="ctr">
              <a:buClr>
                <a:srgbClr val="5B0DAA"/>
              </a:buClr>
              <a:buFont typeface="Wingdings" pitchFamily="2" charset="2"/>
              <a:buNone/>
            </a:pPr>
            <a:endParaRPr lang="en-US" sz="1600" u="sng" dirty="0"/>
          </a:p>
          <a:p>
            <a:pPr marL="342900" indent="-342900" algn="ctr">
              <a:buClr>
                <a:srgbClr val="5B0DAA"/>
              </a:buClr>
              <a:buFont typeface="Wingdings" pitchFamily="2" charset="2"/>
              <a:buNone/>
            </a:pPr>
            <a:r>
              <a:rPr lang="en-US" sz="1600" dirty="0"/>
              <a:t>Readings</a:t>
            </a:r>
            <a:r>
              <a:rPr lang="en-US" sz="1600" dirty="0" smtClean="0"/>
              <a:t>:</a:t>
            </a:r>
            <a:endParaRPr lang="en-US" sz="1600" b="0" dirty="0" smtClean="0"/>
          </a:p>
          <a:p>
            <a:pPr marL="342900" indent="-342900" algn="ctr">
              <a:buClr>
                <a:srgbClr val="5B0DAA"/>
              </a:buClr>
            </a:pPr>
            <a:r>
              <a:rPr lang="en-US" sz="1600" b="0" dirty="0" smtClean="0"/>
              <a:t>Today: Sections 2.5.1, 3.1, Eberly </a:t>
            </a:r>
            <a:r>
              <a:rPr lang="en-US" sz="1600" b="0" i="1" dirty="0" smtClean="0"/>
              <a:t>2</a:t>
            </a:r>
            <a:r>
              <a:rPr lang="en-US" sz="1600" b="0" i="1" baseline="30000" dirty="0" smtClean="0"/>
              <a:t>e</a:t>
            </a:r>
            <a:r>
              <a:rPr lang="en-US" sz="1600" b="0" dirty="0" smtClean="0"/>
              <a:t> – see </a:t>
            </a:r>
            <a:r>
              <a:rPr lang="en-US" sz="1600" dirty="0" smtClean="0">
                <a:hlinkClick r:id="rId8"/>
              </a:rPr>
              <a:t>http://bit.ly/ieUq45</a:t>
            </a:r>
            <a:endParaRPr lang="en-US" sz="1600" dirty="0" smtClean="0"/>
          </a:p>
          <a:p>
            <a:pPr marL="342900" indent="-342900" algn="ctr">
              <a:buClr>
                <a:srgbClr val="5B0DAA"/>
              </a:buClr>
              <a:buFont typeface="Wingdings" pitchFamily="2" charset="2"/>
              <a:buNone/>
            </a:pPr>
            <a:r>
              <a:rPr lang="en-US" sz="1600" b="0" dirty="0" smtClean="0"/>
              <a:t>This week: Brown CS123 slides on Scan Conversion – </a:t>
            </a:r>
            <a:r>
              <a:rPr lang="en-US" sz="1600" dirty="0" smtClean="0">
                <a:hlinkClick r:id="rId9"/>
              </a:rPr>
              <a:t>http://bit.ly/hfbF0D</a:t>
            </a:r>
            <a:endParaRPr lang="en-US" sz="1600" b="0" dirty="0" smtClean="0"/>
          </a:p>
          <a:p>
            <a:pPr marL="342900" indent="-342900" algn="ctr">
              <a:buClr>
                <a:srgbClr val="5B0DAA"/>
              </a:buClr>
              <a:buFont typeface="Wingdings" pitchFamily="2" charset="2"/>
              <a:buNone/>
            </a:pPr>
            <a:r>
              <a:rPr lang="en-US" sz="1600" b="0" dirty="0" err="1" smtClean="0"/>
              <a:t>Wayback</a:t>
            </a:r>
            <a:r>
              <a:rPr lang="en-US" sz="1600" b="0" dirty="0" smtClean="0"/>
              <a:t> Machine archive of Brown CS123 slides: </a:t>
            </a:r>
            <a:r>
              <a:rPr lang="en-US" sz="1600" dirty="0" smtClean="0">
                <a:hlinkClick r:id="rId10"/>
              </a:rPr>
              <a:t>http://bit.ly/gAhJbh</a:t>
            </a:r>
            <a:endParaRPr lang="en-US" sz="1600" b="0" dirty="0" smtClean="0"/>
          </a:p>
          <a:p>
            <a:pPr marL="342900" indent="-342900" algn="ctr">
              <a:buClr>
                <a:srgbClr val="5B0DAA"/>
              </a:buClr>
              <a:buFont typeface="Wingdings" pitchFamily="2" charset="2"/>
              <a:buNone/>
            </a:pPr>
            <a:endParaRPr lang="en-US" sz="1600" b="0" dirty="0" smtClean="0"/>
          </a:p>
        </p:txBody>
      </p:sp>
      <p:sp>
        <p:nvSpPr>
          <p:cNvPr id="233476" name="Rectangle 4"/>
          <p:cNvSpPr>
            <a:spLocks noChangeArrowheads="1"/>
          </p:cNvSpPr>
          <p:nvPr/>
        </p:nvSpPr>
        <p:spPr bwMode="auto">
          <a:xfrm>
            <a:off x="1150009" y="950893"/>
            <a:ext cx="7277440" cy="954107"/>
          </a:xfrm>
          <a:prstGeom prst="rect">
            <a:avLst/>
          </a:prstGeom>
          <a:noFill/>
          <a:ln w="9525">
            <a:noFill/>
            <a:miter lim="800000"/>
            <a:headEnd/>
            <a:tailEnd/>
          </a:ln>
          <a:effectLst/>
        </p:spPr>
        <p:txBody>
          <a:bodyPr wrap="none">
            <a:spAutoFit/>
          </a:bodyPr>
          <a:lstStyle/>
          <a:p>
            <a:pPr algn="ctr">
              <a:spcBef>
                <a:spcPct val="0"/>
              </a:spcBef>
              <a:buClrTx/>
            </a:pPr>
            <a:r>
              <a:rPr lang="en-US" sz="2800" dirty="0" smtClean="0"/>
              <a:t>Scan Conversion 1 of 2:</a:t>
            </a:r>
          </a:p>
          <a:p>
            <a:pPr algn="ctr">
              <a:spcBef>
                <a:spcPct val="0"/>
              </a:spcBef>
              <a:buClrTx/>
            </a:pPr>
            <a:r>
              <a:rPr lang="en-US" sz="2800" dirty="0" smtClean="0"/>
              <a:t>Midpoint Algorithm for Lines and Ellipses</a:t>
            </a:r>
            <a:endParaRPr lang="en-US" sz="2800" dirty="0"/>
          </a:p>
        </p:txBody>
      </p:sp>
      <p:sp>
        <p:nvSpPr>
          <p:cNvPr id="5" name="Rectangle 2"/>
          <p:cNvSpPr>
            <a:spLocks noChangeArrowheads="1"/>
          </p:cNvSpPr>
          <p:nvPr/>
        </p:nvSpPr>
        <p:spPr bwMode="auto">
          <a:xfrm>
            <a:off x="1177528" y="76200"/>
            <a:ext cx="7531894" cy="762000"/>
          </a:xfrm>
          <a:prstGeom prst="rect">
            <a:avLst/>
          </a:prstGeom>
          <a:noFill/>
          <a:ln w="9525">
            <a:noFill/>
            <a:miter lim="800000"/>
            <a:headEnd/>
            <a:tailEnd/>
          </a:ln>
          <a:effectLst/>
        </p:spPr>
        <p:txBody>
          <a:bodyPr anchor="ctr"/>
          <a:lstStyle/>
          <a:p>
            <a:pPr algn="ctr">
              <a:spcBef>
                <a:spcPct val="0"/>
              </a:spcBef>
              <a:buClrTx/>
            </a:pPr>
            <a:r>
              <a:rPr lang="en-US" sz="2800" u="none" dirty="0" smtClean="0">
                <a:solidFill>
                  <a:srgbClr val="5B0DAA"/>
                </a:solidFill>
                <a:latin typeface="Copperplate Gothic Light" pitchFamily="34" charset="0"/>
              </a:rPr>
              <a:t>Lecture 6 of 41</a:t>
            </a:r>
            <a:endParaRPr lang="en-US" sz="2800" u="none" dirty="0">
              <a:solidFill>
                <a:srgbClr val="5B0DAA"/>
              </a:solidFill>
              <a:latin typeface="Copperplate Gothic Light" pitchFamily="34"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pic>
        <p:nvPicPr>
          <p:cNvPr id="4098" name="Picture 2"/>
          <p:cNvPicPr>
            <a:picLocks noChangeAspect="1" noChangeArrowheads="1"/>
          </p:cNvPicPr>
          <p:nvPr/>
        </p:nvPicPr>
        <p:blipFill>
          <a:blip r:embed="rId5" cstate="print"/>
          <a:srcRect/>
          <a:stretch>
            <a:fillRect/>
          </a:stretch>
        </p:blipFill>
        <p:spPr bwMode="auto">
          <a:xfrm>
            <a:off x="1448836" y="1009650"/>
            <a:ext cx="7122629" cy="4629150"/>
          </a:xfrm>
          <a:prstGeom prst="rect">
            <a:avLst/>
          </a:prstGeom>
          <a:noFill/>
          <a:ln w="9525">
            <a:noFill/>
            <a:miter lim="800000"/>
            <a:headEnd/>
            <a:tailEnd/>
          </a:ln>
        </p:spPr>
      </p:pic>
      <p:sp>
        <p:nvSpPr>
          <p:cNvPr id="8" name="Rectangle 2"/>
          <p:cNvSpPr>
            <a:spLocks noChangeArrowheads="1"/>
          </p:cNvSpPr>
          <p:nvPr/>
        </p:nvSpPr>
        <p:spPr bwMode="auto">
          <a:xfrm>
            <a:off x="1219200" y="76200"/>
            <a:ext cx="75819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Vertical Distance</a:t>
            </a:r>
            <a:endParaRPr lang="en-US" sz="2000" dirty="0">
              <a:solidFill>
                <a:srgbClr val="5B0DAA"/>
              </a:solidFill>
              <a:latin typeface="Copperplate Gothic Light" pitchFamily="34" charset="0"/>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155881"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Strategy 1: Incremental Algorithm [1]</a:t>
            </a:r>
            <a:endParaRPr lang="en-US" sz="2000" dirty="0">
              <a:solidFill>
                <a:srgbClr val="5B0DAA"/>
              </a:solidFill>
              <a:latin typeface="Copperplate Gothic Light" pitchFamily="34" charset="0"/>
            </a:endParaRPr>
          </a:p>
        </p:txBody>
      </p:sp>
      <p:pic>
        <p:nvPicPr>
          <p:cNvPr id="2" name="Picture 2"/>
          <p:cNvPicPr>
            <a:picLocks noChangeAspect="1" noChangeArrowheads="1"/>
          </p:cNvPicPr>
          <p:nvPr/>
        </p:nvPicPr>
        <p:blipFill>
          <a:blip r:embed="rId5" cstate="print"/>
          <a:srcRect/>
          <a:stretch>
            <a:fillRect/>
          </a:stretch>
        </p:blipFill>
        <p:spPr bwMode="auto">
          <a:xfrm>
            <a:off x="1092563" y="990600"/>
            <a:ext cx="7975237" cy="47244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pic>
        <p:nvPicPr>
          <p:cNvPr id="5" name="Picture 2"/>
          <p:cNvPicPr>
            <a:picLocks noChangeAspect="1" noChangeArrowheads="1"/>
          </p:cNvPicPr>
          <p:nvPr/>
        </p:nvPicPr>
        <p:blipFill>
          <a:blip r:embed="rId5" cstate="print"/>
          <a:srcRect/>
          <a:stretch>
            <a:fillRect/>
          </a:stretch>
        </p:blipFill>
        <p:spPr bwMode="auto">
          <a:xfrm>
            <a:off x="2057400" y="1051053"/>
            <a:ext cx="5638800" cy="4740147"/>
          </a:xfrm>
          <a:prstGeom prst="rect">
            <a:avLst/>
          </a:prstGeom>
          <a:noFill/>
          <a:ln w="9525">
            <a:noFill/>
            <a:miter lim="800000"/>
            <a:headEnd/>
            <a:tailEnd/>
          </a:ln>
        </p:spPr>
      </p:pic>
      <p:sp>
        <p:nvSpPr>
          <p:cNvPr id="8" name="Rectangle 2"/>
          <p:cNvSpPr>
            <a:spLocks noChangeArrowheads="1"/>
          </p:cNvSpPr>
          <p:nvPr/>
        </p:nvSpPr>
        <p:spPr bwMode="auto">
          <a:xfrm>
            <a:off x="1155881"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Strategy 1: Incremental Algorithm [2]</a:t>
            </a:r>
            <a:endParaRPr lang="en-US" sz="2000" dirty="0">
              <a:solidFill>
                <a:srgbClr val="5B0DAA"/>
              </a:solidFill>
              <a:latin typeface="Copperplate Gothic Light" pitchFamily="34" charset="0"/>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Strategy 1: Incremental Algorithm [3]</a:t>
            </a:r>
            <a:endParaRPr lang="en-US" sz="2000" dirty="0" smtClean="0">
              <a:solidFill>
                <a:srgbClr val="5B0DAA"/>
              </a:solidFill>
              <a:latin typeface="Copperplate Gothic Light" pitchFamily="34" charset="0"/>
            </a:endParaRPr>
          </a:p>
          <a:p>
            <a:pPr algn="ctr">
              <a:spcBef>
                <a:spcPct val="0"/>
              </a:spcBef>
              <a:buClrTx/>
            </a:pPr>
            <a:r>
              <a:rPr lang="en-US" sz="2800" dirty="0" smtClean="0">
                <a:solidFill>
                  <a:srgbClr val="5B0DAA"/>
                </a:solidFill>
                <a:latin typeface="Copperplate Gothic Light" pitchFamily="34" charset="0"/>
              </a:rPr>
              <a:t>Example Code  &amp; Problems</a:t>
            </a:r>
            <a:endParaRPr lang="en-US" sz="2000" dirty="0">
              <a:solidFill>
                <a:srgbClr val="5B0DAA"/>
              </a:solidFill>
              <a:latin typeface="Copperplate Gothic Light" pitchFamily="34" charset="0"/>
            </a:endParaRPr>
          </a:p>
        </p:txBody>
      </p:sp>
      <p:pic>
        <p:nvPicPr>
          <p:cNvPr id="7170" name="Picture 2"/>
          <p:cNvPicPr>
            <a:picLocks noChangeAspect="1" noChangeArrowheads="1"/>
          </p:cNvPicPr>
          <p:nvPr/>
        </p:nvPicPr>
        <p:blipFill>
          <a:blip r:embed="rId5" cstate="print"/>
          <a:srcRect/>
          <a:stretch>
            <a:fillRect/>
          </a:stretch>
        </p:blipFill>
        <p:spPr bwMode="auto">
          <a:xfrm>
            <a:off x="1261554" y="1066800"/>
            <a:ext cx="4682046" cy="4648200"/>
          </a:xfrm>
          <a:prstGeom prst="rect">
            <a:avLst/>
          </a:prstGeom>
          <a:noFill/>
          <a:ln w="9525">
            <a:noFill/>
            <a:miter lim="800000"/>
            <a:headEnd/>
            <a:tailEnd/>
          </a:ln>
        </p:spPr>
      </p:pic>
      <p:pic>
        <p:nvPicPr>
          <p:cNvPr id="7171" name="Picture 3"/>
          <p:cNvPicPr>
            <a:picLocks noChangeAspect="1" noChangeArrowheads="1"/>
          </p:cNvPicPr>
          <p:nvPr/>
        </p:nvPicPr>
        <p:blipFill>
          <a:blip r:embed="rId6" cstate="print"/>
          <a:srcRect/>
          <a:stretch>
            <a:fillRect/>
          </a:stretch>
        </p:blipFill>
        <p:spPr bwMode="auto">
          <a:xfrm>
            <a:off x="4324839" y="1704975"/>
            <a:ext cx="4361961" cy="1343025"/>
          </a:xfrm>
          <a:prstGeom prst="rect">
            <a:avLst/>
          </a:prstGeom>
          <a:noFill/>
          <a:ln w="9525">
            <a:noFill/>
            <a:miter lim="800000"/>
            <a:headEnd/>
            <a:tailEnd/>
          </a:ln>
        </p:spPr>
      </p:pic>
      <p:pic>
        <p:nvPicPr>
          <p:cNvPr id="7172" name="Picture 4"/>
          <p:cNvPicPr>
            <a:picLocks noChangeAspect="1" noChangeArrowheads="1"/>
          </p:cNvPicPr>
          <p:nvPr/>
        </p:nvPicPr>
        <p:blipFill>
          <a:blip r:embed="rId7" cstate="print"/>
          <a:srcRect/>
          <a:stretch>
            <a:fillRect/>
          </a:stretch>
        </p:blipFill>
        <p:spPr bwMode="auto">
          <a:xfrm>
            <a:off x="5410200" y="3124200"/>
            <a:ext cx="2590800" cy="92607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up)">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strips(downLeft)">
                                      <p:cBhvr>
                                        <p:cTn id="12" dur="5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strips(downLeft)">
                                      <p:cBhvr>
                                        <p:cTn id="1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5" name="Rectangle 2"/>
          <p:cNvSpPr>
            <a:spLocks noChangeArrowheads="1"/>
          </p:cNvSpPr>
          <p:nvPr/>
        </p:nvSpPr>
        <p:spPr bwMode="auto">
          <a:xfrm>
            <a:off x="1172727"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Strategy 2: Midpoint Line Algorithm [1]</a:t>
            </a:r>
            <a:endParaRPr lang="en-US" sz="2000" dirty="0">
              <a:solidFill>
                <a:srgbClr val="5B0DAA"/>
              </a:solidFill>
              <a:latin typeface="Copperplate Gothic Light" pitchFamily="34" charset="0"/>
            </a:endParaRPr>
          </a:p>
        </p:txBody>
      </p:sp>
      <p:pic>
        <p:nvPicPr>
          <p:cNvPr id="2" name="Picture 2"/>
          <p:cNvPicPr>
            <a:picLocks noChangeAspect="1" noChangeArrowheads="1"/>
          </p:cNvPicPr>
          <p:nvPr/>
        </p:nvPicPr>
        <p:blipFill>
          <a:blip r:embed="rId5" cstate="print"/>
          <a:srcRect/>
          <a:stretch>
            <a:fillRect/>
          </a:stretch>
        </p:blipFill>
        <p:spPr bwMode="auto">
          <a:xfrm>
            <a:off x="838200" y="1351575"/>
            <a:ext cx="7941545" cy="34490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5"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Strategy 2: Midpoint Line Algorithm [2]</a:t>
            </a:r>
            <a:endParaRPr lang="en-US" sz="2000" dirty="0">
              <a:solidFill>
                <a:srgbClr val="5B0DAA"/>
              </a:solidFill>
              <a:latin typeface="Copperplate Gothic Light" pitchFamily="34" charset="0"/>
            </a:endParaRPr>
          </a:p>
        </p:txBody>
      </p:sp>
      <p:pic>
        <p:nvPicPr>
          <p:cNvPr id="9218" name="Picture 2"/>
          <p:cNvPicPr>
            <a:picLocks noChangeAspect="1" noChangeArrowheads="1"/>
          </p:cNvPicPr>
          <p:nvPr/>
        </p:nvPicPr>
        <p:blipFill>
          <a:blip r:embed="rId5" cstate="print"/>
          <a:srcRect/>
          <a:stretch>
            <a:fillRect/>
          </a:stretch>
        </p:blipFill>
        <p:spPr bwMode="auto">
          <a:xfrm>
            <a:off x="1143000" y="1077686"/>
            <a:ext cx="7315200" cy="4637314"/>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5"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Strategy 2: Midpoint Line Algorithm [3]</a:t>
            </a:r>
            <a:endParaRPr lang="en-US" sz="2000" dirty="0">
              <a:solidFill>
                <a:srgbClr val="5B0DAA"/>
              </a:solidFill>
              <a:latin typeface="Copperplate Gothic Light" pitchFamily="34" charset="0"/>
            </a:endParaRPr>
          </a:p>
        </p:txBody>
      </p:sp>
      <p:pic>
        <p:nvPicPr>
          <p:cNvPr id="10242" name="Picture 2"/>
          <p:cNvPicPr>
            <a:picLocks noChangeAspect="1" noChangeArrowheads="1"/>
          </p:cNvPicPr>
          <p:nvPr/>
        </p:nvPicPr>
        <p:blipFill>
          <a:blip r:embed="rId5" cstate="print"/>
          <a:srcRect/>
          <a:stretch>
            <a:fillRect/>
          </a:stretch>
        </p:blipFill>
        <p:spPr bwMode="auto">
          <a:xfrm>
            <a:off x="631371" y="1143000"/>
            <a:ext cx="8207829" cy="4572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Line Equations and Properties</a:t>
            </a:r>
          </a:p>
        </p:txBody>
      </p:sp>
      <p:pic>
        <p:nvPicPr>
          <p:cNvPr id="11266" name="Picture 2"/>
          <p:cNvPicPr>
            <a:picLocks noChangeAspect="1" noChangeArrowheads="1"/>
          </p:cNvPicPr>
          <p:nvPr/>
        </p:nvPicPr>
        <p:blipFill>
          <a:blip r:embed="rId5" cstate="print"/>
          <a:srcRect/>
          <a:stretch>
            <a:fillRect/>
          </a:stretch>
        </p:blipFill>
        <p:spPr bwMode="auto">
          <a:xfrm>
            <a:off x="1371600" y="1143000"/>
            <a:ext cx="6730390" cy="43434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Decision Variable</a:t>
            </a:r>
            <a:endParaRPr lang="en-US" sz="2000" dirty="0">
              <a:solidFill>
                <a:srgbClr val="5B0DAA"/>
              </a:solidFill>
              <a:latin typeface="Copperplate Gothic Light" pitchFamily="34" charset="0"/>
            </a:endParaRPr>
          </a:p>
        </p:txBody>
      </p:sp>
      <p:pic>
        <p:nvPicPr>
          <p:cNvPr id="12290" name="Picture 2"/>
          <p:cNvPicPr>
            <a:picLocks noChangeAspect="1" noChangeArrowheads="1"/>
          </p:cNvPicPr>
          <p:nvPr/>
        </p:nvPicPr>
        <p:blipFill>
          <a:blip r:embed="rId5" cstate="print"/>
          <a:srcRect/>
          <a:stretch>
            <a:fillRect/>
          </a:stretch>
        </p:blipFill>
        <p:spPr bwMode="auto">
          <a:xfrm>
            <a:off x="726933" y="1066800"/>
            <a:ext cx="8036067" cy="4648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East Neighbor (E) Case</a:t>
            </a:r>
            <a:endParaRPr lang="en-US" sz="2000" dirty="0">
              <a:solidFill>
                <a:srgbClr val="5B0DAA"/>
              </a:solidFill>
              <a:latin typeface="Copperplate Gothic Light" pitchFamily="34" charset="0"/>
            </a:endParaRPr>
          </a:p>
        </p:txBody>
      </p:sp>
      <p:pic>
        <p:nvPicPr>
          <p:cNvPr id="13314" name="Picture 2"/>
          <p:cNvPicPr>
            <a:picLocks noChangeAspect="1" noChangeArrowheads="1"/>
          </p:cNvPicPr>
          <p:nvPr/>
        </p:nvPicPr>
        <p:blipFill>
          <a:blip r:embed="rId5" cstate="print"/>
          <a:srcRect/>
          <a:stretch>
            <a:fillRect/>
          </a:stretch>
        </p:blipFill>
        <p:spPr bwMode="auto">
          <a:xfrm>
            <a:off x="990600" y="1066800"/>
            <a:ext cx="7471582" cy="45815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609600" y="76200"/>
            <a:ext cx="7924800" cy="762000"/>
          </a:xfrm>
          <a:prstGeom prst="rect">
            <a:avLst/>
          </a:prstGeom>
          <a:noFill/>
          <a:ln w="9525">
            <a:noFill/>
            <a:miter lim="800000"/>
            <a:headEnd/>
            <a:tailEnd/>
          </a:ln>
          <a:effectLst/>
        </p:spPr>
        <p:txBody>
          <a:bodyPr anchor="ctr"/>
          <a:lstStyle/>
          <a:p>
            <a:pPr algn="ctr">
              <a:spcBef>
                <a:spcPct val="0"/>
              </a:spcBef>
              <a:buClrTx/>
            </a:pPr>
            <a:r>
              <a:rPr lang="en-US" sz="2800">
                <a:solidFill>
                  <a:srgbClr val="5B0DAA"/>
                </a:solidFill>
                <a:latin typeface="Copperplate Gothic Light" pitchFamily="34" charset="0"/>
              </a:rPr>
              <a:t>Lecture Outline</a:t>
            </a:r>
            <a:endParaRPr lang="en-US" sz="2000">
              <a:solidFill>
                <a:srgbClr val="5B0DAA"/>
              </a:solidFill>
              <a:latin typeface="Copperplate Gothic Light" pitchFamily="34" charset="0"/>
            </a:endParaRPr>
          </a:p>
        </p:txBody>
      </p:sp>
      <p:sp>
        <p:nvSpPr>
          <p:cNvPr id="524291"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Reading for Last Class: Section 2.3 (esp. 2.3.7), 2.6, 2.7, Eberly 2</a:t>
            </a:r>
            <a:r>
              <a:rPr lang="en-US" sz="1800" baseline="30000" dirty="0" smtClean="0">
                <a:solidFill>
                  <a:srgbClr val="800000"/>
                </a:solidFill>
              </a:rPr>
              <a:t>e</a:t>
            </a:r>
            <a:endParaRPr lang="en-US" sz="1800" dirty="0" smtClean="0">
              <a:solidFill>
                <a:srgbClr val="800000"/>
              </a:solidFill>
            </a:endParaRPr>
          </a:p>
          <a:p>
            <a:pPr marL="342900" indent="-342900">
              <a:spcBef>
                <a:spcPts val="600"/>
              </a:spcBef>
              <a:buClr>
                <a:srgbClr val="800000"/>
              </a:buClr>
              <a:buFont typeface="Wingdings" pitchFamily="2" charset="2"/>
              <a:buChar char="l"/>
            </a:pPr>
            <a:r>
              <a:rPr lang="en-US" sz="1800" dirty="0" smtClean="0">
                <a:solidFill>
                  <a:srgbClr val="800000"/>
                </a:solidFill>
              </a:rPr>
              <a:t>Reading for Today: </a:t>
            </a:r>
            <a:r>
              <a:rPr lang="en-US" sz="1800" dirty="0" smtClean="0">
                <a:solidFill>
                  <a:srgbClr val="800000"/>
                </a:solidFill>
                <a:latin typeface="Arial"/>
                <a:cs typeface="Arial"/>
              </a:rPr>
              <a:t>§</a:t>
            </a:r>
            <a:r>
              <a:rPr lang="en-US" sz="1800" dirty="0" smtClean="0">
                <a:solidFill>
                  <a:srgbClr val="800000"/>
                </a:solidFill>
              </a:rPr>
              <a:t>2.5.1, 3.1 Eberly 2</a:t>
            </a:r>
            <a:r>
              <a:rPr lang="en-US" sz="1800" baseline="30000" dirty="0" smtClean="0">
                <a:solidFill>
                  <a:srgbClr val="800000"/>
                </a:solidFill>
              </a:rPr>
              <a:t>e</a:t>
            </a:r>
            <a:endParaRPr lang="en-US" sz="1800" dirty="0" smtClean="0">
              <a:solidFill>
                <a:srgbClr val="800000"/>
              </a:solidFill>
            </a:endParaRPr>
          </a:p>
          <a:p>
            <a:pPr marL="342900" indent="-342900">
              <a:spcBef>
                <a:spcPts val="600"/>
              </a:spcBef>
              <a:buClr>
                <a:srgbClr val="800000"/>
              </a:buClr>
              <a:buFont typeface="Wingdings" pitchFamily="2" charset="2"/>
              <a:buChar char="l"/>
            </a:pPr>
            <a:r>
              <a:rPr lang="en-US" sz="1800" dirty="0" smtClean="0">
                <a:solidFill>
                  <a:srgbClr val="800000"/>
                </a:solidFill>
              </a:rPr>
              <a:t>Reading for Next Class: </a:t>
            </a:r>
            <a:r>
              <a:rPr lang="en-US" sz="1800" dirty="0" smtClean="0">
                <a:solidFill>
                  <a:srgbClr val="800000"/>
                </a:solidFill>
                <a:latin typeface="Arial"/>
                <a:cs typeface="Arial"/>
              </a:rPr>
              <a:t>§</a:t>
            </a:r>
            <a:r>
              <a:rPr lang="en-US" sz="1800" dirty="0" smtClean="0">
                <a:solidFill>
                  <a:srgbClr val="800000"/>
                </a:solidFill>
              </a:rPr>
              <a:t>2.3.5</a:t>
            </a:r>
            <a:r>
              <a:rPr lang="en-US" sz="1800" smtClean="0">
                <a:solidFill>
                  <a:srgbClr val="800000"/>
                </a:solidFill>
              </a:rPr>
              <a:t>, 2.4, 3.1.3, </a:t>
            </a:r>
            <a:r>
              <a:rPr lang="en-US" sz="1800" dirty="0" smtClean="0">
                <a:solidFill>
                  <a:srgbClr val="800000"/>
                </a:solidFill>
              </a:rPr>
              <a:t>Eberly 2</a:t>
            </a:r>
            <a:r>
              <a:rPr lang="en-US" sz="1800" baseline="30000" dirty="0" smtClean="0">
                <a:solidFill>
                  <a:srgbClr val="800000"/>
                </a:solidFill>
              </a:rPr>
              <a:t>e</a:t>
            </a:r>
            <a:endParaRPr lang="en-US" sz="1800" dirty="0" smtClean="0">
              <a:solidFill>
                <a:srgbClr val="800000"/>
              </a:solidFill>
            </a:endParaRPr>
          </a:p>
          <a:p>
            <a:pPr marL="342900" indent="-342900">
              <a:spcBef>
                <a:spcPts val="600"/>
              </a:spcBef>
              <a:buClr>
                <a:srgbClr val="800000"/>
              </a:buClr>
              <a:buFont typeface="Wingdings" pitchFamily="2" charset="2"/>
              <a:buChar char="l"/>
            </a:pPr>
            <a:r>
              <a:rPr lang="en-US" sz="1800" dirty="0" smtClean="0">
                <a:solidFill>
                  <a:srgbClr val="800000"/>
                </a:solidFill>
              </a:rPr>
              <a:t>Last Time: View Volume Specification and Viewing Transformation</a:t>
            </a:r>
          </a:p>
          <a:p>
            <a:pPr marL="342900" indent="-342900">
              <a:spcBef>
                <a:spcPts val="600"/>
              </a:spcBef>
              <a:buClr>
                <a:srgbClr val="800000"/>
              </a:buClr>
              <a:buFont typeface="Wingdings" pitchFamily="2" charset="2"/>
              <a:buChar char="l"/>
            </a:pPr>
            <a:r>
              <a:rPr lang="en-US" sz="1800" dirty="0" smtClean="0">
                <a:solidFill>
                  <a:srgbClr val="800000"/>
                </a:solidFill>
              </a:rPr>
              <a:t>CG Basics: First of Three Tutorials on OpenGL (Three Parts)</a:t>
            </a:r>
          </a:p>
          <a:p>
            <a:pPr marL="742950" lvl="1" indent="-285750">
              <a:spcBef>
                <a:spcPts val="600"/>
              </a:spcBef>
              <a:buClr>
                <a:srgbClr val="5B0DAA"/>
              </a:buClr>
              <a:buFont typeface="Wingdings" pitchFamily="2" charset="2"/>
              <a:buChar char="­"/>
            </a:pPr>
            <a:r>
              <a:rPr lang="en-US" sz="1800" dirty="0" smtClean="0">
                <a:solidFill>
                  <a:srgbClr val="0000CC"/>
                </a:solidFill>
              </a:rPr>
              <a:t>1. OpenGL &amp; GL Utility Toolkit (GLUT) – V. Shreiner</a:t>
            </a:r>
          </a:p>
          <a:p>
            <a:pPr marL="742950" lvl="1" indent="-285750">
              <a:spcBef>
                <a:spcPts val="600"/>
              </a:spcBef>
              <a:buClr>
                <a:srgbClr val="5B0DAA"/>
              </a:buClr>
              <a:buFont typeface="Wingdings" pitchFamily="2" charset="2"/>
              <a:buChar char="­"/>
            </a:pPr>
            <a:r>
              <a:rPr lang="en-US" sz="1800" dirty="0" smtClean="0">
                <a:solidFill>
                  <a:srgbClr val="0000CC"/>
                </a:solidFill>
              </a:rPr>
              <a:t>2. Basic rendering – V. Shreiner</a:t>
            </a:r>
          </a:p>
          <a:p>
            <a:pPr marL="742950" lvl="1" indent="-285750">
              <a:spcBef>
                <a:spcPts val="600"/>
              </a:spcBef>
              <a:buClr>
                <a:srgbClr val="5B0DAA"/>
              </a:buClr>
              <a:buFont typeface="Wingdings" pitchFamily="2" charset="2"/>
              <a:buChar char="­"/>
            </a:pPr>
            <a:r>
              <a:rPr lang="en-US" sz="1800" dirty="0" smtClean="0">
                <a:solidFill>
                  <a:srgbClr val="0000CC"/>
                </a:solidFill>
              </a:rPr>
              <a:t>3. 3-D viewing setup – E. Angel</a:t>
            </a:r>
          </a:p>
          <a:p>
            <a:pPr marL="342900" indent="-342900">
              <a:spcBef>
                <a:spcPts val="600"/>
              </a:spcBef>
              <a:buClr>
                <a:srgbClr val="800000"/>
              </a:buClr>
              <a:buFont typeface="Wingdings" pitchFamily="2" charset="2"/>
              <a:buChar char="l"/>
            </a:pPr>
            <a:r>
              <a:rPr lang="en-US" sz="1800" dirty="0" smtClean="0">
                <a:solidFill>
                  <a:srgbClr val="800000"/>
                </a:solidFill>
              </a:rPr>
              <a:t>Today: </a:t>
            </a:r>
            <a:r>
              <a:rPr lang="en-US" sz="1800" u="sng" dirty="0" smtClean="0">
                <a:solidFill>
                  <a:srgbClr val="800000"/>
                </a:solidFill>
              </a:rPr>
              <a:t>Scan Conversion</a:t>
            </a:r>
            <a:r>
              <a:rPr lang="en-US" sz="1800" dirty="0" smtClean="0">
                <a:solidFill>
                  <a:srgbClr val="800000"/>
                </a:solidFill>
              </a:rPr>
              <a:t> (</a:t>
            </a:r>
            <a:r>
              <a:rPr lang="en-US" sz="1800" i="1" dirty="0" smtClean="0">
                <a:solidFill>
                  <a:srgbClr val="800000"/>
                </a:solidFill>
              </a:rPr>
              <a:t>aka</a:t>
            </a:r>
            <a:r>
              <a:rPr lang="en-US" sz="1800" dirty="0" smtClean="0">
                <a:solidFill>
                  <a:srgbClr val="800000"/>
                </a:solidFill>
              </a:rPr>
              <a:t> </a:t>
            </a:r>
            <a:r>
              <a:rPr lang="en-US" sz="1800" u="sng" dirty="0" err="1" smtClean="0">
                <a:solidFill>
                  <a:srgbClr val="800000"/>
                </a:solidFill>
              </a:rPr>
              <a:t>Rasterization</a:t>
            </a:r>
            <a:r>
              <a:rPr lang="en-US" sz="1800" dirty="0" smtClean="0">
                <a:solidFill>
                  <a:srgbClr val="800000"/>
                </a:solidFill>
              </a:rPr>
              <a:t>)</a:t>
            </a:r>
          </a:p>
          <a:p>
            <a:pPr marL="742950" lvl="1" indent="-285750">
              <a:spcBef>
                <a:spcPts val="600"/>
              </a:spcBef>
              <a:buClr>
                <a:srgbClr val="5B0DAA"/>
              </a:buClr>
              <a:buFont typeface="Wingdings" pitchFamily="2" charset="2"/>
              <a:buChar char="­"/>
            </a:pPr>
            <a:r>
              <a:rPr lang="en-US" sz="1800" dirty="0" smtClean="0">
                <a:solidFill>
                  <a:srgbClr val="0000CC"/>
                </a:solidFill>
              </a:rPr>
              <a:t>Lines</a:t>
            </a:r>
          </a:p>
          <a:p>
            <a:pPr marL="1200150" lvl="2" indent="-285750">
              <a:spcBef>
                <a:spcPts val="600"/>
              </a:spcBef>
              <a:buClr>
                <a:srgbClr val="5B0DAA"/>
              </a:buClr>
              <a:buFont typeface="Wingdings" pitchFamily="2" charset="2"/>
              <a:buChar char="Ø"/>
            </a:pPr>
            <a:r>
              <a:rPr lang="en-US" sz="1800" u="sng" dirty="0" smtClean="0">
                <a:solidFill>
                  <a:srgbClr val="0000CC"/>
                </a:solidFill>
              </a:rPr>
              <a:t>Incremental algorithm</a:t>
            </a:r>
          </a:p>
          <a:p>
            <a:pPr marL="1200150" lvl="2" indent="-285750">
              <a:spcBef>
                <a:spcPts val="600"/>
              </a:spcBef>
              <a:buClr>
                <a:srgbClr val="5B0DAA"/>
              </a:buClr>
              <a:buFont typeface="Wingdings" pitchFamily="2" charset="2"/>
              <a:buChar char="Ø"/>
            </a:pPr>
            <a:r>
              <a:rPr lang="en-US" sz="1800" dirty="0" err="1" smtClean="0">
                <a:solidFill>
                  <a:srgbClr val="0000CC"/>
                </a:solidFill>
              </a:rPr>
              <a:t>Bresenham’s</a:t>
            </a:r>
            <a:r>
              <a:rPr lang="en-US" sz="1800" dirty="0" smtClean="0">
                <a:solidFill>
                  <a:srgbClr val="0000CC"/>
                </a:solidFill>
              </a:rPr>
              <a:t> algorithm &amp; </a:t>
            </a:r>
            <a:r>
              <a:rPr lang="en-US" sz="1800" u="sng" dirty="0" smtClean="0">
                <a:solidFill>
                  <a:srgbClr val="0000CC"/>
                </a:solidFill>
              </a:rPr>
              <a:t>midpoint line algorithm</a:t>
            </a:r>
          </a:p>
          <a:p>
            <a:pPr marL="742950" lvl="1" indent="-285750">
              <a:spcBef>
                <a:spcPts val="600"/>
              </a:spcBef>
              <a:buClr>
                <a:srgbClr val="5B0DAA"/>
              </a:buClr>
              <a:buFont typeface="Wingdings" pitchFamily="2" charset="2"/>
              <a:buChar char="­"/>
            </a:pPr>
            <a:r>
              <a:rPr lang="en-US" sz="1800" dirty="0" smtClean="0">
                <a:solidFill>
                  <a:srgbClr val="0000CC"/>
                </a:solidFill>
              </a:rPr>
              <a:t>Circles and Ellipses</a:t>
            </a:r>
          </a:p>
          <a:p>
            <a:pPr marL="342900" indent="-342900">
              <a:spcBef>
                <a:spcPts val="600"/>
              </a:spcBef>
              <a:buClr>
                <a:srgbClr val="800000"/>
              </a:buClr>
              <a:buFont typeface="Wingdings" pitchFamily="2" charset="2"/>
              <a:buChar char="l"/>
            </a:pPr>
            <a:r>
              <a:rPr lang="en-US" sz="1800" dirty="0" smtClean="0">
                <a:solidFill>
                  <a:srgbClr val="800000"/>
                </a:solidFill>
              </a:rPr>
              <a:t>Next Time: More Scan Conversion &amp; Intro to Clipping</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Northeast Neighbor (NE) Case</a:t>
            </a:r>
            <a:endParaRPr lang="en-US" sz="2000" dirty="0">
              <a:solidFill>
                <a:srgbClr val="5B0DAA"/>
              </a:solidFill>
              <a:latin typeface="Copperplate Gothic Light" pitchFamily="34" charset="0"/>
            </a:endParaRPr>
          </a:p>
        </p:txBody>
      </p:sp>
      <p:pic>
        <p:nvPicPr>
          <p:cNvPr id="14338" name="Picture 2"/>
          <p:cNvPicPr>
            <a:picLocks noChangeAspect="1" noChangeArrowheads="1"/>
          </p:cNvPicPr>
          <p:nvPr/>
        </p:nvPicPr>
        <p:blipFill>
          <a:blip r:embed="rId5" cstate="print"/>
          <a:srcRect/>
          <a:stretch>
            <a:fillRect/>
          </a:stretch>
        </p:blipFill>
        <p:spPr bwMode="auto">
          <a:xfrm>
            <a:off x="1447800" y="1066800"/>
            <a:ext cx="6623098" cy="4572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Midpoint Algorithm [1]:</a:t>
            </a:r>
          </a:p>
          <a:p>
            <a:pPr algn="ctr">
              <a:spcBef>
                <a:spcPct val="0"/>
              </a:spcBef>
              <a:buClrTx/>
            </a:pPr>
            <a:r>
              <a:rPr lang="en-US" sz="2800" dirty="0" smtClean="0">
                <a:solidFill>
                  <a:srgbClr val="5B0DAA"/>
                </a:solidFill>
                <a:latin typeface="Copperplate Gothic Light" pitchFamily="34" charset="0"/>
              </a:rPr>
              <a:t>Forward Differences</a:t>
            </a:r>
          </a:p>
        </p:txBody>
      </p:sp>
      <p:pic>
        <p:nvPicPr>
          <p:cNvPr id="15362" name="Picture 2"/>
          <p:cNvPicPr>
            <a:picLocks noChangeAspect="1" noChangeArrowheads="1"/>
          </p:cNvPicPr>
          <p:nvPr/>
        </p:nvPicPr>
        <p:blipFill>
          <a:blip r:embed="rId5" cstate="print"/>
          <a:srcRect/>
          <a:stretch>
            <a:fillRect/>
          </a:stretch>
        </p:blipFill>
        <p:spPr bwMode="auto">
          <a:xfrm>
            <a:off x="685800" y="1524000"/>
            <a:ext cx="8082337" cy="3048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Midpoint Algorithm [2]:</a:t>
            </a:r>
          </a:p>
          <a:p>
            <a:pPr algn="ctr">
              <a:spcBef>
                <a:spcPct val="0"/>
              </a:spcBef>
              <a:buClrTx/>
            </a:pPr>
            <a:r>
              <a:rPr lang="en-US" sz="2800" dirty="0" smtClean="0">
                <a:solidFill>
                  <a:srgbClr val="5B0DAA"/>
                </a:solidFill>
                <a:latin typeface="Copperplate Gothic Light" pitchFamily="34" charset="0"/>
              </a:rPr>
              <a:t>Initialization and Normalization</a:t>
            </a:r>
            <a:endParaRPr lang="en-US" sz="2000" dirty="0">
              <a:solidFill>
                <a:srgbClr val="5B0DAA"/>
              </a:solidFill>
              <a:latin typeface="Copperplate Gothic Light" pitchFamily="34" charset="0"/>
            </a:endParaRPr>
          </a:p>
        </p:txBody>
      </p:sp>
      <p:pic>
        <p:nvPicPr>
          <p:cNvPr id="16386" name="Picture 2"/>
          <p:cNvPicPr>
            <a:picLocks noChangeAspect="1" noChangeArrowheads="1"/>
          </p:cNvPicPr>
          <p:nvPr/>
        </p:nvPicPr>
        <p:blipFill>
          <a:blip r:embed="rId5" cstate="print"/>
          <a:srcRect/>
          <a:stretch>
            <a:fillRect/>
          </a:stretch>
        </p:blipFill>
        <p:spPr bwMode="auto">
          <a:xfrm>
            <a:off x="580163" y="990600"/>
            <a:ext cx="8259037" cy="47244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err="1" smtClean="0">
                <a:solidFill>
                  <a:srgbClr val="5B0DAA"/>
                </a:solidFill>
                <a:latin typeface="Copperplate Gothic Light" pitchFamily="34" charset="0"/>
              </a:rPr>
              <a:t>Bresenham’s</a:t>
            </a:r>
            <a:r>
              <a:rPr lang="en-US" sz="2800" dirty="0" smtClean="0">
                <a:solidFill>
                  <a:srgbClr val="5B0DAA"/>
                </a:solidFill>
                <a:latin typeface="Copperplate Gothic Light" pitchFamily="34" charset="0"/>
              </a:rPr>
              <a:t> Midpoint Line Algorithm:</a:t>
            </a:r>
          </a:p>
          <a:p>
            <a:pPr algn="ctr">
              <a:spcBef>
                <a:spcPct val="0"/>
              </a:spcBef>
              <a:buClrTx/>
            </a:pPr>
            <a:r>
              <a:rPr lang="en-US" sz="2800" dirty="0" err="1" smtClean="0">
                <a:solidFill>
                  <a:srgbClr val="5B0DAA"/>
                </a:solidFill>
                <a:latin typeface="Copperplate Gothic Light" pitchFamily="34" charset="0"/>
              </a:rPr>
              <a:t>Pseudocode</a:t>
            </a:r>
            <a:endParaRPr lang="en-US" sz="2000" dirty="0">
              <a:solidFill>
                <a:srgbClr val="5B0DAA"/>
              </a:solidFill>
              <a:latin typeface="Copperplate Gothic Light" pitchFamily="34" charset="0"/>
            </a:endParaRPr>
          </a:p>
        </p:txBody>
      </p:sp>
      <p:pic>
        <p:nvPicPr>
          <p:cNvPr id="17410" name="Picture 2"/>
          <p:cNvPicPr>
            <a:picLocks noChangeAspect="1" noChangeArrowheads="1"/>
          </p:cNvPicPr>
          <p:nvPr/>
        </p:nvPicPr>
        <p:blipFill>
          <a:blip r:embed="rId5" cstate="print"/>
          <a:srcRect/>
          <a:stretch>
            <a:fillRect/>
          </a:stretch>
        </p:blipFill>
        <p:spPr bwMode="auto">
          <a:xfrm>
            <a:off x="1676400" y="1092469"/>
            <a:ext cx="6477000" cy="4774931"/>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Preview:</a:t>
            </a:r>
          </a:p>
          <a:p>
            <a:pPr algn="ctr">
              <a:spcBef>
                <a:spcPct val="0"/>
              </a:spcBef>
              <a:buClrTx/>
            </a:pPr>
            <a:r>
              <a:rPr lang="en-US" sz="2800" dirty="0" smtClean="0">
                <a:solidFill>
                  <a:srgbClr val="5B0DAA"/>
                </a:solidFill>
                <a:latin typeface="Copperplate Gothic Light" pitchFamily="34" charset="0"/>
              </a:rPr>
              <a:t>Drawing Circles, Versions1 &amp; 2</a:t>
            </a:r>
            <a:endParaRPr lang="en-US" sz="2000" dirty="0" smtClean="0">
              <a:solidFill>
                <a:srgbClr val="5B0DAA"/>
              </a:solidFill>
              <a:latin typeface="Copperplate Gothic Light" pitchFamily="34" charset="0"/>
            </a:endParaRPr>
          </a:p>
        </p:txBody>
      </p:sp>
      <p:pic>
        <p:nvPicPr>
          <p:cNvPr id="18434" name="Picture 2"/>
          <p:cNvPicPr>
            <a:picLocks noChangeAspect="1" noChangeArrowheads="1"/>
          </p:cNvPicPr>
          <p:nvPr/>
        </p:nvPicPr>
        <p:blipFill>
          <a:blip r:embed="rId5" cstate="print"/>
          <a:srcRect/>
          <a:stretch>
            <a:fillRect/>
          </a:stretch>
        </p:blipFill>
        <p:spPr bwMode="auto">
          <a:xfrm>
            <a:off x="1215256" y="1066800"/>
            <a:ext cx="7014344" cy="47244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Preview:</a:t>
            </a:r>
          </a:p>
          <a:p>
            <a:pPr algn="ctr">
              <a:spcBef>
                <a:spcPct val="0"/>
              </a:spcBef>
              <a:buClrTx/>
            </a:pPr>
            <a:r>
              <a:rPr lang="en-US" sz="2800" dirty="0" smtClean="0">
                <a:solidFill>
                  <a:srgbClr val="5B0DAA"/>
                </a:solidFill>
                <a:latin typeface="Copperplate Gothic Light" pitchFamily="34" charset="0"/>
              </a:rPr>
              <a:t>Drawing Circles, Version 3</a:t>
            </a:r>
            <a:endParaRPr lang="en-US" sz="2000" dirty="0">
              <a:solidFill>
                <a:srgbClr val="5B0DAA"/>
              </a:solidFill>
              <a:latin typeface="Copperplate Gothic Light" pitchFamily="34" charset="0"/>
            </a:endParaRPr>
          </a:p>
        </p:txBody>
      </p:sp>
      <p:pic>
        <p:nvPicPr>
          <p:cNvPr id="19458" name="Picture 2"/>
          <p:cNvPicPr>
            <a:picLocks noChangeAspect="1" noChangeArrowheads="1"/>
          </p:cNvPicPr>
          <p:nvPr/>
        </p:nvPicPr>
        <p:blipFill>
          <a:blip r:embed="rId5" cstate="print"/>
          <a:srcRect/>
          <a:stretch>
            <a:fillRect/>
          </a:stretch>
        </p:blipFill>
        <p:spPr bwMode="auto">
          <a:xfrm>
            <a:off x="1295400" y="1148862"/>
            <a:ext cx="6705600" cy="46423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Preview:</a:t>
            </a:r>
          </a:p>
          <a:p>
            <a:pPr algn="ctr">
              <a:spcBef>
                <a:spcPct val="0"/>
              </a:spcBef>
              <a:buClrTx/>
            </a:pPr>
            <a:r>
              <a:rPr lang="en-US" sz="2800" dirty="0" smtClean="0">
                <a:solidFill>
                  <a:srgbClr val="5B0DAA"/>
                </a:solidFill>
                <a:latin typeface="Copperplate Gothic Light" pitchFamily="34" charset="0"/>
              </a:rPr>
              <a:t>Using The Symmetry</a:t>
            </a:r>
            <a:endParaRPr lang="en-US" sz="2000" dirty="0">
              <a:solidFill>
                <a:srgbClr val="5B0DAA"/>
              </a:solidFill>
              <a:latin typeface="Copperplate Gothic Light" pitchFamily="34" charset="0"/>
            </a:endParaRPr>
          </a:p>
        </p:txBody>
      </p:sp>
      <p:pic>
        <p:nvPicPr>
          <p:cNvPr id="20483" name="Picture 3"/>
          <p:cNvPicPr>
            <a:picLocks noChangeAspect="1" noChangeArrowheads="1"/>
          </p:cNvPicPr>
          <p:nvPr/>
        </p:nvPicPr>
        <p:blipFill>
          <a:blip r:embed="rId5" cstate="print"/>
          <a:srcRect/>
          <a:stretch>
            <a:fillRect/>
          </a:stretch>
        </p:blipFill>
        <p:spPr bwMode="auto">
          <a:xfrm>
            <a:off x="598654" y="1295400"/>
            <a:ext cx="8392946" cy="4267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Summary</a:t>
            </a:r>
            <a:endParaRPr lang="en-US" sz="2000" dirty="0">
              <a:solidFill>
                <a:srgbClr val="5B0DAA"/>
              </a:solidFill>
              <a:latin typeface="Copperplate Gothic Light" pitchFamily="34" charset="0"/>
            </a:endParaRPr>
          </a:p>
        </p:txBody>
      </p:sp>
      <p:sp>
        <p:nvSpPr>
          <p:cNvPr id="524291"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Lab 1a: Based on First of Three Tutorials on OpenGL (Three Parts)</a:t>
            </a:r>
          </a:p>
          <a:p>
            <a:pPr marL="342900" indent="-342900">
              <a:spcBef>
                <a:spcPts val="600"/>
              </a:spcBef>
              <a:buClr>
                <a:srgbClr val="800000"/>
              </a:buClr>
              <a:buFont typeface="Wingdings" pitchFamily="2" charset="2"/>
              <a:buChar char="l"/>
            </a:pPr>
            <a:r>
              <a:rPr lang="en-US" sz="1800" dirty="0" smtClean="0">
                <a:solidFill>
                  <a:srgbClr val="800000"/>
                </a:solidFill>
              </a:rPr>
              <a:t>Lecture 5: Viewing 3 of 4 – Graphics Pipeline (</a:t>
            </a:r>
            <a:r>
              <a:rPr lang="en-US" sz="1800" dirty="0" smtClean="0">
                <a:solidFill>
                  <a:srgbClr val="800000"/>
                </a:solidFill>
                <a:latin typeface="Arial"/>
                <a:cs typeface="Arial"/>
              </a:rPr>
              <a:t>§</a:t>
            </a:r>
            <a:r>
              <a:rPr lang="en-US" sz="1800" dirty="0" smtClean="0">
                <a:solidFill>
                  <a:srgbClr val="800000"/>
                </a:solidFill>
              </a:rPr>
              <a:t>2.3.2 - 2.3.7, pp. 48-66)</a:t>
            </a:r>
          </a:p>
          <a:p>
            <a:pPr marL="342900" indent="-342900">
              <a:spcBef>
                <a:spcPts val="600"/>
              </a:spcBef>
              <a:buClr>
                <a:srgbClr val="800000"/>
              </a:buClr>
              <a:buFont typeface="Wingdings" pitchFamily="2" charset="2"/>
              <a:buChar char="l"/>
            </a:pPr>
            <a:r>
              <a:rPr lang="en-US" sz="1800" dirty="0" smtClean="0">
                <a:solidFill>
                  <a:srgbClr val="800000"/>
                </a:solidFill>
              </a:rPr>
              <a:t>See Also: CG Basics 1-2</a:t>
            </a:r>
          </a:p>
          <a:p>
            <a:pPr marL="742950" lvl="1" indent="-285750">
              <a:spcBef>
                <a:spcPts val="600"/>
              </a:spcBef>
              <a:buClr>
                <a:srgbClr val="5B0DAA"/>
              </a:buClr>
              <a:buFont typeface="Wingdings" pitchFamily="2" charset="2"/>
              <a:buChar char="­"/>
            </a:pPr>
            <a:r>
              <a:rPr lang="en-US" sz="1800" dirty="0" smtClean="0">
                <a:solidFill>
                  <a:srgbClr val="0000CC"/>
                </a:solidFill>
              </a:rPr>
              <a:t>CG Basics 1: Mathematical Foundations</a:t>
            </a:r>
          </a:p>
          <a:p>
            <a:pPr marL="742950" lvl="1" indent="-285750">
              <a:spcBef>
                <a:spcPts val="600"/>
              </a:spcBef>
              <a:buClr>
                <a:srgbClr val="5B0DAA"/>
              </a:buClr>
              <a:buFont typeface="Wingdings" pitchFamily="2" charset="2"/>
              <a:buChar char="­"/>
            </a:pPr>
            <a:r>
              <a:rPr lang="en-US" sz="1800" u="sng" dirty="0" smtClean="0">
                <a:solidFill>
                  <a:srgbClr val="0000CC"/>
                </a:solidFill>
              </a:rPr>
              <a:t>CG Basics 2</a:t>
            </a:r>
            <a:r>
              <a:rPr lang="en-US" sz="1800" dirty="0" smtClean="0">
                <a:solidFill>
                  <a:srgbClr val="0000CC"/>
                </a:solidFill>
              </a:rPr>
              <a:t>: OpenGL Primer 1 of 3 (in greater detail)</a:t>
            </a:r>
            <a:endParaRPr lang="en-US" sz="1800" dirty="0" smtClean="0">
              <a:solidFill>
                <a:srgbClr val="800000"/>
              </a:solidFill>
            </a:endParaRPr>
          </a:p>
          <a:p>
            <a:pPr marL="342900" indent="-342900">
              <a:spcBef>
                <a:spcPts val="600"/>
              </a:spcBef>
              <a:buClr>
                <a:srgbClr val="800000"/>
              </a:buClr>
              <a:buFont typeface="Wingdings" pitchFamily="2" charset="2"/>
              <a:buChar char="l"/>
            </a:pPr>
            <a:r>
              <a:rPr lang="en-US" sz="1800" dirty="0" smtClean="0">
                <a:solidFill>
                  <a:srgbClr val="800000"/>
                </a:solidFill>
              </a:rPr>
              <a:t>Today: Scan Conversion (</a:t>
            </a:r>
            <a:r>
              <a:rPr lang="en-US" sz="1800" i="1" dirty="0" smtClean="0">
                <a:solidFill>
                  <a:srgbClr val="800000"/>
                </a:solidFill>
              </a:rPr>
              <a:t>aka</a:t>
            </a:r>
            <a:r>
              <a:rPr lang="en-US" sz="1800" dirty="0" smtClean="0">
                <a:solidFill>
                  <a:srgbClr val="800000"/>
                </a:solidFill>
              </a:rPr>
              <a:t> </a:t>
            </a:r>
            <a:r>
              <a:rPr lang="en-US" sz="1800" dirty="0" err="1" smtClean="0">
                <a:solidFill>
                  <a:srgbClr val="800000"/>
                </a:solidFill>
              </a:rPr>
              <a:t>Rasterization</a:t>
            </a:r>
            <a:r>
              <a:rPr lang="en-US" sz="1800" dirty="0" smtClean="0">
                <a:solidFill>
                  <a:srgbClr val="800000"/>
                </a:solidFill>
              </a:rPr>
              <a:t>)</a:t>
            </a:r>
          </a:p>
          <a:p>
            <a:pPr marL="742950" lvl="1" indent="-285750">
              <a:spcBef>
                <a:spcPts val="600"/>
              </a:spcBef>
              <a:buClr>
                <a:srgbClr val="5B0DAA"/>
              </a:buClr>
              <a:buFont typeface="Wingdings" pitchFamily="2" charset="2"/>
              <a:buChar char="­"/>
            </a:pPr>
            <a:r>
              <a:rPr lang="en-US" sz="1800" dirty="0" smtClean="0">
                <a:solidFill>
                  <a:srgbClr val="0000CC"/>
                </a:solidFill>
              </a:rPr>
              <a:t>Lines</a:t>
            </a:r>
          </a:p>
          <a:p>
            <a:pPr marL="1200150" lvl="2" indent="-285750">
              <a:spcBef>
                <a:spcPts val="600"/>
              </a:spcBef>
              <a:buClr>
                <a:srgbClr val="5B0DAA"/>
              </a:buClr>
              <a:buFont typeface="Wingdings" pitchFamily="2" charset="2"/>
              <a:buChar char="Ø"/>
            </a:pPr>
            <a:r>
              <a:rPr lang="en-US" sz="1800" dirty="0" smtClean="0">
                <a:solidFill>
                  <a:srgbClr val="0000CC"/>
                </a:solidFill>
              </a:rPr>
              <a:t>Incremental algorithm</a:t>
            </a:r>
          </a:p>
          <a:p>
            <a:pPr marL="1200150" lvl="2" indent="-285750">
              <a:spcBef>
                <a:spcPts val="600"/>
              </a:spcBef>
              <a:buClr>
                <a:srgbClr val="5B0DAA"/>
              </a:buClr>
              <a:buFont typeface="Wingdings" pitchFamily="2" charset="2"/>
              <a:buChar char="Ø"/>
            </a:pPr>
            <a:r>
              <a:rPr lang="en-US" sz="1800" dirty="0" smtClean="0">
                <a:solidFill>
                  <a:srgbClr val="0000CC"/>
                </a:solidFill>
              </a:rPr>
              <a:t>Symmetries (8) and reduction to two-case analysis: E </a:t>
            </a:r>
            <a:r>
              <a:rPr lang="en-US" sz="1800" i="1" dirty="0" smtClean="0">
                <a:solidFill>
                  <a:srgbClr val="0000CC"/>
                </a:solidFill>
              </a:rPr>
              <a:t>vs.</a:t>
            </a:r>
            <a:r>
              <a:rPr lang="en-US" sz="1800" dirty="0" smtClean="0">
                <a:solidFill>
                  <a:srgbClr val="0000CC"/>
                </a:solidFill>
              </a:rPr>
              <a:t> NE </a:t>
            </a:r>
          </a:p>
          <a:p>
            <a:pPr marL="1200150" lvl="2" indent="-285750">
              <a:spcBef>
                <a:spcPts val="600"/>
              </a:spcBef>
              <a:buClr>
                <a:srgbClr val="5B0DAA"/>
              </a:buClr>
              <a:buFont typeface="Wingdings" pitchFamily="2" charset="2"/>
              <a:buChar char="Ø"/>
            </a:pPr>
            <a:r>
              <a:rPr lang="en-US" sz="1800" dirty="0" smtClean="0">
                <a:solidFill>
                  <a:srgbClr val="0000CC"/>
                </a:solidFill>
              </a:rPr>
              <a:t>Decision variable and method of forward differences</a:t>
            </a:r>
          </a:p>
          <a:p>
            <a:pPr marL="1200150" lvl="2" indent="-285750">
              <a:spcBef>
                <a:spcPts val="600"/>
              </a:spcBef>
              <a:buClr>
                <a:srgbClr val="5B0DAA"/>
              </a:buClr>
              <a:buFont typeface="Wingdings" pitchFamily="2" charset="2"/>
              <a:buChar char="Ø"/>
            </a:pPr>
            <a:r>
              <a:rPr lang="en-US" sz="1800" dirty="0" smtClean="0">
                <a:solidFill>
                  <a:srgbClr val="0000CC"/>
                </a:solidFill>
              </a:rPr>
              <a:t>(</a:t>
            </a:r>
            <a:r>
              <a:rPr lang="en-US" sz="1800" dirty="0" err="1" smtClean="0">
                <a:solidFill>
                  <a:srgbClr val="0000CC"/>
                </a:solidFill>
              </a:rPr>
              <a:t>Bresenham’s</a:t>
            </a:r>
            <a:r>
              <a:rPr lang="en-US" sz="1800" dirty="0" smtClean="0">
                <a:solidFill>
                  <a:srgbClr val="0000CC"/>
                </a:solidFill>
              </a:rPr>
              <a:t>) midpoint line algorithm</a:t>
            </a:r>
          </a:p>
          <a:p>
            <a:pPr marL="742950" lvl="1" indent="-285750">
              <a:spcBef>
                <a:spcPts val="600"/>
              </a:spcBef>
              <a:buClr>
                <a:srgbClr val="5B0DAA"/>
              </a:buClr>
              <a:buFont typeface="Wingdings" pitchFamily="2" charset="2"/>
              <a:buChar char="­"/>
            </a:pPr>
            <a:r>
              <a:rPr lang="en-US" sz="1800" dirty="0" smtClean="0">
                <a:solidFill>
                  <a:srgbClr val="0000CC"/>
                </a:solidFill>
              </a:rPr>
              <a:t>Circles and Ellipses</a:t>
            </a:r>
          </a:p>
          <a:p>
            <a:pPr marL="342900" indent="-342900">
              <a:spcBef>
                <a:spcPts val="600"/>
              </a:spcBef>
              <a:buClr>
                <a:srgbClr val="800000"/>
              </a:buClr>
              <a:buFont typeface="Wingdings" pitchFamily="2" charset="2"/>
              <a:buChar char="l"/>
            </a:pPr>
            <a:r>
              <a:rPr lang="en-US" sz="1800" dirty="0" smtClean="0">
                <a:solidFill>
                  <a:srgbClr val="800000"/>
                </a:solidFill>
              </a:rPr>
              <a:t>Next Time: More Scan Conversion &amp; Intro to Clipping</a:t>
            </a:r>
          </a:p>
          <a:p>
            <a:pPr marL="742950" lvl="1" indent="-285750">
              <a:spcBef>
                <a:spcPts val="600"/>
              </a:spcBef>
              <a:buClr>
                <a:srgbClr val="5B0DAA"/>
              </a:buClr>
              <a:buFont typeface="Wingdings" pitchFamily="2" charset="2"/>
              <a:buChar char="­"/>
            </a:pPr>
            <a:r>
              <a:rPr lang="en-US" sz="1800" dirty="0" smtClean="0">
                <a:solidFill>
                  <a:srgbClr val="0000CC"/>
                </a:solidFill>
              </a:rPr>
              <a:t>Polygons: scan line interpolation</a:t>
            </a:r>
          </a:p>
          <a:p>
            <a:pPr marL="742950" lvl="1" indent="-285750">
              <a:spcBef>
                <a:spcPts val="600"/>
              </a:spcBef>
              <a:buClr>
                <a:srgbClr val="5B0DAA"/>
              </a:buClr>
              <a:buFont typeface="Wingdings" pitchFamily="2" charset="2"/>
              <a:buChar char="­"/>
            </a:pPr>
            <a:r>
              <a:rPr lang="en-US" sz="1800" dirty="0" smtClean="0">
                <a:solidFill>
                  <a:srgbClr val="0000CC"/>
                </a:solidFill>
              </a:rPr>
              <a:t>Clipping basics: 2-D problem definition and examples</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Terminology</a:t>
            </a:r>
            <a:endParaRPr lang="en-US" sz="2000" dirty="0">
              <a:solidFill>
                <a:srgbClr val="5B0DAA"/>
              </a:solidFill>
              <a:latin typeface="Copperplate Gothic Light" pitchFamily="34" charset="0"/>
            </a:endParaRPr>
          </a:p>
        </p:txBody>
      </p:sp>
      <p:sp>
        <p:nvSpPr>
          <p:cNvPr id="524291"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u="sng" dirty="0" smtClean="0">
                <a:solidFill>
                  <a:srgbClr val="800000"/>
                </a:solidFill>
              </a:rPr>
              <a:t>Pic</a:t>
            </a:r>
            <a:r>
              <a:rPr lang="en-US" sz="1800" dirty="0" smtClean="0">
                <a:solidFill>
                  <a:srgbClr val="800000"/>
                </a:solidFill>
              </a:rPr>
              <a:t>ture </a:t>
            </a:r>
            <a:r>
              <a:rPr lang="en-US" sz="1800" u="sng" dirty="0" smtClean="0">
                <a:solidFill>
                  <a:srgbClr val="800000"/>
                </a:solidFill>
              </a:rPr>
              <a:t>el</a:t>
            </a:r>
            <a:r>
              <a:rPr lang="en-US" sz="1800" dirty="0" smtClean="0">
                <a:solidFill>
                  <a:srgbClr val="800000"/>
                </a:solidFill>
              </a:rPr>
              <a:t>ement</a:t>
            </a:r>
            <a:r>
              <a:rPr lang="en-US" sz="1800" u="sng" dirty="0" smtClean="0">
                <a:solidFill>
                  <a:srgbClr val="800000"/>
                </a:solidFill>
              </a:rPr>
              <a:t>s</a:t>
            </a:r>
            <a:r>
              <a:rPr lang="en-US" sz="1800" dirty="0" smtClean="0">
                <a:solidFill>
                  <a:srgbClr val="800000"/>
                </a:solidFill>
              </a:rPr>
              <a:t> (</a:t>
            </a:r>
            <a:r>
              <a:rPr lang="en-US" sz="1800" u="sng" dirty="0" smtClean="0">
                <a:solidFill>
                  <a:srgbClr val="800000"/>
                </a:solidFill>
              </a:rPr>
              <a:t>pixels</a:t>
            </a:r>
            <a:r>
              <a:rPr lang="en-US" sz="1800" dirty="0" smtClean="0">
                <a:solidFill>
                  <a:srgbClr val="800000"/>
                </a:solidFill>
              </a:rPr>
              <a:t>)</a:t>
            </a:r>
          </a:p>
          <a:p>
            <a:pPr marL="342900" indent="-342900">
              <a:spcBef>
                <a:spcPts val="600"/>
              </a:spcBef>
              <a:buClr>
                <a:srgbClr val="800000"/>
              </a:buClr>
              <a:buFont typeface="Wingdings" pitchFamily="2" charset="2"/>
              <a:buChar char="l"/>
            </a:pPr>
            <a:r>
              <a:rPr lang="en-US" sz="1800" u="sng" dirty="0" smtClean="0">
                <a:solidFill>
                  <a:srgbClr val="800000"/>
                </a:solidFill>
              </a:rPr>
              <a:t>Scan Conversion</a:t>
            </a:r>
            <a:r>
              <a:rPr lang="en-US" sz="1800" dirty="0" smtClean="0">
                <a:solidFill>
                  <a:srgbClr val="800000"/>
                </a:solidFill>
              </a:rPr>
              <a:t> (</a:t>
            </a:r>
            <a:r>
              <a:rPr lang="en-US" sz="1800" i="1" dirty="0" smtClean="0">
                <a:solidFill>
                  <a:srgbClr val="800000"/>
                </a:solidFill>
              </a:rPr>
              <a:t>aka</a:t>
            </a:r>
            <a:r>
              <a:rPr lang="en-US" sz="1800" dirty="0" smtClean="0">
                <a:solidFill>
                  <a:srgbClr val="800000"/>
                </a:solidFill>
              </a:rPr>
              <a:t> </a:t>
            </a:r>
            <a:r>
              <a:rPr lang="en-US" sz="1800" u="sng" dirty="0" err="1" smtClean="0">
                <a:solidFill>
                  <a:srgbClr val="800000"/>
                </a:solidFill>
              </a:rPr>
              <a:t>Rasterization</a:t>
            </a:r>
            <a:r>
              <a:rPr lang="en-US" sz="1800" dirty="0" smtClean="0">
                <a:solidFill>
                  <a:srgbClr val="800000"/>
                </a:solidFill>
              </a:rPr>
              <a:t>)</a:t>
            </a:r>
          </a:p>
          <a:p>
            <a:pPr marL="742950" lvl="1" indent="-285750">
              <a:spcBef>
                <a:spcPts val="600"/>
              </a:spcBef>
              <a:buClr>
                <a:srgbClr val="5B0DAA"/>
              </a:buClr>
              <a:buFont typeface="Wingdings" pitchFamily="2" charset="2"/>
              <a:buChar char="­"/>
            </a:pPr>
            <a:r>
              <a:rPr lang="en-US" sz="1800" dirty="0" smtClean="0">
                <a:solidFill>
                  <a:srgbClr val="0000CC"/>
                </a:solidFill>
              </a:rPr>
              <a:t>Given: geometric object (</a:t>
            </a:r>
            <a:r>
              <a:rPr lang="en-US" sz="1800" i="1" dirty="0" smtClean="0">
                <a:solidFill>
                  <a:srgbClr val="0000CC"/>
                </a:solidFill>
              </a:rPr>
              <a:t>e.g.</a:t>
            </a:r>
            <a:r>
              <a:rPr lang="en-US" sz="1800" dirty="0" smtClean="0">
                <a:solidFill>
                  <a:srgbClr val="0000CC"/>
                </a:solidFill>
              </a:rPr>
              <a:t>, line segment, projected polygon)</a:t>
            </a:r>
          </a:p>
          <a:p>
            <a:pPr marL="742950" lvl="1" indent="-285750">
              <a:spcBef>
                <a:spcPts val="600"/>
              </a:spcBef>
              <a:buClr>
                <a:srgbClr val="5B0DAA"/>
              </a:buClr>
              <a:buFont typeface="Wingdings" pitchFamily="2" charset="2"/>
              <a:buChar char="­"/>
            </a:pPr>
            <a:r>
              <a:rPr lang="en-US" sz="1800" dirty="0" smtClean="0">
                <a:solidFill>
                  <a:srgbClr val="0000CC"/>
                </a:solidFill>
              </a:rPr>
              <a:t>Decide: what pixels to light (turn on; later, color/shade)</a:t>
            </a:r>
          </a:p>
          <a:p>
            <a:pPr marL="742950" lvl="1" indent="-285750">
              <a:spcBef>
                <a:spcPts val="600"/>
              </a:spcBef>
              <a:buClr>
                <a:srgbClr val="5B0DAA"/>
              </a:buClr>
              <a:buFont typeface="Wingdings" pitchFamily="2" charset="2"/>
              <a:buChar char="­"/>
            </a:pPr>
            <a:r>
              <a:rPr lang="en-US" sz="1800" dirty="0" smtClean="0">
                <a:solidFill>
                  <a:srgbClr val="0000CC"/>
                </a:solidFill>
              </a:rPr>
              <a:t>Basis: what part of pixels crossed by object</a:t>
            </a:r>
          </a:p>
          <a:p>
            <a:pPr marL="342900" indent="-342900">
              <a:spcBef>
                <a:spcPts val="600"/>
              </a:spcBef>
              <a:buClr>
                <a:srgbClr val="800000"/>
              </a:buClr>
              <a:buFont typeface="Wingdings" pitchFamily="2" charset="2"/>
              <a:buChar char="l"/>
            </a:pPr>
            <a:r>
              <a:rPr lang="en-US" sz="1800" dirty="0" smtClean="0">
                <a:solidFill>
                  <a:srgbClr val="800000"/>
                </a:solidFill>
              </a:rPr>
              <a:t>Issues (Reasons why Scan Conversion is Nontrivial Problem)</a:t>
            </a:r>
          </a:p>
          <a:p>
            <a:pPr marL="742950" lvl="1" indent="-285750">
              <a:spcBef>
                <a:spcPts val="600"/>
              </a:spcBef>
              <a:buClr>
                <a:srgbClr val="5B0DAA"/>
              </a:buClr>
              <a:buFont typeface="Wingdings" pitchFamily="2" charset="2"/>
              <a:buChar char="­"/>
            </a:pPr>
            <a:r>
              <a:rPr lang="en-US" sz="1800" u="sng" dirty="0" smtClean="0">
                <a:solidFill>
                  <a:srgbClr val="0000CC"/>
                </a:solidFill>
              </a:rPr>
              <a:t>Aliasing</a:t>
            </a:r>
            <a:r>
              <a:rPr lang="en-US" sz="1800" dirty="0" smtClean="0">
                <a:solidFill>
                  <a:srgbClr val="0000CC"/>
                </a:solidFill>
              </a:rPr>
              <a:t> (</a:t>
            </a:r>
            <a:r>
              <a:rPr lang="en-US" sz="1800" i="1" dirty="0" smtClean="0">
                <a:solidFill>
                  <a:srgbClr val="0000CC"/>
                </a:solidFill>
              </a:rPr>
              <a:t>e.g.</a:t>
            </a:r>
            <a:r>
              <a:rPr lang="en-US" sz="1800" dirty="0" smtClean="0">
                <a:solidFill>
                  <a:srgbClr val="0000CC"/>
                </a:solidFill>
              </a:rPr>
              <a:t>, </a:t>
            </a:r>
            <a:r>
              <a:rPr lang="en-US" sz="1800" u="sng" dirty="0" err="1" smtClean="0">
                <a:solidFill>
                  <a:srgbClr val="0000CC"/>
                </a:solidFill>
              </a:rPr>
              <a:t>jaggies</a:t>
            </a:r>
            <a:r>
              <a:rPr lang="en-US" sz="1800" dirty="0" smtClean="0">
                <a:solidFill>
                  <a:srgbClr val="0000CC"/>
                </a:solidFill>
              </a:rPr>
              <a:t>) – discontinuities in lines</a:t>
            </a:r>
          </a:p>
          <a:p>
            <a:pPr marL="742950" lvl="1" indent="-285750">
              <a:spcBef>
                <a:spcPts val="600"/>
              </a:spcBef>
              <a:buClr>
                <a:srgbClr val="5B0DAA"/>
              </a:buClr>
              <a:buFont typeface="Wingdings" pitchFamily="2" charset="2"/>
              <a:buChar char="­"/>
            </a:pPr>
            <a:r>
              <a:rPr lang="en-US" sz="1800" u="sng" dirty="0" smtClean="0">
                <a:solidFill>
                  <a:srgbClr val="0000CC"/>
                </a:solidFill>
              </a:rPr>
              <a:t>Cracks</a:t>
            </a:r>
            <a:r>
              <a:rPr lang="en-US" sz="1800" dirty="0" smtClean="0">
                <a:solidFill>
                  <a:srgbClr val="0000CC"/>
                </a:solidFill>
              </a:rPr>
              <a:t>: discontinuities in “polygon” mesh</a:t>
            </a:r>
          </a:p>
          <a:p>
            <a:pPr marL="342900" indent="-342900">
              <a:spcBef>
                <a:spcPts val="600"/>
              </a:spcBef>
              <a:buClr>
                <a:srgbClr val="800000"/>
              </a:buClr>
              <a:buFont typeface="Wingdings" pitchFamily="2" charset="2"/>
              <a:buChar char="l"/>
            </a:pPr>
            <a:r>
              <a:rPr lang="en-US" sz="1800" dirty="0" smtClean="0">
                <a:solidFill>
                  <a:srgbClr val="800000"/>
                </a:solidFill>
              </a:rPr>
              <a:t>Line Drawing</a:t>
            </a:r>
          </a:p>
          <a:p>
            <a:pPr marL="742950" lvl="1" indent="-285750">
              <a:spcBef>
                <a:spcPts val="600"/>
              </a:spcBef>
              <a:buClr>
                <a:srgbClr val="5B0DAA"/>
              </a:buClr>
              <a:buFont typeface="Wingdings" pitchFamily="2" charset="2"/>
              <a:buChar char="­"/>
            </a:pPr>
            <a:r>
              <a:rPr lang="en-US" sz="1800" u="sng" dirty="0" smtClean="0">
                <a:solidFill>
                  <a:srgbClr val="0000CC"/>
                </a:solidFill>
              </a:rPr>
              <a:t>Incremental algorithm</a:t>
            </a:r>
            <a:r>
              <a:rPr lang="en-US" sz="1800" dirty="0" smtClean="0">
                <a:solidFill>
                  <a:srgbClr val="0000CC"/>
                </a:solidFill>
              </a:rPr>
              <a:t> – uses rounding, floating point arithmetic</a:t>
            </a:r>
          </a:p>
          <a:p>
            <a:pPr marL="742950" lvl="1" indent="-285750">
              <a:spcBef>
                <a:spcPts val="600"/>
              </a:spcBef>
              <a:buClr>
                <a:srgbClr val="5B0DAA"/>
              </a:buClr>
              <a:buFont typeface="Wingdings" pitchFamily="2" charset="2"/>
              <a:buChar char="­"/>
            </a:pPr>
            <a:r>
              <a:rPr lang="en-US" sz="1800" dirty="0" smtClean="0">
                <a:solidFill>
                  <a:srgbClr val="0000CC"/>
                </a:solidFill>
              </a:rPr>
              <a:t>Forward differences – </a:t>
            </a:r>
            <a:r>
              <a:rPr lang="en-US" sz="1800" dirty="0" err="1" smtClean="0">
                <a:solidFill>
                  <a:srgbClr val="0000CC"/>
                </a:solidFill>
              </a:rPr>
              <a:t>precalculated</a:t>
            </a:r>
            <a:r>
              <a:rPr lang="en-US" sz="1800" dirty="0" smtClean="0">
                <a:solidFill>
                  <a:srgbClr val="0000CC"/>
                </a:solidFill>
              </a:rPr>
              <a:t> amounts to add to running total</a:t>
            </a:r>
          </a:p>
          <a:p>
            <a:pPr marL="742950" lvl="1" indent="-285750">
              <a:spcBef>
                <a:spcPts val="600"/>
              </a:spcBef>
              <a:buClr>
                <a:srgbClr val="5B0DAA"/>
              </a:buClr>
              <a:buFont typeface="Wingdings" pitchFamily="2" charset="2"/>
              <a:buChar char="­"/>
            </a:pPr>
            <a:r>
              <a:rPr lang="en-US" sz="1800" dirty="0" smtClean="0">
                <a:solidFill>
                  <a:srgbClr val="0000CC"/>
                </a:solidFill>
              </a:rPr>
              <a:t>Midpoint line algorithm – uses </a:t>
            </a:r>
            <a:r>
              <a:rPr lang="en-US" sz="1800" u="sng" dirty="0" smtClean="0">
                <a:solidFill>
                  <a:srgbClr val="0000CC"/>
                </a:solidFill>
              </a:rPr>
              <a:t>forward differences</a:t>
            </a:r>
          </a:p>
          <a:p>
            <a:pPr marL="1200150" lvl="2" indent="-285750">
              <a:spcBef>
                <a:spcPts val="600"/>
              </a:spcBef>
              <a:buClr>
                <a:srgbClr val="5B0DAA"/>
              </a:buClr>
              <a:buFont typeface="Wingdings" pitchFamily="2" charset="2"/>
              <a:buChar char="Ø"/>
            </a:pPr>
            <a:r>
              <a:rPr lang="en-US" sz="1800" dirty="0" smtClean="0">
                <a:solidFill>
                  <a:srgbClr val="0000CC"/>
                </a:solidFill>
              </a:rPr>
              <a:t>For lines: </a:t>
            </a:r>
            <a:r>
              <a:rPr lang="en-US" sz="1800" u="sng" dirty="0" err="1" smtClean="0">
                <a:solidFill>
                  <a:srgbClr val="0000CC"/>
                </a:solidFill>
              </a:rPr>
              <a:t>Bresenham’s</a:t>
            </a:r>
            <a:r>
              <a:rPr lang="en-US" sz="1800" u="sng" dirty="0" smtClean="0">
                <a:solidFill>
                  <a:srgbClr val="0000CC"/>
                </a:solidFill>
              </a:rPr>
              <a:t> algorithm</a:t>
            </a:r>
          </a:p>
          <a:p>
            <a:pPr marL="1200150" lvl="2" indent="-285750">
              <a:spcBef>
                <a:spcPts val="600"/>
              </a:spcBef>
              <a:buClr>
                <a:srgbClr val="5B0DAA"/>
              </a:buClr>
              <a:buFont typeface="Wingdings" pitchFamily="2" charset="2"/>
              <a:buChar char="Ø"/>
            </a:pPr>
            <a:r>
              <a:rPr lang="en-US" sz="1800" dirty="0" smtClean="0">
                <a:solidFill>
                  <a:srgbClr val="0000CC"/>
                </a:solidFill>
              </a:rPr>
              <a:t>For circles and ellipses</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4" cstate="print"/>
          <a:srcRect/>
          <a:stretch>
            <a:fillRect/>
          </a:stretch>
        </p:blipFill>
        <p:spPr bwMode="auto">
          <a:xfrm>
            <a:off x="1952625" y="5667375"/>
            <a:ext cx="6153150" cy="733425"/>
          </a:xfrm>
          <a:prstGeom prst="rect">
            <a:avLst/>
          </a:prstGeom>
          <a:noFill/>
        </p:spPr>
      </p:pic>
      <p:sp>
        <p:nvSpPr>
          <p:cNvPr id="13314" name="Rectangle 2"/>
          <p:cNvSpPr>
            <a:spLocks noChangeArrowheads="1"/>
          </p:cNvSpPr>
          <p:nvPr/>
        </p:nvSpPr>
        <p:spPr bwMode="auto">
          <a:xfrm>
            <a:off x="1066800" y="76200"/>
            <a:ext cx="7924800" cy="762000"/>
          </a:xfrm>
          <a:prstGeom prst="rect">
            <a:avLst/>
          </a:prstGeom>
          <a:noFill/>
          <a:ln w="9525">
            <a:noFill/>
            <a:miter lim="800000"/>
            <a:headEnd/>
            <a:tailEnd/>
          </a:ln>
        </p:spPr>
        <p:txBody>
          <a:bodyPr anchor="ctr"/>
          <a:lstStyle/>
          <a:p>
            <a:pPr algn="ctr"/>
            <a:r>
              <a:rPr lang="en-US" sz="2800" u="none">
                <a:solidFill>
                  <a:srgbClr val="5B0DAA"/>
                </a:solidFill>
                <a:latin typeface="Copperplate Gothic Light" pitchFamily="34" charset="0"/>
              </a:rPr>
              <a:t>Where We Are</a:t>
            </a:r>
          </a:p>
        </p:txBody>
      </p:sp>
      <p:pic>
        <p:nvPicPr>
          <p:cNvPr id="8" name="Picture 3"/>
          <p:cNvPicPr>
            <a:picLocks noChangeAspect="1" noChangeArrowheads="1"/>
          </p:cNvPicPr>
          <p:nvPr/>
        </p:nvPicPr>
        <p:blipFill>
          <a:blip r:embed="rId5" cstate="print"/>
          <a:srcRect/>
          <a:stretch>
            <a:fillRect/>
          </a:stretch>
        </p:blipFill>
        <p:spPr bwMode="auto">
          <a:xfrm>
            <a:off x="1733550" y="990467"/>
            <a:ext cx="6515100" cy="4350915"/>
          </a:xfrm>
          <a:prstGeom prst="rect">
            <a:avLst/>
          </a:prstGeom>
          <a:noFill/>
          <a:ln w="9525">
            <a:noFill/>
            <a:miter lim="800000"/>
            <a:headEnd/>
            <a:tailEnd/>
          </a:ln>
        </p:spPr>
      </p:pic>
      <p:sp>
        <p:nvSpPr>
          <p:cNvPr id="9" name="Rectangle 8"/>
          <p:cNvSpPr>
            <a:spLocks noChangeArrowheads="1"/>
          </p:cNvSpPr>
          <p:nvPr/>
        </p:nvSpPr>
        <p:spPr bwMode="auto">
          <a:xfrm>
            <a:off x="1447800" y="2286000"/>
            <a:ext cx="7010400" cy="228600"/>
          </a:xfrm>
          <a:prstGeom prst="rect">
            <a:avLst/>
          </a:prstGeom>
          <a:solidFill>
            <a:schemeClr val="accent2">
              <a:alpha val="10196"/>
            </a:schemeClr>
          </a:solidFill>
          <a:ln w="38100" algn="ctr">
            <a:solidFill>
              <a:schemeClr val="accent2"/>
            </a:solidFill>
            <a:miter lim="800000"/>
            <a:headEnd/>
            <a:tailEnd/>
          </a:ln>
        </p:spPr>
        <p:txBody>
          <a:bodyPr wrap="none"/>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2192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a:t>
            </a:r>
          </a:p>
          <a:p>
            <a:pPr algn="ctr">
              <a:spcBef>
                <a:spcPct val="0"/>
              </a:spcBef>
              <a:buClrTx/>
            </a:pPr>
            <a:r>
              <a:rPr lang="en-US" sz="2800" dirty="0" smtClean="0">
                <a:solidFill>
                  <a:srgbClr val="5B0DAA"/>
                </a:solidFill>
                <a:latin typeface="Copperplate Gothic Light" pitchFamily="34" charset="0"/>
              </a:rPr>
              <a:t>CTM for “Polygons-to-Pixels” Pipeline</a:t>
            </a:r>
            <a:endParaRPr lang="en-US" sz="2000" dirty="0">
              <a:solidFill>
                <a:srgbClr val="5B0DAA"/>
              </a:solidFill>
              <a:latin typeface="Copperplate Gothic Light" pitchFamily="34" charset="0"/>
            </a:endParaRPr>
          </a:p>
        </p:txBody>
      </p:sp>
      <p:pic>
        <p:nvPicPr>
          <p:cNvPr id="8" name="Picture 3"/>
          <p:cNvPicPr>
            <a:picLocks noChangeAspect="1" noChangeArrowheads="1"/>
          </p:cNvPicPr>
          <p:nvPr/>
        </p:nvPicPr>
        <p:blipFill>
          <a:blip r:embed="rId5" cstate="print"/>
          <a:srcRect/>
          <a:stretch>
            <a:fillRect/>
          </a:stretch>
        </p:blipFill>
        <p:spPr bwMode="auto">
          <a:xfrm>
            <a:off x="1828800" y="1066799"/>
            <a:ext cx="6058474" cy="4592901"/>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49706" y="1143000"/>
            <a:ext cx="7579894" cy="4800600"/>
          </a:xfrm>
          <a:prstGeom prst="rect">
            <a:avLst/>
          </a:prstGeom>
          <a:noFill/>
          <a:ln w="9525">
            <a:noFill/>
            <a:miter lim="800000"/>
            <a:headEnd/>
            <a:tailEnd/>
          </a:ln>
        </p:spPr>
      </p:pic>
      <p:sp>
        <p:nvSpPr>
          <p:cNvPr id="3"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a:t>
            </a:r>
          </a:p>
          <a:p>
            <a:pPr algn="ctr">
              <a:spcBef>
                <a:spcPct val="0"/>
              </a:spcBef>
              <a:buClrTx/>
            </a:pPr>
            <a:r>
              <a:rPr lang="en-US" sz="2800" dirty="0" smtClean="0">
                <a:solidFill>
                  <a:srgbClr val="5B0DAA"/>
                </a:solidFill>
                <a:latin typeface="Copperplate Gothic Light" pitchFamily="34" charset="0"/>
              </a:rPr>
              <a:t>Lab 1a &amp; </a:t>
            </a:r>
            <a:r>
              <a:rPr lang="en-US" sz="2800" dirty="0" err="1" smtClean="0">
                <a:solidFill>
                  <a:srgbClr val="5B0DAA"/>
                </a:solidFill>
                <a:latin typeface="Copperplate Gothic Light" pitchFamily="34" charset="0"/>
              </a:rPr>
              <a:t>NeHe</a:t>
            </a:r>
            <a:r>
              <a:rPr lang="en-US" sz="2800" dirty="0" smtClean="0">
                <a:solidFill>
                  <a:srgbClr val="5B0DAA"/>
                </a:solidFill>
                <a:latin typeface="Copperplate Gothic Light" pitchFamily="34" charset="0"/>
              </a:rPr>
              <a:t> Tutorials on </a:t>
            </a:r>
            <a:r>
              <a:rPr lang="en-US" sz="2800" dirty="0" err="1" smtClean="0">
                <a:solidFill>
                  <a:srgbClr val="5B0DAA"/>
                </a:solidFill>
                <a:latin typeface="Copperplate Gothic Light" pitchFamily="34" charset="0"/>
              </a:rPr>
              <a:t>GameDev</a:t>
            </a:r>
            <a:endParaRPr lang="en-US" sz="2000" dirty="0">
              <a:solidFill>
                <a:srgbClr val="5B0DAA"/>
              </a:solidFill>
              <a:latin typeface="Copperplate Gothic Light"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 Coordinate Spaces &amp; Transformation Matrices</a:t>
            </a:r>
            <a:endParaRPr lang="en-US" sz="2000" dirty="0">
              <a:solidFill>
                <a:srgbClr val="5B0DAA"/>
              </a:solidFill>
              <a:latin typeface="Copperplate Gothic Light" pitchFamily="34" charset="0"/>
            </a:endParaRPr>
          </a:p>
        </p:txBody>
      </p:sp>
      <p:pic>
        <p:nvPicPr>
          <p:cNvPr id="6" name="Picture 2"/>
          <p:cNvPicPr>
            <a:picLocks noChangeAspect="1" noChangeArrowheads="1"/>
          </p:cNvPicPr>
          <p:nvPr/>
        </p:nvPicPr>
        <p:blipFill>
          <a:blip r:embed="rId4" cstate="print"/>
          <a:srcRect/>
          <a:stretch>
            <a:fillRect/>
          </a:stretch>
        </p:blipFill>
        <p:spPr bwMode="auto">
          <a:xfrm>
            <a:off x="543444" y="1066800"/>
            <a:ext cx="8524356" cy="468254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sp>
        <p:nvSpPr>
          <p:cNvPr id="7" name="Rectangle 2"/>
          <p:cNvSpPr>
            <a:spLocks noChangeArrowheads="1"/>
          </p:cNvSpPr>
          <p:nvPr/>
        </p:nvSpPr>
        <p:spPr bwMode="auto">
          <a:xfrm>
            <a:off x="1156205" y="76200"/>
            <a:ext cx="75819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Scan Converting Lines</a:t>
            </a:r>
            <a:endParaRPr lang="en-US" sz="2000" dirty="0">
              <a:solidFill>
                <a:srgbClr val="5B0DAA"/>
              </a:solidFill>
              <a:latin typeface="Copperplate Gothic Light" pitchFamily="34" charset="0"/>
            </a:endParaRPr>
          </a:p>
        </p:txBody>
      </p:sp>
      <p:pic>
        <p:nvPicPr>
          <p:cNvPr id="1027" name="Picture 3"/>
          <p:cNvPicPr>
            <a:picLocks noChangeAspect="1" noChangeArrowheads="1"/>
          </p:cNvPicPr>
          <p:nvPr/>
        </p:nvPicPr>
        <p:blipFill>
          <a:blip r:embed="rId5" cstate="print"/>
          <a:srcRect/>
          <a:stretch>
            <a:fillRect/>
          </a:stretch>
        </p:blipFill>
        <p:spPr bwMode="auto">
          <a:xfrm>
            <a:off x="826510" y="1295400"/>
            <a:ext cx="8241290" cy="4114800"/>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6477000" y="2114749"/>
            <a:ext cx="2438400" cy="2064569"/>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pic>
        <p:nvPicPr>
          <p:cNvPr id="2050" name="Picture 2"/>
          <p:cNvPicPr>
            <a:picLocks noChangeAspect="1" noChangeArrowheads="1"/>
          </p:cNvPicPr>
          <p:nvPr/>
        </p:nvPicPr>
        <p:blipFill>
          <a:blip r:embed="rId5" cstate="print"/>
          <a:srcRect/>
          <a:stretch>
            <a:fillRect/>
          </a:stretch>
        </p:blipFill>
        <p:spPr bwMode="auto">
          <a:xfrm>
            <a:off x="830179" y="1407219"/>
            <a:ext cx="8237621" cy="3850581"/>
          </a:xfrm>
          <a:prstGeom prst="rect">
            <a:avLst/>
          </a:prstGeom>
          <a:noFill/>
          <a:ln w="9525">
            <a:noFill/>
            <a:miter lim="800000"/>
            <a:headEnd/>
            <a:tailEnd/>
          </a:ln>
        </p:spPr>
      </p:pic>
      <p:sp>
        <p:nvSpPr>
          <p:cNvPr id="8" name="Rectangle 2"/>
          <p:cNvSpPr>
            <a:spLocks noChangeArrowheads="1"/>
          </p:cNvSpPr>
          <p:nvPr/>
        </p:nvSpPr>
        <p:spPr bwMode="auto">
          <a:xfrm>
            <a:off x="1158039" y="76200"/>
            <a:ext cx="75819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What Is Scan Conversion?</a:t>
            </a:r>
            <a:endParaRPr lang="en-US" sz="2000" dirty="0">
              <a:solidFill>
                <a:srgbClr val="5B0DAA"/>
              </a:solidFill>
              <a:latin typeface="Copperplate Gothic Light" pitchFamily="34" charset="0"/>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1997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pic>
        <p:nvPicPr>
          <p:cNvPr id="3074" name="Picture 2"/>
          <p:cNvPicPr>
            <a:picLocks noChangeAspect="1" noChangeArrowheads="1"/>
          </p:cNvPicPr>
          <p:nvPr/>
        </p:nvPicPr>
        <p:blipFill>
          <a:blip r:embed="rId5" cstate="print"/>
          <a:srcRect/>
          <a:stretch>
            <a:fillRect/>
          </a:stretch>
        </p:blipFill>
        <p:spPr bwMode="auto">
          <a:xfrm>
            <a:off x="1190914" y="1066800"/>
            <a:ext cx="7562273" cy="4572000"/>
          </a:xfrm>
          <a:prstGeom prst="rect">
            <a:avLst/>
          </a:prstGeom>
          <a:noFill/>
          <a:ln w="9525">
            <a:noFill/>
            <a:miter lim="800000"/>
            <a:headEnd/>
            <a:tailEnd/>
          </a:ln>
        </p:spPr>
      </p:pic>
      <p:sp>
        <p:nvSpPr>
          <p:cNvPr id="8" name="Rectangle 2"/>
          <p:cNvSpPr>
            <a:spLocks noChangeArrowheads="1"/>
          </p:cNvSpPr>
          <p:nvPr/>
        </p:nvSpPr>
        <p:spPr bwMode="auto">
          <a:xfrm>
            <a:off x="1181100" y="76200"/>
            <a:ext cx="75819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Finding Next Pixel</a:t>
            </a:r>
            <a:endParaRPr lang="en-US" sz="2000" dirty="0">
              <a:solidFill>
                <a:srgbClr val="5B0DAA"/>
              </a:solidFill>
              <a:latin typeface="Copperplate Gothic Light" pitchFamily="34" charset="0"/>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LETITLE" val="CIS736-Basics-01-Math"/>
  <p:tag name="FOLDERNAME" val="CIS736-Basics-01-Math_270108225806"/>
  <p:tag name="PD" val="1825588"/>
  <p:tag name="NPWI" val="46"/>
  <p:tag name="WMSI" val="369"/>
  <p:tag name="WMIS" val="46646"/>
  <p:tag name="PREC" val="T"/>
</p:tagLst>
</file>

<file path=ppt/tags/tag10.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11.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12.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13.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14.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15.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16.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17.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18.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19.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CVB" val="1"/>
  <p:tag name="SPT" val="FALSE"/>
  <p:tag name="BSN" val="1"/>
  <p:tag name="LFXCI" val="0"/>
  <p:tag name="SVT" val="TRU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21.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22.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23.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24.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25.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26.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27.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8.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4.xml><?xml version="1.0" encoding="utf-8"?>
<p:tagLst xmlns:a="http://schemas.openxmlformats.org/drawingml/2006/main" xmlns:r="http://schemas.openxmlformats.org/officeDocument/2006/relationships" xmlns:p="http://schemas.openxmlformats.org/presentationml/2006/main">
  <p:tag name="SWI" val="37"/>
  <p:tag name="NBP" val="1"/>
  <p:tag name="SPT" val="FALSE"/>
  <p:tag name="CVB" val="37"/>
  <p:tag name="BSN" val="37"/>
  <p:tag name="LFXCI" val="0"/>
  <p:tag name="SVT" val="TRUE"/>
  <p:tag name="CII" val="37"/>
</p:tagLst>
</file>

<file path=ppt/tags/tag5.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6.xml><?xml version="1.0" encoding="utf-8"?>
<p:tagLst xmlns:a="http://schemas.openxmlformats.org/drawingml/2006/main" xmlns:r="http://schemas.openxmlformats.org/officeDocument/2006/relationships" xmlns:p="http://schemas.openxmlformats.org/presentationml/2006/main">
  <p:tag name="BSN" val="37"/>
  <p:tag name="LFXCI" val="0"/>
  <p:tag name="SVT" val="TRUE"/>
  <p:tag name="SWI" val="69"/>
  <p:tag name="CVB" val="69"/>
  <p:tag name="NBP" val="1"/>
  <p:tag name="SPT" val="TRUE"/>
  <p:tag name="CII" val="69"/>
</p:tagLst>
</file>

<file path=ppt/tags/tag7.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8.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9.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heme/theme1.xml><?xml version="1.0" encoding="utf-8"?>
<a:theme xmlns:a="http://schemas.openxmlformats.org/drawingml/2006/main" name="CoopRob-presentations">
  <a:themeElements>
    <a:clrScheme name="CoopRob-presentations 8">
      <a:dk1>
        <a:srgbClr val="000000"/>
      </a:dk1>
      <a:lt1>
        <a:srgbClr val="FFFFFF"/>
      </a:lt1>
      <a:dk2>
        <a:srgbClr val="000000"/>
      </a:dk2>
      <a:lt2>
        <a:srgbClr val="808080"/>
      </a:lt2>
      <a:accent1>
        <a:srgbClr val="FFD96D"/>
      </a:accent1>
      <a:accent2>
        <a:srgbClr val="0000E0"/>
      </a:accent2>
      <a:accent3>
        <a:srgbClr val="FFFFFF"/>
      </a:accent3>
      <a:accent4>
        <a:srgbClr val="000000"/>
      </a:accent4>
      <a:accent5>
        <a:srgbClr val="FFE9BA"/>
      </a:accent5>
      <a:accent6>
        <a:srgbClr val="0000CB"/>
      </a:accent6>
      <a:hlink>
        <a:srgbClr val="CC0000"/>
      </a:hlink>
      <a:folHlink>
        <a:srgbClr val="B2B2B2"/>
      </a:folHlink>
    </a:clrScheme>
    <a:fontScheme name="CoopRob-presentations">
      <a:majorFont>
        <a:latin typeface="Copperplate Gothic Ligh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bg1"/>
          </a:buClr>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bg1"/>
          </a:buClr>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oopRob-presentation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opRob-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opRob-presentation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opRob-presentation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opRob-present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opRob-present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opRob-present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opRob-presentations 8">
        <a:dk1>
          <a:srgbClr val="000000"/>
        </a:dk1>
        <a:lt1>
          <a:srgbClr val="FFFFFF"/>
        </a:lt1>
        <a:dk2>
          <a:srgbClr val="000000"/>
        </a:dk2>
        <a:lt2>
          <a:srgbClr val="808080"/>
        </a:lt2>
        <a:accent1>
          <a:srgbClr val="FFD96D"/>
        </a:accent1>
        <a:accent2>
          <a:srgbClr val="0000E0"/>
        </a:accent2>
        <a:accent3>
          <a:srgbClr val="FFFFFF"/>
        </a:accent3>
        <a:accent4>
          <a:srgbClr val="000000"/>
        </a:accent4>
        <a:accent5>
          <a:srgbClr val="FFE9BA"/>
        </a:accent5>
        <a:accent6>
          <a:srgbClr val="0000CB"/>
        </a:accent6>
        <a:hlink>
          <a:srgbClr val="CC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Settings\sdeloach\Application Data\Microsoft\Templates\CoopRob-presentations.pot</Template>
  <TotalTime>3024</TotalTime>
  <Words>1166</Words>
  <Application>Microsoft Office PowerPoint</Application>
  <PresentationFormat>On-screen Show (4:3)</PresentationFormat>
  <Paragraphs>164</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CoopRob-presentations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CIS736-Basics-01-Math</dc:title>
  <dc:creator>William H. Hsu</dc:creator>
  <cp:lastModifiedBy>William H. Hsu</cp:lastModifiedBy>
  <cp:revision>977</cp:revision>
  <dcterms:created xsi:type="dcterms:W3CDTF">1601-01-01T00:00:00Z</dcterms:created>
  <dcterms:modified xsi:type="dcterms:W3CDTF">2011-02-16T01:10:39Z</dcterms:modified>
</cp:coreProperties>
</file>