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545" r:id="rId2"/>
    <p:sldId id="551" r:id="rId3"/>
    <p:sldId id="370" r:id="rId4"/>
    <p:sldId id="552" r:id="rId5"/>
    <p:sldId id="553" r:id="rId6"/>
    <p:sldId id="554" r:id="rId7"/>
    <p:sldId id="555" r:id="rId8"/>
    <p:sldId id="556" r:id="rId9"/>
    <p:sldId id="557" r:id="rId10"/>
    <p:sldId id="569" r:id="rId11"/>
    <p:sldId id="559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73" r:id="rId21"/>
    <p:sldId id="568" r:id="rId22"/>
    <p:sldId id="572" r:id="rId23"/>
    <p:sldId id="546" r:id="rId24"/>
    <p:sldId id="547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99CC"/>
    <a:srgbClr val="FFCC66"/>
    <a:srgbClr val="CC6600"/>
    <a:srgbClr val="800000"/>
    <a:srgbClr val="0099FF"/>
    <a:srgbClr val="33CCCC"/>
    <a:srgbClr val="3366FF"/>
    <a:srgbClr val="0066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-16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05062-1697-44A2-BF23-AFFB026F5942}" type="slidenum">
              <a:rPr lang="en-US"/>
              <a:pPr/>
              <a:t>22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297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7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gAhJbh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eWU7i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hyperlink" Target="http://bit.ly/cWUxB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hyperlink" Target="http://bit.ly/cWUxB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hyperlink" Target="http://bit.ly/cWUxB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hyperlink" Target="http://bit.ly/cWUxB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hyperlink" Target="http://bit.ly/cWUxB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hyperlink" Target="http://bit.ly/cWUxB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hyperlink" Target="http://bit.ly/cWUxB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hyperlink" Target="http://bit.ly/cWUxB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hyperlink" Target="http://bit.ly/cWUxB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hyperlink" Target="http://bit.ly/cWUxB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0.jpeg"/><Relationship Id="rId4" Type="http://schemas.openxmlformats.org/officeDocument/2006/relationships/hyperlink" Target="http://bit.ly/e3wRR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hyperlink" Target="http://bit.ly/edQt9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2.jpeg"/><Relationship Id="rId5" Type="http://schemas.openxmlformats.org/officeDocument/2006/relationships/hyperlink" Target="http://bit.ly/hAL7U5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hyperlink" Target="http://bit.ly/hhlgt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hyperlink" Target="http://bit.ly/cWUxBz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://bit.ly/cWUxBz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hyperlink" Target="http://bit.ly/cWUxB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hyperlink" Target="http://bit.ly/cWUxB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hyperlink" Target="http://bit.ly/cWUxB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hyperlink" Target="http://bit.ly/cWUxB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/>
              <a:t>Readings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/>
              <a:t>Sections </a:t>
            </a:r>
            <a:r>
              <a:rPr lang="en-US" sz="1600" b="0" dirty="0" smtClean="0"/>
              <a:t>2.3.5, 2.4, 3.1.3, </a:t>
            </a:r>
            <a:r>
              <a:rPr lang="en-US" sz="1600" b="0" dirty="0" smtClean="0"/>
              <a:t>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Next class</a:t>
            </a:r>
            <a:r>
              <a:rPr lang="en-US" sz="1600" b="0" dirty="0" smtClean="0"/>
              <a:t>: Sections </a:t>
            </a:r>
            <a:r>
              <a:rPr lang="en-US" sz="1600" b="0" dirty="0" smtClean="0"/>
              <a:t>2.4, 2.5, 3.1.6,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Brown CS123 slides on Clipping – </a:t>
            </a:r>
            <a:r>
              <a:rPr lang="en-US" sz="1600" dirty="0" smtClean="0">
                <a:hlinkClick r:id="rId9"/>
              </a:rPr>
              <a:t>http://bit.ly/eWU7i1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err="1" smtClean="0"/>
              <a:t>Wayback</a:t>
            </a:r>
            <a:r>
              <a:rPr lang="en-US" sz="1600" b="0" dirty="0" smtClean="0"/>
              <a:t> </a:t>
            </a:r>
            <a:r>
              <a:rPr lang="en-US" sz="1600" b="0" dirty="0" smtClean="0"/>
              <a:t>Machine archive of Brown CS123 slides: </a:t>
            </a:r>
            <a:r>
              <a:rPr lang="en-US" sz="1600" dirty="0" smtClean="0">
                <a:hlinkClick r:id="rId10"/>
              </a:rPr>
              <a:t>http://bit.ly/gAhJbh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b="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744312" y="950893"/>
            <a:ext cx="62840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Viewing 4 of 4: Culling and Clipping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Lab 1b: Flash Intro</a:t>
            </a:r>
            <a:endParaRPr 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7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Cohen-Sutherland Algorithm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3419" y="971550"/>
            <a:ext cx="594278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Scan Conversion after Clipping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127" y="990600"/>
            <a:ext cx="71126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Sutherland-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Hodgman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Polygon Clipping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2863" y="990600"/>
            <a:ext cx="38851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Cyrus-Beck / Liang-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Barsky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Line Clipping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4205" y="990600"/>
            <a:ext cx="709779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Cyrus-Beck / Liang-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Barsky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Line Clipping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33699"/>
            <a:ext cx="7315200" cy="46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Cyrus-Beck / Liang-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Barsky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Line Clipping [3]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990600"/>
            <a:ext cx="7296674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7632" y="990600"/>
            <a:ext cx="41403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Cyrus-Beck / Liang-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Barsky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Line Clipping Algorithm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Line Clipping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 Upright Clip Rectangle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66800"/>
            <a:ext cx="75024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Line Clipping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 Upright Clip Rectangle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631" y="1524000"/>
            <a:ext cx="82647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Culling: A Form of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isible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urface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etermination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621" y="1095375"/>
            <a:ext cx="7724979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Sections 2.5.1, 3.1 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2.3.5, 2.4, 3.1.3, 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2.4, 2.5 (Especially 2.5.4), 3.1.6, 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Scan Conversion (</a:t>
            </a:r>
            <a:r>
              <a:rPr lang="en-US" sz="1800" i="1" dirty="0" smtClean="0">
                <a:solidFill>
                  <a:srgbClr val="800000"/>
                </a:solidFill>
              </a:rPr>
              <a:t>aka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Rasterization</a:t>
            </a:r>
            <a:r>
              <a:rPr lang="en-US" sz="1800" dirty="0" smtClean="0">
                <a:solidFill>
                  <a:srgbClr val="800000"/>
                </a:solidFill>
              </a:rPr>
              <a:t>) of Lines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Incremental algorithm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Bresenham’s</a:t>
            </a:r>
            <a:r>
              <a:rPr lang="en-US" sz="1800" dirty="0" smtClean="0">
                <a:solidFill>
                  <a:srgbClr val="0000CC"/>
                </a:solidFill>
              </a:rPr>
              <a:t> algorithm &amp; midpoint line algorithm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Preview: Circles and Ellipses (Lecture 8)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Intro to </a:t>
            </a:r>
            <a:r>
              <a:rPr lang="en-US" sz="1800" u="sng" dirty="0" smtClean="0">
                <a:solidFill>
                  <a:srgbClr val="800000"/>
                </a:solidFill>
              </a:rPr>
              <a:t>Clipping</a:t>
            </a:r>
            <a:r>
              <a:rPr lang="en-US" sz="1800" dirty="0" smtClean="0">
                <a:solidFill>
                  <a:srgbClr val="800000"/>
                </a:solidFill>
              </a:rPr>
              <a:t> and </a:t>
            </a:r>
            <a:r>
              <a:rPr lang="en-US" sz="1800" u="sng" dirty="0" smtClean="0">
                <a:solidFill>
                  <a:srgbClr val="800000"/>
                </a:solidFill>
              </a:rPr>
              <a:t>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Clipping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2-D derivation: </a:t>
            </a:r>
            <a:r>
              <a:rPr lang="en-US" sz="1800" u="sng" dirty="0" smtClean="0">
                <a:solidFill>
                  <a:srgbClr val="0000CC"/>
                </a:solidFill>
              </a:rPr>
              <a:t>clip edges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Algorithms: </a:t>
            </a:r>
            <a:r>
              <a:rPr lang="en-US" sz="1800" u="sng" dirty="0" smtClean="0">
                <a:solidFill>
                  <a:srgbClr val="0000CC"/>
                </a:solidFill>
              </a:rPr>
              <a:t>Cohen-Sutherland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Liang-</a:t>
            </a:r>
            <a:r>
              <a:rPr lang="en-US" sz="1800" u="sng" dirty="0" err="1" smtClean="0">
                <a:solidFill>
                  <a:srgbClr val="0000CC"/>
                </a:solidFill>
              </a:rPr>
              <a:t>Barsky</a:t>
            </a:r>
            <a:r>
              <a:rPr lang="en-US" sz="1800" dirty="0" smtClean="0">
                <a:solidFill>
                  <a:srgbClr val="0000CC"/>
                </a:solidFill>
              </a:rPr>
              <a:t>/</a:t>
            </a:r>
            <a:r>
              <a:rPr lang="en-US" sz="1800" u="sng" dirty="0" smtClean="0">
                <a:solidFill>
                  <a:srgbClr val="0000CC"/>
                </a:solidFill>
              </a:rPr>
              <a:t>Cyrus-Beck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3-D derivation: </a:t>
            </a:r>
            <a:r>
              <a:rPr lang="en-US" sz="1800" u="sng" dirty="0" smtClean="0">
                <a:solidFill>
                  <a:srgbClr val="0000CC"/>
                </a:solidFill>
              </a:rPr>
              <a:t>clip faces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Culling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Back face culling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Occlusion 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Visibility Culling: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Frustum, Back Face, Occlusion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© 1998 – 2004 Kim </a:t>
            </a:r>
            <a:r>
              <a:rPr lang="en-US" i="1" dirty="0" smtClean="0">
                <a:solidFill>
                  <a:srgbClr val="002060"/>
                </a:solidFill>
              </a:rPr>
              <a:t>et al.</a:t>
            </a:r>
            <a:r>
              <a:rPr lang="en-US" dirty="0" smtClean="0">
                <a:solidFill>
                  <a:srgbClr val="002060"/>
                </a:solidFill>
              </a:rPr>
              <a:t>, KAIST VR Lab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http://bit.ly/e3wRRN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4" descr="backface-vs-occlu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0" y="1193800"/>
            <a:ext cx="7505700" cy="383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Occlusion Culling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" name="Picture 3" descr="Occlusion_Culling_in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19200"/>
            <a:ext cx="4343400" cy="3261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0"/>
            <a:ext cx="35052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© 2010 </a:t>
            </a:r>
            <a:r>
              <a:rPr lang="en-US" dirty="0" err="1" smtClean="0">
                <a:solidFill>
                  <a:srgbClr val="FF0000"/>
                </a:solidFill>
              </a:rPr>
              <a:t>Kwoon</a:t>
            </a:r>
            <a:r>
              <a:rPr lang="en-US" dirty="0" smtClean="0">
                <a:solidFill>
                  <a:srgbClr val="FF0000"/>
                </a:solidFill>
              </a:rPr>
              <a:t>, J. (</a:t>
            </a:r>
            <a:r>
              <a:rPr lang="en-US" dirty="0" err="1" smtClean="0">
                <a:solidFill>
                  <a:srgbClr val="FF0000"/>
                </a:solidFill>
              </a:rPr>
              <a:t>Jakkor</a:t>
            </a:r>
            <a:r>
              <a:rPr lang="en-US" dirty="0" smtClean="0">
                <a:solidFill>
                  <a:srgbClr val="FF0000"/>
                </a:solidFill>
              </a:rPr>
              <a:t>), Roblox.com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http://bit.ly/hAL7U5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6" descr="occlusion-ob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1143000"/>
            <a:ext cx="2958630" cy="2995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4367213"/>
            <a:ext cx="350520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© 2004 </a:t>
            </a:r>
            <a:r>
              <a:rPr lang="en-US" dirty="0" err="1" smtClean="0">
                <a:solidFill>
                  <a:srgbClr val="336600"/>
                </a:solidFill>
              </a:rPr>
              <a:t>Sekulic</a:t>
            </a:r>
            <a:r>
              <a:rPr lang="en-US" dirty="0" smtClean="0">
                <a:solidFill>
                  <a:srgbClr val="336600"/>
                </a:solidFill>
              </a:rPr>
              <a:t>, D. Chapter 29: Efficient Occlusion Culling.   In Fernando, R., </a:t>
            </a:r>
            <a:r>
              <a:rPr lang="en-US" i="1" dirty="0" smtClean="0">
                <a:solidFill>
                  <a:srgbClr val="336600"/>
                </a:solidFill>
              </a:rPr>
              <a:t>ed., GPU Gems.  </a:t>
            </a:r>
            <a:r>
              <a:rPr lang="en-US" dirty="0" smtClean="0">
                <a:solidFill>
                  <a:srgbClr val="336600"/>
                </a:solidFill>
              </a:rPr>
              <a:t>Reading, </a:t>
            </a:r>
            <a:r>
              <a:rPr lang="en-US" dirty="0" smtClean="0">
                <a:solidFill>
                  <a:srgbClr val="336600"/>
                </a:solidFill>
              </a:rPr>
              <a:t>MA: </a:t>
            </a:r>
            <a:r>
              <a:rPr lang="en-US" dirty="0" smtClean="0">
                <a:solidFill>
                  <a:srgbClr val="336600"/>
                </a:solidFill>
              </a:rPr>
              <a:t>Addison-Wesley.</a:t>
            </a:r>
            <a:endParaRPr lang="en-US" i="1" dirty="0" smtClean="0">
              <a:solidFill>
                <a:srgbClr val="3366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7"/>
              </a:rPr>
              <a:t>http://bit.ly/edQt9N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447800" y="762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1B</a:t>
            </a:r>
            <a:endParaRPr lang="en-US" sz="25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508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Adobe Flash </a:t>
            </a:r>
            <a:endParaRPr lang="en-US" sz="1800" dirty="0">
              <a:solidFill>
                <a:srgbClr val="800000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Basic 2-D (up to Flash v9)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3-D: Flash 10+</a:t>
            </a:r>
            <a:endParaRPr lang="en-US" sz="1600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Simple Flash animation exercise</a:t>
            </a:r>
            <a:endParaRPr lang="en-US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Animation Ideas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Animate</a:t>
            </a:r>
            <a:r>
              <a:rPr lang="en-US" sz="1600" dirty="0" smtClean="0">
                <a:solidFill>
                  <a:srgbClr val="0000CC"/>
                </a:solidFill>
              </a:rPr>
              <a:t>: to “bring to life”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From still frames to animations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Incremental change and smoothness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Using Culling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Back faces illustrated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What to do besides cull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Simple Flash Animation Exercise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Watch Senocular.com tutorial(s) as needed (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http://bit.ly/hhlgtk</a:t>
            </a:r>
            <a:r>
              <a:rPr lang="en-US" sz="1600" dirty="0" smtClean="0">
                <a:solidFill>
                  <a:srgbClr val="0000CC"/>
                </a:solidFill>
              </a:rPr>
              <a:t>) 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Turn in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CC"/>
                </a:solidFill>
              </a:rPr>
              <a:t>ActionScript</a:t>
            </a:r>
            <a:r>
              <a:rPr lang="en-US" sz="1600" dirty="0" smtClean="0">
                <a:solidFill>
                  <a:srgbClr val="0000CC"/>
                </a:solidFill>
              </a:rPr>
              <a:t> source code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</a:rPr>
              <a:t>Screenshot(s) as instructed in Lab 1 handout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143000"/>
            <a:ext cx="3228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smtClean="0">
                <a:solidFill>
                  <a:srgbClr val="800000"/>
                </a:solidFill>
              </a:rPr>
              <a:t>Scan Conversion (</a:t>
            </a:r>
            <a:r>
              <a:rPr lang="en-US" sz="1800" i="1" dirty="0" smtClean="0">
                <a:solidFill>
                  <a:srgbClr val="800000"/>
                </a:solidFill>
              </a:rPr>
              <a:t>aka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Rasterization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Lines: incremental algorithm </a:t>
            </a:r>
            <a:r>
              <a:rPr lang="en-US" sz="1800" i="1" dirty="0" smtClean="0">
                <a:solidFill>
                  <a:srgbClr val="0000CC"/>
                </a:solidFill>
              </a:rPr>
              <a:t>vs. </a:t>
            </a:r>
            <a:r>
              <a:rPr lang="en-US" sz="1800" dirty="0" smtClean="0">
                <a:solidFill>
                  <a:srgbClr val="0000CC"/>
                </a:solidFill>
              </a:rPr>
              <a:t>(</a:t>
            </a:r>
            <a:r>
              <a:rPr lang="en-US" sz="1800" dirty="0" err="1" smtClean="0">
                <a:solidFill>
                  <a:srgbClr val="0000CC"/>
                </a:solidFill>
              </a:rPr>
              <a:t>Bresenham’s</a:t>
            </a:r>
            <a:r>
              <a:rPr lang="en-US" sz="1800" dirty="0" smtClean="0">
                <a:solidFill>
                  <a:srgbClr val="0000CC"/>
                </a:solidFill>
              </a:rPr>
              <a:t>) midpoint algorithm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Decision variables and forward differences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Circles </a:t>
            </a:r>
            <a:r>
              <a:rPr lang="en-US" sz="1800" dirty="0" smtClean="0">
                <a:solidFill>
                  <a:srgbClr val="0000CC"/>
                </a:solidFill>
              </a:rPr>
              <a:t>and </a:t>
            </a:r>
            <a:r>
              <a:rPr lang="en-US" sz="1800" dirty="0" smtClean="0">
                <a:solidFill>
                  <a:srgbClr val="0000CC"/>
                </a:solidFill>
              </a:rPr>
              <a:t>Ellipses (preview)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See Also: CG Basics </a:t>
            </a:r>
            <a:r>
              <a:rPr lang="en-US" sz="1800" dirty="0" smtClean="0">
                <a:solidFill>
                  <a:srgbClr val="800000"/>
                </a:solidFill>
              </a:rPr>
              <a:t>3 - 4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CG Basics 3: Projections and 3-D Viewing (in detail)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CG Basics 4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</a:rPr>
              <a:t>Fixed-Function Graphics Pipeline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Clipping and 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What parts of scene to clip: edges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polygons of model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What parts of viewport to clip against: clip faces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clip edges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Clipping techniques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Cohen-Sutherland: </a:t>
            </a:r>
            <a:r>
              <a:rPr lang="en-US" sz="1800" dirty="0" err="1" smtClean="0">
                <a:solidFill>
                  <a:srgbClr val="0000CC"/>
                </a:solidFill>
              </a:rPr>
              <a:t>outcodes</a:t>
            </a:r>
            <a:r>
              <a:rPr lang="en-US" sz="1800" dirty="0" smtClean="0">
                <a:solidFill>
                  <a:srgbClr val="0000CC"/>
                </a:solidFill>
              </a:rPr>
              <a:t> (quick rejection), test intersections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Liang-</a:t>
            </a:r>
            <a:r>
              <a:rPr lang="en-US" sz="1800" dirty="0" err="1" smtClean="0">
                <a:solidFill>
                  <a:srgbClr val="0000CC"/>
                </a:solidFill>
              </a:rPr>
              <a:t>Barsky</a:t>
            </a:r>
            <a:r>
              <a:rPr lang="en-US" sz="1800" dirty="0" smtClean="0">
                <a:solidFill>
                  <a:srgbClr val="0000CC"/>
                </a:solidFill>
              </a:rPr>
              <a:t> / Cyrus-Beck: solve for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, find innermost PE/PL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Visibility culling: view frustum, back face, occlusion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Next: </a:t>
            </a:r>
            <a:r>
              <a:rPr lang="en-US" sz="1800" dirty="0" smtClean="0">
                <a:solidFill>
                  <a:srgbClr val="800000"/>
                </a:solidFill>
              </a:rPr>
              <a:t>More Scan </a:t>
            </a:r>
            <a:r>
              <a:rPr lang="en-US" sz="1800" dirty="0" smtClean="0">
                <a:solidFill>
                  <a:srgbClr val="800000"/>
                </a:solidFill>
              </a:rPr>
              <a:t>Conversion (Polygons, Scan Line Interpolation)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Fixed Function Pipeline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M</a:t>
            </a:r>
            <a:r>
              <a:rPr lang="en-US" sz="1800" dirty="0" err="1" smtClean="0">
                <a:solidFill>
                  <a:srgbClr val="0000CC"/>
                </a:solidFill>
              </a:rPr>
              <a:t>odel</a:t>
            </a:r>
            <a:r>
              <a:rPr lang="en-US" sz="1800" u="sng" dirty="0" err="1" smtClean="0">
                <a:solidFill>
                  <a:srgbClr val="0000CC"/>
                </a:solidFill>
              </a:rPr>
              <a:t>v</a:t>
            </a:r>
            <a:r>
              <a:rPr lang="en-US" sz="1800" dirty="0" err="1" smtClean="0">
                <a:solidFill>
                  <a:srgbClr val="0000CC"/>
                </a:solidFill>
              </a:rPr>
              <a:t>iew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ransformation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N</a:t>
            </a:r>
            <a:r>
              <a:rPr lang="en-US" sz="1800" dirty="0" smtClean="0">
                <a:solidFill>
                  <a:srgbClr val="0000CC"/>
                </a:solidFill>
              </a:rPr>
              <a:t>ormalizing </a:t>
            </a: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ransformation (inverse of </a:t>
            </a: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iewing </a:t>
            </a: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ransformation) 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Coordinate Spaces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Model space</a:t>
            </a:r>
            <a:r>
              <a:rPr lang="en-US" sz="1800" dirty="0" smtClean="0">
                <a:solidFill>
                  <a:srgbClr val="0000CC"/>
                </a:solidFill>
              </a:rPr>
              <a:t> – absolute </a:t>
            </a:r>
            <a:r>
              <a:rPr lang="en-US" sz="1800" i="1" dirty="0" err="1" smtClean="0">
                <a:solidFill>
                  <a:srgbClr val="0000CC"/>
                </a:solidFill>
              </a:rPr>
              <a:t>w.r.t</a:t>
            </a:r>
            <a:r>
              <a:rPr lang="en-US" sz="1800" i="1" dirty="0" smtClean="0">
                <a:solidFill>
                  <a:srgbClr val="0000CC"/>
                </a:solidFill>
              </a:rPr>
              <a:t>.</a:t>
            </a:r>
            <a:r>
              <a:rPr lang="en-US" sz="1800" dirty="0" smtClean="0">
                <a:solidFill>
                  <a:srgbClr val="0000CC"/>
                </a:solidFill>
              </a:rPr>
              <a:t> model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World space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aka </a:t>
            </a:r>
            <a:r>
              <a:rPr lang="en-US" sz="1800" dirty="0" smtClean="0">
                <a:solidFill>
                  <a:srgbClr val="0000CC"/>
                </a:solidFill>
              </a:rPr>
              <a:t>scene space – absolute </a:t>
            </a:r>
            <a:r>
              <a:rPr lang="en-US" sz="1800" i="1" dirty="0" err="1" smtClean="0">
                <a:solidFill>
                  <a:srgbClr val="0000CC"/>
                </a:solidFill>
              </a:rPr>
              <a:t>w.r.t</a:t>
            </a:r>
            <a:r>
              <a:rPr lang="en-US" sz="1800" i="1" dirty="0" smtClean="0">
                <a:solidFill>
                  <a:srgbClr val="0000CC"/>
                </a:solidFill>
              </a:rPr>
              <a:t>.</a:t>
            </a:r>
            <a:r>
              <a:rPr lang="en-US" sz="1800" dirty="0" smtClean="0">
                <a:solidFill>
                  <a:srgbClr val="0000CC"/>
                </a:solidFill>
              </a:rPr>
              <a:t> scene, canonical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Camera</a:t>
            </a:r>
            <a:r>
              <a:rPr lang="en-US" sz="1800" dirty="0" smtClean="0">
                <a:solidFill>
                  <a:srgbClr val="0000CC"/>
                </a:solidFill>
              </a:rPr>
              <a:t> / </a:t>
            </a:r>
            <a:r>
              <a:rPr lang="en-US" sz="1800" u="sng" dirty="0" smtClean="0">
                <a:solidFill>
                  <a:srgbClr val="0000CC"/>
                </a:solidFill>
              </a:rPr>
              <a:t>Eye</a:t>
            </a:r>
            <a:r>
              <a:rPr lang="en-US" sz="1800" dirty="0" smtClean="0">
                <a:solidFill>
                  <a:srgbClr val="0000CC"/>
                </a:solidFill>
              </a:rPr>
              <a:t> / </a:t>
            </a:r>
            <a:r>
              <a:rPr lang="en-US" sz="1800" u="sng" dirty="0" smtClean="0">
                <a:solidFill>
                  <a:srgbClr val="0000CC"/>
                </a:solidFill>
              </a:rPr>
              <a:t>View space</a:t>
            </a:r>
            <a:r>
              <a:rPr lang="en-US" sz="1800" dirty="0" smtClean="0">
                <a:solidFill>
                  <a:srgbClr val="0000CC"/>
                </a:solidFill>
              </a:rPr>
              <a:t> – relative, user-defined, arbitrary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Clip space</a:t>
            </a:r>
            <a:r>
              <a:rPr lang="en-US" sz="1800" dirty="0" smtClean="0">
                <a:solidFill>
                  <a:srgbClr val="0000CC"/>
                </a:solidFill>
              </a:rPr>
              <a:t> – before perspective division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Normalized device coordinates</a:t>
            </a:r>
            <a:r>
              <a:rPr lang="en-US" sz="1800" dirty="0" smtClean="0">
                <a:solidFill>
                  <a:srgbClr val="0000CC"/>
                </a:solidFill>
              </a:rPr>
              <a:t> – after perspective division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Clipping and 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Clip faces</a:t>
            </a:r>
            <a:r>
              <a:rPr lang="en-US" sz="1800" u="sng" dirty="0" smtClean="0">
                <a:solidFill>
                  <a:srgbClr val="0000CC"/>
                </a:solidFill>
              </a:rPr>
              <a:t>/</a:t>
            </a:r>
            <a:r>
              <a:rPr lang="en-US" sz="1800" u="sng" dirty="0" smtClean="0">
                <a:solidFill>
                  <a:srgbClr val="0000CC"/>
                </a:solidFill>
              </a:rPr>
              <a:t>edges</a:t>
            </a:r>
            <a:r>
              <a:rPr lang="en-US" sz="1800" dirty="0" smtClean="0">
                <a:solidFill>
                  <a:srgbClr val="0000CC"/>
                </a:solidFill>
              </a:rPr>
              <a:t> – </a:t>
            </a:r>
            <a:r>
              <a:rPr lang="en-US" sz="1800" u="sng" dirty="0" smtClean="0">
                <a:solidFill>
                  <a:srgbClr val="0000CC"/>
                </a:solidFill>
              </a:rPr>
              <a:t>clip region</a:t>
            </a:r>
            <a:r>
              <a:rPr lang="en-US" sz="1800" dirty="0" smtClean="0">
                <a:solidFill>
                  <a:srgbClr val="0000CC"/>
                </a:solidFill>
              </a:rPr>
              <a:t> (screen, view volume) boundaries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Clipping techniques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Cohen-Sutherland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err="1" smtClean="0">
                <a:solidFill>
                  <a:srgbClr val="0000CC"/>
                </a:solidFill>
              </a:rPr>
              <a:t>outcodes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u="sng" dirty="0" smtClean="0">
                <a:solidFill>
                  <a:srgbClr val="0000CC"/>
                </a:solidFill>
              </a:rPr>
              <a:t>quick rejection</a:t>
            </a:r>
            <a:r>
              <a:rPr lang="en-US" sz="1800" dirty="0" smtClean="0">
                <a:solidFill>
                  <a:srgbClr val="0000CC"/>
                </a:solidFill>
              </a:rPr>
              <a:t>), test intersections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Liang-</a:t>
            </a:r>
            <a:r>
              <a:rPr lang="en-US" sz="1800" dirty="0" err="1" smtClean="0">
                <a:solidFill>
                  <a:srgbClr val="0000CC"/>
                </a:solidFill>
              </a:rPr>
              <a:t>Barsky</a:t>
            </a:r>
            <a:r>
              <a:rPr lang="en-US" sz="1800" dirty="0" smtClean="0">
                <a:solidFill>
                  <a:srgbClr val="0000CC"/>
                </a:solidFill>
              </a:rPr>
              <a:t> / Cyrus-Beck: solve for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, innermost PE/PL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Visibility culling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u="sng" dirty="0" smtClean="0">
                <a:solidFill>
                  <a:srgbClr val="0000CC"/>
                </a:solidFill>
              </a:rPr>
              <a:t>view frustum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back face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occlusion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25146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Clipping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82323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Line Clipping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078268"/>
            <a:ext cx="7924800" cy="463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Line Formulation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 Clipping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066799"/>
            <a:ext cx="7162800" cy="46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Cohen-Sutherland 2-D Clipping: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Outcodes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990600"/>
            <a:ext cx="7467600" cy="48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Cohen-Sutherland 2-D Clipping: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Outcodes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062291"/>
            <a:ext cx="7010400" cy="472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Cohen-Sutherland Algorithm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066800"/>
            <a:ext cx="711217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0"/>
  <p:tag name="LFXCI" val="0"/>
  <p:tag name="SVT" val="TRUE"/>
  <p:tag name="SWI" val="45"/>
  <p:tag name="CVB" val="45"/>
  <p:tag name="NBP" val="1"/>
  <p:tag name="SPT" val="TRUE"/>
  <p:tag name="CII" val="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3251</TotalTime>
  <Words>1062</Words>
  <Application>Microsoft Office PowerPoint</Application>
  <PresentationFormat>On-screen Show (4:3)</PresentationFormat>
  <Paragraphs>174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1005</cp:revision>
  <dcterms:created xsi:type="dcterms:W3CDTF">1601-01-01T00:00:00Z</dcterms:created>
  <dcterms:modified xsi:type="dcterms:W3CDTF">2011-02-17T03:56:59Z</dcterms:modified>
</cp:coreProperties>
</file>