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545" r:id="rId2"/>
    <p:sldId id="551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60" r:id="rId11"/>
    <p:sldId id="559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83" r:id="rId29"/>
    <p:sldId id="584" r:id="rId30"/>
    <p:sldId id="581" r:id="rId31"/>
    <p:sldId id="582" r:id="rId32"/>
    <p:sldId id="580" r:id="rId33"/>
    <p:sldId id="579" r:id="rId34"/>
    <p:sldId id="577" r:id="rId35"/>
    <p:sldId id="546" r:id="rId36"/>
    <p:sldId id="547" r:id="rId37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FF99CC"/>
    <a:srgbClr val="FFCC66"/>
    <a:srgbClr val="CC6600"/>
    <a:srgbClr val="0099FF"/>
    <a:srgbClr val="33CCCC"/>
    <a:srgbClr val="3366FF"/>
    <a:srgbClr val="0066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-16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19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29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34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26545-536E-414C-B4FD-D0C099640428}" type="slidenum">
              <a:rPr lang="en-US"/>
              <a:pPr/>
              <a:t>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297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8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12" Type="http://schemas.openxmlformats.org/officeDocument/2006/relationships/hyperlink" Target="http://bit.ly/gAhJbh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bit.ly/h2VZn8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hatPSi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hfbF0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hyperlink" Target="http://bit.ly/cWUxB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hyperlink" Target="http://bit.ly/cWUxB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hyperlink" Target="http://bit.ly/cWUxB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hyperlink" Target="http://bit.ly/cWUxB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hyperlink" Target="http://bit.ly/cWUxB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hyperlink" Target="http://bit.ly/cWUxB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hyperlink" Target="http://bit.ly/cWUxB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hyperlink" Target="http://bit.ly/cWUxB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hyperlink" Target="http://bit.ly/cWUxB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hyperlink" Target="http://bit.ly/cWUxB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hyperlink" Target="http://bit.ly/cWUxB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1.png"/><Relationship Id="rId4" Type="http://schemas.openxmlformats.org/officeDocument/2006/relationships/hyperlink" Target="http://bit.ly/cWUxB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2.png"/><Relationship Id="rId4" Type="http://schemas.openxmlformats.org/officeDocument/2006/relationships/hyperlink" Target="http://bit.ly/cWUxB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hyperlink" Target="http://bit.ly/cWUxBz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4.png"/><Relationship Id="rId4" Type="http://schemas.openxmlformats.org/officeDocument/2006/relationships/hyperlink" Target="http://bit.ly/cWUxBz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5.png"/><Relationship Id="rId4" Type="http://schemas.openxmlformats.org/officeDocument/2006/relationships/hyperlink" Target="http://bit.ly/cWUxB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hyperlink" Target="http://bit.ly/cWUxB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27.png"/><Relationship Id="rId4" Type="http://schemas.openxmlformats.org/officeDocument/2006/relationships/hyperlink" Target="http://bit.ly/cWUxBz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hyperlink" Target="http://bit.ly/h2VZn8" TargetMode="External"/><Relationship Id="rId4" Type="http://schemas.openxmlformats.org/officeDocument/2006/relationships/hyperlink" Target="http://bit.ly/cWUxB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29.png"/><Relationship Id="rId5" Type="http://schemas.openxmlformats.org/officeDocument/2006/relationships/hyperlink" Target="http://bit.ly/h2VZn8" TargetMode="External"/><Relationship Id="rId4" Type="http://schemas.openxmlformats.org/officeDocument/2006/relationships/hyperlink" Target="http://bit.ly/cWUxB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hyperlink" Target="http://bit.ly/h2VZn8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://bit.ly/cWUxBz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hyperlink" Target="http://bit.ly/h2VZn8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bit.ly/cWUxBz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33.png"/><Relationship Id="rId4" Type="http://schemas.openxmlformats.org/officeDocument/2006/relationships/hyperlink" Target="http://bit.ly/cWUxBz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hyperlink" Target="http://bit.ly/h2VZn8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bit.ly/cWUxB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hyperlink" Target="http://bit.ly/hfbF0D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bit.ly/cWUxB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hyperlink" Target="http://bit.ly/cWUxB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hyperlink" Target="http://bit.ly/cWUxB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hyperlink" Target="http://bit.ly/cWUxB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hyperlink" Target="http://bit.ly/cWUxB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hyperlink" Target="http://bit.ly/cWUxB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hyperlink" Target="http://bit.ly/cWUxB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Sections </a:t>
            </a:r>
            <a:r>
              <a:rPr lang="en-US" sz="1600" b="0" dirty="0" smtClean="0"/>
              <a:t>2.4, 2.5 esp. 2.5.4, 3.1.6, </a:t>
            </a:r>
            <a:r>
              <a:rPr lang="en-US" sz="1600" b="0" dirty="0" smtClean="0"/>
              <a:t>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Next class</a:t>
            </a:r>
            <a:r>
              <a:rPr lang="en-US" sz="1600" b="0" dirty="0" smtClean="0"/>
              <a:t>: </a:t>
            </a:r>
            <a:r>
              <a:rPr lang="en-US" sz="1600" b="0" dirty="0" smtClean="0"/>
              <a:t>Sections </a:t>
            </a:r>
            <a:r>
              <a:rPr lang="en-US" sz="1600" b="0" dirty="0" smtClean="0"/>
              <a:t>2.5, 2.6.1-2.6.2, 4.3.2, 20.2,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smtClean="0"/>
              <a:t>Brown CS123: Scan Conversion (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 smtClean="0">
                <a:hlinkClick r:id="rId9"/>
              </a:rPr>
              <a:t>://</a:t>
            </a:r>
            <a:r>
              <a:rPr lang="en-US" sz="1600" dirty="0" smtClean="0">
                <a:hlinkClick r:id="rId9"/>
              </a:rPr>
              <a:t>bit.ly/hfbF0D</a:t>
            </a:r>
            <a:r>
              <a:rPr lang="en-US" sz="1600" b="0" dirty="0" smtClean="0"/>
              <a:t>),</a:t>
            </a:r>
            <a:r>
              <a:rPr lang="en-US" sz="1600" dirty="0" smtClean="0"/>
              <a:t> </a:t>
            </a:r>
            <a:r>
              <a:rPr lang="en-US" sz="1600" b="0" dirty="0" smtClean="0"/>
              <a:t>Shapes </a:t>
            </a:r>
            <a:r>
              <a:rPr lang="en-US" sz="1600" b="0" dirty="0" smtClean="0"/>
              <a:t>(</a:t>
            </a:r>
            <a:r>
              <a:rPr lang="en-US" sz="1600" dirty="0" smtClean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bit.ly/hatPSi</a:t>
            </a:r>
            <a:r>
              <a:rPr lang="en-US" sz="1600" b="0" dirty="0" smtClean="0"/>
              <a:t>), Polygons/Texture Mapping (</a:t>
            </a:r>
            <a:r>
              <a:rPr lang="en-US" sz="1600" dirty="0" smtClean="0">
                <a:hlinkClick r:id="rId11"/>
              </a:rPr>
              <a:t>http://bit.ly/h2VZn8</a:t>
            </a:r>
            <a:r>
              <a:rPr lang="en-US" sz="1600" b="0" dirty="0" smtClean="0"/>
              <a:t>)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b="0" dirty="0" err="1" smtClean="0"/>
              <a:t>Wayback</a:t>
            </a:r>
            <a:r>
              <a:rPr lang="en-US" sz="1600" b="0" dirty="0" smtClean="0"/>
              <a:t> Machine archive of Brown CS123 slides: </a:t>
            </a:r>
            <a:r>
              <a:rPr lang="en-US" sz="1600" dirty="0" smtClean="0">
                <a:hlinkClick r:id="rId12"/>
              </a:rPr>
              <a:t>http://bit.ly/gAhJbh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b="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138625" y="950893"/>
            <a:ext cx="54954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Scan Conversion 2 of </a:t>
            </a:r>
            <a:r>
              <a:rPr lang="en-US" sz="2800" dirty="0" smtClean="0"/>
              <a:t>2: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Circles/Ellipses and </a:t>
            </a:r>
            <a:r>
              <a:rPr lang="en-US" sz="2800" dirty="0" smtClean="0"/>
              <a:t>Polygons</a:t>
            </a:r>
            <a:endParaRPr lang="en-US" sz="28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8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Right Decision Variable?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83156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Alternate Phrasing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990600"/>
            <a:ext cx="6553200" cy="468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Alternate Phrasing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92" y="1143000"/>
            <a:ext cx="82528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Alternate Phrasing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[3]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143000"/>
            <a:ext cx="80729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Incremental Algorithm Revisited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143000"/>
            <a:ext cx="6400800" cy="45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Incremental Algorithm Revisited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066800"/>
            <a:ext cx="7772400" cy="461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Second Differences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109" y="1295400"/>
            <a:ext cx="7968491" cy="381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Second Differences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066800"/>
            <a:ext cx="7429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Midpoint Eighth Circle Algorithm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104899"/>
            <a:ext cx="6172200" cy="443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Analysis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143000"/>
            <a:ext cx="6553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Last </a:t>
            </a:r>
            <a:r>
              <a:rPr lang="en-US" sz="1800" dirty="0" smtClean="0">
                <a:solidFill>
                  <a:srgbClr val="0000CC"/>
                </a:solidFill>
              </a:rPr>
              <a:t>class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0000CC"/>
                </a:solidFill>
              </a:rPr>
              <a:t>2.3.5, 2.4, 3.1.3, </a:t>
            </a:r>
            <a:r>
              <a:rPr lang="en-US" sz="1800" dirty="0" err="1" smtClean="0">
                <a:solidFill>
                  <a:srgbClr val="0000CC"/>
                </a:solidFill>
              </a:rPr>
              <a:t>Eberly</a:t>
            </a:r>
            <a:r>
              <a:rPr lang="en-US" sz="1800" dirty="0" smtClean="0">
                <a:solidFill>
                  <a:srgbClr val="0000CC"/>
                </a:solidFill>
              </a:rPr>
              <a:t> 2</a:t>
            </a:r>
            <a:r>
              <a:rPr lang="en-US" sz="1800" baseline="30000" dirty="0" smtClean="0">
                <a:solidFill>
                  <a:srgbClr val="0000CC"/>
                </a:solidFill>
              </a:rPr>
              <a:t>e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Today’s class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0000CC"/>
                </a:solidFill>
              </a:rPr>
              <a:t>2.4, 2.5 (Especially 2.5.4), 3.1.6, </a:t>
            </a:r>
            <a:r>
              <a:rPr lang="en-US" sz="1800" dirty="0" err="1" smtClean="0">
                <a:solidFill>
                  <a:srgbClr val="0000CC"/>
                </a:solidFill>
              </a:rPr>
              <a:t>Eberly</a:t>
            </a:r>
            <a:r>
              <a:rPr lang="en-US" sz="1800" dirty="0" smtClean="0">
                <a:solidFill>
                  <a:srgbClr val="0000CC"/>
                </a:solidFill>
              </a:rPr>
              <a:t> 2</a:t>
            </a:r>
            <a:r>
              <a:rPr lang="en-US" sz="1800" baseline="30000" dirty="0" smtClean="0">
                <a:solidFill>
                  <a:srgbClr val="0000CC"/>
                </a:solidFill>
              </a:rPr>
              <a:t>e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Next class:</a:t>
            </a:r>
            <a:r>
              <a:rPr lang="en-US" sz="1800" b="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0000CC"/>
                </a:solidFill>
              </a:rPr>
              <a:t>2.5</a:t>
            </a:r>
            <a:r>
              <a:rPr lang="en-US" sz="1800" dirty="0" smtClean="0">
                <a:solidFill>
                  <a:srgbClr val="0000CC"/>
                </a:solidFill>
              </a:rPr>
              <a:t>, 2.6.1-2.6.2, 4.3.2, </a:t>
            </a:r>
            <a:r>
              <a:rPr lang="en-US" sz="1800" dirty="0" smtClean="0">
                <a:solidFill>
                  <a:srgbClr val="0000CC"/>
                </a:solidFill>
              </a:rPr>
              <a:t>20.2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dirty="0" err="1" smtClean="0">
                <a:solidFill>
                  <a:srgbClr val="0000CC"/>
                </a:solidFill>
              </a:rPr>
              <a:t>Eberly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2</a:t>
            </a:r>
            <a:r>
              <a:rPr lang="en-US" sz="1800" baseline="30000" dirty="0" smtClean="0">
                <a:solidFill>
                  <a:srgbClr val="0000CC"/>
                </a:solidFill>
              </a:rPr>
              <a:t>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Excerpts from Van Dam notes, Brown CS123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Scan converting circles/ellipses (starting from 19 in fall, 2010 notes)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Polygons (Shapes 2-4)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Triangle meshes (Shapes 13-14)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Scan line interpolation (Polygons 7; Shading 14, 2005 – 2009 notes)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</a:t>
            </a:r>
            <a:r>
              <a:rPr lang="en-US" sz="1800" dirty="0" smtClean="0">
                <a:solidFill>
                  <a:srgbClr val="800000"/>
                </a:solidFill>
              </a:rPr>
              <a:t>Time: Intro to </a:t>
            </a:r>
            <a:r>
              <a:rPr lang="en-US" sz="1800" u="sng" dirty="0" smtClean="0">
                <a:solidFill>
                  <a:srgbClr val="800000"/>
                </a:solidFill>
              </a:rPr>
              <a:t>Clipping</a:t>
            </a:r>
            <a:r>
              <a:rPr lang="en-US" sz="1800" dirty="0" smtClean="0">
                <a:solidFill>
                  <a:srgbClr val="800000"/>
                </a:solidFill>
              </a:rPr>
              <a:t> and </a:t>
            </a:r>
            <a:r>
              <a:rPr lang="en-US" sz="1800" u="sng" dirty="0" smtClean="0">
                <a:solidFill>
                  <a:srgbClr val="800000"/>
                </a:solidFill>
              </a:rPr>
              <a:t>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Clipping: Cohen-Sutherland, Cyrus-Beck / Liang-</a:t>
            </a:r>
            <a:r>
              <a:rPr lang="en-US" sz="1800" dirty="0" err="1" smtClean="0">
                <a:solidFill>
                  <a:srgbClr val="0000CC"/>
                </a:solidFill>
              </a:rPr>
              <a:t>Barsky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Visibility Culling: view frustum, back face, occlusion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Scan Conversion, Concluded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Circles and ellipses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Polygons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Other Scan Conversion Problems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3571" y="990600"/>
            <a:ext cx="697602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Aligned Ellipses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185797"/>
            <a:ext cx="7848600" cy="430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Direction-Changing Criterion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66800"/>
            <a:ext cx="795090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Direction-Changing Criterion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377152"/>
            <a:ext cx="7010400" cy="36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Problems with Aligned Ellipses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124693"/>
            <a:ext cx="6553200" cy="459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Patterned Lines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10" y="1295400"/>
            <a:ext cx="80686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Geometric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Cosmetic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34143"/>
            <a:ext cx="7467600" cy="46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Non-Integer Primitives &amp;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General Conics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143000"/>
            <a:ext cx="779706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2-D Object Definition [1]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4953000"/>
            <a:ext cx="167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800000"/>
                </a:solidFill>
              </a:rPr>
              <a:t>Brown University CS123</a:t>
            </a:r>
          </a:p>
          <a:p>
            <a:r>
              <a:rPr lang="en-US" sz="1000" i="1" dirty="0" smtClean="0">
                <a:solidFill>
                  <a:srgbClr val="800000"/>
                </a:solidFill>
              </a:rPr>
              <a:t>Shapes</a:t>
            </a:r>
          </a:p>
          <a:p>
            <a:r>
              <a:rPr lang="en-US" sz="1000" dirty="0" smtClean="0">
                <a:solidFill>
                  <a:srgbClr val="800000"/>
                </a:solidFill>
              </a:rPr>
              <a:t>Slide 2 (fall, 2010)</a:t>
            </a:r>
          </a:p>
          <a:p>
            <a:r>
              <a:rPr lang="en-US" sz="1000" dirty="0" smtClean="0">
                <a:hlinkClick r:id="rId5"/>
              </a:rPr>
              <a:t>http://bit.ly/h2VZn8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990600"/>
            <a:ext cx="6858000" cy="39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2-D Object </a:t>
            </a: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Definition </a:t>
            </a: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[2]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4953000"/>
            <a:ext cx="167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800000"/>
                </a:solidFill>
              </a:rPr>
              <a:t>Brown University CS123</a:t>
            </a:r>
          </a:p>
          <a:p>
            <a:r>
              <a:rPr lang="en-US" sz="1000" i="1" dirty="0" smtClean="0">
                <a:solidFill>
                  <a:srgbClr val="800000"/>
                </a:solidFill>
              </a:rPr>
              <a:t>Shapes</a:t>
            </a:r>
          </a:p>
          <a:p>
            <a:r>
              <a:rPr lang="en-US" sz="1000" dirty="0" smtClean="0">
                <a:solidFill>
                  <a:srgbClr val="800000"/>
                </a:solidFill>
              </a:rPr>
              <a:t>Slides 3-4 (fall, 2010)</a:t>
            </a:r>
          </a:p>
          <a:p>
            <a:r>
              <a:rPr lang="en-US" sz="1000" dirty="0" smtClean="0">
                <a:hlinkClick r:id="rId5"/>
              </a:rPr>
              <a:t>http://bit.ly/h2VZn8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990600"/>
            <a:ext cx="5943600" cy="359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724400"/>
            <a:ext cx="5334000" cy="100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26670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Triangle Meshes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43000"/>
            <a:ext cx="799620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391400" y="2667000"/>
            <a:ext cx="167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800000"/>
                </a:solidFill>
              </a:rPr>
              <a:t>Brown University CS123</a:t>
            </a:r>
          </a:p>
          <a:p>
            <a:r>
              <a:rPr lang="en-US" sz="1000" i="1" dirty="0" smtClean="0">
                <a:solidFill>
                  <a:srgbClr val="800000"/>
                </a:solidFill>
              </a:rPr>
              <a:t>Shapes</a:t>
            </a:r>
          </a:p>
          <a:p>
            <a:r>
              <a:rPr lang="en-US" sz="1000" dirty="0" smtClean="0">
                <a:solidFill>
                  <a:srgbClr val="800000"/>
                </a:solidFill>
              </a:rPr>
              <a:t>Slide 13 (fall, 2010)</a:t>
            </a:r>
          </a:p>
          <a:p>
            <a:r>
              <a:rPr lang="en-US" sz="1000" dirty="0" smtClean="0">
                <a:hlinkClick r:id="rId6"/>
              </a:rPr>
              <a:t>http://bit.ly/h2VZn8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Triangular Mesh Representation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90600"/>
            <a:ext cx="6825315" cy="47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391400" y="4495800"/>
            <a:ext cx="167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800000"/>
                </a:solidFill>
              </a:rPr>
              <a:t>Brown University CS123</a:t>
            </a:r>
          </a:p>
          <a:p>
            <a:r>
              <a:rPr lang="en-US" sz="1000" i="1" dirty="0" smtClean="0">
                <a:solidFill>
                  <a:srgbClr val="800000"/>
                </a:solidFill>
              </a:rPr>
              <a:t>Shapes</a:t>
            </a:r>
          </a:p>
          <a:p>
            <a:r>
              <a:rPr lang="en-US" sz="1000" dirty="0" smtClean="0">
                <a:solidFill>
                  <a:srgbClr val="800000"/>
                </a:solidFill>
              </a:rPr>
              <a:t>Slide 14 (fall, 2010)</a:t>
            </a:r>
          </a:p>
          <a:p>
            <a:r>
              <a:rPr lang="en-US" sz="1000" dirty="0" smtClean="0">
                <a:hlinkClick r:id="rId6"/>
              </a:rPr>
              <a:t>http://bit.ly/h2VZn8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General Polygons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Scan Line Interpolation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791793"/>
            <a:ext cx="4648200" cy="39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1. Interpolate Value Along Polygon Edges to Get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1800" i="1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2. </a:t>
            </a:r>
            <a:r>
              <a:rPr lang="en-US" sz="1800" dirty="0" smtClean="0">
                <a:solidFill>
                  <a:srgbClr val="800000"/>
                </a:solidFill>
              </a:rPr>
              <a:t>Interpolate Value Along </a:t>
            </a:r>
            <a:r>
              <a:rPr lang="en-US" sz="1800" u="sng" dirty="0" smtClean="0">
                <a:solidFill>
                  <a:srgbClr val="800000"/>
                </a:solidFill>
              </a:rPr>
              <a:t>Scan Lines</a:t>
            </a:r>
            <a:r>
              <a:rPr lang="en-US" sz="1800" dirty="0" smtClean="0">
                <a:solidFill>
                  <a:srgbClr val="800000"/>
                </a:solidFill>
              </a:rPr>
              <a:t> to Get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General Polygons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[2]: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 Mapping Preview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094218"/>
            <a:ext cx="6858000" cy="45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15200" y="2857381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800000"/>
                </a:solidFill>
              </a:rPr>
              <a:t>Brown University CS123</a:t>
            </a:r>
          </a:p>
          <a:p>
            <a:r>
              <a:rPr lang="en-US" sz="1000" i="1" dirty="0" smtClean="0">
                <a:solidFill>
                  <a:srgbClr val="800000"/>
                </a:solidFill>
              </a:rPr>
              <a:t>(Polygons &amp;) Texture Mapping</a:t>
            </a:r>
          </a:p>
          <a:p>
            <a:r>
              <a:rPr lang="en-US" sz="1000" dirty="0" smtClean="0">
                <a:solidFill>
                  <a:srgbClr val="800000"/>
                </a:solidFill>
              </a:rPr>
              <a:t>Slide 7 (fall, 2010)</a:t>
            </a:r>
          </a:p>
          <a:p>
            <a:r>
              <a:rPr lang="en-US" sz="1000" dirty="0" smtClean="0">
                <a:hlinkClick r:id="rId6"/>
              </a:rPr>
              <a:t>http://bit.ly/h2VZn8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General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Polygons [3]: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Continuity and Scan Line Interpolation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97782"/>
            <a:ext cx="7239000" cy="46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62800" y="2857381"/>
            <a:ext cx="167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800000"/>
                </a:solidFill>
              </a:rPr>
              <a:t>Brown University CS123</a:t>
            </a:r>
          </a:p>
          <a:p>
            <a:r>
              <a:rPr lang="en-US" sz="1000" i="1" dirty="0" smtClean="0">
                <a:solidFill>
                  <a:srgbClr val="800000"/>
                </a:solidFill>
              </a:rPr>
              <a:t>Scan Conversion</a:t>
            </a:r>
          </a:p>
          <a:p>
            <a:r>
              <a:rPr lang="en-US" sz="1000" dirty="0" smtClean="0">
                <a:solidFill>
                  <a:srgbClr val="800000"/>
                </a:solidFill>
              </a:rPr>
              <a:t>Slide 43 (fall, 2010)</a:t>
            </a:r>
          </a:p>
          <a:p>
            <a:r>
              <a:rPr lang="en-US" sz="1000" dirty="0" smtClean="0">
                <a:hlinkClick r:id="rId6"/>
              </a:rPr>
              <a:t>http://bit.ly/hfbF0D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smtClean="0">
                <a:solidFill>
                  <a:srgbClr val="800000"/>
                </a:solidFill>
              </a:rPr>
              <a:t>Clipping </a:t>
            </a:r>
            <a:r>
              <a:rPr lang="en-US" sz="1800" dirty="0" smtClean="0">
                <a:solidFill>
                  <a:srgbClr val="800000"/>
                </a:solidFill>
              </a:rPr>
              <a:t>and Culling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What parts of scene to clip: edges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polygons of model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What parts of viewport to clip against: clip faces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clip edges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Cohen-Sutherland clipping: </a:t>
            </a:r>
            <a:r>
              <a:rPr lang="en-US" sz="1800" dirty="0" err="1" smtClean="0">
                <a:solidFill>
                  <a:srgbClr val="0000CC"/>
                </a:solidFill>
              </a:rPr>
              <a:t>outcodes</a:t>
            </a:r>
            <a:r>
              <a:rPr lang="en-US" sz="1800" dirty="0" smtClean="0">
                <a:solidFill>
                  <a:srgbClr val="0000CC"/>
                </a:solidFill>
              </a:rPr>
              <a:t>, simultaneous equations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Liang-</a:t>
            </a:r>
            <a:r>
              <a:rPr lang="en-US" sz="1800" dirty="0" err="1" smtClean="0">
                <a:solidFill>
                  <a:srgbClr val="0000CC"/>
                </a:solidFill>
              </a:rPr>
              <a:t>Barsky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/ </a:t>
            </a:r>
            <a:r>
              <a:rPr lang="en-US" sz="1800" dirty="0" smtClean="0">
                <a:solidFill>
                  <a:srgbClr val="0000CC"/>
                </a:solidFill>
              </a:rPr>
              <a:t>Cyrus-Beck clipping: parametric equations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Visibility culling: view frustum, back face, occlusion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</a:t>
            </a:r>
            <a:r>
              <a:rPr lang="en-US" sz="1800" dirty="0" smtClean="0">
                <a:solidFill>
                  <a:srgbClr val="800000"/>
                </a:solidFill>
              </a:rPr>
              <a:t>: Scan Conversion, Concluded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Circles and ellipses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Polygons: scan line interpolation (for flat/constant shading)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Later: </a:t>
            </a:r>
            <a:r>
              <a:rPr lang="en-US" sz="1800" dirty="0" err="1" smtClean="0">
                <a:solidFill>
                  <a:srgbClr val="0000CC"/>
                </a:solidFill>
              </a:rPr>
              <a:t>Gouraud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dirty="0" err="1" smtClean="0">
                <a:solidFill>
                  <a:srgbClr val="0000CC"/>
                </a:solidFill>
              </a:rPr>
              <a:t>Phong</a:t>
            </a:r>
            <a:r>
              <a:rPr lang="en-US" sz="1800" dirty="0" smtClean="0">
                <a:solidFill>
                  <a:srgbClr val="0000CC"/>
                </a:solidFill>
              </a:rPr>
              <a:t> shading, z-buffering, texture mapping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Excerpts from Van Dam notes, Brown CS123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Scan converting </a:t>
            </a:r>
            <a:r>
              <a:rPr lang="en-US" sz="1800" dirty="0" smtClean="0">
                <a:solidFill>
                  <a:srgbClr val="0000CC"/>
                </a:solidFill>
              </a:rPr>
              <a:t>circles/ellipses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Polygons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Triangle </a:t>
            </a:r>
            <a:r>
              <a:rPr lang="en-US" sz="1800" dirty="0" smtClean="0">
                <a:solidFill>
                  <a:srgbClr val="0000CC"/>
                </a:solidFill>
              </a:rPr>
              <a:t>meshes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Scan line </a:t>
            </a:r>
            <a:r>
              <a:rPr lang="en-US" sz="1800" dirty="0" smtClean="0">
                <a:solidFill>
                  <a:srgbClr val="0000CC"/>
                </a:solidFill>
              </a:rPr>
              <a:t>interpolation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Scan </a:t>
            </a:r>
            <a:r>
              <a:rPr lang="en-US" sz="1800" u="sng" dirty="0" smtClean="0">
                <a:solidFill>
                  <a:srgbClr val="800000"/>
                </a:solidFill>
              </a:rPr>
              <a:t>Conversion</a:t>
            </a:r>
            <a:r>
              <a:rPr lang="en-US" sz="1800" dirty="0" smtClean="0">
                <a:solidFill>
                  <a:srgbClr val="800000"/>
                </a:solidFill>
              </a:rPr>
              <a:t> (</a:t>
            </a:r>
            <a:r>
              <a:rPr lang="en-US" sz="1800" i="1" dirty="0" smtClean="0">
                <a:solidFill>
                  <a:srgbClr val="800000"/>
                </a:solidFill>
              </a:rPr>
              <a:t>aka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u="sng" dirty="0" err="1" smtClean="0">
                <a:solidFill>
                  <a:srgbClr val="800000"/>
                </a:solidFill>
              </a:rPr>
              <a:t>Rasterization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Given: geometric object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dirty="0" smtClean="0">
                <a:solidFill>
                  <a:srgbClr val="0000CC"/>
                </a:solidFill>
              </a:rPr>
              <a:t>circle, ellipse, projected </a:t>
            </a:r>
            <a:r>
              <a:rPr lang="en-US" sz="1800" dirty="0" smtClean="0">
                <a:solidFill>
                  <a:srgbClr val="0000CC"/>
                </a:solidFill>
              </a:rPr>
              <a:t>polygon)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Decide: what pixels to light (turn on; later, color/shade)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Basis: what part of pixels crossed by object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Issues (Reasons why Scan Conversion is Nontrivial Problem)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Aliasing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err="1" smtClean="0">
                <a:solidFill>
                  <a:srgbClr val="0000CC"/>
                </a:solidFill>
              </a:rPr>
              <a:t>jaggies</a:t>
            </a:r>
            <a:r>
              <a:rPr lang="en-US" sz="1800" dirty="0" smtClean="0">
                <a:solidFill>
                  <a:srgbClr val="0000CC"/>
                </a:solidFill>
              </a:rPr>
              <a:t>) – discontinuities in lines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Cracks</a:t>
            </a:r>
            <a:r>
              <a:rPr lang="en-US" sz="1800" dirty="0" smtClean="0">
                <a:solidFill>
                  <a:srgbClr val="0000CC"/>
                </a:solidFill>
              </a:rPr>
              <a:t>: discontinuities in “polygon” mesh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Drawing Circles &amp; Ellipses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Incremental algorithm</a:t>
            </a:r>
            <a:r>
              <a:rPr lang="en-US" sz="1800" dirty="0" smtClean="0">
                <a:solidFill>
                  <a:srgbClr val="0000CC"/>
                </a:solidFill>
              </a:rPr>
              <a:t> – uses rounding, floating point arithmetic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Forward differences</a:t>
            </a:r>
            <a:r>
              <a:rPr lang="en-US" sz="1800" dirty="0" smtClean="0">
                <a:solidFill>
                  <a:srgbClr val="0000CC"/>
                </a:solidFill>
              </a:rPr>
              <a:t> – </a:t>
            </a:r>
            <a:r>
              <a:rPr lang="en-US" sz="1800" dirty="0" err="1" smtClean="0">
                <a:solidFill>
                  <a:srgbClr val="0000CC"/>
                </a:solidFill>
              </a:rPr>
              <a:t>precalculated</a:t>
            </a:r>
            <a:r>
              <a:rPr lang="en-US" sz="1800" dirty="0" smtClean="0">
                <a:solidFill>
                  <a:srgbClr val="0000CC"/>
                </a:solidFill>
              </a:rPr>
              <a:t> amounts to add to running </a:t>
            </a:r>
            <a:r>
              <a:rPr lang="en-US" sz="1800" dirty="0" smtClean="0">
                <a:solidFill>
                  <a:srgbClr val="0000CC"/>
                </a:solidFill>
              </a:rPr>
              <a:t>total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Decision variable</a:t>
            </a:r>
            <a:r>
              <a:rPr lang="en-US" sz="1800" dirty="0" smtClean="0">
                <a:solidFill>
                  <a:srgbClr val="0000CC"/>
                </a:solidFill>
              </a:rPr>
              <a:t> – value whose sign indicates which pixel is next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Drawing </a:t>
            </a:r>
            <a:r>
              <a:rPr lang="en-US" sz="1800" dirty="0" smtClean="0">
                <a:solidFill>
                  <a:srgbClr val="800000"/>
                </a:solidFill>
              </a:rPr>
              <a:t>Polygons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Texture mapping</a:t>
            </a:r>
            <a:r>
              <a:rPr lang="en-US" sz="1800" i="1" dirty="0" smtClean="0">
                <a:solidFill>
                  <a:srgbClr val="0000CC"/>
                </a:solidFill>
              </a:rPr>
              <a:t> – </a:t>
            </a:r>
            <a:r>
              <a:rPr lang="en-US" sz="1800" dirty="0" smtClean="0">
                <a:solidFill>
                  <a:srgbClr val="0000CC"/>
                </a:solidFill>
              </a:rPr>
              <a:t>finding pixels of image (texture) to put in polygon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Scan line interpolation</a:t>
            </a:r>
            <a:r>
              <a:rPr lang="en-US" sz="1800" dirty="0" smtClean="0">
                <a:solidFill>
                  <a:srgbClr val="0000CC"/>
                </a:solidFill>
              </a:rPr>
              <a:t> – procedure for filling in closed </a:t>
            </a:r>
            <a:r>
              <a:rPr lang="en-US" sz="1800" dirty="0" smtClean="0">
                <a:solidFill>
                  <a:srgbClr val="0000CC"/>
                </a:solidFill>
              </a:rPr>
              <a:t>curves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Drawing Circles, Versions1 &amp; 2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5256" y="1066800"/>
            <a:ext cx="701434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Drawing Circles, Version 3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148862"/>
            <a:ext cx="6705600" cy="46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Using The Symmetry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654" y="1295400"/>
            <a:ext cx="839294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Incremental Algorithm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Sketch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686" y="1143000"/>
            <a:ext cx="81035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Incremental Algorithm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Computations needed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330" y="1295400"/>
            <a:ext cx="78550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Adapted from slides © 1997 – 2010 van Dam </a:t>
            </a:r>
            <a:r>
              <a:rPr lang="en-US" i="1" dirty="0" smtClean="0">
                <a:solidFill>
                  <a:srgbClr val="800000"/>
                </a:solidFill>
              </a:rPr>
              <a:t>et al.</a:t>
            </a:r>
            <a:r>
              <a:rPr lang="en-US" dirty="0" smtClean="0">
                <a:solidFill>
                  <a:srgbClr val="800000"/>
                </a:solidFill>
              </a:rPr>
              <a:t>, Brown University</a:t>
            </a:r>
            <a:endParaRPr lang="en-US" i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  <a:r>
              <a:rPr lang="en-US" dirty="0" smtClean="0">
                <a:solidFill>
                  <a:srgbClr val="800000"/>
                </a:solidFill>
              </a:rPr>
              <a:t>Reused with permission.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192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Decision Variable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052748"/>
            <a:ext cx="7924800" cy="46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SPT" val="FALSE"/>
  <p:tag name="CVB" val="6"/>
  <p:tag name="BSN" val="6"/>
  <p:tag name="LFXCI" val="0"/>
  <p:tag name="SVT" val="TRUE"/>
  <p:tag name="CII" val="6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4130</TotalTime>
  <Words>1435</Words>
  <Application>Microsoft Office PowerPoint</Application>
  <PresentationFormat>On-screen Show (4:3)</PresentationFormat>
  <Paragraphs>224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998</cp:revision>
  <dcterms:created xsi:type="dcterms:W3CDTF">1601-01-01T00:00:00Z</dcterms:created>
  <dcterms:modified xsi:type="dcterms:W3CDTF">2011-02-18T01:42:29Z</dcterms:modified>
</cp:coreProperties>
</file>