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tags/tag15.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handoutMasterIdLst>
    <p:handoutMasterId r:id="rId43"/>
  </p:handoutMasterIdLst>
  <p:sldIdLst>
    <p:sldId id="545" r:id="rId2"/>
    <p:sldId id="551" r:id="rId3"/>
    <p:sldId id="729" r:id="rId4"/>
    <p:sldId id="370" r:id="rId5"/>
    <p:sldId id="781" r:id="rId6"/>
    <p:sldId id="730" r:id="rId7"/>
    <p:sldId id="782" r:id="rId8"/>
    <p:sldId id="755" r:id="rId9"/>
    <p:sldId id="756" r:id="rId10"/>
    <p:sldId id="757" r:id="rId11"/>
    <p:sldId id="758" r:id="rId12"/>
    <p:sldId id="759" r:id="rId13"/>
    <p:sldId id="760" r:id="rId14"/>
    <p:sldId id="761" r:id="rId15"/>
    <p:sldId id="762" r:id="rId16"/>
    <p:sldId id="763" r:id="rId17"/>
    <p:sldId id="764" r:id="rId18"/>
    <p:sldId id="765" r:id="rId19"/>
    <p:sldId id="766" r:id="rId20"/>
    <p:sldId id="767" r:id="rId21"/>
    <p:sldId id="768" r:id="rId22"/>
    <p:sldId id="769" r:id="rId23"/>
    <p:sldId id="770" r:id="rId24"/>
    <p:sldId id="771" r:id="rId25"/>
    <p:sldId id="772" r:id="rId26"/>
    <p:sldId id="773" r:id="rId27"/>
    <p:sldId id="774" r:id="rId28"/>
    <p:sldId id="775" r:id="rId29"/>
    <p:sldId id="780" r:id="rId30"/>
    <p:sldId id="777" r:id="rId31"/>
    <p:sldId id="778" r:id="rId32"/>
    <p:sldId id="779" r:id="rId33"/>
    <p:sldId id="732" r:id="rId34"/>
    <p:sldId id="733" r:id="rId35"/>
    <p:sldId id="785" r:id="rId36"/>
    <p:sldId id="783" r:id="rId37"/>
    <p:sldId id="784" r:id="rId38"/>
    <p:sldId id="786" r:id="rId39"/>
    <p:sldId id="546" r:id="rId40"/>
    <p:sldId id="547" r:id="rId41"/>
  </p:sldIdLst>
  <p:sldSz cx="9144000" cy="6858000" type="screen4x3"/>
  <p:notesSz cx="7315200" cy="9601200"/>
  <p:custDataLst>
    <p:tags r:id="rId44"/>
  </p:custDataLst>
  <p:defaultTextStyle>
    <a:defPPr>
      <a:defRPr lang="en-US"/>
    </a:defPPr>
    <a:lvl1pPr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6600CC"/>
    <a:srgbClr val="FF3300"/>
    <a:srgbClr val="CC0000"/>
    <a:srgbClr val="FF5050"/>
    <a:srgbClr val="FF6600"/>
    <a:srgbClr val="33CCFF"/>
    <a:srgbClr val="333399"/>
    <a:srgbClr val="0000FF"/>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81" autoAdjust="0"/>
    <p:restoredTop sz="94545" autoAdjust="0"/>
  </p:normalViewPr>
  <p:slideViewPr>
    <p:cSldViewPr>
      <p:cViewPr varScale="1">
        <p:scale>
          <a:sx n="111" d="100"/>
          <a:sy n="111" d="100"/>
        </p:scale>
        <p:origin x="-1602"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1825" cy="479425"/>
          </a:xfrm>
          <a:prstGeom prst="rect">
            <a:avLst/>
          </a:prstGeom>
          <a:noFill/>
          <a:ln w="9525">
            <a:noFill/>
            <a:miter lim="800000"/>
            <a:headEnd/>
            <a:tailEnd/>
          </a:ln>
          <a:effectLst/>
        </p:spPr>
        <p:txBody>
          <a:bodyPr vert="horz" wrap="square" lIns="96503" tIns="48252" rIns="96503" bIns="48252" numCol="1" anchor="t" anchorCtr="0" compatLnSpc="1">
            <a:prstTxWarp prst="textNoShape">
              <a:avLst/>
            </a:prstTxWarp>
          </a:bodyPr>
          <a:lstStyle>
            <a:lvl1pPr defTabSz="965200">
              <a:spcBef>
                <a:spcPct val="0"/>
              </a:spcBef>
              <a:buClrTx/>
              <a:defRPr sz="1200">
                <a:latin typeface="Times New Roman" pitchFamily="18" charset="0"/>
              </a:defRPr>
            </a:lvl1pPr>
          </a:lstStyle>
          <a:p>
            <a:endParaRPr lang="en-US"/>
          </a:p>
        </p:txBody>
      </p:sp>
      <p:sp>
        <p:nvSpPr>
          <p:cNvPr id="8195" name="Rectangle 3"/>
          <p:cNvSpPr>
            <a:spLocks noGrp="1" noChangeArrowheads="1"/>
          </p:cNvSpPr>
          <p:nvPr>
            <p:ph type="dt" sz="quarter" idx="1"/>
          </p:nvPr>
        </p:nvSpPr>
        <p:spPr bwMode="auto">
          <a:xfrm>
            <a:off x="4143375" y="0"/>
            <a:ext cx="3171825" cy="479425"/>
          </a:xfrm>
          <a:prstGeom prst="rect">
            <a:avLst/>
          </a:prstGeom>
          <a:noFill/>
          <a:ln w="9525">
            <a:noFill/>
            <a:miter lim="800000"/>
            <a:headEnd/>
            <a:tailEnd/>
          </a:ln>
          <a:effectLst/>
        </p:spPr>
        <p:txBody>
          <a:bodyPr vert="horz" wrap="square" lIns="96503" tIns="48252" rIns="96503" bIns="48252" numCol="1" anchor="t" anchorCtr="0" compatLnSpc="1">
            <a:prstTxWarp prst="textNoShape">
              <a:avLst/>
            </a:prstTxWarp>
          </a:bodyPr>
          <a:lstStyle>
            <a:lvl1pPr algn="r" defTabSz="965200">
              <a:spcBef>
                <a:spcPct val="0"/>
              </a:spcBef>
              <a:buClrTx/>
              <a:defRPr sz="1200">
                <a:latin typeface="Times New Roman" pitchFamily="18" charset="0"/>
              </a:defRPr>
            </a:lvl1pPr>
          </a:lstStyle>
          <a:p>
            <a:endParaRPr lang="en-US"/>
          </a:p>
        </p:txBody>
      </p:sp>
      <p:sp>
        <p:nvSpPr>
          <p:cNvPr id="8196" name="Rectangle 4"/>
          <p:cNvSpPr>
            <a:spLocks noGrp="1" noChangeArrowheads="1"/>
          </p:cNvSpPr>
          <p:nvPr>
            <p:ph type="ftr" sz="quarter" idx="2"/>
          </p:nvPr>
        </p:nvSpPr>
        <p:spPr bwMode="auto">
          <a:xfrm>
            <a:off x="0" y="9121775"/>
            <a:ext cx="3171825" cy="479425"/>
          </a:xfrm>
          <a:prstGeom prst="rect">
            <a:avLst/>
          </a:prstGeom>
          <a:noFill/>
          <a:ln w="9525">
            <a:noFill/>
            <a:miter lim="800000"/>
            <a:headEnd/>
            <a:tailEnd/>
          </a:ln>
          <a:effectLst/>
        </p:spPr>
        <p:txBody>
          <a:bodyPr vert="horz" wrap="square" lIns="96503" tIns="48252" rIns="96503" bIns="48252" numCol="1" anchor="b" anchorCtr="0" compatLnSpc="1">
            <a:prstTxWarp prst="textNoShape">
              <a:avLst/>
            </a:prstTxWarp>
          </a:bodyPr>
          <a:lstStyle>
            <a:lvl1pPr defTabSz="965200">
              <a:spcBef>
                <a:spcPct val="0"/>
              </a:spcBef>
              <a:buClrTx/>
              <a:defRPr sz="1200">
                <a:latin typeface="Times New Roman" pitchFamily="18" charset="0"/>
              </a:defRPr>
            </a:lvl1pPr>
          </a:lstStyle>
          <a:p>
            <a:endParaRPr lang="en-US"/>
          </a:p>
        </p:txBody>
      </p:sp>
      <p:sp>
        <p:nvSpPr>
          <p:cNvPr id="8197" name="Rectangle 5"/>
          <p:cNvSpPr>
            <a:spLocks noGrp="1" noChangeArrowheads="1"/>
          </p:cNvSpPr>
          <p:nvPr>
            <p:ph type="sldNum" sz="quarter" idx="3"/>
          </p:nvPr>
        </p:nvSpPr>
        <p:spPr bwMode="auto">
          <a:xfrm>
            <a:off x="4143375" y="9121775"/>
            <a:ext cx="3171825" cy="479425"/>
          </a:xfrm>
          <a:prstGeom prst="rect">
            <a:avLst/>
          </a:prstGeom>
          <a:noFill/>
          <a:ln w="9525">
            <a:noFill/>
            <a:miter lim="800000"/>
            <a:headEnd/>
            <a:tailEnd/>
          </a:ln>
          <a:effectLst/>
        </p:spPr>
        <p:txBody>
          <a:bodyPr vert="horz" wrap="square" lIns="96503" tIns="48252" rIns="96503" bIns="48252" numCol="1" anchor="b" anchorCtr="0" compatLnSpc="1">
            <a:prstTxWarp prst="textNoShape">
              <a:avLst/>
            </a:prstTxWarp>
          </a:bodyPr>
          <a:lstStyle>
            <a:lvl1pPr algn="r" defTabSz="965200">
              <a:spcBef>
                <a:spcPct val="0"/>
              </a:spcBef>
              <a:buClrTx/>
              <a:defRPr sz="1200">
                <a:latin typeface="Times New Roman" pitchFamily="18" charset="0"/>
              </a:defRPr>
            </a:lvl1pPr>
          </a:lstStyle>
          <a:p>
            <a:fld id="{FE0B76BF-F47A-4723-ACD4-4C04EDB04DA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defRPr sz="1200" b="0">
                <a:latin typeface="Times New Roman" pitchFamily="18" charset="0"/>
              </a:defRPr>
            </a:lvl1pPr>
          </a:lstStyle>
          <a:p>
            <a:endParaRPr lang="en-US"/>
          </a:p>
        </p:txBody>
      </p:sp>
      <p:sp>
        <p:nvSpPr>
          <p:cNvPr id="19968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defRPr sz="1200" b="0">
                <a:latin typeface="Times New Roman" pitchFamily="18" charset="0"/>
              </a:defRPr>
            </a:lvl1pPr>
          </a:lstStyle>
          <a:p>
            <a:endParaRPr lang="en-US"/>
          </a:p>
        </p:txBody>
      </p:sp>
      <p:sp>
        <p:nvSpPr>
          <p:cNvPr id="19968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19968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968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defRPr sz="1200" b="0">
                <a:latin typeface="Times New Roman" pitchFamily="18" charset="0"/>
              </a:defRPr>
            </a:lvl1pPr>
          </a:lstStyle>
          <a:p>
            <a:endParaRPr lang="en-US"/>
          </a:p>
        </p:txBody>
      </p:sp>
      <p:sp>
        <p:nvSpPr>
          <p:cNvPr id="19968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defRPr sz="1200" b="0">
                <a:latin typeface="Times New Roman" pitchFamily="18" charset="0"/>
              </a:defRPr>
            </a:lvl1pPr>
          </a:lstStyle>
          <a:p>
            <a:fld id="{D8BEFEEC-EB37-4FAD-B44A-F724FBA528B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F8B00-6917-4FF9-90B8-816218DC4A8F}" type="slidenum">
              <a:rPr lang="en-US"/>
              <a:pPr/>
              <a:t>1</a:t>
            </a:fld>
            <a:endParaRPr lang="en-US"/>
          </a:p>
        </p:txBody>
      </p:sp>
      <p:sp>
        <p:nvSpPr>
          <p:cNvPr id="234498" name="Rectangle 2"/>
          <p:cNvSpPr>
            <a:spLocks noGrp="1" noRot="1" noChangeAspect="1" noChangeArrowheads="1" noTextEdit="1"/>
          </p:cNvSpPr>
          <p:nvPr>
            <p:ph type="sldImg"/>
          </p:nvPr>
        </p:nvSpPr>
        <p:spPr>
          <a:xfrm>
            <a:off x="1716088" y="1063625"/>
            <a:ext cx="3883025" cy="2913063"/>
          </a:xfrm>
          <a:ln/>
        </p:spPr>
      </p:sp>
      <p:sp>
        <p:nvSpPr>
          <p:cNvPr id="234499" name="Rectangle 3"/>
          <p:cNvSpPr>
            <a:spLocks noGrp="1" noChangeArrowheads="1"/>
          </p:cNvSpPr>
          <p:nvPr>
            <p:ph type="body" idx="1"/>
          </p:nvPr>
        </p:nvSpPr>
        <p:spPr>
          <a:xfrm>
            <a:off x="974725" y="4559300"/>
            <a:ext cx="5365750" cy="4321175"/>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2</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BEFEEC-EB37-4FAD-B44A-F724FBA528B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3</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33</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34</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35</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36</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37</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DDBEEC-7A01-4B02-BF8F-90A159EF1F1B}" type="slidenum">
              <a:rPr lang="en-US"/>
              <a:pPr/>
              <a:t>38</a:t>
            </a:fld>
            <a:endParaRPr lang="en-US"/>
          </a:p>
        </p:txBody>
      </p:sp>
      <p:sp>
        <p:nvSpPr>
          <p:cNvPr id="1090562" name="Rectangle 2"/>
          <p:cNvSpPr>
            <a:spLocks noGrp="1" noRot="1" noChangeAspect="1" noChangeArrowheads="1" noTextEdit="1"/>
          </p:cNvSpPr>
          <p:nvPr>
            <p:ph type="sldImg"/>
          </p:nvPr>
        </p:nvSpPr>
        <p:spPr>
          <a:ln/>
        </p:spPr>
      </p:sp>
      <p:sp>
        <p:nvSpPr>
          <p:cNvPr id="109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39</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DF81B79-FE0C-4BB4-A9FE-D1C6CC95DFE2}" type="slidenum">
              <a:rPr lang="en-US" smtClean="0"/>
              <a:pPr/>
              <a:t>4</a:t>
            </a:fld>
            <a:endParaRPr lang="en-US" smtClean="0"/>
          </a:p>
        </p:txBody>
      </p:sp>
      <p:sp>
        <p:nvSpPr>
          <p:cNvPr id="37891" name="Rectangle 2"/>
          <p:cNvSpPr>
            <a:spLocks noGrp="1" noRot="1" noChangeAspect="1" noChangeArrowheads="1" noTextEdit="1"/>
          </p:cNvSpPr>
          <p:nvPr>
            <p:ph type="sldImg"/>
          </p:nvPr>
        </p:nvSpPr>
        <p:spPr>
          <a:xfrm>
            <a:off x="1716088" y="1063625"/>
            <a:ext cx="3883025" cy="2913063"/>
          </a:xfrm>
          <a:ln/>
        </p:spPr>
      </p:sp>
      <p:sp>
        <p:nvSpPr>
          <p:cNvPr id="37892" name="Rectangle 3"/>
          <p:cNvSpPr>
            <a:spLocks noGrp="1" noChangeArrowheads="1"/>
          </p:cNvSpPr>
          <p:nvPr>
            <p:ph type="body" idx="1"/>
          </p:nvPr>
        </p:nvSpPr>
        <p:spPr>
          <a:xfrm>
            <a:off x="974725" y="4559300"/>
            <a:ext cx="5365750" cy="4321175"/>
          </a:xfrm>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40</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5</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6</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7</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BEFEEC-EB37-4FAD-B44A-F724FBA528B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Slide Number Placeholder 4"/>
          <p:cNvSpPr>
            <a:spLocks noGrp="1"/>
          </p:cNvSpPr>
          <p:nvPr>
            <p:ph type="sldNum" sz="quarter" idx="11"/>
          </p:nvPr>
        </p:nvSpPr>
        <p:spPr/>
        <p:txBody>
          <a:bodyPr/>
          <a:lstStyle>
            <a:lvl1pPr>
              <a:defRPr/>
            </a:lvl1pPr>
          </a:lstStyle>
          <a:p>
            <a:fld id="{539D05A1-954A-4984-9D92-2B3FA9AA8617}"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D5211B33-C633-4EDB-9E7A-FB569C08CD8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8763" y="111125"/>
            <a:ext cx="2022475" cy="5984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1338" y="111125"/>
            <a:ext cx="5915025" cy="5984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792A7B45-6600-4D7E-9D61-86B0B211B06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B4AC73EB-7913-4AC9-BDCE-9A74ED0A08B3}"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4"/>
          <p:cNvSpPr>
            <a:spLocks noGrp="1"/>
          </p:cNvSpPr>
          <p:nvPr>
            <p:ph type="sldNum" sz="quarter" idx="11"/>
          </p:nvPr>
        </p:nvSpPr>
        <p:spPr/>
        <p:txBody>
          <a:bodyPr/>
          <a:lstStyle>
            <a:lvl1pPr>
              <a:defRPr/>
            </a:lvl1pPr>
          </a:lstStyle>
          <a:p>
            <a:fld id="{37E8ED23-ADBF-4257-894E-C26DAF4ED13D}"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9572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3925" y="1371600"/>
            <a:ext cx="3897313"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fld id="{F564A9E5-E909-481E-89C3-C410227BC73E}" type="slidenum">
              <a:rPr lang="en-US"/>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fld id="{CD10C518-6918-490E-8D38-B435C955850D}" type="slidenum">
              <a:rPr lang="en-US"/>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lvl1pPr>
              <a:defRPr/>
            </a:lvl1pPr>
          </a:lstStyle>
          <a:p>
            <a:fld id="{32C9DA52-0F76-4537-968F-1029BB6C49CF}" type="slidenum">
              <a:rPr lang="en-US"/>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fld id="{719A7722-CC11-43EE-9610-CCF780E9209A}" type="slidenum">
              <a:rPr lang="en-US"/>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54BC47EB-CAD1-4589-B5DE-86656CC2190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F2878815-2EB3-4AC4-A767-C0B7F04A61E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rot="5400000">
            <a:off x="4379912" y="2093913"/>
            <a:ext cx="384175" cy="9144000"/>
          </a:xfrm>
          <a:prstGeom prst="rect">
            <a:avLst/>
          </a:prstGeom>
          <a:solidFill>
            <a:srgbClr val="5B0DAA"/>
          </a:solidFill>
          <a:ln w="9525">
            <a:noFill/>
            <a:miter lim="800000"/>
            <a:headEnd/>
            <a:tailEnd/>
          </a:ln>
          <a:effectLst/>
        </p:spPr>
        <p:txBody>
          <a:bodyPr wrap="none" anchor="ctr"/>
          <a:lstStyle/>
          <a:p>
            <a:endParaRPr lang="en-US"/>
          </a:p>
        </p:txBody>
      </p:sp>
      <p:sp>
        <p:nvSpPr>
          <p:cNvPr id="7171" name="Rectangle 3"/>
          <p:cNvSpPr>
            <a:spLocks noGrp="1" noChangeArrowheads="1"/>
          </p:cNvSpPr>
          <p:nvPr>
            <p:ph type="title"/>
          </p:nvPr>
        </p:nvSpPr>
        <p:spPr bwMode="auto">
          <a:xfrm>
            <a:off x="541338" y="111125"/>
            <a:ext cx="8045450" cy="1030288"/>
          </a:xfrm>
          <a:prstGeom prst="rect">
            <a:avLst/>
          </a:prstGeom>
          <a:noFill/>
          <a:ln w="9525">
            <a:noFill/>
            <a:miter lim="800000"/>
            <a:headEnd/>
            <a:tailEnd/>
          </a:ln>
          <a:effectLst>
            <a:outerShdw dist="17961" dir="2700000" algn="ctr" rotWithShape="0">
              <a:srgbClr val="FFFF99"/>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685800" y="1371600"/>
            <a:ext cx="7945438"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3" name="Rectangle 5"/>
          <p:cNvSpPr>
            <a:spLocks noChangeArrowheads="1"/>
          </p:cNvSpPr>
          <p:nvPr/>
        </p:nvSpPr>
        <p:spPr bwMode="auto">
          <a:xfrm>
            <a:off x="0" y="0"/>
            <a:ext cx="384175" cy="6858000"/>
          </a:xfrm>
          <a:prstGeom prst="rect">
            <a:avLst/>
          </a:prstGeom>
          <a:solidFill>
            <a:srgbClr val="5B0DAA"/>
          </a:solidFill>
          <a:ln w="9525">
            <a:noFill/>
            <a:miter lim="800000"/>
            <a:headEnd/>
            <a:tailEnd/>
          </a:ln>
          <a:effectLst/>
        </p:spPr>
        <p:txBody>
          <a:bodyPr wrap="none" anchor="ctr"/>
          <a:lstStyle/>
          <a:p>
            <a:pPr algn="ctr">
              <a:spcBef>
                <a:spcPct val="0"/>
              </a:spcBef>
              <a:buClrTx/>
            </a:pPr>
            <a:endParaRPr lang="en-US" b="0">
              <a:latin typeface="Times New Roman" pitchFamily="18" charset="0"/>
            </a:endParaRPr>
          </a:p>
        </p:txBody>
      </p:sp>
      <p:sp>
        <p:nvSpPr>
          <p:cNvPr id="7174" name="Rectangle 6"/>
          <p:cNvSpPr>
            <a:spLocks noChangeArrowheads="1"/>
          </p:cNvSpPr>
          <p:nvPr/>
        </p:nvSpPr>
        <p:spPr bwMode="auto">
          <a:xfrm>
            <a:off x="184150" y="6262688"/>
            <a:ext cx="406400" cy="406400"/>
          </a:xfrm>
          <a:prstGeom prst="rect">
            <a:avLst/>
          </a:prstGeom>
          <a:solidFill>
            <a:srgbClr val="5B0DAA"/>
          </a:solidFill>
          <a:ln w="9525">
            <a:noFill/>
            <a:miter lim="800000"/>
            <a:headEnd/>
            <a:tailEnd/>
          </a:ln>
          <a:effectLst/>
        </p:spPr>
        <p:txBody>
          <a:bodyPr wrap="none" anchor="ctr"/>
          <a:lstStyle/>
          <a:p>
            <a:endParaRPr lang="en-US"/>
          </a:p>
        </p:txBody>
      </p:sp>
      <p:sp>
        <p:nvSpPr>
          <p:cNvPr id="7175" name="Oval 7"/>
          <p:cNvSpPr>
            <a:spLocks noChangeArrowheads="1"/>
          </p:cNvSpPr>
          <p:nvPr/>
        </p:nvSpPr>
        <p:spPr bwMode="auto">
          <a:xfrm>
            <a:off x="382588" y="6092825"/>
            <a:ext cx="398462" cy="379413"/>
          </a:xfrm>
          <a:prstGeom prst="ellipse">
            <a:avLst/>
          </a:prstGeom>
          <a:solidFill>
            <a:schemeClr val="bg1"/>
          </a:solidFill>
          <a:ln w="9525">
            <a:noFill/>
            <a:round/>
            <a:headEnd/>
            <a:tailEnd/>
          </a:ln>
          <a:effectLst/>
        </p:spPr>
        <p:txBody>
          <a:bodyPr wrap="none" anchor="ctr"/>
          <a:lstStyle/>
          <a:p>
            <a:pPr algn="r">
              <a:spcBef>
                <a:spcPct val="0"/>
              </a:spcBef>
              <a:buClrTx/>
            </a:pPr>
            <a:endParaRPr lang="en-US" b="0">
              <a:latin typeface="Times New Roman" pitchFamily="18" charset="0"/>
            </a:endParaRPr>
          </a:p>
        </p:txBody>
      </p:sp>
      <p:sp>
        <p:nvSpPr>
          <p:cNvPr id="7176" name="Text Box 8"/>
          <p:cNvSpPr txBox="1">
            <a:spLocks noChangeArrowheads="1"/>
          </p:cNvSpPr>
          <p:nvPr/>
        </p:nvSpPr>
        <p:spPr bwMode="auto">
          <a:xfrm>
            <a:off x="6565900" y="6461125"/>
            <a:ext cx="2578100" cy="396875"/>
          </a:xfrm>
          <a:prstGeom prst="rect">
            <a:avLst/>
          </a:prstGeom>
          <a:noFill/>
          <a:ln w="9525">
            <a:noFill/>
            <a:miter lim="800000"/>
            <a:headEnd/>
            <a:tailEnd/>
          </a:ln>
          <a:effectLst/>
        </p:spPr>
        <p:txBody>
          <a:bodyPr wrap="none">
            <a:spAutoFit/>
          </a:bodyPr>
          <a:lstStyle/>
          <a:p>
            <a:pPr algn="r">
              <a:spcBef>
                <a:spcPct val="0"/>
              </a:spcBef>
              <a:buClrTx/>
            </a:pPr>
            <a:r>
              <a:rPr lang="en-US" sz="1000" b="0">
                <a:solidFill>
                  <a:srgbClr val="FFFF99"/>
                </a:solidFill>
                <a:latin typeface="Copperplate Gothic Light" pitchFamily="34" charset="0"/>
              </a:rPr>
              <a:t>Computing &amp; Information Sciences</a:t>
            </a:r>
          </a:p>
          <a:p>
            <a:pPr algn="r">
              <a:spcBef>
                <a:spcPct val="0"/>
              </a:spcBef>
              <a:buClrTx/>
            </a:pPr>
            <a:r>
              <a:rPr lang="en-US" sz="1000" b="0">
                <a:solidFill>
                  <a:srgbClr val="FFFF99"/>
                </a:solidFill>
                <a:latin typeface="Copperplate Gothic Light" pitchFamily="34" charset="0"/>
              </a:rPr>
              <a:t>Kansas State University</a:t>
            </a:r>
          </a:p>
        </p:txBody>
      </p:sp>
      <p:sp>
        <p:nvSpPr>
          <p:cNvPr id="7178" name="Rectangle 10"/>
          <p:cNvSpPr>
            <a:spLocks noGrp="1" noChangeArrowheads="1"/>
          </p:cNvSpPr>
          <p:nvPr>
            <p:ph type="sldNum" sz="quarter" idx="4"/>
          </p:nvPr>
        </p:nvSpPr>
        <p:spPr bwMode="auto">
          <a:xfrm>
            <a:off x="0" y="123825"/>
            <a:ext cx="51593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defRPr sz="1000" b="0">
                <a:solidFill>
                  <a:srgbClr val="FFFF99"/>
                </a:solidFill>
                <a:latin typeface="+mj-lt"/>
              </a:defRPr>
            </a:lvl1pPr>
          </a:lstStyle>
          <a:p>
            <a:fld id="{E57356D4-33B4-4E75-9FC2-36B203D83DE4}" type="slidenum">
              <a:rPr lang="en-US"/>
              <a:pPr/>
              <a:t>‹#›</a:t>
            </a:fld>
            <a:endParaRPr lang="en-US"/>
          </a:p>
        </p:txBody>
      </p:sp>
      <p:grpSp>
        <p:nvGrpSpPr>
          <p:cNvPr id="7180" name="Group 12"/>
          <p:cNvGrpSpPr>
            <a:grpSpLocks/>
          </p:cNvGrpSpPr>
          <p:nvPr/>
        </p:nvGrpSpPr>
        <p:grpSpPr bwMode="auto">
          <a:xfrm>
            <a:off x="498475" y="76200"/>
            <a:ext cx="720725" cy="838200"/>
            <a:chOff x="1344" y="384"/>
            <a:chExt cx="1488" cy="1728"/>
          </a:xfrm>
        </p:grpSpPr>
        <p:sp>
          <p:nvSpPr>
            <p:cNvPr id="7181" name="Oval 13"/>
            <p:cNvSpPr>
              <a:spLocks noChangeArrowheads="1"/>
            </p:cNvSpPr>
            <p:nvPr/>
          </p:nvSpPr>
          <p:spPr bwMode="auto">
            <a:xfrm>
              <a:off x="1344" y="900"/>
              <a:ext cx="240" cy="240"/>
            </a:xfrm>
            <a:prstGeom prst="ellipse">
              <a:avLst/>
            </a:prstGeom>
            <a:solidFill>
              <a:srgbClr val="66FF33"/>
            </a:solidFill>
            <a:ln w="19050">
              <a:solidFill>
                <a:schemeClr val="tx1"/>
              </a:solidFill>
              <a:round/>
              <a:headEnd/>
              <a:tailEnd/>
            </a:ln>
            <a:effectLst/>
          </p:spPr>
          <p:txBody>
            <a:bodyPr wrap="none" anchor="ctr"/>
            <a:lstStyle/>
            <a:p>
              <a:endParaRPr lang="en-US"/>
            </a:p>
          </p:txBody>
        </p:sp>
        <p:sp>
          <p:nvSpPr>
            <p:cNvPr id="7182" name="Oval 14"/>
            <p:cNvSpPr>
              <a:spLocks noChangeArrowheads="1"/>
            </p:cNvSpPr>
            <p:nvPr/>
          </p:nvSpPr>
          <p:spPr bwMode="auto">
            <a:xfrm>
              <a:off x="1344" y="384"/>
              <a:ext cx="240" cy="240"/>
            </a:xfrm>
            <a:prstGeom prst="ellipse">
              <a:avLst/>
            </a:prstGeom>
            <a:solidFill>
              <a:srgbClr val="0066FF"/>
            </a:solidFill>
            <a:ln w="19050">
              <a:solidFill>
                <a:schemeClr val="tx1"/>
              </a:solidFill>
              <a:round/>
              <a:headEnd/>
              <a:tailEnd/>
            </a:ln>
            <a:effectLst/>
          </p:spPr>
          <p:txBody>
            <a:bodyPr wrap="none" anchor="ctr"/>
            <a:lstStyle/>
            <a:p>
              <a:endParaRPr lang="en-US"/>
            </a:p>
          </p:txBody>
        </p:sp>
        <p:sp>
          <p:nvSpPr>
            <p:cNvPr id="7183" name="Oval 15"/>
            <p:cNvSpPr>
              <a:spLocks noChangeArrowheads="1"/>
            </p:cNvSpPr>
            <p:nvPr/>
          </p:nvSpPr>
          <p:spPr bwMode="auto">
            <a:xfrm>
              <a:off x="1920" y="900"/>
              <a:ext cx="240" cy="240"/>
            </a:xfrm>
            <a:prstGeom prst="ellipse">
              <a:avLst/>
            </a:prstGeom>
            <a:solidFill>
              <a:srgbClr val="66FF33"/>
            </a:solidFill>
            <a:ln w="19050">
              <a:solidFill>
                <a:schemeClr val="tx1"/>
              </a:solidFill>
              <a:round/>
              <a:headEnd/>
              <a:tailEnd/>
            </a:ln>
            <a:effectLst/>
          </p:spPr>
          <p:txBody>
            <a:bodyPr wrap="none" anchor="ctr"/>
            <a:lstStyle/>
            <a:p>
              <a:endParaRPr lang="en-US"/>
            </a:p>
          </p:txBody>
        </p:sp>
        <p:sp>
          <p:nvSpPr>
            <p:cNvPr id="7184" name="Oval 16"/>
            <p:cNvSpPr>
              <a:spLocks noChangeArrowheads="1"/>
            </p:cNvSpPr>
            <p:nvPr/>
          </p:nvSpPr>
          <p:spPr bwMode="auto">
            <a:xfrm>
              <a:off x="2256" y="384"/>
              <a:ext cx="240" cy="240"/>
            </a:xfrm>
            <a:prstGeom prst="ellipse">
              <a:avLst/>
            </a:prstGeom>
            <a:solidFill>
              <a:srgbClr val="0066FF"/>
            </a:solidFill>
            <a:ln w="19050">
              <a:solidFill>
                <a:schemeClr val="tx1"/>
              </a:solidFill>
              <a:round/>
              <a:headEnd/>
              <a:tailEnd/>
            </a:ln>
            <a:effectLst/>
          </p:spPr>
          <p:txBody>
            <a:bodyPr wrap="none" anchor="ctr"/>
            <a:lstStyle/>
            <a:p>
              <a:endParaRPr lang="en-US"/>
            </a:p>
          </p:txBody>
        </p:sp>
        <p:sp>
          <p:nvSpPr>
            <p:cNvPr id="7185" name="Oval 17"/>
            <p:cNvSpPr>
              <a:spLocks noChangeArrowheads="1"/>
            </p:cNvSpPr>
            <p:nvPr/>
          </p:nvSpPr>
          <p:spPr bwMode="auto">
            <a:xfrm>
              <a:off x="2592" y="900"/>
              <a:ext cx="240" cy="240"/>
            </a:xfrm>
            <a:prstGeom prst="ellipse">
              <a:avLst/>
            </a:prstGeom>
            <a:solidFill>
              <a:srgbClr val="66FF33"/>
            </a:solidFill>
            <a:ln w="19050">
              <a:solidFill>
                <a:schemeClr val="tx1"/>
              </a:solidFill>
              <a:round/>
              <a:headEnd/>
              <a:tailEnd/>
            </a:ln>
            <a:effectLst/>
          </p:spPr>
          <p:txBody>
            <a:bodyPr wrap="none" anchor="ctr"/>
            <a:lstStyle/>
            <a:p>
              <a:endParaRPr lang="en-US"/>
            </a:p>
          </p:txBody>
        </p:sp>
        <p:sp>
          <p:nvSpPr>
            <p:cNvPr id="7186" name="Oval 18"/>
            <p:cNvSpPr>
              <a:spLocks noChangeArrowheads="1"/>
            </p:cNvSpPr>
            <p:nvPr/>
          </p:nvSpPr>
          <p:spPr bwMode="auto">
            <a:xfrm>
              <a:off x="1920" y="1392"/>
              <a:ext cx="240" cy="240"/>
            </a:xfrm>
            <a:prstGeom prst="ellipse">
              <a:avLst/>
            </a:prstGeom>
            <a:solidFill>
              <a:srgbClr val="FFFF66"/>
            </a:solidFill>
            <a:ln w="19050">
              <a:solidFill>
                <a:schemeClr val="tx1"/>
              </a:solidFill>
              <a:round/>
              <a:headEnd/>
              <a:tailEnd/>
            </a:ln>
            <a:effectLst/>
          </p:spPr>
          <p:txBody>
            <a:bodyPr wrap="none" anchor="ctr"/>
            <a:lstStyle/>
            <a:p>
              <a:endParaRPr lang="en-US"/>
            </a:p>
          </p:txBody>
        </p:sp>
        <p:sp>
          <p:nvSpPr>
            <p:cNvPr id="7187" name="Oval 19"/>
            <p:cNvSpPr>
              <a:spLocks noChangeArrowheads="1"/>
            </p:cNvSpPr>
            <p:nvPr/>
          </p:nvSpPr>
          <p:spPr bwMode="auto">
            <a:xfrm>
              <a:off x="1632" y="1872"/>
              <a:ext cx="240" cy="240"/>
            </a:xfrm>
            <a:prstGeom prst="ellipse">
              <a:avLst/>
            </a:prstGeom>
            <a:solidFill>
              <a:srgbClr val="FF0000"/>
            </a:solidFill>
            <a:ln w="19050">
              <a:solidFill>
                <a:schemeClr val="tx1"/>
              </a:solidFill>
              <a:round/>
              <a:headEnd/>
              <a:tailEnd/>
            </a:ln>
            <a:effectLst/>
          </p:spPr>
          <p:txBody>
            <a:bodyPr wrap="none" anchor="ctr"/>
            <a:lstStyle/>
            <a:p>
              <a:endParaRPr lang="en-US"/>
            </a:p>
          </p:txBody>
        </p:sp>
        <p:sp>
          <p:nvSpPr>
            <p:cNvPr id="7188" name="Oval 20"/>
            <p:cNvSpPr>
              <a:spLocks noChangeArrowheads="1"/>
            </p:cNvSpPr>
            <p:nvPr/>
          </p:nvSpPr>
          <p:spPr bwMode="auto">
            <a:xfrm>
              <a:off x="2304" y="1872"/>
              <a:ext cx="240" cy="240"/>
            </a:xfrm>
            <a:prstGeom prst="ellipse">
              <a:avLst/>
            </a:prstGeom>
            <a:solidFill>
              <a:srgbClr val="FF0000"/>
            </a:solidFill>
            <a:ln w="19050">
              <a:solidFill>
                <a:schemeClr val="tx1"/>
              </a:solidFill>
              <a:round/>
              <a:headEnd/>
              <a:tailEnd/>
            </a:ln>
            <a:effectLst/>
          </p:spPr>
          <p:txBody>
            <a:bodyPr wrap="none" anchor="ctr"/>
            <a:lstStyle/>
            <a:p>
              <a:endParaRPr lang="en-US"/>
            </a:p>
          </p:txBody>
        </p:sp>
        <p:cxnSp>
          <p:nvCxnSpPr>
            <p:cNvPr id="7189" name="AutoShape 21"/>
            <p:cNvCxnSpPr>
              <a:cxnSpLocks noChangeShapeType="1"/>
              <a:stCxn id="7182" idx="4"/>
              <a:endCxn id="7181" idx="0"/>
            </p:cNvCxnSpPr>
            <p:nvPr/>
          </p:nvCxnSpPr>
          <p:spPr bwMode="auto">
            <a:xfrm>
              <a:off x="1464" y="636"/>
              <a:ext cx="0" cy="252"/>
            </a:xfrm>
            <a:prstGeom prst="straightConnector1">
              <a:avLst/>
            </a:prstGeom>
            <a:noFill/>
            <a:ln w="19050">
              <a:solidFill>
                <a:schemeClr val="tx1"/>
              </a:solidFill>
              <a:round/>
              <a:headEnd/>
              <a:tailEnd type="stealth" w="lg" len="med"/>
            </a:ln>
            <a:effectLst/>
          </p:spPr>
        </p:cxnSp>
        <p:cxnSp>
          <p:nvCxnSpPr>
            <p:cNvPr id="7190" name="AutoShape 22"/>
            <p:cNvCxnSpPr>
              <a:cxnSpLocks noChangeShapeType="1"/>
              <a:stCxn id="7184" idx="3"/>
              <a:endCxn id="7183" idx="0"/>
            </p:cNvCxnSpPr>
            <p:nvPr/>
          </p:nvCxnSpPr>
          <p:spPr bwMode="auto">
            <a:xfrm flipH="1">
              <a:off x="2040" y="601"/>
              <a:ext cx="251" cy="287"/>
            </a:xfrm>
            <a:prstGeom prst="straightConnector1">
              <a:avLst/>
            </a:prstGeom>
            <a:noFill/>
            <a:ln w="19050">
              <a:solidFill>
                <a:schemeClr val="tx1"/>
              </a:solidFill>
              <a:round/>
              <a:headEnd/>
              <a:tailEnd type="stealth" w="lg" len="med"/>
            </a:ln>
            <a:effectLst/>
          </p:spPr>
        </p:cxnSp>
        <p:cxnSp>
          <p:nvCxnSpPr>
            <p:cNvPr id="7191" name="AutoShape 23"/>
            <p:cNvCxnSpPr>
              <a:cxnSpLocks noChangeShapeType="1"/>
              <a:stCxn id="7184" idx="5"/>
              <a:endCxn id="7185" idx="0"/>
            </p:cNvCxnSpPr>
            <p:nvPr/>
          </p:nvCxnSpPr>
          <p:spPr bwMode="auto">
            <a:xfrm>
              <a:off x="2461" y="601"/>
              <a:ext cx="251" cy="287"/>
            </a:xfrm>
            <a:prstGeom prst="straightConnector1">
              <a:avLst/>
            </a:prstGeom>
            <a:noFill/>
            <a:ln w="19050">
              <a:solidFill>
                <a:schemeClr val="tx1"/>
              </a:solidFill>
              <a:round/>
              <a:headEnd/>
              <a:tailEnd type="stealth" w="lg" len="med"/>
            </a:ln>
            <a:effectLst/>
          </p:spPr>
        </p:cxnSp>
        <p:cxnSp>
          <p:nvCxnSpPr>
            <p:cNvPr id="7192" name="AutoShape 24"/>
            <p:cNvCxnSpPr>
              <a:cxnSpLocks noChangeShapeType="1"/>
              <a:stCxn id="7181" idx="4"/>
              <a:endCxn id="7186" idx="1"/>
            </p:cNvCxnSpPr>
            <p:nvPr/>
          </p:nvCxnSpPr>
          <p:spPr bwMode="auto">
            <a:xfrm>
              <a:off x="1464" y="1152"/>
              <a:ext cx="491" cy="263"/>
            </a:xfrm>
            <a:prstGeom prst="straightConnector1">
              <a:avLst/>
            </a:prstGeom>
            <a:noFill/>
            <a:ln w="19050">
              <a:solidFill>
                <a:schemeClr val="tx1"/>
              </a:solidFill>
              <a:round/>
              <a:headEnd/>
              <a:tailEnd type="stealth" w="lg" len="med"/>
            </a:ln>
            <a:effectLst/>
          </p:spPr>
        </p:cxnSp>
        <p:cxnSp>
          <p:nvCxnSpPr>
            <p:cNvPr id="7193" name="AutoShape 25"/>
            <p:cNvCxnSpPr>
              <a:cxnSpLocks noChangeShapeType="1"/>
              <a:stCxn id="7183" idx="4"/>
              <a:endCxn id="7186" idx="0"/>
            </p:cNvCxnSpPr>
            <p:nvPr/>
          </p:nvCxnSpPr>
          <p:spPr bwMode="auto">
            <a:xfrm>
              <a:off x="2040" y="1152"/>
              <a:ext cx="0" cy="228"/>
            </a:xfrm>
            <a:prstGeom prst="straightConnector1">
              <a:avLst/>
            </a:prstGeom>
            <a:noFill/>
            <a:ln w="19050">
              <a:solidFill>
                <a:schemeClr val="tx1"/>
              </a:solidFill>
              <a:round/>
              <a:headEnd/>
              <a:tailEnd type="stealth" w="lg" len="med"/>
            </a:ln>
            <a:effectLst/>
          </p:spPr>
        </p:cxnSp>
        <p:cxnSp>
          <p:nvCxnSpPr>
            <p:cNvPr id="7194" name="AutoShape 26"/>
            <p:cNvCxnSpPr>
              <a:cxnSpLocks noChangeShapeType="1"/>
              <a:stCxn id="7185" idx="4"/>
              <a:endCxn id="7188" idx="0"/>
            </p:cNvCxnSpPr>
            <p:nvPr/>
          </p:nvCxnSpPr>
          <p:spPr bwMode="auto">
            <a:xfrm flipH="1">
              <a:off x="2424" y="1152"/>
              <a:ext cx="288" cy="708"/>
            </a:xfrm>
            <a:prstGeom prst="straightConnector1">
              <a:avLst/>
            </a:prstGeom>
            <a:noFill/>
            <a:ln w="19050">
              <a:solidFill>
                <a:schemeClr val="tx1"/>
              </a:solidFill>
              <a:round/>
              <a:headEnd/>
              <a:tailEnd type="stealth" w="lg" len="med"/>
            </a:ln>
            <a:effectLst/>
          </p:spPr>
        </p:cxnSp>
        <p:cxnSp>
          <p:nvCxnSpPr>
            <p:cNvPr id="7195" name="AutoShape 27"/>
            <p:cNvCxnSpPr>
              <a:cxnSpLocks noChangeShapeType="1"/>
              <a:stCxn id="7186" idx="5"/>
              <a:endCxn id="7188" idx="1"/>
            </p:cNvCxnSpPr>
            <p:nvPr/>
          </p:nvCxnSpPr>
          <p:spPr bwMode="auto">
            <a:xfrm>
              <a:off x="2125" y="1609"/>
              <a:ext cx="214" cy="286"/>
            </a:xfrm>
            <a:prstGeom prst="straightConnector1">
              <a:avLst/>
            </a:prstGeom>
            <a:noFill/>
            <a:ln w="19050">
              <a:solidFill>
                <a:schemeClr val="tx1"/>
              </a:solidFill>
              <a:round/>
              <a:headEnd/>
              <a:tailEnd type="stealth" w="lg" len="med"/>
            </a:ln>
            <a:effectLst/>
          </p:spPr>
        </p:cxnSp>
        <p:cxnSp>
          <p:nvCxnSpPr>
            <p:cNvPr id="7196" name="AutoShape 28"/>
            <p:cNvCxnSpPr>
              <a:cxnSpLocks noChangeShapeType="1"/>
              <a:stCxn id="7186" idx="3"/>
              <a:endCxn id="7187" idx="0"/>
            </p:cNvCxnSpPr>
            <p:nvPr/>
          </p:nvCxnSpPr>
          <p:spPr bwMode="auto">
            <a:xfrm flipH="1">
              <a:off x="1752" y="1609"/>
              <a:ext cx="203" cy="251"/>
            </a:xfrm>
            <a:prstGeom prst="straightConnector1">
              <a:avLst/>
            </a:prstGeom>
            <a:noFill/>
            <a:ln w="19050">
              <a:solidFill>
                <a:schemeClr val="tx1"/>
              </a:solidFill>
              <a:round/>
              <a:headEnd/>
              <a:tailEnd type="stealth" w="lg" len="med"/>
            </a:ln>
            <a:effectLst/>
          </p:spPr>
        </p:cxnSp>
      </p:grpSp>
      <p:pic>
        <p:nvPicPr>
          <p:cNvPr id="7197" name="Picture 29" descr="powercat"/>
          <p:cNvPicPr>
            <a:picLocks noChangeAspect="1" noChangeArrowheads="1"/>
          </p:cNvPicPr>
          <p:nvPr/>
        </p:nvPicPr>
        <p:blipFill>
          <a:blip r:embed="rId13" cstate="print"/>
          <a:srcRect/>
          <a:stretch>
            <a:fillRect/>
          </a:stretch>
        </p:blipFill>
        <p:spPr bwMode="auto">
          <a:xfrm>
            <a:off x="8305800" y="5802313"/>
            <a:ext cx="838200" cy="674687"/>
          </a:xfrm>
          <a:prstGeom prst="rect">
            <a:avLst/>
          </a:prstGeom>
          <a:noFill/>
        </p:spPr>
      </p:pic>
      <p:sp>
        <p:nvSpPr>
          <p:cNvPr id="30" name="Text Box 8"/>
          <p:cNvSpPr txBox="1">
            <a:spLocks noChangeArrowheads="1"/>
          </p:cNvSpPr>
          <p:nvPr userDrawn="1"/>
        </p:nvSpPr>
        <p:spPr bwMode="auto">
          <a:xfrm>
            <a:off x="0" y="6461125"/>
            <a:ext cx="2699778" cy="400110"/>
          </a:xfrm>
          <a:prstGeom prst="rect">
            <a:avLst/>
          </a:prstGeom>
          <a:noFill/>
          <a:ln w="9525">
            <a:noFill/>
            <a:miter lim="800000"/>
            <a:headEnd/>
            <a:tailEnd/>
          </a:ln>
          <a:effectLst/>
        </p:spPr>
        <p:txBody>
          <a:bodyPr wrap="none">
            <a:spAutoFit/>
          </a:bodyPr>
          <a:lstStyle/>
          <a:p>
            <a:pPr algn="l">
              <a:defRPr/>
            </a:pPr>
            <a:r>
              <a:rPr lang="en-US" sz="1000" b="0" u="none" dirty="0" smtClean="0">
                <a:solidFill>
                  <a:srgbClr val="FFFF99"/>
                </a:solidFill>
                <a:latin typeface="Copperplate Gothic Light" pitchFamily="34" charset="0"/>
              </a:rPr>
              <a:t>CIS 536/636</a:t>
            </a:r>
          </a:p>
          <a:p>
            <a:pPr algn="l">
              <a:defRPr/>
            </a:pPr>
            <a:r>
              <a:rPr lang="en-US" sz="1000" b="0" u="none" dirty="0" smtClean="0">
                <a:solidFill>
                  <a:srgbClr val="FFFF99"/>
                </a:solidFill>
                <a:latin typeface="Copperplate Gothic Light" pitchFamily="34" charset="0"/>
              </a:rPr>
              <a:t>Introduction to</a:t>
            </a:r>
            <a:r>
              <a:rPr lang="en-US" sz="1000" b="0" u="none" baseline="0" dirty="0" smtClean="0">
                <a:solidFill>
                  <a:srgbClr val="FFFF99"/>
                </a:solidFill>
                <a:latin typeface="Copperplate Gothic Light" pitchFamily="34" charset="0"/>
              </a:rPr>
              <a:t> </a:t>
            </a:r>
            <a:r>
              <a:rPr lang="en-US" sz="1000" b="0" u="none" dirty="0" smtClean="0">
                <a:solidFill>
                  <a:srgbClr val="FFFF99"/>
                </a:solidFill>
                <a:latin typeface="Copperplate Gothic Light" pitchFamily="34" charset="0"/>
              </a:rPr>
              <a:t>Computer Graphics</a:t>
            </a:r>
            <a:endParaRPr lang="en-US" sz="1000" b="0" u="none" dirty="0">
              <a:solidFill>
                <a:srgbClr val="FFFF99"/>
              </a:solidFill>
              <a:latin typeface="Copperplate Gothic Light" pitchFamily="34" charset="0"/>
            </a:endParaRPr>
          </a:p>
        </p:txBody>
      </p:sp>
      <p:sp>
        <p:nvSpPr>
          <p:cNvPr id="31" name="Text Box 8"/>
          <p:cNvSpPr txBox="1">
            <a:spLocks noChangeArrowheads="1"/>
          </p:cNvSpPr>
          <p:nvPr userDrawn="1"/>
        </p:nvSpPr>
        <p:spPr bwMode="auto">
          <a:xfrm>
            <a:off x="4036850" y="6535579"/>
            <a:ext cx="1390124" cy="246221"/>
          </a:xfrm>
          <a:prstGeom prst="rect">
            <a:avLst/>
          </a:prstGeom>
          <a:noFill/>
          <a:ln w="9525">
            <a:noFill/>
            <a:miter lim="800000"/>
            <a:headEnd/>
            <a:tailEnd/>
          </a:ln>
          <a:effectLst/>
        </p:spPr>
        <p:txBody>
          <a:bodyPr wrap="none">
            <a:spAutoFit/>
          </a:bodyPr>
          <a:lstStyle/>
          <a:p>
            <a:pPr algn="l">
              <a:defRPr/>
            </a:pPr>
            <a:r>
              <a:rPr lang="en-US" sz="1000" b="0" u="none" dirty="0" smtClean="0">
                <a:solidFill>
                  <a:srgbClr val="FFFF99"/>
                </a:solidFill>
                <a:latin typeface="Copperplate Gothic Light" pitchFamily="34" charset="0"/>
              </a:rPr>
              <a:t>Lecture 10 of 41</a:t>
            </a:r>
            <a:endParaRPr lang="en-US" sz="1000" b="0" u="none" dirty="0">
              <a:solidFill>
                <a:srgbClr val="FFFF99"/>
              </a:solidFill>
              <a:latin typeface="Copperplate Gothic Light"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sldNum="0" hdr="0"/>
  <p:txStyles>
    <p:titleStyle>
      <a:lvl1pPr algn="ctr" rtl="0" eaLnBrk="0" fontAlgn="base" hangingPunct="0">
        <a:spcBef>
          <a:spcPct val="0"/>
        </a:spcBef>
        <a:spcAft>
          <a:spcPct val="0"/>
        </a:spcAft>
        <a:defRPr sz="2800" b="1">
          <a:solidFill>
            <a:srgbClr val="5B0DAA"/>
          </a:solidFill>
          <a:latin typeface="+mj-lt"/>
          <a:ea typeface="+mj-ea"/>
          <a:cs typeface="+mj-cs"/>
        </a:defRPr>
      </a:lvl1pPr>
      <a:lvl2pPr algn="ctr" rtl="0" eaLnBrk="0" fontAlgn="base" hangingPunct="0">
        <a:spcBef>
          <a:spcPct val="0"/>
        </a:spcBef>
        <a:spcAft>
          <a:spcPct val="0"/>
        </a:spcAft>
        <a:defRPr sz="2800" b="1">
          <a:solidFill>
            <a:srgbClr val="5B0DAA"/>
          </a:solidFill>
          <a:latin typeface="Copperplate Gothic Light" pitchFamily="34" charset="0"/>
        </a:defRPr>
      </a:lvl2pPr>
      <a:lvl3pPr algn="ctr" rtl="0" eaLnBrk="0" fontAlgn="base" hangingPunct="0">
        <a:spcBef>
          <a:spcPct val="0"/>
        </a:spcBef>
        <a:spcAft>
          <a:spcPct val="0"/>
        </a:spcAft>
        <a:defRPr sz="2800" b="1">
          <a:solidFill>
            <a:srgbClr val="5B0DAA"/>
          </a:solidFill>
          <a:latin typeface="Copperplate Gothic Light" pitchFamily="34" charset="0"/>
        </a:defRPr>
      </a:lvl3pPr>
      <a:lvl4pPr algn="ctr" rtl="0" eaLnBrk="0" fontAlgn="base" hangingPunct="0">
        <a:spcBef>
          <a:spcPct val="0"/>
        </a:spcBef>
        <a:spcAft>
          <a:spcPct val="0"/>
        </a:spcAft>
        <a:defRPr sz="2800" b="1">
          <a:solidFill>
            <a:srgbClr val="5B0DAA"/>
          </a:solidFill>
          <a:latin typeface="Copperplate Gothic Light" pitchFamily="34" charset="0"/>
        </a:defRPr>
      </a:lvl4pPr>
      <a:lvl5pPr algn="ctr" rtl="0" eaLnBrk="0" fontAlgn="base" hangingPunct="0">
        <a:spcBef>
          <a:spcPct val="0"/>
        </a:spcBef>
        <a:spcAft>
          <a:spcPct val="0"/>
        </a:spcAft>
        <a:defRPr sz="2800" b="1">
          <a:solidFill>
            <a:srgbClr val="5B0DAA"/>
          </a:solidFill>
          <a:latin typeface="Copperplate Gothic Light" pitchFamily="34" charset="0"/>
        </a:defRPr>
      </a:lvl5pPr>
      <a:lvl6pPr marL="457200" algn="ctr" rtl="0" eaLnBrk="0" fontAlgn="base" hangingPunct="0">
        <a:spcBef>
          <a:spcPct val="0"/>
        </a:spcBef>
        <a:spcAft>
          <a:spcPct val="0"/>
        </a:spcAft>
        <a:defRPr sz="2800" b="1">
          <a:solidFill>
            <a:srgbClr val="5B0DAA"/>
          </a:solidFill>
          <a:latin typeface="Copperplate Gothic Light" pitchFamily="34" charset="0"/>
        </a:defRPr>
      </a:lvl6pPr>
      <a:lvl7pPr marL="914400" algn="ctr" rtl="0" eaLnBrk="0" fontAlgn="base" hangingPunct="0">
        <a:spcBef>
          <a:spcPct val="0"/>
        </a:spcBef>
        <a:spcAft>
          <a:spcPct val="0"/>
        </a:spcAft>
        <a:defRPr sz="2800" b="1">
          <a:solidFill>
            <a:srgbClr val="5B0DAA"/>
          </a:solidFill>
          <a:latin typeface="Copperplate Gothic Light" pitchFamily="34" charset="0"/>
        </a:defRPr>
      </a:lvl7pPr>
      <a:lvl8pPr marL="1371600" algn="ctr" rtl="0" eaLnBrk="0" fontAlgn="base" hangingPunct="0">
        <a:spcBef>
          <a:spcPct val="0"/>
        </a:spcBef>
        <a:spcAft>
          <a:spcPct val="0"/>
        </a:spcAft>
        <a:defRPr sz="2800" b="1">
          <a:solidFill>
            <a:srgbClr val="5B0DAA"/>
          </a:solidFill>
          <a:latin typeface="Copperplate Gothic Light" pitchFamily="34" charset="0"/>
        </a:defRPr>
      </a:lvl8pPr>
      <a:lvl9pPr marL="1828800" algn="ctr" rtl="0" eaLnBrk="0" fontAlgn="base" hangingPunct="0">
        <a:spcBef>
          <a:spcPct val="0"/>
        </a:spcBef>
        <a:spcAft>
          <a:spcPct val="0"/>
        </a:spcAft>
        <a:defRPr sz="2800" b="1">
          <a:solidFill>
            <a:srgbClr val="5B0DAA"/>
          </a:solidFill>
          <a:latin typeface="Copperplate Gothic Light" pitchFamily="34" charset="0"/>
        </a:defRPr>
      </a:lvl9pPr>
    </p:titleStyle>
    <p:bodyStyle>
      <a:lvl1pPr marL="342900" indent="-342900" algn="l" rtl="0" eaLnBrk="0" fontAlgn="base" hangingPunct="0">
        <a:spcBef>
          <a:spcPct val="20000"/>
        </a:spcBef>
        <a:spcAft>
          <a:spcPct val="0"/>
        </a:spcAft>
        <a:buClr>
          <a:srgbClr val="5B0DAA"/>
        </a:buClr>
        <a:buFont typeface="Wingdings" pitchFamily="2" charset="2"/>
        <a:buChar char="l"/>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5B0DAA"/>
        </a:buClr>
        <a:buFont typeface="Wingdings" pitchFamily="2" charset="2"/>
        <a:buChar char="­"/>
        <a:defRPr>
          <a:solidFill>
            <a:srgbClr val="5B0DAA"/>
          </a:solidFill>
          <a:latin typeface="+mn-lt"/>
        </a:defRPr>
      </a:lvl2pPr>
      <a:lvl3pPr marL="1143000" indent="-228600" algn="l" rtl="0" eaLnBrk="0" fontAlgn="base" hangingPunct="0">
        <a:spcBef>
          <a:spcPct val="20000"/>
        </a:spcBef>
        <a:spcAft>
          <a:spcPct val="0"/>
        </a:spcAft>
        <a:buClr>
          <a:srgbClr val="5B0DAA"/>
        </a:buClr>
        <a:buFont typeface="Wingdings" pitchFamily="2" charset="2"/>
        <a:buChar char="ð"/>
        <a:defRPr sz="1600">
          <a:solidFill>
            <a:schemeClr val="tx1"/>
          </a:solidFill>
          <a:latin typeface="+mn-lt"/>
        </a:defRPr>
      </a:lvl3pPr>
      <a:lvl4pPr marL="1600200" indent="-228600" algn="l" rtl="0" eaLnBrk="0" fontAlgn="base" hangingPunct="0">
        <a:spcBef>
          <a:spcPct val="20000"/>
        </a:spcBef>
        <a:spcAft>
          <a:spcPct val="0"/>
        </a:spcAft>
        <a:buClr>
          <a:srgbClr val="5B0DAA"/>
        </a:buClr>
        <a:buFont typeface="Wingdings" pitchFamily="2" charset="2"/>
        <a:buChar char="u"/>
        <a:defRPr sz="1400">
          <a:solidFill>
            <a:srgbClr val="5B0DAA"/>
          </a:solidFill>
          <a:latin typeface="+mn-lt"/>
        </a:defRPr>
      </a:lvl4pPr>
      <a:lvl5pPr marL="20574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5pPr>
      <a:lvl6pPr marL="25146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6pPr>
      <a:lvl7pPr marL="29718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7pPr>
      <a:lvl8pPr marL="34290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8pPr>
      <a:lvl9pPr marL="38862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bit.ly/ieUq45" TargetMode="External"/><Relationship Id="rId3" Type="http://schemas.openxmlformats.org/officeDocument/2006/relationships/notesSlide" Target="../notesSlides/notesSlide1.xml"/><Relationship Id="rId7" Type="http://schemas.openxmlformats.org/officeDocument/2006/relationships/hyperlink" Target="http://www.cis.ksu.edu/~bhsu" TargetMode="Externa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hyperlink" Target="http://www.kddresearch.org/Courses/CIS636" TargetMode="External"/><Relationship Id="rId5" Type="http://schemas.openxmlformats.org/officeDocument/2006/relationships/hyperlink" Target="http://bit.ly/eVizrE" TargetMode="External"/><Relationship Id="rId10" Type="http://schemas.openxmlformats.org/officeDocument/2006/relationships/hyperlink" Target="http://en.wikipedia.org/wiki/Shader" TargetMode="External"/><Relationship Id="rId4" Type="http://schemas.openxmlformats.org/officeDocument/2006/relationships/hyperlink" Target="http://bit.ly/hGvXlH" TargetMode="External"/><Relationship Id="rId9" Type="http://schemas.openxmlformats.org/officeDocument/2006/relationships/hyperlink" Target="http://bit.ly/hMqxM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bit.ly/gC3vwH"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it.ly/gC3vwH"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bit.ly/gC3vwH"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bit.ly/gC3vwH"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bit.ly/gC3vwH"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bit.ly/gC3vwH"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bit.ly/gC3vwH"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bit.ly/gC3vwH" TargetMode="External"/><Relationship Id="rId5" Type="http://schemas.openxmlformats.org/officeDocument/2006/relationships/hyperlink" Target="http://www.directxtutorial.com/"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bit.ly/gC3vwH"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bit.ly/gC3vwH"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hyperlink" Target="http://bit.ly/gC3vwH"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bit.ly/gC3vwH"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bit.ly/gC3vwH"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bit.ly/gC3vwH"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bit.ly/gC3vwH"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bit.ly/gC3vwH"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bit.ly/gC3vwH"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bit.ly/gC3vwH"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bit.ly/gC3vwH"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bit.ly/gC3vwH"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bit.ly/gC3vwH"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bit.ly/gC3vwH"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bit.ly/gC3vwH"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bit.ly/hMqxMl" TargetMode="External"/><Relationship Id="rId3" Type="http://schemas.openxmlformats.org/officeDocument/2006/relationships/notesSlide" Target="../notesSlides/notesSlide33.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gi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9.jpeg"/><Relationship Id="rId5" Type="http://schemas.openxmlformats.org/officeDocument/2006/relationships/image" Target="../media/image18.gif"/><Relationship Id="rId4" Type="http://schemas.openxmlformats.org/officeDocument/2006/relationships/hyperlink" Target="http://bit.ly/hMqxMl"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8.gif"/><Relationship Id="rId4" Type="http://schemas.openxmlformats.org/officeDocument/2006/relationships/hyperlink" Target="http://bit.ly/hMqxMl"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hyperlink" Target="http://bit.ly/59ffSR" TargetMode="Externa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hyperlink" Target="http://bit.ly/59ffSR" TargetMode="Externa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hyperlink" Target="http://bit.ly/hMqxMl"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hyperlink" Target="http://bit.ly/59ffSR" TargetMode="External"/><Relationship Id="rId13" Type="http://schemas.openxmlformats.org/officeDocument/2006/relationships/image" Target="../media/image8.jpeg"/><Relationship Id="rId3" Type="http://schemas.openxmlformats.org/officeDocument/2006/relationships/notesSlide" Target="../notesSlides/notesSlide5.xml"/><Relationship Id="rId7" Type="http://schemas.openxmlformats.org/officeDocument/2006/relationships/hyperlink" Target="http://www.cs.brown.edu/~avd/" TargetMode="External"/><Relationship Id="rId12" Type="http://schemas.openxmlformats.org/officeDocument/2006/relationships/hyperlink" Target="http://bit.ly/gdjLzR" TargetMode="Externa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5.jpeg"/><Relationship Id="rId11" Type="http://schemas.openxmlformats.org/officeDocument/2006/relationships/image" Target="../media/image7.jpeg"/><Relationship Id="rId5" Type="http://schemas.openxmlformats.org/officeDocument/2006/relationships/image" Target="../media/image4.jpeg"/><Relationship Id="rId10" Type="http://schemas.openxmlformats.org/officeDocument/2006/relationships/hyperlink" Target="http://www.randima.com/" TargetMode="External"/><Relationship Id="rId4" Type="http://schemas.openxmlformats.org/officeDocument/2006/relationships/hyperlink" Target="http://bit.ly/gC3vwH" TargetMode="Externa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hyperlink" Target="http://bit.ly/i33uMv"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hyperlink" Target="http://knol.google.com/k/hlsl-shaders" TargetMode="External"/><Relationship Id="rId5" Type="http://schemas.openxmlformats.org/officeDocument/2006/relationships/hyperlink" Target="http://bit.ly/fi8tBP"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bit.ly/gC3vwH"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bit.ly/gC3vwH"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ChangeArrowheads="1"/>
          </p:cNvSpPr>
          <p:nvPr/>
        </p:nvSpPr>
        <p:spPr bwMode="auto">
          <a:xfrm>
            <a:off x="1009650" y="2286000"/>
            <a:ext cx="7753350" cy="4038600"/>
          </a:xfrm>
          <a:prstGeom prst="rect">
            <a:avLst/>
          </a:prstGeom>
          <a:noFill/>
          <a:ln w="9525">
            <a:noFill/>
            <a:miter lim="800000"/>
            <a:headEnd/>
            <a:tailEnd/>
          </a:ln>
          <a:effectLst/>
        </p:spPr>
        <p:txBody>
          <a:bodyPr lIns="92075" tIns="46038" rIns="92075" bIns="46038"/>
          <a:lstStyle/>
          <a:p>
            <a:pPr marL="342900" indent="-342900" algn="ctr">
              <a:buClr>
                <a:srgbClr val="5B0DAA"/>
              </a:buClr>
              <a:buFont typeface="Wingdings" pitchFamily="2" charset="2"/>
              <a:buNone/>
            </a:pPr>
            <a:r>
              <a:rPr lang="en-US" sz="2000" dirty="0"/>
              <a:t>William H. Hsu</a:t>
            </a:r>
          </a:p>
          <a:p>
            <a:pPr marL="342900" indent="-342900" algn="ctr">
              <a:buClr>
                <a:srgbClr val="5B0DAA"/>
              </a:buClr>
              <a:buFont typeface="Wingdings" pitchFamily="2" charset="2"/>
              <a:buNone/>
            </a:pPr>
            <a:r>
              <a:rPr lang="en-US" sz="2000" dirty="0"/>
              <a:t>Department of Computing and Information Sciences, </a:t>
            </a:r>
            <a:r>
              <a:rPr lang="en-US" sz="2000" dirty="0" smtClean="0"/>
              <a:t>KSU</a:t>
            </a:r>
            <a:endParaRPr lang="en-US" sz="1600" dirty="0"/>
          </a:p>
          <a:p>
            <a:pPr marL="342900" indent="-342900" algn="ctr">
              <a:buClr>
                <a:srgbClr val="5B0DAA"/>
              </a:buClr>
              <a:buFont typeface="Wingdings" pitchFamily="2" charset="2"/>
              <a:buNone/>
            </a:pPr>
            <a:endParaRPr lang="en-US" sz="1600" dirty="0"/>
          </a:p>
          <a:p>
            <a:pPr marL="342900" indent="-342900" algn="ctr">
              <a:buClr>
                <a:srgbClr val="5B0DAA"/>
              </a:buClr>
            </a:pPr>
            <a:r>
              <a:rPr lang="en-US" sz="1600" dirty="0" smtClean="0"/>
              <a:t>KSOL course pages: </a:t>
            </a:r>
            <a:r>
              <a:rPr lang="en-US" sz="1600" dirty="0" smtClean="0">
                <a:solidFill>
                  <a:srgbClr val="0000CC"/>
                </a:solidFill>
                <a:hlinkClick r:id="rId4"/>
              </a:rPr>
              <a:t>http://bit.ly/hGvXlH</a:t>
            </a:r>
            <a:r>
              <a:rPr lang="en-US" sz="1600" dirty="0" smtClean="0">
                <a:solidFill>
                  <a:srgbClr val="0000CC"/>
                </a:solidFill>
              </a:rPr>
              <a:t> / </a:t>
            </a:r>
            <a:r>
              <a:rPr lang="en-US" sz="1600" dirty="0" smtClean="0">
                <a:solidFill>
                  <a:srgbClr val="0000CC"/>
                </a:solidFill>
                <a:hlinkClick r:id="rId5"/>
              </a:rPr>
              <a:t>http://bit.ly/eVizrE</a:t>
            </a:r>
            <a:r>
              <a:rPr lang="en-US" sz="1600" dirty="0" smtClean="0">
                <a:solidFill>
                  <a:srgbClr val="0000CC"/>
                </a:solidFill>
              </a:rPr>
              <a:t> </a:t>
            </a:r>
            <a:endParaRPr lang="en-US" sz="1600" dirty="0" smtClean="0"/>
          </a:p>
          <a:p>
            <a:pPr marL="342900" indent="-342900" algn="ctr">
              <a:buClr>
                <a:srgbClr val="5B0DAA"/>
              </a:buClr>
              <a:buFont typeface="Wingdings" pitchFamily="2" charset="2"/>
              <a:buNone/>
            </a:pPr>
            <a:r>
              <a:rPr lang="en-US" sz="1600" dirty="0" smtClean="0"/>
              <a:t>Public mirror web site: </a:t>
            </a:r>
            <a:r>
              <a:rPr lang="en-US" sz="1600" dirty="0" smtClean="0">
                <a:hlinkClick r:id="rId6"/>
              </a:rPr>
              <a:t>http://www.kddresearch.org/Courses/CIS636</a:t>
            </a:r>
            <a:endParaRPr lang="en-US" sz="1600" dirty="0" smtClean="0"/>
          </a:p>
          <a:p>
            <a:pPr marL="342900" indent="-342900" algn="ctr">
              <a:buClr>
                <a:srgbClr val="5B0DAA"/>
              </a:buClr>
              <a:buFont typeface="Wingdings" pitchFamily="2" charset="2"/>
              <a:buNone/>
            </a:pPr>
            <a:r>
              <a:rPr lang="en-US" sz="1600" dirty="0" smtClean="0"/>
              <a:t>Instructor home page: </a:t>
            </a:r>
            <a:r>
              <a:rPr lang="en-US" sz="1600" u="sng" dirty="0" smtClean="0">
                <a:hlinkClick r:id="rId7"/>
              </a:rPr>
              <a:t>http://www.cis.ksu.edu/~bhsu</a:t>
            </a:r>
            <a:endParaRPr lang="en-US" sz="1600" u="sng" dirty="0" smtClean="0"/>
          </a:p>
          <a:p>
            <a:pPr marL="342900" indent="-342900" algn="ctr">
              <a:buClr>
                <a:srgbClr val="5B0DAA"/>
              </a:buClr>
              <a:buFont typeface="Wingdings" pitchFamily="2" charset="2"/>
              <a:buNone/>
            </a:pPr>
            <a:endParaRPr lang="en-US" sz="1600" u="sng" dirty="0" smtClean="0"/>
          </a:p>
          <a:p>
            <a:pPr marL="342900" indent="-342900" algn="ctr">
              <a:buClr>
                <a:srgbClr val="5B0DAA"/>
              </a:buClr>
              <a:buFont typeface="Wingdings" pitchFamily="2" charset="2"/>
              <a:buNone/>
            </a:pPr>
            <a:r>
              <a:rPr lang="en-US" sz="1600" dirty="0" smtClean="0"/>
              <a:t>Readings:</a:t>
            </a:r>
            <a:endParaRPr lang="en-US" sz="1600" dirty="0"/>
          </a:p>
          <a:p>
            <a:pPr marL="342900" indent="-342900" algn="ctr">
              <a:buClr>
                <a:srgbClr val="5B0DAA"/>
              </a:buClr>
            </a:pPr>
            <a:r>
              <a:rPr lang="en-US" sz="1600" b="0" dirty="0" smtClean="0"/>
              <a:t>Today: Section 2.7, </a:t>
            </a:r>
            <a:r>
              <a:rPr lang="en-US" sz="1600" b="0" dirty="0" err="1" smtClean="0"/>
              <a:t>Eberly</a:t>
            </a:r>
            <a:r>
              <a:rPr lang="en-US" sz="1600" b="0" dirty="0" smtClean="0"/>
              <a:t> </a:t>
            </a:r>
            <a:r>
              <a:rPr lang="en-US" sz="1600" b="0" i="1" dirty="0" smtClean="0"/>
              <a:t>2</a:t>
            </a:r>
            <a:r>
              <a:rPr lang="en-US" sz="1600" b="0" i="1" baseline="30000" dirty="0" smtClean="0"/>
              <a:t>e</a:t>
            </a:r>
            <a:r>
              <a:rPr lang="en-US" sz="1600" b="0" dirty="0" smtClean="0"/>
              <a:t> – see </a:t>
            </a:r>
            <a:r>
              <a:rPr lang="en-US" sz="1600" dirty="0" smtClean="0">
                <a:hlinkClick r:id="rId8"/>
              </a:rPr>
              <a:t>http://bit.ly/ieUq45</a:t>
            </a:r>
            <a:r>
              <a:rPr lang="en-US" sz="1600" b="0" dirty="0" smtClean="0"/>
              <a:t>; </a:t>
            </a:r>
            <a:r>
              <a:rPr lang="en-US" sz="1600" dirty="0" smtClean="0">
                <a:solidFill>
                  <a:srgbClr val="FF6600"/>
                </a:solidFill>
              </a:rPr>
              <a:t>Direct3D handout</a:t>
            </a:r>
          </a:p>
          <a:p>
            <a:pPr marL="342900" indent="-342900" algn="ctr">
              <a:buClr>
                <a:srgbClr val="5B0DAA"/>
              </a:buClr>
            </a:pPr>
            <a:r>
              <a:rPr lang="en-US" sz="1600" b="0" dirty="0" smtClean="0">
                <a:solidFill>
                  <a:srgbClr val="FF6600"/>
                </a:solidFill>
              </a:rPr>
              <a:t>Handout based on material © 2004 – 2010 K. </a:t>
            </a:r>
            <a:r>
              <a:rPr lang="en-US" sz="1600" b="0" dirty="0" err="1" smtClean="0">
                <a:solidFill>
                  <a:srgbClr val="FF6600"/>
                </a:solidFill>
              </a:rPr>
              <a:t>Ditchburn</a:t>
            </a:r>
            <a:r>
              <a:rPr lang="en-US" sz="1600" b="0" dirty="0" smtClean="0">
                <a:solidFill>
                  <a:srgbClr val="FF6600"/>
                </a:solidFill>
              </a:rPr>
              <a:t>: </a:t>
            </a:r>
            <a:r>
              <a:rPr lang="en-US" sz="1600" dirty="0" smtClean="0">
                <a:solidFill>
                  <a:srgbClr val="FF6600"/>
                </a:solidFill>
                <a:hlinkClick r:id="rId9"/>
              </a:rPr>
              <a:t>http://bit.ly/hMqxMl</a:t>
            </a:r>
            <a:r>
              <a:rPr lang="en-US" sz="1600" dirty="0" smtClean="0">
                <a:solidFill>
                  <a:srgbClr val="FF6600"/>
                </a:solidFill>
              </a:rPr>
              <a:t> </a:t>
            </a:r>
          </a:p>
          <a:p>
            <a:pPr marL="342900" indent="-342900" algn="ctr">
              <a:buClr>
                <a:srgbClr val="5B0DAA"/>
              </a:buClr>
            </a:pPr>
            <a:r>
              <a:rPr lang="en-US" sz="1600" b="0" dirty="0" smtClean="0"/>
              <a:t>Next class: Sections 2.6.3, 20.3 – 20.4, </a:t>
            </a:r>
            <a:r>
              <a:rPr lang="en-US" sz="1600" b="0" dirty="0" err="1" smtClean="0"/>
              <a:t>Eberly</a:t>
            </a:r>
            <a:r>
              <a:rPr lang="en-US" sz="1600" b="0" dirty="0" smtClean="0"/>
              <a:t> </a:t>
            </a:r>
            <a:r>
              <a:rPr lang="en-US" sz="1600" b="0" i="1" dirty="0" smtClean="0"/>
              <a:t>2</a:t>
            </a:r>
            <a:r>
              <a:rPr lang="en-US" sz="1600" b="0" i="1" baseline="30000" dirty="0" smtClean="0"/>
              <a:t>e </a:t>
            </a:r>
          </a:p>
          <a:p>
            <a:pPr marL="342900" indent="-342900" algn="ctr">
              <a:buClr>
                <a:srgbClr val="5B0DAA"/>
              </a:buClr>
              <a:buFont typeface="Wingdings" pitchFamily="2" charset="2"/>
              <a:buNone/>
            </a:pPr>
            <a:r>
              <a:rPr lang="en-US" sz="1600" b="0" dirty="0" smtClean="0"/>
              <a:t>Wikipedia article: </a:t>
            </a:r>
            <a:r>
              <a:rPr lang="en-US" sz="1600" dirty="0" smtClean="0">
                <a:hlinkClick r:id="rId10"/>
              </a:rPr>
              <a:t>http://en.wikipedia.org/wiki/Shader</a:t>
            </a:r>
            <a:endParaRPr lang="en-US" sz="1600" dirty="0" smtClean="0"/>
          </a:p>
        </p:txBody>
      </p:sp>
      <p:sp>
        <p:nvSpPr>
          <p:cNvPr id="233476" name="Rectangle 4"/>
          <p:cNvSpPr>
            <a:spLocks noChangeArrowheads="1"/>
          </p:cNvSpPr>
          <p:nvPr/>
        </p:nvSpPr>
        <p:spPr bwMode="auto">
          <a:xfrm>
            <a:off x="1878148" y="950893"/>
            <a:ext cx="6016392" cy="954107"/>
          </a:xfrm>
          <a:prstGeom prst="rect">
            <a:avLst/>
          </a:prstGeom>
          <a:noFill/>
          <a:ln w="9525">
            <a:noFill/>
            <a:miter lim="800000"/>
            <a:headEnd/>
            <a:tailEnd/>
          </a:ln>
          <a:effectLst/>
        </p:spPr>
        <p:txBody>
          <a:bodyPr wrap="none">
            <a:spAutoFit/>
          </a:bodyPr>
          <a:lstStyle/>
          <a:p>
            <a:pPr algn="ctr">
              <a:spcBef>
                <a:spcPct val="0"/>
              </a:spcBef>
              <a:buClrTx/>
            </a:pPr>
            <a:r>
              <a:rPr lang="en-US" sz="2800" dirty="0" smtClean="0"/>
              <a:t>Introduction to DirectX &amp; Direct3D</a:t>
            </a:r>
          </a:p>
          <a:p>
            <a:pPr algn="ctr">
              <a:spcBef>
                <a:spcPct val="0"/>
              </a:spcBef>
              <a:buClrTx/>
            </a:pPr>
            <a:r>
              <a:rPr lang="en-US" sz="2800" dirty="0" smtClean="0"/>
              <a:t>Lab 2a: Direct3D Basics</a:t>
            </a:r>
          </a:p>
        </p:txBody>
      </p:sp>
      <p:sp>
        <p:nvSpPr>
          <p:cNvPr id="5" name="Rectangle 2"/>
          <p:cNvSpPr>
            <a:spLocks noChangeArrowheads="1"/>
          </p:cNvSpPr>
          <p:nvPr/>
        </p:nvSpPr>
        <p:spPr bwMode="auto">
          <a:xfrm>
            <a:off x="1120378" y="76200"/>
            <a:ext cx="7531894" cy="762000"/>
          </a:xfrm>
          <a:prstGeom prst="rect">
            <a:avLst/>
          </a:prstGeom>
          <a:noFill/>
          <a:ln w="9525">
            <a:noFill/>
            <a:miter lim="800000"/>
            <a:headEnd/>
            <a:tailEnd/>
          </a:ln>
          <a:effectLst/>
        </p:spPr>
        <p:txBody>
          <a:bodyPr anchor="ctr"/>
          <a:lstStyle/>
          <a:p>
            <a:pPr algn="ctr">
              <a:spcBef>
                <a:spcPct val="0"/>
              </a:spcBef>
              <a:buClrTx/>
            </a:pPr>
            <a:r>
              <a:rPr lang="en-US" sz="2800" u="none" dirty="0" smtClean="0">
                <a:solidFill>
                  <a:srgbClr val="5B0DAA"/>
                </a:solidFill>
                <a:latin typeface="Copperplate Gothic Light" pitchFamily="34" charset="0"/>
              </a:rPr>
              <a:t>Lecture 10 of 41</a:t>
            </a:r>
            <a:endParaRPr lang="en-US" sz="2800" u="none" dirty="0">
              <a:solidFill>
                <a:srgbClr val="5B0DAA"/>
              </a:solidFill>
              <a:latin typeface="Copperplate Gothic Light" pitchFamily="34"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Like OpenGL, Direct3D uses vertex-based polygon mesh data to render 3D Data</a:t>
            </a:r>
          </a:p>
          <a:p>
            <a:r>
              <a:rPr lang="en-US" dirty="0" smtClean="0"/>
              <a:t>All 3D graphics are composed of triangles, usually these triangles share sides in what we refer to as a triangle mesh, or mesh.</a:t>
            </a:r>
          </a:p>
          <a:p>
            <a:r>
              <a:rPr lang="en-US" dirty="0" smtClean="0"/>
              <a:t>Each triangle is defined by its three corners, which we refer to as vertices</a:t>
            </a:r>
          </a:p>
          <a:p>
            <a:r>
              <a:rPr lang="en-US" dirty="0" smtClean="0"/>
              <a:t>We can store more data on </a:t>
            </a:r>
            <a:r>
              <a:rPr lang="en-US" smtClean="0"/>
              <a:t>vertices </a:t>
            </a:r>
            <a:r>
              <a:rPr lang="en-US" smtClean="0"/>
              <a:t>than </a:t>
            </a:r>
            <a:r>
              <a:rPr lang="en-US" dirty="0" smtClean="0"/>
              <a:t>just their position in 3D space – texture coordinates, normal vectors, and ambient colors for example</a:t>
            </a:r>
            <a:endParaRPr lang="en-US" dirty="0"/>
          </a:p>
        </p:txBody>
      </p:sp>
      <p:sp>
        <p:nvSpPr>
          <p:cNvPr id="5"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Rendering Basics</a:t>
            </a:r>
            <a:endParaRPr lang="en-US" sz="2000" dirty="0">
              <a:solidFill>
                <a:srgbClr val="5B0DAA"/>
              </a:solidFill>
              <a:latin typeface="Copperplate Gothic Light" pitchFamily="34" charset="0"/>
            </a:endParaRPr>
          </a:p>
        </p:txBody>
      </p:sp>
      <p:sp>
        <p:nvSpPr>
          <p:cNvPr id="7" name="Rectangle 6"/>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3"/>
              </a:rPr>
              <a:t>http://bit.ly/gC3vwH</a:t>
            </a:r>
            <a:endParaRPr lang="en-US" sz="1200" dirty="0">
              <a:solidFill>
                <a:srgbClr val="7030A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Direct 3D places most of its rendering control in a Direct3D Device object.</a:t>
            </a:r>
          </a:p>
          <a:p>
            <a:r>
              <a:rPr lang="en-US" dirty="0" smtClean="0"/>
              <a:t>Essentially, the Direct3D Device is a wrapper around the graphics hardware, and exposes most of its functionality to the programmer through a common interface.</a:t>
            </a:r>
          </a:p>
          <a:p>
            <a:r>
              <a:rPr lang="en-US" dirty="0" smtClean="0"/>
              <a:t>You can poll the Direct3D Device to learn of the graphics hardware’s capabilities</a:t>
            </a:r>
          </a:p>
        </p:txBody>
      </p:sp>
      <p:sp>
        <p:nvSpPr>
          <p:cNvPr id="5"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Direct3D Device</a:t>
            </a:r>
            <a:endParaRPr lang="en-US" sz="2000" dirty="0">
              <a:solidFill>
                <a:srgbClr val="5B0DAA"/>
              </a:solidFill>
              <a:latin typeface="Copperplate Gothic Light" pitchFamily="34" charset="0"/>
            </a:endParaRPr>
          </a:p>
        </p:txBody>
      </p:sp>
      <p:sp>
        <p:nvSpPr>
          <p:cNvPr id="7" name="Rectangle 6"/>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3"/>
              </a:rPr>
              <a:t>http://bit.ly/gC3vwH</a:t>
            </a:r>
            <a:endParaRPr lang="en-US" sz="1200" dirty="0">
              <a:solidFill>
                <a:srgbClr val="7030A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9416"/>
            <a:ext cx="3581400" cy="4846320"/>
          </a:xfrm>
        </p:spPr>
        <p:txBody>
          <a:bodyPr>
            <a:normAutofit/>
          </a:bodyPr>
          <a:lstStyle/>
          <a:p>
            <a:r>
              <a:rPr lang="en-US" dirty="0" smtClean="0"/>
              <a:t>The process of transforming model geometry into on-screen images is called the rendering pipeline</a:t>
            </a:r>
          </a:p>
          <a:p>
            <a:r>
              <a:rPr lang="en-US" dirty="0" smtClean="0"/>
              <a:t>In DirectX, the pipeline runs </a:t>
            </a:r>
            <a:r>
              <a:rPr lang="en-US" i="1" dirty="0" smtClean="0"/>
              <a:t>entirely on the graphics hardware</a:t>
            </a:r>
            <a:r>
              <a:rPr lang="en-US" b="1" i="1" dirty="0" smtClean="0"/>
              <a:t> – there is no software fallback</a:t>
            </a:r>
            <a:endParaRPr lang="en-US" dirty="0" smtClean="0"/>
          </a:p>
          <a:p>
            <a:r>
              <a:rPr lang="en-US" dirty="0" smtClean="0"/>
              <a:t>Other than that difference, it shares many characteristics with other 3D rendering libraries</a:t>
            </a:r>
          </a:p>
        </p:txBody>
      </p:sp>
      <p:sp>
        <p:nvSpPr>
          <p:cNvPr id="6"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Direct3D Rendering Pipeline</a:t>
            </a:r>
            <a:endParaRPr lang="en-US" sz="2000" dirty="0">
              <a:solidFill>
                <a:srgbClr val="5B0DAA"/>
              </a:solidFill>
              <a:latin typeface="Copperplate Gothic Light" pitchFamily="34" charset="0"/>
            </a:endParaRPr>
          </a:p>
        </p:txBody>
      </p:sp>
      <p:pic>
        <p:nvPicPr>
          <p:cNvPr id="10" name="Picture 2" descr="File:D3D Pipeline.svg"/>
          <p:cNvPicPr>
            <a:picLocks noChangeAspect="1" noChangeArrowheads="1"/>
          </p:cNvPicPr>
          <p:nvPr/>
        </p:nvPicPr>
        <p:blipFill>
          <a:blip r:embed="rId3" cstate="print"/>
          <a:srcRect/>
          <a:stretch>
            <a:fillRect/>
          </a:stretch>
        </p:blipFill>
        <p:spPr bwMode="auto">
          <a:xfrm>
            <a:off x="4945634" y="990600"/>
            <a:ext cx="2826766" cy="4901907"/>
          </a:xfrm>
          <a:prstGeom prst="rect">
            <a:avLst/>
          </a:prstGeom>
          <a:noFill/>
        </p:spPr>
      </p:pic>
      <p:sp>
        <p:nvSpPr>
          <p:cNvPr id="7" name="Rectangle 6"/>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4"/>
              </a:rPr>
              <a:t>http://bit.ly/gC3vwH</a:t>
            </a:r>
            <a:endParaRPr lang="en-US" sz="12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File:D3D Pipeline.svg"/>
          <p:cNvPicPr>
            <a:picLocks noChangeAspect="1" noChangeArrowheads="1"/>
          </p:cNvPicPr>
          <p:nvPr/>
        </p:nvPicPr>
        <p:blipFill>
          <a:blip r:embed="rId3" cstate="print"/>
          <a:srcRect/>
          <a:stretch>
            <a:fillRect/>
          </a:stretch>
        </p:blipFill>
        <p:spPr bwMode="auto">
          <a:xfrm>
            <a:off x="4945634" y="990600"/>
            <a:ext cx="2826766" cy="4901907"/>
          </a:xfrm>
          <a:prstGeom prst="rect">
            <a:avLst/>
          </a:prstGeom>
          <a:noFill/>
        </p:spPr>
      </p:pic>
      <p:sp>
        <p:nvSpPr>
          <p:cNvPr id="3" name="Content Placeholder 2"/>
          <p:cNvSpPr>
            <a:spLocks noGrp="1"/>
          </p:cNvSpPr>
          <p:nvPr>
            <p:ph idx="1"/>
          </p:nvPr>
        </p:nvSpPr>
        <p:spPr>
          <a:xfrm>
            <a:off x="457200" y="1609416"/>
            <a:ext cx="3581400" cy="4846320"/>
          </a:xfrm>
        </p:spPr>
        <p:txBody>
          <a:bodyPr>
            <a:normAutofit/>
          </a:bodyPr>
          <a:lstStyle/>
          <a:p>
            <a:r>
              <a:rPr lang="en-US" dirty="0" smtClean="0"/>
              <a:t>Input is sent from the DirectX application in the form of Vertex data (both buffered and </a:t>
            </a:r>
            <a:r>
              <a:rPr lang="en-US" dirty="0" err="1" smtClean="0"/>
              <a:t>unbuffered</a:t>
            </a:r>
            <a:r>
              <a:rPr lang="en-US" dirty="0" smtClean="0"/>
              <a:t>), </a:t>
            </a:r>
            <a:r>
              <a:rPr lang="en-US" dirty="0" err="1" smtClean="0"/>
              <a:t>shader</a:t>
            </a:r>
            <a:r>
              <a:rPr lang="en-US" dirty="0" smtClean="0"/>
              <a:t> code and variables, and textures</a:t>
            </a:r>
          </a:p>
          <a:p>
            <a:r>
              <a:rPr lang="en-US" dirty="0" smtClean="0"/>
              <a:t>When possible, these sources are stored in the on-board graphics card memory</a:t>
            </a:r>
          </a:p>
        </p:txBody>
      </p:sp>
      <p:sp>
        <p:nvSpPr>
          <p:cNvPr id="7"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Input Assembly</a:t>
            </a:r>
            <a:endParaRPr lang="en-US" sz="2000" dirty="0">
              <a:solidFill>
                <a:srgbClr val="5B0DAA"/>
              </a:solidFill>
              <a:latin typeface="Copperplate Gothic Light" pitchFamily="34" charset="0"/>
            </a:endParaRPr>
          </a:p>
        </p:txBody>
      </p:sp>
      <p:sp>
        <p:nvSpPr>
          <p:cNvPr id="9" name="Rectangle 8"/>
          <p:cNvSpPr/>
          <p:nvPr/>
        </p:nvSpPr>
        <p:spPr bwMode="auto">
          <a:xfrm>
            <a:off x="5029200" y="1371600"/>
            <a:ext cx="1143000" cy="685800"/>
          </a:xfrm>
          <a:prstGeom prst="rect">
            <a:avLst/>
          </a:prstGeom>
          <a:solidFill>
            <a:srgbClr val="FF0000">
              <a:alpha val="25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1" name="Rectangle 10"/>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4"/>
              </a:rPr>
              <a:t>http://bit.ly/gC3vwH</a:t>
            </a:r>
            <a:endParaRPr lang="en-US" sz="12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You also will define the format of vertices that you will send to the graphics card.</a:t>
            </a:r>
          </a:p>
          <a:p>
            <a:r>
              <a:rPr lang="en-US" dirty="0" smtClean="0"/>
              <a:t>We use the Flexible Vertex Format (FVF) to do this</a:t>
            </a:r>
          </a:p>
          <a:p>
            <a:r>
              <a:rPr lang="en-US" dirty="0" smtClean="0"/>
              <a:t>FVF is a two part process – we define a </a:t>
            </a:r>
            <a:r>
              <a:rPr lang="en-US" dirty="0" err="1" smtClean="0"/>
              <a:t>struct</a:t>
            </a:r>
            <a:r>
              <a:rPr lang="en-US" dirty="0" smtClean="0"/>
              <a:t> representing our vertex format, and define a constant describing the structure of the format.</a:t>
            </a:r>
          </a:p>
          <a:p>
            <a:pPr>
              <a:buNone/>
            </a:pPr>
            <a:endParaRPr lang="en-US" dirty="0" smtClean="0"/>
          </a:p>
        </p:txBody>
      </p:sp>
      <p:sp>
        <p:nvSpPr>
          <p:cNvPr id="5"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Vertex Formats [1]:</a:t>
            </a:r>
          </a:p>
          <a:p>
            <a:pPr algn="ctr">
              <a:spcBef>
                <a:spcPct val="0"/>
              </a:spcBef>
              <a:buClrTx/>
            </a:pPr>
            <a:r>
              <a:rPr lang="en-US" sz="2800" u="sng" dirty="0" smtClean="0">
                <a:solidFill>
                  <a:srgbClr val="5B0DAA"/>
                </a:solidFill>
                <a:latin typeface="Copperplate Gothic Light" pitchFamily="34" charset="0"/>
              </a:rPr>
              <a:t>F</a:t>
            </a:r>
            <a:r>
              <a:rPr lang="en-US" sz="2800" dirty="0" smtClean="0">
                <a:solidFill>
                  <a:srgbClr val="5B0DAA"/>
                </a:solidFill>
                <a:latin typeface="Copperplate Gothic Light" pitchFamily="34" charset="0"/>
              </a:rPr>
              <a:t>lexible </a:t>
            </a:r>
            <a:r>
              <a:rPr lang="en-US" sz="2800" u="sng" dirty="0" smtClean="0">
                <a:solidFill>
                  <a:srgbClr val="5B0DAA"/>
                </a:solidFill>
                <a:latin typeface="Copperplate Gothic Light" pitchFamily="34" charset="0"/>
              </a:rPr>
              <a:t>V</a:t>
            </a:r>
            <a:r>
              <a:rPr lang="en-US" sz="2800" dirty="0" smtClean="0">
                <a:solidFill>
                  <a:srgbClr val="5B0DAA"/>
                </a:solidFill>
                <a:latin typeface="Copperplate Gothic Light" pitchFamily="34" charset="0"/>
              </a:rPr>
              <a:t>ertex </a:t>
            </a:r>
            <a:r>
              <a:rPr lang="en-US" sz="2800" u="sng" dirty="0" smtClean="0">
                <a:solidFill>
                  <a:srgbClr val="5B0DAA"/>
                </a:solidFill>
                <a:latin typeface="Copperplate Gothic Light" pitchFamily="34" charset="0"/>
              </a:rPr>
              <a:t>F</a:t>
            </a:r>
            <a:r>
              <a:rPr lang="en-US" sz="2800" dirty="0" smtClean="0">
                <a:solidFill>
                  <a:srgbClr val="5B0DAA"/>
                </a:solidFill>
                <a:latin typeface="Copperplate Gothic Light" pitchFamily="34" charset="0"/>
              </a:rPr>
              <a:t>ormat (FVF)</a:t>
            </a:r>
            <a:endParaRPr lang="en-US" sz="2000" dirty="0">
              <a:solidFill>
                <a:srgbClr val="5B0DAA"/>
              </a:solidFill>
              <a:latin typeface="Copperplate Gothic Light" pitchFamily="34" charset="0"/>
            </a:endParaRPr>
          </a:p>
        </p:txBody>
      </p:sp>
      <p:sp>
        <p:nvSpPr>
          <p:cNvPr id="6" name="Rectangle 5"/>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3"/>
              </a:rPr>
              <a:t>http://bit.ly/gC3vwH</a:t>
            </a:r>
            <a:endParaRPr lang="en-US" sz="1200" dirty="0">
              <a:solidFill>
                <a:srgbClr val="7030A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008000"/>
                </a:solidFill>
                <a:latin typeface="Courier New" pitchFamily="49" charset="0"/>
                <a:cs typeface="Courier New" pitchFamily="49" charset="0"/>
              </a:rPr>
              <a:t>#define POSITION_NORMAL_TEXTURE_FVF(D3DFVF_XYZ | D3DFVF_NORMAL | D3DFVF_TEX1)</a:t>
            </a:r>
          </a:p>
          <a:p>
            <a:pPr>
              <a:buNone/>
            </a:pPr>
            <a:endParaRPr lang="en-US" b="1" dirty="0" smtClean="0">
              <a:latin typeface="Courier New" pitchFamily="49" charset="0"/>
              <a:cs typeface="Courier New" pitchFamily="49" charset="0"/>
            </a:endParaRPr>
          </a:p>
          <a:p>
            <a:pPr>
              <a:buNone/>
            </a:pPr>
            <a:r>
              <a:rPr lang="en-US" b="1" dirty="0" err="1" smtClean="0">
                <a:solidFill>
                  <a:srgbClr val="008000"/>
                </a:solidFill>
                <a:latin typeface="Courier New" pitchFamily="49" charset="0"/>
                <a:cs typeface="Courier New" pitchFamily="49" charset="0"/>
              </a:rPr>
              <a:t>struct</a:t>
            </a:r>
            <a:r>
              <a:rPr lang="en-US" b="1" dirty="0" smtClean="0">
                <a:solidFill>
                  <a:srgbClr val="008000"/>
                </a:solidFill>
                <a:latin typeface="Courier New" pitchFamily="49" charset="0"/>
                <a:cs typeface="Courier New" pitchFamily="49" charset="0"/>
              </a:rPr>
              <a:t> </a:t>
            </a:r>
            <a:r>
              <a:rPr lang="en-US" b="1" dirty="0" err="1" smtClean="0">
                <a:solidFill>
                  <a:srgbClr val="008000"/>
                </a:solidFill>
                <a:latin typeface="Courier New" pitchFamily="49" charset="0"/>
                <a:cs typeface="Courier New" pitchFamily="49" charset="0"/>
              </a:rPr>
              <a:t>PositionNormalTextureVertex</a:t>
            </a:r>
            <a:endParaRPr lang="en-US" b="1" dirty="0" smtClean="0">
              <a:solidFill>
                <a:srgbClr val="008000"/>
              </a:solidFill>
              <a:latin typeface="Courier New" pitchFamily="49" charset="0"/>
              <a:cs typeface="Courier New" pitchFamily="49" charset="0"/>
            </a:endParaRPr>
          </a:p>
          <a:p>
            <a:pPr>
              <a:buNone/>
            </a:pPr>
            <a:r>
              <a:rPr lang="en-US" b="1" dirty="0" smtClean="0">
                <a:solidFill>
                  <a:srgbClr val="008000"/>
                </a:solidFill>
                <a:latin typeface="Courier New" pitchFamily="49" charset="0"/>
                <a:cs typeface="Courier New" pitchFamily="49" charset="0"/>
              </a:rPr>
              <a:t>{</a:t>
            </a:r>
          </a:p>
          <a:p>
            <a:pPr>
              <a:buNone/>
            </a:pPr>
            <a:r>
              <a:rPr lang="en-US" b="1" dirty="0" smtClean="0">
                <a:solidFill>
                  <a:srgbClr val="008000"/>
                </a:solidFill>
                <a:latin typeface="Courier New" pitchFamily="49" charset="0"/>
                <a:cs typeface="Courier New" pitchFamily="49" charset="0"/>
              </a:rPr>
              <a:t>   float </a:t>
            </a:r>
            <a:r>
              <a:rPr lang="en-US" b="1" dirty="0" err="1" smtClean="0">
                <a:solidFill>
                  <a:srgbClr val="008000"/>
                </a:solidFill>
                <a:latin typeface="Courier New" pitchFamily="49" charset="0"/>
                <a:cs typeface="Courier New" pitchFamily="49" charset="0"/>
              </a:rPr>
              <a:t>x,y,z</a:t>
            </a:r>
            <a:r>
              <a:rPr lang="en-US" b="1" dirty="0" smtClean="0">
                <a:solidFill>
                  <a:srgbClr val="008000"/>
                </a:solidFill>
                <a:latin typeface="Courier New" pitchFamily="49" charset="0"/>
                <a:cs typeface="Courier New" pitchFamily="49" charset="0"/>
              </a:rPr>
              <a:t>;</a:t>
            </a:r>
          </a:p>
          <a:p>
            <a:pPr>
              <a:buNone/>
            </a:pPr>
            <a:r>
              <a:rPr lang="en-US" b="1" dirty="0" smtClean="0">
                <a:solidFill>
                  <a:srgbClr val="008000"/>
                </a:solidFill>
                <a:latin typeface="Courier New" pitchFamily="49" charset="0"/>
                <a:cs typeface="Courier New" pitchFamily="49" charset="0"/>
              </a:rPr>
              <a:t>   float </a:t>
            </a:r>
            <a:r>
              <a:rPr lang="en-US" b="1" dirty="0" err="1" smtClean="0">
                <a:solidFill>
                  <a:srgbClr val="008000"/>
                </a:solidFill>
                <a:latin typeface="Courier New" pitchFamily="49" charset="0"/>
                <a:cs typeface="Courier New" pitchFamily="49" charset="0"/>
              </a:rPr>
              <a:t>nx</a:t>
            </a:r>
            <a:r>
              <a:rPr lang="en-US" b="1" dirty="0" smtClean="0">
                <a:solidFill>
                  <a:srgbClr val="008000"/>
                </a:solidFill>
                <a:latin typeface="Courier New" pitchFamily="49" charset="0"/>
                <a:cs typeface="Courier New" pitchFamily="49" charset="0"/>
              </a:rPr>
              <a:t>, </a:t>
            </a:r>
            <a:r>
              <a:rPr lang="en-US" b="1" dirty="0" err="1" smtClean="0">
                <a:solidFill>
                  <a:srgbClr val="008000"/>
                </a:solidFill>
                <a:latin typeface="Courier New" pitchFamily="49" charset="0"/>
                <a:cs typeface="Courier New" pitchFamily="49" charset="0"/>
              </a:rPr>
              <a:t>ny</a:t>
            </a:r>
            <a:r>
              <a:rPr lang="en-US" b="1" dirty="0" smtClean="0">
                <a:solidFill>
                  <a:srgbClr val="008000"/>
                </a:solidFill>
                <a:latin typeface="Courier New" pitchFamily="49" charset="0"/>
                <a:cs typeface="Courier New" pitchFamily="49" charset="0"/>
              </a:rPr>
              <a:t>, </a:t>
            </a:r>
            <a:r>
              <a:rPr lang="en-US" b="1" dirty="0" err="1" smtClean="0">
                <a:solidFill>
                  <a:srgbClr val="008000"/>
                </a:solidFill>
                <a:latin typeface="Courier New" pitchFamily="49" charset="0"/>
                <a:cs typeface="Courier New" pitchFamily="49" charset="0"/>
              </a:rPr>
              <a:t>nz</a:t>
            </a:r>
            <a:r>
              <a:rPr lang="en-US" b="1" dirty="0" smtClean="0">
                <a:solidFill>
                  <a:srgbClr val="008000"/>
                </a:solidFill>
                <a:latin typeface="Courier New" pitchFamily="49" charset="0"/>
                <a:cs typeface="Courier New" pitchFamily="49" charset="0"/>
              </a:rPr>
              <a:t>;</a:t>
            </a:r>
          </a:p>
          <a:p>
            <a:pPr>
              <a:buNone/>
            </a:pPr>
            <a:r>
              <a:rPr lang="en-US" b="1" dirty="0" smtClean="0">
                <a:solidFill>
                  <a:srgbClr val="008000"/>
                </a:solidFill>
                <a:latin typeface="Courier New" pitchFamily="49" charset="0"/>
                <a:cs typeface="Courier New" pitchFamily="49" charset="0"/>
              </a:rPr>
              <a:t>   float </a:t>
            </a:r>
            <a:r>
              <a:rPr lang="en-US" b="1" dirty="0" err="1" smtClean="0">
                <a:solidFill>
                  <a:srgbClr val="008000"/>
                </a:solidFill>
                <a:latin typeface="Courier New" pitchFamily="49" charset="0"/>
                <a:cs typeface="Courier New" pitchFamily="49" charset="0"/>
              </a:rPr>
              <a:t>tu</a:t>
            </a:r>
            <a:r>
              <a:rPr lang="en-US" b="1" dirty="0" smtClean="0">
                <a:solidFill>
                  <a:srgbClr val="008000"/>
                </a:solidFill>
                <a:latin typeface="Courier New" pitchFamily="49" charset="0"/>
                <a:cs typeface="Courier New" pitchFamily="49" charset="0"/>
              </a:rPr>
              <a:t>, </a:t>
            </a:r>
            <a:r>
              <a:rPr lang="en-US" b="1" dirty="0" err="1" smtClean="0">
                <a:solidFill>
                  <a:srgbClr val="008000"/>
                </a:solidFill>
                <a:latin typeface="Courier New" pitchFamily="49" charset="0"/>
                <a:cs typeface="Courier New" pitchFamily="49" charset="0"/>
              </a:rPr>
              <a:t>tv</a:t>
            </a:r>
            <a:r>
              <a:rPr lang="en-US" b="1" dirty="0" smtClean="0">
                <a:solidFill>
                  <a:srgbClr val="008000"/>
                </a:solidFill>
                <a:latin typeface="Courier New" pitchFamily="49" charset="0"/>
                <a:cs typeface="Courier New" pitchFamily="49" charset="0"/>
              </a:rPr>
              <a:t>;</a:t>
            </a:r>
          </a:p>
          <a:p>
            <a:pPr>
              <a:buNone/>
            </a:pPr>
            <a:r>
              <a:rPr lang="en-US" b="1" dirty="0" smtClean="0">
                <a:solidFill>
                  <a:srgbClr val="008000"/>
                </a:solidFill>
                <a:latin typeface="Courier New" pitchFamily="49" charset="0"/>
                <a:cs typeface="Courier New" pitchFamily="49" charset="0"/>
              </a:rPr>
              <a:t>};</a:t>
            </a:r>
            <a:endParaRPr lang="en-US" b="1" dirty="0">
              <a:solidFill>
                <a:srgbClr val="008000"/>
              </a:solidFill>
              <a:latin typeface="Courier New" pitchFamily="49" charset="0"/>
              <a:cs typeface="Courier New" pitchFamily="49" charset="0"/>
            </a:endParaRPr>
          </a:p>
        </p:txBody>
      </p:sp>
      <p:sp>
        <p:nvSpPr>
          <p:cNvPr id="5"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Vertex Formats [2]:</a:t>
            </a:r>
          </a:p>
          <a:p>
            <a:pPr algn="ctr">
              <a:spcBef>
                <a:spcPct val="0"/>
              </a:spcBef>
              <a:buClrTx/>
            </a:pPr>
            <a:r>
              <a:rPr lang="en-US" sz="2800" dirty="0" smtClean="0">
                <a:solidFill>
                  <a:srgbClr val="5B0DAA"/>
                </a:solidFill>
                <a:latin typeface="Copperplate Gothic Light" pitchFamily="34" charset="0"/>
              </a:rPr>
              <a:t>Using FVF</a:t>
            </a:r>
            <a:endParaRPr lang="en-US" sz="2000" dirty="0">
              <a:solidFill>
                <a:srgbClr val="5B0DAA"/>
              </a:solidFill>
              <a:latin typeface="Copperplate Gothic Light" pitchFamily="34" charset="0"/>
            </a:endParaRPr>
          </a:p>
        </p:txBody>
      </p:sp>
      <p:sp>
        <p:nvSpPr>
          <p:cNvPr id="7" name="Rectangle 6"/>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3"/>
              </a:rPr>
              <a:t>http://bit.ly/gC3vwH</a:t>
            </a:r>
            <a:endParaRPr lang="en-US" sz="1200" dirty="0">
              <a:solidFill>
                <a:srgbClr val="7030A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Flexible Vertex Formats allow us to send the bare minimum of vertex data for our needs to the graphics card.</a:t>
            </a:r>
          </a:p>
          <a:p>
            <a:r>
              <a:rPr lang="en-US" dirty="0" smtClean="0"/>
              <a:t>Since the pipeline from our CPU to the graphics hardware tends to be a bottleneck, this is a </a:t>
            </a:r>
            <a:r>
              <a:rPr lang="en-US" b="1" dirty="0" smtClean="0"/>
              <a:t>must </a:t>
            </a:r>
            <a:r>
              <a:rPr lang="en-US" dirty="0" smtClean="0"/>
              <a:t>when speed is a concern.</a:t>
            </a:r>
          </a:p>
          <a:p>
            <a:r>
              <a:rPr lang="en-US" dirty="0" smtClean="0"/>
              <a:t>More detail on what flags exist for the Direct3D FVF can be found in the DirectX API documentation</a:t>
            </a:r>
            <a:endParaRPr lang="en-US" dirty="0"/>
          </a:p>
        </p:txBody>
      </p:sp>
      <p:sp>
        <p:nvSpPr>
          <p:cNvPr id="5"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Vertex Formats [3]:</a:t>
            </a:r>
          </a:p>
          <a:p>
            <a:pPr algn="ctr">
              <a:spcBef>
                <a:spcPct val="0"/>
              </a:spcBef>
              <a:buClrTx/>
            </a:pPr>
            <a:r>
              <a:rPr lang="en-US" sz="2800" dirty="0" smtClean="0">
                <a:solidFill>
                  <a:srgbClr val="5B0DAA"/>
                </a:solidFill>
                <a:latin typeface="Copperplate Gothic Light" pitchFamily="34" charset="0"/>
              </a:rPr>
              <a:t>For More Details on FVF</a:t>
            </a:r>
            <a:endParaRPr lang="en-US" sz="2000" dirty="0">
              <a:solidFill>
                <a:srgbClr val="5B0DAA"/>
              </a:solidFill>
              <a:latin typeface="Copperplate Gothic Light" pitchFamily="34" charset="0"/>
            </a:endParaRPr>
          </a:p>
        </p:txBody>
      </p:sp>
      <p:sp>
        <p:nvSpPr>
          <p:cNvPr id="7" name="Rectangle 6"/>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3"/>
              </a:rPr>
              <a:t>http://bit.ly/gC3vwH</a:t>
            </a:r>
            <a:endParaRPr lang="en-US" sz="1200" dirty="0">
              <a:solidFill>
                <a:srgbClr val="7030A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directxtutorial.com/Graphics/Tutorial9/Direct3DBasics/dx9B4-2.PNG"/>
          <p:cNvPicPr>
            <a:picLocks noChangeAspect="1" noChangeArrowheads="1"/>
          </p:cNvPicPr>
          <p:nvPr/>
        </p:nvPicPr>
        <p:blipFill>
          <a:blip r:embed="rId3" cstate="print"/>
          <a:srcRect/>
          <a:stretch>
            <a:fillRect/>
          </a:stretch>
        </p:blipFill>
        <p:spPr bwMode="auto">
          <a:xfrm>
            <a:off x="2676525" y="3334871"/>
            <a:ext cx="4781550" cy="2196178"/>
          </a:xfrm>
          <a:prstGeom prst="rect">
            <a:avLst/>
          </a:prstGeom>
          <a:noFill/>
        </p:spPr>
      </p:pic>
      <p:pic>
        <p:nvPicPr>
          <p:cNvPr id="16388" name="Picture 4" descr="http://www.directxtutorial.com/Graphics/Tutorial9/Direct3DBasics/dx9B4-1.PNG"/>
          <p:cNvPicPr>
            <a:picLocks noChangeAspect="1" noChangeArrowheads="1"/>
          </p:cNvPicPr>
          <p:nvPr/>
        </p:nvPicPr>
        <p:blipFill>
          <a:blip r:embed="rId4" cstate="print"/>
          <a:srcRect/>
          <a:stretch>
            <a:fillRect/>
          </a:stretch>
        </p:blipFill>
        <p:spPr bwMode="auto">
          <a:xfrm>
            <a:off x="2676525" y="1033919"/>
            <a:ext cx="4781550" cy="2196178"/>
          </a:xfrm>
          <a:prstGeom prst="rect">
            <a:avLst/>
          </a:prstGeom>
          <a:noFill/>
        </p:spPr>
      </p:pic>
      <p:sp>
        <p:nvSpPr>
          <p:cNvPr id="7" name="TextBox 6"/>
          <p:cNvSpPr txBox="1"/>
          <p:nvPr/>
        </p:nvSpPr>
        <p:spPr>
          <a:xfrm>
            <a:off x="2514600" y="5559623"/>
            <a:ext cx="5105400" cy="307777"/>
          </a:xfrm>
          <a:prstGeom prst="rect">
            <a:avLst/>
          </a:prstGeom>
          <a:noFill/>
        </p:spPr>
        <p:txBody>
          <a:bodyPr wrap="square" rtlCol="0">
            <a:spAutoFit/>
          </a:bodyPr>
          <a:lstStyle/>
          <a:p>
            <a:pPr algn="ctr"/>
            <a:r>
              <a:rPr lang="en-US" dirty="0" smtClean="0"/>
              <a:t>Graphics courtesy of </a:t>
            </a:r>
            <a:r>
              <a:rPr lang="en-US" dirty="0" smtClean="0">
                <a:hlinkClick r:id="rId5"/>
              </a:rPr>
              <a:t>http://www.directxtutorial.com</a:t>
            </a:r>
            <a:r>
              <a:rPr lang="en-US" dirty="0" smtClean="0"/>
              <a:t> </a:t>
            </a:r>
            <a:endParaRPr lang="en-US" dirty="0"/>
          </a:p>
        </p:txBody>
      </p:sp>
      <p:sp>
        <p:nvSpPr>
          <p:cNvPr id="8"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FVF Graphically Expressed</a:t>
            </a:r>
            <a:endParaRPr lang="en-US" sz="2000" dirty="0">
              <a:solidFill>
                <a:srgbClr val="5B0DAA"/>
              </a:solidFill>
              <a:latin typeface="Copperplate Gothic Light" pitchFamily="34" charset="0"/>
            </a:endParaRPr>
          </a:p>
        </p:txBody>
      </p:sp>
      <p:sp>
        <p:nvSpPr>
          <p:cNvPr id="10" name="Rectangle 9"/>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6"/>
              </a:rPr>
              <a:t>http://bit.ly/gC3vwH</a:t>
            </a:r>
            <a:endParaRPr lang="en-US" sz="1200" dirty="0">
              <a:solidFill>
                <a:srgbClr val="7030A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Vertex Buffers are used to hold vertex data and to stream this data to the graphics card</a:t>
            </a:r>
          </a:p>
          <a:p>
            <a:r>
              <a:rPr lang="en-US" dirty="0" smtClean="0"/>
              <a:t>Buffers may be located in Video memory or in RAM, depending on your device setup</a:t>
            </a:r>
          </a:p>
          <a:p>
            <a:r>
              <a:rPr lang="en-US" dirty="0" smtClean="0"/>
              <a:t>Buffers are a shared resource – both the CPU and the GPU will be accessing them at times.  Because of this, we will need to lock the buffer before we place our data into it.</a:t>
            </a:r>
          </a:p>
          <a:p>
            <a:r>
              <a:rPr lang="en-US" dirty="0" smtClean="0"/>
              <a:t>To minimize overhead, it is common practice to create your vertex data in CPU-only memory, then do a fast copy (</a:t>
            </a:r>
            <a:r>
              <a:rPr lang="en-US" dirty="0" err="1" smtClean="0"/>
              <a:t>memcpy</a:t>
            </a:r>
            <a:r>
              <a:rPr lang="en-US" dirty="0" smtClean="0"/>
              <a:t>) into a locked Vertex buffer</a:t>
            </a:r>
          </a:p>
        </p:txBody>
      </p:sp>
      <p:sp>
        <p:nvSpPr>
          <p:cNvPr id="5"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Vertex Buffers</a:t>
            </a:r>
            <a:endParaRPr lang="en-US" sz="2000" dirty="0">
              <a:solidFill>
                <a:srgbClr val="5B0DAA"/>
              </a:solidFill>
              <a:latin typeface="Copperplate Gothic Light" pitchFamily="34" charset="0"/>
            </a:endParaRPr>
          </a:p>
        </p:txBody>
      </p:sp>
      <p:sp>
        <p:nvSpPr>
          <p:cNvPr id="7" name="Rectangle 6"/>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3"/>
              </a:rPr>
              <a:t>http://bit.ly/gC3vwH</a:t>
            </a:r>
            <a:endParaRPr lang="en-US" sz="1200" dirty="0">
              <a:solidFill>
                <a:srgbClr val="7030A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First, you need to set it as a stream source on your Direct3D Device</a:t>
            </a:r>
          </a:p>
          <a:p>
            <a:r>
              <a:rPr lang="en-US" dirty="0" smtClean="0"/>
              <a:t>Then you can call </a:t>
            </a:r>
            <a:r>
              <a:rPr lang="en-US" b="1" dirty="0" err="1" smtClean="0">
                <a:solidFill>
                  <a:srgbClr val="008000"/>
                </a:solidFill>
                <a:latin typeface="Courier New" pitchFamily="49" charset="0"/>
                <a:cs typeface="Courier New" pitchFamily="49" charset="0"/>
              </a:rPr>
              <a:t>DrawPrimitive</a:t>
            </a:r>
            <a:r>
              <a:rPr lang="en-US" dirty="0" smtClean="0"/>
              <a:t> on your device, indicating what portion of the Vertex Buffer should be drawn, along with what kind of primitive you are rendering</a:t>
            </a:r>
          </a:p>
          <a:p>
            <a:r>
              <a:rPr lang="en-US" dirty="0" smtClean="0"/>
              <a:t>This starts the vertex data on the Rendering Pipeline</a:t>
            </a:r>
            <a:endParaRPr lang="en-US" dirty="0"/>
          </a:p>
        </p:txBody>
      </p:sp>
      <p:sp>
        <p:nvSpPr>
          <p:cNvPr id="5"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Rendering Vertex Buffers</a:t>
            </a:r>
            <a:endParaRPr lang="en-US" sz="2000" dirty="0">
              <a:solidFill>
                <a:srgbClr val="5B0DAA"/>
              </a:solidFill>
              <a:latin typeface="Copperplate Gothic Light" pitchFamily="34" charset="0"/>
            </a:endParaRPr>
          </a:p>
        </p:txBody>
      </p:sp>
      <p:sp>
        <p:nvSpPr>
          <p:cNvPr id="7" name="Rectangle 6"/>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3"/>
              </a:rPr>
              <a:t>http://bit.ly/gC3vwH</a:t>
            </a:r>
            <a:endParaRPr lang="en-US" sz="1200" dirty="0">
              <a:solidFill>
                <a:srgbClr val="7030A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1"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dirty="0" smtClean="0">
                <a:solidFill>
                  <a:srgbClr val="800000"/>
                </a:solidFill>
              </a:rPr>
              <a:t>Reading for Last Class: </a:t>
            </a:r>
            <a:r>
              <a:rPr lang="en-US" sz="1800" dirty="0" smtClean="0">
                <a:solidFill>
                  <a:srgbClr val="800000"/>
                </a:solidFill>
                <a:latin typeface="Arial"/>
                <a:cs typeface="Arial"/>
              </a:rPr>
              <a:t>§</a:t>
            </a:r>
            <a:r>
              <a:rPr lang="en-US" sz="1800" dirty="0" smtClean="0">
                <a:solidFill>
                  <a:srgbClr val="800000"/>
                </a:solidFill>
              </a:rPr>
              <a:t>2.5, 2.6.1 – 2.6.2, 4.3.2, 20.2, </a:t>
            </a:r>
            <a:r>
              <a:rPr lang="en-US" sz="1800" dirty="0" err="1" smtClean="0">
                <a:solidFill>
                  <a:srgbClr val="800000"/>
                </a:solidFill>
              </a:rPr>
              <a:t>Eberly</a:t>
            </a:r>
            <a:r>
              <a:rPr lang="en-US" sz="1800" dirty="0" smtClean="0">
                <a:solidFill>
                  <a:srgbClr val="800000"/>
                </a:solidFill>
              </a:rPr>
              <a:t> 2</a:t>
            </a:r>
            <a:r>
              <a:rPr lang="en-US" sz="1800" baseline="30000" dirty="0" smtClean="0">
                <a:solidFill>
                  <a:srgbClr val="800000"/>
                </a:solidFill>
              </a:rPr>
              <a:t>e</a:t>
            </a:r>
            <a:endParaRPr lang="en-US" sz="1800" dirty="0" smtClean="0">
              <a:solidFill>
                <a:srgbClr val="800000"/>
              </a:solidFill>
            </a:endParaRPr>
          </a:p>
          <a:p>
            <a:pPr marL="342900" indent="-342900">
              <a:spcBef>
                <a:spcPts val="600"/>
              </a:spcBef>
              <a:buClr>
                <a:srgbClr val="800000"/>
              </a:buClr>
              <a:buFont typeface="Wingdings" pitchFamily="2" charset="2"/>
              <a:buChar char="l"/>
            </a:pPr>
            <a:r>
              <a:rPr lang="en-US" sz="1800" dirty="0" smtClean="0">
                <a:solidFill>
                  <a:srgbClr val="800000"/>
                </a:solidFill>
              </a:rPr>
              <a:t>Reading for Today: </a:t>
            </a:r>
            <a:r>
              <a:rPr lang="en-US" sz="1800" dirty="0" smtClean="0">
                <a:solidFill>
                  <a:srgbClr val="800000"/>
                </a:solidFill>
                <a:latin typeface="Arial"/>
                <a:cs typeface="Arial"/>
              </a:rPr>
              <a:t>§</a:t>
            </a:r>
            <a:r>
              <a:rPr lang="en-US" sz="1800" dirty="0" smtClean="0">
                <a:solidFill>
                  <a:srgbClr val="800000"/>
                </a:solidFill>
              </a:rPr>
              <a:t>2.7, </a:t>
            </a:r>
            <a:r>
              <a:rPr lang="en-US" sz="1800" dirty="0" err="1" smtClean="0">
                <a:solidFill>
                  <a:srgbClr val="800000"/>
                </a:solidFill>
              </a:rPr>
              <a:t>Eberly</a:t>
            </a:r>
            <a:r>
              <a:rPr lang="en-US" sz="1800" dirty="0" smtClean="0">
                <a:solidFill>
                  <a:srgbClr val="800000"/>
                </a:solidFill>
              </a:rPr>
              <a:t> 2</a:t>
            </a:r>
            <a:r>
              <a:rPr lang="en-US" sz="1800" baseline="30000" dirty="0" smtClean="0">
                <a:solidFill>
                  <a:srgbClr val="800000"/>
                </a:solidFill>
              </a:rPr>
              <a:t>e</a:t>
            </a:r>
            <a:r>
              <a:rPr lang="en-US" sz="1800" dirty="0" smtClean="0">
                <a:solidFill>
                  <a:srgbClr val="800000"/>
                </a:solidFill>
              </a:rPr>
              <a:t>; </a:t>
            </a:r>
            <a:r>
              <a:rPr lang="en-US" sz="1800" dirty="0" smtClean="0">
                <a:solidFill>
                  <a:srgbClr val="FF6600"/>
                </a:solidFill>
              </a:rPr>
              <a:t>Direct3D handout</a:t>
            </a:r>
          </a:p>
          <a:p>
            <a:pPr marL="342900" indent="-342900">
              <a:spcBef>
                <a:spcPts val="600"/>
              </a:spcBef>
              <a:buClr>
                <a:srgbClr val="800000"/>
              </a:buClr>
              <a:buFont typeface="Wingdings" pitchFamily="2" charset="2"/>
              <a:buChar char="l"/>
            </a:pPr>
            <a:r>
              <a:rPr lang="en-US" sz="1800" dirty="0" smtClean="0">
                <a:solidFill>
                  <a:srgbClr val="800000"/>
                </a:solidFill>
              </a:rPr>
              <a:t>Reading for Next Class: </a:t>
            </a:r>
            <a:r>
              <a:rPr lang="en-US" sz="1800" dirty="0" smtClean="0">
                <a:solidFill>
                  <a:srgbClr val="800000"/>
                </a:solidFill>
                <a:latin typeface="Arial"/>
                <a:cs typeface="Arial"/>
              </a:rPr>
              <a:t>§</a:t>
            </a:r>
            <a:r>
              <a:rPr lang="en-US" sz="1800" dirty="0" smtClean="0">
                <a:solidFill>
                  <a:srgbClr val="800000"/>
                </a:solidFill>
              </a:rPr>
              <a:t>2.6.3, 20.3 – 20.4, </a:t>
            </a:r>
            <a:r>
              <a:rPr lang="en-US" sz="1800" dirty="0" err="1" smtClean="0">
                <a:solidFill>
                  <a:srgbClr val="800000"/>
                </a:solidFill>
              </a:rPr>
              <a:t>Eberly</a:t>
            </a:r>
            <a:r>
              <a:rPr lang="en-US" sz="1800" dirty="0" smtClean="0">
                <a:solidFill>
                  <a:srgbClr val="800000"/>
                </a:solidFill>
              </a:rPr>
              <a:t> </a:t>
            </a:r>
            <a:r>
              <a:rPr lang="en-US" sz="1800" i="1" dirty="0" smtClean="0">
                <a:solidFill>
                  <a:srgbClr val="800000"/>
                </a:solidFill>
              </a:rPr>
              <a:t>2</a:t>
            </a:r>
            <a:r>
              <a:rPr lang="en-US" sz="1800" i="1" baseline="30000" dirty="0" smtClean="0">
                <a:solidFill>
                  <a:srgbClr val="800000"/>
                </a:solidFill>
              </a:rPr>
              <a:t>e</a:t>
            </a:r>
            <a:endParaRPr lang="en-US" sz="1800" dirty="0" smtClean="0">
              <a:solidFill>
                <a:srgbClr val="800000"/>
              </a:solidFill>
            </a:endParaRPr>
          </a:p>
          <a:p>
            <a:pPr marL="342900" indent="-342900">
              <a:spcBef>
                <a:spcPts val="600"/>
              </a:spcBef>
              <a:buClr>
                <a:srgbClr val="800000"/>
              </a:buClr>
              <a:buFont typeface="Wingdings" pitchFamily="2" charset="2"/>
              <a:buChar char="l"/>
            </a:pPr>
            <a:r>
              <a:rPr lang="en-US" sz="1800" dirty="0" smtClean="0">
                <a:solidFill>
                  <a:srgbClr val="800000"/>
                </a:solidFill>
              </a:rPr>
              <a:t>Last Time: </a:t>
            </a:r>
            <a:r>
              <a:rPr lang="en-US" sz="1800" dirty="0" smtClean="0">
                <a:solidFill>
                  <a:srgbClr val="800000"/>
                </a:solidFill>
              </a:rPr>
              <a:t>Intro to Illumination and Shading</a:t>
            </a:r>
          </a:p>
          <a:p>
            <a:pPr marL="742950" lvl="1" indent="-285750">
              <a:spcBef>
                <a:spcPts val="600"/>
              </a:spcBef>
              <a:buClr>
                <a:srgbClr val="5B0DAA"/>
              </a:buClr>
              <a:buFont typeface="Wingdings" pitchFamily="2" charset="2"/>
              <a:buChar char="­"/>
            </a:pPr>
            <a:r>
              <a:rPr lang="en-US" sz="1800" dirty="0" smtClean="0">
                <a:solidFill>
                  <a:srgbClr val="0000CC"/>
                </a:solidFill>
              </a:rPr>
              <a:t>Local </a:t>
            </a:r>
            <a:r>
              <a:rPr lang="en-US" sz="1800" i="1" dirty="0" smtClean="0">
                <a:solidFill>
                  <a:srgbClr val="0000CC"/>
                </a:solidFill>
              </a:rPr>
              <a:t>vs.</a:t>
            </a:r>
            <a:r>
              <a:rPr lang="en-US" sz="1800" dirty="0" smtClean="0">
                <a:solidFill>
                  <a:srgbClr val="0000CC"/>
                </a:solidFill>
              </a:rPr>
              <a:t> global models</a:t>
            </a:r>
          </a:p>
          <a:p>
            <a:pPr marL="742950" lvl="1" indent="-285750">
              <a:spcBef>
                <a:spcPts val="600"/>
              </a:spcBef>
              <a:buClr>
                <a:srgbClr val="5B0DAA"/>
              </a:buClr>
              <a:buFont typeface="Wingdings" pitchFamily="2" charset="2"/>
              <a:buChar char="­"/>
            </a:pPr>
            <a:r>
              <a:rPr lang="en-US" sz="1800" dirty="0" smtClean="0">
                <a:solidFill>
                  <a:srgbClr val="0000CC"/>
                </a:solidFill>
              </a:rPr>
              <a:t>Illumination (vertex </a:t>
            </a:r>
            <a:r>
              <a:rPr lang="en-US" sz="1800" dirty="0" err="1" smtClean="0">
                <a:solidFill>
                  <a:srgbClr val="0000CC"/>
                </a:solidFill>
              </a:rPr>
              <a:t>shaders</a:t>
            </a:r>
            <a:r>
              <a:rPr lang="en-US" sz="1800" dirty="0" smtClean="0">
                <a:solidFill>
                  <a:srgbClr val="0000CC"/>
                </a:solidFill>
              </a:rPr>
              <a:t>) </a:t>
            </a:r>
            <a:r>
              <a:rPr lang="en-US" sz="1800" i="1" dirty="0" smtClean="0">
                <a:solidFill>
                  <a:srgbClr val="0000CC"/>
                </a:solidFill>
              </a:rPr>
              <a:t>vs.</a:t>
            </a:r>
            <a:r>
              <a:rPr lang="en-US" sz="1800" dirty="0" smtClean="0">
                <a:solidFill>
                  <a:srgbClr val="0000CC"/>
                </a:solidFill>
              </a:rPr>
              <a:t> shading (fragment/pixel </a:t>
            </a:r>
            <a:r>
              <a:rPr lang="en-US" sz="1800" dirty="0" err="1" smtClean="0">
                <a:solidFill>
                  <a:srgbClr val="0000CC"/>
                </a:solidFill>
              </a:rPr>
              <a:t>shaders</a:t>
            </a:r>
            <a:r>
              <a:rPr lang="en-US" sz="1800" dirty="0" smtClean="0">
                <a:solidFill>
                  <a:srgbClr val="0000CC"/>
                </a:solidFill>
              </a:rPr>
              <a:t>)</a:t>
            </a:r>
          </a:p>
          <a:p>
            <a:pPr marL="742950" lvl="1" indent="-285750">
              <a:spcBef>
                <a:spcPts val="600"/>
              </a:spcBef>
              <a:buClr>
                <a:srgbClr val="5B0DAA"/>
              </a:buClr>
              <a:buFont typeface="Wingdings" pitchFamily="2" charset="2"/>
              <a:buChar char="­"/>
            </a:pPr>
            <a:r>
              <a:rPr lang="en-US" sz="1800" dirty="0" err="1" smtClean="0">
                <a:solidFill>
                  <a:srgbClr val="0000CC"/>
                </a:solidFill>
              </a:rPr>
              <a:t>Phong</a:t>
            </a:r>
            <a:r>
              <a:rPr lang="en-US" sz="1800" dirty="0" smtClean="0">
                <a:solidFill>
                  <a:srgbClr val="0000CC"/>
                </a:solidFill>
              </a:rPr>
              <a:t> illumination equation: introduction to shading</a:t>
            </a:r>
            <a:endParaRPr lang="en-US" sz="1800" dirty="0" smtClean="0">
              <a:solidFill>
                <a:srgbClr val="800000"/>
              </a:solidFill>
            </a:endParaRPr>
          </a:p>
          <a:p>
            <a:pPr marL="342900" indent="-342900">
              <a:lnSpc>
                <a:spcPct val="110000"/>
              </a:lnSpc>
              <a:buClr>
                <a:srgbClr val="800000"/>
              </a:buClr>
              <a:buFont typeface="Wingdings" pitchFamily="2" charset="2"/>
              <a:buChar char="l"/>
            </a:pPr>
            <a:r>
              <a:rPr lang="en-US" sz="1800" dirty="0" smtClean="0">
                <a:solidFill>
                  <a:srgbClr val="800000"/>
                </a:solidFill>
              </a:rPr>
              <a:t>Previously</a:t>
            </a:r>
            <a:r>
              <a:rPr lang="en-US" sz="1800" dirty="0" smtClean="0">
                <a:solidFill>
                  <a:srgbClr val="800000"/>
                </a:solidFill>
              </a:rPr>
              <a:t>: </a:t>
            </a:r>
            <a:r>
              <a:rPr lang="en-US" sz="1800" dirty="0" smtClean="0">
                <a:solidFill>
                  <a:srgbClr val="800000"/>
                </a:solidFill>
              </a:rPr>
              <a:t>Projections, </a:t>
            </a:r>
            <a:r>
              <a:rPr lang="en-US" sz="1800" dirty="0" err="1" smtClean="0">
                <a:solidFill>
                  <a:srgbClr val="800000"/>
                </a:solidFill>
              </a:rPr>
              <a:t>Modelview</a:t>
            </a:r>
            <a:r>
              <a:rPr lang="en-US" sz="1800" dirty="0" smtClean="0">
                <a:solidFill>
                  <a:srgbClr val="800000"/>
                </a:solidFill>
              </a:rPr>
              <a:t>, Viewing, Clipping &amp; Culling</a:t>
            </a:r>
            <a:endParaRPr lang="en-US" sz="1800" dirty="0" smtClean="0">
              <a:solidFill>
                <a:srgbClr val="800000"/>
              </a:solidFill>
            </a:endParaRPr>
          </a:p>
          <a:p>
            <a:pPr marL="342900" indent="-342900">
              <a:lnSpc>
                <a:spcPct val="110000"/>
              </a:lnSpc>
              <a:buClr>
                <a:srgbClr val="800000"/>
              </a:buClr>
              <a:buFont typeface="Wingdings" pitchFamily="2" charset="2"/>
              <a:buChar char="l"/>
            </a:pPr>
            <a:r>
              <a:rPr lang="en-US" sz="1800" dirty="0" smtClean="0">
                <a:solidFill>
                  <a:srgbClr val="800000"/>
                </a:solidFill>
              </a:rPr>
              <a:t>Today: </a:t>
            </a:r>
            <a:r>
              <a:rPr lang="en-US" sz="1800" dirty="0" smtClean="0">
                <a:solidFill>
                  <a:srgbClr val="800000"/>
                </a:solidFill>
              </a:rPr>
              <a:t>Direct3D Design Overview, Programming Intro</a:t>
            </a:r>
            <a:endParaRPr lang="en-US" sz="1800" dirty="0" smtClean="0">
              <a:solidFill>
                <a:srgbClr val="800000"/>
              </a:solidFill>
            </a:endParaRPr>
          </a:p>
          <a:p>
            <a:pPr marL="342900" indent="-342900">
              <a:lnSpc>
                <a:spcPct val="110000"/>
              </a:lnSpc>
              <a:buClr>
                <a:srgbClr val="800000"/>
              </a:buClr>
              <a:buFont typeface="Wingdings" pitchFamily="2" charset="2"/>
              <a:buChar char="l"/>
            </a:pPr>
            <a:r>
              <a:rPr lang="en-US" sz="1800" dirty="0" smtClean="0">
                <a:solidFill>
                  <a:srgbClr val="800000"/>
                </a:solidFill>
              </a:rPr>
              <a:t>Hardware Rendering: Application Programmer Interfaces (APIs)</a:t>
            </a:r>
          </a:p>
          <a:p>
            <a:pPr marL="342900" indent="-342900">
              <a:lnSpc>
                <a:spcPct val="110000"/>
              </a:lnSpc>
              <a:buClr>
                <a:srgbClr val="800000"/>
              </a:buClr>
              <a:buFont typeface="Wingdings" pitchFamily="2" charset="2"/>
              <a:buChar char="l"/>
            </a:pPr>
            <a:r>
              <a:rPr lang="en-US" sz="1800" dirty="0" err="1" smtClean="0">
                <a:solidFill>
                  <a:srgbClr val="800000"/>
                </a:solidFill>
              </a:rPr>
              <a:t>Shaders</a:t>
            </a:r>
            <a:r>
              <a:rPr lang="en-US" sz="1800" dirty="0" smtClean="0">
                <a:solidFill>
                  <a:srgbClr val="800000"/>
                </a:solidFill>
              </a:rPr>
              <a:t> </a:t>
            </a:r>
            <a:r>
              <a:rPr lang="en-US" sz="1800" dirty="0" smtClean="0">
                <a:solidFill>
                  <a:srgbClr val="800000"/>
                </a:solidFill>
              </a:rPr>
              <a:t>in Modern Pipeline</a:t>
            </a:r>
          </a:p>
          <a:p>
            <a:pPr marL="742950" lvl="1" indent="-285750">
              <a:spcBef>
                <a:spcPts val="600"/>
              </a:spcBef>
              <a:buClr>
                <a:srgbClr val="5B0DAA"/>
              </a:buClr>
              <a:buFont typeface="Wingdings" pitchFamily="2" charset="2"/>
              <a:buChar char="­"/>
            </a:pPr>
            <a:r>
              <a:rPr lang="en-US" sz="1800" u="sng" dirty="0" smtClean="0">
                <a:solidFill>
                  <a:srgbClr val="0000CC"/>
                </a:solidFill>
              </a:rPr>
              <a:t>Vertex </a:t>
            </a:r>
            <a:r>
              <a:rPr lang="en-US" sz="1800" u="sng" dirty="0" err="1" smtClean="0">
                <a:solidFill>
                  <a:srgbClr val="0000CC"/>
                </a:solidFill>
              </a:rPr>
              <a:t>shaders</a:t>
            </a:r>
            <a:r>
              <a:rPr lang="en-US" sz="1800" dirty="0" smtClean="0">
                <a:solidFill>
                  <a:srgbClr val="0000CC"/>
                </a:solidFill>
              </a:rPr>
              <a:t>: vertex attributes to illumination at vertices</a:t>
            </a:r>
          </a:p>
          <a:p>
            <a:pPr marL="742950" lvl="1" indent="-285750">
              <a:spcBef>
                <a:spcPts val="600"/>
              </a:spcBef>
              <a:buClr>
                <a:srgbClr val="5B0DAA"/>
              </a:buClr>
              <a:buFont typeface="Wingdings" pitchFamily="2" charset="2"/>
              <a:buChar char="­"/>
            </a:pPr>
            <a:r>
              <a:rPr lang="en-US" sz="1800" u="sng" dirty="0" smtClean="0">
                <a:solidFill>
                  <a:srgbClr val="0000CC"/>
                </a:solidFill>
              </a:rPr>
              <a:t>Pixel </a:t>
            </a:r>
            <a:r>
              <a:rPr lang="en-US" sz="1800" u="sng" dirty="0" err="1" smtClean="0">
                <a:solidFill>
                  <a:srgbClr val="0000CC"/>
                </a:solidFill>
              </a:rPr>
              <a:t>shaders</a:t>
            </a:r>
            <a:r>
              <a:rPr lang="en-US" sz="1800" dirty="0" smtClean="0">
                <a:solidFill>
                  <a:srgbClr val="0000CC"/>
                </a:solidFill>
              </a:rPr>
              <a:t>: lit vertices to pixel colors, transparency</a:t>
            </a:r>
          </a:p>
          <a:p>
            <a:pPr marL="342900" indent="-342900">
              <a:lnSpc>
                <a:spcPct val="110000"/>
              </a:lnSpc>
              <a:buClr>
                <a:srgbClr val="800000"/>
              </a:buClr>
              <a:buFont typeface="Wingdings" pitchFamily="2" charset="2"/>
              <a:buChar char="l"/>
            </a:pPr>
            <a:r>
              <a:rPr lang="en-US" sz="1800" dirty="0" smtClean="0">
                <a:solidFill>
                  <a:srgbClr val="800000"/>
                </a:solidFill>
              </a:rPr>
              <a:t>Next</a:t>
            </a:r>
            <a:r>
              <a:rPr lang="en-US" sz="1800" dirty="0" smtClean="0">
                <a:solidFill>
                  <a:srgbClr val="800000"/>
                </a:solidFill>
              </a:rPr>
              <a:t>: Texture Mapping Explained; Shading in OpenGL</a:t>
            </a:r>
          </a:p>
        </p:txBody>
      </p:sp>
      <p:sp>
        <p:nvSpPr>
          <p:cNvPr id="4" name="Rectangle 2"/>
          <p:cNvSpPr>
            <a:spLocks noChangeArrowheads="1"/>
          </p:cNvSpPr>
          <p:nvPr/>
        </p:nvSpPr>
        <p:spPr bwMode="auto">
          <a:xfrm>
            <a:off x="1219200" y="76200"/>
            <a:ext cx="7391400" cy="762000"/>
          </a:xfrm>
          <a:prstGeom prst="rect">
            <a:avLst/>
          </a:prstGeom>
          <a:noFill/>
          <a:ln w="9525">
            <a:noFill/>
            <a:miter lim="800000"/>
            <a:headEnd/>
            <a:tailEnd/>
          </a:ln>
          <a:effectLst/>
        </p:spPr>
        <p:txBody>
          <a:bodyPr anchor="ctr"/>
          <a:lstStyle/>
          <a:p>
            <a:pPr algn="ctr">
              <a:spcBef>
                <a:spcPct val="0"/>
              </a:spcBef>
              <a:buClrTx/>
            </a:pPr>
            <a:r>
              <a:rPr lang="en-US" sz="2800" dirty="0">
                <a:solidFill>
                  <a:srgbClr val="5B0DAA"/>
                </a:solidFill>
                <a:latin typeface="Copperplate Gothic Light" pitchFamily="34" charset="0"/>
              </a:rPr>
              <a:t>Lecture Outline</a:t>
            </a:r>
            <a:endParaRPr lang="en-US" sz="2000" dirty="0">
              <a:solidFill>
                <a:srgbClr val="5B0DAA"/>
              </a:solidFill>
              <a:latin typeface="Copperplate Gothic Light" pitchFamily="34" charset="0"/>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Index Buffers are an array of indices which reference an associated Vertex Buffer</a:t>
            </a:r>
          </a:p>
          <a:p>
            <a:r>
              <a:rPr lang="en-US" dirty="0" smtClean="0"/>
              <a:t>Index Buffers allow us to re-use Vertex data elements when creating meshes – this is especially useful because triangles in most meshes are sharing their vertices with adjacent triangles.</a:t>
            </a:r>
          </a:p>
          <a:p>
            <a:r>
              <a:rPr lang="en-US" dirty="0" smtClean="0"/>
              <a:t>By using an index buffer, we only have to define a vertex once, then we can define the triangle by indices; and since an index is usually quite a bit smaller than a vertex’s data, we send less data into our pipeline.</a:t>
            </a:r>
          </a:p>
        </p:txBody>
      </p:sp>
      <p:sp>
        <p:nvSpPr>
          <p:cNvPr id="5"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Index Buffers</a:t>
            </a:r>
            <a:endParaRPr lang="en-US" sz="2000" dirty="0">
              <a:solidFill>
                <a:srgbClr val="5B0DAA"/>
              </a:solidFill>
              <a:latin typeface="Copperplate Gothic Light" pitchFamily="34" charset="0"/>
            </a:endParaRPr>
          </a:p>
        </p:txBody>
      </p:sp>
      <p:sp>
        <p:nvSpPr>
          <p:cNvPr id="7" name="Rectangle 6"/>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3"/>
              </a:rPr>
              <a:t>http://bit.ly/gC3vwH</a:t>
            </a:r>
            <a:endParaRPr lang="en-US" sz="1200" dirty="0">
              <a:solidFill>
                <a:srgbClr val="7030A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ile:D3D Pipeline.svg"/>
          <p:cNvPicPr>
            <a:picLocks noChangeAspect="1" noChangeArrowheads="1"/>
          </p:cNvPicPr>
          <p:nvPr/>
        </p:nvPicPr>
        <p:blipFill>
          <a:blip r:embed="rId3" cstate="print"/>
          <a:srcRect/>
          <a:stretch>
            <a:fillRect/>
          </a:stretch>
        </p:blipFill>
        <p:spPr bwMode="auto">
          <a:xfrm>
            <a:off x="4945634" y="990600"/>
            <a:ext cx="2826766" cy="4901907"/>
          </a:xfrm>
          <a:prstGeom prst="rect">
            <a:avLst/>
          </a:prstGeom>
          <a:noFill/>
        </p:spPr>
      </p:pic>
      <p:sp>
        <p:nvSpPr>
          <p:cNvPr id="6"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err="1" smtClean="0">
                <a:solidFill>
                  <a:srgbClr val="5B0DAA"/>
                </a:solidFill>
                <a:latin typeface="Copperplate Gothic Light" pitchFamily="34" charset="0"/>
              </a:rPr>
              <a:t>Rasterization</a:t>
            </a:r>
            <a:endParaRPr lang="en-US" sz="2000" dirty="0">
              <a:solidFill>
                <a:srgbClr val="5B0DAA"/>
              </a:solidFill>
              <a:latin typeface="Copperplate Gothic Light" pitchFamily="34" charset="0"/>
            </a:endParaRPr>
          </a:p>
        </p:txBody>
      </p:sp>
      <p:sp>
        <p:nvSpPr>
          <p:cNvPr id="9" name="Rectangle 8"/>
          <p:cNvSpPr/>
          <p:nvPr/>
        </p:nvSpPr>
        <p:spPr bwMode="auto">
          <a:xfrm>
            <a:off x="6858000" y="1371600"/>
            <a:ext cx="838200" cy="4419600"/>
          </a:xfrm>
          <a:prstGeom prst="rect">
            <a:avLst/>
          </a:prstGeom>
          <a:solidFill>
            <a:srgbClr val="00B050">
              <a:alpha val="25000"/>
            </a:srgbClr>
          </a:solidFill>
          <a:ln w="254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4" name="Content Placeholder 2"/>
          <p:cNvSpPr>
            <a:spLocks noGrp="1"/>
          </p:cNvSpPr>
          <p:nvPr>
            <p:ph idx="1"/>
          </p:nvPr>
        </p:nvSpPr>
        <p:spPr>
          <a:xfrm>
            <a:off x="457200" y="1021080"/>
            <a:ext cx="4419600" cy="4846320"/>
          </a:xfrm>
        </p:spPr>
        <p:txBody>
          <a:bodyPr>
            <a:normAutofit fontScale="92500" lnSpcReduction="10000"/>
          </a:bodyPr>
          <a:lstStyle/>
          <a:p>
            <a:r>
              <a:rPr lang="en-US" b="1" u="sng" dirty="0" err="1" smtClean="0"/>
              <a:t>Rasterization</a:t>
            </a:r>
            <a:endParaRPr lang="en-US" b="1" dirty="0" smtClean="0"/>
          </a:p>
          <a:p>
            <a:pPr lvl="1"/>
            <a:r>
              <a:rPr lang="en-US" b="1" dirty="0" smtClean="0"/>
              <a:t>process by which geometry is converted into pixels for rendering</a:t>
            </a:r>
          </a:p>
          <a:p>
            <a:pPr lvl="1"/>
            <a:r>
              <a:rPr lang="en-US" b="1" dirty="0" smtClean="0"/>
              <a:t>much the same with any rendering process</a:t>
            </a:r>
          </a:p>
          <a:p>
            <a:r>
              <a:rPr lang="en-US" b="1" dirty="0" smtClean="0"/>
              <a:t>In general, refers to all vector-to-raster stages</a:t>
            </a:r>
          </a:p>
          <a:p>
            <a:pPr lvl="1"/>
            <a:r>
              <a:rPr lang="en-US" b="1" dirty="0" smtClean="0"/>
              <a:t>transformations</a:t>
            </a:r>
          </a:p>
          <a:p>
            <a:pPr lvl="1"/>
            <a:r>
              <a:rPr lang="en-US" b="1" dirty="0" smtClean="0"/>
              <a:t>clipping</a:t>
            </a:r>
          </a:p>
          <a:p>
            <a:pPr lvl="1"/>
            <a:r>
              <a:rPr lang="en-US" b="1" u="sng" dirty="0" smtClean="0"/>
              <a:t>scan conversion</a:t>
            </a:r>
          </a:p>
          <a:p>
            <a:r>
              <a:rPr lang="en-US" b="1" dirty="0" smtClean="0"/>
              <a:t>Sometimes equated with scan conversion (final step)</a:t>
            </a:r>
          </a:p>
          <a:p>
            <a:r>
              <a:rPr lang="en-US" b="1" dirty="0" smtClean="0"/>
              <a:t>Direct3D maintains useful buffers for it</a:t>
            </a:r>
          </a:p>
          <a:p>
            <a:pPr lvl="1"/>
            <a:r>
              <a:rPr lang="en-US" b="1" dirty="0" smtClean="0"/>
              <a:t>depth buffers</a:t>
            </a:r>
          </a:p>
          <a:p>
            <a:pPr lvl="1"/>
            <a:r>
              <a:rPr lang="en-US" b="1" dirty="0" smtClean="0"/>
              <a:t>stencil buffers</a:t>
            </a:r>
          </a:p>
        </p:txBody>
      </p:sp>
      <p:sp>
        <p:nvSpPr>
          <p:cNvPr id="16" name="Rectangle 15"/>
          <p:cNvSpPr/>
          <p:nvPr/>
        </p:nvSpPr>
        <p:spPr bwMode="auto">
          <a:xfrm>
            <a:off x="1219200" y="3810000"/>
            <a:ext cx="1828800" cy="228600"/>
          </a:xfrm>
          <a:prstGeom prst="rect">
            <a:avLst/>
          </a:prstGeom>
          <a:solidFill>
            <a:srgbClr val="00B050">
              <a:alpha val="25000"/>
            </a:srgbClr>
          </a:solidFill>
          <a:ln w="254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5029200" y="3886200"/>
            <a:ext cx="1143000" cy="228600"/>
          </a:xfrm>
          <a:prstGeom prst="rect">
            <a:avLst/>
          </a:prstGeom>
          <a:solidFill>
            <a:srgbClr val="00B050">
              <a:alpha val="25000"/>
            </a:srgbClr>
          </a:solidFill>
          <a:ln w="254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0" name="Rectangle 9"/>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4"/>
              </a:rPr>
              <a:t>http://bit.ly/gC3vwH</a:t>
            </a:r>
            <a:endParaRPr lang="en-US" sz="12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up)">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up)">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up)">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up)">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up)">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wipe(up)">
                                      <p:cBhvr>
                                        <p:cTn id="37" dur="5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
                                            <p:txEl>
                                              <p:pRg st="7" end="7"/>
                                            </p:txEl>
                                          </p:spTgt>
                                        </p:tgtEl>
                                        <p:attrNameLst>
                                          <p:attrName>style.visibility</p:attrName>
                                        </p:attrNameLst>
                                      </p:cBhvr>
                                      <p:to>
                                        <p:strVal val="visible"/>
                                      </p:to>
                                    </p:set>
                                    <p:animEffect transition="in" filter="wipe(up)">
                                      <p:cBhvr>
                                        <p:cTn id="52" dur="500"/>
                                        <p:tgtEl>
                                          <p:spTgt spid="14">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4">
                                            <p:txEl>
                                              <p:pRg st="8" end="8"/>
                                            </p:txEl>
                                          </p:spTgt>
                                        </p:tgtEl>
                                        <p:attrNameLst>
                                          <p:attrName>style.visibility</p:attrName>
                                        </p:attrNameLst>
                                      </p:cBhvr>
                                      <p:to>
                                        <p:strVal val="visible"/>
                                      </p:to>
                                    </p:set>
                                    <p:animEffect transition="in" filter="wipe(up)">
                                      <p:cBhvr>
                                        <p:cTn id="57" dur="500"/>
                                        <p:tgtEl>
                                          <p:spTgt spid="14">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4">
                                            <p:txEl>
                                              <p:pRg st="9" end="9"/>
                                            </p:txEl>
                                          </p:spTgt>
                                        </p:tgtEl>
                                        <p:attrNameLst>
                                          <p:attrName>style.visibility</p:attrName>
                                        </p:attrNameLst>
                                      </p:cBhvr>
                                      <p:to>
                                        <p:strVal val="visible"/>
                                      </p:to>
                                    </p:set>
                                    <p:animEffect transition="in" filter="wipe(up)">
                                      <p:cBhvr>
                                        <p:cTn id="67" dur="500"/>
                                        <p:tgtEl>
                                          <p:spTgt spid="14">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4">
                                            <p:txEl>
                                              <p:pRg st="10" end="10"/>
                                            </p:txEl>
                                          </p:spTgt>
                                        </p:tgtEl>
                                        <p:attrNameLst>
                                          <p:attrName>style.visibility</p:attrName>
                                        </p:attrNameLst>
                                      </p:cBhvr>
                                      <p:to>
                                        <p:strVal val="visible"/>
                                      </p:to>
                                    </p:set>
                                    <p:animEffect transition="in" filter="wipe(up)">
                                      <p:cBhvr>
                                        <p:cTn id="72" dur="500"/>
                                        <p:tgtEl>
                                          <p:spTgt spid="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uiExpand="1" build="p"/>
      <p:bldP spid="16" grpId="0" uiExpand="1" animBg="1"/>
      <p:bldP spid="17" grpId="0" uiExpan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9416"/>
            <a:ext cx="3581400" cy="4846320"/>
          </a:xfrm>
        </p:spPr>
        <p:txBody>
          <a:bodyPr>
            <a:normAutofit/>
          </a:bodyPr>
          <a:lstStyle/>
          <a:p>
            <a:r>
              <a:rPr lang="en-US" dirty="0" smtClean="0"/>
              <a:t>The next step down the pipeline are the Vertex </a:t>
            </a:r>
            <a:r>
              <a:rPr lang="en-US" dirty="0" err="1" smtClean="0"/>
              <a:t>Shaders</a:t>
            </a:r>
            <a:endParaRPr lang="en-US" dirty="0" smtClean="0"/>
          </a:p>
          <a:p>
            <a:r>
              <a:rPr lang="en-US" dirty="0" smtClean="0"/>
              <a:t>Vertex </a:t>
            </a:r>
            <a:r>
              <a:rPr lang="en-US" dirty="0" err="1" smtClean="0"/>
              <a:t>shaders</a:t>
            </a:r>
            <a:r>
              <a:rPr lang="en-US" dirty="0" smtClean="0"/>
              <a:t> allow us to manipulate our vertex data </a:t>
            </a:r>
            <a:r>
              <a:rPr lang="en-US" i="1" dirty="0" smtClean="0"/>
              <a:t>on the graphics card</a:t>
            </a:r>
          </a:p>
          <a:p>
            <a:r>
              <a:rPr lang="en-US" dirty="0" smtClean="0"/>
              <a:t>This is important, because it means we’ll be using the GPU</a:t>
            </a:r>
          </a:p>
        </p:txBody>
      </p:sp>
      <p:sp>
        <p:nvSpPr>
          <p:cNvPr id="7"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Vertex </a:t>
            </a:r>
            <a:r>
              <a:rPr lang="en-US" sz="2800" dirty="0" err="1" smtClean="0">
                <a:solidFill>
                  <a:srgbClr val="5B0DAA"/>
                </a:solidFill>
                <a:latin typeface="Copperplate Gothic Light" pitchFamily="34" charset="0"/>
              </a:rPr>
              <a:t>Shaders</a:t>
            </a:r>
            <a:r>
              <a:rPr lang="en-US" sz="2800" dirty="0" smtClean="0">
                <a:solidFill>
                  <a:srgbClr val="5B0DAA"/>
                </a:solidFill>
                <a:latin typeface="Copperplate Gothic Light" pitchFamily="34" charset="0"/>
              </a:rPr>
              <a:t> [1]</a:t>
            </a:r>
            <a:endParaRPr lang="en-US" sz="2000" dirty="0">
              <a:solidFill>
                <a:srgbClr val="5B0DAA"/>
              </a:solidFill>
              <a:latin typeface="Copperplate Gothic Light" pitchFamily="34" charset="0"/>
            </a:endParaRPr>
          </a:p>
        </p:txBody>
      </p:sp>
      <p:pic>
        <p:nvPicPr>
          <p:cNvPr id="9" name="Picture 2" descr="File:D3D Pipeline.svg"/>
          <p:cNvPicPr>
            <a:picLocks noChangeAspect="1" noChangeArrowheads="1"/>
          </p:cNvPicPr>
          <p:nvPr/>
        </p:nvPicPr>
        <p:blipFill>
          <a:blip r:embed="rId3" cstate="print"/>
          <a:srcRect/>
          <a:stretch>
            <a:fillRect/>
          </a:stretch>
        </p:blipFill>
        <p:spPr bwMode="auto">
          <a:xfrm>
            <a:off x="4945634" y="990600"/>
            <a:ext cx="2826766" cy="4901907"/>
          </a:xfrm>
          <a:prstGeom prst="rect">
            <a:avLst/>
          </a:prstGeom>
          <a:noFill/>
        </p:spPr>
      </p:pic>
      <p:sp>
        <p:nvSpPr>
          <p:cNvPr id="13" name="Flowchart: Terminator 12"/>
          <p:cNvSpPr/>
          <p:nvPr/>
        </p:nvSpPr>
        <p:spPr bwMode="auto">
          <a:xfrm>
            <a:off x="5029200" y="2319336"/>
            <a:ext cx="1143000" cy="500063"/>
          </a:xfrm>
          <a:prstGeom prst="flowChartTerminator">
            <a:avLst/>
          </a:prstGeom>
          <a:solidFill>
            <a:srgbClr val="FFC000">
              <a:alpha val="50000"/>
            </a:srgbClr>
          </a:solidFill>
          <a:ln w="254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0" name="Rectangle 9"/>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4"/>
              </a:rPr>
              <a:t>http://bit.ly/gC3vwH</a:t>
            </a:r>
            <a:endParaRPr lang="en-US" sz="12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There are a number of reasons we want to manipulate our vertex data on the GPU rather than the CPU:</a:t>
            </a:r>
          </a:p>
          <a:p>
            <a:pPr lvl="1"/>
            <a:r>
              <a:rPr lang="en-US" dirty="0" smtClean="0"/>
              <a:t>The GPU is </a:t>
            </a:r>
            <a:r>
              <a:rPr lang="en-US" i="1" dirty="0" smtClean="0"/>
              <a:t>highly optimized</a:t>
            </a:r>
            <a:r>
              <a:rPr lang="en-US" dirty="0" smtClean="0"/>
              <a:t> for Vector- and Matrix-based operations.  The CPU is not.</a:t>
            </a:r>
          </a:p>
          <a:p>
            <a:pPr lvl="1"/>
            <a:r>
              <a:rPr lang="en-US" dirty="0" smtClean="0"/>
              <a:t>Because these operations operate independently from the CPU, our CPU is now free for other operations</a:t>
            </a:r>
          </a:p>
          <a:p>
            <a:r>
              <a:rPr lang="en-US" dirty="0" smtClean="0"/>
              <a:t>Vertex </a:t>
            </a:r>
            <a:r>
              <a:rPr lang="en-US" dirty="0" err="1" smtClean="0"/>
              <a:t>Shaders</a:t>
            </a:r>
            <a:r>
              <a:rPr lang="en-US" dirty="0" smtClean="0"/>
              <a:t> are essentially little programs that run against every vertex in the data we’ve sent down the rendering </a:t>
            </a:r>
            <a:r>
              <a:rPr lang="en-US" dirty="0" err="1" smtClean="0"/>
              <a:t>pipleline</a:t>
            </a:r>
            <a:endParaRPr lang="en-US" dirty="0" smtClean="0"/>
          </a:p>
          <a:p>
            <a:r>
              <a:rPr lang="en-US" dirty="0" smtClean="0"/>
              <a:t>We write vertex </a:t>
            </a:r>
            <a:r>
              <a:rPr lang="en-US" dirty="0" err="1" smtClean="0"/>
              <a:t>shaders</a:t>
            </a:r>
            <a:r>
              <a:rPr lang="en-US" dirty="0" smtClean="0"/>
              <a:t> using Microsoft’s High-Level </a:t>
            </a:r>
            <a:r>
              <a:rPr lang="en-US" dirty="0" err="1" smtClean="0"/>
              <a:t>Shader</a:t>
            </a:r>
            <a:r>
              <a:rPr lang="en-US" dirty="0" smtClean="0"/>
              <a:t> Language</a:t>
            </a:r>
            <a:endParaRPr lang="en-US" dirty="0"/>
          </a:p>
        </p:txBody>
      </p:sp>
      <p:sp>
        <p:nvSpPr>
          <p:cNvPr id="5"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Vertex </a:t>
            </a:r>
            <a:r>
              <a:rPr lang="en-US" sz="2800" dirty="0" err="1" smtClean="0">
                <a:solidFill>
                  <a:srgbClr val="5B0DAA"/>
                </a:solidFill>
                <a:latin typeface="Copperplate Gothic Light" pitchFamily="34" charset="0"/>
              </a:rPr>
              <a:t>Shaders</a:t>
            </a:r>
            <a:r>
              <a:rPr lang="en-US" sz="2800" dirty="0" smtClean="0">
                <a:solidFill>
                  <a:srgbClr val="5B0DAA"/>
                </a:solidFill>
                <a:latin typeface="Copperplate Gothic Light" pitchFamily="34" charset="0"/>
              </a:rPr>
              <a:t> [2]</a:t>
            </a:r>
            <a:endParaRPr lang="en-US" sz="2000" dirty="0">
              <a:solidFill>
                <a:srgbClr val="5B0DAA"/>
              </a:solidFill>
              <a:latin typeface="Copperplate Gothic Light" pitchFamily="34" charset="0"/>
            </a:endParaRPr>
          </a:p>
        </p:txBody>
      </p:sp>
      <p:sp>
        <p:nvSpPr>
          <p:cNvPr id="7" name="Rectangle 6"/>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3"/>
              </a:rPr>
              <a:t>http://bit.ly/gC3vwH</a:t>
            </a:r>
            <a:endParaRPr lang="en-US" sz="1200" dirty="0">
              <a:solidFill>
                <a:srgbClr val="7030A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HLSL was originally developed as part of a joint partnership between </a:t>
            </a:r>
            <a:r>
              <a:rPr lang="en-US" dirty="0" err="1" smtClean="0"/>
              <a:t>Nvidia</a:t>
            </a:r>
            <a:r>
              <a:rPr lang="en-US" dirty="0" smtClean="0"/>
              <a:t> and Microsoft, which also was responsible for Cg</a:t>
            </a:r>
          </a:p>
          <a:p>
            <a:r>
              <a:rPr lang="en-US" dirty="0" smtClean="0"/>
              <a:t>It sports a very C-like syntax, but also supports arbitrary sized vectors and matrices</a:t>
            </a:r>
          </a:p>
          <a:p>
            <a:pPr lvl="1"/>
            <a:r>
              <a:rPr lang="en-US" i="1" dirty="0" smtClean="0"/>
              <a:t>e.g.</a:t>
            </a:r>
            <a:r>
              <a:rPr lang="en-US" dirty="0" smtClean="0"/>
              <a:t>, 4x4 matrix of floats can be defined by float4x4</a:t>
            </a:r>
          </a:p>
          <a:p>
            <a:pPr lvl="1"/>
            <a:r>
              <a:rPr lang="en-US" dirty="0" smtClean="0"/>
              <a:t>3-element vector of floats can be defined by float3 </a:t>
            </a:r>
          </a:p>
          <a:p>
            <a:r>
              <a:rPr lang="en-US" dirty="0" smtClean="0"/>
              <a:t>We can also pass variables into our </a:t>
            </a:r>
            <a:r>
              <a:rPr lang="en-US" dirty="0" err="1" smtClean="0"/>
              <a:t>shaders</a:t>
            </a:r>
            <a:r>
              <a:rPr lang="en-US" dirty="0" smtClean="0"/>
              <a:t> from DirectX as externs</a:t>
            </a:r>
            <a:endParaRPr lang="en-US" dirty="0"/>
          </a:p>
        </p:txBody>
      </p:sp>
      <p:sp>
        <p:nvSpPr>
          <p:cNvPr id="7"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u="sng" dirty="0" smtClean="0">
                <a:solidFill>
                  <a:srgbClr val="5B0DAA"/>
                </a:solidFill>
                <a:latin typeface="Copperplate Gothic Light" pitchFamily="34" charset="0"/>
              </a:rPr>
              <a:t>H</a:t>
            </a:r>
            <a:r>
              <a:rPr lang="en-US" sz="2800" dirty="0" smtClean="0">
                <a:solidFill>
                  <a:srgbClr val="5B0DAA"/>
                </a:solidFill>
                <a:latin typeface="Copperplate Gothic Light" pitchFamily="34" charset="0"/>
              </a:rPr>
              <a:t>igh-</a:t>
            </a:r>
            <a:r>
              <a:rPr lang="en-US" sz="2800" u="sng" dirty="0" smtClean="0">
                <a:solidFill>
                  <a:srgbClr val="5B0DAA"/>
                </a:solidFill>
                <a:latin typeface="Copperplate Gothic Light" pitchFamily="34" charset="0"/>
              </a:rPr>
              <a:t>L</a:t>
            </a:r>
            <a:r>
              <a:rPr lang="en-US" sz="2800" dirty="0" smtClean="0">
                <a:solidFill>
                  <a:srgbClr val="5B0DAA"/>
                </a:solidFill>
                <a:latin typeface="Copperplate Gothic Light" pitchFamily="34" charset="0"/>
              </a:rPr>
              <a:t>evel </a:t>
            </a:r>
            <a:r>
              <a:rPr lang="en-US" sz="2800" u="sng" dirty="0" err="1" smtClean="0">
                <a:solidFill>
                  <a:srgbClr val="5B0DAA"/>
                </a:solidFill>
                <a:latin typeface="Copperplate Gothic Light" pitchFamily="34" charset="0"/>
              </a:rPr>
              <a:t>S</a:t>
            </a:r>
            <a:r>
              <a:rPr lang="en-US" sz="2800" dirty="0" err="1" smtClean="0">
                <a:solidFill>
                  <a:srgbClr val="5B0DAA"/>
                </a:solidFill>
                <a:latin typeface="Copperplate Gothic Light" pitchFamily="34" charset="0"/>
              </a:rPr>
              <a:t>hader</a:t>
            </a:r>
            <a:r>
              <a:rPr lang="en-US" sz="2800" dirty="0" smtClean="0">
                <a:solidFill>
                  <a:srgbClr val="5B0DAA"/>
                </a:solidFill>
                <a:latin typeface="Copperplate Gothic Light" pitchFamily="34" charset="0"/>
              </a:rPr>
              <a:t> </a:t>
            </a:r>
            <a:r>
              <a:rPr lang="en-US" sz="2800" u="sng" dirty="0" smtClean="0">
                <a:solidFill>
                  <a:srgbClr val="5B0DAA"/>
                </a:solidFill>
                <a:latin typeface="Copperplate Gothic Light" pitchFamily="34" charset="0"/>
              </a:rPr>
              <a:t>L</a:t>
            </a:r>
            <a:r>
              <a:rPr lang="en-US" sz="2800" dirty="0" smtClean="0">
                <a:solidFill>
                  <a:srgbClr val="5B0DAA"/>
                </a:solidFill>
                <a:latin typeface="Copperplate Gothic Light" pitchFamily="34" charset="0"/>
              </a:rPr>
              <a:t>anguage [1]</a:t>
            </a:r>
            <a:endParaRPr lang="en-US" sz="2000" dirty="0">
              <a:solidFill>
                <a:srgbClr val="5B0DAA"/>
              </a:solidFill>
              <a:latin typeface="Copperplate Gothic Light" pitchFamily="34" charset="0"/>
            </a:endParaRPr>
          </a:p>
        </p:txBody>
      </p:sp>
      <p:sp>
        <p:nvSpPr>
          <p:cNvPr id="5" name="Rectangle 4"/>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3"/>
              </a:rPr>
              <a:t>http://bit.ly/gC3vwH</a:t>
            </a:r>
            <a:endParaRPr lang="en-US" sz="1200" dirty="0">
              <a:solidFill>
                <a:srgbClr val="7030A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HLSL also sports two vector component namespaces, which provide helpful a helpful shorthand when dealing with </a:t>
            </a:r>
            <a:r>
              <a:rPr lang="en-US" dirty="0" err="1" smtClean="0"/>
              <a:t>postitions</a:t>
            </a:r>
            <a:r>
              <a:rPr lang="en-US" dirty="0" smtClean="0"/>
              <a:t> and colors: </a:t>
            </a:r>
            <a:r>
              <a:rPr lang="en-US" dirty="0" err="1" smtClean="0"/>
              <a:t>xyzw</a:t>
            </a:r>
            <a:r>
              <a:rPr lang="en-US" dirty="0" smtClean="0"/>
              <a:t> and </a:t>
            </a:r>
            <a:r>
              <a:rPr lang="en-US" dirty="0" err="1" smtClean="0"/>
              <a:t>rgba</a:t>
            </a:r>
            <a:endParaRPr lang="en-US" dirty="0" smtClean="0"/>
          </a:p>
          <a:p>
            <a:pPr lvl="1"/>
            <a:r>
              <a:rPr lang="en-US" i="1" dirty="0" smtClean="0"/>
              <a:t>e.g.</a:t>
            </a:r>
            <a:r>
              <a:rPr lang="en-US" dirty="0" smtClean="0"/>
              <a:t>,</a:t>
            </a:r>
            <a:r>
              <a:rPr lang="en-US" i="1" dirty="0" smtClean="0"/>
              <a:t> </a:t>
            </a:r>
            <a:r>
              <a:rPr lang="en-US" dirty="0" err="1" smtClean="0"/>
              <a:t>color.r</a:t>
            </a:r>
            <a:r>
              <a:rPr lang="en-US" dirty="0" smtClean="0"/>
              <a:t> is equivalent to color[0]</a:t>
            </a:r>
          </a:p>
          <a:p>
            <a:pPr lvl="1"/>
            <a:r>
              <a:rPr lang="en-US" dirty="0" err="1" smtClean="0"/>
              <a:t>position.y</a:t>
            </a:r>
            <a:r>
              <a:rPr lang="en-US" dirty="0" smtClean="0"/>
              <a:t> is equivalent to position[1]</a:t>
            </a:r>
          </a:p>
          <a:p>
            <a:r>
              <a:rPr lang="en-US" dirty="0" smtClean="0"/>
              <a:t>We can also </a:t>
            </a:r>
            <a:r>
              <a:rPr lang="en-US" i="1" dirty="0" smtClean="0"/>
              <a:t>swizzle</a:t>
            </a:r>
            <a:r>
              <a:rPr lang="en-US" dirty="0" smtClean="0"/>
              <a:t> our vectors – access more than one component in a single call</a:t>
            </a:r>
          </a:p>
          <a:p>
            <a:pPr lvl="1"/>
            <a:r>
              <a:rPr lang="en-US" i="1" dirty="0" smtClean="0"/>
              <a:t>e.g., </a:t>
            </a:r>
            <a:r>
              <a:rPr lang="en-US" dirty="0" err="1" smtClean="0"/>
              <a:t>color.gb</a:t>
            </a:r>
            <a:r>
              <a:rPr lang="en-US" dirty="0" smtClean="0"/>
              <a:t> += 0.5f; adds 0.5 to both the green and blue components of the vector color </a:t>
            </a:r>
          </a:p>
          <a:p>
            <a:r>
              <a:rPr lang="en-US" dirty="0" smtClean="0"/>
              <a:t>Finally, HLSL provides a lot of useful functions – you can read the API documentation for more</a:t>
            </a:r>
          </a:p>
        </p:txBody>
      </p:sp>
      <p:sp>
        <p:nvSpPr>
          <p:cNvPr id="5"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u="sng" dirty="0" smtClean="0">
                <a:solidFill>
                  <a:srgbClr val="5B0DAA"/>
                </a:solidFill>
                <a:latin typeface="Copperplate Gothic Light" pitchFamily="34" charset="0"/>
              </a:rPr>
              <a:t>H</a:t>
            </a:r>
            <a:r>
              <a:rPr lang="en-US" sz="2800" dirty="0" smtClean="0">
                <a:solidFill>
                  <a:srgbClr val="5B0DAA"/>
                </a:solidFill>
                <a:latin typeface="Copperplate Gothic Light" pitchFamily="34" charset="0"/>
              </a:rPr>
              <a:t>igh-</a:t>
            </a:r>
            <a:r>
              <a:rPr lang="en-US" sz="2800" u="sng" dirty="0" smtClean="0">
                <a:solidFill>
                  <a:srgbClr val="5B0DAA"/>
                </a:solidFill>
                <a:latin typeface="Copperplate Gothic Light" pitchFamily="34" charset="0"/>
              </a:rPr>
              <a:t>L</a:t>
            </a:r>
            <a:r>
              <a:rPr lang="en-US" sz="2800" dirty="0" smtClean="0">
                <a:solidFill>
                  <a:srgbClr val="5B0DAA"/>
                </a:solidFill>
                <a:latin typeface="Copperplate Gothic Light" pitchFamily="34" charset="0"/>
              </a:rPr>
              <a:t>evel </a:t>
            </a:r>
            <a:r>
              <a:rPr lang="en-US" sz="2800" u="sng" dirty="0" err="1" smtClean="0">
                <a:solidFill>
                  <a:srgbClr val="5B0DAA"/>
                </a:solidFill>
                <a:latin typeface="Copperplate Gothic Light" pitchFamily="34" charset="0"/>
              </a:rPr>
              <a:t>S</a:t>
            </a:r>
            <a:r>
              <a:rPr lang="en-US" sz="2800" dirty="0" err="1" smtClean="0">
                <a:solidFill>
                  <a:srgbClr val="5B0DAA"/>
                </a:solidFill>
                <a:latin typeface="Copperplate Gothic Light" pitchFamily="34" charset="0"/>
              </a:rPr>
              <a:t>hader</a:t>
            </a:r>
            <a:r>
              <a:rPr lang="en-US" sz="2800" dirty="0" smtClean="0">
                <a:solidFill>
                  <a:srgbClr val="5B0DAA"/>
                </a:solidFill>
                <a:latin typeface="Copperplate Gothic Light" pitchFamily="34" charset="0"/>
              </a:rPr>
              <a:t> </a:t>
            </a:r>
            <a:r>
              <a:rPr lang="en-US" sz="2800" u="sng" dirty="0" smtClean="0">
                <a:solidFill>
                  <a:srgbClr val="5B0DAA"/>
                </a:solidFill>
                <a:latin typeface="Copperplate Gothic Light" pitchFamily="34" charset="0"/>
              </a:rPr>
              <a:t>L</a:t>
            </a:r>
            <a:r>
              <a:rPr lang="en-US" sz="2800" dirty="0" smtClean="0">
                <a:solidFill>
                  <a:srgbClr val="5B0DAA"/>
                </a:solidFill>
                <a:latin typeface="Copperplate Gothic Light" pitchFamily="34" charset="0"/>
              </a:rPr>
              <a:t>anguage [2]</a:t>
            </a:r>
            <a:endParaRPr lang="en-US" sz="2000" dirty="0">
              <a:solidFill>
                <a:srgbClr val="5B0DAA"/>
              </a:solidFill>
              <a:latin typeface="Copperplate Gothic Light" pitchFamily="34" charset="0"/>
            </a:endParaRPr>
          </a:p>
        </p:txBody>
      </p:sp>
      <p:sp>
        <p:nvSpPr>
          <p:cNvPr id="7" name="Rectangle 6"/>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3"/>
              </a:rPr>
              <a:t>http://bit.ly/gC3vwH</a:t>
            </a:r>
            <a:endParaRPr lang="en-US" sz="1200" dirty="0">
              <a:solidFill>
                <a:srgbClr val="7030A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Vertex </a:t>
            </a:r>
            <a:r>
              <a:rPr lang="en-US" dirty="0" err="1" smtClean="0"/>
              <a:t>shaders</a:t>
            </a:r>
            <a:r>
              <a:rPr lang="en-US" dirty="0" smtClean="0"/>
              <a:t> are primarily used to transform our vertices.  Some Examples:</a:t>
            </a:r>
          </a:p>
          <a:p>
            <a:pPr lvl="1"/>
            <a:r>
              <a:rPr lang="en-US" dirty="0" smtClean="0"/>
              <a:t>Dynamic deformation of models</a:t>
            </a:r>
          </a:p>
          <a:p>
            <a:pPr lvl="1"/>
            <a:r>
              <a:rPr lang="en-US" dirty="0" smtClean="0"/>
              <a:t>Displacement Mapping</a:t>
            </a:r>
          </a:p>
          <a:p>
            <a:pPr lvl="1"/>
            <a:r>
              <a:rPr lang="en-US" dirty="0" smtClean="0"/>
              <a:t>Billboards </a:t>
            </a:r>
          </a:p>
          <a:p>
            <a:pPr lvl="1"/>
            <a:r>
              <a:rPr lang="en-US" dirty="0" smtClean="0"/>
              <a:t>Fluid modeling</a:t>
            </a:r>
          </a:p>
          <a:p>
            <a:pPr lvl="1"/>
            <a:r>
              <a:rPr lang="en-US" dirty="0" smtClean="0"/>
              <a:t>Particles</a:t>
            </a:r>
          </a:p>
          <a:p>
            <a:r>
              <a:rPr lang="en-US" dirty="0" smtClean="0"/>
              <a:t>Vertex </a:t>
            </a:r>
            <a:r>
              <a:rPr lang="en-US" dirty="0" err="1" smtClean="0"/>
              <a:t>shaders</a:t>
            </a:r>
            <a:r>
              <a:rPr lang="en-US" dirty="0" smtClean="0"/>
              <a:t> can be further combined with other </a:t>
            </a:r>
            <a:r>
              <a:rPr lang="en-US" dirty="0" err="1" smtClean="0"/>
              <a:t>shader</a:t>
            </a:r>
            <a:r>
              <a:rPr lang="en-US" dirty="0" smtClean="0"/>
              <a:t> types for a wide variety of possible effects</a:t>
            </a:r>
          </a:p>
        </p:txBody>
      </p:sp>
      <p:sp>
        <p:nvSpPr>
          <p:cNvPr id="5"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Uses for Vertex </a:t>
            </a:r>
            <a:r>
              <a:rPr lang="en-US" sz="2800" dirty="0" err="1" smtClean="0">
                <a:solidFill>
                  <a:srgbClr val="5B0DAA"/>
                </a:solidFill>
                <a:latin typeface="Copperplate Gothic Light" pitchFamily="34" charset="0"/>
              </a:rPr>
              <a:t>Shaders</a:t>
            </a:r>
            <a:endParaRPr lang="en-US" sz="2000" dirty="0">
              <a:solidFill>
                <a:srgbClr val="5B0DAA"/>
              </a:solidFill>
              <a:latin typeface="Copperplate Gothic Light" pitchFamily="34" charset="0"/>
            </a:endParaRPr>
          </a:p>
        </p:txBody>
      </p:sp>
      <p:sp>
        <p:nvSpPr>
          <p:cNvPr id="7" name="Rectangle 6"/>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3"/>
              </a:rPr>
              <a:t>http://bit.ly/gC3vwH</a:t>
            </a:r>
            <a:endParaRPr lang="en-US" sz="1200" dirty="0">
              <a:solidFill>
                <a:srgbClr val="7030A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9416"/>
            <a:ext cx="3581400" cy="4846320"/>
          </a:xfrm>
        </p:spPr>
        <p:txBody>
          <a:bodyPr>
            <a:normAutofit/>
          </a:bodyPr>
          <a:lstStyle/>
          <a:p>
            <a:r>
              <a:rPr lang="en-US" dirty="0" smtClean="0"/>
              <a:t>Geometry </a:t>
            </a:r>
            <a:r>
              <a:rPr lang="en-US" dirty="0" err="1" smtClean="0"/>
              <a:t>Shaders</a:t>
            </a:r>
            <a:r>
              <a:rPr lang="en-US" dirty="0" smtClean="0"/>
              <a:t> are a new feature for DirectX 10</a:t>
            </a:r>
          </a:p>
          <a:p>
            <a:r>
              <a:rPr lang="en-US" dirty="0" smtClean="0"/>
              <a:t>They aren’t supported by the Xbox 360, and most computers at the moment</a:t>
            </a:r>
          </a:p>
          <a:p>
            <a:r>
              <a:rPr lang="en-US" dirty="0" smtClean="0"/>
              <a:t>But they offer some exciting possibilities for the near future</a:t>
            </a:r>
          </a:p>
        </p:txBody>
      </p:sp>
      <p:pic>
        <p:nvPicPr>
          <p:cNvPr id="6" name="Picture 2" descr="File:D3D Pipeline.svg"/>
          <p:cNvPicPr>
            <a:picLocks noChangeAspect="1" noChangeArrowheads="1"/>
          </p:cNvPicPr>
          <p:nvPr/>
        </p:nvPicPr>
        <p:blipFill>
          <a:blip r:embed="rId3" cstate="print"/>
          <a:srcRect/>
          <a:stretch>
            <a:fillRect/>
          </a:stretch>
        </p:blipFill>
        <p:spPr bwMode="auto">
          <a:xfrm>
            <a:off x="4945634" y="990600"/>
            <a:ext cx="2826766" cy="4901907"/>
          </a:xfrm>
          <a:prstGeom prst="rect">
            <a:avLst/>
          </a:prstGeom>
          <a:noFill/>
        </p:spPr>
      </p:pic>
      <p:sp>
        <p:nvSpPr>
          <p:cNvPr id="7" name="Flowchart: Terminator 6"/>
          <p:cNvSpPr/>
          <p:nvPr/>
        </p:nvSpPr>
        <p:spPr bwMode="auto">
          <a:xfrm>
            <a:off x="5029200" y="3081337"/>
            <a:ext cx="1143000" cy="500063"/>
          </a:xfrm>
          <a:prstGeom prst="flowChartTerminator">
            <a:avLst/>
          </a:prstGeom>
          <a:solidFill>
            <a:srgbClr val="FFCC00">
              <a:alpha val="49804"/>
            </a:srgbClr>
          </a:solidFill>
          <a:ln w="25400" cap="flat" cmpd="sng" algn="ctr">
            <a:solidFill>
              <a:srgbClr val="FF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Geometry </a:t>
            </a:r>
            <a:r>
              <a:rPr lang="en-US" sz="2800" dirty="0" err="1" smtClean="0">
                <a:solidFill>
                  <a:srgbClr val="5B0DAA"/>
                </a:solidFill>
                <a:latin typeface="Copperplate Gothic Light" pitchFamily="34" charset="0"/>
              </a:rPr>
              <a:t>Shaders</a:t>
            </a:r>
            <a:r>
              <a:rPr lang="en-US" sz="2800" dirty="0" smtClean="0">
                <a:solidFill>
                  <a:srgbClr val="5B0DAA"/>
                </a:solidFill>
                <a:latin typeface="Copperplate Gothic Light" pitchFamily="34" charset="0"/>
              </a:rPr>
              <a:t> [1] :</a:t>
            </a:r>
          </a:p>
          <a:p>
            <a:pPr algn="ctr">
              <a:spcBef>
                <a:spcPct val="0"/>
              </a:spcBef>
              <a:buClrTx/>
            </a:pPr>
            <a:r>
              <a:rPr lang="en-US" sz="2800" dirty="0" smtClean="0">
                <a:solidFill>
                  <a:srgbClr val="5B0DAA"/>
                </a:solidFill>
                <a:latin typeface="Copperplate Gothic Light" pitchFamily="34" charset="0"/>
              </a:rPr>
              <a:t>Implementation</a:t>
            </a:r>
          </a:p>
        </p:txBody>
      </p:sp>
      <p:sp>
        <p:nvSpPr>
          <p:cNvPr id="8" name="Rectangle 7"/>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4"/>
              </a:rPr>
              <a:t>http://bit.ly/gC3vwH</a:t>
            </a:r>
            <a:endParaRPr lang="en-US" sz="12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primary purpose of a Geometry </a:t>
            </a:r>
            <a:r>
              <a:rPr lang="en-US" dirty="0" err="1" smtClean="0"/>
              <a:t>Shader</a:t>
            </a:r>
            <a:r>
              <a:rPr lang="en-US" dirty="0" smtClean="0"/>
              <a:t> is to </a:t>
            </a:r>
            <a:r>
              <a:rPr lang="en-US" i="1" dirty="0" smtClean="0"/>
              <a:t>create new geometry</a:t>
            </a:r>
            <a:r>
              <a:rPr lang="en-US" dirty="0" smtClean="0"/>
              <a:t> using the vector data supplied from the Vector </a:t>
            </a:r>
            <a:r>
              <a:rPr lang="en-US" dirty="0" err="1" smtClean="0"/>
              <a:t>Shader</a:t>
            </a:r>
            <a:endParaRPr lang="en-US" dirty="0" smtClean="0"/>
          </a:p>
          <a:p>
            <a:r>
              <a:rPr lang="en-US" dirty="0" smtClean="0"/>
              <a:t>This means they can be used for</a:t>
            </a:r>
          </a:p>
          <a:p>
            <a:pPr lvl="1"/>
            <a:r>
              <a:rPr lang="en-US" dirty="0" smtClean="0"/>
              <a:t>Generating point sprites</a:t>
            </a:r>
          </a:p>
          <a:p>
            <a:pPr lvl="1"/>
            <a:r>
              <a:rPr lang="en-US" dirty="0" smtClean="0"/>
              <a:t>Extruding shadow volumes (to use in the pixel </a:t>
            </a:r>
            <a:r>
              <a:rPr lang="en-US" dirty="0" err="1" smtClean="0"/>
              <a:t>shader</a:t>
            </a:r>
            <a:r>
              <a:rPr lang="en-US" dirty="0" smtClean="0"/>
              <a:t>)</a:t>
            </a:r>
          </a:p>
          <a:p>
            <a:pPr lvl="1"/>
            <a:r>
              <a:rPr lang="en-US" dirty="0" smtClean="0"/>
              <a:t>Further tessellation operations – i.e. increasing the level of tessellation in models (more triangles == smother models)</a:t>
            </a:r>
          </a:p>
          <a:p>
            <a:pPr lvl="1"/>
            <a:r>
              <a:rPr lang="en-US" dirty="0" smtClean="0"/>
              <a:t>Subdivision surfaces (</a:t>
            </a:r>
            <a:r>
              <a:rPr lang="en-US" i="1" dirty="0" smtClean="0"/>
              <a:t>e.g.</a:t>
            </a:r>
            <a:r>
              <a:rPr lang="en-US" dirty="0" smtClean="0"/>
              <a:t>, terrain)</a:t>
            </a:r>
          </a:p>
          <a:p>
            <a:pPr lvl="1"/>
            <a:r>
              <a:rPr lang="en-US" dirty="0" smtClean="0"/>
              <a:t>Single-pass cube map generation </a:t>
            </a:r>
          </a:p>
        </p:txBody>
      </p:sp>
      <p:sp>
        <p:nvSpPr>
          <p:cNvPr id="5"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Geometry </a:t>
            </a:r>
            <a:r>
              <a:rPr lang="en-US" sz="2800" dirty="0" err="1" smtClean="0">
                <a:solidFill>
                  <a:srgbClr val="5B0DAA"/>
                </a:solidFill>
                <a:latin typeface="Copperplate Gothic Light" pitchFamily="34" charset="0"/>
              </a:rPr>
              <a:t>Shaders</a:t>
            </a:r>
            <a:r>
              <a:rPr lang="en-US" sz="2800" dirty="0" smtClean="0">
                <a:solidFill>
                  <a:srgbClr val="5B0DAA"/>
                </a:solidFill>
                <a:latin typeface="Copperplate Gothic Light" pitchFamily="34" charset="0"/>
              </a:rPr>
              <a:t> [2]:</a:t>
            </a:r>
          </a:p>
          <a:p>
            <a:pPr algn="ctr">
              <a:spcBef>
                <a:spcPct val="0"/>
              </a:spcBef>
              <a:buClrTx/>
            </a:pPr>
            <a:r>
              <a:rPr lang="en-US" sz="2800" dirty="0" smtClean="0">
                <a:solidFill>
                  <a:srgbClr val="5B0DAA"/>
                </a:solidFill>
                <a:latin typeface="Copperplate Gothic Light" pitchFamily="34" charset="0"/>
              </a:rPr>
              <a:t>Uses</a:t>
            </a:r>
            <a:endParaRPr lang="en-US" sz="2000" dirty="0">
              <a:solidFill>
                <a:srgbClr val="5B0DAA"/>
              </a:solidFill>
              <a:latin typeface="Copperplate Gothic Light" pitchFamily="34" charset="0"/>
            </a:endParaRPr>
          </a:p>
        </p:txBody>
      </p:sp>
      <p:sp>
        <p:nvSpPr>
          <p:cNvPr id="6" name="Rectangle 5"/>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3"/>
              </a:rPr>
              <a:t>http://bit.ly/gC3vwH</a:t>
            </a:r>
            <a:endParaRPr lang="en-US" sz="1200" dirty="0">
              <a:solidFill>
                <a:srgbClr val="7030A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ile:D3D Pipeline.svg"/>
          <p:cNvPicPr>
            <a:picLocks noChangeAspect="1" noChangeArrowheads="1"/>
          </p:cNvPicPr>
          <p:nvPr/>
        </p:nvPicPr>
        <p:blipFill>
          <a:blip r:embed="rId3" cstate="print"/>
          <a:srcRect/>
          <a:stretch>
            <a:fillRect/>
          </a:stretch>
        </p:blipFill>
        <p:spPr bwMode="auto">
          <a:xfrm>
            <a:off x="4945634" y="990600"/>
            <a:ext cx="2826766" cy="4901907"/>
          </a:xfrm>
          <a:prstGeom prst="rect">
            <a:avLst/>
          </a:prstGeom>
          <a:noFill/>
        </p:spPr>
      </p:pic>
      <p:sp>
        <p:nvSpPr>
          <p:cNvPr id="3" name="Content Placeholder 2"/>
          <p:cNvSpPr>
            <a:spLocks noGrp="1"/>
          </p:cNvSpPr>
          <p:nvPr>
            <p:ph idx="1"/>
          </p:nvPr>
        </p:nvSpPr>
        <p:spPr>
          <a:xfrm>
            <a:off x="457200" y="1066800"/>
            <a:ext cx="4267200" cy="4648200"/>
          </a:xfrm>
        </p:spPr>
        <p:txBody>
          <a:bodyPr>
            <a:normAutofit fontScale="92500" lnSpcReduction="10000"/>
          </a:bodyPr>
          <a:lstStyle/>
          <a:p>
            <a:r>
              <a:rPr lang="en-US" b="1" u="sng" dirty="0" smtClean="0"/>
              <a:t>Recall: Definition</a:t>
            </a:r>
            <a:endParaRPr lang="en-US" b="1" dirty="0" smtClean="0"/>
          </a:p>
          <a:p>
            <a:pPr lvl="1"/>
            <a:r>
              <a:rPr lang="en-US" b="1" dirty="0" smtClean="0"/>
              <a:t>Conversion of geometry into pixels for rendering</a:t>
            </a:r>
          </a:p>
          <a:p>
            <a:pPr lvl="1"/>
            <a:r>
              <a:rPr lang="en-US" b="1" dirty="0" smtClean="0"/>
              <a:t>Common/similar step across rendering pipelines</a:t>
            </a:r>
          </a:p>
          <a:p>
            <a:r>
              <a:rPr lang="en-US" b="1" dirty="0" smtClean="0"/>
              <a:t>Input Assembler Takes Care of </a:t>
            </a:r>
            <a:r>
              <a:rPr lang="en-US" b="1" u="sng" dirty="0" smtClean="0"/>
              <a:t>V</a:t>
            </a:r>
            <a:r>
              <a:rPr lang="en-US" b="1" dirty="0" smtClean="0"/>
              <a:t>iewing </a:t>
            </a:r>
            <a:r>
              <a:rPr lang="en-US" b="1" u="sng" dirty="0" smtClean="0"/>
              <a:t>T</a:t>
            </a:r>
            <a:r>
              <a:rPr lang="en-US" b="1" dirty="0" smtClean="0"/>
              <a:t>ransformation (VT)</a:t>
            </a:r>
          </a:p>
          <a:p>
            <a:r>
              <a:rPr lang="en-US" b="1" dirty="0" smtClean="0"/>
              <a:t>Per-Vertex Operations</a:t>
            </a:r>
          </a:p>
          <a:p>
            <a:pPr lvl="1"/>
            <a:r>
              <a:rPr lang="en-US" b="1" dirty="0" smtClean="0"/>
              <a:t>Clipping</a:t>
            </a:r>
          </a:p>
          <a:p>
            <a:pPr lvl="1"/>
            <a:r>
              <a:rPr lang="en-US" b="1" dirty="0" smtClean="0"/>
              <a:t>Culling</a:t>
            </a:r>
          </a:p>
          <a:p>
            <a:pPr lvl="1"/>
            <a:r>
              <a:rPr lang="en-US" b="1" dirty="0" smtClean="0"/>
              <a:t>Lighting (for flat or </a:t>
            </a:r>
            <a:r>
              <a:rPr lang="en-US" b="1" dirty="0" err="1" smtClean="0"/>
              <a:t>Gouraud</a:t>
            </a:r>
            <a:r>
              <a:rPr lang="en-US" b="1" dirty="0" smtClean="0"/>
              <a:t> shading; not </a:t>
            </a:r>
            <a:r>
              <a:rPr lang="en-US" b="1" dirty="0" err="1" smtClean="0"/>
              <a:t>Phong</a:t>
            </a:r>
            <a:r>
              <a:rPr lang="en-US" b="1" dirty="0" smtClean="0"/>
              <a:t> shading)</a:t>
            </a:r>
          </a:p>
          <a:p>
            <a:r>
              <a:rPr lang="en-US" b="1" dirty="0" smtClean="0"/>
              <a:t>Per-Pixel Operations</a:t>
            </a:r>
          </a:p>
          <a:p>
            <a:pPr lvl="1"/>
            <a:r>
              <a:rPr lang="en-US" b="1" dirty="0" smtClean="0"/>
              <a:t>Scan conversion of primitives</a:t>
            </a:r>
          </a:p>
          <a:p>
            <a:pPr lvl="1"/>
            <a:r>
              <a:rPr lang="en-US" b="1" dirty="0" smtClean="0"/>
              <a:t>Pixel shading</a:t>
            </a:r>
          </a:p>
        </p:txBody>
      </p:sp>
      <p:sp>
        <p:nvSpPr>
          <p:cNvPr id="13" name="Rectangle 12"/>
          <p:cNvSpPr/>
          <p:nvPr/>
        </p:nvSpPr>
        <p:spPr bwMode="auto">
          <a:xfrm>
            <a:off x="5029200" y="3810000"/>
            <a:ext cx="1143000" cy="304800"/>
          </a:xfrm>
          <a:prstGeom prst="rect">
            <a:avLst/>
          </a:prstGeom>
          <a:solidFill>
            <a:srgbClr val="00B050">
              <a:alpha val="25000"/>
            </a:srgbClr>
          </a:solidFill>
          <a:ln w="254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4"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err="1" smtClean="0">
                <a:solidFill>
                  <a:srgbClr val="5B0DAA"/>
                </a:solidFill>
                <a:latin typeface="Copperplate Gothic Light" pitchFamily="34" charset="0"/>
              </a:rPr>
              <a:t>Rasterization</a:t>
            </a:r>
            <a:r>
              <a:rPr lang="en-US" sz="2800" dirty="0" smtClean="0">
                <a:solidFill>
                  <a:srgbClr val="5B0DAA"/>
                </a:solidFill>
                <a:latin typeface="Copperplate Gothic Light" pitchFamily="34" charset="0"/>
              </a:rPr>
              <a:t> Revisited:</a:t>
            </a:r>
          </a:p>
          <a:p>
            <a:pPr algn="ctr">
              <a:spcBef>
                <a:spcPct val="0"/>
              </a:spcBef>
              <a:buClrTx/>
            </a:pPr>
            <a:r>
              <a:rPr lang="en-US" sz="2800" dirty="0" smtClean="0">
                <a:solidFill>
                  <a:srgbClr val="5B0DAA"/>
                </a:solidFill>
                <a:latin typeface="Copperplate Gothic Light" pitchFamily="34" charset="0"/>
              </a:rPr>
              <a:t>Per-Pixel Operations</a:t>
            </a:r>
          </a:p>
        </p:txBody>
      </p:sp>
      <p:sp>
        <p:nvSpPr>
          <p:cNvPr id="7" name="Rectangle 6"/>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4"/>
              </a:rPr>
              <a:t>http://bit.ly/gC3vwH</a:t>
            </a:r>
            <a:endParaRPr lang="en-US" sz="12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500"/>
                                        <p:tgtEl>
                                          <p:spTgt spid="3">
                                            <p:txEl>
                                              <p:pRg st="5" end="5"/>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up)">
                                      <p:cBhvr>
                                        <p:cTn id="29" dur="500"/>
                                        <p:tgtEl>
                                          <p:spTgt spid="3">
                                            <p:txEl>
                                              <p:pRg st="6" end="6"/>
                                            </p:tx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up)">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up)">
                                      <p:cBhvr>
                                        <p:cTn id="37" dur="500"/>
                                        <p:tgtEl>
                                          <p:spTgt spid="3">
                                            <p:txEl>
                                              <p:pRg st="8" end="8"/>
                                            </p:tx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up)">
                                      <p:cBhvr>
                                        <p:cTn id="43" dur="500"/>
                                        <p:tgtEl>
                                          <p:spTgt spid="3">
                                            <p:txEl>
                                              <p:pRg st="9" end="9"/>
                                            </p:tx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wipe(up)">
                                      <p:cBhvr>
                                        <p:cTn id="4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1"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lnSpc>
                <a:spcPct val="110000"/>
              </a:lnSpc>
              <a:buClr>
                <a:srgbClr val="800000"/>
              </a:buClr>
              <a:buFont typeface="Wingdings" pitchFamily="2" charset="2"/>
              <a:buChar char="l"/>
            </a:pPr>
            <a:r>
              <a:rPr lang="en-US" sz="1800" dirty="0" smtClean="0">
                <a:solidFill>
                  <a:srgbClr val="800000"/>
                </a:solidFill>
              </a:rPr>
              <a:t>Classical </a:t>
            </a:r>
            <a:r>
              <a:rPr lang="en-US" sz="1800" u="sng" dirty="0" smtClean="0">
                <a:solidFill>
                  <a:srgbClr val="800000"/>
                </a:solidFill>
              </a:rPr>
              <a:t>F</a:t>
            </a:r>
            <a:r>
              <a:rPr lang="en-US" sz="1800" dirty="0" smtClean="0">
                <a:solidFill>
                  <a:srgbClr val="800000"/>
                </a:solidFill>
              </a:rPr>
              <a:t>ixed-</a:t>
            </a:r>
            <a:r>
              <a:rPr lang="en-US" sz="1800" u="sng" dirty="0" smtClean="0">
                <a:solidFill>
                  <a:srgbClr val="800000"/>
                </a:solidFill>
              </a:rPr>
              <a:t>F</a:t>
            </a:r>
            <a:r>
              <a:rPr lang="en-US" sz="1800" dirty="0" smtClean="0">
                <a:solidFill>
                  <a:srgbClr val="800000"/>
                </a:solidFill>
              </a:rPr>
              <a:t>unction </a:t>
            </a:r>
            <a:r>
              <a:rPr lang="en-US" sz="1800" u="sng" dirty="0" smtClean="0">
                <a:solidFill>
                  <a:srgbClr val="800000"/>
                </a:solidFill>
              </a:rPr>
              <a:t>P</a:t>
            </a:r>
            <a:r>
              <a:rPr lang="en-US" sz="1800" dirty="0" smtClean="0">
                <a:solidFill>
                  <a:srgbClr val="800000"/>
                </a:solidFill>
              </a:rPr>
              <a:t>ipeline (</a:t>
            </a:r>
            <a:r>
              <a:rPr lang="en-US" sz="1800" u="sng" dirty="0" smtClean="0">
                <a:solidFill>
                  <a:srgbClr val="800000"/>
                </a:solidFill>
              </a:rPr>
              <a:t>FFP</a:t>
            </a:r>
            <a:r>
              <a:rPr lang="en-US" sz="1800" dirty="0" smtClean="0">
                <a:solidFill>
                  <a:srgbClr val="800000"/>
                </a:solidFill>
              </a:rPr>
              <a:t>): Per-Vertex Lighting, MVT + VT</a:t>
            </a:r>
          </a:p>
          <a:p>
            <a:pPr marL="742950" lvl="1" indent="-285750">
              <a:spcBef>
                <a:spcPts val="600"/>
              </a:spcBef>
              <a:buClr>
                <a:srgbClr val="5B0DAA"/>
              </a:buClr>
              <a:buFont typeface="Wingdings" pitchFamily="2" charset="2"/>
              <a:buChar char="­"/>
            </a:pPr>
            <a:r>
              <a:rPr lang="en-US" sz="1800" dirty="0" smtClean="0">
                <a:solidFill>
                  <a:srgbClr val="0000CC"/>
                </a:solidFill>
              </a:rPr>
              <a:t>Largely superseded on desktop by programmable pipeline</a:t>
            </a:r>
          </a:p>
          <a:p>
            <a:pPr marL="742950" lvl="1" indent="-285750">
              <a:spcBef>
                <a:spcPts val="600"/>
              </a:spcBef>
              <a:buClr>
                <a:srgbClr val="5B0DAA"/>
              </a:buClr>
              <a:buFont typeface="Wingdings" pitchFamily="2" charset="2"/>
              <a:buChar char="­"/>
            </a:pPr>
            <a:r>
              <a:rPr lang="en-US" sz="1800" dirty="0" smtClean="0">
                <a:solidFill>
                  <a:srgbClr val="0000CC"/>
                </a:solidFill>
              </a:rPr>
              <a:t>Still used in mobile computing</a:t>
            </a:r>
          </a:p>
          <a:p>
            <a:pPr marL="342900" indent="-342900">
              <a:lnSpc>
                <a:spcPct val="110000"/>
              </a:lnSpc>
              <a:buClr>
                <a:srgbClr val="800000"/>
              </a:buClr>
              <a:buFont typeface="Wingdings" pitchFamily="2" charset="2"/>
              <a:buChar char="l"/>
            </a:pPr>
            <a:r>
              <a:rPr lang="en-US" sz="1800" dirty="0" smtClean="0">
                <a:solidFill>
                  <a:srgbClr val="800000"/>
                </a:solidFill>
              </a:rPr>
              <a:t>Modern </a:t>
            </a:r>
            <a:r>
              <a:rPr lang="en-US" sz="1800" u="sng" dirty="0" smtClean="0">
                <a:solidFill>
                  <a:srgbClr val="800000"/>
                </a:solidFill>
              </a:rPr>
              <a:t>Programmable Pipeline</a:t>
            </a:r>
            <a:r>
              <a:rPr lang="en-US" sz="1800" dirty="0" smtClean="0">
                <a:solidFill>
                  <a:srgbClr val="800000"/>
                </a:solidFill>
              </a:rPr>
              <a:t>: Per-Pixel Lighting</a:t>
            </a:r>
          </a:p>
          <a:p>
            <a:pPr marL="342900" indent="-342900">
              <a:lnSpc>
                <a:spcPct val="110000"/>
              </a:lnSpc>
              <a:buClr>
                <a:srgbClr val="800000"/>
              </a:buClr>
              <a:buFont typeface="Wingdings" pitchFamily="2" charset="2"/>
              <a:buChar char="l"/>
            </a:pPr>
            <a:r>
              <a:rPr lang="en-US" sz="1800" u="sng" dirty="0" smtClean="0">
                <a:solidFill>
                  <a:srgbClr val="800000"/>
                </a:solidFill>
              </a:rPr>
              <a:t>Vertex </a:t>
            </a:r>
            <a:r>
              <a:rPr lang="en-US" sz="1800" u="sng" dirty="0" err="1" smtClean="0">
                <a:solidFill>
                  <a:srgbClr val="800000"/>
                </a:solidFill>
              </a:rPr>
              <a:t>Shaders</a:t>
            </a:r>
            <a:r>
              <a:rPr lang="en-US" sz="1800" dirty="0" smtClean="0">
                <a:solidFill>
                  <a:srgbClr val="800000"/>
                </a:solidFill>
              </a:rPr>
              <a:t> (FFP and Programmable)</a:t>
            </a:r>
            <a:endParaRPr lang="en-US" sz="1800" u="sng" dirty="0" smtClean="0">
              <a:solidFill>
                <a:srgbClr val="800000"/>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Input: per-vertex attributes (</a:t>
            </a:r>
            <a:r>
              <a:rPr lang="en-US" sz="1800" i="1" dirty="0" smtClean="0">
                <a:solidFill>
                  <a:srgbClr val="0000CC"/>
                </a:solidFill>
              </a:rPr>
              <a:t>e.g.</a:t>
            </a:r>
            <a:r>
              <a:rPr lang="en-US" sz="1800" dirty="0" smtClean="0">
                <a:solidFill>
                  <a:srgbClr val="0000CC"/>
                </a:solidFill>
              </a:rPr>
              <a:t>, object space position, normal)</a:t>
            </a:r>
          </a:p>
          <a:p>
            <a:pPr marL="742950" lvl="1" indent="-285750">
              <a:spcBef>
                <a:spcPts val="600"/>
              </a:spcBef>
              <a:buClr>
                <a:srgbClr val="5B0DAA"/>
              </a:buClr>
              <a:buFont typeface="Wingdings" pitchFamily="2" charset="2"/>
              <a:buChar char="­"/>
            </a:pPr>
            <a:r>
              <a:rPr lang="en-US" sz="1800" dirty="0" smtClean="0">
                <a:solidFill>
                  <a:srgbClr val="0000CC"/>
                </a:solidFill>
              </a:rPr>
              <a:t>Output: </a:t>
            </a:r>
            <a:r>
              <a:rPr lang="en-US" sz="1800" u="sng" dirty="0" smtClean="0">
                <a:solidFill>
                  <a:srgbClr val="0000CC"/>
                </a:solidFill>
              </a:rPr>
              <a:t>lighting</a:t>
            </a:r>
            <a:r>
              <a:rPr lang="en-US" sz="1800" dirty="0" smtClean="0">
                <a:solidFill>
                  <a:srgbClr val="0000CC"/>
                </a:solidFill>
              </a:rPr>
              <a:t> model terms (</a:t>
            </a:r>
            <a:r>
              <a:rPr lang="en-US" sz="1800" i="1" dirty="0" smtClean="0">
                <a:solidFill>
                  <a:srgbClr val="0000CC"/>
                </a:solidFill>
              </a:rPr>
              <a:t>e.g.</a:t>
            </a:r>
            <a:r>
              <a:rPr lang="en-US" sz="1800" dirty="0" smtClean="0">
                <a:solidFill>
                  <a:srgbClr val="0000CC"/>
                </a:solidFill>
              </a:rPr>
              <a:t>, diffuse, </a:t>
            </a:r>
            <a:r>
              <a:rPr lang="en-US" sz="1800" dirty="0" err="1" smtClean="0">
                <a:solidFill>
                  <a:srgbClr val="0000CC"/>
                </a:solidFill>
              </a:rPr>
              <a:t>specular</a:t>
            </a:r>
            <a:r>
              <a:rPr lang="en-US" sz="1800" dirty="0" smtClean="0">
                <a:solidFill>
                  <a:srgbClr val="0000CC"/>
                </a:solidFill>
              </a:rPr>
              <a:t>, </a:t>
            </a:r>
            <a:r>
              <a:rPr lang="en-US" sz="1800" i="1" dirty="0" smtClean="0">
                <a:solidFill>
                  <a:srgbClr val="0000CC"/>
                </a:solidFill>
              </a:rPr>
              <a:t>etc.</a:t>
            </a:r>
            <a:r>
              <a:rPr lang="en-US" sz="1800" dirty="0" smtClean="0">
                <a:solidFill>
                  <a:srgbClr val="0000CC"/>
                </a:solidFill>
              </a:rPr>
              <a:t>)</a:t>
            </a:r>
          </a:p>
          <a:p>
            <a:pPr marL="342900" indent="-342900">
              <a:lnSpc>
                <a:spcPct val="110000"/>
              </a:lnSpc>
              <a:buClr>
                <a:srgbClr val="800000"/>
              </a:buClr>
              <a:buFont typeface="Wingdings" pitchFamily="2" charset="2"/>
              <a:buChar char="l"/>
            </a:pPr>
            <a:r>
              <a:rPr lang="en-US" sz="1800" u="sng" dirty="0" smtClean="0">
                <a:solidFill>
                  <a:srgbClr val="800000"/>
                </a:solidFill>
              </a:rPr>
              <a:t>Pixel </a:t>
            </a:r>
            <a:r>
              <a:rPr lang="en-US" sz="1800" u="sng" dirty="0" err="1" smtClean="0">
                <a:solidFill>
                  <a:srgbClr val="800000"/>
                </a:solidFill>
              </a:rPr>
              <a:t>Shaders</a:t>
            </a:r>
            <a:r>
              <a:rPr lang="en-US" sz="1800" dirty="0" smtClean="0">
                <a:solidFill>
                  <a:srgbClr val="800000"/>
                </a:solidFill>
              </a:rPr>
              <a:t> (Programmable Only)</a:t>
            </a:r>
            <a:endParaRPr lang="en-US" sz="1800" dirty="0" smtClean="0">
              <a:solidFill>
                <a:srgbClr val="0000CC"/>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Input: output of vertex </a:t>
            </a:r>
            <a:r>
              <a:rPr lang="en-US" sz="1800" dirty="0" err="1" smtClean="0">
                <a:solidFill>
                  <a:srgbClr val="0000CC"/>
                </a:solidFill>
              </a:rPr>
              <a:t>shaders</a:t>
            </a:r>
            <a:r>
              <a:rPr lang="en-US" sz="1800" dirty="0" smtClean="0">
                <a:solidFill>
                  <a:srgbClr val="0000CC"/>
                </a:solidFill>
              </a:rPr>
              <a:t> (lighting </a:t>
            </a:r>
            <a:r>
              <a:rPr lang="en-US" sz="1800" i="1" dirty="0" smtClean="0">
                <a:solidFill>
                  <a:srgbClr val="0000CC"/>
                </a:solidFill>
              </a:rPr>
              <a:t>aka </a:t>
            </a:r>
            <a:r>
              <a:rPr lang="en-US" sz="1800" dirty="0" smtClean="0">
                <a:solidFill>
                  <a:srgbClr val="0000CC"/>
                </a:solidFill>
              </a:rPr>
              <a:t>illumination) </a:t>
            </a:r>
          </a:p>
          <a:p>
            <a:pPr marL="742950" lvl="1" indent="-285750">
              <a:spcBef>
                <a:spcPts val="600"/>
              </a:spcBef>
              <a:buClr>
                <a:srgbClr val="5B0DAA"/>
              </a:buClr>
              <a:buFont typeface="Wingdings" pitchFamily="2" charset="2"/>
              <a:buChar char="­"/>
            </a:pPr>
            <a:r>
              <a:rPr lang="en-US" sz="1800" dirty="0" smtClean="0">
                <a:solidFill>
                  <a:srgbClr val="0000CC"/>
                </a:solidFill>
              </a:rPr>
              <a:t>Output: pixel color, transparency (R, G, B, A)</a:t>
            </a:r>
            <a:endParaRPr lang="en-US" sz="1800" dirty="0" smtClean="0">
              <a:solidFill>
                <a:srgbClr val="800000"/>
              </a:solidFill>
            </a:endParaRPr>
          </a:p>
          <a:p>
            <a:pPr marL="342900" indent="-342900">
              <a:lnSpc>
                <a:spcPct val="110000"/>
              </a:lnSpc>
              <a:buClr>
                <a:srgbClr val="800000"/>
              </a:buClr>
              <a:buFont typeface="Wingdings" pitchFamily="2" charset="2"/>
              <a:buChar char="l"/>
            </a:pPr>
            <a:r>
              <a:rPr lang="en-US" sz="1800" dirty="0" smtClean="0">
                <a:solidFill>
                  <a:srgbClr val="800000"/>
                </a:solidFill>
              </a:rPr>
              <a:t>Brief Digression</a:t>
            </a:r>
            <a:endParaRPr lang="en-US" sz="1800" dirty="0" smtClean="0">
              <a:solidFill>
                <a:srgbClr val="0000CC"/>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Note: vertices are </a:t>
            </a:r>
            <a:r>
              <a:rPr lang="en-US" sz="1800" i="1" dirty="0" smtClean="0">
                <a:solidFill>
                  <a:srgbClr val="0000CC"/>
                </a:solidFill>
              </a:rPr>
              <a:t>lit</a:t>
            </a:r>
            <a:r>
              <a:rPr lang="en-US" sz="1800" dirty="0" smtClean="0">
                <a:solidFill>
                  <a:srgbClr val="0000CC"/>
                </a:solidFill>
              </a:rPr>
              <a:t>, pixels are </a:t>
            </a:r>
            <a:r>
              <a:rPr lang="en-US" sz="1800" i="1" dirty="0" smtClean="0">
                <a:solidFill>
                  <a:srgbClr val="0000CC"/>
                </a:solidFill>
              </a:rPr>
              <a:t>shaded</a:t>
            </a:r>
          </a:p>
          <a:p>
            <a:pPr marL="1200150" lvl="2" indent="-285750">
              <a:spcBef>
                <a:spcPts val="600"/>
              </a:spcBef>
              <a:buClr>
                <a:srgbClr val="5B0DAA"/>
              </a:buClr>
              <a:buFont typeface="Wingdings" pitchFamily="2" charset="2"/>
              <a:buChar char="Ø"/>
            </a:pPr>
            <a:r>
              <a:rPr lang="en-US" sz="1800" dirty="0" smtClean="0">
                <a:solidFill>
                  <a:srgbClr val="0000CC"/>
                </a:solidFill>
              </a:rPr>
              <a:t>“Pixel </a:t>
            </a:r>
            <a:r>
              <a:rPr lang="en-US" sz="1800" dirty="0" err="1" smtClean="0">
                <a:solidFill>
                  <a:srgbClr val="0000CC"/>
                </a:solidFill>
              </a:rPr>
              <a:t>shader</a:t>
            </a:r>
            <a:r>
              <a:rPr lang="en-US" sz="1800" dirty="0" smtClean="0">
                <a:solidFill>
                  <a:srgbClr val="0000CC"/>
                </a:solidFill>
              </a:rPr>
              <a:t>”: well-defined (</a:t>
            </a:r>
            <a:r>
              <a:rPr lang="en-US" sz="1800" dirty="0" err="1" smtClean="0">
                <a:solidFill>
                  <a:srgbClr val="0000CC"/>
                </a:solidFill>
              </a:rPr>
              <a:t>iff</a:t>
            </a:r>
            <a:r>
              <a:rPr lang="en-US" sz="1800" dirty="0" smtClean="0">
                <a:solidFill>
                  <a:srgbClr val="0000CC"/>
                </a:solidFill>
              </a:rPr>
              <a:t> “pixel” is)</a:t>
            </a:r>
            <a:endParaRPr lang="en-US" sz="1800" i="1" dirty="0" smtClean="0">
              <a:solidFill>
                <a:srgbClr val="0000CC"/>
              </a:solidFill>
            </a:endParaRPr>
          </a:p>
          <a:p>
            <a:pPr marL="1200150" lvl="2" indent="-285750">
              <a:spcBef>
                <a:spcPts val="600"/>
              </a:spcBef>
              <a:buClr>
                <a:srgbClr val="5B0DAA"/>
              </a:buClr>
              <a:buFont typeface="Wingdings" pitchFamily="2" charset="2"/>
              <a:buChar char="Ø"/>
            </a:pPr>
            <a:r>
              <a:rPr lang="en-US" sz="1800" dirty="0" smtClean="0">
                <a:solidFill>
                  <a:srgbClr val="0000CC"/>
                </a:solidFill>
              </a:rPr>
              <a:t>“Vertex </a:t>
            </a:r>
            <a:r>
              <a:rPr lang="en-US" sz="1800" dirty="0" err="1" smtClean="0">
                <a:solidFill>
                  <a:srgbClr val="0000CC"/>
                </a:solidFill>
              </a:rPr>
              <a:t>shader</a:t>
            </a:r>
            <a:r>
              <a:rPr lang="en-US" sz="1800" dirty="0" smtClean="0">
                <a:solidFill>
                  <a:srgbClr val="0000CC"/>
                </a:solidFill>
              </a:rPr>
              <a:t>”: misnomer (somewhat) </a:t>
            </a:r>
          </a:p>
          <a:p>
            <a:pPr marL="742950" lvl="1" indent="-285750">
              <a:spcBef>
                <a:spcPts val="600"/>
              </a:spcBef>
              <a:buClr>
                <a:srgbClr val="5B0DAA"/>
              </a:buClr>
              <a:buFont typeface="Wingdings" pitchFamily="2" charset="2"/>
              <a:buChar char="­"/>
            </a:pPr>
            <a:r>
              <a:rPr lang="en-US" sz="1800" dirty="0" smtClean="0">
                <a:solidFill>
                  <a:srgbClr val="0000CC"/>
                </a:solidFill>
              </a:rPr>
              <a:t>Most people refer to both as “</a:t>
            </a:r>
            <a:r>
              <a:rPr lang="en-US" sz="1800" dirty="0" err="1" smtClean="0">
                <a:solidFill>
                  <a:srgbClr val="0000CC"/>
                </a:solidFill>
              </a:rPr>
              <a:t>shaders</a:t>
            </a:r>
            <a:r>
              <a:rPr lang="en-US" sz="1800" dirty="0" smtClean="0">
                <a:solidFill>
                  <a:srgbClr val="0000CC"/>
                </a:solidFill>
              </a:rPr>
              <a:t>”</a:t>
            </a:r>
            <a:endParaRPr lang="en-US" sz="1800" i="1" dirty="0" smtClean="0">
              <a:solidFill>
                <a:srgbClr val="0000CC"/>
              </a:solidFill>
            </a:endParaRPr>
          </a:p>
          <a:p>
            <a:pPr marL="742950" lvl="1" indent="-285750">
              <a:spcBef>
                <a:spcPts val="600"/>
              </a:spcBef>
              <a:buClr>
                <a:srgbClr val="5B0DAA"/>
              </a:buClr>
              <a:buFont typeface="Wingdings" pitchFamily="2" charset="2"/>
              <a:buChar char="­"/>
            </a:pPr>
            <a:endParaRPr lang="en-US" sz="1800" i="1" dirty="0" smtClean="0">
              <a:solidFill>
                <a:srgbClr val="0000CC"/>
              </a:solidFill>
            </a:endParaRPr>
          </a:p>
        </p:txBody>
      </p:sp>
      <p:sp>
        <p:nvSpPr>
          <p:cNvPr id="4" name="Rectangle 2"/>
          <p:cNvSpPr>
            <a:spLocks noChangeArrowheads="1"/>
          </p:cNvSpPr>
          <p:nvPr/>
        </p:nvSpPr>
        <p:spPr bwMode="auto">
          <a:xfrm>
            <a:off x="1219200" y="76200"/>
            <a:ext cx="73914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Vertex </a:t>
            </a:r>
            <a:r>
              <a:rPr lang="en-US" sz="2800" dirty="0" err="1" smtClean="0">
                <a:solidFill>
                  <a:srgbClr val="5B0DAA"/>
                </a:solidFill>
                <a:latin typeface="Copperplate Gothic Light" pitchFamily="34" charset="0"/>
              </a:rPr>
              <a:t>Shaders</a:t>
            </a:r>
            <a:r>
              <a:rPr lang="en-US" sz="2800" dirty="0" smtClean="0">
                <a:solidFill>
                  <a:srgbClr val="5B0DAA"/>
                </a:solidFill>
                <a:latin typeface="Copperplate Gothic Light" pitchFamily="34" charset="0"/>
              </a:rPr>
              <a:t> </a:t>
            </a:r>
            <a:r>
              <a:rPr lang="en-US" sz="2800" i="1" dirty="0" smtClean="0">
                <a:solidFill>
                  <a:srgbClr val="5B0DAA"/>
                </a:solidFill>
                <a:latin typeface="Copperplate Gothic Light" pitchFamily="34" charset="0"/>
              </a:rPr>
              <a:t>vs.</a:t>
            </a:r>
          </a:p>
          <a:p>
            <a:pPr algn="ctr">
              <a:spcBef>
                <a:spcPct val="0"/>
              </a:spcBef>
              <a:buClrTx/>
            </a:pPr>
            <a:r>
              <a:rPr lang="en-US" sz="2800" dirty="0" smtClean="0">
                <a:solidFill>
                  <a:srgbClr val="5B0DAA"/>
                </a:solidFill>
                <a:latin typeface="Copperplate Gothic Light" pitchFamily="34" charset="0"/>
              </a:rPr>
              <a:t>Pixel </a:t>
            </a:r>
            <a:r>
              <a:rPr lang="en-US" sz="2800" dirty="0" err="1" smtClean="0">
                <a:solidFill>
                  <a:srgbClr val="5B0DAA"/>
                </a:solidFill>
                <a:latin typeface="Copperplate Gothic Light" pitchFamily="34" charset="0"/>
              </a:rPr>
              <a:t>Shaders</a:t>
            </a:r>
            <a:endParaRPr lang="en-US" sz="2000" dirty="0">
              <a:solidFill>
                <a:srgbClr val="5B0DAA"/>
              </a:solidFill>
              <a:latin typeface="Copperplate Gothic Light" pitchFamily="34" charset="0"/>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9416"/>
            <a:ext cx="3581400" cy="4846320"/>
          </a:xfrm>
        </p:spPr>
        <p:txBody>
          <a:bodyPr>
            <a:normAutofit/>
          </a:bodyPr>
          <a:lstStyle/>
          <a:p>
            <a:r>
              <a:rPr lang="en-US" dirty="0" smtClean="0"/>
              <a:t>Pixel </a:t>
            </a:r>
            <a:r>
              <a:rPr lang="en-US" dirty="0" err="1" smtClean="0"/>
              <a:t>Shaders</a:t>
            </a:r>
            <a:r>
              <a:rPr lang="en-US" dirty="0" smtClean="0"/>
              <a:t> allow further transformation on the </a:t>
            </a:r>
            <a:r>
              <a:rPr lang="en-US" dirty="0" err="1" smtClean="0"/>
              <a:t>rasterized</a:t>
            </a:r>
            <a:r>
              <a:rPr lang="en-US" dirty="0" smtClean="0"/>
              <a:t> pixel data</a:t>
            </a:r>
          </a:p>
          <a:p>
            <a:r>
              <a:rPr lang="en-US" dirty="0" smtClean="0"/>
              <a:t>Like Vertex </a:t>
            </a:r>
            <a:r>
              <a:rPr lang="en-US" dirty="0" err="1" smtClean="0"/>
              <a:t>Shaders</a:t>
            </a:r>
            <a:r>
              <a:rPr lang="en-US" dirty="0" smtClean="0"/>
              <a:t>, Pixel </a:t>
            </a:r>
            <a:r>
              <a:rPr lang="en-US" dirty="0" err="1" smtClean="0"/>
              <a:t>Shaders</a:t>
            </a:r>
            <a:r>
              <a:rPr lang="en-US" dirty="0" smtClean="0"/>
              <a:t> are written in HLSL, use the same syntax and function libraries, and can have variables set by Direct3D</a:t>
            </a:r>
          </a:p>
        </p:txBody>
      </p:sp>
      <p:pic>
        <p:nvPicPr>
          <p:cNvPr id="5" name="Picture 2" descr="File:D3D Pipeline.svg"/>
          <p:cNvPicPr>
            <a:picLocks noChangeAspect="1" noChangeArrowheads="1"/>
          </p:cNvPicPr>
          <p:nvPr/>
        </p:nvPicPr>
        <p:blipFill>
          <a:blip r:embed="rId3" cstate="print"/>
          <a:srcRect/>
          <a:stretch>
            <a:fillRect/>
          </a:stretch>
        </p:blipFill>
        <p:spPr bwMode="auto">
          <a:xfrm>
            <a:off x="4876800" y="1066800"/>
            <a:ext cx="2826766" cy="4901907"/>
          </a:xfrm>
          <a:prstGeom prst="rect">
            <a:avLst/>
          </a:prstGeom>
          <a:noFill/>
        </p:spPr>
      </p:pic>
      <p:sp>
        <p:nvSpPr>
          <p:cNvPr id="6" name="Flowchart: Terminator 5"/>
          <p:cNvSpPr/>
          <p:nvPr/>
        </p:nvSpPr>
        <p:spPr bwMode="auto">
          <a:xfrm>
            <a:off x="4953000" y="4495800"/>
            <a:ext cx="1143000" cy="500063"/>
          </a:xfrm>
          <a:prstGeom prst="flowChartTerminator">
            <a:avLst/>
          </a:prstGeom>
          <a:solidFill>
            <a:srgbClr val="0000CC">
              <a:alpha val="25000"/>
            </a:srgbClr>
          </a:solidFill>
          <a:ln w="254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None/>
              <a:tabLst/>
            </a:pPr>
            <a:endParaRPr kumimoji="0" lang="en-US" sz="1400" b="1" i="0" u="none" strike="noStrike" cap="none" normalizeH="0" baseline="0" dirty="0" smtClean="0">
              <a:ln>
                <a:noFill/>
              </a:ln>
              <a:solidFill>
                <a:schemeClr val="tx1"/>
              </a:solidFill>
              <a:effectLst/>
              <a:latin typeface="Arial" charset="0"/>
            </a:endParaRPr>
          </a:p>
        </p:txBody>
      </p:sp>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Pixel </a:t>
            </a:r>
            <a:r>
              <a:rPr lang="en-US" sz="2800" dirty="0" err="1" smtClean="0">
                <a:solidFill>
                  <a:srgbClr val="5B0DAA"/>
                </a:solidFill>
                <a:latin typeface="Copperplate Gothic Light" pitchFamily="34" charset="0"/>
              </a:rPr>
              <a:t>Shaders</a:t>
            </a:r>
            <a:r>
              <a:rPr lang="en-US" sz="2800" dirty="0" smtClean="0">
                <a:solidFill>
                  <a:srgbClr val="5B0DAA"/>
                </a:solidFill>
                <a:latin typeface="Copperplate Gothic Light" pitchFamily="34" charset="0"/>
              </a:rPr>
              <a:t> [1]:</a:t>
            </a:r>
          </a:p>
          <a:p>
            <a:pPr algn="ctr">
              <a:spcBef>
                <a:spcPct val="0"/>
              </a:spcBef>
              <a:buClrTx/>
            </a:pPr>
            <a:r>
              <a:rPr lang="en-US" sz="2800" dirty="0" smtClean="0">
                <a:solidFill>
                  <a:srgbClr val="5B0DAA"/>
                </a:solidFill>
                <a:latin typeface="Copperplate Gothic Light" pitchFamily="34" charset="0"/>
              </a:rPr>
              <a:t>Implementation</a:t>
            </a:r>
            <a:endParaRPr lang="en-US" sz="2000" dirty="0">
              <a:solidFill>
                <a:srgbClr val="5B0DAA"/>
              </a:solidFill>
              <a:latin typeface="Copperplate Gothic Light" pitchFamily="34" charset="0"/>
            </a:endParaRPr>
          </a:p>
        </p:txBody>
      </p:sp>
      <p:sp>
        <p:nvSpPr>
          <p:cNvPr id="7" name="Rectangle 6"/>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4"/>
              </a:rPr>
              <a:t>http://bit.ly/gC3vwH</a:t>
            </a:r>
            <a:endParaRPr lang="en-US" sz="1200" dirty="0">
              <a:solidFill>
                <a:srgbClr val="7030A0"/>
              </a:solidFill>
            </a:endParaRPr>
          </a:p>
        </p:txBody>
      </p:sp>
      <p:sp>
        <p:nvSpPr>
          <p:cNvPr id="8" name="Rectangle 7"/>
          <p:cNvSpPr/>
          <p:nvPr/>
        </p:nvSpPr>
        <p:spPr bwMode="auto">
          <a:xfrm>
            <a:off x="4953000" y="5257800"/>
            <a:ext cx="1143000" cy="609600"/>
          </a:xfrm>
          <a:prstGeom prst="rect">
            <a:avLst/>
          </a:prstGeom>
          <a:solidFill>
            <a:srgbClr val="7030A0">
              <a:alpha val="25000"/>
            </a:srgbClr>
          </a:solidFill>
          <a:ln w="25400" cap="flat" cmpd="sng" algn="ctr">
            <a:solidFill>
              <a:srgbClr val="66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None/>
              <a:tabLst/>
            </a:pPr>
            <a:endParaRPr kumimoji="0" lang="en-US" sz="14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Pixel </a:t>
            </a:r>
            <a:r>
              <a:rPr lang="en-US" dirty="0" err="1" smtClean="0"/>
              <a:t>Shaders</a:t>
            </a:r>
            <a:r>
              <a:rPr lang="en-US" dirty="0" smtClean="0"/>
              <a:t> can be used in a number of ways:</a:t>
            </a:r>
          </a:p>
          <a:p>
            <a:pPr lvl="1"/>
            <a:r>
              <a:rPr lang="en-US" dirty="0" smtClean="0"/>
              <a:t>To control how multiple textures are blended when texturing a surface</a:t>
            </a:r>
          </a:p>
          <a:p>
            <a:pPr lvl="1"/>
            <a:r>
              <a:rPr lang="en-US" dirty="0" smtClean="0"/>
              <a:t>To alter the color of a material</a:t>
            </a:r>
          </a:p>
          <a:p>
            <a:pPr lvl="1"/>
            <a:r>
              <a:rPr lang="en-US" dirty="0" smtClean="0"/>
              <a:t>For customized lighting</a:t>
            </a:r>
          </a:p>
          <a:p>
            <a:pPr lvl="1"/>
            <a:r>
              <a:rPr lang="en-US" dirty="0" smtClean="0"/>
              <a:t>To apply </a:t>
            </a:r>
            <a:r>
              <a:rPr lang="en-US" dirty="0" err="1" smtClean="0"/>
              <a:t>specular</a:t>
            </a:r>
            <a:r>
              <a:rPr lang="en-US" dirty="0" smtClean="0"/>
              <a:t> highlights</a:t>
            </a:r>
            <a:endParaRPr lang="en-US" dirty="0"/>
          </a:p>
        </p:txBody>
      </p:sp>
      <p:sp>
        <p:nvSpPr>
          <p:cNvPr id="5"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Pixel </a:t>
            </a:r>
            <a:r>
              <a:rPr lang="en-US" sz="2800" dirty="0" err="1" smtClean="0">
                <a:solidFill>
                  <a:srgbClr val="5B0DAA"/>
                </a:solidFill>
                <a:latin typeface="Copperplate Gothic Light" pitchFamily="34" charset="0"/>
              </a:rPr>
              <a:t>Shaders</a:t>
            </a:r>
            <a:r>
              <a:rPr lang="en-US" sz="2800" dirty="0" smtClean="0">
                <a:solidFill>
                  <a:srgbClr val="5B0DAA"/>
                </a:solidFill>
                <a:latin typeface="Copperplate Gothic Light" pitchFamily="34" charset="0"/>
              </a:rPr>
              <a:t> [2]:</a:t>
            </a:r>
          </a:p>
          <a:p>
            <a:pPr algn="ctr">
              <a:spcBef>
                <a:spcPct val="0"/>
              </a:spcBef>
              <a:buClrTx/>
            </a:pPr>
            <a:r>
              <a:rPr lang="en-US" sz="2800" dirty="0" smtClean="0">
                <a:solidFill>
                  <a:srgbClr val="5B0DAA"/>
                </a:solidFill>
                <a:latin typeface="Copperplate Gothic Light" pitchFamily="34" charset="0"/>
              </a:rPr>
              <a:t>Uses</a:t>
            </a:r>
            <a:endParaRPr lang="en-US" sz="2000" dirty="0">
              <a:solidFill>
                <a:srgbClr val="5B0DAA"/>
              </a:solidFill>
              <a:latin typeface="Copperplate Gothic Light" pitchFamily="34" charset="0"/>
            </a:endParaRPr>
          </a:p>
        </p:txBody>
      </p:sp>
      <p:sp>
        <p:nvSpPr>
          <p:cNvPr id="4" name="Rectangle 3"/>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3"/>
              </a:rPr>
              <a:t>http://bit.ly/gC3vwH</a:t>
            </a:r>
            <a:endParaRPr lang="en-US" sz="1200" dirty="0">
              <a:solidFill>
                <a:srgbClr val="7030A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Direct3D offers the programmer a lot of control, but careful attention must be paid to memory and resource management</a:t>
            </a:r>
          </a:p>
          <a:p>
            <a:r>
              <a:rPr lang="en-US" dirty="0" smtClean="0"/>
              <a:t>Microsoft piloted a “Managed” DirectX effort at one point.  This, combined with the library they developed for the original X-Box, developed into XNA, a shared library, framework, and IDE for building game applications in C#</a:t>
            </a:r>
            <a:endParaRPr lang="en-US" dirty="0"/>
          </a:p>
        </p:txBody>
      </p:sp>
      <p:sp>
        <p:nvSpPr>
          <p:cNvPr id="5"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“Managed” Direct3D</a:t>
            </a:r>
            <a:endParaRPr lang="en-US" sz="2000" dirty="0">
              <a:solidFill>
                <a:srgbClr val="5B0DAA"/>
              </a:solidFill>
              <a:latin typeface="Copperplate Gothic Light" pitchFamily="34" charset="0"/>
            </a:endParaRPr>
          </a:p>
        </p:txBody>
      </p:sp>
      <p:sp>
        <p:nvSpPr>
          <p:cNvPr id="4" name="Rectangle 3"/>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3"/>
              </a:rPr>
              <a:t>http://bit.ly/gC3vwH</a:t>
            </a:r>
            <a:endParaRPr lang="en-US" sz="1200" dirty="0">
              <a:solidFill>
                <a:srgbClr val="7030A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lnSpc>
                <a:spcPct val="110000"/>
              </a:lnSpc>
              <a:buClr>
                <a:srgbClr val="800000"/>
              </a:buClr>
              <a:buFont typeface="Wingdings" pitchFamily="2" charset="2"/>
              <a:buChar char="l"/>
            </a:pPr>
            <a:r>
              <a:rPr lang="en-US" sz="1800" dirty="0" smtClean="0">
                <a:solidFill>
                  <a:srgbClr val="800000"/>
                </a:solidFill>
              </a:rPr>
              <a:t>Position &amp; Normal Only </a:t>
            </a:r>
            <a:r>
              <a:rPr lang="en-US" sz="1800" i="1" dirty="0" smtClean="0">
                <a:solidFill>
                  <a:srgbClr val="800000"/>
                </a:solidFill>
              </a:rPr>
              <a:t>vs. </a:t>
            </a:r>
            <a:r>
              <a:rPr lang="en-US" sz="1800" dirty="0" smtClean="0">
                <a:solidFill>
                  <a:srgbClr val="800000"/>
                </a:solidFill>
              </a:rPr>
              <a:t>Position &amp; Color Only</a:t>
            </a:r>
          </a:p>
          <a:p>
            <a:pPr marL="342900" indent="-342900">
              <a:lnSpc>
                <a:spcPct val="110000"/>
              </a:lnSpc>
              <a:buClr>
                <a:srgbClr val="800000"/>
              </a:buClr>
              <a:buFont typeface="Wingdings" pitchFamily="2" charset="2"/>
              <a:buChar char="l"/>
            </a:pPr>
            <a:endParaRPr lang="en-US" sz="1800" dirty="0" smtClean="0">
              <a:solidFill>
                <a:srgbClr val="800000"/>
              </a:solidFill>
            </a:endParaRPr>
          </a:p>
          <a:p>
            <a:pPr marL="342900" indent="-342900">
              <a:lnSpc>
                <a:spcPct val="110000"/>
              </a:lnSpc>
              <a:buClr>
                <a:srgbClr val="800000"/>
              </a:buClr>
              <a:buFont typeface="Wingdings" pitchFamily="2" charset="2"/>
              <a:buChar char="l"/>
            </a:pPr>
            <a:endParaRPr lang="en-US" sz="1800" dirty="0" smtClean="0">
              <a:solidFill>
                <a:srgbClr val="800000"/>
              </a:solidFill>
            </a:endParaRPr>
          </a:p>
          <a:p>
            <a:pPr marL="342900" indent="-342900">
              <a:lnSpc>
                <a:spcPct val="110000"/>
              </a:lnSpc>
              <a:buClr>
                <a:srgbClr val="800000"/>
              </a:buClr>
              <a:buFont typeface="Wingdings" pitchFamily="2" charset="2"/>
              <a:buChar char="l"/>
            </a:pPr>
            <a:endParaRPr lang="en-US" sz="1800" dirty="0" smtClean="0">
              <a:solidFill>
                <a:srgbClr val="800000"/>
              </a:solidFill>
            </a:endParaRPr>
          </a:p>
          <a:p>
            <a:pPr marL="342900" indent="-342900">
              <a:lnSpc>
                <a:spcPct val="110000"/>
              </a:lnSpc>
              <a:buClr>
                <a:srgbClr val="800000"/>
              </a:buClr>
              <a:buFont typeface="Wingdings" pitchFamily="2" charset="2"/>
              <a:buChar char="l"/>
            </a:pPr>
            <a:r>
              <a:rPr lang="en-US" sz="1800" dirty="0" smtClean="0">
                <a:solidFill>
                  <a:srgbClr val="800000"/>
                </a:solidFill>
              </a:rPr>
              <a:t>With Textures</a:t>
            </a:r>
          </a:p>
          <a:p>
            <a:pPr marL="342900" indent="-342900">
              <a:lnSpc>
                <a:spcPct val="110000"/>
              </a:lnSpc>
              <a:buClr>
                <a:srgbClr val="800000"/>
              </a:buClr>
              <a:buFont typeface="Wingdings" pitchFamily="2" charset="2"/>
              <a:buChar char="l"/>
            </a:pPr>
            <a:endParaRPr lang="en-US" sz="1800" dirty="0" smtClean="0">
              <a:solidFill>
                <a:srgbClr val="800000"/>
              </a:solidFill>
            </a:endParaRPr>
          </a:p>
          <a:p>
            <a:pPr marL="342900" indent="-342900">
              <a:lnSpc>
                <a:spcPct val="110000"/>
              </a:lnSpc>
              <a:buClr>
                <a:srgbClr val="800000"/>
              </a:buClr>
              <a:buFont typeface="Wingdings" pitchFamily="2" charset="2"/>
              <a:buChar char="l"/>
            </a:pPr>
            <a:endParaRPr lang="en-US" sz="1800" dirty="0" smtClean="0">
              <a:solidFill>
                <a:srgbClr val="800000"/>
              </a:solidFill>
            </a:endParaRPr>
          </a:p>
          <a:p>
            <a:pPr marL="342900" indent="-342900">
              <a:lnSpc>
                <a:spcPct val="110000"/>
              </a:lnSpc>
              <a:buClr>
                <a:srgbClr val="800000"/>
              </a:buClr>
              <a:buFont typeface="Wingdings" pitchFamily="2" charset="2"/>
              <a:buChar char="l"/>
            </a:pPr>
            <a:endParaRPr lang="en-US" sz="1800" dirty="0" smtClean="0">
              <a:solidFill>
                <a:srgbClr val="800000"/>
              </a:solidFill>
            </a:endParaRPr>
          </a:p>
          <a:p>
            <a:pPr marL="342900" indent="-342900">
              <a:lnSpc>
                <a:spcPct val="110000"/>
              </a:lnSpc>
              <a:buClr>
                <a:srgbClr val="800000"/>
              </a:buClr>
              <a:buFont typeface="Wingdings" pitchFamily="2" charset="2"/>
              <a:buChar char="l"/>
            </a:pPr>
            <a:r>
              <a:rPr lang="en-US" sz="1800" dirty="0" smtClean="0">
                <a:solidFill>
                  <a:srgbClr val="800000"/>
                </a:solidFill>
              </a:rPr>
              <a:t>Components</a:t>
            </a:r>
          </a:p>
          <a:p>
            <a:pPr marL="342900" indent="-342900">
              <a:lnSpc>
                <a:spcPct val="110000"/>
              </a:lnSpc>
              <a:buClr>
                <a:srgbClr val="800000"/>
              </a:buClr>
              <a:buFont typeface="Wingdings" pitchFamily="2" charset="2"/>
              <a:buChar char="l"/>
            </a:pPr>
            <a:endParaRPr lang="en-US" sz="1800" dirty="0" smtClean="0">
              <a:solidFill>
                <a:srgbClr val="800000"/>
              </a:solidFill>
            </a:endParaRPr>
          </a:p>
          <a:p>
            <a:pPr marL="342900" indent="-342900">
              <a:lnSpc>
                <a:spcPct val="110000"/>
              </a:lnSpc>
              <a:buClr>
                <a:srgbClr val="800000"/>
              </a:buClr>
              <a:buFont typeface="Wingdings" pitchFamily="2" charset="2"/>
              <a:buChar char="l"/>
            </a:pPr>
            <a:endParaRPr lang="en-US" sz="1800" dirty="0" smtClean="0">
              <a:solidFill>
                <a:srgbClr val="800000"/>
              </a:solidFill>
            </a:endParaRPr>
          </a:p>
          <a:p>
            <a:pPr marL="342900" indent="-342900">
              <a:lnSpc>
                <a:spcPct val="110000"/>
              </a:lnSpc>
              <a:buClr>
                <a:srgbClr val="800000"/>
              </a:buClr>
              <a:buFont typeface="Wingdings" pitchFamily="2" charset="2"/>
              <a:buChar char="l"/>
            </a:pPr>
            <a:endParaRPr lang="en-US" sz="1800" dirty="0" smtClean="0">
              <a:solidFill>
                <a:srgbClr val="669900"/>
              </a:solidFill>
            </a:endParaRPr>
          </a:p>
          <a:p>
            <a:pPr marL="342900" indent="-342900">
              <a:lnSpc>
                <a:spcPct val="110000"/>
              </a:lnSpc>
              <a:buClr>
                <a:srgbClr val="800000"/>
              </a:buClr>
              <a:buFont typeface="Wingdings" pitchFamily="2" charset="2"/>
              <a:buChar char="l"/>
            </a:pPr>
            <a:endParaRPr lang="en-US" sz="1800" i="1" dirty="0" smtClean="0">
              <a:solidFill>
                <a:srgbClr val="0000CC"/>
              </a:solidFill>
            </a:endParaRPr>
          </a:p>
        </p:txBody>
      </p:sp>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Drawing in Direct3D [1]:</a:t>
            </a:r>
          </a:p>
          <a:p>
            <a:pPr algn="ctr">
              <a:spcBef>
                <a:spcPct val="0"/>
              </a:spcBef>
              <a:buClrTx/>
            </a:pPr>
            <a:r>
              <a:rPr lang="en-US" sz="2800" dirty="0" smtClean="0">
                <a:solidFill>
                  <a:srgbClr val="5B0DAA"/>
                </a:solidFill>
                <a:latin typeface="Copperplate Gothic Light" pitchFamily="34" charset="0"/>
              </a:rPr>
              <a:t>Defining </a:t>
            </a:r>
            <a:r>
              <a:rPr lang="en-US" sz="2800" u="sng" dirty="0" smtClean="0">
                <a:solidFill>
                  <a:srgbClr val="5B0DAA"/>
                </a:solidFill>
                <a:latin typeface="Copperplate Gothic Light" pitchFamily="34" charset="0"/>
              </a:rPr>
              <a:t>F</a:t>
            </a:r>
            <a:r>
              <a:rPr lang="en-US" sz="2800" dirty="0" smtClean="0">
                <a:solidFill>
                  <a:srgbClr val="5B0DAA"/>
                </a:solidFill>
                <a:latin typeface="Copperplate Gothic Light" pitchFamily="34" charset="0"/>
              </a:rPr>
              <a:t>lexible </a:t>
            </a:r>
            <a:r>
              <a:rPr lang="en-US" sz="2800" u="sng" dirty="0" smtClean="0">
                <a:solidFill>
                  <a:srgbClr val="5B0DAA"/>
                </a:solidFill>
                <a:latin typeface="Copperplate Gothic Light" pitchFamily="34" charset="0"/>
              </a:rPr>
              <a:t>V</a:t>
            </a:r>
            <a:r>
              <a:rPr lang="en-US" sz="2800" dirty="0" smtClean="0">
                <a:solidFill>
                  <a:srgbClr val="5B0DAA"/>
                </a:solidFill>
                <a:latin typeface="Copperplate Gothic Light" pitchFamily="34" charset="0"/>
              </a:rPr>
              <a:t>ertex </a:t>
            </a:r>
            <a:r>
              <a:rPr lang="en-US" sz="2800" u="sng" dirty="0" smtClean="0">
                <a:solidFill>
                  <a:srgbClr val="5B0DAA"/>
                </a:solidFill>
                <a:latin typeface="Copperplate Gothic Light" pitchFamily="34" charset="0"/>
              </a:rPr>
              <a:t>F</a:t>
            </a:r>
            <a:r>
              <a:rPr lang="en-US" sz="2800" dirty="0" smtClean="0">
                <a:solidFill>
                  <a:srgbClr val="5B0DAA"/>
                </a:solidFill>
                <a:latin typeface="Copperplate Gothic Light" pitchFamily="34" charset="0"/>
              </a:rPr>
              <a:t>ormats</a:t>
            </a:r>
            <a:endParaRPr lang="en-US" sz="2000" dirty="0">
              <a:solidFill>
                <a:srgbClr val="5B0DAA"/>
              </a:solidFill>
              <a:latin typeface="Copperplate Gothic Light" pitchFamily="34" charset="0"/>
            </a:endParaRPr>
          </a:p>
        </p:txBody>
      </p:sp>
      <p:pic>
        <p:nvPicPr>
          <p:cNvPr id="3075" name="Picture 3"/>
          <p:cNvPicPr>
            <a:picLocks noChangeAspect="1" noChangeArrowheads="1"/>
          </p:cNvPicPr>
          <p:nvPr/>
        </p:nvPicPr>
        <p:blipFill>
          <a:blip r:embed="rId4" cstate="print"/>
          <a:srcRect/>
          <a:stretch>
            <a:fillRect/>
          </a:stretch>
        </p:blipFill>
        <p:spPr bwMode="auto">
          <a:xfrm>
            <a:off x="762000" y="1410646"/>
            <a:ext cx="3670909" cy="799154"/>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762000" y="2819400"/>
            <a:ext cx="4905375" cy="890115"/>
          </a:xfrm>
          <a:prstGeom prst="rect">
            <a:avLst/>
          </a:prstGeom>
          <a:noFill/>
          <a:ln w="9525">
            <a:noFill/>
            <a:miter lim="800000"/>
            <a:headEnd/>
            <a:tailEnd/>
          </a:ln>
        </p:spPr>
      </p:pic>
      <p:grpSp>
        <p:nvGrpSpPr>
          <p:cNvPr id="10" name="Group 9"/>
          <p:cNvGrpSpPr/>
          <p:nvPr/>
        </p:nvGrpSpPr>
        <p:grpSpPr>
          <a:xfrm>
            <a:off x="5767064" y="2846012"/>
            <a:ext cx="3224536" cy="735388"/>
            <a:chOff x="5767064" y="2846012"/>
            <a:chExt cx="3224536" cy="735388"/>
          </a:xfrm>
        </p:grpSpPr>
        <p:pic>
          <p:nvPicPr>
            <p:cNvPr id="3077" name="Picture 5"/>
            <p:cNvPicPr>
              <a:picLocks noChangeAspect="1" noChangeArrowheads="1"/>
            </p:cNvPicPr>
            <p:nvPr/>
          </p:nvPicPr>
          <p:blipFill>
            <a:blip r:embed="rId6" cstate="print"/>
            <a:srcRect/>
            <a:stretch>
              <a:fillRect/>
            </a:stretch>
          </p:blipFill>
          <p:spPr bwMode="auto">
            <a:xfrm>
              <a:off x="6175923" y="2846012"/>
              <a:ext cx="2815677" cy="735388"/>
            </a:xfrm>
            <a:prstGeom prst="rect">
              <a:avLst/>
            </a:prstGeom>
            <a:noFill/>
            <a:ln w="9525">
              <a:noFill/>
              <a:miter lim="800000"/>
              <a:headEnd/>
              <a:tailEnd/>
            </a:ln>
          </p:spPr>
        </p:pic>
        <p:sp>
          <p:nvSpPr>
            <p:cNvPr id="8" name="Rectangle 7"/>
            <p:cNvSpPr/>
            <p:nvPr/>
          </p:nvSpPr>
          <p:spPr>
            <a:xfrm>
              <a:off x="5767064" y="3045023"/>
              <a:ext cx="328936" cy="307777"/>
            </a:xfrm>
            <a:prstGeom prst="rect">
              <a:avLst/>
            </a:prstGeom>
          </p:spPr>
          <p:txBody>
            <a:bodyPr wrap="none">
              <a:spAutoFit/>
            </a:bodyPr>
            <a:lstStyle/>
            <a:p>
              <a:r>
                <a:rPr lang="en-US" dirty="0" smtClean="0">
                  <a:solidFill>
                    <a:srgbClr val="800000"/>
                  </a:solidFill>
                  <a:sym typeface="Symbol"/>
                </a:rPr>
                <a:t></a:t>
              </a:r>
              <a:endParaRPr lang="en-US" dirty="0"/>
            </a:p>
          </p:txBody>
        </p:sp>
      </p:grpSp>
      <p:pic>
        <p:nvPicPr>
          <p:cNvPr id="3078" name="Picture 6"/>
          <p:cNvPicPr>
            <a:picLocks noChangeAspect="1" noChangeArrowheads="1"/>
          </p:cNvPicPr>
          <p:nvPr/>
        </p:nvPicPr>
        <p:blipFill>
          <a:blip r:embed="rId7" cstate="print"/>
          <a:srcRect/>
          <a:stretch>
            <a:fillRect/>
          </a:stretch>
        </p:blipFill>
        <p:spPr bwMode="auto">
          <a:xfrm>
            <a:off x="4800600" y="1410646"/>
            <a:ext cx="3306963" cy="838200"/>
          </a:xfrm>
          <a:prstGeom prst="rect">
            <a:avLst/>
          </a:prstGeom>
          <a:noFill/>
          <a:ln w="9525">
            <a:noFill/>
            <a:miter lim="800000"/>
            <a:headEnd/>
            <a:tailEnd/>
          </a:ln>
        </p:spPr>
      </p:pic>
      <p:sp>
        <p:nvSpPr>
          <p:cNvPr id="12" name="Rectangle 11"/>
          <p:cNvSpPr/>
          <p:nvPr/>
        </p:nvSpPr>
        <p:spPr>
          <a:xfrm>
            <a:off x="685800" y="4191000"/>
            <a:ext cx="7620000" cy="1600438"/>
          </a:xfrm>
          <a:prstGeom prst="rect">
            <a:avLst/>
          </a:prstGeom>
        </p:spPr>
        <p:txBody>
          <a:bodyPr wrap="square">
            <a:spAutoFit/>
          </a:bodyPr>
          <a:lstStyle/>
          <a:p>
            <a:r>
              <a:rPr lang="en-US" dirty="0" smtClean="0">
                <a:solidFill>
                  <a:srgbClr val="0070C0"/>
                </a:solidFill>
                <a:latin typeface="Courier New" pitchFamily="49" charset="0"/>
                <a:cs typeface="Courier New" pitchFamily="49" charset="0"/>
              </a:rPr>
              <a:t>D3DFVF_XYZ              - position in 3-D space</a:t>
            </a:r>
            <a:br>
              <a:rPr lang="en-US" dirty="0" smtClean="0">
                <a:solidFill>
                  <a:srgbClr val="0070C0"/>
                </a:solidFill>
                <a:latin typeface="Courier New" pitchFamily="49" charset="0"/>
                <a:cs typeface="Courier New" pitchFamily="49" charset="0"/>
              </a:rPr>
            </a:br>
            <a:r>
              <a:rPr lang="en-US" dirty="0" smtClean="0">
                <a:solidFill>
                  <a:srgbClr val="0070C0"/>
                </a:solidFill>
                <a:latin typeface="Courier New" pitchFamily="49" charset="0"/>
                <a:cs typeface="Courier New" pitchFamily="49" charset="0"/>
              </a:rPr>
              <a:t>D3DFVF_XYZRHW           - already transformed co-ordinate (2-D space)</a:t>
            </a:r>
            <a:br>
              <a:rPr lang="en-US" dirty="0" smtClean="0">
                <a:solidFill>
                  <a:srgbClr val="0070C0"/>
                </a:solidFill>
                <a:latin typeface="Courier New" pitchFamily="49" charset="0"/>
                <a:cs typeface="Courier New" pitchFamily="49" charset="0"/>
              </a:rPr>
            </a:br>
            <a:r>
              <a:rPr lang="en-US" dirty="0" smtClean="0">
                <a:solidFill>
                  <a:srgbClr val="0070C0"/>
                </a:solidFill>
                <a:latin typeface="Courier New" pitchFamily="49" charset="0"/>
                <a:cs typeface="Courier New" pitchFamily="49" charset="0"/>
              </a:rPr>
              <a:t>D3DFVF_NORMAL           - normal</a:t>
            </a:r>
            <a:br>
              <a:rPr lang="en-US" dirty="0" smtClean="0">
                <a:solidFill>
                  <a:srgbClr val="0070C0"/>
                </a:solidFill>
                <a:latin typeface="Courier New" pitchFamily="49" charset="0"/>
                <a:cs typeface="Courier New" pitchFamily="49" charset="0"/>
              </a:rPr>
            </a:br>
            <a:r>
              <a:rPr lang="en-US" dirty="0" smtClean="0">
                <a:solidFill>
                  <a:srgbClr val="0070C0"/>
                </a:solidFill>
                <a:latin typeface="Courier New" pitchFamily="49" charset="0"/>
                <a:cs typeface="Courier New" pitchFamily="49" charset="0"/>
              </a:rPr>
              <a:t>D3DFVF_DIFFUSE          - diffuse </a:t>
            </a:r>
            <a:r>
              <a:rPr lang="en-US" dirty="0" err="1" smtClean="0">
                <a:solidFill>
                  <a:srgbClr val="0070C0"/>
                </a:solidFill>
                <a:latin typeface="Courier New" pitchFamily="49" charset="0"/>
                <a:cs typeface="Courier New" pitchFamily="49" charset="0"/>
              </a:rPr>
              <a:t>colour</a:t>
            </a:r>
            <a:r>
              <a:rPr lang="en-US" dirty="0" smtClean="0">
                <a:solidFill>
                  <a:srgbClr val="0070C0"/>
                </a:solidFill>
                <a:latin typeface="Courier New" pitchFamily="49" charset="0"/>
                <a:cs typeface="Courier New" pitchFamily="49" charset="0"/>
              </a:rPr>
              <a:t/>
            </a:r>
            <a:br>
              <a:rPr lang="en-US" dirty="0" smtClean="0">
                <a:solidFill>
                  <a:srgbClr val="0070C0"/>
                </a:solidFill>
                <a:latin typeface="Courier New" pitchFamily="49" charset="0"/>
                <a:cs typeface="Courier New" pitchFamily="49" charset="0"/>
              </a:rPr>
            </a:br>
            <a:r>
              <a:rPr lang="en-US" dirty="0" smtClean="0">
                <a:solidFill>
                  <a:srgbClr val="0070C0"/>
                </a:solidFill>
                <a:latin typeface="Courier New" pitchFamily="49" charset="0"/>
                <a:cs typeface="Courier New" pitchFamily="49" charset="0"/>
              </a:rPr>
              <a:t>D3DFVF_SPECULAR         - </a:t>
            </a:r>
            <a:r>
              <a:rPr lang="en-US" dirty="0" err="1" smtClean="0">
                <a:solidFill>
                  <a:srgbClr val="0070C0"/>
                </a:solidFill>
                <a:latin typeface="Courier New" pitchFamily="49" charset="0"/>
                <a:cs typeface="Courier New" pitchFamily="49" charset="0"/>
              </a:rPr>
              <a:t>specular</a:t>
            </a:r>
            <a:r>
              <a:rPr lang="en-US" dirty="0" smtClean="0">
                <a:solidFill>
                  <a:srgbClr val="0070C0"/>
                </a:solidFill>
                <a:latin typeface="Courier New" pitchFamily="49" charset="0"/>
                <a:cs typeface="Courier New" pitchFamily="49" charset="0"/>
              </a:rPr>
              <a:t> </a:t>
            </a:r>
            <a:r>
              <a:rPr lang="en-US" dirty="0" err="1" smtClean="0">
                <a:solidFill>
                  <a:srgbClr val="0070C0"/>
                </a:solidFill>
                <a:latin typeface="Courier New" pitchFamily="49" charset="0"/>
                <a:cs typeface="Courier New" pitchFamily="49" charset="0"/>
              </a:rPr>
              <a:t>colour</a:t>
            </a:r>
            <a:r>
              <a:rPr lang="en-US" dirty="0" smtClean="0">
                <a:solidFill>
                  <a:srgbClr val="0070C0"/>
                </a:solidFill>
                <a:latin typeface="Courier New" pitchFamily="49" charset="0"/>
                <a:cs typeface="Courier New" pitchFamily="49" charset="0"/>
              </a:rPr>
              <a:t/>
            </a:r>
            <a:br>
              <a:rPr lang="en-US" dirty="0" smtClean="0">
                <a:solidFill>
                  <a:srgbClr val="0070C0"/>
                </a:solidFill>
                <a:latin typeface="Courier New" pitchFamily="49" charset="0"/>
                <a:cs typeface="Courier New" pitchFamily="49" charset="0"/>
              </a:rPr>
            </a:br>
            <a:r>
              <a:rPr lang="en-US" dirty="0" smtClean="0">
                <a:solidFill>
                  <a:srgbClr val="0070C0"/>
                </a:solidFill>
                <a:latin typeface="Courier New" pitchFamily="49" charset="0"/>
                <a:cs typeface="Courier New" pitchFamily="49" charset="0"/>
              </a:rPr>
              <a:t>D3DFVF_TEX1             - one texture co-ordinate</a:t>
            </a:r>
            <a:br>
              <a:rPr lang="en-US" dirty="0" smtClean="0">
                <a:solidFill>
                  <a:srgbClr val="0070C0"/>
                </a:solidFill>
                <a:latin typeface="Courier New" pitchFamily="49" charset="0"/>
                <a:cs typeface="Courier New" pitchFamily="49" charset="0"/>
              </a:rPr>
            </a:br>
            <a:r>
              <a:rPr lang="en-US" dirty="0" smtClean="0">
                <a:solidFill>
                  <a:srgbClr val="0070C0"/>
                </a:solidFill>
                <a:latin typeface="Courier New" pitchFamily="49" charset="0"/>
                <a:cs typeface="Courier New" pitchFamily="49" charset="0"/>
              </a:rPr>
              <a:t>D3DFVF_TEX2             - two texture co-ordinates</a:t>
            </a:r>
            <a:endParaRPr lang="en-US" dirty="0">
              <a:solidFill>
                <a:srgbClr val="0070C0"/>
              </a:solidFill>
              <a:latin typeface="Courier New" pitchFamily="49" charset="0"/>
              <a:cs typeface="Courier New" pitchFamily="49" charset="0"/>
            </a:endParaRPr>
          </a:p>
        </p:txBody>
      </p:sp>
      <p:grpSp>
        <p:nvGrpSpPr>
          <p:cNvPr id="19" name="Group 18"/>
          <p:cNvGrpSpPr/>
          <p:nvPr/>
        </p:nvGrpSpPr>
        <p:grpSpPr>
          <a:xfrm>
            <a:off x="457200" y="5892800"/>
            <a:ext cx="5742701" cy="508000"/>
            <a:chOff x="429499" y="5892800"/>
            <a:chExt cx="5742701" cy="508000"/>
          </a:xfrm>
        </p:grpSpPr>
        <p:sp>
          <p:nvSpPr>
            <p:cNvPr id="20" name="Rectangle 19"/>
            <p:cNvSpPr/>
            <p:nvPr/>
          </p:nvSpPr>
          <p:spPr>
            <a:xfrm>
              <a:off x="429499" y="5902202"/>
              <a:ext cx="4441152" cy="498598"/>
            </a:xfrm>
            <a:prstGeom prst="rect">
              <a:avLst/>
            </a:prstGeom>
          </p:spPr>
          <p:txBody>
            <a:bodyPr wrap="none">
              <a:spAutoFit/>
            </a:bodyPr>
            <a:lstStyle/>
            <a:p>
              <a:pPr marL="342900" indent="-342900">
                <a:lnSpc>
                  <a:spcPct val="110000"/>
                </a:lnSpc>
                <a:spcBef>
                  <a:spcPts val="0"/>
                </a:spcBef>
                <a:buClr>
                  <a:srgbClr val="800000"/>
                </a:buClr>
              </a:pPr>
              <a:r>
                <a:rPr lang="en-US" sz="1200" i="1" dirty="0" smtClean="0">
                  <a:solidFill>
                    <a:srgbClr val="FF3300"/>
                  </a:solidFill>
                </a:rPr>
                <a:t>Toymaker </a:t>
              </a:r>
              <a:r>
                <a:rPr lang="en-US" sz="1200" dirty="0" smtClean="0">
                  <a:solidFill>
                    <a:srgbClr val="FF3300"/>
                  </a:solidFill>
                </a:rPr>
                <a:t>© 2004 – 2010 K. </a:t>
              </a:r>
              <a:r>
                <a:rPr lang="en-US" sz="1200" dirty="0" err="1" smtClean="0">
                  <a:solidFill>
                    <a:srgbClr val="FF3300"/>
                  </a:solidFill>
                </a:rPr>
                <a:t>Ditchburn</a:t>
              </a:r>
              <a:r>
                <a:rPr lang="en-US" sz="1200" dirty="0" smtClean="0">
                  <a:solidFill>
                    <a:srgbClr val="FF3300"/>
                  </a:solidFill>
                </a:rPr>
                <a:t>, Teesside University</a:t>
              </a:r>
            </a:p>
            <a:p>
              <a:pPr marL="342900" indent="-342900">
                <a:lnSpc>
                  <a:spcPct val="110000"/>
                </a:lnSpc>
                <a:spcBef>
                  <a:spcPts val="0"/>
                </a:spcBef>
                <a:buClr>
                  <a:srgbClr val="800000"/>
                </a:buClr>
              </a:pPr>
              <a:r>
                <a:rPr lang="en-US" sz="1200" dirty="0" smtClean="0">
                  <a:solidFill>
                    <a:srgbClr val="3333FF"/>
                  </a:solidFill>
                  <a:hlinkClick r:id="rId8"/>
                </a:rPr>
                <a:t>http://bit.ly/hMqxMl</a:t>
              </a:r>
              <a:endParaRPr lang="en-US" sz="1200" dirty="0" smtClean="0">
                <a:solidFill>
                  <a:srgbClr val="3333FF"/>
                </a:solidFill>
              </a:endParaRPr>
            </a:p>
          </p:txBody>
        </p:sp>
        <p:pic>
          <p:nvPicPr>
            <p:cNvPr id="21" name="Picture 20" descr="TeessideUniversity.gif"/>
            <p:cNvPicPr>
              <a:picLocks noChangeAspect="1"/>
            </p:cNvPicPr>
            <p:nvPr/>
          </p:nvPicPr>
          <p:blipFill>
            <a:blip r:embed="rId9" cstate="print"/>
            <a:stretch>
              <a:fillRect/>
            </a:stretch>
          </p:blipFill>
          <p:spPr>
            <a:xfrm>
              <a:off x="4953000" y="5892800"/>
              <a:ext cx="1219200" cy="508000"/>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Drawing in Direct3D [2]:</a:t>
            </a:r>
          </a:p>
          <a:p>
            <a:pPr algn="ctr">
              <a:spcBef>
                <a:spcPct val="0"/>
              </a:spcBef>
              <a:buClrTx/>
            </a:pPr>
            <a:r>
              <a:rPr lang="en-US" sz="2800" dirty="0" smtClean="0">
                <a:solidFill>
                  <a:srgbClr val="5B0DAA"/>
                </a:solidFill>
                <a:latin typeface="Copperplate Gothic Light" pitchFamily="34" charset="0"/>
              </a:rPr>
              <a:t>Steps &amp; Example</a:t>
            </a:r>
            <a:endParaRPr lang="en-US" sz="2000" dirty="0">
              <a:solidFill>
                <a:srgbClr val="5B0DAA"/>
              </a:solidFill>
              <a:latin typeface="Copperplate Gothic Light" pitchFamily="34" charset="0"/>
            </a:endParaRPr>
          </a:p>
        </p:txBody>
      </p:sp>
      <p:grpSp>
        <p:nvGrpSpPr>
          <p:cNvPr id="7" name="Group 6"/>
          <p:cNvGrpSpPr/>
          <p:nvPr/>
        </p:nvGrpSpPr>
        <p:grpSpPr>
          <a:xfrm>
            <a:off x="457200" y="5892800"/>
            <a:ext cx="5742701" cy="508000"/>
            <a:chOff x="429499" y="5892800"/>
            <a:chExt cx="5742701" cy="508000"/>
          </a:xfrm>
        </p:grpSpPr>
        <p:sp>
          <p:nvSpPr>
            <p:cNvPr id="8" name="Rectangle 7"/>
            <p:cNvSpPr/>
            <p:nvPr/>
          </p:nvSpPr>
          <p:spPr>
            <a:xfrm>
              <a:off x="429499" y="5902202"/>
              <a:ext cx="4441152" cy="498598"/>
            </a:xfrm>
            <a:prstGeom prst="rect">
              <a:avLst/>
            </a:prstGeom>
          </p:spPr>
          <p:txBody>
            <a:bodyPr wrap="none">
              <a:spAutoFit/>
            </a:bodyPr>
            <a:lstStyle/>
            <a:p>
              <a:pPr marL="342900" indent="-342900">
                <a:lnSpc>
                  <a:spcPct val="110000"/>
                </a:lnSpc>
                <a:spcBef>
                  <a:spcPts val="0"/>
                </a:spcBef>
                <a:buClr>
                  <a:srgbClr val="800000"/>
                </a:buClr>
              </a:pPr>
              <a:r>
                <a:rPr lang="en-US" sz="1200" i="1" dirty="0" smtClean="0">
                  <a:solidFill>
                    <a:srgbClr val="FF3300"/>
                  </a:solidFill>
                </a:rPr>
                <a:t>Toymaker </a:t>
              </a:r>
              <a:r>
                <a:rPr lang="en-US" sz="1200" dirty="0" smtClean="0">
                  <a:solidFill>
                    <a:srgbClr val="FF3300"/>
                  </a:solidFill>
                </a:rPr>
                <a:t>© 2004 – 2010 K. </a:t>
              </a:r>
              <a:r>
                <a:rPr lang="en-US" sz="1200" dirty="0" err="1" smtClean="0">
                  <a:solidFill>
                    <a:srgbClr val="FF3300"/>
                  </a:solidFill>
                </a:rPr>
                <a:t>Ditchburn</a:t>
              </a:r>
              <a:r>
                <a:rPr lang="en-US" sz="1200" dirty="0" smtClean="0">
                  <a:solidFill>
                    <a:srgbClr val="FF3300"/>
                  </a:solidFill>
                </a:rPr>
                <a:t>, Teesside University</a:t>
              </a:r>
            </a:p>
            <a:p>
              <a:pPr marL="342900" indent="-342900">
                <a:lnSpc>
                  <a:spcPct val="110000"/>
                </a:lnSpc>
                <a:spcBef>
                  <a:spcPts val="0"/>
                </a:spcBef>
                <a:buClr>
                  <a:srgbClr val="800000"/>
                </a:buClr>
              </a:pPr>
              <a:r>
                <a:rPr lang="en-US" sz="1200" dirty="0" smtClean="0">
                  <a:solidFill>
                    <a:srgbClr val="3333FF"/>
                  </a:solidFill>
                  <a:hlinkClick r:id="rId4"/>
                </a:rPr>
                <a:t>http://bit.ly/hMqxMl</a:t>
              </a:r>
              <a:endParaRPr lang="en-US" sz="1200" dirty="0" smtClean="0">
                <a:solidFill>
                  <a:srgbClr val="3333FF"/>
                </a:solidFill>
              </a:endParaRPr>
            </a:p>
          </p:txBody>
        </p:sp>
        <p:pic>
          <p:nvPicPr>
            <p:cNvPr id="9" name="Picture 8" descr="TeessideUniversity.gif"/>
            <p:cNvPicPr>
              <a:picLocks noChangeAspect="1"/>
            </p:cNvPicPr>
            <p:nvPr/>
          </p:nvPicPr>
          <p:blipFill>
            <a:blip r:embed="rId5" cstate="print"/>
            <a:stretch>
              <a:fillRect/>
            </a:stretch>
          </p:blipFill>
          <p:spPr>
            <a:xfrm>
              <a:off x="4953000" y="5892800"/>
              <a:ext cx="1219200" cy="508000"/>
            </a:xfrm>
            <a:prstGeom prst="rect">
              <a:avLst/>
            </a:prstGeom>
          </p:spPr>
        </p:pic>
      </p:grpSp>
      <p:sp>
        <p:nvSpPr>
          <p:cNvPr id="11" name="Rectangle 3"/>
          <p:cNvSpPr>
            <a:spLocks noChangeArrowheads="1"/>
          </p:cNvSpPr>
          <p:nvPr/>
        </p:nvSpPr>
        <p:spPr bwMode="auto">
          <a:xfrm>
            <a:off x="609600" y="990600"/>
            <a:ext cx="8382000" cy="4800600"/>
          </a:xfrm>
          <a:prstGeom prst="rect">
            <a:avLst/>
          </a:prstGeom>
          <a:noFill/>
          <a:ln w="9525">
            <a:noFill/>
            <a:miter lim="800000"/>
            <a:headEnd/>
            <a:tailEnd/>
          </a:ln>
          <a:effectLst/>
        </p:spPr>
        <p:txBody>
          <a:bodyPr lIns="92075" tIns="46038" rIns="92075" bIns="46038"/>
          <a:lstStyle/>
          <a:p>
            <a:pPr marL="342900" indent="-342900">
              <a:spcBef>
                <a:spcPts val="600"/>
              </a:spcBef>
              <a:buClr>
                <a:srgbClr val="7030A0"/>
              </a:buClr>
              <a:buFont typeface="Wingdings" pitchFamily="2" charset="2"/>
              <a:buChar char="l"/>
            </a:pPr>
            <a:r>
              <a:rPr lang="en-US" sz="1600" dirty="0" smtClean="0"/>
              <a:t>Specify the material we wish to use for the following triangles</a:t>
            </a:r>
          </a:p>
          <a:p>
            <a:pPr marL="342900" indent="-342900">
              <a:spcBef>
                <a:spcPts val="600"/>
              </a:spcBef>
              <a:buClr>
                <a:srgbClr val="7030A0"/>
              </a:buClr>
              <a:buFont typeface="Wingdings" pitchFamily="2" charset="2"/>
              <a:buChar char="l"/>
            </a:pPr>
            <a:r>
              <a:rPr lang="en-US" sz="1600" dirty="0" smtClean="0"/>
              <a:t>Specify the texture we wish to use (if we want one or NULL if not)</a:t>
            </a:r>
          </a:p>
          <a:p>
            <a:pPr marL="342900" indent="-342900">
              <a:spcBef>
                <a:spcPts val="600"/>
              </a:spcBef>
              <a:buClr>
                <a:srgbClr val="7030A0"/>
              </a:buClr>
              <a:buFont typeface="Wingdings" pitchFamily="2" charset="2"/>
              <a:buChar char="l"/>
            </a:pPr>
            <a:r>
              <a:rPr lang="en-US" sz="1600" dirty="0" smtClean="0"/>
              <a:t>Set the stream source to our vertex buffer</a:t>
            </a:r>
          </a:p>
          <a:p>
            <a:pPr marL="342900" indent="-342900">
              <a:spcBef>
                <a:spcPts val="600"/>
              </a:spcBef>
              <a:buClr>
                <a:srgbClr val="7030A0"/>
              </a:buClr>
              <a:buFont typeface="Wingdings" pitchFamily="2" charset="2"/>
              <a:buChar char="l"/>
            </a:pPr>
            <a:r>
              <a:rPr lang="en-US" sz="1600" dirty="0" smtClean="0"/>
              <a:t>Set the FVF we will be using</a:t>
            </a:r>
          </a:p>
          <a:p>
            <a:pPr marL="342900" indent="-342900">
              <a:spcBef>
                <a:spcPts val="600"/>
              </a:spcBef>
              <a:buClr>
                <a:srgbClr val="7030A0"/>
              </a:buClr>
              <a:buFont typeface="Wingdings" pitchFamily="2" charset="2"/>
              <a:buChar char="l"/>
            </a:pPr>
            <a:r>
              <a:rPr lang="en-US" sz="1600" dirty="0" smtClean="0"/>
              <a:t>Set the index buffer we will be using</a:t>
            </a:r>
          </a:p>
          <a:p>
            <a:pPr marL="342900" indent="-342900">
              <a:spcBef>
                <a:spcPts val="600"/>
              </a:spcBef>
              <a:buClr>
                <a:srgbClr val="7030A0"/>
              </a:buClr>
              <a:buFont typeface="Wingdings" pitchFamily="2" charset="2"/>
              <a:buChar char="l"/>
            </a:pPr>
            <a:r>
              <a:rPr lang="en-US" sz="1600" dirty="0" smtClean="0"/>
              <a:t>Call the required </a:t>
            </a:r>
            <a:r>
              <a:rPr lang="en-US" sz="1600" dirty="0" err="1" smtClean="0">
                <a:solidFill>
                  <a:srgbClr val="0070C0"/>
                </a:solidFill>
                <a:latin typeface="Courier New" pitchFamily="49" charset="0"/>
                <a:cs typeface="Courier New" pitchFamily="49" charset="0"/>
              </a:rPr>
              <a:t>DrawPrimitive</a:t>
            </a:r>
            <a:r>
              <a:rPr lang="en-US" sz="1600" dirty="0" smtClean="0"/>
              <a:t> function</a:t>
            </a:r>
          </a:p>
          <a:p>
            <a:pPr marL="342900" indent="-342900">
              <a:spcBef>
                <a:spcPts val="600"/>
              </a:spcBef>
              <a:buClr>
                <a:srgbClr val="7030A0"/>
              </a:buClr>
            </a:pPr>
            <a:endParaRPr lang="en-US" sz="1600" dirty="0" smtClean="0"/>
          </a:p>
          <a:p>
            <a:r>
              <a:rPr lang="en-US" dirty="0" smtClean="0">
                <a:solidFill>
                  <a:srgbClr val="0070C0"/>
                </a:solidFill>
                <a:latin typeface="Courier New" pitchFamily="49" charset="0"/>
                <a:cs typeface="Courier New" pitchFamily="49" charset="0"/>
              </a:rPr>
              <a:t>void </a:t>
            </a:r>
            <a:r>
              <a:rPr lang="en-US" dirty="0" err="1" smtClean="0">
                <a:solidFill>
                  <a:srgbClr val="0070C0"/>
                </a:solidFill>
                <a:latin typeface="Courier New" pitchFamily="49" charset="0"/>
                <a:cs typeface="Courier New" pitchFamily="49" charset="0"/>
              </a:rPr>
              <a:t>CGfxEntityCube</a:t>
            </a:r>
            <a:r>
              <a:rPr lang="en-US" dirty="0" smtClean="0">
                <a:solidFill>
                  <a:srgbClr val="0070C0"/>
                </a:solidFill>
                <a:latin typeface="Courier New" pitchFamily="49" charset="0"/>
                <a:cs typeface="Courier New" pitchFamily="49" charset="0"/>
              </a:rPr>
              <a:t>::Render()</a:t>
            </a:r>
            <a:br>
              <a:rPr lang="en-US" dirty="0" smtClean="0">
                <a:solidFill>
                  <a:srgbClr val="0070C0"/>
                </a:solidFill>
                <a:latin typeface="Courier New" pitchFamily="49" charset="0"/>
                <a:cs typeface="Courier New" pitchFamily="49" charset="0"/>
              </a:rPr>
            </a:br>
            <a:r>
              <a:rPr lang="en-US" dirty="0" smtClean="0">
                <a:solidFill>
                  <a:srgbClr val="0070C0"/>
                </a:solidFill>
                <a:latin typeface="Courier New" pitchFamily="49" charset="0"/>
                <a:cs typeface="Courier New" pitchFamily="49" charset="0"/>
              </a:rPr>
              <a:t>{</a:t>
            </a:r>
          </a:p>
          <a:p>
            <a:r>
              <a:rPr lang="en-US" dirty="0" smtClean="0">
                <a:solidFill>
                  <a:srgbClr val="0070C0"/>
                </a:solidFill>
                <a:latin typeface="Courier New" pitchFamily="49" charset="0"/>
                <a:cs typeface="Courier New" pitchFamily="49" charset="0"/>
              </a:rPr>
              <a:t>   gD3dDevice-&gt;</a:t>
            </a:r>
            <a:r>
              <a:rPr lang="en-US" dirty="0" err="1" smtClean="0">
                <a:solidFill>
                  <a:srgbClr val="0070C0"/>
                </a:solidFill>
                <a:latin typeface="Courier New" pitchFamily="49" charset="0"/>
                <a:cs typeface="Courier New" pitchFamily="49" charset="0"/>
              </a:rPr>
              <a:t>SetMaterial</a:t>
            </a:r>
            <a:r>
              <a:rPr lang="en-US" dirty="0" smtClean="0">
                <a:solidFill>
                  <a:srgbClr val="0070C0"/>
                </a:solidFill>
                <a:latin typeface="Courier New" pitchFamily="49" charset="0"/>
                <a:cs typeface="Courier New" pitchFamily="49" charset="0"/>
              </a:rPr>
              <a:t>( &amp;</a:t>
            </a:r>
            <a:r>
              <a:rPr lang="en-US" dirty="0" err="1" smtClean="0">
                <a:solidFill>
                  <a:srgbClr val="0070C0"/>
                </a:solidFill>
                <a:latin typeface="Courier New" pitchFamily="49" charset="0"/>
                <a:cs typeface="Courier New" pitchFamily="49" charset="0"/>
              </a:rPr>
              <a:t>m_material</a:t>
            </a:r>
            <a:r>
              <a:rPr lang="en-US" dirty="0" smtClean="0">
                <a:solidFill>
                  <a:srgbClr val="0070C0"/>
                </a:solidFill>
                <a:latin typeface="Courier New" pitchFamily="49" charset="0"/>
                <a:cs typeface="Courier New" pitchFamily="49" charset="0"/>
              </a:rPr>
              <a:t> );</a:t>
            </a:r>
            <a:br>
              <a:rPr lang="en-US" dirty="0" smtClean="0">
                <a:solidFill>
                  <a:srgbClr val="0070C0"/>
                </a:solidFill>
                <a:latin typeface="Courier New" pitchFamily="49" charset="0"/>
                <a:cs typeface="Courier New" pitchFamily="49" charset="0"/>
              </a:rPr>
            </a:br>
            <a:r>
              <a:rPr lang="en-US" dirty="0" smtClean="0">
                <a:solidFill>
                  <a:srgbClr val="0070C0"/>
                </a:solidFill>
                <a:latin typeface="Courier New" pitchFamily="49" charset="0"/>
                <a:cs typeface="Courier New" pitchFamily="49" charset="0"/>
              </a:rPr>
              <a:t>   gD3dDevice-&gt;</a:t>
            </a:r>
            <a:r>
              <a:rPr lang="en-US" dirty="0" err="1" smtClean="0">
                <a:solidFill>
                  <a:srgbClr val="0070C0"/>
                </a:solidFill>
                <a:latin typeface="Courier New" pitchFamily="49" charset="0"/>
                <a:cs typeface="Courier New" pitchFamily="49" charset="0"/>
              </a:rPr>
              <a:t>SetTexture</a:t>
            </a:r>
            <a:r>
              <a:rPr lang="en-US" dirty="0" smtClean="0">
                <a:solidFill>
                  <a:srgbClr val="0070C0"/>
                </a:solidFill>
                <a:latin typeface="Courier New" pitchFamily="49" charset="0"/>
                <a:cs typeface="Courier New" pitchFamily="49" charset="0"/>
              </a:rPr>
              <a:t>(0,NULL);</a:t>
            </a:r>
            <a:br>
              <a:rPr lang="en-US" dirty="0" smtClean="0">
                <a:solidFill>
                  <a:srgbClr val="0070C0"/>
                </a:solidFill>
                <a:latin typeface="Courier New" pitchFamily="49" charset="0"/>
                <a:cs typeface="Courier New" pitchFamily="49" charset="0"/>
              </a:rPr>
            </a:br>
            <a:r>
              <a:rPr lang="en-US" dirty="0" smtClean="0">
                <a:solidFill>
                  <a:srgbClr val="0070C0"/>
                </a:solidFill>
                <a:latin typeface="Courier New" pitchFamily="49" charset="0"/>
                <a:cs typeface="Courier New" pitchFamily="49" charset="0"/>
              </a:rPr>
              <a:t>   gD3dDevice-&gt;</a:t>
            </a:r>
            <a:r>
              <a:rPr lang="en-US" dirty="0" err="1" smtClean="0">
                <a:solidFill>
                  <a:srgbClr val="0070C0"/>
                </a:solidFill>
                <a:latin typeface="Courier New" pitchFamily="49" charset="0"/>
                <a:cs typeface="Courier New" pitchFamily="49" charset="0"/>
              </a:rPr>
              <a:t>SetStreamSource</a:t>
            </a:r>
            <a:r>
              <a:rPr lang="en-US" dirty="0" smtClean="0">
                <a:solidFill>
                  <a:srgbClr val="0070C0"/>
                </a:solidFill>
                <a:latin typeface="Courier New" pitchFamily="49" charset="0"/>
                <a:cs typeface="Courier New" pitchFamily="49" charset="0"/>
              </a:rPr>
              <a:t>( 0, m_vb,0, </a:t>
            </a:r>
            <a:r>
              <a:rPr lang="en-US" dirty="0" err="1" smtClean="0">
                <a:solidFill>
                  <a:srgbClr val="0070C0"/>
                </a:solidFill>
                <a:latin typeface="Courier New" pitchFamily="49" charset="0"/>
                <a:cs typeface="Courier New" pitchFamily="49" charset="0"/>
              </a:rPr>
              <a:t>sizeof</a:t>
            </a:r>
            <a:r>
              <a:rPr lang="en-US" dirty="0" smtClean="0">
                <a:solidFill>
                  <a:srgbClr val="0070C0"/>
                </a:solidFill>
                <a:latin typeface="Courier New" pitchFamily="49" charset="0"/>
                <a:cs typeface="Courier New" pitchFamily="49" charset="0"/>
              </a:rPr>
              <a:t>(CUBEVERTEX) );</a:t>
            </a:r>
            <a:br>
              <a:rPr lang="en-US" dirty="0" smtClean="0">
                <a:solidFill>
                  <a:srgbClr val="0070C0"/>
                </a:solidFill>
                <a:latin typeface="Courier New" pitchFamily="49" charset="0"/>
                <a:cs typeface="Courier New" pitchFamily="49" charset="0"/>
              </a:rPr>
            </a:br>
            <a:r>
              <a:rPr lang="en-US" dirty="0" smtClean="0">
                <a:solidFill>
                  <a:srgbClr val="0070C0"/>
                </a:solidFill>
                <a:latin typeface="Courier New" pitchFamily="49" charset="0"/>
                <a:cs typeface="Courier New" pitchFamily="49" charset="0"/>
              </a:rPr>
              <a:t>   gD3dDevice-&gt;</a:t>
            </a:r>
            <a:r>
              <a:rPr lang="en-US" dirty="0" err="1" smtClean="0">
                <a:solidFill>
                  <a:srgbClr val="0070C0"/>
                </a:solidFill>
                <a:latin typeface="Courier New" pitchFamily="49" charset="0"/>
                <a:cs typeface="Courier New" pitchFamily="49" charset="0"/>
              </a:rPr>
              <a:t>SetFVF</a:t>
            </a:r>
            <a:r>
              <a:rPr lang="en-US" dirty="0" smtClean="0">
                <a:solidFill>
                  <a:srgbClr val="0070C0"/>
                </a:solidFill>
                <a:latin typeface="Courier New" pitchFamily="49" charset="0"/>
                <a:cs typeface="Courier New" pitchFamily="49" charset="0"/>
              </a:rPr>
              <a:t>( D3DFVF_CUBEVERTEX );</a:t>
            </a:r>
            <a:br>
              <a:rPr lang="en-US" dirty="0" smtClean="0">
                <a:solidFill>
                  <a:srgbClr val="0070C0"/>
                </a:solidFill>
                <a:latin typeface="Courier New" pitchFamily="49" charset="0"/>
                <a:cs typeface="Courier New" pitchFamily="49" charset="0"/>
              </a:rPr>
            </a:br>
            <a:r>
              <a:rPr lang="en-US" dirty="0" smtClean="0">
                <a:solidFill>
                  <a:srgbClr val="0070C0"/>
                </a:solidFill>
                <a:latin typeface="Courier New" pitchFamily="49" charset="0"/>
                <a:cs typeface="Courier New" pitchFamily="49" charset="0"/>
              </a:rPr>
              <a:t>   gD3dDevice-&gt;</a:t>
            </a:r>
            <a:r>
              <a:rPr lang="en-US" dirty="0" err="1" smtClean="0">
                <a:solidFill>
                  <a:srgbClr val="0070C0"/>
                </a:solidFill>
                <a:latin typeface="Courier New" pitchFamily="49" charset="0"/>
                <a:cs typeface="Courier New" pitchFamily="49" charset="0"/>
              </a:rPr>
              <a:t>SetIndices</a:t>
            </a:r>
            <a:r>
              <a:rPr lang="en-US" dirty="0" smtClean="0">
                <a:solidFill>
                  <a:srgbClr val="0070C0"/>
                </a:solidFill>
                <a:latin typeface="Courier New" pitchFamily="49" charset="0"/>
                <a:cs typeface="Courier New" pitchFamily="49" charset="0"/>
              </a:rPr>
              <a:t>( </a:t>
            </a:r>
            <a:r>
              <a:rPr lang="en-US" dirty="0" err="1" smtClean="0">
                <a:solidFill>
                  <a:srgbClr val="0070C0"/>
                </a:solidFill>
                <a:latin typeface="Courier New" pitchFamily="49" charset="0"/>
                <a:cs typeface="Courier New" pitchFamily="49" charset="0"/>
              </a:rPr>
              <a:t>m_ib</a:t>
            </a:r>
            <a:r>
              <a:rPr lang="en-US" dirty="0" smtClean="0">
                <a:solidFill>
                  <a:srgbClr val="0070C0"/>
                </a:solidFill>
                <a:latin typeface="Courier New" pitchFamily="49" charset="0"/>
                <a:cs typeface="Courier New" pitchFamily="49" charset="0"/>
              </a:rPr>
              <a:t>);</a:t>
            </a:r>
            <a:br>
              <a:rPr lang="en-US" dirty="0" smtClean="0">
                <a:solidFill>
                  <a:srgbClr val="0070C0"/>
                </a:solidFill>
                <a:latin typeface="Courier New" pitchFamily="49" charset="0"/>
                <a:cs typeface="Courier New" pitchFamily="49" charset="0"/>
              </a:rPr>
            </a:br>
            <a:r>
              <a:rPr lang="en-US" dirty="0" smtClean="0">
                <a:solidFill>
                  <a:srgbClr val="0070C0"/>
                </a:solidFill>
                <a:latin typeface="Courier New" pitchFamily="49" charset="0"/>
                <a:cs typeface="Courier New" pitchFamily="49" charset="0"/>
              </a:rPr>
              <a:t>   </a:t>
            </a:r>
            <a:br>
              <a:rPr lang="en-US" dirty="0" smtClean="0">
                <a:solidFill>
                  <a:srgbClr val="0070C0"/>
                </a:solidFill>
                <a:latin typeface="Courier New" pitchFamily="49" charset="0"/>
                <a:cs typeface="Courier New" pitchFamily="49" charset="0"/>
              </a:rPr>
            </a:br>
            <a:r>
              <a:rPr lang="en-US" dirty="0" smtClean="0">
                <a:solidFill>
                  <a:srgbClr val="0070C0"/>
                </a:solidFill>
                <a:latin typeface="Courier New" pitchFamily="49" charset="0"/>
                <a:cs typeface="Courier New" pitchFamily="49" charset="0"/>
              </a:rPr>
              <a:t>   // draw a triangle list using 24 vertices and 12 triangles</a:t>
            </a:r>
            <a:br>
              <a:rPr lang="en-US" dirty="0" smtClean="0">
                <a:solidFill>
                  <a:srgbClr val="0070C0"/>
                </a:solidFill>
                <a:latin typeface="Courier New" pitchFamily="49" charset="0"/>
                <a:cs typeface="Courier New" pitchFamily="49" charset="0"/>
              </a:rPr>
            </a:br>
            <a:r>
              <a:rPr lang="en-US" dirty="0" smtClean="0">
                <a:solidFill>
                  <a:srgbClr val="0070C0"/>
                </a:solidFill>
                <a:latin typeface="Courier New" pitchFamily="49" charset="0"/>
                <a:cs typeface="Courier New" pitchFamily="49" charset="0"/>
              </a:rPr>
              <a:t>   gD3dDevice-&gt;</a:t>
            </a:r>
            <a:r>
              <a:rPr lang="en-US" dirty="0" err="1" smtClean="0">
                <a:solidFill>
                  <a:srgbClr val="0070C0"/>
                </a:solidFill>
                <a:latin typeface="Courier New" pitchFamily="49" charset="0"/>
                <a:cs typeface="Courier New" pitchFamily="49" charset="0"/>
              </a:rPr>
              <a:t>DrawIndexedPrimitive</a:t>
            </a:r>
            <a:r>
              <a:rPr lang="en-US" dirty="0" smtClean="0">
                <a:solidFill>
                  <a:srgbClr val="0070C0"/>
                </a:solidFill>
                <a:latin typeface="Courier New" pitchFamily="49" charset="0"/>
                <a:cs typeface="Courier New" pitchFamily="49" charset="0"/>
              </a:rPr>
              <a:t>( D3DPT_TRIANGLELIST,0,0,24,0,12); </a:t>
            </a:r>
          </a:p>
          <a:p>
            <a:r>
              <a:rPr lang="en-US" dirty="0" smtClean="0">
                <a:solidFill>
                  <a:srgbClr val="0070C0"/>
                </a:solidFill>
                <a:latin typeface="Courier New" pitchFamily="49" charset="0"/>
                <a:cs typeface="Courier New" pitchFamily="49" charset="0"/>
              </a:rPr>
              <a:t>}</a:t>
            </a:r>
            <a:endParaRPr lang="en-US" dirty="0">
              <a:solidFill>
                <a:srgbClr val="0070C0"/>
              </a:solidFill>
              <a:latin typeface="Courier New" pitchFamily="49" charset="0"/>
              <a:cs typeface="Courier New" pitchFamily="49" charset="0"/>
            </a:endParaRPr>
          </a:p>
        </p:txBody>
      </p:sp>
      <p:pic>
        <p:nvPicPr>
          <p:cNvPr id="12" name="Picture 11" descr="square.jpg"/>
          <p:cNvPicPr>
            <a:picLocks noChangeAspect="1"/>
          </p:cNvPicPr>
          <p:nvPr/>
        </p:nvPicPr>
        <p:blipFill>
          <a:blip r:embed="rId6" cstate="print"/>
          <a:stretch>
            <a:fillRect/>
          </a:stretch>
        </p:blipFill>
        <p:spPr>
          <a:xfrm>
            <a:off x="6934200" y="2209800"/>
            <a:ext cx="1673412" cy="11430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Direct3D </a:t>
            </a:r>
            <a:r>
              <a:rPr lang="en-US" sz="2800" i="1" dirty="0" smtClean="0">
                <a:solidFill>
                  <a:srgbClr val="5B0DAA"/>
                </a:solidFill>
                <a:latin typeface="Copperplate Gothic Light" pitchFamily="34" charset="0"/>
              </a:rPr>
              <a:t>vs.</a:t>
            </a:r>
            <a:r>
              <a:rPr lang="en-US" sz="2800" dirty="0" smtClean="0">
                <a:solidFill>
                  <a:srgbClr val="5B0DAA"/>
                </a:solidFill>
                <a:latin typeface="Copperplate Gothic Light" pitchFamily="34" charset="0"/>
              </a:rPr>
              <a:t> OpenGL</a:t>
            </a:r>
            <a:endParaRPr lang="en-US" sz="2000" dirty="0">
              <a:solidFill>
                <a:srgbClr val="5B0DAA"/>
              </a:solidFill>
              <a:latin typeface="Copperplate Gothic Light" pitchFamily="34" charset="0"/>
            </a:endParaRPr>
          </a:p>
        </p:txBody>
      </p:sp>
      <p:sp>
        <p:nvSpPr>
          <p:cNvPr id="5" name="Rectangle 3"/>
          <p:cNvSpPr>
            <a:spLocks noChangeArrowheads="1"/>
          </p:cNvSpPr>
          <p:nvPr/>
        </p:nvSpPr>
        <p:spPr bwMode="auto">
          <a:xfrm>
            <a:off x="609600" y="990600"/>
            <a:ext cx="8382000" cy="4572000"/>
          </a:xfrm>
          <a:prstGeom prst="rect">
            <a:avLst/>
          </a:prstGeom>
          <a:noFill/>
          <a:ln w="9525">
            <a:noFill/>
            <a:miter lim="800000"/>
            <a:headEnd/>
            <a:tailEnd/>
          </a:ln>
          <a:effectLst/>
        </p:spPr>
        <p:txBody>
          <a:bodyPr lIns="92075" tIns="46038" rIns="92075" bIns="46038"/>
          <a:lstStyle/>
          <a:p>
            <a:pPr marL="342900" indent="-342900">
              <a:spcBef>
                <a:spcPts val="600"/>
              </a:spcBef>
              <a:buClr>
                <a:srgbClr val="7030A0"/>
              </a:buClr>
              <a:buFont typeface="Wingdings" pitchFamily="2" charset="2"/>
              <a:buChar char="l"/>
            </a:pPr>
            <a:r>
              <a:rPr lang="en-US" sz="1600" b="0" dirty="0" smtClean="0"/>
              <a:t>Most people find OpenGL easier to learn to start with</a:t>
            </a:r>
          </a:p>
          <a:p>
            <a:pPr marL="342900" indent="-342900">
              <a:spcBef>
                <a:spcPts val="600"/>
              </a:spcBef>
              <a:buClr>
                <a:srgbClr val="7030A0"/>
              </a:buClr>
              <a:buFont typeface="Wingdings" pitchFamily="2" charset="2"/>
              <a:buChar char="l"/>
            </a:pPr>
            <a:r>
              <a:rPr lang="en-US" sz="1600" b="0" dirty="0" smtClean="0"/>
              <a:t>OpenGL uses standard C interfaces.</a:t>
            </a:r>
          </a:p>
          <a:p>
            <a:pPr marL="342900" indent="-342900">
              <a:spcBef>
                <a:spcPts val="600"/>
              </a:spcBef>
              <a:buClr>
                <a:srgbClr val="7030A0"/>
              </a:buClr>
              <a:buFont typeface="Wingdings" pitchFamily="2" charset="2"/>
              <a:buChar char="l"/>
            </a:pPr>
            <a:r>
              <a:rPr lang="en-US" sz="1600" b="0" dirty="0" smtClean="0"/>
              <a:t>Direct3D has a steeper initial learning curve and is based on C++ interfaces (COM).</a:t>
            </a:r>
          </a:p>
          <a:p>
            <a:pPr marL="342900" indent="-342900">
              <a:spcBef>
                <a:spcPts val="600"/>
              </a:spcBef>
              <a:buClr>
                <a:srgbClr val="7030A0"/>
              </a:buClr>
              <a:buFont typeface="Wingdings" pitchFamily="2" charset="2"/>
              <a:buChar char="l"/>
            </a:pPr>
            <a:r>
              <a:rPr lang="en-US" sz="1600" b="0" dirty="0" smtClean="0"/>
              <a:t>It is more difficult using OpenGL to do lower level operations than Direct3D, however this does mean you are less likely to crash an OpenGL app than a Direct3D one.</a:t>
            </a:r>
          </a:p>
          <a:p>
            <a:pPr marL="342900" indent="-342900">
              <a:spcBef>
                <a:spcPts val="600"/>
              </a:spcBef>
              <a:buClr>
                <a:srgbClr val="7030A0"/>
              </a:buClr>
              <a:buFont typeface="Wingdings" pitchFamily="2" charset="2"/>
              <a:buChar char="l"/>
            </a:pPr>
            <a:r>
              <a:rPr lang="en-US" sz="1600" b="0" dirty="0" smtClean="0"/>
              <a:t>The vast majority of PC games are written using Direct3D.</a:t>
            </a:r>
          </a:p>
          <a:p>
            <a:pPr marL="342900" indent="-342900">
              <a:spcBef>
                <a:spcPts val="600"/>
              </a:spcBef>
              <a:buClr>
                <a:srgbClr val="7030A0"/>
              </a:buClr>
              <a:buFont typeface="Wingdings" pitchFamily="2" charset="2"/>
              <a:buChar char="l"/>
            </a:pPr>
            <a:r>
              <a:rPr lang="en-US" sz="1600" b="0" dirty="0" smtClean="0"/>
              <a:t>OpenGL can run on multiple platforms where as Direct3D is Windows based.</a:t>
            </a:r>
          </a:p>
          <a:p>
            <a:pPr marL="342900" indent="-342900">
              <a:spcBef>
                <a:spcPts val="600"/>
              </a:spcBef>
              <a:buClr>
                <a:srgbClr val="7030A0"/>
              </a:buClr>
              <a:buFont typeface="Wingdings" pitchFamily="2" charset="2"/>
              <a:buChar char="l"/>
            </a:pPr>
            <a:r>
              <a:rPr lang="en-US" sz="1600" b="0" dirty="0" smtClean="0"/>
              <a:t>Direct3D is updated frequently (every 2 months), allowing a standard interface to new features sooner than they appear in core OpenGL. However, OpenGL has an extension mechanism allowing immediate access to new features as graphics manufacturers create them, rather than having to wait for a new API version to appear.</a:t>
            </a:r>
          </a:p>
          <a:p>
            <a:pPr marL="342900" indent="-342900">
              <a:spcBef>
                <a:spcPts val="600"/>
              </a:spcBef>
              <a:buClr>
                <a:srgbClr val="7030A0"/>
              </a:buClr>
              <a:buFont typeface="Wingdings" pitchFamily="2" charset="2"/>
              <a:buChar char="l"/>
            </a:pPr>
            <a:r>
              <a:rPr lang="en-US" sz="1600" b="0" dirty="0" smtClean="0"/>
              <a:t>Direct3D has a lot of helper functions for common game coding issues (the D3DX set of functions)</a:t>
            </a:r>
          </a:p>
          <a:p>
            <a:pPr marL="342900" indent="-342900">
              <a:spcBef>
                <a:spcPts val="600"/>
              </a:spcBef>
              <a:buClr>
                <a:srgbClr val="7030A0"/>
              </a:buClr>
              <a:buFont typeface="Wingdings" pitchFamily="2" charset="2"/>
              <a:buChar char="l"/>
            </a:pPr>
            <a:r>
              <a:rPr lang="en-US" sz="1600" b="0" dirty="0" smtClean="0"/>
              <a:t>In terms of performance there is little difference between the two.</a:t>
            </a:r>
            <a:endParaRPr lang="en-US" sz="1600" b="0" dirty="0"/>
          </a:p>
        </p:txBody>
      </p:sp>
      <p:grpSp>
        <p:nvGrpSpPr>
          <p:cNvPr id="10" name="Group 9"/>
          <p:cNvGrpSpPr/>
          <p:nvPr/>
        </p:nvGrpSpPr>
        <p:grpSpPr>
          <a:xfrm>
            <a:off x="457200" y="5892800"/>
            <a:ext cx="5742701" cy="508000"/>
            <a:chOff x="429499" y="5892800"/>
            <a:chExt cx="5742701" cy="508000"/>
          </a:xfrm>
        </p:grpSpPr>
        <p:sp>
          <p:nvSpPr>
            <p:cNvPr id="11" name="Rectangle 10"/>
            <p:cNvSpPr/>
            <p:nvPr/>
          </p:nvSpPr>
          <p:spPr>
            <a:xfrm>
              <a:off x="429499" y="5902202"/>
              <a:ext cx="4441152" cy="498598"/>
            </a:xfrm>
            <a:prstGeom prst="rect">
              <a:avLst/>
            </a:prstGeom>
          </p:spPr>
          <p:txBody>
            <a:bodyPr wrap="none">
              <a:spAutoFit/>
            </a:bodyPr>
            <a:lstStyle/>
            <a:p>
              <a:pPr marL="342900" indent="-342900">
                <a:lnSpc>
                  <a:spcPct val="110000"/>
                </a:lnSpc>
                <a:spcBef>
                  <a:spcPts val="0"/>
                </a:spcBef>
                <a:buClr>
                  <a:srgbClr val="800000"/>
                </a:buClr>
              </a:pPr>
              <a:r>
                <a:rPr lang="en-US" sz="1200" i="1" dirty="0" smtClean="0">
                  <a:solidFill>
                    <a:srgbClr val="FF3300"/>
                  </a:solidFill>
                </a:rPr>
                <a:t>Toymaker </a:t>
              </a:r>
              <a:r>
                <a:rPr lang="en-US" sz="1200" dirty="0" smtClean="0">
                  <a:solidFill>
                    <a:srgbClr val="FF3300"/>
                  </a:solidFill>
                </a:rPr>
                <a:t>© 2004 – 2010 K. </a:t>
              </a:r>
              <a:r>
                <a:rPr lang="en-US" sz="1200" dirty="0" err="1" smtClean="0">
                  <a:solidFill>
                    <a:srgbClr val="FF3300"/>
                  </a:solidFill>
                </a:rPr>
                <a:t>Ditchburn</a:t>
              </a:r>
              <a:r>
                <a:rPr lang="en-US" sz="1200" dirty="0" smtClean="0">
                  <a:solidFill>
                    <a:srgbClr val="FF3300"/>
                  </a:solidFill>
                </a:rPr>
                <a:t>, Teesside University</a:t>
              </a:r>
            </a:p>
            <a:p>
              <a:pPr marL="342900" indent="-342900">
                <a:lnSpc>
                  <a:spcPct val="110000"/>
                </a:lnSpc>
                <a:spcBef>
                  <a:spcPts val="0"/>
                </a:spcBef>
                <a:buClr>
                  <a:srgbClr val="800000"/>
                </a:buClr>
              </a:pPr>
              <a:r>
                <a:rPr lang="en-US" sz="1200" dirty="0" smtClean="0">
                  <a:solidFill>
                    <a:srgbClr val="3333FF"/>
                  </a:solidFill>
                  <a:hlinkClick r:id="rId4"/>
                </a:rPr>
                <a:t>http://bit.ly/hMqxMl</a:t>
              </a:r>
              <a:endParaRPr lang="en-US" sz="1200" dirty="0" smtClean="0">
                <a:solidFill>
                  <a:srgbClr val="3333FF"/>
                </a:solidFill>
              </a:endParaRPr>
            </a:p>
          </p:txBody>
        </p:sp>
        <p:pic>
          <p:nvPicPr>
            <p:cNvPr id="12" name="Picture 11" descr="TeessideUniversity.gif"/>
            <p:cNvPicPr>
              <a:picLocks noChangeAspect="1"/>
            </p:cNvPicPr>
            <p:nvPr/>
          </p:nvPicPr>
          <p:blipFill>
            <a:blip r:embed="rId5" cstate="print"/>
            <a:stretch>
              <a:fillRect/>
            </a:stretch>
          </p:blipFill>
          <p:spPr>
            <a:xfrm>
              <a:off x="4953000" y="5892800"/>
              <a:ext cx="1219200" cy="508000"/>
            </a:xfrm>
            <a:prstGeom prst="rect">
              <a:avLst/>
            </a:prstGeom>
          </p:spPr>
        </p:pic>
      </p:gr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Preview:</a:t>
            </a:r>
          </a:p>
          <a:p>
            <a:pPr algn="ctr">
              <a:spcBef>
                <a:spcPct val="0"/>
              </a:spcBef>
              <a:buClrTx/>
            </a:pPr>
            <a:r>
              <a:rPr lang="en-US" sz="2800" dirty="0" smtClean="0">
                <a:solidFill>
                  <a:srgbClr val="5B0DAA"/>
                </a:solidFill>
                <a:latin typeface="Copperplate Gothic Light" pitchFamily="34" charset="0"/>
              </a:rPr>
              <a:t>Vertex </a:t>
            </a:r>
            <a:r>
              <a:rPr lang="en-US" sz="2800" dirty="0" err="1" smtClean="0">
                <a:solidFill>
                  <a:srgbClr val="5B0DAA"/>
                </a:solidFill>
                <a:latin typeface="Copperplate Gothic Light" pitchFamily="34" charset="0"/>
              </a:rPr>
              <a:t>Shaders</a:t>
            </a:r>
            <a:endParaRPr lang="en-US" sz="2000" dirty="0">
              <a:solidFill>
                <a:srgbClr val="5B0DAA"/>
              </a:solidFill>
              <a:latin typeface="Copperplate Gothic Light" pitchFamily="34" charset="0"/>
            </a:endParaRPr>
          </a:p>
        </p:txBody>
      </p:sp>
      <p:pic>
        <p:nvPicPr>
          <p:cNvPr id="4" name="Picture 3" descr="Cg_tutorial-fig1_8.jpg"/>
          <p:cNvPicPr>
            <a:picLocks noChangeAspect="1"/>
          </p:cNvPicPr>
          <p:nvPr/>
        </p:nvPicPr>
        <p:blipFill>
          <a:blip r:embed="rId4" cstate="print"/>
          <a:stretch>
            <a:fillRect/>
          </a:stretch>
        </p:blipFill>
        <p:spPr>
          <a:xfrm>
            <a:off x="2265878" y="990600"/>
            <a:ext cx="5277922" cy="4876800"/>
          </a:xfrm>
          <a:prstGeom prst="rect">
            <a:avLst/>
          </a:prstGeom>
        </p:spPr>
      </p:pic>
      <p:sp>
        <p:nvSpPr>
          <p:cNvPr id="5" name="Rectangle 4"/>
          <p:cNvSpPr/>
          <p:nvPr/>
        </p:nvSpPr>
        <p:spPr>
          <a:xfrm>
            <a:off x="457200" y="5939135"/>
            <a:ext cx="3962400" cy="461665"/>
          </a:xfrm>
          <a:prstGeom prst="rect">
            <a:avLst/>
          </a:prstGeom>
        </p:spPr>
        <p:txBody>
          <a:bodyPr wrap="square">
            <a:spAutoFit/>
          </a:bodyPr>
          <a:lstStyle/>
          <a:p>
            <a:pPr>
              <a:spcBef>
                <a:spcPts val="0"/>
              </a:spcBef>
            </a:pPr>
            <a:r>
              <a:rPr lang="en-US" sz="1200" dirty="0" smtClean="0">
                <a:solidFill>
                  <a:srgbClr val="669900"/>
                </a:solidFill>
              </a:rPr>
              <a:t>© 2003 R. Fernando &amp; M. </a:t>
            </a:r>
            <a:r>
              <a:rPr lang="en-US" sz="1200" dirty="0" err="1" smtClean="0">
                <a:solidFill>
                  <a:srgbClr val="669900"/>
                </a:solidFill>
              </a:rPr>
              <a:t>Kilgard</a:t>
            </a:r>
            <a:r>
              <a:rPr lang="en-US" sz="1200" dirty="0" smtClean="0">
                <a:solidFill>
                  <a:srgbClr val="669900"/>
                </a:solidFill>
              </a:rPr>
              <a:t>. </a:t>
            </a:r>
            <a:r>
              <a:rPr lang="en-US" sz="1200" i="1" dirty="0" smtClean="0">
                <a:solidFill>
                  <a:srgbClr val="669900"/>
                </a:solidFill>
              </a:rPr>
              <a:t>The Cg Tutorial.</a:t>
            </a:r>
          </a:p>
          <a:p>
            <a:pPr>
              <a:spcBef>
                <a:spcPts val="0"/>
              </a:spcBef>
            </a:pPr>
            <a:r>
              <a:rPr lang="en-US" sz="1200" dirty="0" smtClean="0">
                <a:solidFill>
                  <a:srgbClr val="669900"/>
                </a:solidFill>
                <a:hlinkClick r:id="rId5"/>
              </a:rPr>
              <a:t>http://bit.ly/59ffSR</a:t>
            </a:r>
            <a:r>
              <a:rPr lang="en-US" sz="1200" dirty="0" smtClean="0">
                <a:solidFill>
                  <a:srgbClr val="669900"/>
                </a:solidFill>
              </a:rPr>
              <a:t> </a:t>
            </a:r>
            <a:endParaRPr lang="en-US" sz="1200" dirty="0">
              <a:solidFill>
                <a:srgbClr val="669900"/>
              </a:solidFill>
            </a:endParaRP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Preview:</a:t>
            </a:r>
            <a:br>
              <a:rPr lang="en-US" sz="2800" dirty="0" smtClean="0">
                <a:solidFill>
                  <a:srgbClr val="5B0DAA"/>
                </a:solidFill>
                <a:latin typeface="Copperplate Gothic Light" pitchFamily="34" charset="0"/>
              </a:rPr>
            </a:br>
            <a:r>
              <a:rPr lang="en-US" sz="2800" dirty="0" smtClean="0">
                <a:solidFill>
                  <a:srgbClr val="5B0DAA"/>
                </a:solidFill>
                <a:latin typeface="Copperplate Gothic Light" pitchFamily="34" charset="0"/>
              </a:rPr>
              <a:t>Pixel &amp; Fragment </a:t>
            </a:r>
            <a:r>
              <a:rPr lang="en-US" sz="2800" dirty="0" err="1" smtClean="0">
                <a:solidFill>
                  <a:srgbClr val="5B0DAA"/>
                </a:solidFill>
                <a:latin typeface="Copperplate Gothic Light" pitchFamily="34" charset="0"/>
              </a:rPr>
              <a:t>Shaders</a:t>
            </a:r>
            <a:endParaRPr lang="en-US" sz="2800" dirty="0" smtClean="0">
              <a:solidFill>
                <a:srgbClr val="5B0DAA"/>
              </a:solidFill>
              <a:latin typeface="Copperplate Gothic Light" pitchFamily="34" charset="0"/>
            </a:endParaRPr>
          </a:p>
        </p:txBody>
      </p:sp>
      <p:pic>
        <p:nvPicPr>
          <p:cNvPr id="3" name="Picture 2" descr="Cg_tutorial-fig1_9.jpg"/>
          <p:cNvPicPr>
            <a:picLocks noChangeAspect="1"/>
          </p:cNvPicPr>
          <p:nvPr/>
        </p:nvPicPr>
        <p:blipFill>
          <a:blip r:embed="rId4" cstate="print"/>
          <a:stretch>
            <a:fillRect/>
          </a:stretch>
        </p:blipFill>
        <p:spPr>
          <a:xfrm>
            <a:off x="2190750" y="1462087"/>
            <a:ext cx="4762500" cy="3933825"/>
          </a:xfrm>
          <a:prstGeom prst="rect">
            <a:avLst/>
          </a:prstGeom>
        </p:spPr>
      </p:pic>
      <p:sp>
        <p:nvSpPr>
          <p:cNvPr id="4" name="Rectangle 3"/>
          <p:cNvSpPr/>
          <p:nvPr/>
        </p:nvSpPr>
        <p:spPr>
          <a:xfrm>
            <a:off x="457200" y="5939135"/>
            <a:ext cx="3962400" cy="461665"/>
          </a:xfrm>
          <a:prstGeom prst="rect">
            <a:avLst/>
          </a:prstGeom>
        </p:spPr>
        <p:txBody>
          <a:bodyPr wrap="square">
            <a:spAutoFit/>
          </a:bodyPr>
          <a:lstStyle/>
          <a:p>
            <a:pPr>
              <a:spcBef>
                <a:spcPts val="0"/>
              </a:spcBef>
            </a:pPr>
            <a:r>
              <a:rPr lang="en-US" sz="1200" dirty="0" smtClean="0">
                <a:solidFill>
                  <a:srgbClr val="669900"/>
                </a:solidFill>
              </a:rPr>
              <a:t>© 2003 R. Fernando &amp; M. </a:t>
            </a:r>
            <a:r>
              <a:rPr lang="en-US" sz="1200" dirty="0" err="1" smtClean="0">
                <a:solidFill>
                  <a:srgbClr val="669900"/>
                </a:solidFill>
              </a:rPr>
              <a:t>Kilgard</a:t>
            </a:r>
            <a:r>
              <a:rPr lang="en-US" sz="1200" dirty="0" smtClean="0">
                <a:solidFill>
                  <a:srgbClr val="669900"/>
                </a:solidFill>
              </a:rPr>
              <a:t>. </a:t>
            </a:r>
            <a:r>
              <a:rPr lang="en-US" sz="1200" i="1" dirty="0" smtClean="0">
                <a:solidFill>
                  <a:srgbClr val="669900"/>
                </a:solidFill>
              </a:rPr>
              <a:t>The Cg Tutorial.</a:t>
            </a:r>
          </a:p>
          <a:p>
            <a:pPr>
              <a:spcBef>
                <a:spcPts val="0"/>
              </a:spcBef>
            </a:pPr>
            <a:r>
              <a:rPr lang="en-US" sz="1200" dirty="0" smtClean="0">
                <a:solidFill>
                  <a:srgbClr val="669900"/>
                </a:solidFill>
                <a:hlinkClick r:id="rId5"/>
              </a:rPr>
              <a:t>http://bit.ly/59ffSR</a:t>
            </a:r>
            <a:r>
              <a:rPr lang="en-US" sz="1200" dirty="0" smtClean="0">
                <a:solidFill>
                  <a:srgbClr val="669900"/>
                </a:solidFill>
              </a:rPr>
              <a:t> </a:t>
            </a:r>
            <a:endParaRPr lang="en-US" sz="1200" dirty="0">
              <a:solidFill>
                <a:srgbClr val="669900"/>
              </a:solidFill>
            </a:endParaRP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1219200" y="111125"/>
            <a:ext cx="7367588" cy="650875"/>
          </a:xfrm>
        </p:spPr>
        <p:txBody>
          <a:bodyPr/>
          <a:lstStyle/>
          <a:p>
            <a:r>
              <a:rPr lang="en-US" dirty="0" smtClean="0"/>
              <a:t>Next Time:</a:t>
            </a:r>
            <a:br>
              <a:rPr lang="en-US" dirty="0" smtClean="0"/>
            </a:br>
            <a:r>
              <a:rPr lang="en-US" dirty="0" smtClean="0"/>
              <a:t>Texture Mapping!</a:t>
            </a:r>
            <a:endParaRPr lang="en-US" dirty="0"/>
          </a:p>
        </p:txBody>
      </p:sp>
      <p:pic>
        <p:nvPicPr>
          <p:cNvPr id="967683" name="Picture 3"/>
          <p:cNvPicPr>
            <a:picLocks noChangeAspect="1" noChangeArrowheads="1"/>
          </p:cNvPicPr>
          <p:nvPr/>
        </p:nvPicPr>
        <p:blipFill>
          <a:blip r:embed="rId4" cstate="print"/>
          <a:srcRect/>
          <a:stretch>
            <a:fillRect/>
          </a:stretch>
        </p:blipFill>
        <p:spPr bwMode="auto">
          <a:xfrm>
            <a:off x="685800" y="990600"/>
            <a:ext cx="7543800" cy="4899025"/>
          </a:xfrm>
          <a:prstGeom prst="rect">
            <a:avLst/>
          </a:prstGeom>
          <a:noFill/>
        </p:spPr>
      </p:pic>
      <p:sp>
        <p:nvSpPr>
          <p:cNvPr id="967685" name="Rectangle 5"/>
          <p:cNvSpPr>
            <a:spLocks noChangeArrowheads="1"/>
          </p:cNvSpPr>
          <p:nvPr/>
        </p:nvSpPr>
        <p:spPr bwMode="auto">
          <a:xfrm>
            <a:off x="685800" y="5943600"/>
            <a:ext cx="5522913" cy="493713"/>
          </a:xfrm>
          <a:prstGeom prst="rect">
            <a:avLst/>
          </a:prstGeom>
          <a:noFill/>
          <a:ln w="9525" algn="ctr">
            <a:noFill/>
            <a:miter lim="800000"/>
            <a:headEnd/>
            <a:tailEnd/>
          </a:ln>
          <a:effectLst/>
        </p:spPr>
        <p:txBody>
          <a:bodyPr>
            <a:spAutoFit/>
          </a:bodyPr>
          <a:lstStyle/>
          <a:p>
            <a:r>
              <a:rPr lang="en-US" sz="1200" b="1">
                <a:solidFill>
                  <a:srgbClr val="0000CC"/>
                </a:solidFill>
              </a:rPr>
              <a:t>Adapted from slides</a:t>
            </a:r>
          </a:p>
          <a:p>
            <a:r>
              <a:rPr lang="en-US" sz="1200" b="1">
                <a:solidFill>
                  <a:srgbClr val="0000CC"/>
                </a:solidFill>
              </a:rPr>
              <a:t>©  2002 Gröller, E. &amp; Jeschke, S. Vienna Institute of Technology</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Summary</a:t>
            </a:r>
            <a:endParaRPr lang="en-US" sz="2000" dirty="0">
              <a:solidFill>
                <a:srgbClr val="5B0DAA"/>
              </a:solidFill>
              <a:latin typeface="Copperplate Gothic Light" pitchFamily="34" charset="0"/>
            </a:endParaRPr>
          </a:p>
        </p:txBody>
      </p:sp>
      <p:sp>
        <p:nvSpPr>
          <p:cNvPr id="8"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dirty="0" smtClean="0">
                <a:solidFill>
                  <a:srgbClr val="800000"/>
                </a:solidFill>
              </a:rPr>
              <a:t>Last Time: Intro to Illumination and Shading</a:t>
            </a:r>
          </a:p>
          <a:p>
            <a:pPr marL="742950" lvl="1" indent="-285750">
              <a:spcBef>
                <a:spcPts val="600"/>
              </a:spcBef>
              <a:buClr>
                <a:srgbClr val="5B0DAA"/>
              </a:buClr>
              <a:buFont typeface="Wingdings" pitchFamily="2" charset="2"/>
              <a:buChar char="­"/>
            </a:pPr>
            <a:r>
              <a:rPr lang="en-US" sz="1800" dirty="0" smtClean="0">
                <a:solidFill>
                  <a:srgbClr val="0000CC"/>
                </a:solidFill>
              </a:rPr>
              <a:t>Local </a:t>
            </a:r>
            <a:r>
              <a:rPr lang="en-US" sz="1800" i="1" dirty="0" smtClean="0">
                <a:solidFill>
                  <a:srgbClr val="0000CC"/>
                </a:solidFill>
              </a:rPr>
              <a:t>vs.</a:t>
            </a:r>
            <a:r>
              <a:rPr lang="en-US" sz="1800" dirty="0" smtClean="0">
                <a:solidFill>
                  <a:srgbClr val="0000CC"/>
                </a:solidFill>
              </a:rPr>
              <a:t> global models</a:t>
            </a:r>
          </a:p>
          <a:p>
            <a:pPr marL="742950" lvl="1" indent="-285750">
              <a:spcBef>
                <a:spcPts val="600"/>
              </a:spcBef>
              <a:buClr>
                <a:srgbClr val="5B0DAA"/>
              </a:buClr>
              <a:buFont typeface="Wingdings" pitchFamily="2" charset="2"/>
              <a:buChar char="­"/>
            </a:pPr>
            <a:r>
              <a:rPr lang="en-US" sz="1800" dirty="0" smtClean="0">
                <a:solidFill>
                  <a:srgbClr val="0000CC"/>
                </a:solidFill>
              </a:rPr>
              <a:t>Illumination (vertex </a:t>
            </a:r>
            <a:r>
              <a:rPr lang="en-US" sz="1800" dirty="0" err="1" smtClean="0">
                <a:solidFill>
                  <a:srgbClr val="0000CC"/>
                </a:solidFill>
              </a:rPr>
              <a:t>shaders</a:t>
            </a:r>
            <a:r>
              <a:rPr lang="en-US" sz="1800" dirty="0" smtClean="0">
                <a:solidFill>
                  <a:srgbClr val="0000CC"/>
                </a:solidFill>
              </a:rPr>
              <a:t>) </a:t>
            </a:r>
            <a:r>
              <a:rPr lang="en-US" sz="1800" i="1" dirty="0" smtClean="0">
                <a:solidFill>
                  <a:srgbClr val="0000CC"/>
                </a:solidFill>
              </a:rPr>
              <a:t>vs.</a:t>
            </a:r>
            <a:r>
              <a:rPr lang="en-US" sz="1800" dirty="0" smtClean="0">
                <a:solidFill>
                  <a:srgbClr val="0000CC"/>
                </a:solidFill>
              </a:rPr>
              <a:t> shading (fragment/pixel </a:t>
            </a:r>
            <a:r>
              <a:rPr lang="en-US" sz="1800" dirty="0" err="1" smtClean="0">
                <a:solidFill>
                  <a:srgbClr val="0000CC"/>
                </a:solidFill>
              </a:rPr>
              <a:t>shaders</a:t>
            </a:r>
            <a:r>
              <a:rPr lang="en-US" sz="1800" dirty="0" smtClean="0">
                <a:solidFill>
                  <a:srgbClr val="0000CC"/>
                </a:solidFill>
              </a:rPr>
              <a:t>)</a:t>
            </a:r>
          </a:p>
          <a:p>
            <a:pPr marL="742950" lvl="1" indent="-285750">
              <a:spcBef>
                <a:spcPts val="600"/>
              </a:spcBef>
              <a:buClr>
                <a:srgbClr val="5B0DAA"/>
              </a:buClr>
              <a:buFont typeface="Wingdings" pitchFamily="2" charset="2"/>
              <a:buChar char="­"/>
            </a:pPr>
            <a:r>
              <a:rPr lang="en-US" sz="1800" dirty="0" err="1" smtClean="0">
                <a:solidFill>
                  <a:srgbClr val="0000CC"/>
                </a:solidFill>
              </a:rPr>
              <a:t>Phong</a:t>
            </a:r>
            <a:r>
              <a:rPr lang="en-US" sz="1800" dirty="0" smtClean="0">
                <a:solidFill>
                  <a:srgbClr val="0000CC"/>
                </a:solidFill>
              </a:rPr>
              <a:t> illumination equation: introduction to shading</a:t>
            </a:r>
            <a:endParaRPr lang="en-US" sz="1800" dirty="0" smtClean="0">
              <a:solidFill>
                <a:srgbClr val="800000"/>
              </a:solidFill>
            </a:endParaRPr>
          </a:p>
          <a:p>
            <a:pPr marL="342900" indent="-342900">
              <a:lnSpc>
                <a:spcPct val="110000"/>
              </a:lnSpc>
              <a:buClr>
                <a:srgbClr val="800000"/>
              </a:buClr>
              <a:buFont typeface="Wingdings" pitchFamily="2" charset="2"/>
              <a:buChar char="l"/>
            </a:pPr>
            <a:r>
              <a:rPr lang="en-US" sz="1800" dirty="0" smtClean="0">
                <a:solidFill>
                  <a:srgbClr val="800000"/>
                </a:solidFill>
              </a:rPr>
              <a:t>Previously: Classical Fixed-Function Pipeline</a:t>
            </a:r>
          </a:p>
          <a:p>
            <a:pPr marL="342900" indent="-342900">
              <a:lnSpc>
                <a:spcPct val="110000"/>
              </a:lnSpc>
              <a:buClr>
                <a:srgbClr val="800000"/>
              </a:buClr>
              <a:buFont typeface="Wingdings" pitchFamily="2" charset="2"/>
              <a:buChar char="l"/>
            </a:pPr>
            <a:r>
              <a:rPr lang="en-US" sz="1800" dirty="0" smtClean="0">
                <a:solidFill>
                  <a:srgbClr val="800000"/>
                </a:solidFill>
              </a:rPr>
              <a:t>Today: </a:t>
            </a:r>
            <a:r>
              <a:rPr lang="en-US" sz="1800" dirty="0" err="1" smtClean="0">
                <a:solidFill>
                  <a:srgbClr val="800000"/>
                </a:solidFill>
              </a:rPr>
              <a:t>Shaders</a:t>
            </a:r>
            <a:r>
              <a:rPr lang="en-US" sz="1800" dirty="0" smtClean="0">
                <a:solidFill>
                  <a:srgbClr val="800000"/>
                </a:solidFill>
              </a:rPr>
              <a:t> in Modern Pipeline</a:t>
            </a:r>
          </a:p>
          <a:p>
            <a:pPr marL="742950" lvl="1" indent="-285750">
              <a:spcBef>
                <a:spcPts val="600"/>
              </a:spcBef>
              <a:buClr>
                <a:srgbClr val="5B0DAA"/>
              </a:buClr>
              <a:buFont typeface="Wingdings" pitchFamily="2" charset="2"/>
              <a:buChar char="­"/>
            </a:pPr>
            <a:r>
              <a:rPr lang="en-US" sz="1800" dirty="0" smtClean="0">
                <a:solidFill>
                  <a:srgbClr val="0000CC"/>
                </a:solidFill>
              </a:rPr>
              <a:t>Vertex </a:t>
            </a:r>
            <a:r>
              <a:rPr lang="en-US" sz="1800" dirty="0" err="1" smtClean="0">
                <a:solidFill>
                  <a:srgbClr val="0000CC"/>
                </a:solidFill>
              </a:rPr>
              <a:t>shaders</a:t>
            </a:r>
            <a:endParaRPr lang="en-US" sz="1800" dirty="0" smtClean="0">
              <a:solidFill>
                <a:srgbClr val="0000CC"/>
              </a:solidFill>
            </a:endParaRPr>
          </a:p>
          <a:p>
            <a:pPr marL="1200150" lvl="2" indent="-285750">
              <a:spcBef>
                <a:spcPts val="600"/>
              </a:spcBef>
              <a:buClr>
                <a:srgbClr val="5B0DAA"/>
              </a:buClr>
              <a:buFont typeface="Wingdings" pitchFamily="2" charset="2"/>
              <a:buChar char="Ø"/>
            </a:pPr>
            <a:r>
              <a:rPr lang="en-US" sz="1800" dirty="0" smtClean="0">
                <a:solidFill>
                  <a:srgbClr val="0000CC"/>
                </a:solidFill>
              </a:rPr>
              <a:t>Input: per-vertex attributes (</a:t>
            </a:r>
            <a:r>
              <a:rPr lang="en-US" sz="1800" i="1" dirty="0" smtClean="0">
                <a:solidFill>
                  <a:srgbClr val="0000CC"/>
                </a:solidFill>
              </a:rPr>
              <a:t>e.g.</a:t>
            </a:r>
            <a:r>
              <a:rPr lang="en-US" sz="1800" dirty="0" smtClean="0">
                <a:solidFill>
                  <a:srgbClr val="0000CC"/>
                </a:solidFill>
              </a:rPr>
              <a:t>, object space position, normal)</a:t>
            </a:r>
          </a:p>
          <a:p>
            <a:pPr marL="1200150" lvl="2" indent="-285750">
              <a:spcBef>
                <a:spcPts val="600"/>
              </a:spcBef>
              <a:buClr>
                <a:srgbClr val="5B0DAA"/>
              </a:buClr>
              <a:buFont typeface="Wingdings" pitchFamily="2" charset="2"/>
              <a:buChar char="Ø"/>
            </a:pPr>
            <a:r>
              <a:rPr lang="en-US" sz="1800" dirty="0" smtClean="0">
                <a:solidFill>
                  <a:srgbClr val="0000CC"/>
                </a:solidFill>
              </a:rPr>
              <a:t>Output: lighting model terms (</a:t>
            </a:r>
            <a:r>
              <a:rPr lang="en-US" sz="1800" i="1" dirty="0" smtClean="0">
                <a:solidFill>
                  <a:srgbClr val="0000CC"/>
                </a:solidFill>
              </a:rPr>
              <a:t>e.g.</a:t>
            </a:r>
            <a:r>
              <a:rPr lang="en-US" sz="1800" dirty="0" smtClean="0">
                <a:solidFill>
                  <a:srgbClr val="0000CC"/>
                </a:solidFill>
              </a:rPr>
              <a:t>, diffuse, </a:t>
            </a:r>
            <a:r>
              <a:rPr lang="en-US" sz="1800" dirty="0" err="1" smtClean="0">
                <a:solidFill>
                  <a:srgbClr val="0000CC"/>
                </a:solidFill>
              </a:rPr>
              <a:t>specular</a:t>
            </a:r>
            <a:r>
              <a:rPr lang="en-US" sz="1800" dirty="0" smtClean="0">
                <a:solidFill>
                  <a:srgbClr val="0000CC"/>
                </a:solidFill>
              </a:rPr>
              <a:t>, </a:t>
            </a:r>
            <a:r>
              <a:rPr lang="en-US" sz="1800" i="1" dirty="0" smtClean="0">
                <a:solidFill>
                  <a:srgbClr val="0000CC"/>
                </a:solidFill>
              </a:rPr>
              <a:t>etc.</a:t>
            </a:r>
            <a:r>
              <a:rPr lang="en-US" sz="1800" dirty="0" smtClean="0">
                <a:solidFill>
                  <a:srgbClr val="0000CC"/>
                </a:solidFill>
              </a:rPr>
              <a:t>)</a:t>
            </a:r>
          </a:p>
          <a:p>
            <a:pPr marL="742950" lvl="1" indent="-285750">
              <a:spcBef>
                <a:spcPts val="600"/>
              </a:spcBef>
              <a:buClr>
                <a:srgbClr val="5B0DAA"/>
              </a:buClr>
              <a:buFont typeface="Wingdings" pitchFamily="2" charset="2"/>
              <a:buChar char="­"/>
            </a:pPr>
            <a:r>
              <a:rPr lang="en-US" sz="1800" dirty="0" smtClean="0">
                <a:solidFill>
                  <a:srgbClr val="0000CC"/>
                </a:solidFill>
              </a:rPr>
              <a:t>Pixel </a:t>
            </a:r>
            <a:r>
              <a:rPr lang="en-US" sz="1800" dirty="0" err="1" smtClean="0">
                <a:solidFill>
                  <a:srgbClr val="0000CC"/>
                </a:solidFill>
              </a:rPr>
              <a:t>shaders</a:t>
            </a:r>
            <a:endParaRPr lang="en-US" sz="1800" dirty="0" smtClean="0">
              <a:solidFill>
                <a:srgbClr val="0000CC"/>
              </a:solidFill>
            </a:endParaRPr>
          </a:p>
          <a:p>
            <a:pPr marL="1200150" lvl="2" indent="-285750">
              <a:spcBef>
                <a:spcPts val="600"/>
              </a:spcBef>
              <a:buClr>
                <a:srgbClr val="5B0DAA"/>
              </a:buClr>
              <a:buFont typeface="Wingdings" pitchFamily="2" charset="2"/>
              <a:buChar char="Ø"/>
            </a:pPr>
            <a:r>
              <a:rPr lang="en-US" sz="1800" dirty="0" smtClean="0">
                <a:solidFill>
                  <a:srgbClr val="0000CC"/>
                </a:solidFill>
              </a:rPr>
              <a:t>Input: output of vertex </a:t>
            </a:r>
            <a:r>
              <a:rPr lang="en-US" sz="1800" dirty="0" err="1" smtClean="0">
                <a:solidFill>
                  <a:srgbClr val="0000CC"/>
                </a:solidFill>
              </a:rPr>
              <a:t>shaders</a:t>
            </a:r>
            <a:r>
              <a:rPr lang="en-US" sz="1800" dirty="0" smtClean="0">
                <a:solidFill>
                  <a:srgbClr val="0000CC"/>
                </a:solidFill>
              </a:rPr>
              <a:t> (lighting </a:t>
            </a:r>
            <a:r>
              <a:rPr lang="en-US" sz="1800" i="1" dirty="0" smtClean="0">
                <a:solidFill>
                  <a:srgbClr val="0000CC"/>
                </a:solidFill>
              </a:rPr>
              <a:t>aka </a:t>
            </a:r>
            <a:r>
              <a:rPr lang="en-US" sz="1800" dirty="0" smtClean="0">
                <a:solidFill>
                  <a:srgbClr val="0000CC"/>
                </a:solidFill>
              </a:rPr>
              <a:t>illumination)</a:t>
            </a:r>
          </a:p>
          <a:p>
            <a:pPr marL="1200150" lvl="2" indent="-285750">
              <a:spcBef>
                <a:spcPts val="600"/>
              </a:spcBef>
              <a:buClr>
                <a:srgbClr val="5B0DAA"/>
              </a:buClr>
              <a:buFont typeface="Wingdings" pitchFamily="2" charset="2"/>
              <a:buChar char="Ø"/>
            </a:pPr>
            <a:r>
              <a:rPr lang="en-US" sz="1800" dirty="0" smtClean="0">
                <a:solidFill>
                  <a:srgbClr val="0000CC"/>
                </a:solidFill>
              </a:rPr>
              <a:t>Output: pixel color, transparency (R, G, B, A)</a:t>
            </a:r>
            <a:endParaRPr lang="en-US" sz="1800" dirty="0" smtClean="0">
              <a:solidFill>
                <a:srgbClr val="800000"/>
              </a:solidFill>
            </a:endParaRPr>
          </a:p>
          <a:p>
            <a:pPr marL="342900" indent="-342900">
              <a:lnSpc>
                <a:spcPct val="110000"/>
              </a:lnSpc>
              <a:buClr>
                <a:srgbClr val="800000"/>
              </a:buClr>
              <a:buFont typeface="Wingdings" pitchFamily="2" charset="2"/>
              <a:buChar char="l"/>
            </a:pPr>
            <a:r>
              <a:rPr lang="en-US" sz="1800" dirty="0" smtClean="0">
                <a:solidFill>
                  <a:srgbClr val="800000"/>
                </a:solidFill>
              </a:rPr>
              <a:t>Hardware Rendering: Application Programmer Interfaces (APIs)</a:t>
            </a:r>
          </a:p>
          <a:p>
            <a:pPr marL="342900" indent="-342900">
              <a:lnSpc>
                <a:spcPct val="110000"/>
              </a:lnSpc>
              <a:buClr>
                <a:srgbClr val="800000"/>
              </a:buClr>
              <a:buFont typeface="Wingdings" pitchFamily="2" charset="2"/>
              <a:buChar char="l"/>
            </a:pPr>
            <a:r>
              <a:rPr lang="en-US" sz="1800" dirty="0" smtClean="0">
                <a:solidFill>
                  <a:srgbClr val="800000"/>
                </a:solidFill>
              </a:rPr>
              <a:t>Drawing in Direct3D: See </a:t>
            </a:r>
            <a:r>
              <a:rPr lang="en-US" sz="1800" i="1" dirty="0" smtClean="0">
                <a:solidFill>
                  <a:srgbClr val="800000"/>
                </a:solidFill>
              </a:rPr>
              <a:t>Toymaker </a:t>
            </a:r>
            <a:r>
              <a:rPr lang="en-US" sz="1800" dirty="0" smtClean="0">
                <a:solidFill>
                  <a:srgbClr val="800000"/>
                </a:solidFill>
              </a:rPr>
              <a:t>Site – </a:t>
            </a:r>
            <a:r>
              <a:rPr lang="en-US" sz="1800" dirty="0" smtClean="0">
                <a:hlinkClick r:id="rId4"/>
              </a:rPr>
              <a:t>http://bit.ly/hMqxMl</a:t>
            </a:r>
            <a:endParaRPr lang="en-US" sz="1800" dirty="0" smtClean="0">
              <a:solidFill>
                <a:srgbClr val="800000"/>
              </a:solidFill>
            </a:endParaRPr>
          </a:p>
          <a:p>
            <a:pPr marL="342900" indent="-342900">
              <a:lnSpc>
                <a:spcPct val="110000"/>
              </a:lnSpc>
              <a:buClr>
                <a:srgbClr val="800000"/>
              </a:buClr>
              <a:buFont typeface="Wingdings" pitchFamily="2" charset="2"/>
              <a:buChar char="l"/>
            </a:pPr>
            <a:r>
              <a:rPr lang="en-US" sz="1800" dirty="0" smtClean="0">
                <a:solidFill>
                  <a:srgbClr val="800000"/>
                </a:solidFill>
              </a:rPr>
              <a:t>Next: </a:t>
            </a:r>
            <a:r>
              <a:rPr lang="en-US" sz="1800" dirty="0" err="1" smtClean="0">
                <a:solidFill>
                  <a:srgbClr val="800000"/>
                </a:solidFill>
              </a:rPr>
              <a:t>Shader</a:t>
            </a:r>
            <a:r>
              <a:rPr lang="en-US" sz="1800" dirty="0" smtClean="0">
                <a:solidFill>
                  <a:srgbClr val="800000"/>
                </a:solidFill>
              </a:rPr>
              <a:t> Languages – (O)GLSL, HLSL / </a:t>
            </a:r>
            <a:r>
              <a:rPr lang="en-US" sz="1800" dirty="0" smtClean="0">
                <a:solidFill>
                  <a:srgbClr val="0070C0"/>
                </a:solidFill>
              </a:rPr>
              <a:t>Direct3D</a:t>
            </a:r>
            <a:r>
              <a:rPr lang="en-US" sz="1800" dirty="0" smtClean="0">
                <a:solidFill>
                  <a:srgbClr val="800000"/>
                </a:solidFill>
              </a:rPr>
              <a:t>, </a:t>
            </a:r>
            <a:r>
              <a:rPr lang="en-US" sz="1800" dirty="0" err="1" smtClean="0">
                <a:solidFill>
                  <a:srgbClr val="800000"/>
                </a:solidFill>
              </a:rPr>
              <a:t>Renderman</a:t>
            </a:r>
            <a:endParaRPr lang="en-US" sz="1800" dirty="0" smtClean="0">
              <a:solidFill>
                <a:srgbClr val="800000"/>
              </a:solidFill>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4" cstate="print"/>
          <a:srcRect/>
          <a:stretch>
            <a:fillRect/>
          </a:stretch>
        </p:blipFill>
        <p:spPr bwMode="auto">
          <a:xfrm>
            <a:off x="1952625" y="5667375"/>
            <a:ext cx="6153150" cy="733425"/>
          </a:xfrm>
          <a:prstGeom prst="rect">
            <a:avLst/>
          </a:prstGeom>
          <a:noFill/>
        </p:spPr>
      </p:pic>
      <p:sp>
        <p:nvSpPr>
          <p:cNvPr id="13314" name="Rectangle 2"/>
          <p:cNvSpPr>
            <a:spLocks noChangeArrowheads="1"/>
          </p:cNvSpPr>
          <p:nvPr/>
        </p:nvSpPr>
        <p:spPr bwMode="auto">
          <a:xfrm>
            <a:off x="1066800" y="76200"/>
            <a:ext cx="7924800" cy="762000"/>
          </a:xfrm>
          <a:prstGeom prst="rect">
            <a:avLst/>
          </a:prstGeom>
          <a:noFill/>
          <a:ln w="9525">
            <a:noFill/>
            <a:miter lim="800000"/>
            <a:headEnd/>
            <a:tailEnd/>
          </a:ln>
        </p:spPr>
        <p:txBody>
          <a:bodyPr anchor="ctr"/>
          <a:lstStyle/>
          <a:p>
            <a:pPr algn="ctr"/>
            <a:r>
              <a:rPr lang="en-US" sz="2800" u="none">
                <a:solidFill>
                  <a:srgbClr val="5B0DAA"/>
                </a:solidFill>
                <a:latin typeface="Copperplate Gothic Light" pitchFamily="34" charset="0"/>
              </a:rPr>
              <a:t>Where We Are</a:t>
            </a:r>
          </a:p>
        </p:txBody>
      </p:sp>
      <p:pic>
        <p:nvPicPr>
          <p:cNvPr id="8" name="Picture 3"/>
          <p:cNvPicPr>
            <a:picLocks noChangeAspect="1" noChangeArrowheads="1"/>
          </p:cNvPicPr>
          <p:nvPr/>
        </p:nvPicPr>
        <p:blipFill>
          <a:blip r:embed="rId5" cstate="print"/>
          <a:srcRect/>
          <a:stretch>
            <a:fillRect/>
          </a:stretch>
        </p:blipFill>
        <p:spPr bwMode="auto">
          <a:xfrm>
            <a:off x="1733550" y="990467"/>
            <a:ext cx="6515100" cy="4350915"/>
          </a:xfrm>
          <a:prstGeom prst="rect">
            <a:avLst/>
          </a:prstGeom>
          <a:noFill/>
          <a:ln w="9525">
            <a:noFill/>
            <a:miter lim="800000"/>
            <a:headEnd/>
            <a:tailEnd/>
          </a:ln>
        </p:spPr>
      </p:pic>
      <p:sp>
        <p:nvSpPr>
          <p:cNvPr id="9" name="Rectangle 8"/>
          <p:cNvSpPr>
            <a:spLocks noChangeArrowheads="1"/>
          </p:cNvSpPr>
          <p:nvPr/>
        </p:nvSpPr>
        <p:spPr bwMode="auto">
          <a:xfrm>
            <a:off x="1447800" y="3048000"/>
            <a:ext cx="7010400" cy="228600"/>
          </a:xfrm>
          <a:prstGeom prst="rect">
            <a:avLst/>
          </a:prstGeom>
          <a:solidFill>
            <a:schemeClr val="accent2">
              <a:alpha val="10196"/>
            </a:schemeClr>
          </a:solidFill>
          <a:ln w="38100" algn="ctr">
            <a:solidFill>
              <a:schemeClr val="accent2"/>
            </a:solidFill>
            <a:miter lim="800000"/>
            <a:headEnd/>
            <a:tailEnd/>
          </a:ln>
        </p:spPr>
        <p:txBody>
          <a:bodyPr wrap="none"/>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Terminology</a:t>
            </a:r>
            <a:endParaRPr lang="en-US" sz="2000" dirty="0">
              <a:solidFill>
                <a:srgbClr val="5B0DAA"/>
              </a:solidFill>
              <a:latin typeface="Copperplate Gothic Light" pitchFamily="34" charset="0"/>
            </a:endParaRPr>
          </a:p>
        </p:txBody>
      </p:sp>
      <p:sp>
        <p:nvSpPr>
          <p:cNvPr id="4"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lnSpc>
                <a:spcPct val="110000"/>
              </a:lnSpc>
              <a:buClr>
                <a:srgbClr val="800000"/>
              </a:buClr>
              <a:buFont typeface="Wingdings" pitchFamily="2" charset="2"/>
              <a:buChar char="l"/>
            </a:pPr>
            <a:r>
              <a:rPr lang="en-US" sz="1800" i="1" u="sng" dirty="0" smtClean="0">
                <a:solidFill>
                  <a:srgbClr val="800000"/>
                </a:solidFill>
              </a:rPr>
              <a:t>Direct3D</a:t>
            </a:r>
            <a:r>
              <a:rPr lang="en-US" sz="1800" dirty="0" smtClean="0">
                <a:solidFill>
                  <a:srgbClr val="800000"/>
                </a:solidFill>
              </a:rPr>
              <a:t>: Graphics Component of Microsoft </a:t>
            </a:r>
            <a:r>
              <a:rPr lang="en-US" sz="1800" i="1" dirty="0" smtClean="0">
                <a:solidFill>
                  <a:srgbClr val="800000"/>
                </a:solidFill>
              </a:rPr>
              <a:t>DirectX </a:t>
            </a:r>
            <a:r>
              <a:rPr lang="en-US" sz="1800" dirty="0" smtClean="0">
                <a:solidFill>
                  <a:srgbClr val="800000"/>
                </a:solidFill>
              </a:rPr>
              <a:t>Library</a:t>
            </a:r>
          </a:p>
          <a:p>
            <a:pPr marL="742950" lvl="1" indent="-285750">
              <a:spcBef>
                <a:spcPts val="600"/>
              </a:spcBef>
              <a:buClr>
                <a:srgbClr val="5B0DAA"/>
              </a:buClr>
              <a:buFont typeface="Wingdings" pitchFamily="2" charset="2"/>
              <a:buChar char="­"/>
            </a:pPr>
            <a:r>
              <a:rPr lang="en-US" sz="1800" dirty="0" smtClean="0">
                <a:solidFill>
                  <a:srgbClr val="0000CC"/>
                </a:solidFill>
              </a:rPr>
              <a:t>Similarities to OpenGL: C/C++, 3-D </a:t>
            </a:r>
            <a:r>
              <a:rPr lang="en-US" sz="1800" u="sng" dirty="0" smtClean="0">
                <a:solidFill>
                  <a:srgbClr val="0000CC"/>
                </a:solidFill>
              </a:rPr>
              <a:t>polygons-to-pixels pipeline</a:t>
            </a:r>
          </a:p>
          <a:p>
            <a:pPr marL="742950" lvl="1" indent="-285750">
              <a:spcBef>
                <a:spcPts val="600"/>
              </a:spcBef>
              <a:buClr>
                <a:srgbClr val="5B0DAA"/>
              </a:buClr>
              <a:buFont typeface="Wingdings" pitchFamily="2" charset="2"/>
              <a:buChar char="­"/>
            </a:pPr>
            <a:r>
              <a:rPr lang="en-US" sz="1800" dirty="0" smtClean="0">
                <a:solidFill>
                  <a:srgbClr val="0000CC"/>
                </a:solidFill>
              </a:rPr>
              <a:t>Differences </a:t>
            </a:r>
            <a:r>
              <a:rPr lang="en-US" sz="1800" i="1" dirty="0" smtClean="0">
                <a:solidFill>
                  <a:srgbClr val="0000CC"/>
                </a:solidFill>
              </a:rPr>
              <a:t>vs.</a:t>
            </a:r>
            <a:r>
              <a:rPr lang="en-US" sz="1800" dirty="0" smtClean="0">
                <a:solidFill>
                  <a:srgbClr val="0000CC"/>
                </a:solidFill>
              </a:rPr>
              <a:t> OpenGL: Windows, COM</a:t>
            </a:r>
            <a:r>
              <a:rPr lang="en-US" sz="1800" smtClean="0">
                <a:solidFill>
                  <a:srgbClr val="0000CC"/>
                </a:solidFill>
              </a:rPr>
              <a:t>, some lower-level </a:t>
            </a:r>
            <a:r>
              <a:rPr lang="en-US" sz="1800" dirty="0" smtClean="0">
                <a:solidFill>
                  <a:srgbClr val="0000CC"/>
                </a:solidFill>
              </a:rPr>
              <a:t>ops</a:t>
            </a:r>
          </a:p>
          <a:p>
            <a:pPr marL="342900" indent="-342900">
              <a:lnSpc>
                <a:spcPct val="110000"/>
              </a:lnSpc>
              <a:buClr>
                <a:srgbClr val="800000"/>
              </a:buClr>
              <a:buFont typeface="Wingdings" pitchFamily="2" charset="2"/>
              <a:buChar char="l"/>
            </a:pPr>
            <a:r>
              <a:rPr lang="en-US" sz="1800" dirty="0" smtClean="0">
                <a:solidFill>
                  <a:srgbClr val="800000"/>
                </a:solidFill>
              </a:rPr>
              <a:t>Classical </a:t>
            </a:r>
            <a:r>
              <a:rPr lang="en-US" sz="1800" u="sng" dirty="0" smtClean="0">
                <a:solidFill>
                  <a:srgbClr val="800000"/>
                </a:solidFill>
              </a:rPr>
              <a:t>F</a:t>
            </a:r>
            <a:r>
              <a:rPr lang="en-US" sz="1800" dirty="0" smtClean="0">
                <a:solidFill>
                  <a:srgbClr val="800000"/>
                </a:solidFill>
              </a:rPr>
              <a:t>ixed-</a:t>
            </a:r>
            <a:r>
              <a:rPr lang="en-US" sz="1800" u="sng" dirty="0" smtClean="0">
                <a:solidFill>
                  <a:srgbClr val="800000"/>
                </a:solidFill>
              </a:rPr>
              <a:t>F</a:t>
            </a:r>
            <a:r>
              <a:rPr lang="en-US" sz="1800" dirty="0" smtClean="0">
                <a:solidFill>
                  <a:srgbClr val="800000"/>
                </a:solidFill>
              </a:rPr>
              <a:t>unction </a:t>
            </a:r>
            <a:r>
              <a:rPr lang="en-US" sz="1800" u="sng" dirty="0" smtClean="0">
                <a:solidFill>
                  <a:srgbClr val="800000"/>
                </a:solidFill>
              </a:rPr>
              <a:t>P</a:t>
            </a:r>
            <a:r>
              <a:rPr lang="en-US" sz="1800" dirty="0" smtClean="0">
                <a:solidFill>
                  <a:srgbClr val="800000"/>
                </a:solidFill>
              </a:rPr>
              <a:t>ipeline (</a:t>
            </a:r>
            <a:r>
              <a:rPr lang="en-US" sz="1800" u="sng" dirty="0" smtClean="0">
                <a:solidFill>
                  <a:srgbClr val="800000"/>
                </a:solidFill>
              </a:rPr>
              <a:t>FFP</a:t>
            </a:r>
            <a:r>
              <a:rPr lang="en-US" sz="1800" dirty="0" smtClean="0">
                <a:solidFill>
                  <a:srgbClr val="800000"/>
                </a:solidFill>
              </a:rPr>
              <a:t>): Per-Vertex Lighting, MVT + VT</a:t>
            </a:r>
          </a:p>
          <a:p>
            <a:pPr marL="342900" indent="-342900">
              <a:lnSpc>
                <a:spcPct val="110000"/>
              </a:lnSpc>
              <a:buClr>
                <a:srgbClr val="800000"/>
              </a:buClr>
              <a:buFont typeface="Wingdings" pitchFamily="2" charset="2"/>
              <a:buChar char="l"/>
            </a:pPr>
            <a:r>
              <a:rPr lang="en-US" sz="1800" dirty="0" smtClean="0">
                <a:solidFill>
                  <a:srgbClr val="800000"/>
                </a:solidFill>
              </a:rPr>
              <a:t>Modern </a:t>
            </a:r>
            <a:r>
              <a:rPr lang="en-US" sz="1800" u="sng" dirty="0" smtClean="0">
                <a:solidFill>
                  <a:srgbClr val="800000"/>
                </a:solidFill>
              </a:rPr>
              <a:t>Programmable Pipeline</a:t>
            </a:r>
            <a:r>
              <a:rPr lang="en-US" sz="1800" dirty="0" smtClean="0">
                <a:solidFill>
                  <a:srgbClr val="800000"/>
                </a:solidFill>
              </a:rPr>
              <a:t>: Per-Pixel Lighting</a:t>
            </a:r>
          </a:p>
          <a:p>
            <a:pPr marL="342900" indent="-342900">
              <a:lnSpc>
                <a:spcPct val="110000"/>
              </a:lnSpc>
              <a:buClr>
                <a:srgbClr val="800000"/>
              </a:buClr>
              <a:buFont typeface="Wingdings" pitchFamily="2" charset="2"/>
              <a:buChar char="l"/>
            </a:pPr>
            <a:r>
              <a:rPr lang="en-US" sz="1800" u="sng" dirty="0" smtClean="0">
                <a:solidFill>
                  <a:srgbClr val="800000"/>
                </a:solidFill>
              </a:rPr>
              <a:t>Vertex </a:t>
            </a:r>
            <a:r>
              <a:rPr lang="en-US" sz="1800" u="sng" dirty="0" err="1" smtClean="0">
                <a:solidFill>
                  <a:srgbClr val="800000"/>
                </a:solidFill>
              </a:rPr>
              <a:t>Shaders</a:t>
            </a:r>
            <a:r>
              <a:rPr lang="en-US" sz="1800" dirty="0" smtClean="0">
                <a:solidFill>
                  <a:srgbClr val="800000"/>
                </a:solidFill>
              </a:rPr>
              <a:t> (FFP and Programmable)</a:t>
            </a:r>
            <a:endParaRPr lang="en-US" sz="1800" u="sng" dirty="0" smtClean="0">
              <a:solidFill>
                <a:srgbClr val="800000"/>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Input: per-vertex attributes (</a:t>
            </a:r>
            <a:r>
              <a:rPr lang="en-US" sz="1800" i="1" dirty="0" smtClean="0">
                <a:solidFill>
                  <a:srgbClr val="0000CC"/>
                </a:solidFill>
              </a:rPr>
              <a:t>e.g.</a:t>
            </a:r>
            <a:r>
              <a:rPr lang="en-US" sz="1800" dirty="0" smtClean="0">
                <a:solidFill>
                  <a:srgbClr val="0000CC"/>
                </a:solidFill>
              </a:rPr>
              <a:t>, object space position, normal)</a:t>
            </a:r>
          </a:p>
          <a:p>
            <a:pPr marL="742950" lvl="1" indent="-285750">
              <a:spcBef>
                <a:spcPts val="600"/>
              </a:spcBef>
              <a:buClr>
                <a:srgbClr val="5B0DAA"/>
              </a:buClr>
              <a:buFont typeface="Wingdings" pitchFamily="2" charset="2"/>
              <a:buChar char="­"/>
            </a:pPr>
            <a:r>
              <a:rPr lang="en-US" sz="1800" dirty="0" smtClean="0">
                <a:solidFill>
                  <a:srgbClr val="0000CC"/>
                </a:solidFill>
              </a:rPr>
              <a:t>Output: </a:t>
            </a:r>
            <a:r>
              <a:rPr lang="en-US" sz="1800" u="sng" dirty="0" smtClean="0">
                <a:solidFill>
                  <a:srgbClr val="0000CC"/>
                </a:solidFill>
              </a:rPr>
              <a:t>lighting</a:t>
            </a:r>
            <a:r>
              <a:rPr lang="en-US" sz="1800" dirty="0" smtClean="0">
                <a:solidFill>
                  <a:srgbClr val="0000CC"/>
                </a:solidFill>
              </a:rPr>
              <a:t> model terms (</a:t>
            </a:r>
            <a:r>
              <a:rPr lang="en-US" sz="1800" i="1" dirty="0" smtClean="0">
                <a:solidFill>
                  <a:srgbClr val="0000CC"/>
                </a:solidFill>
              </a:rPr>
              <a:t>e.g.</a:t>
            </a:r>
            <a:r>
              <a:rPr lang="en-US" sz="1800" dirty="0" smtClean="0">
                <a:solidFill>
                  <a:srgbClr val="0000CC"/>
                </a:solidFill>
              </a:rPr>
              <a:t>, diffuse, </a:t>
            </a:r>
            <a:r>
              <a:rPr lang="en-US" sz="1800" dirty="0" err="1" smtClean="0">
                <a:solidFill>
                  <a:srgbClr val="0000CC"/>
                </a:solidFill>
              </a:rPr>
              <a:t>specular</a:t>
            </a:r>
            <a:r>
              <a:rPr lang="en-US" sz="1800" dirty="0" smtClean="0">
                <a:solidFill>
                  <a:srgbClr val="0000CC"/>
                </a:solidFill>
              </a:rPr>
              <a:t>, </a:t>
            </a:r>
            <a:r>
              <a:rPr lang="en-US" sz="1800" i="1" dirty="0" smtClean="0">
                <a:solidFill>
                  <a:srgbClr val="0000CC"/>
                </a:solidFill>
              </a:rPr>
              <a:t>etc.</a:t>
            </a:r>
            <a:r>
              <a:rPr lang="en-US" sz="1800" dirty="0" smtClean="0">
                <a:solidFill>
                  <a:srgbClr val="0000CC"/>
                </a:solidFill>
              </a:rPr>
              <a:t>)</a:t>
            </a:r>
          </a:p>
          <a:p>
            <a:pPr marL="342900" indent="-342900">
              <a:lnSpc>
                <a:spcPct val="110000"/>
              </a:lnSpc>
              <a:buClr>
                <a:srgbClr val="800000"/>
              </a:buClr>
              <a:buFont typeface="Wingdings" pitchFamily="2" charset="2"/>
              <a:buChar char="l"/>
            </a:pPr>
            <a:r>
              <a:rPr lang="en-US" sz="1800" u="sng" dirty="0" smtClean="0">
                <a:solidFill>
                  <a:srgbClr val="800000"/>
                </a:solidFill>
              </a:rPr>
              <a:t>Pixel </a:t>
            </a:r>
            <a:r>
              <a:rPr lang="en-US" sz="1800" u="sng" dirty="0" err="1" smtClean="0">
                <a:solidFill>
                  <a:srgbClr val="800000"/>
                </a:solidFill>
              </a:rPr>
              <a:t>Shaders</a:t>
            </a:r>
            <a:r>
              <a:rPr lang="en-US" sz="1800" dirty="0" smtClean="0">
                <a:solidFill>
                  <a:srgbClr val="800000"/>
                </a:solidFill>
              </a:rPr>
              <a:t> (Programmable Only)</a:t>
            </a:r>
            <a:endParaRPr lang="en-US" sz="1800" dirty="0" smtClean="0">
              <a:solidFill>
                <a:srgbClr val="0000CC"/>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Input: output of vertex </a:t>
            </a:r>
            <a:r>
              <a:rPr lang="en-US" sz="1800" dirty="0" err="1" smtClean="0">
                <a:solidFill>
                  <a:srgbClr val="0000CC"/>
                </a:solidFill>
              </a:rPr>
              <a:t>shaders</a:t>
            </a:r>
            <a:r>
              <a:rPr lang="en-US" sz="1800" dirty="0" smtClean="0">
                <a:solidFill>
                  <a:srgbClr val="0000CC"/>
                </a:solidFill>
              </a:rPr>
              <a:t> (lighting </a:t>
            </a:r>
            <a:r>
              <a:rPr lang="en-US" sz="1800" i="1" dirty="0" smtClean="0">
                <a:solidFill>
                  <a:srgbClr val="0000CC"/>
                </a:solidFill>
              </a:rPr>
              <a:t>aka </a:t>
            </a:r>
            <a:r>
              <a:rPr lang="en-US" sz="1800" dirty="0" smtClean="0">
                <a:solidFill>
                  <a:srgbClr val="0000CC"/>
                </a:solidFill>
              </a:rPr>
              <a:t>illumination) </a:t>
            </a:r>
          </a:p>
          <a:p>
            <a:pPr marL="742950" lvl="1" indent="-285750">
              <a:spcBef>
                <a:spcPts val="600"/>
              </a:spcBef>
              <a:buClr>
                <a:srgbClr val="5B0DAA"/>
              </a:buClr>
              <a:buFont typeface="Wingdings" pitchFamily="2" charset="2"/>
              <a:buChar char="­"/>
            </a:pPr>
            <a:r>
              <a:rPr lang="en-US" sz="1800" dirty="0" smtClean="0">
                <a:solidFill>
                  <a:srgbClr val="0000CC"/>
                </a:solidFill>
              </a:rPr>
              <a:t>Output: pixel color, transparency (R, G, B, A)</a:t>
            </a:r>
            <a:endParaRPr lang="en-US" sz="1800" dirty="0" smtClean="0">
              <a:solidFill>
                <a:srgbClr val="800000"/>
              </a:solidFill>
            </a:endParaRPr>
          </a:p>
          <a:p>
            <a:pPr marL="342900" indent="-342900">
              <a:lnSpc>
                <a:spcPct val="110000"/>
              </a:lnSpc>
              <a:buClr>
                <a:srgbClr val="800000"/>
              </a:buClr>
              <a:buFont typeface="Wingdings" pitchFamily="2" charset="2"/>
              <a:buChar char="l"/>
            </a:pPr>
            <a:r>
              <a:rPr lang="en-US" sz="1800" u="sng" dirty="0" err="1" smtClean="0">
                <a:solidFill>
                  <a:srgbClr val="800000"/>
                </a:solidFill>
              </a:rPr>
              <a:t>Shader</a:t>
            </a:r>
            <a:r>
              <a:rPr lang="en-US" sz="1800" u="sng" dirty="0" smtClean="0">
                <a:solidFill>
                  <a:srgbClr val="800000"/>
                </a:solidFill>
              </a:rPr>
              <a:t> Languages</a:t>
            </a:r>
            <a:endParaRPr lang="en-US" sz="1800" dirty="0" smtClean="0">
              <a:solidFill>
                <a:srgbClr val="800000"/>
              </a:solidFill>
            </a:endParaRPr>
          </a:p>
          <a:p>
            <a:pPr marL="742950" lvl="1" indent="-285750">
              <a:spcBef>
                <a:spcPts val="600"/>
              </a:spcBef>
              <a:buClr>
                <a:srgbClr val="5B0DAA"/>
              </a:buClr>
              <a:buFont typeface="Wingdings" pitchFamily="2" charset="2"/>
              <a:buChar char="­"/>
            </a:pPr>
            <a:r>
              <a:rPr lang="en-US" sz="1800" u="sng" dirty="0" smtClean="0">
                <a:solidFill>
                  <a:srgbClr val="0000CC"/>
                </a:solidFill>
              </a:rPr>
              <a:t>Domain-specific programming languages</a:t>
            </a:r>
          </a:p>
          <a:p>
            <a:pPr marL="742950" lvl="1" indent="-285750">
              <a:spcBef>
                <a:spcPts val="600"/>
              </a:spcBef>
              <a:buClr>
                <a:srgbClr val="5B0DAA"/>
              </a:buClr>
              <a:buFont typeface="Wingdings" pitchFamily="2" charset="2"/>
              <a:buChar char="­"/>
            </a:pPr>
            <a:r>
              <a:rPr lang="en-US" sz="1800" dirty="0" smtClean="0">
                <a:solidFill>
                  <a:srgbClr val="0000CC"/>
                </a:solidFill>
              </a:rPr>
              <a:t>Geared towards </a:t>
            </a:r>
            <a:r>
              <a:rPr lang="en-US" sz="1800" u="sng" dirty="0" smtClean="0">
                <a:solidFill>
                  <a:srgbClr val="0000CC"/>
                </a:solidFill>
              </a:rPr>
              <a:t>hardware rendering</a:t>
            </a:r>
          </a:p>
          <a:p>
            <a:pPr marL="742950" lvl="1" indent="-285750">
              <a:spcBef>
                <a:spcPts val="600"/>
              </a:spcBef>
              <a:buClr>
                <a:srgbClr val="5B0DAA"/>
              </a:buClr>
              <a:buFont typeface="Wingdings" pitchFamily="2" charset="2"/>
              <a:buChar char="­"/>
            </a:pPr>
            <a:r>
              <a:rPr lang="en-US" sz="1800" dirty="0" smtClean="0">
                <a:solidFill>
                  <a:srgbClr val="0000CC"/>
                </a:solidFill>
              </a:rPr>
              <a:t>(O)GLSL, HLSL / </a:t>
            </a:r>
            <a:r>
              <a:rPr lang="en-US" sz="1800" dirty="0" smtClean="0">
                <a:solidFill>
                  <a:srgbClr val="0070C0"/>
                </a:solidFill>
              </a:rPr>
              <a:t>Direct3D</a:t>
            </a:r>
            <a:r>
              <a:rPr lang="en-US" sz="1800" dirty="0" smtClean="0">
                <a:solidFill>
                  <a:srgbClr val="0000CC"/>
                </a:solidFill>
              </a:rPr>
              <a:t>, </a:t>
            </a:r>
            <a:r>
              <a:rPr lang="en-US" sz="1800" dirty="0" err="1" smtClean="0">
                <a:solidFill>
                  <a:srgbClr val="0000CC"/>
                </a:solidFill>
              </a:rPr>
              <a:t>Renderman</a:t>
            </a:r>
            <a:endParaRPr lang="en-US" sz="1800" dirty="0" smtClean="0">
              <a:solidFill>
                <a:srgbClr val="0000CC"/>
              </a:solidFill>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Acknowledgements</a:t>
            </a:r>
            <a:endParaRPr lang="en-US" sz="2000" dirty="0">
              <a:solidFill>
                <a:srgbClr val="5B0DAA"/>
              </a:solidFill>
              <a:latin typeface="Copperplate Gothic Light" pitchFamily="34" charset="0"/>
            </a:endParaRPr>
          </a:p>
        </p:txBody>
      </p:sp>
      <p:sp>
        <p:nvSpPr>
          <p:cNvPr id="4" name="Rectangle 3"/>
          <p:cNvSpPr/>
          <p:nvPr/>
        </p:nvSpPr>
        <p:spPr>
          <a:xfrm>
            <a:off x="457200" y="2743200"/>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4"/>
              </a:rPr>
              <a:t>http://bit.ly/gC3vwH</a:t>
            </a:r>
            <a:endParaRPr lang="en-US" sz="1200" dirty="0">
              <a:solidFill>
                <a:srgbClr val="7030A0"/>
              </a:solidFill>
            </a:endParaRPr>
          </a:p>
        </p:txBody>
      </p:sp>
      <p:grpSp>
        <p:nvGrpSpPr>
          <p:cNvPr id="2" name="Group 17"/>
          <p:cNvGrpSpPr/>
          <p:nvPr/>
        </p:nvGrpSpPr>
        <p:grpSpPr>
          <a:xfrm>
            <a:off x="533400" y="1066800"/>
            <a:ext cx="5410200" cy="1600200"/>
            <a:chOff x="533400" y="1295400"/>
            <a:chExt cx="5410200" cy="1600200"/>
          </a:xfrm>
        </p:grpSpPr>
        <p:sp>
          <p:nvSpPr>
            <p:cNvPr id="8" name="Rectangle 7"/>
            <p:cNvSpPr/>
            <p:nvPr/>
          </p:nvSpPr>
          <p:spPr>
            <a:xfrm>
              <a:off x="1828800" y="1295400"/>
              <a:ext cx="4114800" cy="1477328"/>
            </a:xfrm>
            <a:prstGeom prst="rect">
              <a:avLst/>
            </a:prstGeom>
          </p:spPr>
          <p:txBody>
            <a:bodyPr wrap="square">
              <a:spAutoFit/>
            </a:bodyPr>
            <a:lstStyle/>
            <a:p>
              <a:r>
                <a:rPr lang="en-US" sz="1800" dirty="0" smtClean="0">
                  <a:solidFill>
                    <a:srgbClr val="6600CC"/>
                  </a:solidFill>
                </a:rPr>
                <a:t>Nathan H. Bean</a:t>
              </a:r>
            </a:p>
            <a:p>
              <a:r>
                <a:rPr lang="en-US" sz="1200" dirty="0" smtClean="0">
                  <a:solidFill>
                    <a:srgbClr val="6600CC"/>
                  </a:solidFill>
                </a:rPr>
                <a:t>Instructor</a:t>
              </a:r>
            </a:p>
            <a:p>
              <a:r>
                <a:rPr lang="en-US" sz="1200" dirty="0" smtClean="0">
                  <a:solidFill>
                    <a:srgbClr val="6600CC"/>
                  </a:solidFill>
                </a:rPr>
                <a:t>Outreach Coordinator</a:t>
              </a:r>
            </a:p>
            <a:p>
              <a:r>
                <a:rPr lang="en-US" sz="1200" dirty="0" smtClean="0">
                  <a:solidFill>
                    <a:srgbClr val="6600CC"/>
                  </a:solidFill>
                </a:rPr>
                <a:t>Department of Computing and Information Sciences</a:t>
              </a:r>
            </a:p>
            <a:p>
              <a:r>
                <a:rPr lang="en-US" sz="1200" dirty="0" smtClean="0">
                  <a:solidFill>
                    <a:srgbClr val="6600CC"/>
                  </a:solidFill>
                </a:rPr>
                <a:t>Kansas State University</a:t>
              </a:r>
            </a:p>
            <a:p>
              <a:pPr>
                <a:spcBef>
                  <a:spcPts val="0"/>
                </a:spcBef>
              </a:pPr>
              <a:r>
                <a:rPr lang="en-US" sz="1200" dirty="0" smtClean="0">
                  <a:solidFill>
                    <a:srgbClr val="7030A0"/>
                  </a:solidFill>
                  <a:hlinkClick r:id="rId4"/>
                </a:rPr>
                <a:t>http://bit.ly/gC3vwH</a:t>
              </a:r>
              <a:endParaRPr lang="en-US" sz="1200" dirty="0">
                <a:solidFill>
                  <a:srgbClr val="7030A0"/>
                </a:solidFill>
              </a:endParaRPr>
            </a:p>
          </p:txBody>
        </p:sp>
        <p:pic>
          <p:nvPicPr>
            <p:cNvPr id="17" name="Picture 16" descr="Nathan Bean.jpg"/>
            <p:cNvPicPr>
              <a:picLocks noChangeAspect="1"/>
            </p:cNvPicPr>
            <p:nvPr/>
          </p:nvPicPr>
          <p:blipFill>
            <a:blip r:embed="rId5" cstate="print"/>
            <a:stretch>
              <a:fillRect/>
            </a:stretch>
          </p:blipFill>
          <p:spPr>
            <a:xfrm>
              <a:off x="533400" y="1295400"/>
              <a:ext cx="1142999" cy="1600200"/>
            </a:xfrm>
            <a:prstGeom prst="rect">
              <a:avLst/>
            </a:prstGeom>
          </p:spPr>
        </p:pic>
      </p:grpSp>
      <p:grpSp>
        <p:nvGrpSpPr>
          <p:cNvPr id="3" name="Group 25"/>
          <p:cNvGrpSpPr/>
          <p:nvPr/>
        </p:nvGrpSpPr>
        <p:grpSpPr>
          <a:xfrm>
            <a:off x="4267200" y="3352800"/>
            <a:ext cx="4724400" cy="1403461"/>
            <a:chOff x="1828800" y="3048000"/>
            <a:chExt cx="4724400" cy="1403461"/>
          </a:xfrm>
        </p:grpSpPr>
        <p:pic>
          <p:nvPicPr>
            <p:cNvPr id="24" name="Picture 23" descr="AvDsummer2008small.jpg"/>
            <p:cNvPicPr>
              <a:picLocks noChangeAspect="1"/>
            </p:cNvPicPr>
            <p:nvPr/>
          </p:nvPicPr>
          <p:blipFill>
            <a:blip r:embed="rId6" cstate="print"/>
            <a:stretch>
              <a:fillRect/>
            </a:stretch>
          </p:blipFill>
          <p:spPr>
            <a:xfrm>
              <a:off x="5410200" y="3064979"/>
              <a:ext cx="1143000" cy="1266825"/>
            </a:xfrm>
            <a:prstGeom prst="rect">
              <a:avLst/>
            </a:prstGeom>
          </p:spPr>
        </p:pic>
        <p:sp>
          <p:nvSpPr>
            <p:cNvPr id="25" name="Rectangle 24"/>
            <p:cNvSpPr/>
            <p:nvPr/>
          </p:nvSpPr>
          <p:spPr>
            <a:xfrm>
              <a:off x="1828800" y="3048000"/>
              <a:ext cx="3429000" cy="1403461"/>
            </a:xfrm>
            <a:prstGeom prst="rect">
              <a:avLst/>
            </a:prstGeom>
          </p:spPr>
          <p:txBody>
            <a:bodyPr wrap="square">
              <a:spAutoFit/>
            </a:bodyPr>
            <a:lstStyle/>
            <a:p>
              <a:pPr algn="r"/>
              <a:r>
                <a:rPr lang="en-US" sz="1800" dirty="0" smtClean="0">
                  <a:solidFill>
                    <a:srgbClr val="800000"/>
                  </a:solidFill>
                </a:rPr>
                <a:t>Andy van Dam</a:t>
              </a:r>
            </a:p>
            <a:p>
              <a:pPr algn="r"/>
              <a:r>
                <a:rPr lang="en-US" sz="1200" dirty="0" smtClean="0">
                  <a:solidFill>
                    <a:srgbClr val="800000"/>
                  </a:solidFill>
                </a:rPr>
                <a:t>T. J. Watson University Professor of Technology and Education &amp; Professor of Computer Science</a:t>
              </a:r>
            </a:p>
            <a:p>
              <a:pPr algn="r"/>
              <a:r>
                <a:rPr lang="en-US" sz="1200" dirty="0" smtClean="0">
                  <a:solidFill>
                    <a:srgbClr val="800000"/>
                  </a:solidFill>
                </a:rPr>
                <a:t>Brown University</a:t>
              </a:r>
            </a:p>
            <a:p>
              <a:pPr algn="r"/>
              <a:r>
                <a:rPr lang="en-US" sz="1200" dirty="0" smtClean="0">
                  <a:solidFill>
                    <a:srgbClr val="008000"/>
                  </a:solidFill>
                  <a:hlinkClick r:id="rId7"/>
                </a:rPr>
                <a:t>http://www.cs.brown.edu/~avd/</a:t>
              </a:r>
              <a:r>
                <a:rPr lang="en-US" sz="1200" dirty="0" smtClean="0">
                  <a:solidFill>
                    <a:srgbClr val="008000"/>
                  </a:solidFill>
                </a:rPr>
                <a:t> </a:t>
              </a:r>
              <a:endParaRPr lang="en-US" sz="1200" dirty="0"/>
            </a:p>
          </p:txBody>
        </p:sp>
      </p:grpSp>
      <p:sp>
        <p:nvSpPr>
          <p:cNvPr id="10" name="Rectangle 9"/>
          <p:cNvSpPr/>
          <p:nvPr/>
        </p:nvSpPr>
        <p:spPr>
          <a:xfrm>
            <a:off x="457200" y="5939135"/>
            <a:ext cx="6553200" cy="461665"/>
          </a:xfrm>
          <a:prstGeom prst="rect">
            <a:avLst/>
          </a:prstGeom>
        </p:spPr>
        <p:txBody>
          <a:bodyPr wrap="square">
            <a:spAutoFit/>
          </a:bodyPr>
          <a:lstStyle/>
          <a:p>
            <a:pPr>
              <a:spcBef>
                <a:spcPts val="0"/>
              </a:spcBef>
            </a:pPr>
            <a:r>
              <a:rPr lang="en-US" sz="1200" dirty="0" smtClean="0">
                <a:solidFill>
                  <a:srgbClr val="669900"/>
                </a:solidFill>
              </a:rPr>
              <a:t>Cg material from figures © 2003 R. Fernando &amp; M. </a:t>
            </a:r>
            <a:r>
              <a:rPr lang="en-US" sz="1200" dirty="0" err="1" smtClean="0">
                <a:solidFill>
                  <a:srgbClr val="669900"/>
                </a:solidFill>
              </a:rPr>
              <a:t>Kilgard</a:t>
            </a:r>
            <a:r>
              <a:rPr lang="en-US" sz="1200" dirty="0" smtClean="0">
                <a:solidFill>
                  <a:srgbClr val="669900"/>
                </a:solidFill>
              </a:rPr>
              <a:t>, </a:t>
            </a:r>
            <a:r>
              <a:rPr lang="en-US" sz="1200" dirty="0" err="1" smtClean="0">
                <a:solidFill>
                  <a:srgbClr val="669900"/>
                </a:solidFill>
              </a:rPr>
              <a:t>Nvidia</a:t>
            </a:r>
            <a:r>
              <a:rPr lang="en-US" sz="1200" dirty="0" smtClean="0">
                <a:solidFill>
                  <a:srgbClr val="669900"/>
                </a:solidFill>
              </a:rPr>
              <a:t>, from </a:t>
            </a:r>
            <a:r>
              <a:rPr lang="en-US" sz="1200" i="1" dirty="0" smtClean="0">
                <a:solidFill>
                  <a:srgbClr val="669900"/>
                </a:solidFill>
              </a:rPr>
              <a:t>The Cg Tutorial</a:t>
            </a:r>
            <a:endParaRPr lang="en-US" sz="1200" dirty="0" smtClean="0">
              <a:solidFill>
                <a:srgbClr val="669900"/>
              </a:solidFill>
            </a:endParaRPr>
          </a:p>
          <a:p>
            <a:pPr>
              <a:spcBef>
                <a:spcPts val="0"/>
              </a:spcBef>
            </a:pPr>
            <a:r>
              <a:rPr lang="en-US" sz="1200" dirty="0" smtClean="0">
                <a:solidFill>
                  <a:srgbClr val="669900"/>
                </a:solidFill>
                <a:hlinkClick r:id="rId8"/>
              </a:rPr>
              <a:t>http://bit.ly/59ffSR</a:t>
            </a:r>
            <a:r>
              <a:rPr lang="en-US" sz="1200" dirty="0" smtClean="0">
                <a:solidFill>
                  <a:srgbClr val="669900"/>
                </a:solidFill>
              </a:rPr>
              <a:t> </a:t>
            </a:r>
            <a:endParaRPr lang="en-US" sz="1200" dirty="0">
              <a:solidFill>
                <a:srgbClr val="669900"/>
              </a:solidFill>
            </a:endParaRPr>
          </a:p>
        </p:txBody>
      </p:sp>
      <p:grpSp>
        <p:nvGrpSpPr>
          <p:cNvPr id="5" name="Group 15"/>
          <p:cNvGrpSpPr/>
          <p:nvPr/>
        </p:nvGrpSpPr>
        <p:grpSpPr>
          <a:xfrm>
            <a:off x="521003" y="3390900"/>
            <a:ext cx="3225194" cy="1143000"/>
            <a:chOff x="521003" y="3575161"/>
            <a:chExt cx="3225194" cy="1143000"/>
          </a:xfrm>
        </p:grpSpPr>
        <p:pic>
          <p:nvPicPr>
            <p:cNvPr id="12" name="Picture 11" descr="RandimaFernando.jpg"/>
            <p:cNvPicPr>
              <a:picLocks noChangeAspect="1"/>
            </p:cNvPicPr>
            <p:nvPr/>
          </p:nvPicPr>
          <p:blipFill>
            <a:blip r:embed="rId9" cstate="print"/>
            <a:stretch>
              <a:fillRect/>
            </a:stretch>
          </p:blipFill>
          <p:spPr>
            <a:xfrm>
              <a:off x="521003" y="3575161"/>
              <a:ext cx="979714" cy="1143000"/>
            </a:xfrm>
            <a:prstGeom prst="rect">
              <a:avLst/>
            </a:prstGeom>
          </p:spPr>
        </p:pic>
        <p:sp>
          <p:nvSpPr>
            <p:cNvPr id="13" name="Rectangle 12"/>
            <p:cNvSpPr/>
            <p:nvPr/>
          </p:nvSpPr>
          <p:spPr>
            <a:xfrm>
              <a:off x="1676400" y="3629597"/>
              <a:ext cx="2069797" cy="1034129"/>
            </a:xfrm>
            <a:prstGeom prst="rect">
              <a:avLst/>
            </a:prstGeom>
          </p:spPr>
          <p:txBody>
            <a:bodyPr wrap="none">
              <a:spAutoFit/>
            </a:bodyPr>
            <a:lstStyle/>
            <a:p>
              <a:r>
                <a:rPr lang="en-US" sz="1800" dirty="0" smtClean="0">
                  <a:solidFill>
                    <a:srgbClr val="3366CC"/>
                  </a:solidFill>
                </a:rPr>
                <a:t>Randy Fernando </a:t>
              </a:r>
            </a:p>
            <a:p>
              <a:r>
                <a:rPr lang="en-US" sz="1200" dirty="0" smtClean="0">
                  <a:solidFill>
                    <a:srgbClr val="3366CC"/>
                  </a:solidFill>
                </a:rPr>
                <a:t>Executive Director</a:t>
              </a:r>
            </a:p>
            <a:p>
              <a:r>
                <a:rPr lang="en-US" sz="1200" dirty="0" smtClean="0">
                  <a:solidFill>
                    <a:srgbClr val="3366CC"/>
                  </a:solidFill>
                </a:rPr>
                <a:t>Mindful Schools</a:t>
              </a:r>
              <a:endParaRPr lang="en-US" sz="1200" dirty="0" smtClean="0">
                <a:solidFill>
                  <a:srgbClr val="3366CC"/>
                </a:solidFill>
                <a:hlinkClick r:id="rId10"/>
              </a:endParaRPr>
            </a:p>
            <a:p>
              <a:r>
                <a:rPr lang="en-US" sz="1200" dirty="0" smtClean="0">
                  <a:solidFill>
                    <a:srgbClr val="3366CC"/>
                  </a:solidFill>
                  <a:hlinkClick r:id="rId10"/>
                </a:rPr>
                <a:t>http://www.randima.com</a:t>
              </a:r>
              <a:endParaRPr lang="en-US" sz="1200" dirty="0">
                <a:solidFill>
                  <a:srgbClr val="3366CC"/>
                </a:solidFill>
              </a:endParaRPr>
            </a:p>
          </p:txBody>
        </p:sp>
      </p:grpSp>
      <p:grpSp>
        <p:nvGrpSpPr>
          <p:cNvPr id="6" name="Group 18"/>
          <p:cNvGrpSpPr/>
          <p:nvPr/>
        </p:nvGrpSpPr>
        <p:grpSpPr>
          <a:xfrm>
            <a:off x="533400" y="4648200"/>
            <a:ext cx="4038600" cy="1034129"/>
            <a:chOff x="533400" y="4648200"/>
            <a:chExt cx="4038600" cy="1034129"/>
          </a:xfrm>
        </p:grpSpPr>
        <p:pic>
          <p:nvPicPr>
            <p:cNvPr id="11" name="Picture 10" descr="profile-photo-Mark_Kilgard.jpg"/>
            <p:cNvPicPr>
              <a:picLocks noChangeAspect="1"/>
            </p:cNvPicPr>
            <p:nvPr/>
          </p:nvPicPr>
          <p:blipFill>
            <a:blip r:embed="rId11" cstate="print"/>
            <a:stretch>
              <a:fillRect/>
            </a:stretch>
          </p:blipFill>
          <p:spPr>
            <a:xfrm>
              <a:off x="533400" y="4669964"/>
              <a:ext cx="990600" cy="990600"/>
            </a:xfrm>
            <a:prstGeom prst="rect">
              <a:avLst/>
            </a:prstGeom>
          </p:spPr>
        </p:pic>
        <p:sp>
          <p:nvSpPr>
            <p:cNvPr id="14" name="Rectangle 13"/>
            <p:cNvSpPr/>
            <p:nvPr/>
          </p:nvSpPr>
          <p:spPr>
            <a:xfrm>
              <a:off x="1676400" y="4648200"/>
              <a:ext cx="2895600" cy="1034129"/>
            </a:xfrm>
            <a:prstGeom prst="rect">
              <a:avLst/>
            </a:prstGeom>
          </p:spPr>
          <p:txBody>
            <a:bodyPr wrap="square">
              <a:spAutoFit/>
            </a:bodyPr>
            <a:lstStyle/>
            <a:p>
              <a:r>
                <a:rPr lang="en-US" sz="1800" dirty="0" smtClean="0">
                  <a:solidFill>
                    <a:srgbClr val="669900"/>
                  </a:solidFill>
                </a:rPr>
                <a:t>Mark </a:t>
              </a:r>
              <a:r>
                <a:rPr lang="en-US" sz="1800" dirty="0" err="1" smtClean="0">
                  <a:solidFill>
                    <a:srgbClr val="669900"/>
                  </a:solidFill>
                </a:rPr>
                <a:t>Kilgard</a:t>
              </a:r>
              <a:endParaRPr lang="en-US" sz="1800" dirty="0" smtClean="0">
                <a:solidFill>
                  <a:srgbClr val="669900"/>
                </a:solidFill>
              </a:endParaRPr>
            </a:p>
            <a:p>
              <a:r>
                <a:rPr lang="en-US" sz="1200" dirty="0" smtClean="0">
                  <a:solidFill>
                    <a:srgbClr val="669900"/>
                  </a:solidFill>
                </a:rPr>
                <a:t>Principal System Software Engineer</a:t>
              </a:r>
            </a:p>
            <a:p>
              <a:r>
                <a:rPr lang="en-US" sz="1200" dirty="0" err="1" smtClean="0">
                  <a:solidFill>
                    <a:srgbClr val="669900"/>
                  </a:solidFill>
                </a:rPr>
                <a:t>Nvidia</a:t>
              </a:r>
              <a:endParaRPr lang="en-US" sz="1200" dirty="0" smtClean="0">
                <a:solidFill>
                  <a:srgbClr val="669900"/>
                </a:solidFill>
                <a:hlinkClick r:id="rId12"/>
              </a:endParaRPr>
            </a:p>
            <a:p>
              <a:r>
                <a:rPr lang="en-US" sz="1200" dirty="0" smtClean="0">
                  <a:solidFill>
                    <a:srgbClr val="669900"/>
                  </a:solidFill>
                  <a:hlinkClick r:id="rId12"/>
                </a:rPr>
                <a:t>http://bit.ly/gdjLzR</a:t>
              </a:r>
              <a:endParaRPr lang="en-US" sz="1800" dirty="0"/>
            </a:p>
          </p:txBody>
        </p:sp>
      </p:grpSp>
      <p:pic>
        <p:nvPicPr>
          <p:cNvPr id="18" name="Picture 17" descr="KSU-CIS.jpg"/>
          <p:cNvPicPr>
            <a:picLocks noChangeAspect="1"/>
          </p:cNvPicPr>
          <p:nvPr/>
        </p:nvPicPr>
        <p:blipFill>
          <a:blip r:embed="rId13" cstate="print"/>
          <a:stretch>
            <a:fillRect/>
          </a:stretch>
        </p:blipFill>
        <p:spPr>
          <a:xfrm>
            <a:off x="6248400" y="1447800"/>
            <a:ext cx="2374900" cy="8890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8)">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lide(fromRigh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lide(fromBottom)">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lide(from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slide(fromBottom)">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lnSpc>
                <a:spcPct val="110000"/>
              </a:lnSpc>
              <a:buClr>
                <a:srgbClr val="800000"/>
              </a:buClr>
              <a:buFont typeface="Wingdings" pitchFamily="2" charset="2"/>
              <a:buChar char="l"/>
            </a:pPr>
            <a:r>
              <a:rPr lang="en-US" sz="1800" dirty="0" smtClean="0">
                <a:solidFill>
                  <a:srgbClr val="800000"/>
                </a:solidFill>
              </a:rPr>
              <a:t>Popular 3-D Graphics Library of DirectX (Sometimes Called “DirectX”)</a:t>
            </a:r>
          </a:p>
          <a:p>
            <a:pPr marL="742950" lvl="1" indent="-285750">
              <a:spcBef>
                <a:spcPts val="600"/>
              </a:spcBef>
              <a:buClr>
                <a:srgbClr val="5B0DAA"/>
              </a:buClr>
              <a:buFont typeface="Wingdings" pitchFamily="2" charset="2"/>
              <a:buChar char="­"/>
            </a:pPr>
            <a:r>
              <a:rPr lang="en-US" sz="1800" dirty="0" smtClean="0">
                <a:solidFill>
                  <a:srgbClr val="0000CC"/>
                </a:solidFill>
              </a:rPr>
              <a:t>Top market share due to Windows &amp; Xbox platforms</a:t>
            </a:r>
          </a:p>
          <a:p>
            <a:pPr marL="742950" lvl="1" indent="-285750">
              <a:spcBef>
                <a:spcPts val="600"/>
              </a:spcBef>
              <a:buClr>
                <a:srgbClr val="5B0DAA"/>
              </a:buClr>
              <a:buFont typeface="Wingdings" pitchFamily="2" charset="2"/>
              <a:buChar char="­"/>
            </a:pPr>
            <a:r>
              <a:rPr lang="en-US" sz="1800" dirty="0" smtClean="0">
                <a:solidFill>
                  <a:srgbClr val="0000CC"/>
                </a:solidFill>
              </a:rPr>
              <a:t>Many developers (has overtaken OpenGL except on </a:t>
            </a:r>
            <a:r>
              <a:rPr lang="en-US" sz="1800" dirty="0" err="1" smtClean="0">
                <a:solidFill>
                  <a:srgbClr val="0000CC"/>
                </a:solidFill>
              </a:rPr>
              <a:t>smartphones</a:t>
            </a:r>
            <a:r>
              <a:rPr lang="en-US" sz="1800" dirty="0" smtClean="0">
                <a:solidFill>
                  <a:srgbClr val="0000CC"/>
                </a:solidFill>
              </a:rPr>
              <a:t>)</a:t>
            </a:r>
          </a:p>
          <a:p>
            <a:pPr marL="342900" indent="-342900">
              <a:lnSpc>
                <a:spcPct val="110000"/>
              </a:lnSpc>
              <a:buClr>
                <a:srgbClr val="800000"/>
              </a:buClr>
              <a:buFont typeface="Wingdings" pitchFamily="2" charset="2"/>
              <a:buChar char="l"/>
            </a:pPr>
            <a:r>
              <a:rPr lang="en-US" sz="1800" dirty="0" smtClean="0">
                <a:solidFill>
                  <a:srgbClr val="800000"/>
                </a:solidFill>
              </a:rPr>
              <a:t>Can Implement Many Effects We Have Studied/Will Study Such As:</a:t>
            </a:r>
          </a:p>
          <a:p>
            <a:pPr marL="742950" lvl="1" indent="-285750">
              <a:spcBef>
                <a:spcPts val="600"/>
              </a:spcBef>
              <a:buClr>
                <a:srgbClr val="5B0DAA"/>
              </a:buClr>
              <a:buFont typeface="Wingdings" pitchFamily="2" charset="2"/>
              <a:buChar char="­"/>
            </a:pPr>
            <a:r>
              <a:rPr lang="en-US" sz="1800" dirty="0" smtClean="0">
                <a:solidFill>
                  <a:srgbClr val="0000CC"/>
                </a:solidFill>
              </a:rPr>
              <a:t>Cube map (Lecture 12)</a:t>
            </a:r>
            <a:endParaRPr lang="en-US" sz="1800" i="1" dirty="0" smtClean="0">
              <a:solidFill>
                <a:srgbClr val="0000CC"/>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Particle system (Lecture 28)</a:t>
            </a:r>
            <a:endParaRPr lang="en-US" sz="1800" i="1" dirty="0" smtClean="0">
              <a:solidFill>
                <a:srgbClr val="0000CC"/>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Instancing (Lecture 20 &amp; Advanced CG)</a:t>
            </a:r>
          </a:p>
          <a:p>
            <a:pPr marL="742950" lvl="1" indent="-285750">
              <a:spcBef>
                <a:spcPts val="600"/>
              </a:spcBef>
              <a:buClr>
                <a:srgbClr val="5B0DAA"/>
              </a:buClr>
              <a:buFont typeface="Wingdings" pitchFamily="2" charset="2"/>
              <a:buChar char="­"/>
            </a:pPr>
            <a:r>
              <a:rPr lang="en-US" sz="1800" dirty="0" smtClean="0">
                <a:solidFill>
                  <a:srgbClr val="0000CC"/>
                </a:solidFill>
              </a:rPr>
              <a:t>Shadow volume (Lecture 12)</a:t>
            </a:r>
          </a:p>
          <a:p>
            <a:pPr marL="742950" lvl="1" indent="-285750">
              <a:spcBef>
                <a:spcPts val="600"/>
              </a:spcBef>
              <a:buClr>
                <a:srgbClr val="5B0DAA"/>
              </a:buClr>
              <a:buFont typeface="Wingdings" pitchFamily="2" charset="2"/>
              <a:buChar char="­"/>
            </a:pPr>
            <a:r>
              <a:rPr lang="en-US" sz="1800" dirty="0" smtClean="0">
                <a:solidFill>
                  <a:srgbClr val="0000CC"/>
                </a:solidFill>
              </a:rPr>
              <a:t>Displacement Mapping (Lecture 12)</a:t>
            </a:r>
          </a:p>
          <a:p>
            <a:pPr marL="742950" lvl="1" indent="-285750">
              <a:spcBef>
                <a:spcPts val="600"/>
              </a:spcBef>
              <a:buClr>
                <a:srgbClr val="5B0DAA"/>
              </a:buClr>
            </a:pPr>
            <a:endParaRPr lang="en-US" sz="1800" dirty="0" smtClean="0">
              <a:solidFill>
                <a:srgbClr val="0000CC"/>
              </a:solidFill>
            </a:endParaRPr>
          </a:p>
        </p:txBody>
      </p:sp>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Direct3D</a:t>
            </a:r>
            <a:endParaRPr lang="en-US" sz="2000" dirty="0">
              <a:solidFill>
                <a:srgbClr val="5B0DAA"/>
              </a:solidFill>
              <a:latin typeface="Copperplate Gothic Light" pitchFamily="34" charset="0"/>
            </a:endParaRPr>
          </a:p>
        </p:txBody>
      </p:sp>
      <p:pic>
        <p:nvPicPr>
          <p:cNvPr id="5" name="Picture 2"/>
          <p:cNvPicPr>
            <a:picLocks noChangeAspect="1" noChangeArrowheads="1"/>
          </p:cNvPicPr>
          <p:nvPr/>
        </p:nvPicPr>
        <p:blipFill>
          <a:blip r:embed="rId4" cstate="print"/>
          <a:srcRect/>
          <a:stretch>
            <a:fillRect/>
          </a:stretch>
        </p:blipFill>
        <p:spPr bwMode="auto">
          <a:xfrm>
            <a:off x="1458430" y="4267200"/>
            <a:ext cx="6618770" cy="1524000"/>
          </a:xfrm>
          <a:prstGeom prst="rect">
            <a:avLst/>
          </a:prstGeom>
          <a:noFill/>
          <a:ln w="9525">
            <a:noFill/>
            <a:miter lim="800000"/>
            <a:headEnd/>
            <a:tailEnd/>
          </a:ln>
        </p:spPr>
      </p:pic>
      <p:sp>
        <p:nvSpPr>
          <p:cNvPr id="6" name="Rectangle 5"/>
          <p:cNvSpPr/>
          <p:nvPr/>
        </p:nvSpPr>
        <p:spPr>
          <a:xfrm>
            <a:off x="457200" y="5939135"/>
            <a:ext cx="3962400" cy="461665"/>
          </a:xfrm>
          <a:prstGeom prst="rect">
            <a:avLst/>
          </a:prstGeom>
        </p:spPr>
        <p:txBody>
          <a:bodyPr wrap="square">
            <a:spAutoFit/>
          </a:bodyPr>
          <a:lstStyle/>
          <a:p>
            <a:pPr>
              <a:spcBef>
                <a:spcPts val="0"/>
              </a:spcBef>
            </a:pPr>
            <a:r>
              <a:rPr lang="en-US" sz="1200" dirty="0" smtClean="0">
                <a:solidFill>
                  <a:srgbClr val="0066CC"/>
                </a:solidFill>
              </a:rPr>
              <a:t>© 2006 D. Blythe, “The Direct3D</a:t>
            </a:r>
            <a:r>
              <a:rPr lang="en-US" sz="1200" baseline="30000" dirty="0" smtClean="0">
                <a:solidFill>
                  <a:srgbClr val="0066CC"/>
                </a:solidFill>
              </a:rPr>
              <a:t>®</a:t>
            </a:r>
            <a:r>
              <a:rPr lang="en-US" sz="1200" dirty="0" smtClean="0">
                <a:solidFill>
                  <a:srgbClr val="0066CC"/>
                </a:solidFill>
              </a:rPr>
              <a:t> 10 System”.</a:t>
            </a:r>
            <a:endParaRPr lang="en-US" sz="1200" i="1" dirty="0" smtClean="0">
              <a:solidFill>
                <a:srgbClr val="0066CC"/>
              </a:solidFill>
            </a:endParaRPr>
          </a:p>
          <a:p>
            <a:pPr>
              <a:spcBef>
                <a:spcPts val="0"/>
              </a:spcBef>
            </a:pPr>
            <a:r>
              <a:rPr lang="en-US" sz="1200" dirty="0" smtClean="0">
                <a:solidFill>
                  <a:srgbClr val="0066CC"/>
                </a:solidFill>
                <a:hlinkClick r:id="rId5"/>
              </a:rPr>
              <a:t>http://bit.ly/i33uMv</a:t>
            </a:r>
            <a:endParaRPr lang="en-US" sz="1200" dirty="0">
              <a:solidFill>
                <a:srgbClr val="0066CC"/>
              </a:solidFill>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Preview:</a:t>
            </a:r>
          </a:p>
          <a:p>
            <a:pPr algn="ctr">
              <a:spcBef>
                <a:spcPct val="0"/>
              </a:spcBef>
              <a:buClrTx/>
            </a:pPr>
            <a:r>
              <a:rPr lang="en-US" sz="2800" dirty="0" err="1" smtClean="0">
                <a:solidFill>
                  <a:srgbClr val="5B0DAA"/>
                </a:solidFill>
                <a:latin typeface="Copperplate Gothic Light" pitchFamily="34" charset="0"/>
              </a:rPr>
              <a:t>Shader</a:t>
            </a:r>
            <a:r>
              <a:rPr lang="en-US" sz="2800" dirty="0" smtClean="0">
                <a:solidFill>
                  <a:srgbClr val="5B0DAA"/>
                </a:solidFill>
                <a:latin typeface="Copperplate Gothic Light" pitchFamily="34" charset="0"/>
              </a:rPr>
              <a:t> Languages</a:t>
            </a:r>
            <a:endParaRPr lang="en-US" sz="2000" dirty="0">
              <a:solidFill>
                <a:srgbClr val="5B0DAA"/>
              </a:solidFill>
              <a:latin typeface="Copperplate Gothic Light" pitchFamily="34" charset="0"/>
            </a:endParaRPr>
          </a:p>
        </p:txBody>
      </p:sp>
      <p:grpSp>
        <p:nvGrpSpPr>
          <p:cNvPr id="2" name="Group 7"/>
          <p:cNvGrpSpPr/>
          <p:nvPr/>
        </p:nvGrpSpPr>
        <p:grpSpPr>
          <a:xfrm>
            <a:off x="2326237" y="990600"/>
            <a:ext cx="4303163" cy="2762310"/>
            <a:chOff x="2631037" y="990600"/>
            <a:chExt cx="4303163" cy="2762310"/>
          </a:xfrm>
        </p:grpSpPr>
        <p:pic>
          <p:nvPicPr>
            <p:cNvPr id="4" name="Picture 3" descr="800px-Pipeline_OpenGL_(en).png"/>
            <p:cNvPicPr>
              <a:picLocks noChangeAspect="1"/>
            </p:cNvPicPr>
            <p:nvPr/>
          </p:nvPicPr>
          <p:blipFill>
            <a:blip r:embed="rId4" cstate="print"/>
            <a:stretch>
              <a:fillRect/>
            </a:stretch>
          </p:blipFill>
          <p:spPr>
            <a:xfrm>
              <a:off x="2631037" y="990600"/>
              <a:ext cx="4303163" cy="2302192"/>
            </a:xfrm>
            <a:prstGeom prst="rect">
              <a:avLst/>
            </a:prstGeom>
          </p:spPr>
        </p:pic>
        <p:sp>
          <p:nvSpPr>
            <p:cNvPr id="5" name="Rectangle 4"/>
            <p:cNvSpPr/>
            <p:nvPr/>
          </p:nvSpPr>
          <p:spPr>
            <a:xfrm>
              <a:off x="2827918" y="3352800"/>
              <a:ext cx="3909401" cy="400110"/>
            </a:xfrm>
            <a:prstGeom prst="rect">
              <a:avLst/>
            </a:prstGeom>
          </p:spPr>
          <p:txBody>
            <a:bodyPr wrap="square">
              <a:spAutoFit/>
            </a:bodyPr>
            <a:lstStyle/>
            <a:p>
              <a:pPr algn="ctr">
                <a:spcBef>
                  <a:spcPts val="0"/>
                </a:spcBef>
              </a:pPr>
              <a:r>
                <a:rPr lang="en-US" sz="1000" dirty="0" smtClean="0">
                  <a:solidFill>
                    <a:srgbClr val="0066CC"/>
                  </a:solidFill>
                </a:rPr>
                <a:t>OpenGL State Machine (Simplified) from Wikipedia: </a:t>
              </a:r>
              <a:r>
                <a:rPr lang="en-US" sz="1000" i="1" dirty="0" err="1" smtClean="0">
                  <a:solidFill>
                    <a:srgbClr val="0066CC"/>
                  </a:solidFill>
                </a:rPr>
                <a:t>Shader</a:t>
              </a:r>
              <a:endParaRPr lang="en-US" sz="1000" i="1" dirty="0" smtClean="0">
                <a:solidFill>
                  <a:srgbClr val="0066CC"/>
                </a:solidFill>
              </a:endParaRPr>
            </a:p>
            <a:p>
              <a:pPr algn="ctr">
                <a:spcBef>
                  <a:spcPts val="0"/>
                </a:spcBef>
              </a:pPr>
              <a:r>
                <a:rPr lang="en-US" sz="1000" dirty="0" smtClean="0">
                  <a:solidFill>
                    <a:srgbClr val="800000"/>
                  </a:solidFill>
                  <a:hlinkClick r:id="rId5"/>
                </a:rPr>
                <a:t>http://bit.ly/fi8tBP</a:t>
              </a:r>
              <a:r>
                <a:rPr lang="en-US" sz="1000" dirty="0" smtClean="0">
                  <a:solidFill>
                    <a:srgbClr val="800000"/>
                  </a:solidFill>
                </a:rPr>
                <a:t> </a:t>
              </a:r>
              <a:endParaRPr lang="en-US" sz="1000" dirty="0"/>
            </a:p>
          </p:txBody>
        </p:sp>
      </p:grpSp>
      <p:sp>
        <p:nvSpPr>
          <p:cNvPr id="6" name="Rectangle 5"/>
          <p:cNvSpPr/>
          <p:nvPr/>
        </p:nvSpPr>
        <p:spPr>
          <a:xfrm>
            <a:off x="1219200" y="3858363"/>
            <a:ext cx="7010400" cy="1945148"/>
          </a:xfrm>
          <a:prstGeom prst="rect">
            <a:avLst/>
          </a:prstGeom>
        </p:spPr>
        <p:txBody>
          <a:bodyPr wrap="square">
            <a:spAutoFit/>
          </a:bodyPr>
          <a:lstStyle/>
          <a:p>
            <a:r>
              <a:rPr lang="en-US" b="0" dirty="0" smtClean="0">
                <a:solidFill>
                  <a:srgbClr val="0066CC"/>
                </a:solidFill>
              </a:rPr>
              <a:t>• </a:t>
            </a:r>
            <a:r>
              <a:rPr lang="en-US" dirty="0" smtClean="0">
                <a:solidFill>
                  <a:srgbClr val="0066CC"/>
                </a:solidFill>
              </a:rPr>
              <a:t>HLSL</a:t>
            </a:r>
            <a:r>
              <a:rPr lang="en-US" b="0" dirty="0" smtClean="0">
                <a:solidFill>
                  <a:srgbClr val="0066CC"/>
                </a:solidFill>
              </a:rPr>
              <a:t>: </a:t>
            </a:r>
            <a:r>
              <a:rPr lang="en-US" b="0" dirty="0" err="1" smtClean="0">
                <a:solidFill>
                  <a:srgbClr val="0066CC"/>
                </a:solidFill>
              </a:rPr>
              <a:t>Shader</a:t>
            </a:r>
            <a:r>
              <a:rPr lang="en-US" b="0" dirty="0" smtClean="0">
                <a:solidFill>
                  <a:srgbClr val="0066CC"/>
                </a:solidFill>
              </a:rPr>
              <a:t> language and API developed by </a:t>
            </a:r>
            <a:r>
              <a:rPr lang="en-US" dirty="0" smtClean="0">
                <a:solidFill>
                  <a:srgbClr val="0066CC"/>
                </a:solidFill>
              </a:rPr>
              <a:t>Microsoft</a:t>
            </a:r>
            <a:r>
              <a:rPr lang="en-US" b="0" dirty="0" smtClean="0">
                <a:solidFill>
                  <a:srgbClr val="0066CC"/>
                </a:solidFill>
              </a:rPr>
              <a:t>, only usable from within a DirectX application.</a:t>
            </a:r>
            <a:endParaRPr lang="en-US" b="0" dirty="0" smtClean="0"/>
          </a:p>
          <a:p>
            <a:endParaRPr lang="en-US" b="0" dirty="0" smtClean="0">
              <a:solidFill>
                <a:srgbClr val="669900"/>
              </a:solidFill>
            </a:endParaRPr>
          </a:p>
          <a:p>
            <a:r>
              <a:rPr lang="en-US" b="0" dirty="0" smtClean="0">
                <a:solidFill>
                  <a:srgbClr val="669900"/>
                </a:solidFill>
              </a:rPr>
              <a:t>• </a:t>
            </a:r>
            <a:r>
              <a:rPr lang="en-US" dirty="0" smtClean="0">
                <a:solidFill>
                  <a:srgbClr val="669900"/>
                </a:solidFill>
              </a:rPr>
              <a:t>Cg</a:t>
            </a:r>
            <a:r>
              <a:rPr lang="en-US" b="0" dirty="0" smtClean="0">
                <a:solidFill>
                  <a:srgbClr val="669900"/>
                </a:solidFill>
              </a:rPr>
              <a:t>: </a:t>
            </a:r>
            <a:r>
              <a:rPr lang="en-US" b="0" dirty="0" err="1" smtClean="0">
                <a:solidFill>
                  <a:srgbClr val="669900"/>
                </a:solidFill>
              </a:rPr>
              <a:t>Shader</a:t>
            </a:r>
            <a:r>
              <a:rPr lang="en-US" b="0" dirty="0" smtClean="0">
                <a:solidFill>
                  <a:srgbClr val="669900"/>
                </a:solidFill>
              </a:rPr>
              <a:t> language and API developed by </a:t>
            </a:r>
            <a:r>
              <a:rPr lang="en-US" dirty="0" err="1" smtClean="0">
                <a:solidFill>
                  <a:srgbClr val="669900"/>
                </a:solidFill>
              </a:rPr>
              <a:t>Nvidia</a:t>
            </a:r>
            <a:r>
              <a:rPr lang="en-US" b="0" dirty="0" smtClean="0">
                <a:solidFill>
                  <a:srgbClr val="669900"/>
                </a:solidFill>
              </a:rPr>
              <a:t>, usable from within a DirectX and OpenGL application. Cg has a stark resemblance to HLSL.</a:t>
            </a:r>
            <a:r>
              <a:rPr lang="en-US" b="0" dirty="0" smtClean="0"/>
              <a:t/>
            </a:r>
            <a:br>
              <a:rPr lang="en-US" b="0" dirty="0" smtClean="0"/>
            </a:br>
            <a:endParaRPr lang="en-US" b="0" dirty="0" smtClean="0"/>
          </a:p>
          <a:p>
            <a:r>
              <a:rPr lang="en-US" b="0" dirty="0" smtClean="0">
                <a:solidFill>
                  <a:srgbClr val="FF6600"/>
                </a:solidFill>
              </a:rPr>
              <a:t>• </a:t>
            </a:r>
            <a:r>
              <a:rPr lang="en-US" dirty="0" smtClean="0">
                <a:solidFill>
                  <a:srgbClr val="FF6600"/>
                </a:solidFill>
              </a:rPr>
              <a:t>GLSL</a:t>
            </a:r>
            <a:r>
              <a:rPr lang="en-US" b="0" dirty="0" smtClean="0">
                <a:solidFill>
                  <a:srgbClr val="FF6600"/>
                </a:solidFill>
              </a:rPr>
              <a:t>: </a:t>
            </a:r>
            <a:r>
              <a:rPr lang="en-US" b="0" dirty="0" err="1" smtClean="0">
                <a:solidFill>
                  <a:srgbClr val="FF6600"/>
                </a:solidFill>
              </a:rPr>
              <a:t>Shader</a:t>
            </a:r>
            <a:r>
              <a:rPr lang="en-US" b="0" dirty="0" smtClean="0">
                <a:solidFill>
                  <a:srgbClr val="FF6600"/>
                </a:solidFill>
              </a:rPr>
              <a:t> language and API developed by the </a:t>
            </a:r>
            <a:r>
              <a:rPr lang="en-US" dirty="0" smtClean="0">
                <a:solidFill>
                  <a:srgbClr val="FF6600"/>
                </a:solidFill>
              </a:rPr>
              <a:t>OpenGL </a:t>
            </a:r>
            <a:r>
              <a:rPr lang="en-US" b="0" dirty="0" smtClean="0">
                <a:solidFill>
                  <a:srgbClr val="FF6600"/>
                </a:solidFill>
              </a:rPr>
              <a:t>consortium and usable from </a:t>
            </a:r>
            <a:r>
              <a:rPr lang="en-US" b="0" dirty="0" smtClean="0">
                <a:solidFill>
                  <a:srgbClr val="FF6600"/>
                </a:solidFill>
              </a:rPr>
              <a:t>within </a:t>
            </a:r>
            <a:r>
              <a:rPr lang="en-US" b="0" dirty="0" smtClean="0">
                <a:solidFill>
                  <a:srgbClr val="FF6600"/>
                </a:solidFill>
              </a:rPr>
              <a:t>an OpenGL application.</a:t>
            </a:r>
            <a:endParaRPr lang="en-US" b="0" dirty="0">
              <a:solidFill>
                <a:srgbClr val="FF6600"/>
              </a:solidFill>
            </a:endParaRPr>
          </a:p>
        </p:txBody>
      </p:sp>
      <p:sp>
        <p:nvSpPr>
          <p:cNvPr id="7" name="Rectangle 6"/>
          <p:cNvSpPr/>
          <p:nvPr/>
        </p:nvSpPr>
        <p:spPr>
          <a:xfrm>
            <a:off x="3265507" y="5862935"/>
            <a:ext cx="2917786" cy="461665"/>
          </a:xfrm>
          <a:prstGeom prst="rect">
            <a:avLst/>
          </a:prstGeom>
        </p:spPr>
        <p:txBody>
          <a:bodyPr wrap="none">
            <a:spAutoFit/>
          </a:bodyPr>
          <a:lstStyle/>
          <a:p>
            <a:pPr algn="ctr">
              <a:spcBef>
                <a:spcPts val="0"/>
              </a:spcBef>
            </a:pPr>
            <a:r>
              <a:rPr lang="en-US" sz="1200" dirty="0" smtClean="0">
                <a:solidFill>
                  <a:srgbClr val="0070C0"/>
                </a:solidFill>
              </a:rPr>
              <a:t>© 2009 </a:t>
            </a:r>
            <a:r>
              <a:rPr lang="en-US" sz="1200" dirty="0" err="1" smtClean="0">
                <a:solidFill>
                  <a:srgbClr val="0070C0"/>
                </a:solidFill>
              </a:rPr>
              <a:t>Koen</a:t>
            </a:r>
            <a:r>
              <a:rPr lang="en-US" sz="1200" dirty="0" smtClean="0">
                <a:solidFill>
                  <a:srgbClr val="0070C0"/>
                </a:solidFill>
              </a:rPr>
              <a:t> </a:t>
            </a:r>
            <a:r>
              <a:rPr lang="en-US" sz="1200" dirty="0" err="1" smtClean="0">
                <a:solidFill>
                  <a:srgbClr val="0070C0"/>
                </a:solidFill>
              </a:rPr>
              <a:t>Samyn</a:t>
            </a:r>
            <a:endParaRPr lang="en-US" sz="1200" dirty="0" smtClean="0">
              <a:solidFill>
                <a:srgbClr val="0070C0"/>
              </a:solidFill>
            </a:endParaRPr>
          </a:p>
          <a:p>
            <a:pPr algn="ctr">
              <a:spcBef>
                <a:spcPts val="0"/>
              </a:spcBef>
            </a:pPr>
            <a:r>
              <a:rPr lang="en-US" sz="1200" dirty="0" smtClean="0">
                <a:hlinkClick r:id="rId6"/>
              </a:rPr>
              <a:t>http://knol.google.com/k/hlsl-shaders</a:t>
            </a:r>
            <a:endParaRPr lang="en-US" sz="1200" dirty="0"/>
          </a:p>
        </p:txBody>
      </p:sp>
      <p:grpSp>
        <p:nvGrpSpPr>
          <p:cNvPr id="10" name="Group 9"/>
          <p:cNvGrpSpPr/>
          <p:nvPr/>
        </p:nvGrpSpPr>
        <p:grpSpPr>
          <a:xfrm>
            <a:off x="6858000" y="990600"/>
            <a:ext cx="2180725" cy="2062103"/>
            <a:chOff x="6871077" y="990600"/>
            <a:chExt cx="2180725" cy="2062103"/>
          </a:xfrm>
        </p:grpSpPr>
        <p:sp>
          <p:nvSpPr>
            <p:cNvPr id="8" name="Rectangle 7"/>
            <p:cNvSpPr/>
            <p:nvPr/>
          </p:nvSpPr>
          <p:spPr>
            <a:xfrm>
              <a:off x="7620000" y="1828800"/>
              <a:ext cx="1431802" cy="498598"/>
            </a:xfrm>
            <a:prstGeom prst="rect">
              <a:avLst/>
            </a:prstGeom>
          </p:spPr>
          <p:txBody>
            <a:bodyPr wrap="none">
              <a:spAutoFit/>
            </a:bodyPr>
            <a:lstStyle/>
            <a:p>
              <a:r>
                <a:rPr lang="en-US" sz="1200" dirty="0" smtClean="0">
                  <a:solidFill>
                    <a:srgbClr val="0066CC"/>
                  </a:solidFill>
                </a:rPr>
                <a:t>Remember this</a:t>
              </a:r>
            </a:p>
            <a:p>
              <a:r>
                <a:rPr lang="en-US" sz="1200" dirty="0" smtClean="0">
                  <a:solidFill>
                    <a:srgbClr val="0066CC"/>
                  </a:solidFill>
                </a:rPr>
                <a:t>from Lecture 04?</a:t>
              </a:r>
              <a:endParaRPr lang="en-US" sz="1200" dirty="0"/>
            </a:p>
          </p:txBody>
        </p:sp>
        <p:sp>
          <p:nvSpPr>
            <p:cNvPr id="9" name="Rectangle 8"/>
            <p:cNvSpPr/>
            <p:nvPr/>
          </p:nvSpPr>
          <p:spPr>
            <a:xfrm>
              <a:off x="6871077" y="990600"/>
              <a:ext cx="748923" cy="2062103"/>
            </a:xfrm>
            <a:prstGeom prst="rect">
              <a:avLst/>
            </a:prstGeom>
          </p:spPr>
          <p:txBody>
            <a:bodyPr wrap="none">
              <a:spAutoFit/>
            </a:bodyPr>
            <a:lstStyle/>
            <a:p>
              <a:r>
                <a:rPr lang="en-US" sz="12800" dirty="0" smtClean="0">
                  <a:solidFill>
                    <a:srgbClr val="0066CC"/>
                  </a:solidFill>
                  <a:latin typeface="Calibri" pitchFamily="34" charset="0"/>
                  <a:cs typeface="Calibri" pitchFamily="34" charset="0"/>
                </a:rPr>
                <a:t>}</a:t>
              </a:r>
              <a:endParaRPr lang="en-US" sz="12800" dirty="0">
                <a:latin typeface="Calibri" pitchFamily="34" charset="0"/>
                <a:cs typeface="Calibri" pitchFamily="34"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up)">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up)">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up)">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DirectX is a collection of APIs developed by Microsoft for multimedia and game applications</a:t>
            </a:r>
          </a:p>
          <a:p>
            <a:r>
              <a:rPr lang="en-US" dirty="0" smtClean="0"/>
              <a:t>They utilize the </a:t>
            </a:r>
            <a:r>
              <a:rPr lang="en-US" i="1" dirty="0" smtClean="0"/>
              <a:t>Component Object Model</a:t>
            </a:r>
            <a:r>
              <a:rPr lang="en-US" dirty="0" smtClean="0"/>
              <a:t> (COM), allowing you to use them across a wide variety of languages</a:t>
            </a:r>
          </a:p>
          <a:p>
            <a:r>
              <a:rPr lang="en-US" dirty="0" smtClean="0"/>
              <a:t>The entire DirectX API is available freely from Microsoft, and works with any current Visual Studio compiler (and many others)</a:t>
            </a:r>
          </a:p>
          <a:p>
            <a:r>
              <a:rPr lang="en-US" dirty="0" smtClean="0"/>
              <a:t>Today we’ll be focusing on the API for 3D rendering, Direct3D</a:t>
            </a:r>
            <a:endParaRPr lang="en-US" dirty="0"/>
          </a:p>
        </p:txBody>
      </p:sp>
      <p:sp>
        <p:nvSpPr>
          <p:cNvPr id="7"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DirectX</a:t>
            </a:r>
            <a:endParaRPr lang="en-US" sz="2000" dirty="0">
              <a:solidFill>
                <a:srgbClr val="5B0DAA"/>
              </a:solidFill>
              <a:latin typeface="Copperplate Gothic Light" pitchFamily="34" charset="0"/>
            </a:endParaRPr>
          </a:p>
        </p:txBody>
      </p:sp>
      <p:sp>
        <p:nvSpPr>
          <p:cNvPr id="8" name="Rectangle 7"/>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3"/>
              </a:rPr>
              <a:t>http://bit.ly/gC3vwH</a:t>
            </a:r>
            <a:endParaRPr lang="en-US" sz="12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primary purpose of Direct3D is to provide a uniform interface for working directly with the graphics hardware without having to go through windows.</a:t>
            </a:r>
          </a:p>
          <a:p>
            <a:r>
              <a:rPr lang="en-US" dirty="0" smtClean="0"/>
              <a:t>Direct3D applications actually render to a display surface within the confines of a window – they don’t use the Window API </a:t>
            </a:r>
          </a:p>
          <a:p>
            <a:r>
              <a:rPr lang="en-US" dirty="0" smtClean="0"/>
              <a:t>For best performance, you want to use full-screen, exclusive mode.  In this mode, Windows does </a:t>
            </a:r>
            <a:r>
              <a:rPr lang="en-US" b="1" dirty="0" smtClean="0"/>
              <a:t>no rendering whatsoever</a:t>
            </a:r>
            <a:r>
              <a:rPr lang="en-US" dirty="0" smtClean="0"/>
              <a:t>, </a:t>
            </a:r>
            <a:r>
              <a:rPr lang="en-US" dirty="0" smtClean="0"/>
              <a:t>allowing you to leverage the full resources of the computer </a:t>
            </a:r>
          </a:p>
        </p:txBody>
      </p:sp>
      <p:sp>
        <p:nvSpPr>
          <p:cNvPr id="5"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Abstraction</a:t>
            </a:r>
            <a:endParaRPr lang="en-US" sz="2000" dirty="0">
              <a:solidFill>
                <a:srgbClr val="5B0DAA"/>
              </a:solidFill>
              <a:latin typeface="Copperplate Gothic Light" pitchFamily="34" charset="0"/>
            </a:endParaRPr>
          </a:p>
        </p:txBody>
      </p:sp>
      <p:sp>
        <p:nvSpPr>
          <p:cNvPr id="7" name="Rectangle 6"/>
          <p:cNvSpPr/>
          <p:nvPr/>
        </p:nvSpPr>
        <p:spPr>
          <a:xfrm>
            <a:off x="457200" y="5939135"/>
            <a:ext cx="5943600" cy="461665"/>
          </a:xfrm>
          <a:prstGeom prst="rect">
            <a:avLst/>
          </a:prstGeom>
        </p:spPr>
        <p:txBody>
          <a:bodyPr wrap="square">
            <a:spAutoFit/>
          </a:bodyPr>
          <a:lstStyle/>
          <a:p>
            <a:pPr>
              <a:spcBef>
                <a:spcPts val="0"/>
              </a:spcBef>
            </a:pPr>
            <a:r>
              <a:rPr lang="en-US" sz="1200" dirty="0" smtClean="0">
                <a:solidFill>
                  <a:srgbClr val="6600CC"/>
                </a:solidFill>
              </a:rPr>
              <a:t>Direct3D material from slides © 2006 – 2010 N. Bean, Kansas State University</a:t>
            </a:r>
            <a:endParaRPr lang="en-US" sz="1200" i="1" dirty="0" smtClean="0">
              <a:solidFill>
                <a:srgbClr val="6600CC"/>
              </a:solidFill>
            </a:endParaRPr>
          </a:p>
          <a:p>
            <a:pPr>
              <a:spcBef>
                <a:spcPts val="0"/>
              </a:spcBef>
            </a:pPr>
            <a:r>
              <a:rPr lang="en-US" sz="1200" dirty="0" smtClean="0">
                <a:solidFill>
                  <a:srgbClr val="7030A0"/>
                </a:solidFill>
                <a:hlinkClick r:id="rId3"/>
              </a:rPr>
              <a:t>http://bit.ly/gC3vwH</a:t>
            </a:r>
            <a:endParaRPr lang="en-US" sz="1200" dirty="0">
              <a:solidFill>
                <a:srgbClr val="7030A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LETITLE" val="CIS736-Basics-01-Math"/>
  <p:tag name="FOLDERNAME" val="CIS736-Basics-01-Math_270108225806"/>
  <p:tag name="PD" val="1825588"/>
  <p:tag name="NPWI" val="46"/>
  <p:tag name="WMSI" val="369"/>
  <p:tag name="WMIS" val="46646"/>
  <p:tag name="PREC" val="T"/>
</p:tagLst>
</file>

<file path=ppt/tags/tag10.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11.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12.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13.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14.xml><?xml version="1.0" encoding="utf-8"?>
<p:tagLst xmlns:a="http://schemas.openxmlformats.org/drawingml/2006/main" xmlns:r="http://schemas.openxmlformats.org/officeDocument/2006/relationships" xmlns:p="http://schemas.openxmlformats.org/presentationml/2006/main">
  <p:tag name="TC" val="0"/>
  <p:tag name="SWI" val="7"/>
  <p:tag name="NBP" val="1"/>
  <p:tag name="CII" val="7"/>
  <p:tag name="SPT" val="FALSE"/>
  <p:tag name="CVB" val="7"/>
  <p:tag name="BSN" val="7"/>
  <p:tag name="LFXCI" val="0"/>
  <p:tag name="SVT" val="TRUE"/>
</p:tagLst>
</file>

<file path=ppt/tags/tag15.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16.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CVB" val="1"/>
  <p:tag name="SPT" val="FALSE"/>
  <p:tag name="BSN" val="1"/>
  <p:tag name="LFXCI" val="0"/>
  <p:tag name="SVT" val="TRUE"/>
  <p:tag name="CII" val="1"/>
</p:tagLst>
</file>

<file path=ppt/tags/tag3.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4.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5.xml><?xml version="1.0" encoding="utf-8"?>
<p:tagLst xmlns:a="http://schemas.openxmlformats.org/drawingml/2006/main" xmlns:r="http://schemas.openxmlformats.org/officeDocument/2006/relationships" xmlns:p="http://schemas.openxmlformats.org/presentationml/2006/main">
  <p:tag name="SWI" val="37"/>
  <p:tag name="NBP" val="1"/>
  <p:tag name="SPT" val="FALSE"/>
  <p:tag name="CVB" val="37"/>
  <p:tag name="BSN" val="37"/>
  <p:tag name="LFXCI" val="0"/>
  <p:tag name="SVT" val="TRUE"/>
  <p:tag name="CII" val="37"/>
</p:tagLst>
</file>

<file path=ppt/tags/tag6.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7.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8.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9.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heme/theme1.xml><?xml version="1.0" encoding="utf-8"?>
<a:theme xmlns:a="http://schemas.openxmlformats.org/drawingml/2006/main" name="CoopRob-presentations">
  <a:themeElements>
    <a:clrScheme name="CoopRob-presentations 8">
      <a:dk1>
        <a:srgbClr val="000000"/>
      </a:dk1>
      <a:lt1>
        <a:srgbClr val="FFFFFF"/>
      </a:lt1>
      <a:dk2>
        <a:srgbClr val="000000"/>
      </a:dk2>
      <a:lt2>
        <a:srgbClr val="808080"/>
      </a:lt2>
      <a:accent1>
        <a:srgbClr val="FFD96D"/>
      </a:accent1>
      <a:accent2>
        <a:srgbClr val="0000E0"/>
      </a:accent2>
      <a:accent3>
        <a:srgbClr val="FFFFFF"/>
      </a:accent3>
      <a:accent4>
        <a:srgbClr val="000000"/>
      </a:accent4>
      <a:accent5>
        <a:srgbClr val="FFE9BA"/>
      </a:accent5>
      <a:accent6>
        <a:srgbClr val="0000CB"/>
      </a:accent6>
      <a:hlink>
        <a:srgbClr val="CC0000"/>
      </a:hlink>
      <a:folHlink>
        <a:srgbClr val="B2B2B2"/>
      </a:folHlink>
    </a:clrScheme>
    <a:fontScheme name="CoopRob-presentations">
      <a:majorFont>
        <a:latin typeface="Copperplate Gothic Ligh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bg1"/>
          </a:buClr>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bg1"/>
          </a:buClr>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oopRob-presentation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opRob-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opRob-presentation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opRob-presentation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opRob-present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opRob-present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opRob-present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opRob-presentations 8">
        <a:dk1>
          <a:srgbClr val="000000"/>
        </a:dk1>
        <a:lt1>
          <a:srgbClr val="FFFFFF"/>
        </a:lt1>
        <a:dk2>
          <a:srgbClr val="000000"/>
        </a:dk2>
        <a:lt2>
          <a:srgbClr val="808080"/>
        </a:lt2>
        <a:accent1>
          <a:srgbClr val="FFD96D"/>
        </a:accent1>
        <a:accent2>
          <a:srgbClr val="0000E0"/>
        </a:accent2>
        <a:accent3>
          <a:srgbClr val="FFFFFF"/>
        </a:accent3>
        <a:accent4>
          <a:srgbClr val="000000"/>
        </a:accent4>
        <a:accent5>
          <a:srgbClr val="FFE9BA"/>
        </a:accent5>
        <a:accent6>
          <a:srgbClr val="0000CB"/>
        </a:accent6>
        <a:hlink>
          <a:srgbClr val="CC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Settings\sdeloach\Application Data\Microsoft\Templates\CoopRob-presentations.pot</Template>
  <TotalTime>8779</TotalTime>
  <Words>3211</Words>
  <Application>Microsoft Office PowerPoint</Application>
  <PresentationFormat>On-screen Show (4:3)</PresentationFormat>
  <Paragraphs>415</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CoopRob-presentations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Next Time: Texture Mapping!</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CIS736-Basics-01-Math</dc:title>
  <dc:creator>William H. Hsu</dc:creator>
  <cp:lastModifiedBy>William H. Hsu</cp:lastModifiedBy>
  <cp:revision>1466</cp:revision>
  <dcterms:created xsi:type="dcterms:W3CDTF">1601-01-01T00:00:00Z</dcterms:created>
  <dcterms:modified xsi:type="dcterms:W3CDTF">2011-02-23T01:20:08Z</dcterms:modified>
</cp:coreProperties>
</file>