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545" r:id="rId2"/>
    <p:sldId id="551" r:id="rId3"/>
    <p:sldId id="370" r:id="rId4"/>
    <p:sldId id="754" r:id="rId5"/>
    <p:sldId id="719" r:id="rId6"/>
    <p:sldId id="715" r:id="rId7"/>
    <p:sldId id="717" r:id="rId8"/>
    <p:sldId id="701" r:id="rId9"/>
    <p:sldId id="697" r:id="rId10"/>
    <p:sldId id="706" r:id="rId11"/>
    <p:sldId id="725" r:id="rId12"/>
    <p:sldId id="727" r:id="rId13"/>
    <p:sldId id="728" r:id="rId14"/>
    <p:sldId id="726" r:id="rId15"/>
    <p:sldId id="730" r:id="rId16"/>
    <p:sldId id="745" r:id="rId17"/>
    <p:sldId id="747" r:id="rId18"/>
    <p:sldId id="748" r:id="rId19"/>
    <p:sldId id="746" r:id="rId20"/>
    <p:sldId id="749" r:id="rId21"/>
    <p:sldId id="744" r:id="rId22"/>
    <p:sldId id="750" r:id="rId23"/>
    <p:sldId id="751" r:id="rId24"/>
    <p:sldId id="752" r:id="rId25"/>
    <p:sldId id="753" r:id="rId26"/>
    <p:sldId id="731" r:id="rId27"/>
    <p:sldId id="732" r:id="rId28"/>
    <p:sldId id="733" r:id="rId29"/>
    <p:sldId id="734" r:id="rId30"/>
    <p:sldId id="735" r:id="rId31"/>
    <p:sldId id="736" r:id="rId32"/>
    <p:sldId id="737" r:id="rId33"/>
    <p:sldId id="738" r:id="rId34"/>
    <p:sldId id="739" r:id="rId35"/>
    <p:sldId id="740" r:id="rId36"/>
    <p:sldId id="741" r:id="rId37"/>
    <p:sldId id="742" r:id="rId38"/>
    <p:sldId id="743" r:id="rId39"/>
    <p:sldId id="546" r:id="rId40"/>
    <p:sldId id="547" r:id="rId41"/>
  </p:sldIdLst>
  <p:sldSz cx="9144000" cy="6858000" type="screen4x3"/>
  <p:notesSz cx="7315200" cy="9601200"/>
  <p:custDataLst>
    <p:tags r:id="rId44"/>
  </p:custDataLst>
  <p:defaultTextStyle>
    <a:defPPr>
      <a:defRPr lang="en-US"/>
    </a:defPPr>
    <a:lvl1pPr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9900"/>
    <a:srgbClr val="B2B2B2"/>
    <a:srgbClr val="CC0000"/>
    <a:srgbClr val="0000CC"/>
    <a:srgbClr val="800000"/>
    <a:srgbClr val="0099FF"/>
    <a:srgbClr val="6699FF"/>
    <a:srgbClr val="0099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1" autoAdjust="0"/>
    <p:restoredTop sz="94545" autoAdjust="0"/>
  </p:normalViewPr>
  <p:slideViewPr>
    <p:cSldViewPr>
      <p:cViewPr>
        <p:scale>
          <a:sx n="66" d="100"/>
          <a:sy n="66" d="100"/>
        </p:scale>
        <p:origin x="-2274" y="-108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spcBef>
                <a:spcPct val="0"/>
              </a:spcBef>
              <a:buClrTx/>
              <a:defRPr sz="1200">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7"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spcBef>
                <a:spcPct val="0"/>
              </a:spcBef>
              <a:buClrTx/>
              <a:defRPr sz="1200">
                <a:latin typeface="Times New Roman" pitchFamily="18" charset="0"/>
              </a:defRPr>
            </a:lvl1pPr>
          </a:lstStyle>
          <a:p>
            <a:fld id="{FE0B76BF-F47A-4723-ACD4-4C04EDB04DA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latin typeface="Times New Roman" pitchFamily="18" charset="0"/>
              </a:defRPr>
            </a:lvl1pPr>
          </a:lstStyle>
          <a:p>
            <a:endParaRPr lang="en-US"/>
          </a:p>
        </p:txBody>
      </p:sp>
      <p:sp>
        <p:nvSpPr>
          <p:cNvPr id="199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996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96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latin typeface="Times New Roman" pitchFamily="18" charset="0"/>
              </a:defRPr>
            </a:lvl1pPr>
          </a:lstStyle>
          <a:p>
            <a:fld id="{D8BEFEEC-EB37-4FAD-B44A-F724FBA528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F8B00-6917-4FF9-90B8-816218DC4A8F}" type="slidenum">
              <a:rPr lang="en-US"/>
              <a:pPr/>
              <a:t>1</a:t>
            </a:fld>
            <a:endParaRPr lang="en-US"/>
          </a:p>
        </p:txBody>
      </p:sp>
      <p:sp>
        <p:nvSpPr>
          <p:cNvPr id="234498" name="Rectangle 2"/>
          <p:cNvSpPr>
            <a:spLocks noGrp="1" noRot="1" noChangeAspect="1" noChangeArrowheads="1" noTextEdit="1"/>
          </p:cNvSpPr>
          <p:nvPr>
            <p:ph type="sldImg"/>
          </p:nvPr>
        </p:nvSpPr>
        <p:spPr>
          <a:xfrm>
            <a:off x="1716088" y="1063625"/>
            <a:ext cx="3883025" cy="2913063"/>
          </a:xfrm>
          <a:ln/>
        </p:spPr>
      </p:sp>
      <p:sp>
        <p:nvSpPr>
          <p:cNvPr id="234499" name="Rectangle 3"/>
          <p:cNvSpPr>
            <a:spLocks noGrp="1" noChangeArrowheads="1"/>
          </p:cNvSpPr>
          <p:nvPr>
            <p:ph type="body" idx="1"/>
          </p:nvPr>
        </p:nvSpPr>
        <p:spPr>
          <a:xfrm>
            <a:off x="974725" y="4559300"/>
            <a:ext cx="5365750" cy="43211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10</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11</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F2C49-5043-4659-8061-A2215110E502}" type="slidenum">
              <a:rPr lang="en-US"/>
              <a:pPr/>
              <a:t>13</a:t>
            </a:fld>
            <a:endParaRPr lang="en-US"/>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14</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19</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20</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21</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23</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24</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29</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F81B79-FE0C-4BB4-A9FE-D1C6CC95DFE2}" type="slidenum">
              <a:rPr lang="en-US" smtClean="0"/>
              <a:pPr/>
              <a:t>3</a:t>
            </a:fld>
            <a:endParaRPr lang="en-US" smtClean="0"/>
          </a:p>
        </p:txBody>
      </p:sp>
      <p:sp>
        <p:nvSpPr>
          <p:cNvPr id="37891" name="Rectangle 2"/>
          <p:cNvSpPr>
            <a:spLocks noGrp="1" noRot="1" noChangeAspect="1" noChangeArrowheads="1" noTextEdit="1"/>
          </p:cNvSpPr>
          <p:nvPr>
            <p:ph type="sldImg"/>
          </p:nvPr>
        </p:nvSpPr>
        <p:spPr>
          <a:xfrm>
            <a:off x="1716088" y="1063625"/>
            <a:ext cx="3883025" cy="2913063"/>
          </a:xfrm>
          <a:ln/>
        </p:spPr>
      </p:sp>
      <p:sp>
        <p:nvSpPr>
          <p:cNvPr id="37892" name="Rectangle 3"/>
          <p:cNvSpPr>
            <a:spLocks noGrp="1" noChangeArrowheads="1"/>
          </p:cNvSpPr>
          <p:nvPr>
            <p:ph type="body" idx="1"/>
          </p:nvPr>
        </p:nvSpPr>
        <p:spPr>
          <a:xfrm>
            <a:off x="974725" y="4559300"/>
            <a:ext cx="5365750" cy="4321175"/>
          </a:xfrm>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30</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31</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33</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34</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39</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4</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40</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9</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4"/>
          <p:cNvSpPr>
            <a:spLocks noGrp="1"/>
          </p:cNvSpPr>
          <p:nvPr>
            <p:ph type="sldNum" sz="quarter" idx="11"/>
          </p:nvPr>
        </p:nvSpPr>
        <p:spPr/>
        <p:txBody>
          <a:bodyPr/>
          <a:lstStyle>
            <a:lvl1pPr>
              <a:defRPr/>
            </a:lvl1pPr>
          </a:lstStyle>
          <a:p>
            <a:fld id="{539D05A1-954A-4984-9D92-2B3FA9AA861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5211B33-C633-4EDB-9E7A-FB569C08CD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11125"/>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111125"/>
            <a:ext cx="59150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92A7B45-6600-4D7E-9D61-86B0B211B0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B4AC73EB-7913-4AC9-BDCE-9A74ED0A08B3}"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37E8ED23-ADBF-4257-894E-C26DAF4ED13D}"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957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3925" y="1371600"/>
            <a:ext cx="38973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F564A9E5-E909-481E-89C3-C410227BC73E}"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CD10C518-6918-490E-8D38-B435C955850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2C9DA52-0F76-4537-968F-1029BB6C49CF}"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719A7722-CC11-43EE-9610-CCF780E9209A}"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4BC47EB-CAD1-4589-B5DE-86656CC219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2878815-2EB3-4AC4-A767-C0B7F04A61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rot="5400000">
            <a:off x="4379912" y="2093913"/>
            <a:ext cx="384175" cy="9144000"/>
          </a:xfrm>
          <a:prstGeom prst="rect">
            <a:avLst/>
          </a:prstGeom>
          <a:solidFill>
            <a:srgbClr val="5B0DAA"/>
          </a:solidFill>
          <a:ln w="9525">
            <a:noFill/>
            <a:miter lim="800000"/>
            <a:headEnd/>
            <a:tailEnd/>
          </a:ln>
          <a:effectLst/>
        </p:spPr>
        <p:txBody>
          <a:bodyPr wrap="none" anchor="ctr"/>
          <a:lstStyle/>
          <a:p>
            <a:endParaRPr lang="en-US"/>
          </a:p>
        </p:txBody>
      </p:sp>
      <p:sp>
        <p:nvSpPr>
          <p:cNvPr id="7171" name="Rectangle 3"/>
          <p:cNvSpPr>
            <a:spLocks noGrp="1" noChangeArrowheads="1"/>
          </p:cNvSpPr>
          <p:nvPr>
            <p:ph type="title"/>
          </p:nvPr>
        </p:nvSpPr>
        <p:spPr bwMode="auto">
          <a:xfrm>
            <a:off x="541338" y="111125"/>
            <a:ext cx="8045450" cy="1030288"/>
          </a:xfrm>
          <a:prstGeom prst="rect">
            <a:avLst/>
          </a:prstGeom>
          <a:noFill/>
          <a:ln w="9525">
            <a:noFill/>
            <a:miter lim="800000"/>
            <a:headEnd/>
            <a:tailEnd/>
          </a:ln>
          <a:effectLst>
            <a:outerShdw dist="17961" dir="2700000" algn="ctr" rotWithShape="0">
              <a:srgbClr val="FFFF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371600"/>
            <a:ext cx="794543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ChangeArrowheads="1"/>
          </p:cNvSpPr>
          <p:nvPr/>
        </p:nvSpPr>
        <p:spPr bwMode="auto">
          <a:xfrm>
            <a:off x="0" y="0"/>
            <a:ext cx="384175" cy="6858000"/>
          </a:xfrm>
          <a:prstGeom prst="rect">
            <a:avLst/>
          </a:prstGeom>
          <a:solidFill>
            <a:srgbClr val="5B0DAA"/>
          </a:solidFill>
          <a:ln w="9525">
            <a:noFill/>
            <a:miter lim="800000"/>
            <a:headEnd/>
            <a:tailEnd/>
          </a:ln>
          <a:effectLst/>
        </p:spPr>
        <p:txBody>
          <a:bodyPr wrap="none" anchor="ctr"/>
          <a:lstStyle/>
          <a:p>
            <a:pPr algn="ctr">
              <a:spcBef>
                <a:spcPct val="0"/>
              </a:spcBef>
              <a:buClrTx/>
            </a:pPr>
            <a:endParaRPr lang="en-US" b="0">
              <a:latin typeface="Times New Roman" pitchFamily="18" charset="0"/>
            </a:endParaRPr>
          </a:p>
        </p:txBody>
      </p:sp>
      <p:sp>
        <p:nvSpPr>
          <p:cNvPr id="7174" name="Rectangle 6"/>
          <p:cNvSpPr>
            <a:spLocks noChangeArrowheads="1"/>
          </p:cNvSpPr>
          <p:nvPr/>
        </p:nvSpPr>
        <p:spPr bwMode="auto">
          <a:xfrm>
            <a:off x="184150" y="6262688"/>
            <a:ext cx="406400" cy="406400"/>
          </a:xfrm>
          <a:prstGeom prst="rect">
            <a:avLst/>
          </a:prstGeom>
          <a:solidFill>
            <a:srgbClr val="5B0DAA"/>
          </a:solidFill>
          <a:ln w="9525">
            <a:noFill/>
            <a:miter lim="800000"/>
            <a:headEnd/>
            <a:tailEnd/>
          </a:ln>
          <a:effectLst/>
        </p:spPr>
        <p:txBody>
          <a:bodyPr wrap="none" anchor="ctr"/>
          <a:lstStyle/>
          <a:p>
            <a:endParaRPr lang="en-US"/>
          </a:p>
        </p:txBody>
      </p:sp>
      <p:sp>
        <p:nvSpPr>
          <p:cNvPr id="7175" name="Oval 7"/>
          <p:cNvSpPr>
            <a:spLocks noChangeArrowheads="1"/>
          </p:cNvSpPr>
          <p:nvPr/>
        </p:nvSpPr>
        <p:spPr bwMode="auto">
          <a:xfrm>
            <a:off x="382588" y="6092825"/>
            <a:ext cx="398462" cy="379413"/>
          </a:xfrm>
          <a:prstGeom prst="ellipse">
            <a:avLst/>
          </a:prstGeom>
          <a:solidFill>
            <a:schemeClr val="bg1"/>
          </a:solidFill>
          <a:ln w="9525">
            <a:noFill/>
            <a:round/>
            <a:headEnd/>
            <a:tailEnd/>
          </a:ln>
          <a:effectLst/>
        </p:spPr>
        <p:txBody>
          <a:bodyPr wrap="none" anchor="ctr"/>
          <a:lstStyle/>
          <a:p>
            <a:pPr algn="r">
              <a:spcBef>
                <a:spcPct val="0"/>
              </a:spcBef>
              <a:buClrTx/>
            </a:pPr>
            <a:endParaRPr lang="en-US" b="0">
              <a:latin typeface="Times New Roman" pitchFamily="18" charset="0"/>
            </a:endParaRPr>
          </a:p>
        </p:txBody>
      </p:sp>
      <p:sp>
        <p:nvSpPr>
          <p:cNvPr id="7176" name="Text Box 8"/>
          <p:cNvSpPr txBox="1">
            <a:spLocks noChangeArrowheads="1"/>
          </p:cNvSpPr>
          <p:nvPr/>
        </p:nvSpPr>
        <p:spPr bwMode="auto">
          <a:xfrm>
            <a:off x="6565900" y="6461125"/>
            <a:ext cx="2578100" cy="396875"/>
          </a:xfrm>
          <a:prstGeom prst="rect">
            <a:avLst/>
          </a:prstGeom>
          <a:noFill/>
          <a:ln w="9525">
            <a:noFill/>
            <a:miter lim="800000"/>
            <a:headEnd/>
            <a:tailEnd/>
          </a:ln>
          <a:effectLst/>
        </p:spPr>
        <p:txBody>
          <a:bodyPr wrap="none">
            <a:spAutoFit/>
          </a:bodyPr>
          <a:lstStyle/>
          <a:p>
            <a:pPr algn="r">
              <a:spcBef>
                <a:spcPct val="0"/>
              </a:spcBef>
              <a:buClrTx/>
            </a:pPr>
            <a:r>
              <a:rPr lang="en-US" sz="1000" b="0">
                <a:solidFill>
                  <a:srgbClr val="FFFF99"/>
                </a:solidFill>
                <a:latin typeface="Copperplate Gothic Light" pitchFamily="34" charset="0"/>
              </a:rPr>
              <a:t>Computing &amp; Information Sciences</a:t>
            </a:r>
          </a:p>
          <a:p>
            <a:pPr algn="r">
              <a:spcBef>
                <a:spcPct val="0"/>
              </a:spcBef>
              <a:buClrTx/>
            </a:pPr>
            <a:r>
              <a:rPr lang="en-US" sz="1000" b="0">
                <a:solidFill>
                  <a:srgbClr val="FFFF99"/>
                </a:solidFill>
                <a:latin typeface="Copperplate Gothic Light" pitchFamily="34" charset="0"/>
              </a:rPr>
              <a:t>Kansas State University</a:t>
            </a:r>
          </a:p>
        </p:txBody>
      </p:sp>
      <p:sp>
        <p:nvSpPr>
          <p:cNvPr id="7178" name="Rectangle 10"/>
          <p:cNvSpPr>
            <a:spLocks noGrp="1" noChangeArrowheads="1"/>
          </p:cNvSpPr>
          <p:nvPr>
            <p:ph type="sldNum" sz="quarter" idx="4"/>
          </p:nvPr>
        </p:nvSpPr>
        <p:spPr bwMode="auto">
          <a:xfrm>
            <a:off x="0" y="123825"/>
            <a:ext cx="5159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000" b="0">
                <a:solidFill>
                  <a:srgbClr val="FFFF99"/>
                </a:solidFill>
                <a:latin typeface="+mj-lt"/>
              </a:defRPr>
            </a:lvl1pPr>
          </a:lstStyle>
          <a:p>
            <a:fld id="{E57356D4-33B4-4E75-9FC2-36B203D83DE4}" type="slidenum">
              <a:rPr lang="en-US"/>
              <a:pPr/>
              <a:t>‹#›</a:t>
            </a:fld>
            <a:endParaRPr lang="en-US"/>
          </a:p>
        </p:txBody>
      </p:sp>
      <p:grpSp>
        <p:nvGrpSpPr>
          <p:cNvPr id="7180" name="Group 12"/>
          <p:cNvGrpSpPr>
            <a:grpSpLocks/>
          </p:cNvGrpSpPr>
          <p:nvPr/>
        </p:nvGrpSpPr>
        <p:grpSpPr bwMode="auto">
          <a:xfrm>
            <a:off x="498475" y="76200"/>
            <a:ext cx="720725" cy="838200"/>
            <a:chOff x="1344" y="384"/>
            <a:chExt cx="1488" cy="1728"/>
          </a:xfrm>
        </p:grpSpPr>
        <p:sp>
          <p:nvSpPr>
            <p:cNvPr id="7181" name="Oval 13"/>
            <p:cNvSpPr>
              <a:spLocks noChangeArrowheads="1"/>
            </p:cNvSpPr>
            <p:nvPr/>
          </p:nvSpPr>
          <p:spPr bwMode="auto">
            <a:xfrm>
              <a:off x="1344"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2" name="Oval 14"/>
            <p:cNvSpPr>
              <a:spLocks noChangeArrowheads="1"/>
            </p:cNvSpPr>
            <p:nvPr/>
          </p:nvSpPr>
          <p:spPr bwMode="auto">
            <a:xfrm>
              <a:off x="1344"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a:off x="1920"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4" name="Oval 16"/>
            <p:cNvSpPr>
              <a:spLocks noChangeArrowheads="1"/>
            </p:cNvSpPr>
            <p:nvPr/>
          </p:nvSpPr>
          <p:spPr bwMode="auto">
            <a:xfrm>
              <a:off x="2256"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5" name="Oval 17"/>
            <p:cNvSpPr>
              <a:spLocks noChangeArrowheads="1"/>
            </p:cNvSpPr>
            <p:nvPr/>
          </p:nvSpPr>
          <p:spPr bwMode="auto">
            <a:xfrm>
              <a:off x="2592"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6" name="Oval 18"/>
            <p:cNvSpPr>
              <a:spLocks noChangeArrowheads="1"/>
            </p:cNvSpPr>
            <p:nvPr/>
          </p:nvSpPr>
          <p:spPr bwMode="auto">
            <a:xfrm>
              <a:off x="1920" y="1392"/>
              <a:ext cx="240" cy="240"/>
            </a:xfrm>
            <a:prstGeom prst="ellipse">
              <a:avLst/>
            </a:prstGeom>
            <a:solidFill>
              <a:srgbClr val="FFFF66"/>
            </a:solidFill>
            <a:ln w="19050">
              <a:solidFill>
                <a:schemeClr val="tx1"/>
              </a:solidFill>
              <a:round/>
              <a:headEnd/>
              <a:tailEnd/>
            </a:ln>
            <a:effectLst/>
          </p:spPr>
          <p:txBody>
            <a:bodyPr wrap="none" anchor="ctr"/>
            <a:lstStyle/>
            <a:p>
              <a:endParaRPr lang="en-US"/>
            </a:p>
          </p:txBody>
        </p:sp>
        <p:sp>
          <p:nvSpPr>
            <p:cNvPr id="7187" name="Oval 19"/>
            <p:cNvSpPr>
              <a:spLocks noChangeArrowheads="1"/>
            </p:cNvSpPr>
            <p:nvPr/>
          </p:nvSpPr>
          <p:spPr bwMode="auto">
            <a:xfrm>
              <a:off x="1632"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sp>
          <p:nvSpPr>
            <p:cNvPr id="7188" name="Oval 20"/>
            <p:cNvSpPr>
              <a:spLocks noChangeArrowheads="1"/>
            </p:cNvSpPr>
            <p:nvPr/>
          </p:nvSpPr>
          <p:spPr bwMode="auto">
            <a:xfrm>
              <a:off x="2304"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cxnSp>
          <p:nvCxnSpPr>
            <p:cNvPr id="7189" name="AutoShape 21"/>
            <p:cNvCxnSpPr>
              <a:cxnSpLocks noChangeShapeType="1"/>
              <a:stCxn id="7182" idx="4"/>
              <a:endCxn id="7181" idx="0"/>
            </p:cNvCxnSpPr>
            <p:nvPr/>
          </p:nvCxnSpPr>
          <p:spPr bwMode="auto">
            <a:xfrm>
              <a:off x="1464" y="636"/>
              <a:ext cx="0" cy="252"/>
            </a:xfrm>
            <a:prstGeom prst="straightConnector1">
              <a:avLst/>
            </a:prstGeom>
            <a:noFill/>
            <a:ln w="19050">
              <a:solidFill>
                <a:schemeClr val="tx1"/>
              </a:solidFill>
              <a:round/>
              <a:headEnd/>
              <a:tailEnd type="stealth" w="lg" len="med"/>
            </a:ln>
            <a:effectLst/>
          </p:spPr>
        </p:cxnSp>
        <p:cxnSp>
          <p:nvCxnSpPr>
            <p:cNvPr id="7190" name="AutoShape 22"/>
            <p:cNvCxnSpPr>
              <a:cxnSpLocks noChangeShapeType="1"/>
              <a:stCxn id="7184" idx="3"/>
              <a:endCxn id="7183" idx="0"/>
            </p:cNvCxnSpPr>
            <p:nvPr/>
          </p:nvCxnSpPr>
          <p:spPr bwMode="auto">
            <a:xfrm flipH="1">
              <a:off x="2040" y="601"/>
              <a:ext cx="251" cy="287"/>
            </a:xfrm>
            <a:prstGeom prst="straightConnector1">
              <a:avLst/>
            </a:prstGeom>
            <a:noFill/>
            <a:ln w="19050">
              <a:solidFill>
                <a:schemeClr val="tx1"/>
              </a:solidFill>
              <a:round/>
              <a:headEnd/>
              <a:tailEnd type="stealth" w="lg" len="med"/>
            </a:ln>
            <a:effectLst/>
          </p:spPr>
        </p:cxnSp>
        <p:cxnSp>
          <p:nvCxnSpPr>
            <p:cNvPr id="7191" name="AutoShape 23"/>
            <p:cNvCxnSpPr>
              <a:cxnSpLocks noChangeShapeType="1"/>
              <a:stCxn id="7184" idx="5"/>
              <a:endCxn id="7185" idx="0"/>
            </p:cNvCxnSpPr>
            <p:nvPr/>
          </p:nvCxnSpPr>
          <p:spPr bwMode="auto">
            <a:xfrm>
              <a:off x="2461" y="601"/>
              <a:ext cx="251" cy="287"/>
            </a:xfrm>
            <a:prstGeom prst="straightConnector1">
              <a:avLst/>
            </a:prstGeom>
            <a:noFill/>
            <a:ln w="19050">
              <a:solidFill>
                <a:schemeClr val="tx1"/>
              </a:solidFill>
              <a:round/>
              <a:headEnd/>
              <a:tailEnd type="stealth" w="lg" len="med"/>
            </a:ln>
            <a:effectLst/>
          </p:spPr>
        </p:cxnSp>
        <p:cxnSp>
          <p:nvCxnSpPr>
            <p:cNvPr id="7192" name="AutoShape 24"/>
            <p:cNvCxnSpPr>
              <a:cxnSpLocks noChangeShapeType="1"/>
              <a:stCxn id="7181" idx="4"/>
              <a:endCxn id="7186" idx="1"/>
            </p:cNvCxnSpPr>
            <p:nvPr/>
          </p:nvCxnSpPr>
          <p:spPr bwMode="auto">
            <a:xfrm>
              <a:off x="1464" y="1152"/>
              <a:ext cx="491" cy="263"/>
            </a:xfrm>
            <a:prstGeom prst="straightConnector1">
              <a:avLst/>
            </a:prstGeom>
            <a:noFill/>
            <a:ln w="19050">
              <a:solidFill>
                <a:schemeClr val="tx1"/>
              </a:solidFill>
              <a:round/>
              <a:headEnd/>
              <a:tailEnd type="stealth" w="lg" len="med"/>
            </a:ln>
            <a:effectLst/>
          </p:spPr>
        </p:cxnSp>
        <p:cxnSp>
          <p:nvCxnSpPr>
            <p:cNvPr id="7193" name="AutoShape 25"/>
            <p:cNvCxnSpPr>
              <a:cxnSpLocks noChangeShapeType="1"/>
              <a:stCxn id="7183" idx="4"/>
              <a:endCxn id="7186" idx="0"/>
            </p:cNvCxnSpPr>
            <p:nvPr/>
          </p:nvCxnSpPr>
          <p:spPr bwMode="auto">
            <a:xfrm>
              <a:off x="2040" y="1152"/>
              <a:ext cx="0" cy="228"/>
            </a:xfrm>
            <a:prstGeom prst="straightConnector1">
              <a:avLst/>
            </a:prstGeom>
            <a:noFill/>
            <a:ln w="19050">
              <a:solidFill>
                <a:schemeClr val="tx1"/>
              </a:solidFill>
              <a:round/>
              <a:headEnd/>
              <a:tailEnd type="stealth" w="lg" len="med"/>
            </a:ln>
            <a:effectLst/>
          </p:spPr>
        </p:cxnSp>
        <p:cxnSp>
          <p:nvCxnSpPr>
            <p:cNvPr id="7194" name="AutoShape 26"/>
            <p:cNvCxnSpPr>
              <a:cxnSpLocks noChangeShapeType="1"/>
              <a:stCxn id="7185" idx="4"/>
              <a:endCxn id="7188" idx="0"/>
            </p:cNvCxnSpPr>
            <p:nvPr/>
          </p:nvCxnSpPr>
          <p:spPr bwMode="auto">
            <a:xfrm flipH="1">
              <a:off x="2424" y="1152"/>
              <a:ext cx="288" cy="708"/>
            </a:xfrm>
            <a:prstGeom prst="straightConnector1">
              <a:avLst/>
            </a:prstGeom>
            <a:noFill/>
            <a:ln w="19050">
              <a:solidFill>
                <a:schemeClr val="tx1"/>
              </a:solidFill>
              <a:round/>
              <a:headEnd/>
              <a:tailEnd type="stealth" w="lg" len="med"/>
            </a:ln>
            <a:effectLst/>
          </p:spPr>
        </p:cxnSp>
        <p:cxnSp>
          <p:nvCxnSpPr>
            <p:cNvPr id="7195" name="AutoShape 27"/>
            <p:cNvCxnSpPr>
              <a:cxnSpLocks noChangeShapeType="1"/>
              <a:stCxn id="7186" idx="5"/>
              <a:endCxn id="7188" idx="1"/>
            </p:cNvCxnSpPr>
            <p:nvPr/>
          </p:nvCxnSpPr>
          <p:spPr bwMode="auto">
            <a:xfrm>
              <a:off x="2125" y="1609"/>
              <a:ext cx="214" cy="286"/>
            </a:xfrm>
            <a:prstGeom prst="straightConnector1">
              <a:avLst/>
            </a:prstGeom>
            <a:noFill/>
            <a:ln w="19050">
              <a:solidFill>
                <a:schemeClr val="tx1"/>
              </a:solidFill>
              <a:round/>
              <a:headEnd/>
              <a:tailEnd type="stealth" w="lg" len="med"/>
            </a:ln>
            <a:effectLst/>
          </p:spPr>
        </p:cxnSp>
        <p:cxnSp>
          <p:nvCxnSpPr>
            <p:cNvPr id="7196" name="AutoShape 28"/>
            <p:cNvCxnSpPr>
              <a:cxnSpLocks noChangeShapeType="1"/>
              <a:stCxn id="7186" idx="3"/>
              <a:endCxn id="7187" idx="0"/>
            </p:cNvCxnSpPr>
            <p:nvPr/>
          </p:nvCxnSpPr>
          <p:spPr bwMode="auto">
            <a:xfrm flipH="1">
              <a:off x="1752" y="1609"/>
              <a:ext cx="203" cy="251"/>
            </a:xfrm>
            <a:prstGeom prst="straightConnector1">
              <a:avLst/>
            </a:prstGeom>
            <a:noFill/>
            <a:ln w="19050">
              <a:solidFill>
                <a:schemeClr val="tx1"/>
              </a:solidFill>
              <a:round/>
              <a:headEnd/>
              <a:tailEnd type="stealth" w="lg" len="med"/>
            </a:ln>
            <a:effectLst/>
          </p:spPr>
        </p:cxnSp>
      </p:grpSp>
      <p:pic>
        <p:nvPicPr>
          <p:cNvPr id="7197" name="Picture 29" descr="powercat"/>
          <p:cNvPicPr>
            <a:picLocks noChangeAspect="1" noChangeArrowheads="1"/>
          </p:cNvPicPr>
          <p:nvPr/>
        </p:nvPicPr>
        <p:blipFill>
          <a:blip r:embed="rId13" cstate="print"/>
          <a:srcRect/>
          <a:stretch>
            <a:fillRect/>
          </a:stretch>
        </p:blipFill>
        <p:spPr bwMode="auto">
          <a:xfrm>
            <a:off x="8305800" y="5802313"/>
            <a:ext cx="838200" cy="674687"/>
          </a:xfrm>
          <a:prstGeom prst="rect">
            <a:avLst/>
          </a:prstGeom>
          <a:noFill/>
        </p:spPr>
      </p:pic>
      <p:sp>
        <p:nvSpPr>
          <p:cNvPr id="30" name="Text Box 8"/>
          <p:cNvSpPr txBox="1">
            <a:spLocks noChangeArrowheads="1"/>
          </p:cNvSpPr>
          <p:nvPr userDrawn="1"/>
        </p:nvSpPr>
        <p:spPr bwMode="auto">
          <a:xfrm>
            <a:off x="0" y="6461125"/>
            <a:ext cx="2699778" cy="400110"/>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CIS 536/636</a:t>
            </a:r>
          </a:p>
          <a:p>
            <a:pPr algn="l">
              <a:defRPr/>
            </a:pPr>
            <a:r>
              <a:rPr lang="en-US" sz="1000" b="0" u="none" dirty="0" smtClean="0">
                <a:solidFill>
                  <a:srgbClr val="FFFF99"/>
                </a:solidFill>
                <a:latin typeface="Copperplate Gothic Light" pitchFamily="34" charset="0"/>
              </a:rPr>
              <a:t>Introduction to</a:t>
            </a:r>
            <a:r>
              <a:rPr lang="en-US" sz="1000" b="0" u="none" baseline="0" dirty="0" smtClean="0">
                <a:solidFill>
                  <a:srgbClr val="FFFF99"/>
                </a:solidFill>
                <a:latin typeface="Copperplate Gothic Light" pitchFamily="34" charset="0"/>
              </a:rPr>
              <a:t> </a:t>
            </a:r>
            <a:r>
              <a:rPr lang="en-US" sz="1000" b="0" u="none" dirty="0" smtClean="0">
                <a:solidFill>
                  <a:srgbClr val="FFFF99"/>
                </a:solidFill>
                <a:latin typeface="Copperplate Gothic Light" pitchFamily="34" charset="0"/>
              </a:rPr>
              <a:t>Computer Graphics</a:t>
            </a:r>
            <a:endParaRPr lang="en-US" sz="1000" b="0" u="none" dirty="0">
              <a:solidFill>
                <a:srgbClr val="FFFF99"/>
              </a:solidFill>
              <a:latin typeface="Copperplate Gothic Light" pitchFamily="34" charset="0"/>
            </a:endParaRPr>
          </a:p>
        </p:txBody>
      </p:sp>
      <p:sp>
        <p:nvSpPr>
          <p:cNvPr id="31" name="Text Box 8"/>
          <p:cNvSpPr txBox="1">
            <a:spLocks noChangeArrowheads="1"/>
          </p:cNvSpPr>
          <p:nvPr userDrawn="1"/>
        </p:nvSpPr>
        <p:spPr bwMode="auto">
          <a:xfrm>
            <a:off x="4036850" y="6535579"/>
            <a:ext cx="1390124" cy="246221"/>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Lecture 13 of 41</a:t>
            </a:r>
            <a:endParaRPr lang="en-US" sz="1000" b="0" u="none" dirty="0">
              <a:solidFill>
                <a:srgbClr val="FFFF99"/>
              </a:solidFill>
              <a:latin typeface="Copperplate Gothic Ligh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2800" b="1">
          <a:solidFill>
            <a:srgbClr val="5B0DAA"/>
          </a:solidFill>
          <a:latin typeface="+mj-lt"/>
          <a:ea typeface="+mj-ea"/>
          <a:cs typeface="+mj-cs"/>
        </a:defRPr>
      </a:lvl1pPr>
      <a:lvl2pPr algn="ctr" rtl="0" eaLnBrk="0" fontAlgn="base" hangingPunct="0">
        <a:spcBef>
          <a:spcPct val="0"/>
        </a:spcBef>
        <a:spcAft>
          <a:spcPct val="0"/>
        </a:spcAft>
        <a:defRPr sz="2800" b="1">
          <a:solidFill>
            <a:srgbClr val="5B0DAA"/>
          </a:solidFill>
          <a:latin typeface="Copperplate Gothic Light" pitchFamily="34" charset="0"/>
        </a:defRPr>
      </a:lvl2pPr>
      <a:lvl3pPr algn="ctr" rtl="0" eaLnBrk="0" fontAlgn="base" hangingPunct="0">
        <a:spcBef>
          <a:spcPct val="0"/>
        </a:spcBef>
        <a:spcAft>
          <a:spcPct val="0"/>
        </a:spcAft>
        <a:defRPr sz="2800" b="1">
          <a:solidFill>
            <a:srgbClr val="5B0DAA"/>
          </a:solidFill>
          <a:latin typeface="Copperplate Gothic Light" pitchFamily="34" charset="0"/>
        </a:defRPr>
      </a:lvl3pPr>
      <a:lvl4pPr algn="ctr" rtl="0" eaLnBrk="0" fontAlgn="base" hangingPunct="0">
        <a:spcBef>
          <a:spcPct val="0"/>
        </a:spcBef>
        <a:spcAft>
          <a:spcPct val="0"/>
        </a:spcAft>
        <a:defRPr sz="2800" b="1">
          <a:solidFill>
            <a:srgbClr val="5B0DAA"/>
          </a:solidFill>
          <a:latin typeface="Copperplate Gothic Light" pitchFamily="34" charset="0"/>
        </a:defRPr>
      </a:lvl4pPr>
      <a:lvl5pPr algn="ctr" rtl="0" eaLnBrk="0" fontAlgn="base" hangingPunct="0">
        <a:spcBef>
          <a:spcPct val="0"/>
        </a:spcBef>
        <a:spcAft>
          <a:spcPct val="0"/>
        </a:spcAft>
        <a:defRPr sz="2800" b="1">
          <a:solidFill>
            <a:srgbClr val="5B0DAA"/>
          </a:solidFill>
          <a:latin typeface="Copperplate Gothic Light" pitchFamily="34" charset="0"/>
        </a:defRPr>
      </a:lvl5pPr>
      <a:lvl6pPr marL="457200" algn="ctr" rtl="0" eaLnBrk="0" fontAlgn="base" hangingPunct="0">
        <a:spcBef>
          <a:spcPct val="0"/>
        </a:spcBef>
        <a:spcAft>
          <a:spcPct val="0"/>
        </a:spcAft>
        <a:defRPr sz="2800" b="1">
          <a:solidFill>
            <a:srgbClr val="5B0DAA"/>
          </a:solidFill>
          <a:latin typeface="Copperplate Gothic Light" pitchFamily="34" charset="0"/>
        </a:defRPr>
      </a:lvl6pPr>
      <a:lvl7pPr marL="914400" algn="ctr" rtl="0" eaLnBrk="0" fontAlgn="base" hangingPunct="0">
        <a:spcBef>
          <a:spcPct val="0"/>
        </a:spcBef>
        <a:spcAft>
          <a:spcPct val="0"/>
        </a:spcAft>
        <a:defRPr sz="2800" b="1">
          <a:solidFill>
            <a:srgbClr val="5B0DAA"/>
          </a:solidFill>
          <a:latin typeface="Copperplate Gothic Light" pitchFamily="34" charset="0"/>
        </a:defRPr>
      </a:lvl7pPr>
      <a:lvl8pPr marL="1371600" algn="ctr" rtl="0" eaLnBrk="0" fontAlgn="base" hangingPunct="0">
        <a:spcBef>
          <a:spcPct val="0"/>
        </a:spcBef>
        <a:spcAft>
          <a:spcPct val="0"/>
        </a:spcAft>
        <a:defRPr sz="2800" b="1">
          <a:solidFill>
            <a:srgbClr val="5B0DAA"/>
          </a:solidFill>
          <a:latin typeface="Copperplate Gothic Light" pitchFamily="34" charset="0"/>
        </a:defRPr>
      </a:lvl8pPr>
      <a:lvl9pPr marL="1828800" algn="ctr" rtl="0" eaLnBrk="0" fontAlgn="base" hangingPunct="0">
        <a:spcBef>
          <a:spcPct val="0"/>
        </a:spcBef>
        <a:spcAft>
          <a:spcPct val="0"/>
        </a:spcAft>
        <a:defRPr sz="2800" b="1">
          <a:solidFill>
            <a:srgbClr val="5B0DAA"/>
          </a:solidFill>
          <a:latin typeface="Copperplate Gothic Light" pitchFamily="34" charset="0"/>
        </a:defRPr>
      </a:lvl9pPr>
    </p:titleStyle>
    <p:bodyStyle>
      <a:lvl1pPr marL="342900" indent="-342900" algn="l" rtl="0" eaLnBrk="0" fontAlgn="base" hangingPunct="0">
        <a:spcBef>
          <a:spcPct val="20000"/>
        </a:spcBef>
        <a:spcAft>
          <a:spcPct val="0"/>
        </a:spcAft>
        <a:buClr>
          <a:srgbClr val="5B0DAA"/>
        </a:buClr>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5B0DAA"/>
        </a:buClr>
        <a:buFont typeface="Wingdings" pitchFamily="2" charset="2"/>
        <a:buChar char="­"/>
        <a:defRPr>
          <a:solidFill>
            <a:srgbClr val="5B0DAA"/>
          </a:solidFill>
          <a:latin typeface="+mn-lt"/>
        </a:defRPr>
      </a:lvl2pPr>
      <a:lvl3pPr marL="1143000" indent="-228600" algn="l" rtl="0" eaLnBrk="0" fontAlgn="base" hangingPunct="0">
        <a:spcBef>
          <a:spcPct val="20000"/>
        </a:spcBef>
        <a:spcAft>
          <a:spcPct val="0"/>
        </a:spcAft>
        <a:buClr>
          <a:srgbClr val="5B0DAA"/>
        </a:buClr>
        <a:buFont typeface="Wingdings" pitchFamily="2" charset="2"/>
        <a:buChar char="ð"/>
        <a:defRPr sz="1600">
          <a:solidFill>
            <a:schemeClr val="tx1"/>
          </a:solidFill>
          <a:latin typeface="+mn-lt"/>
        </a:defRPr>
      </a:lvl3pPr>
      <a:lvl4pPr marL="1600200" indent="-228600" algn="l" rtl="0" eaLnBrk="0" fontAlgn="base" hangingPunct="0">
        <a:spcBef>
          <a:spcPct val="20000"/>
        </a:spcBef>
        <a:spcAft>
          <a:spcPct val="0"/>
        </a:spcAft>
        <a:buClr>
          <a:srgbClr val="5B0DAA"/>
        </a:buClr>
        <a:buFont typeface="Wingdings" pitchFamily="2" charset="2"/>
        <a:buChar char="u"/>
        <a:defRPr sz="1400">
          <a:solidFill>
            <a:srgbClr val="5B0DAA"/>
          </a:solidFill>
          <a:latin typeface="+mn-lt"/>
        </a:defRPr>
      </a:lvl4pPr>
      <a:lvl5pPr marL="20574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5pPr>
      <a:lvl6pPr marL="25146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6pPr>
      <a:lvl7pPr marL="29718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7pPr>
      <a:lvl8pPr marL="34290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8pPr>
      <a:lvl9pPr marL="38862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bit.ly/ieUq45" TargetMode="External"/><Relationship Id="rId3" Type="http://schemas.openxmlformats.org/officeDocument/2006/relationships/notesSlide" Target="../notesSlides/notesSlide1.xml"/><Relationship Id="rId7" Type="http://schemas.openxmlformats.org/officeDocument/2006/relationships/hyperlink" Target="http://www.cis.ksu.edu/~bhsu"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www.kddresearch.org/Courses/CIS636" TargetMode="External"/><Relationship Id="rId5" Type="http://schemas.openxmlformats.org/officeDocument/2006/relationships/hyperlink" Target="http://bit.ly/eVizrE" TargetMode="External"/><Relationship Id="rId10" Type="http://schemas.openxmlformats.org/officeDocument/2006/relationships/hyperlink" Target="http://bit.ly/gi9g47" TargetMode="External"/><Relationship Id="rId4" Type="http://schemas.openxmlformats.org/officeDocument/2006/relationships/hyperlink" Target="http://bit.ly/hGvXlH" TargetMode="External"/><Relationship Id="rId9" Type="http://schemas.openxmlformats.org/officeDocument/2006/relationships/hyperlink" Target="http://bit.ly/hMqx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hyperlink" Target="http://en.wikipedia.org/wiki/Displacement_mapping" TargetMode="Externa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hyperlink" Target="http://wiki.vrmedia.it/index.php?title=Shadow_Mapping" TargetMode="External"/><Relationship Id="rId5" Type="http://schemas.openxmlformats.org/officeDocument/2006/relationships/image" Target="../media/image18.jpeg"/><Relationship Id="rId4" Type="http://schemas.openxmlformats.org/officeDocument/2006/relationships/hyperlink" Target="http://bit.ly/dWXNya" TargetMode="External"/><Relationship Id="rId9" Type="http://schemas.openxmlformats.org/officeDocument/2006/relationships/hyperlink" Target="http://bit.ly/hZfsjZ"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bit.ly/g1J2nj" TargetMode="External"/><Relationship Id="rId5" Type="http://schemas.openxmlformats.org/officeDocument/2006/relationships/image" Target="../media/image20.jpeg"/><Relationship Id="rId4" Type="http://schemas.openxmlformats.org/officeDocument/2006/relationships/hyperlink" Target="http://www.cs.cmu.edu/~fp/" TargetMode="External"/><Relationship Id="rId9" Type="http://schemas.openxmlformats.org/officeDocument/2006/relationships/hyperlink" Target="http://bit.ly/hVcVW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hyperlink" Target="http://bit.ly/hiSt0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hyperlink" Target="http://bit.ly/59ffSR" TargetMode="External"/><Relationship Id="rId3" Type="http://schemas.openxmlformats.org/officeDocument/2006/relationships/notesSlide" Target="../notesSlides/notesSlide15.xml"/><Relationship Id="rId7" Type="http://schemas.openxmlformats.org/officeDocument/2006/relationships/hyperlink" Target="http://www.cs.brown.edu/~avd/" TargetMode="External"/><Relationship Id="rId12" Type="http://schemas.openxmlformats.org/officeDocument/2006/relationships/hyperlink" Target="http://bit.ly/gdjLzR" TargetMode="Externa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8.jpeg"/><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hyperlink" Target="http://www.randima.com/" TargetMode="External"/><Relationship Id="rId4" Type="http://schemas.openxmlformats.org/officeDocument/2006/relationships/hyperlink" Target="http://bit.ly/gC3vwH" TargetMode="External"/><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hyperlink" Target="http://bit.ly/hMqx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http://bit.ly/fiYmj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http://bit.ly/fiYmj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bit.ly/9B1qZp" TargetMode="External"/><Relationship Id="rId3" Type="http://schemas.openxmlformats.org/officeDocument/2006/relationships/notesSlide" Target="../notesSlides/notesSlide19.xml"/><Relationship Id="rId7" Type="http://schemas.openxmlformats.org/officeDocument/2006/relationships/image" Target="../media/image34.png"/><Relationship Id="rId12" Type="http://schemas.openxmlformats.org/officeDocument/2006/relationships/hyperlink" Target="http://bit.ly/9QKAS7" TargetMode="Externa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hyperlink" Target="http://bit.ly/idNET9" TargetMode="External"/><Relationship Id="rId11" Type="http://schemas.openxmlformats.org/officeDocument/2006/relationships/image" Target="../media/image36.png"/><Relationship Id="rId5" Type="http://schemas.openxmlformats.org/officeDocument/2006/relationships/image" Target="../media/image33.jpeg"/><Relationship Id="rId10" Type="http://schemas.openxmlformats.org/officeDocument/2006/relationships/hyperlink" Target="http://bit.ly/eR0m2B" TargetMode="External"/><Relationship Id="rId4" Type="http://schemas.openxmlformats.org/officeDocument/2006/relationships/hyperlink" Target="http://bit.ly/fiYmje" TargetMode="External"/><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bit.ly/fiYmje"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hyperlink" Target="http://bit.ly/fiYmje"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youtu.be/-J3bmKLw5hw" TargetMode="Externa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http://bit.ly/fiYmj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hyperlink" Target="http://www.cgshaders.org/articles/" TargetMode="External"/><Relationship Id="rId4" Type="http://schemas.openxmlformats.org/officeDocument/2006/relationships/hyperlink" Target="http://bit.ly/fiYmj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hyperlink" Target="http://bit.ly/fiYmje"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http://bit.ly/fiYmje"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hyperlink" Target="http://knol.google.com/k/hlsl-shaders" TargetMode="External"/><Relationship Id="rId5" Type="http://schemas.openxmlformats.org/officeDocument/2006/relationships/hyperlink" Target="http://bit.ly/fi8tBP" TargetMode="Externa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hyperlink" Target="http://bit.ly/hhkANP" TargetMode="External"/><Relationship Id="rId4" Type="http://schemas.openxmlformats.org/officeDocument/2006/relationships/hyperlink" Target="http://www.wolfgang-engel.info/"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http://knol.google.com/k/hlsl-shader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bit.ly/59ffS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hyperlink" Target="http://bit.ly/59ffSR"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hyperlink" Target="http://bit.ly/gi9g47" TargetMode="Externa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hyperlink" Target="http://bit.ly/et5qOp" TargetMode="Externa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hyperlink" Target="http://bit.ly/59ffSR" TargetMode="Externa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hyperlink" Target="http://bit.ly/gi9g47" TargetMode="Externa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hyperlink" Target="http://bit.ly/59ffSR" TargetMode="Externa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hyperlink" Target="http://bit.ly/gi9g47" TargetMode="Externa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5.xml"/><Relationship Id="rId7" Type="http://schemas.openxmlformats.org/officeDocument/2006/relationships/hyperlink" Target="http://bit.ly/hUUM94" TargetMode="External"/><Relationship Id="rId12"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jpeg"/><Relationship Id="rId11" Type="http://schemas.openxmlformats.org/officeDocument/2006/relationships/image" Target="../media/image7.gif"/><Relationship Id="rId5" Type="http://schemas.openxmlformats.org/officeDocument/2006/relationships/image" Target="../media/image4.png"/><Relationship Id="rId10" Type="http://schemas.openxmlformats.org/officeDocument/2006/relationships/hyperlink" Target="http://graphics.stanford.edu/~hanrahan/" TargetMode="External"/><Relationship Id="rId4" Type="http://schemas.openxmlformats.org/officeDocument/2006/relationships/hyperlink" Target="http://bit.ly/dJFYq9" TargetMode="External"/><Relationship Id="rId9" Type="http://schemas.openxmlformats.org/officeDocument/2006/relationships/hyperlink" Target="http://bit.ly/hZfsjZ"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developer.nvidia.com/object/shadow_mapping.html" TargetMode="External"/><Relationship Id="rId5" Type="http://schemas.openxmlformats.org/officeDocument/2006/relationships/hyperlink" Target="http://bit.ly/f1iRYB" TargetMode="External"/><Relationship Id="rId4" Type="http://schemas.openxmlformats.org/officeDocument/2006/relationships/hyperlink" Target="http://bit.ly/e1LA2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hyperlink" Target="http://bit.ly/hZfsjZ"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bit.ly/eJEdAM" TargetMode="External"/><Relationship Id="rId5" Type="http://schemas.openxmlformats.org/officeDocument/2006/relationships/hyperlink" Target="http://bit.ly/e3Zb8h" TargetMode="External"/><Relationship Id="rId4" Type="http://schemas.openxmlformats.org/officeDocument/2006/relationships/hyperlink" Target="http://bit.ly/gKj2Nb"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bit.ly/dVEa7l" TargetMode="External"/><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hyperlink" Target="http://bit.ly/hs82Za" TargetMode="External"/><Relationship Id="rId11" Type="http://schemas.openxmlformats.org/officeDocument/2006/relationships/hyperlink" Target="http://bit.ly/6TsJrb" TargetMode="External"/><Relationship Id="rId5" Type="http://schemas.openxmlformats.org/officeDocument/2006/relationships/hyperlink" Target="http://bit.ly/g1hQpJ" TargetMode="External"/><Relationship Id="rId10" Type="http://schemas.openxmlformats.org/officeDocument/2006/relationships/image" Target="../media/image14.gif"/><Relationship Id="rId4" Type="http://schemas.openxmlformats.org/officeDocument/2006/relationships/hyperlink" Target="http://bit.ly/hRaQgk"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en.wikipedia.org/wiki/Shadow_mapping" TargetMode="External"/><Relationship Id="rId5" Type="http://schemas.openxmlformats.org/officeDocument/2006/relationships/hyperlink" Target="http://wiki.vrmedia.it/index.php?title=Shadow_Mapping" TargetMode="External"/><Relationship Id="rId4" Type="http://schemas.openxmlformats.org/officeDocument/2006/relationships/hyperlink" Target="http://bit.ly/fun4a5"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ChangeArrowheads="1"/>
          </p:cNvSpPr>
          <p:nvPr/>
        </p:nvSpPr>
        <p:spPr bwMode="auto">
          <a:xfrm>
            <a:off x="1009650" y="2286000"/>
            <a:ext cx="7753350" cy="4038600"/>
          </a:xfrm>
          <a:prstGeom prst="rect">
            <a:avLst/>
          </a:prstGeom>
          <a:noFill/>
          <a:ln w="9525">
            <a:noFill/>
            <a:miter lim="800000"/>
            <a:headEnd/>
            <a:tailEnd/>
          </a:ln>
          <a:effectLst/>
        </p:spPr>
        <p:txBody>
          <a:bodyPr lIns="92075" tIns="46038" rIns="92075" bIns="46038"/>
          <a:lstStyle/>
          <a:p>
            <a:pPr marL="342900" indent="-342900" algn="ctr">
              <a:buClr>
                <a:srgbClr val="5B0DAA"/>
              </a:buClr>
              <a:buFont typeface="Wingdings" pitchFamily="2" charset="2"/>
              <a:buNone/>
            </a:pPr>
            <a:r>
              <a:rPr lang="en-US" sz="2000" dirty="0"/>
              <a:t>William H. Hsu</a:t>
            </a:r>
          </a:p>
          <a:p>
            <a:pPr marL="342900" indent="-342900" algn="ctr">
              <a:buClr>
                <a:srgbClr val="5B0DAA"/>
              </a:buClr>
              <a:buFont typeface="Wingdings" pitchFamily="2" charset="2"/>
              <a:buNone/>
            </a:pPr>
            <a:r>
              <a:rPr lang="en-US" sz="2000" dirty="0"/>
              <a:t>Department of Computing and Information Sciences, </a:t>
            </a:r>
            <a:r>
              <a:rPr lang="en-US" sz="2000" dirty="0" smtClean="0"/>
              <a:t>KSU</a:t>
            </a:r>
            <a:endParaRPr lang="en-US" sz="1600" dirty="0"/>
          </a:p>
          <a:p>
            <a:pPr marL="342900" indent="-342900" algn="ctr">
              <a:buClr>
                <a:srgbClr val="5B0DAA"/>
              </a:buClr>
              <a:buFont typeface="Wingdings" pitchFamily="2" charset="2"/>
              <a:buNone/>
            </a:pPr>
            <a:endParaRPr lang="en-US" sz="1600" dirty="0"/>
          </a:p>
          <a:p>
            <a:pPr marL="342900" indent="-342900" algn="ctr">
              <a:buClr>
                <a:srgbClr val="5B0DAA"/>
              </a:buClr>
            </a:pPr>
            <a:r>
              <a:rPr lang="en-US" sz="1600" dirty="0" smtClean="0"/>
              <a:t>KSOL course pages: </a:t>
            </a:r>
            <a:r>
              <a:rPr lang="en-US" sz="1600" dirty="0" smtClean="0">
                <a:solidFill>
                  <a:srgbClr val="0000CC"/>
                </a:solidFill>
                <a:hlinkClick r:id="rId4"/>
              </a:rPr>
              <a:t>http://bit.ly/hGvXlH</a:t>
            </a:r>
            <a:r>
              <a:rPr lang="en-US" sz="1600" dirty="0" smtClean="0">
                <a:solidFill>
                  <a:srgbClr val="0000CC"/>
                </a:solidFill>
              </a:rPr>
              <a:t> / </a:t>
            </a:r>
            <a:r>
              <a:rPr lang="en-US" sz="1600" dirty="0" smtClean="0">
                <a:solidFill>
                  <a:srgbClr val="0000CC"/>
                </a:solidFill>
                <a:hlinkClick r:id="rId5"/>
              </a:rPr>
              <a:t>http://bit.ly/eVizrE</a:t>
            </a:r>
            <a:r>
              <a:rPr lang="en-US" sz="1600" dirty="0" smtClean="0">
                <a:solidFill>
                  <a:srgbClr val="0000CC"/>
                </a:solidFill>
              </a:rPr>
              <a:t> </a:t>
            </a:r>
            <a:endParaRPr lang="en-US" sz="1600" dirty="0" smtClean="0"/>
          </a:p>
          <a:p>
            <a:pPr marL="342900" indent="-342900" algn="ctr">
              <a:buClr>
                <a:srgbClr val="5B0DAA"/>
              </a:buClr>
              <a:buFont typeface="Wingdings" pitchFamily="2" charset="2"/>
              <a:buNone/>
            </a:pPr>
            <a:r>
              <a:rPr lang="en-US" sz="1600" dirty="0" smtClean="0"/>
              <a:t>Public mirror web site: </a:t>
            </a:r>
            <a:r>
              <a:rPr lang="en-US" sz="1600" dirty="0" smtClean="0">
                <a:hlinkClick r:id="rId6"/>
              </a:rPr>
              <a:t>http://www.kddresearch.org/Courses/CIS636</a:t>
            </a:r>
            <a:endParaRPr lang="en-US" sz="1600" dirty="0" smtClean="0"/>
          </a:p>
          <a:p>
            <a:pPr marL="342900" indent="-342900" algn="ctr">
              <a:buClr>
                <a:srgbClr val="5B0DAA"/>
              </a:buClr>
              <a:buFont typeface="Wingdings" pitchFamily="2" charset="2"/>
              <a:buNone/>
            </a:pPr>
            <a:r>
              <a:rPr lang="en-US" sz="1600" dirty="0" smtClean="0"/>
              <a:t>Instructor home page: </a:t>
            </a:r>
            <a:r>
              <a:rPr lang="en-US" sz="1600" u="sng" dirty="0" smtClean="0">
                <a:hlinkClick r:id="rId7"/>
              </a:rPr>
              <a:t>http://www.cis.ksu.edu/~bhsu</a:t>
            </a:r>
            <a:endParaRPr lang="en-US" sz="1600" u="sng" dirty="0" smtClean="0"/>
          </a:p>
          <a:p>
            <a:pPr marL="342900" indent="-342900" algn="ctr">
              <a:buClr>
                <a:srgbClr val="5B0DAA"/>
              </a:buClr>
              <a:buFont typeface="Wingdings" pitchFamily="2" charset="2"/>
              <a:buNone/>
            </a:pPr>
            <a:endParaRPr lang="en-US" sz="1600" u="sng" dirty="0" smtClean="0"/>
          </a:p>
          <a:p>
            <a:pPr marL="342900" indent="-342900" algn="ctr">
              <a:buClr>
                <a:srgbClr val="5B0DAA"/>
              </a:buClr>
              <a:buFont typeface="Wingdings" pitchFamily="2" charset="2"/>
              <a:buNone/>
            </a:pPr>
            <a:r>
              <a:rPr lang="en-US" sz="1600" dirty="0" smtClean="0"/>
              <a:t>Readings:</a:t>
            </a:r>
            <a:endParaRPr lang="en-US" sz="1600" dirty="0"/>
          </a:p>
          <a:p>
            <a:pPr marL="342900" indent="-342900" algn="ctr">
              <a:buClr>
                <a:srgbClr val="5B0DAA"/>
              </a:buClr>
            </a:pPr>
            <a:endParaRPr lang="en-US" sz="1600" b="0" dirty="0" smtClean="0"/>
          </a:p>
          <a:p>
            <a:pPr marL="342900" indent="-342900" algn="ctr">
              <a:buClr>
                <a:srgbClr val="5B0DAA"/>
              </a:buClr>
            </a:pPr>
            <a:r>
              <a:rPr lang="en-US" sz="1600" b="0" dirty="0" smtClean="0"/>
              <a:t>Today: Section 3.1, </a:t>
            </a:r>
            <a:r>
              <a:rPr lang="en-US" sz="1600" b="0" dirty="0" err="1" smtClean="0"/>
              <a:t>Eberly</a:t>
            </a:r>
            <a:r>
              <a:rPr lang="en-US" sz="1600" b="0" dirty="0" smtClean="0"/>
              <a:t> </a:t>
            </a:r>
            <a:r>
              <a:rPr lang="en-US" sz="1600" b="0" i="1" dirty="0" smtClean="0"/>
              <a:t>2</a:t>
            </a:r>
            <a:r>
              <a:rPr lang="en-US" sz="1600" b="0" i="1" baseline="30000" dirty="0" smtClean="0"/>
              <a:t>e</a:t>
            </a:r>
            <a:r>
              <a:rPr lang="en-US" sz="1600" b="0" dirty="0" smtClean="0"/>
              <a:t> – see </a:t>
            </a:r>
            <a:r>
              <a:rPr lang="en-US" sz="1600" dirty="0" smtClean="0">
                <a:hlinkClick r:id="rId8"/>
              </a:rPr>
              <a:t>http://bit.ly/ieUq45</a:t>
            </a:r>
            <a:endParaRPr lang="en-US" sz="1600" dirty="0" smtClean="0"/>
          </a:p>
          <a:p>
            <a:pPr marL="342900" indent="-342900" algn="ctr">
              <a:buClr>
                <a:srgbClr val="5B0DAA"/>
              </a:buClr>
              <a:buFont typeface="Wingdings" pitchFamily="2" charset="2"/>
              <a:buNone/>
            </a:pPr>
            <a:r>
              <a:rPr lang="en-US" sz="1600" b="0" dirty="0" smtClean="0"/>
              <a:t>Next class: Section 3.2 – 3.4, </a:t>
            </a:r>
            <a:r>
              <a:rPr lang="en-US" sz="1600" b="0" dirty="0" err="1" smtClean="0"/>
              <a:t>Eberly</a:t>
            </a:r>
            <a:r>
              <a:rPr lang="en-US" sz="1600" b="0" dirty="0" smtClean="0"/>
              <a:t> </a:t>
            </a:r>
            <a:r>
              <a:rPr lang="en-US" sz="1600" b="0" i="1" dirty="0" smtClean="0"/>
              <a:t>2</a:t>
            </a:r>
            <a:r>
              <a:rPr lang="en-US" sz="1600" b="0" i="1" baseline="30000" dirty="0" smtClean="0"/>
              <a:t>e</a:t>
            </a:r>
            <a:r>
              <a:rPr lang="en-US" sz="1600" b="0" dirty="0" smtClean="0"/>
              <a:t>; </a:t>
            </a:r>
            <a:r>
              <a:rPr lang="en-US" sz="1600" dirty="0" smtClean="0">
                <a:solidFill>
                  <a:srgbClr val="FF6600"/>
                </a:solidFill>
              </a:rPr>
              <a:t>Direct3D handout</a:t>
            </a:r>
            <a:r>
              <a:rPr lang="en-US" sz="1600" baseline="30000" dirty="0" smtClean="0">
                <a:solidFill>
                  <a:srgbClr val="FF6600"/>
                </a:solidFill>
              </a:rPr>
              <a:t> *</a:t>
            </a:r>
            <a:endParaRPr lang="en-US" sz="1600" dirty="0" smtClean="0">
              <a:solidFill>
                <a:srgbClr val="FF6600"/>
              </a:solidFill>
            </a:endParaRPr>
          </a:p>
          <a:p>
            <a:pPr marL="342900" indent="-342900" algn="ctr">
              <a:buClr>
                <a:srgbClr val="5B0DAA"/>
              </a:buClr>
            </a:pPr>
            <a:r>
              <a:rPr lang="en-US" sz="1600" baseline="30000" smtClean="0">
                <a:solidFill>
                  <a:srgbClr val="FF6600"/>
                </a:solidFill>
              </a:rPr>
              <a:t>*</a:t>
            </a:r>
            <a:r>
              <a:rPr lang="en-US" sz="1600" smtClean="0">
                <a:solidFill>
                  <a:srgbClr val="FF6600"/>
                </a:solidFill>
              </a:rPr>
              <a:t> </a:t>
            </a:r>
            <a:r>
              <a:rPr lang="en-US" sz="1600" i="1" smtClean="0">
                <a:solidFill>
                  <a:srgbClr val="FF6600"/>
                </a:solidFill>
              </a:rPr>
              <a:t>Toymaker</a:t>
            </a:r>
            <a:r>
              <a:rPr lang="en-US" sz="1600" smtClean="0">
                <a:solidFill>
                  <a:srgbClr val="FF6600"/>
                </a:solidFill>
              </a:rPr>
              <a:t> </a:t>
            </a:r>
            <a:r>
              <a:rPr lang="en-US" sz="1600" dirty="0" smtClean="0">
                <a:solidFill>
                  <a:srgbClr val="FF6600"/>
                </a:solidFill>
              </a:rPr>
              <a:t>tutorials, K. </a:t>
            </a:r>
            <a:r>
              <a:rPr lang="en-US" sz="1600" dirty="0" err="1" smtClean="0">
                <a:solidFill>
                  <a:srgbClr val="FF6600"/>
                </a:solidFill>
              </a:rPr>
              <a:t>Ditchburn</a:t>
            </a:r>
            <a:r>
              <a:rPr lang="en-US" sz="1600" dirty="0" smtClean="0">
                <a:solidFill>
                  <a:srgbClr val="FF6600"/>
                </a:solidFill>
              </a:rPr>
              <a:t>:</a:t>
            </a:r>
            <a:r>
              <a:rPr lang="en-US" sz="1600" b="0" dirty="0" smtClean="0">
                <a:solidFill>
                  <a:srgbClr val="FF6600"/>
                </a:solidFill>
              </a:rPr>
              <a:t> </a:t>
            </a:r>
            <a:r>
              <a:rPr lang="en-US" sz="1600" dirty="0" smtClean="0">
                <a:solidFill>
                  <a:srgbClr val="FF6600"/>
                </a:solidFill>
                <a:hlinkClick r:id="rId9"/>
              </a:rPr>
              <a:t>http://bit.ly/hMqxMl</a:t>
            </a:r>
            <a:r>
              <a:rPr lang="en-US" sz="1600" dirty="0" smtClean="0">
                <a:solidFill>
                  <a:srgbClr val="FF6600"/>
                </a:solidFill>
              </a:rPr>
              <a:t> </a:t>
            </a:r>
          </a:p>
          <a:p>
            <a:pPr marL="342900" indent="-342900" algn="ctr">
              <a:buClr>
                <a:srgbClr val="5B0DAA"/>
              </a:buClr>
            </a:pPr>
            <a:r>
              <a:rPr lang="en-US" sz="1600" b="0" dirty="0" err="1" smtClean="0"/>
              <a:t>NeHe</a:t>
            </a:r>
            <a:r>
              <a:rPr lang="en-US" sz="1600" b="0" dirty="0" smtClean="0"/>
              <a:t> article #21 (</a:t>
            </a:r>
            <a:r>
              <a:rPr lang="en-US" sz="1600" b="0" i="1" dirty="0" smtClean="0"/>
              <a:t>NB</a:t>
            </a:r>
            <a:r>
              <a:rPr lang="en-US" sz="1600" b="0" dirty="0" smtClean="0"/>
              <a:t>: not an old lesson):</a:t>
            </a:r>
            <a:r>
              <a:rPr lang="en-US" sz="1600" dirty="0" smtClean="0"/>
              <a:t> </a:t>
            </a:r>
            <a:r>
              <a:rPr lang="en-US" sz="1600" dirty="0" smtClean="0">
                <a:solidFill>
                  <a:srgbClr val="33CCFF"/>
                </a:solidFill>
                <a:hlinkClick r:id="rId10"/>
              </a:rPr>
              <a:t>http://bit.ly/gi9g47</a:t>
            </a:r>
            <a:endParaRPr lang="en-US" sz="1600" dirty="0" smtClean="0"/>
          </a:p>
        </p:txBody>
      </p:sp>
      <p:sp>
        <p:nvSpPr>
          <p:cNvPr id="233476" name="Rectangle 4"/>
          <p:cNvSpPr>
            <a:spLocks noChangeArrowheads="1"/>
          </p:cNvSpPr>
          <p:nvPr/>
        </p:nvSpPr>
        <p:spPr bwMode="auto">
          <a:xfrm>
            <a:off x="1018423" y="950893"/>
            <a:ext cx="7735837" cy="954107"/>
          </a:xfrm>
          <a:prstGeom prst="rect">
            <a:avLst/>
          </a:prstGeom>
          <a:noFill/>
          <a:ln w="9525">
            <a:noFill/>
            <a:miter lim="800000"/>
            <a:headEnd/>
            <a:tailEnd/>
          </a:ln>
          <a:effectLst/>
        </p:spPr>
        <p:txBody>
          <a:bodyPr wrap="none">
            <a:spAutoFit/>
          </a:bodyPr>
          <a:lstStyle/>
          <a:p>
            <a:pPr algn="ctr">
              <a:spcBef>
                <a:spcPct val="0"/>
              </a:spcBef>
              <a:buClrTx/>
            </a:pPr>
            <a:r>
              <a:rPr lang="en-US" sz="2800" dirty="0" smtClean="0"/>
              <a:t>Surface Detail 4 of 5: Pixel &amp; Vertex </a:t>
            </a:r>
            <a:r>
              <a:rPr lang="en-US" sz="2800" dirty="0" err="1" smtClean="0"/>
              <a:t>Shaders</a:t>
            </a:r>
            <a:endParaRPr lang="en-US" sz="2800" dirty="0" smtClean="0"/>
          </a:p>
          <a:p>
            <a:pPr algn="ctr">
              <a:spcBef>
                <a:spcPct val="0"/>
              </a:spcBef>
              <a:buClrTx/>
            </a:pPr>
            <a:r>
              <a:rPr lang="en-US" sz="2800" dirty="0" smtClean="0"/>
              <a:t>Lab 2b: Shading in Direct3D</a:t>
            </a:r>
          </a:p>
        </p:txBody>
      </p:sp>
      <p:sp>
        <p:nvSpPr>
          <p:cNvPr id="5" name="Rectangle 2"/>
          <p:cNvSpPr>
            <a:spLocks noChangeArrowheads="1"/>
          </p:cNvSpPr>
          <p:nvPr/>
        </p:nvSpPr>
        <p:spPr bwMode="auto">
          <a:xfrm>
            <a:off x="1120378" y="76200"/>
            <a:ext cx="7531894" cy="762000"/>
          </a:xfrm>
          <a:prstGeom prst="rect">
            <a:avLst/>
          </a:prstGeom>
          <a:noFill/>
          <a:ln w="9525">
            <a:noFill/>
            <a:miter lim="800000"/>
            <a:headEnd/>
            <a:tailEnd/>
          </a:ln>
          <a:effectLst/>
        </p:spPr>
        <p:txBody>
          <a:bodyPr anchor="ctr"/>
          <a:lstStyle/>
          <a:p>
            <a:pPr algn="ctr">
              <a:spcBef>
                <a:spcPct val="0"/>
              </a:spcBef>
              <a:buClrTx/>
            </a:pPr>
            <a:r>
              <a:rPr lang="en-US" sz="2800" u="none" dirty="0" smtClean="0">
                <a:solidFill>
                  <a:srgbClr val="5B0DAA"/>
                </a:solidFill>
                <a:latin typeface="Copperplate Gothic Light" pitchFamily="34" charset="0"/>
              </a:rPr>
              <a:t>Lecture 13 of 41</a:t>
            </a:r>
            <a:endParaRPr lang="en-US" sz="2800" u="none"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Displacement Map: Similar to Bump Map – Contains Delta Values</a:t>
            </a: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Displacement Mapping: Uses Open </a:t>
            </a:r>
            <a:r>
              <a:rPr lang="en-US" sz="1800" u="sng" dirty="0" smtClean="0">
                <a:solidFill>
                  <a:srgbClr val="800000"/>
                </a:solidFill>
              </a:rPr>
              <a:t>GL</a:t>
            </a:r>
            <a:r>
              <a:rPr lang="en-US" sz="1800" dirty="0" smtClean="0">
                <a:solidFill>
                  <a:srgbClr val="800000"/>
                </a:solidFill>
              </a:rPr>
              <a:t> </a:t>
            </a:r>
            <a:r>
              <a:rPr lang="en-US" sz="1800" u="sng" dirty="0" smtClean="0">
                <a:solidFill>
                  <a:srgbClr val="800000"/>
                </a:solidFill>
              </a:rPr>
              <a:t>S</a:t>
            </a:r>
            <a:r>
              <a:rPr lang="en-US" sz="1800" dirty="0" smtClean="0">
                <a:solidFill>
                  <a:srgbClr val="800000"/>
                </a:solidFill>
              </a:rPr>
              <a:t>hading </a:t>
            </a:r>
            <a:r>
              <a:rPr lang="en-US" sz="1800" u="sng" dirty="0" smtClean="0">
                <a:solidFill>
                  <a:srgbClr val="800000"/>
                </a:solidFill>
              </a:rPr>
              <a:t>L</a:t>
            </a:r>
            <a:r>
              <a:rPr lang="en-US" sz="1800" dirty="0" smtClean="0">
                <a:solidFill>
                  <a:srgbClr val="800000"/>
                </a:solidFill>
              </a:rPr>
              <a:t>anguage (GLSL)</a:t>
            </a:r>
          </a:p>
          <a:p>
            <a:pPr marL="342900" indent="-342900">
              <a:spcBef>
                <a:spcPts val="600"/>
              </a:spcBef>
              <a:buClr>
                <a:srgbClr val="800000"/>
              </a:buClr>
              <a:buFont typeface="Wingdings" pitchFamily="2" charset="2"/>
              <a:buChar char="l"/>
            </a:pPr>
            <a:r>
              <a:rPr lang="en-US" sz="1800" dirty="0" smtClean="0">
                <a:solidFill>
                  <a:srgbClr val="800000"/>
                </a:solidFill>
              </a:rPr>
              <a:t>Tutorial using GLSL (</a:t>
            </a:r>
            <a:r>
              <a:rPr lang="en-US" sz="1800" dirty="0" err="1" smtClean="0">
                <a:solidFill>
                  <a:srgbClr val="800000"/>
                </a:solidFill>
              </a:rPr>
              <a:t>Guinot</a:t>
            </a:r>
            <a:r>
              <a:rPr lang="en-US" sz="1800" dirty="0" smtClean="0">
                <a:solidFill>
                  <a:srgbClr val="800000"/>
                </a:solidFill>
              </a:rPr>
              <a:t>, 2006): </a:t>
            </a:r>
            <a:r>
              <a:rPr lang="en-US" sz="1800" dirty="0" smtClean="0">
                <a:solidFill>
                  <a:srgbClr val="800000"/>
                </a:solidFill>
                <a:hlinkClick r:id="rId4"/>
              </a:rPr>
              <a:t>http://bit.ly/dWXNya</a:t>
            </a:r>
            <a:r>
              <a:rPr lang="en-US" sz="1800" dirty="0" smtClean="0">
                <a:solidFill>
                  <a:srgbClr val="800000"/>
                </a:solidFill>
              </a:rPr>
              <a:t> </a:t>
            </a:r>
          </a:p>
          <a:p>
            <a:pPr marL="342900" indent="-342900">
              <a:spcBef>
                <a:spcPts val="600"/>
              </a:spcBef>
              <a:buClr>
                <a:srgbClr val="800000"/>
              </a:buClr>
            </a:pPr>
            <a:endParaRPr lang="en-US" sz="1800" dirty="0" smtClean="0">
              <a:solidFill>
                <a:srgbClr val="800000"/>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[5]:</a:t>
            </a:r>
          </a:p>
          <a:p>
            <a:pPr algn="ctr">
              <a:spcBef>
                <a:spcPct val="0"/>
              </a:spcBef>
              <a:buClrTx/>
            </a:pPr>
            <a:r>
              <a:rPr lang="en-US" sz="2800" dirty="0" smtClean="0">
                <a:solidFill>
                  <a:srgbClr val="5B0DAA"/>
                </a:solidFill>
                <a:latin typeface="Copperplate Gothic Light" pitchFamily="34" charset="0"/>
              </a:rPr>
              <a:t>Displacement Mapping</a:t>
            </a:r>
          </a:p>
        </p:txBody>
      </p:sp>
      <p:grpSp>
        <p:nvGrpSpPr>
          <p:cNvPr id="11" name="Group 10"/>
          <p:cNvGrpSpPr/>
          <p:nvPr/>
        </p:nvGrpSpPr>
        <p:grpSpPr>
          <a:xfrm>
            <a:off x="762000" y="1447800"/>
            <a:ext cx="3352800" cy="3956660"/>
            <a:chOff x="5715000" y="493724"/>
            <a:chExt cx="3789219" cy="4471681"/>
          </a:xfrm>
        </p:grpSpPr>
        <p:pic>
          <p:nvPicPr>
            <p:cNvPr id="8" name="Picture 7" descr="Displacement.jpg"/>
            <p:cNvPicPr>
              <a:picLocks noChangeAspect="1"/>
            </p:cNvPicPr>
            <p:nvPr/>
          </p:nvPicPr>
          <p:blipFill>
            <a:blip r:embed="rId5" cstate="print"/>
            <a:stretch>
              <a:fillRect/>
            </a:stretch>
          </p:blipFill>
          <p:spPr>
            <a:xfrm>
              <a:off x="6135656" y="493724"/>
              <a:ext cx="2675037" cy="3962400"/>
            </a:xfrm>
            <a:prstGeom prst="rect">
              <a:avLst/>
            </a:prstGeom>
          </p:spPr>
        </p:pic>
        <p:sp>
          <p:nvSpPr>
            <p:cNvPr id="10" name="Rectangle 9"/>
            <p:cNvSpPr/>
            <p:nvPr/>
          </p:nvSpPr>
          <p:spPr>
            <a:xfrm>
              <a:off x="5715000" y="4513214"/>
              <a:ext cx="3789219" cy="452191"/>
            </a:xfrm>
            <a:prstGeom prst="rect">
              <a:avLst/>
            </a:prstGeom>
          </p:spPr>
          <p:txBody>
            <a:bodyPr wrap="square">
              <a:spAutoFit/>
            </a:bodyPr>
            <a:lstStyle/>
            <a:p>
              <a:pPr algn="ctr">
                <a:spcBef>
                  <a:spcPts val="0"/>
                </a:spcBef>
              </a:pPr>
              <a:r>
                <a:rPr lang="en-US" sz="1000" i="1" dirty="0" smtClean="0"/>
                <a:t>Displacement Mapping </a:t>
              </a:r>
              <a:r>
                <a:rPr lang="en-US" sz="1000" dirty="0" smtClean="0"/>
                <a:t>© 2005 Wikipedia</a:t>
              </a:r>
              <a:endParaRPr lang="en-US" sz="1000" dirty="0" smtClean="0">
                <a:hlinkClick r:id="rId6"/>
              </a:endParaRPr>
            </a:p>
            <a:p>
              <a:pPr algn="ctr">
                <a:spcBef>
                  <a:spcPts val="0"/>
                </a:spcBef>
              </a:pPr>
              <a:r>
                <a:rPr lang="en-US" sz="1000" dirty="0" smtClean="0">
                  <a:hlinkClick r:id="rId7"/>
                </a:rPr>
                <a:t>http://en.wikipedia.org/wiki/Displacement_mapping</a:t>
              </a:r>
              <a:endParaRPr lang="en-US" sz="1000" dirty="0"/>
            </a:p>
          </p:txBody>
        </p:sp>
      </p:grpSp>
      <p:grpSp>
        <p:nvGrpSpPr>
          <p:cNvPr id="19" name="Group 18"/>
          <p:cNvGrpSpPr/>
          <p:nvPr/>
        </p:nvGrpSpPr>
        <p:grpSpPr>
          <a:xfrm>
            <a:off x="4267200" y="1828800"/>
            <a:ext cx="4624368" cy="3581400"/>
            <a:chOff x="4267200" y="1828800"/>
            <a:chExt cx="4624368" cy="3581400"/>
          </a:xfrm>
        </p:grpSpPr>
        <p:pic>
          <p:nvPicPr>
            <p:cNvPr id="17" name="Picture 3"/>
            <p:cNvPicPr>
              <a:picLocks noChangeAspect="1" noChangeArrowheads="1"/>
            </p:cNvPicPr>
            <p:nvPr/>
          </p:nvPicPr>
          <p:blipFill>
            <a:blip r:embed="rId8" cstate="print"/>
            <a:srcRect/>
            <a:stretch>
              <a:fillRect/>
            </a:stretch>
          </p:blipFill>
          <p:spPr bwMode="auto">
            <a:xfrm>
              <a:off x="4343400" y="1828800"/>
              <a:ext cx="4548168" cy="2819400"/>
            </a:xfrm>
            <a:prstGeom prst="rect">
              <a:avLst/>
            </a:prstGeom>
            <a:noFill/>
            <a:ln w="9525">
              <a:noFill/>
              <a:miter lim="800000"/>
              <a:headEnd/>
              <a:tailEnd/>
            </a:ln>
          </p:spPr>
        </p:pic>
        <p:sp>
          <p:nvSpPr>
            <p:cNvPr id="18" name="Rectangle 17"/>
            <p:cNvSpPr/>
            <p:nvPr/>
          </p:nvSpPr>
          <p:spPr>
            <a:xfrm>
              <a:off x="4267200" y="5010090"/>
              <a:ext cx="4343400" cy="400110"/>
            </a:xfrm>
            <a:prstGeom prst="rect">
              <a:avLst/>
            </a:prstGeom>
          </p:spPr>
          <p:txBody>
            <a:bodyPr wrap="square">
              <a:spAutoFit/>
            </a:bodyPr>
            <a:lstStyle/>
            <a:p>
              <a:pPr>
                <a:spcBef>
                  <a:spcPts val="0"/>
                </a:spcBef>
              </a:pPr>
              <a:r>
                <a:rPr lang="en-US" sz="1000" dirty="0" smtClean="0">
                  <a:solidFill>
                    <a:srgbClr val="003300"/>
                  </a:solidFill>
                </a:rPr>
                <a:t>Adapted from slides © 1995 – 2009 P. </a:t>
              </a:r>
              <a:r>
                <a:rPr lang="en-US" sz="1000" dirty="0" err="1" smtClean="0">
                  <a:solidFill>
                    <a:srgbClr val="003300"/>
                  </a:solidFill>
                </a:rPr>
                <a:t>Hanrahan</a:t>
              </a:r>
              <a:r>
                <a:rPr lang="en-US" sz="1000" dirty="0" smtClean="0">
                  <a:solidFill>
                    <a:srgbClr val="003300"/>
                  </a:solidFill>
                </a:rPr>
                <a:t>, Stanford University</a:t>
              </a:r>
              <a:endParaRPr lang="en-US" sz="1000" i="1" dirty="0" smtClean="0">
                <a:solidFill>
                  <a:srgbClr val="003300"/>
                </a:solidFill>
              </a:endParaRPr>
            </a:p>
            <a:p>
              <a:pPr>
                <a:spcBef>
                  <a:spcPts val="0"/>
                </a:spcBef>
              </a:pPr>
              <a:r>
                <a:rPr lang="en-US" sz="1000" dirty="0" smtClean="0">
                  <a:hlinkClick r:id="rId9"/>
                </a:rPr>
                <a:t>http://bit.ly/hZfsjZ</a:t>
              </a:r>
              <a:r>
                <a:rPr lang="en-US" sz="1000" dirty="0" smtClean="0"/>
                <a:t> </a:t>
              </a:r>
              <a:r>
                <a:rPr lang="en-US" sz="1000" dirty="0" smtClean="0">
                  <a:solidFill>
                    <a:srgbClr val="C00000"/>
                  </a:solidFill>
                </a:rPr>
                <a:t>(CS 348B)</a:t>
              </a:r>
              <a:endParaRPr lang="en-US" sz="1000" dirty="0">
                <a:solidFill>
                  <a:srgbClr val="C00000"/>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xEl>
                                              <p:pRg st="13" end="13"/>
                                            </p:txEl>
                                          </p:spTgt>
                                        </p:tgtEl>
                                        <p:attrNameLst>
                                          <p:attrName>style.visibility</p:attrName>
                                        </p:attrNameLst>
                                      </p:cBhvr>
                                      <p:to>
                                        <p:strVal val="visible"/>
                                      </p:to>
                                    </p:set>
                                    <p:animEffect transition="in" filter="wipe(up)">
                                      <p:cBhvr>
                                        <p:cTn id="22" dur="500"/>
                                        <p:tgtEl>
                                          <p:spTgt spid="13">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xEl>
                                              <p:pRg st="14" end="14"/>
                                            </p:txEl>
                                          </p:spTgt>
                                        </p:tgtEl>
                                        <p:attrNameLst>
                                          <p:attrName>style.visibility</p:attrName>
                                        </p:attrNameLst>
                                      </p:cBhvr>
                                      <p:to>
                                        <p:strVal val="visible"/>
                                      </p:to>
                                    </p:set>
                                    <p:animEffect transition="in" filter="wipe(up)">
                                      <p:cBhvr>
                                        <p:cTn id="27"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[6]:</a:t>
            </a:r>
          </a:p>
          <a:p>
            <a:pPr algn="ctr">
              <a:spcBef>
                <a:spcPct val="0"/>
              </a:spcBef>
              <a:buClrTx/>
            </a:pPr>
            <a:r>
              <a:rPr lang="en-US" sz="2800" dirty="0" smtClean="0">
                <a:solidFill>
                  <a:srgbClr val="5B0DAA"/>
                </a:solidFill>
                <a:latin typeface="Copperplate Gothic Light" pitchFamily="34" charset="0"/>
              </a:rPr>
              <a:t>OpenGL Shading (Overview)</a:t>
            </a:r>
            <a:endParaRPr lang="en-US" sz="2000" dirty="0">
              <a:solidFill>
                <a:srgbClr val="5B0DAA"/>
              </a:solidFill>
              <a:latin typeface="Copperplate Gothic Light" pitchFamily="34" charset="0"/>
            </a:endParaRPr>
          </a:p>
        </p:txBody>
      </p:sp>
      <p:sp>
        <p:nvSpPr>
          <p:cNvPr id="5" name="Rectangle 4"/>
          <p:cNvSpPr/>
          <p:nvPr/>
        </p:nvSpPr>
        <p:spPr>
          <a:xfrm>
            <a:off x="457200" y="3549539"/>
            <a:ext cx="2971800" cy="1403461"/>
          </a:xfrm>
          <a:prstGeom prst="rect">
            <a:avLst/>
          </a:prstGeom>
        </p:spPr>
        <p:txBody>
          <a:bodyPr wrap="square">
            <a:spAutoFit/>
          </a:bodyPr>
          <a:lstStyle/>
          <a:p>
            <a:r>
              <a:rPr lang="en-US" sz="1800" dirty="0" smtClean="0">
                <a:solidFill>
                  <a:srgbClr val="C00000"/>
                </a:solidFill>
              </a:rPr>
              <a:t>Frank </a:t>
            </a:r>
            <a:r>
              <a:rPr lang="en-US" sz="1800" dirty="0" err="1" smtClean="0">
                <a:solidFill>
                  <a:srgbClr val="C00000"/>
                </a:solidFill>
              </a:rPr>
              <a:t>Pfenning</a:t>
            </a:r>
            <a:endParaRPr lang="en-US" sz="1800" dirty="0" smtClean="0">
              <a:solidFill>
                <a:srgbClr val="C00000"/>
              </a:solidFill>
            </a:endParaRPr>
          </a:p>
          <a:p>
            <a:r>
              <a:rPr lang="en-US" dirty="0" smtClean="0">
                <a:solidFill>
                  <a:srgbClr val="C00000"/>
                </a:solidFill>
              </a:rPr>
              <a:t>Professor of Computer Science</a:t>
            </a:r>
          </a:p>
          <a:p>
            <a:r>
              <a:rPr lang="en-US" dirty="0" smtClean="0">
                <a:solidFill>
                  <a:srgbClr val="C00000"/>
                </a:solidFill>
              </a:rPr>
              <a:t>School of Computer Science</a:t>
            </a:r>
          </a:p>
          <a:p>
            <a:r>
              <a:rPr lang="en-US" dirty="0" smtClean="0">
                <a:solidFill>
                  <a:srgbClr val="C00000"/>
                </a:solidFill>
              </a:rPr>
              <a:t>Carnegie Mellon University</a:t>
            </a:r>
          </a:p>
          <a:p>
            <a:r>
              <a:rPr lang="en-US" dirty="0" smtClean="0">
                <a:hlinkClick r:id="rId4"/>
              </a:rPr>
              <a:t>http://www.cs.cmu.edu/~fp/</a:t>
            </a:r>
            <a:r>
              <a:rPr lang="en-US" dirty="0" smtClean="0"/>
              <a:t> </a:t>
            </a:r>
            <a:endParaRPr lang="en-US" dirty="0"/>
          </a:p>
        </p:txBody>
      </p:sp>
      <p:pic>
        <p:nvPicPr>
          <p:cNvPr id="7" name="Picture 6" descr="FrankPfenning.jpg"/>
          <p:cNvPicPr>
            <a:picLocks noChangeAspect="1"/>
          </p:cNvPicPr>
          <p:nvPr/>
        </p:nvPicPr>
        <p:blipFill>
          <a:blip r:embed="rId5" cstate="print"/>
          <a:stretch>
            <a:fillRect/>
          </a:stretch>
        </p:blipFill>
        <p:spPr>
          <a:xfrm>
            <a:off x="457200" y="1143000"/>
            <a:ext cx="1905000" cy="2247900"/>
          </a:xfrm>
          <a:prstGeom prst="rect">
            <a:avLst/>
          </a:prstGeom>
        </p:spPr>
      </p:pic>
      <p:sp>
        <p:nvSpPr>
          <p:cNvPr id="8" name="Rectangle 7"/>
          <p:cNvSpPr/>
          <p:nvPr/>
        </p:nvSpPr>
        <p:spPr>
          <a:xfrm>
            <a:off x="457200" y="5834491"/>
            <a:ext cx="6096000" cy="566309"/>
          </a:xfrm>
          <a:prstGeom prst="rect">
            <a:avLst/>
          </a:prstGeom>
        </p:spPr>
        <p:txBody>
          <a:bodyPr wrap="square">
            <a:spAutoFit/>
          </a:bodyPr>
          <a:lstStyle/>
          <a:p>
            <a:r>
              <a:rPr lang="en-US" dirty="0" smtClean="0">
                <a:solidFill>
                  <a:srgbClr val="C00000"/>
                </a:solidFill>
              </a:rPr>
              <a:t>Adapted from slides © 2003 F. </a:t>
            </a:r>
            <a:r>
              <a:rPr lang="en-US" dirty="0" err="1" smtClean="0">
                <a:solidFill>
                  <a:srgbClr val="C00000"/>
                </a:solidFill>
              </a:rPr>
              <a:t>Pfenning</a:t>
            </a:r>
            <a:r>
              <a:rPr lang="en-US" dirty="0" smtClean="0">
                <a:solidFill>
                  <a:srgbClr val="C00000"/>
                </a:solidFill>
              </a:rPr>
              <a:t>, Carnegie Mellon University</a:t>
            </a:r>
            <a:endParaRPr lang="en-US" i="1" dirty="0" smtClean="0">
              <a:solidFill>
                <a:srgbClr val="C00000"/>
              </a:solidFill>
            </a:endParaRPr>
          </a:p>
          <a:p>
            <a:r>
              <a:rPr lang="en-US" dirty="0" smtClean="0">
                <a:solidFill>
                  <a:srgbClr val="008000"/>
                </a:solidFill>
                <a:hlinkClick r:id="rId6"/>
              </a:rPr>
              <a:t>http://bit.ly/g1J2nj</a:t>
            </a:r>
            <a:r>
              <a:rPr lang="en-US" dirty="0" smtClean="0">
                <a:solidFill>
                  <a:srgbClr val="008000"/>
                </a:solidFill>
              </a:rPr>
              <a:t> </a:t>
            </a:r>
            <a:endParaRPr lang="en-US" dirty="0">
              <a:solidFill>
                <a:srgbClr val="800000"/>
              </a:solidFill>
            </a:endParaRPr>
          </a:p>
        </p:txBody>
      </p:sp>
      <p:sp>
        <p:nvSpPr>
          <p:cNvPr id="9" name="Rectangle 3"/>
          <p:cNvSpPr>
            <a:spLocks noChangeArrowheads="1"/>
          </p:cNvSpPr>
          <p:nvPr/>
        </p:nvSpPr>
        <p:spPr bwMode="auto">
          <a:xfrm>
            <a:off x="4038600" y="914400"/>
            <a:ext cx="4724400" cy="4876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Set Up Point Light Sources</a:t>
            </a:r>
            <a:endParaRPr lang="en-US" sz="1800" u="sng"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Set Up Materials, Turn Lights On</a:t>
            </a: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Start Drawing (</a:t>
            </a:r>
            <a:r>
              <a:rPr lang="en-US" sz="1800" dirty="0" err="1" smtClean="0">
                <a:solidFill>
                  <a:srgbClr val="800000"/>
                </a:solidFill>
                <a:latin typeface="Courier New" pitchFamily="49" charset="0"/>
                <a:cs typeface="Courier New" pitchFamily="49" charset="0"/>
              </a:rPr>
              <a:t>glBegin</a:t>
            </a:r>
            <a:r>
              <a:rPr lang="en-US" sz="1800" dirty="0" smtClean="0">
                <a:solidFill>
                  <a:srgbClr val="800000"/>
                </a:solidFill>
                <a:latin typeface="Courier New" pitchFamily="49" charset="0"/>
                <a:cs typeface="Courier New" pitchFamily="49" charset="0"/>
              </a:rPr>
              <a:t> </a:t>
            </a:r>
            <a:r>
              <a:rPr lang="en-US" sz="1800" dirty="0" smtClean="0">
                <a:solidFill>
                  <a:srgbClr val="800000"/>
                </a:solidFill>
                <a:latin typeface="+mn-lt"/>
                <a:cs typeface="Courier New" pitchFamily="49" charset="0"/>
              </a:rPr>
              <a:t>… </a:t>
            </a:r>
            <a:r>
              <a:rPr lang="en-US" sz="1800" dirty="0" err="1" smtClean="0">
                <a:solidFill>
                  <a:srgbClr val="800000"/>
                </a:solidFill>
                <a:latin typeface="Courier New" pitchFamily="49" charset="0"/>
                <a:cs typeface="Courier New" pitchFamily="49" charset="0"/>
              </a:rPr>
              <a:t>glEnd</a:t>
            </a:r>
            <a:r>
              <a:rPr lang="en-US" sz="1800" dirty="0" smtClean="0">
                <a:solidFill>
                  <a:srgbClr val="800000"/>
                </a:solidFill>
              </a:rPr>
              <a:t>)</a:t>
            </a:r>
          </a:p>
        </p:txBody>
      </p:sp>
      <p:pic>
        <p:nvPicPr>
          <p:cNvPr id="10" name="Picture 2"/>
          <p:cNvPicPr>
            <a:picLocks noChangeAspect="1" noChangeArrowheads="1"/>
          </p:cNvPicPr>
          <p:nvPr/>
        </p:nvPicPr>
        <p:blipFill>
          <a:blip r:embed="rId7" cstate="print"/>
          <a:srcRect/>
          <a:stretch>
            <a:fillRect/>
          </a:stretch>
        </p:blipFill>
        <p:spPr bwMode="auto">
          <a:xfrm>
            <a:off x="4495800" y="1295400"/>
            <a:ext cx="3378818" cy="1371600"/>
          </a:xfrm>
          <a:prstGeom prst="rect">
            <a:avLst/>
          </a:prstGeom>
          <a:noFill/>
          <a:ln w="9525">
            <a:noFill/>
            <a:miter lim="800000"/>
            <a:headEnd/>
            <a:tailEnd/>
          </a:ln>
        </p:spPr>
      </p:pic>
      <p:pic>
        <p:nvPicPr>
          <p:cNvPr id="11" name="Picture 2"/>
          <p:cNvPicPr>
            <a:picLocks noChangeAspect="1" noChangeArrowheads="1"/>
          </p:cNvPicPr>
          <p:nvPr/>
        </p:nvPicPr>
        <p:blipFill>
          <a:blip r:embed="rId8" cstate="print"/>
          <a:srcRect/>
          <a:stretch>
            <a:fillRect/>
          </a:stretch>
        </p:blipFill>
        <p:spPr bwMode="auto">
          <a:xfrm>
            <a:off x="4495801" y="3067050"/>
            <a:ext cx="4005678" cy="2266950"/>
          </a:xfrm>
          <a:prstGeom prst="rect">
            <a:avLst/>
          </a:prstGeom>
          <a:noFill/>
          <a:ln w="9525">
            <a:noFill/>
            <a:miter lim="800000"/>
            <a:headEnd/>
            <a:tailEnd/>
          </a:ln>
        </p:spPr>
      </p:pic>
      <p:sp>
        <p:nvSpPr>
          <p:cNvPr id="12" name="Rectangle 11"/>
          <p:cNvSpPr/>
          <p:nvPr/>
        </p:nvSpPr>
        <p:spPr>
          <a:xfrm>
            <a:off x="457200" y="5105400"/>
            <a:ext cx="3492495" cy="566309"/>
          </a:xfrm>
          <a:prstGeom prst="rect">
            <a:avLst/>
          </a:prstGeom>
        </p:spPr>
        <p:txBody>
          <a:bodyPr wrap="none">
            <a:spAutoFit/>
          </a:bodyPr>
          <a:lstStyle/>
          <a:p>
            <a:r>
              <a:rPr lang="en-US" dirty="0" smtClean="0">
                <a:solidFill>
                  <a:srgbClr val="3366FF"/>
                </a:solidFill>
              </a:rPr>
              <a:t>See also: </a:t>
            </a:r>
            <a:r>
              <a:rPr lang="en-US" i="1" dirty="0" smtClean="0">
                <a:solidFill>
                  <a:srgbClr val="3366FF"/>
                </a:solidFill>
              </a:rPr>
              <a:t>OpenGL: A Primer, 3</a:t>
            </a:r>
            <a:r>
              <a:rPr lang="en-US" i="1" baseline="30000" dirty="0" smtClean="0">
                <a:solidFill>
                  <a:srgbClr val="3366FF"/>
                </a:solidFill>
              </a:rPr>
              <a:t>e</a:t>
            </a:r>
            <a:r>
              <a:rPr lang="en-US" dirty="0" smtClean="0">
                <a:solidFill>
                  <a:srgbClr val="3366FF"/>
                </a:solidFill>
              </a:rPr>
              <a:t> (Angel)</a:t>
            </a:r>
          </a:p>
          <a:p>
            <a:r>
              <a:rPr lang="en-US" dirty="0" smtClean="0">
                <a:solidFill>
                  <a:srgbClr val="3366FF"/>
                </a:solidFill>
                <a:hlinkClick r:id="rId9"/>
              </a:rPr>
              <a:t>http://bit.ly/hVcVWN</a:t>
            </a:r>
            <a:endParaRPr lang="en-US" dirty="0" smtClean="0">
              <a:solidFill>
                <a:srgbClr val="3366FF"/>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[7]:</a:t>
            </a:r>
          </a:p>
          <a:p>
            <a:pPr algn="ctr">
              <a:spcBef>
                <a:spcPct val="0"/>
              </a:spcBef>
              <a:buClrTx/>
            </a:pPr>
            <a:r>
              <a:rPr lang="en-US" sz="2800" dirty="0" smtClean="0">
                <a:solidFill>
                  <a:srgbClr val="5B0DAA"/>
                </a:solidFill>
                <a:latin typeface="Copperplate Gothic Light" pitchFamily="34" charset="0"/>
              </a:rPr>
              <a:t>Texturing – Object Center Method</a:t>
            </a:r>
            <a:endParaRPr lang="en-US" sz="2000" dirty="0">
              <a:solidFill>
                <a:srgbClr val="5B0DAA"/>
              </a:solidFill>
              <a:latin typeface="Copperplate Gothic Light" pitchFamily="34" charset="0"/>
            </a:endParaRPr>
          </a:p>
        </p:txBody>
      </p:sp>
      <p:sp>
        <p:nvSpPr>
          <p:cNvPr id="4" name="Rectangle 3"/>
          <p:cNvSpPr/>
          <p:nvPr/>
        </p:nvSpPr>
        <p:spPr>
          <a:xfrm>
            <a:off x="457200" y="5834491"/>
            <a:ext cx="6096000" cy="566309"/>
          </a:xfrm>
          <a:prstGeom prst="rect">
            <a:avLst/>
          </a:prstGeom>
        </p:spPr>
        <p:txBody>
          <a:bodyPr wrap="square">
            <a:spAutoFit/>
          </a:bodyPr>
          <a:lstStyle/>
          <a:p>
            <a:r>
              <a:rPr lang="en-US" dirty="0" smtClean="0">
                <a:solidFill>
                  <a:srgbClr val="800000"/>
                </a:solidFill>
              </a:rPr>
              <a:t>Adapted from slides © 2010 van Dam </a:t>
            </a:r>
            <a:r>
              <a:rPr lang="en-US" i="1" dirty="0" smtClean="0">
                <a:solidFill>
                  <a:srgbClr val="800000"/>
                </a:solidFill>
              </a:rPr>
              <a:t>et al.</a:t>
            </a:r>
            <a:r>
              <a:rPr lang="en-US" dirty="0" smtClean="0">
                <a:solidFill>
                  <a:srgbClr val="800000"/>
                </a:solidFill>
              </a:rPr>
              <a:t>, Brown University</a:t>
            </a:r>
            <a:endParaRPr lang="en-US" i="1" dirty="0" smtClean="0">
              <a:solidFill>
                <a:srgbClr val="800000"/>
              </a:solidFill>
            </a:endParaRPr>
          </a:p>
          <a:p>
            <a:r>
              <a:rPr lang="en-US" dirty="0" smtClean="0">
                <a:solidFill>
                  <a:srgbClr val="008000"/>
                </a:solidFill>
                <a:hlinkClick r:id="rId4"/>
              </a:rPr>
              <a:t>http://bit.ly/hiSt0f</a:t>
            </a:r>
            <a:r>
              <a:rPr lang="en-US" dirty="0" smtClean="0">
                <a:solidFill>
                  <a:srgbClr val="008000"/>
                </a:solidFill>
              </a:rPr>
              <a:t>   </a:t>
            </a:r>
            <a:r>
              <a:rPr lang="en-US" dirty="0" smtClean="0">
                <a:solidFill>
                  <a:srgbClr val="800000"/>
                </a:solidFill>
              </a:rPr>
              <a:t>Reused with permission.</a:t>
            </a:r>
            <a:endParaRPr lang="en-US" dirty="0">
              <a:solidFill>
                <a:srgbClr val="800000"/>
              </a:solidFill>
            </a:endParaRPr>
          </a:p>
        </p:txBody>
      </p:sp>
      <p:pic>
        <p:nvPicPr>
          <p:cNvPr id="14338" name="Picture 2"/>
          <p:cNvPicPr>
            <a:picLocks noChangeAspect="1" noChangeArrowheads="1"/>
          </p:cNvPicPr>
          <p:nvPr/>
        </p:nvPicPr>
        <p:blipFill>
          <a:blip r:embed="rId5" cstate="print"/>
          <a:srcRect/>
          <a:stretch>
            <a:fillRect/>
          </a:stretch>
        </p:blipFill>
        <p:spPr bwMode="auto">
          <a:xfrm>
            <a:off x="685800" y="1066800"/>
            <a:ext cx="8138160" cy="4572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ChangeArrowheads="1"/>
          </p:cNvSpPr>
          <p:nvPr/>
        </p:nvSpPr>
        <p:spPr bwMode="auto">
          <a:xfrm>
            <a:off x="1066800" y="76200"/>
            <a:ext cx="7315200" cy="762000"/>
          </a:xfrm>
          <a:prstGeom prst="rect">
            <a:avLst/>
          </a:prstGeom>
          <a:noFill/>
          <a:ln w="9525">
            <a:noFill/>
            <a:miter lim="800000"/>
            <a:headEnd/>
            <a:tailEnd/>
          </a:ln>
          <a:effectLst/>
        </p:spPr>
        <p:txBody>
          <a:bodyPr anchor="ctr"/>
          <a:lstStyle/>
          <a:p>
            <a:pPr algn="ctr">
              <a:spcBef>
                <a:spcPct val="0"/>
              </a:spcBef>
              <a:buClrTx/>
            </a:pPr>
            <a:r>
              <a:rPr lang="en-US" sz="2800" b="1" dirty="0" smtClean="0">
                <a:solidFill>
                  <a:srgbClr val="5B0DAA"/>
                </a:solidFill>
                <a:latin typeface="Copperplate Gothic Light" pitchFamily="34" charset="0"/>
              </a:rPr>
              <a:t>Review [8]:</a:t>
            </a:r>
          </a:p>
          <a:p>
            <a:pPr algn="ctr">
              <a:spcBef>
                <a:spcPct val="0"/>
              </a:spcBef>
              <a:buClrTx/>
            </a:pPr>
            <a:r>
              <a:rPr lang="en-US" sz="2800" b="1" dirty="0" smtClean="0">
                <a:solidFill>
                  <a:srgbClr val="5B0DAA"/>
                </a:solidFill>
                <a:latin typeface="Copperplate Gothic Light" pitchFamily="34" charset="0"/>
              </a:rPr>
              <a:t>OpenGL Texturing</a:t>
            </a:r>
            <a:endParaRPr lang="en-US" sz="2800" b="1" dirty="0">
              <a:solidFill>
                <a:srgbClr val="5B0DAA"/>
              </a:solidFill>
              <a:latin typeface="Copperplate Gothic Light" pitchFamily="34" charset="0"/>
            </a:endParaRPr>
          </a:p>
        </p:txBody>
      </p:sp>
      <p:sp>
        <p:nvSpPr>
          <p:cNvPr id="1041411" name="Rectangle 3"/>
          <p:cNvSpPr>
            <a:spLocks noChangeArrowheads="1"/>
          </p:cNvSpPr>
          <p:nvPr/>
        </p:nvSpPr>
        <p:spPr bwMode="auto">
          <a:xfrm>
            <a:off x="685800" y="5943600"/>
            <a:ext cx="5522913" cy="493713"/>
          </a:xfrm>
          <a:prstGeom prst="rect">
            <a:avLst/>
          </a:prstGeom>
          <a:noFill/>
          <a:ln w="9525" algn="ctr">
            <a:noFill/>
            <a:miter lim="800000"/>
            <a:headEnd/>
            <a:tailEnd/>
          </a:ln>
          <a:effectLst/>
        </p:spPr>
        <p:txBody>
          <a:bodyPr>
            <a:spAutoFit/>
          </a:bodyPr>
          <a:lstStyle/>
          <a:p>
            <a:r>
              <a:rPr lang="en-US" sz="1200" b="1">
                <a:solidFill>
                  <a:srgbClr val="008000"/>
                </a:solidFill>
              </a:rPr>
              <a:t>Adapted from slides</a:t>
            </a:r>
          </a:p>
          <a:p>
            <a:r>
              <a:rPr lang="en-US" sz="1200" b="1">
                <a:solidFill>
                  <a:srgbClr val="008000"/>
                </a:solidFill>
              </a:rPr>
              <a:t>©  2007 Jacobs, D. W., University of Maryland</a:t>
            </a:r>
          </a:p>
        </p:txBody>
      </p:sp>
      <p:pic>
        <p:nvPicPr>
          <p:cNvPr id="1041413" name="Picture 5"/>
          <p:cNvPicPr>
            <a:picLocks noChangeAspect="1" noChangeArrowheads="1"/>
          </p:cNvPicPr>
          <p:nvPr/>
        </p:nvPicPr>
        <p:blipFill>
          <a:blip r:embed="rId4" cstate="print"/>
          <a:srcRect/>
          <a:stretch>
            <a:fillRect/>
          </a:stretch>
        </p:blipFill>
        <p:spPr bwMode="auto">
          <a:xfrm>
            <a:off x="1333500" y="1219200"/>
            <a:ext cx="6781800" cy="46101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[9]:</a:t>
            </a:r>
          </a:p>
          <a:p>
            <a:pPr algn="ctr">
              <a:spcBef>
                <a:spcPct val="0"/>
              </a:spcBef>
              <a:buClrTx/>
            </a:pPr>
            <a:r>
              <a:rPr lang="en-US" sz="2800" dirty="0" smtClean="0">
                <a:solidFill>
                  <a:srgbClr val="5B0DAA"/>
                </a:solidFill>
                <a:latin typeface="Copperplate Gothic Light" pitchFamily="34" charset="0"/>
              </a:rPr>
              <a:t>Mappings, </a:t>
            </a:r>
            <a:r>
              <a:rPr lang="en-US" sz="2800" dirty="0" err="1" smtClean="0">
                <a:solidFill>
                  <a:srgbClr val="5B0DAA"/>
                </a:solidFill>
                <a:latin typeface="Copperplate Gothic Light" pitchFamily="34" charset="0"/>
              </a:rPr>
              <a:t>Eberly</a:t>
            </a:r>
            <a:r>
              <a:rPr lang="en-US" sz="2800" dirty="0" smtClean="0">
                <a:solidFill>
                  <a:srgbClr val="5B0DAA"/>
                </a:solidFill>
                <a:latin typeface="Copperplate Gothic Light" pitchFamily="34" charset="0"/>
              </a:rPr>
              <a:t> 2</a:t>
            </a:r>
            <a:r>
              <a:rPr lang="en-US" sz="2800" baseline="30000" dirty="0" smtClean="0">
                <a:solidFill>
                  <a:srgbClr val="5B0DAA"/>
                </a:solidFill>
                <a:latin typeface="Copperplate Gothic Light" pitchFamily="34" charset="0"/>
              </a:rPr>
              <a:t>e</a:t>
            </a:r>
            <a:endParaRPr lang="en-US" sz="2000" dirty="0">
              <a:solidFill>
                <a:srgbClr val="5B0DAA"/>
              </a:solidFill>
              <a:latin typeface="Copperplate Gothic Light" pitchFamily="34" charset="0"/>
            </a:endParaRPr>
          </a:p>
        </p:txBody>
      </p:sp>
      <p:sp>
        <p:nvSpPr>
          <p:cNvPr id="1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Fine Surface Detail: Bump (</a:t>
            </a:r>
            <a:r>
              <a:rPr lang="en-US" sz="1800" dirty="0" smtClean="0">
                <a:solidFill>
                  <a:srgbClr val="800000"/>
                </a:solidFill>
                <a:latin typeface="Arial"/>
                <a:cs typeface="Arial"/>
              </a:rPr>
              <a:t>§</a:t>
            </a:r>
            <a:r>
              <a:rPr lang="en-US" sz="1800" dirty="0" smtClean="0">
                <a:solidFill>
                  <a:srgbClr val="800000"/>
                </a:solidFill>
              </a:rPr>
              <a:t>20.5 </a:t>
            </a:r>
            <a:r>
              <a:rPr lang="en-US" sz="1800" dirty="0" err="1" smtClean="0">
                <a:solidFill>
                  <a:srgbClr val="800000"/>
                </a:solidFill>
              </a:rPr>
              <a:t>Eberly</a:t>
            </a:r>
            <a:r>
              <a:rPr lang="en-US" sz="1800" dirty="0" smtClean="0">
                <a:solidFill>
                  <a:srgbClr val="800000"/>
                </a:solidFill>
              </a:rPr>
              <a:t> 2</a:t>
            </a:r>
            <a:r>
              <a:rPr lang="en-US" sz="1800" baseline="30000" dirty="0" smtClean="0">
                <a:solidFill>
                  <a:srgbClr val="800000"/>
                </a:solidFill>
              </a:rPr>
              <a:t>e</a:t>
            </a:r>
            <a:r>
              <a:rPr lang="en-US" sz="1800" dirty="0" smtClean="0">
                <a:solidFill>
                  <a:srgbClr val="800000"/>
                </a:solidFill>
              </a:rPr>
              <a:t>)</a:t>
            </a:r>
          </a:p>
          <a:p>
            <a:pPr marL="342900" indent="-342900">
              <a:spcBef>
                <a:spcPts val="600"/>
              </a:spcBef>
              <a:buClr>
                <a:srgbClr val="800000"/>
              </a:buClr>
              <a:buFont typeface="Wingdings" pitchFamily="2" charset="2"/>
              <a:buChar char="l"/>
            </a:pPr>
            <a:r>
              <a:rPr lang="en-US" sz="1800" dirty="0" smtClean="0">
                <a:solidFill>
                  <a:srgbClr val="800000"/>
                </a:solidFill>
              </a:rPr>
              <a:t>Material Effects: Gloss (</a:t>
            </a:r>
            <a:r>
              <a:rPr lang="en-US" sz="1800" dirty="0" smtClean="0">
                <a:solidFill>
                  <a:srgbClr val="800000"/>
                </a:solidFill>
                <a:latin typeface="Arial"/>
                <a:cs typeface="Arial"/>
              </a:rPr>
              <a:t>§</a:t>
            </a:r>
            <a:r>
              <a:rPr lang="en-US" sz="1800" dirty="0" smtClean="0">
                <a:solidFill>
                  <a:srgbClr val="800000"/>
                </a:solidFill>
              </a:rPr>
              <a:t>20.6) </a:t>
            </a:r>
          </a:p>
          <a:p>
            <a:pPr marL="342900" indent="-342900">
              <a:spcBef>
                <a:spcPts val="600"/>
              </a:spcBef>
              <a:buClr>
                <a:srgbClr val="800000"/>
              </a:buClr>
              <a:buFont typeface="Wingdings" pitchFamily="2" charset="2"/>
              <a:buChar char="l"/>
            </a:pPr>
            <a:r>
              <a:rPr lang="en-US" sz="1800" dirty="0" smtClean="0">
                <a:solidFill>
                  <a:srgbClr val="800000"/>
                </a:solidFill>
              </a:rPr>
              <a:t>Enclosing Volumes</a:t>
            </a:r>
          </a:p>
          <a:p>
            <a:pPr marL="742950" lvl="1" indent="-285750">
              <a:spcBef>
                <a:spcPts val="600"/>
              </a:spcBef>
              <a:buClr>
                <a:srgbClr val="5B0DAA"/>
              </a:buClr>
              <a:buFont typeface="Wingdings" pitchFamily="2" charset="2"/>
              <a:buChar char="­"/>
            </a:pPr>
            <a:r>
              <a:rPr lang="en-US" sz="1800" dirty="0" smtClean="0">
                <a:solidFill>
                  <a:srgbClr val="0000CC"/>
                </a:solidFill>
              </a:rPr>
              <a:t>Sphere (</a:t>
            </a:r>
            <a:r>
              <a:rPr lang="en-US" sz="1800" dirty="0" smtClean="0">
                <a:solidFill>
                  <a:srgbClr val="0000CC"/>
                </a:solidFill>
                <a:latin typeface="Arial"/>
                <a:cs typeface="Arial"/>
              </a:rPr>
              <a:t>§</a:t>
            </a:r>
            <a:r>
              <a:rPr lang="en-US" sz="1800" dirty="0" smtClean="0">
                <a:solidFill>
                  <a:srgbClr val="0000CC"/>
                </a:solidFill>
              </a:rPr>
              <a:t>20.7)</a:t>
            </a:r>
          </a:p>
          <a:p>
            <a:pPr marL="742950" lvl="1" indent="-285750">
              <a:spcBef>
                <a:spcPts val="600"/>
              </a:spcBef>
              <a:buClr>
                <a:srgbClr val="5B0DAA"/>
              </a:buClr>
              <a:buFont typeface="Wingdings" pitchFamily="2" charset="2"/>
              <a:buChar char="­"/>
            </a:pPr>
            <a:r>
              <a:rPr lang="en-US" sz="1800" dirty="0" smtClean="0">
                <a:solidFill>
                  <a:srgbClr val="0000CC"/>
                </a:solidFill>
              </a:rPr>
              <a:t>Cube (</a:t>
            </a:r>
            <a:r>
              <a:rPr lang="en-US" sz="1800" dirty="0" smtClean="0">
                <a:solidFill>
                  <a:srgbClr val="0000CC"/>
                </a:solidFill>
                <a:latin typeface="Arial"/>
                <a:cs typeface="Arial"/>
              </a:rPr>
              <a:t>§</a:t>
            </a:r>
            <a:r>
              <a:rPr lang="en-US" sz="1800" dirty="0" smtClean="0">
                <a:solidFill>
                  <a:srgbClr val="0000CC"/>
                </a:solidFill>
              </a:rPr>
              <a:t>20.8)</a:t>
            </a:r>
          </a:p>
          <a:p>
            <a:pPr marL="342900" indent="-342900">
              <a:spcBef>
                <a:spcPts val="600"/>
              </a:spcBef>
              <a:buClr>
                <a:srgbClr val="800000"/>
              </a:buClr>
              <a:buFont typeface="Wingdings" pitchFamily="2" charset="2"/>
              <a:buChar char="l"/>
            </a:pPr>
            <a:r>
              <a:rPr lang="en-US" sz="1800" dirty="0" smtClean="0">
                <a:solidFill>
                  <a:srgbClr val="800000"/>
                </a:solidFill>
                <a:latin typeface="Arial"/>
                <a:cs typeface="Arial"/>
              </a:rPr>
              <a:t>Light</a:t>
            </a:r>
          </a:p>
          <a:p>
            <a:pPr marL="742950" lvl="1" indent="-285750">
              <a:spcBef>
                <a:spcPts val="600"/>
              </a:spcBef>
              <a:buClr>
                <a:srgbClr val="5B0DAA"/>
              </a:buClr>
              <a:buFont typeface="Wingdings" pitchFamily="2" charset="2"/>
              <a:buChar char="­"/>
            </a:pPr>
            <a:r>
              <a:rPr lang="en-US" sz="1800" dirty="0" smtClean="0">
                <a:solidFill>
                  <a:srgbClr val="0000CC"/>
                </a:solidFill>
                <a:latin typeface="Arial"/>
                <a:cs typeface="Arial"/>
              </a:rPr>
              <a:t>Refraction for </a:t>
            </a:r>
            <a:r>
              <a:rPr lang="en-US" sz="1800" u="sng" dirty="0" smtClean="0">
                <a:solidFill>
                  <a:srgbClr val="0000CC"/>
                </a:solidFill>
                <a:latin typeface="Arial"/>
                <a:cs typeface="Arial"/>
              </a:rPr>
              <a:t>Transparency</a:t>
            </a:r>
            <a:r>
              <a:rPr lang="en-US" sz="1800" dirty="0" smtClean="0">
                <a:solidFill>
                  <a:srgbClr val="0000CC"/>
                </a:solidFill>
                <a:latin typeface="Arial"/>
                <a:cs typeface="Arial"/>
              </a:rPr>
              <a:t> (§20.9) </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u="sng" dirty="0" smtClean="0">
                <a:solidFill>
                  <a:srgbClr val="0000CC"/>
                </a:solidFill>
              </a:rPr>
              <a:t>Reflection</a:t>
            </a:r>
            <a:r>
              <a:rPr lang="en-US" sz="1800" dirty="0" smtClean="0">
                <a:solidFill>
                  <a:srgbClr val="0000CC"/>
                </a:solidFill>
              </a:rPr>
              <a:t> </a:t>
            </a:r>
            <a:r>
              <a:rPr lang="en-US" sz="1800" i="1" dirty="0" smtClean="0">
                <a:solidFill>
                  <a:srgbClr val="0000CC"/>
                </a:solidFill>
              </a:rPr>
              <a:t>aka</a:t>
            </a:r>
            <a:r>
              <a:rPr lang="en-US" sz="1800" dirty="0" smtClean="0">
                <a:solidFill>
                  <a:srgbClr val="0000CC"/>
                </a:solidFill>
              </a:rPr>
              <a:t> Environment (</a:t>
            </a:r>
            <a:r>
              <a:rPr lang="en-US" sz="1800" dirty="0" smtClean="0">
                <a:solidFill>
                  <a:srgbClr val="0000CC"/>
                </a:solidFill>
                <a:latin typeface="Arial"/>
                <a:cs typeface="Arial"/>
              </a:rPr>
              <a:t>§20.10)</a:t>
            </a:r>
          </a:p>
          <a:p>
            <a:pPr marL="342900" indent="-342900">
              <a:spcBef>
                <a:spcPts val="600"/>
              </a:spcBef>
              <a:buClr>
                <a:srgbClr val="800000"/>
              </a:buClr>
              <a:buFont typeface="Wingdings" pitchFamily="2" charset="2"/>
              <a:buChar char="l"/>
            </a:pPr>
            <a:r>
              <a:rPr lang="en-US" sz="1800" dirty="0" smtClean="0">
                <a:solidFill>
                  <a:srgbClr val="800000"/>
                </a:solidFill>
              </a:rPr>
              <a:t>Shadow</a:t>
            </a:r>
            <a:endParaRPr lang="en-US" sz="1800" dirty="0" smtClean="0">
              <a:solidFill>
                <a:srgbClr val="800000"/>
              </a:solidFill>
              <a:latin typeface="Arial"/>
              <a:cs typeface="Arial"/>
            </a:endParaRPr>
          </a:p>
          <a:p>
            <a:pPr marL="742950" lvl="1" indent="-285750">
              <a:spcBef>
                <a:spcPts val="600"/>
              </a:spcBef>
              <a:buClr>
                <a:srgbClr val="5B0DAA"/>
              </a:buClr>
              <a:buFont typeface="Wingdings" pitchFamily="2" charset="2"/>
              <a:buChar char="­"/>
            </a:pPr>
            <a:r>
              <a:rPr lang="en-US" sz="1800" dirty="0" smtClean="0">
                <a:solidFill>
                  <a:srgbClr val="0000CC"/>
                </a:solidFill>
              </a:rPr>
              <a:t>Shadow Maps (</a:t>
            </a:r>
            <a:r>
              <a:rPr lang="en-US" sz="1800" dirty="0" smtClean="0">
                <a:solidFill>
                  <a:srgbClr val="0000CC"/>
                </a:solidFill>
                <a:latin typeface="Arial"/>
                <a:cs typeface="Arial"/>
              </a:rPr>
              <a:t>§20.11, 20.13)</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Projective Textures (</a:t>
            </a:r>
            <a:r>
              <a:rPr lang="en-US" sz="1800" dirty="0" smtClean="0">
                <a:solidFill>
                  <a:srgbClr val="0000CC"/>
                </a:solidFill>
                <a:latin typeface="Arial"/>
                <a:cs typeface="Arial"/>
              </a:rPr>
              <a:t>§20.12)</a:t>
            </a:r>
            <a:endParaRPr lang="en-US" sz="1800" dirty="0" smtClean="0">
              <a:solidFill>
                <a:srgbClr val="0000CC"/>
              </a:solidFill>
            </a:endParaRPr>
          </a:p>
          <a:p>
            <a:pPr marL="342900" indent="-342900">
              <a:spcBef>
                <a:spcPts val="600"/>
              </a:spcBef>
              <a:buClr>
                <a:srgbClr val="800000"/>
              </a:buClr>
              <a:buFont typeface="Wingdings" pitchFamily="2" charset="2"/>
              <a:buChar char="l"/>
            </a:pPr>
            <a:r>
              <a:rPr lang="en-US" sz="1800" dirty="0" smtClean="0">
                <a:solidFill>
                  <a:srgbClr val="800000"/>
                </a:solidFill>
                <a:latin typeface="Arial"/>
                <a:cs typeface="Arial"/>
              </a:rPr>
              <a:t>More Special Effects (SFX)</a:t>
            </a:r>
          </a:p>
          <a:p>
            <a:pPr marL="742950" lvl="1" indent="-285750">
              <a:spcBef>
                <a:spcPts val="600"/>
              </a:spcBef>
              <a:buClr>
                <a:srgbClr val="5B0DAA"/>
              </a:buClr>
              <a:buFont typeface="Wingdings" pitchFamily="2" charset="2"/>
              <a:buChar char="­"/>
            </a:pPr>
            <a:r>
              <a:rPr lang="en-US" sz="1800" dirty="0" smtClean="0">
                <a:solidFill>
                  <a:srgbClr val="0000CC"/>
                </a:solidFill>
              </a:rPr>
              <a:t>Fog (</a:t>
            </a:r>
            <a:r>
              <a:rPr lang="en-US" sz="1800" dirty="0" smtClean="0">
                <a:solidFill>
                  <a:srgbClr val="0000CC"/>
                </a:solidFill>
                <a:latin typeface="Arial"/>
                <a:cs typeface="Arial"/>
              </a:rPr>
              <a:t>§</a:t>
            </a:r>
            <a:r>
              <a:rPr lang="en-US" sz="1800" dirty="0" smtClean="0">
                <a:solidFill>
                  <a:srgbClr val="0000CC"/>
                </a:solidFill>
              </a:rPr>
              <a:t>20.14)</a:t>
            </a:r>
          </a:p>
          <a:p>
            <a:pPr marL="742950" lvl="1" indent="-285750">
              <a:spcBef>
                <a:spcPts val="600"/>
              </a:spcBef>
              <a:buClr>
                <a:srgbClr val="5B0DAA"/>
              </a:buClr>
              <a:buFont typeface="Wingdings" pitchFamily="2" charset="2"/>
              <a:buChar char="­"/>
            </a:pPr>
            <a:r>
              <a:rPr lang="en-US" sz="1800" dirty="0" smtClean="0">
                <a:solidFill>
                  <a:srgbClr val="0000CC"/>
                </a:solidFill>
                <a:latin typeface="Arial"/>
                <a:cs typeface="Arial"/>
              </a:rPr>
              <a:t>Skinning (§20.15)</a:t>
            </a:r>
          </a:p>
          <a:p>
            <a:pPr marL="742950" lvl="1" indent="-285750">
              <a:spcBef>
                <a:spcPts val="600"/>
              </a:spcBef>
              <a:buClr>
                <a:srgbClr val="5B0DAA"/>
              </a:buClr>
              <a:buFont typeface="Wingdings" pitchFamily="2" charset="2"/>
              <a:buChar char="­"/>
            </a:pPr>
            <a:r>
              <a:rPr lang="en-US" sz="1800" dirty="0" smtClean="0">
                <a:solidFill>
                  <a:srgbClr val="0000CC"/>
                </a:solidFill>
                <a:latin typeface="Arial"/>
                <a:cs typeface="Arial"/>
              </a:rPr>
              <a:t>Iridescence (§20.16), Water (§20.17)</a:t>
            </a:r>
            <a:endParaRPr lang="en-US" sz="1800" dirty="0" smtClean="0">
              <a:solidFill>
                <a:srgbClr val="0000CC"/>
              </a:solidFill>
            </a:endParaRPr>
          </a:p>
        </p:txBody>
      </p:sp>
      <p:pic>
        <p:nvPicPr>
          <p:cNvPr id="19" name="Picture 18" descr="vorlon06.jpg"/>
          <p:cNvPicPr>
            <a:picLocks noChangeAspect="1"/>
          </p:cNvPicPr>
          <p:nvPr/>
        </p:nvPicPr>
        <p:blipFill>
          <a:blip r:embed="rId4" cstate="print"/>
          <a:stretch>
            <a:fillRect/>
          </a:stretch>
        </p:blipFill>
        <p:spPr>
          <a:xfrm>
            <a:off x="5956300" y="1066800"/>
            <a:ext cx="2946400" cy="2209800"/>
          </a:xfrm>
          <a:prstGeom prst="rect">
            <a:avLst/>
          </a:prstGeom>
        </p:spPr>
      </p:pic>
      <p:pic>
        <p:nvPicPr>
          <p:cNvPr id="20" name="Picture 19" descr="shadow06.jpg"/>
          <p:cNvPicPr>
            <a:picLocks noChangeAspect="1"/>
          </p:cNvPicPr>
          <p:nvPr/>
        </p:nvPicPr>
        <p:blipFill>
          <a:blip r:embed="rId5" cstate="print"/>
          <a:stretch>
            <a:fillRect/>
          </a:stretch>
        </p:blipFill>
        <p:spPr>
          <a:xfrm>
            <a:off x="5960956" y="3352800"/>
            <a:ext cx="2937089" cy="1981200"/>
          </a:xfrm>
          <a:prstGeom prst="rect">
            <a:avLst/>
          </a:prstGeom>
        </p:spPr>
      </p:pic>
      <p:sp>
        <p:nvSpPr>
          <p:cNvPr id="21" name="Rectangle 20"/>
          <p:cNvSpPr/>
          <p:nvPr/>
        </p:nvSpPr>
        <p:spPr>
          <a:xfrm>
            <a:off x="5791200" y="5334000"/>
            <a:ext cx="3276600" cy="430887"/>
          </a:xfrm>
          <a:prstGeom prst="rect">
            <a:avLst/>
          </a:prstGeom>
        </p:spPr>
        <p:txBody>
          <a:bodyPr wrap="square">
            <a:spAutoFit/>
          </a:bodyPr>
          <a:lstStyle/>
          <a:p>
            <a:r>
              <a:rPr lang="en-US" sz="1000" i="1" dirty="0" smtClean="0">
                <a:solidFill>
                  <a:srgbClr val="3333CC"/>
                </a:solidFill>
              </a:rPr>
              <a:t>Babylon 5</a:t>
            </a:r>
          </a:p>
          <a:p>
            <a:r>
              <a:rPr lang="en-US" sz="1000" dirty="0" smtClean="0">
                <a:solidFill>
                  <a:srgbClr val="3333CC"/>
                </a:solidFill>
              </a:rPr>
              <a:t>© 1993 – 1998 Warner Brothers Entertainment, Inc.</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Acknowledgements</a:t>
            </a:r>
            <a:endParaRPr lang="en-US" sz="2000" dirty="0">
              <a:solidFill>
                <a:srgbClr val="5B0DAA"/>
              </a:solidFill>
              <a:latin typeface="Copperplate Gothic Light" pitchFamily="34" charset="0"/>
            </a:endParaRPr>
          </a:p>
        </p:txBody>
      </p:sp>
      <p:sp>
        <p:nvSpPr>
          <p:cNvPr id="4" name="Rectangle 3"/>
          <p:cNvSpPr/>
          <p:nvPr/>
        </p:nvSpPr>
        <p:spPr>
          <a:xfrm>
            <a:off x="457200" y="2743200"/>
            <a:ext cx="5943600" cy="461665"/>
          </a:xfrm>
          <a:prstGeom prst="rect">
            <a:avLst/>
          </a:prstGeom>
        </p:spPr>
        <p:txBody>
          <a:bodyPr wrap="square">
            <a:spAutoFit/>
          </a:bodyPr>
          <a:lstStyle/>
          <a:p>
            <a:pPr>
              <a:spcBef>
                <a:spcPts val="0"/>
              </a:spcBef>
            </a:pPr>
            <a:r>
              <a:rPr lang="en-US" sz="1200" dirty="0" smtClean="0">
                <a:solidFill>
                  <a:srgbClr val="7030A0"/>
                </a:solidFill>
              </a:rPr>
              <a:t>Direct3D material from slides © 2006 – 2010 N. Bean, Kansas State University</a:t>
            </a:r>
            <a:endParaRPr lang="en-US" sz="1200" i="1" dirty="0" smtClean="0">
              <a:solidFill>
                <a:srgbClr val="7030A0"/>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grpSp>
        <p:nvGrpSpPr>
          <p:cNvPr id="2" name="Group 17"/>
          <p:cNvGrpSpPr/>
          <p:nvPr/>
        </p:nvGrpSpPr>
        <p:grpSpPr>
          <a:xfrm>
            <a:off x="533400" y="1066800"/>
            <a:ext cx="5410200" cy="1600200"/>
            <a:chOff x="533400" y="1295400"/>
            <a:chExt cx="5410200" cy="1600200"/>
          </a:xfrm>
        </p:grpSpPr>
        <p:sp>
          <p:nvSpPr>
            <p:cNvPr id="8" name="Rectangle 7"/>
            <p:cNvSpPr/>
            <p:nvPr/>
          </p:nvSpPr>
          <p:spPr>
            <a:xfrm>
              <a:off x="1828800" y="1295400"/>
              <a:ext cx="4114800" cy="1477328"/>
            </a:xfrm>
            <a:prstGeom prst="rect">
              <a:avLst/>
            </a:prstGeom>
          </p:spPr>
          <p:txBody>
            <a:bodyPr wrap="square">
              <a:spAutoFit/>
            </a:bodyPr>
            <a:lstStyle/>
            <a:p>
              <a:r>
                <a:rPr lang="en-US" sz="1800" dirty="0" smtClean="0">
                  <a:solidFill>
                    <a:srgbClr val="7030A0"/>
                  </a:solidFill>
                </a:rPr>
                <a:t>Nathan H. Bean</a:t>
              </a:r>
            </a:p>
            <a:p>
              <a:r>
                <a:rPr lang="en-US" sz="1200" dirty="0" smtClean="0">
                  <a:solidFill>
                    <a:srgbClr val="7030A0"/>
                  </a:solidFill>
                </a:rPr>
                <a:t>Instructor</a:t>
              </a:r>
            </a:p>
            <a:p>
              <a:r>
                <a:rPr lang="en-US" sz="1200" dirty="0" smtClean="0">
                  <a:solidFill>
                    <a:srgbClr val="7030A0"/>
                  </a:solidFill>
                </a:rPr>
                <a:t>Outreach Coordinator</a:t>
              </a:r>
            </a:p>
            <a:p>
              <a:r>
                <a:rPr lang="en-US" sz="1200" dirty="0" smtClean="0">
                  <a:solidFill>
                    <a:srgbClr val="7030A0"/>
                  </a:solidFill>
                </a:rPr>
                <a:t>Department of Computing and Information Sciences</a:t>
              </a:r>
            </a:p>
            <a:p>
              <a:r>
                <a:rPr lang="en-US" sz="1200" dirty="0" smtClean="0">
                  <a:solidFill>
                    <a:srgbClr val="7030A0"/>
                  </a:solidFill>
                </a:rPr>
                <a:t>Kansas State University</a:t>
              </a: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pic>
          <p:nvPicPr>
            <p:cNvPr id="17" name="Picture 16" descr="Nathan Bean.jpg"/>
            <p:cNvPicPr>
              <a:picLocks noChangeAspect="1"/>
            </p:cNvPicPr>
            <p:nvPr/>
          </p:nvPicPr>
          <p:blipFill>
            <a:blip r:embed="rId5" cstate="print"/>
            <a:stretch>
              <a:fillRect/>
            </a:stretch>
          </p:blipFill>
          <p:spPr>
            <a:xfrm>
              <a:off x="533400" y="1295400"/>
              <a:ext cx="1142999" cy="1600200"/>
            </a:xfrm>
            <a:prstGeom prst="rect">
              <a:avLst/>
            </a:prstGeom>
          </p:spPr>
        </p:pic>
      </p:grpSp>
      <p:grpSp>
        <p:nvGrpSpPr>
          <p:cNvPr id="3" name="Group 25"/>
          <p:cNvGrpSpPr/>
          <p:nvPr/>
        </p:nvGrpSpPr>
        <p:grpSpPr>
          <a:xfrm>
            <a:off x="4267200" y="3352800"/>
            <a:ext cx="4724400" cy="1403461"/>
            <a:chOff x="1828800" y="3048000"/>
            <a:chExt cx="4724400" cy="1403461"/>
          </a:xfrm>
        </p:grpSpPr>
        <p:pic>
          <p:nvPicPr>
            <p:cNvPr id="24" name="Picture 23" descr="AvDsummer2008small.jpg"/>
            <p:cNvPicPr>
              <a:picLocks noChangeAspect="1"/>
            </p:cNvPicPr>
            <p:nvPr/>
          </p:nvPicPr>
          <p:blipFill>
            <a:blip r:embed="rId6" cstate="print"/>
            <a:stretch>
              <a:fillRect/>
            </a:stretch>
          </p:blipFill>
          <p:spPr>
            <a:xfrm>
              <a:off x="5410200" y="3064979"/>
              <a:ext cx="1143000" cy="1266825"/>
            </a:xfrm>
            <a:prstGeom prst="rect">
              <a:avLst/>
            </a:prstGeom>
          </p:spPr>
        </p:pic>
        <p:sp>
          <p:nvSpPr>
            <p:cNvPr id="25" name="Rectangle 24"/>
            <p:cNvSpPr/>
            <p:nvPr/>
          </p:nvSpPr>
          <p:spPr>
            <a:xfrm>
              <a:off x="1828800" y="3048000"/>
              <a:ext cx="3429000" cy="1403461"/>
            </a:xfrm>
            <a:prstGeom prst="rect">
              <a:avLst/>
            </a:prstGeom>
          </p:spPr>
          <p:txBody>
            <a:bodyPr wrap="square">
              <a:spAutoFit/>
            </a:bodyPr>
            <a:lstStyle/>
            <a:p>
              <a:pPr algn="r"/>
              <a:r>
                <a:rPr lang="en-US" sz="1800" dirty="0" smtClean="0">
                  <a:solidFill>
                    <a:srgbClr val="800000"/>
                  </a:solidFill>
                </a:rPr>
                <a:t>Andy van Dam</a:t>
              </a:r>
            </a:p>
            <a:p>
              <a:pPr algn="r"/>
              <a:r>
                <a:rPr lang="en-US" sz="1200" dirty="0" smtClean="0">
                  <a:solidFill>
                    <a:srgbClr val="800000"/>
                  </a:solidFill>
                </a:rPr>
                <a:t>T. J. Watson University Professor of Technology and Education &amp; Professor of Computer Science</a:t>
              </a:r>
            </a:p>
            <a:p>
              <a:pPr algn="r"/>
              <a:r>
                <a:rPr lang="en-US" sz="1200" dirty="0" smtClean="0">
                  <a:solidFill>
                    <a:srgbClr val="800000"/>
                  </a:solidFill>
                </a:rPr>
                <a:t>Brown University</a:t>
              </a:r>
            </a:p>
            <a:p>
              <a:pPr algn="r"/>
              <a:r>
                <a:rPr lang="en-US" sz="1200" dirty="0" smtClean="0">
                  <a:solidFill>
                    <a:srgbClr val="008000"/>
                  </a:solidFill>
                  <a:hlinkClick r:id="rId7"/>
                </a:rPr>
                <a:t>http://www.cs.brown.edu/~avd/</a:t>
              </a:r>
              <a:r>
                <a:rPr lang="en-US" sz="1200" dirty="0" smtClean="0">
                  <a:solidFill>
                    <a:srgbClr val="008000"/>
                  </a:solidFill>
                </a:rPr>
                <a:t> </a:t>
              </a:r>
              <a:endParaRPr lang="en-US" sz="1200" dirty="0"/>
            </a:p>
          </p:txBody>
        </p:sp>
      </p:grpSp>
      <p:sp>
        <p:nvSpPr>
          <p:cNvPr id="10" name="Rectangle 9"/>
          <p:cNvSpPr/>
          <p:nvPr/>
        </p:nvSpPr>
        <p:spPr>
          <a:xfrm>
            <a:off x="457200" y="5939135"/>
            <a:ext cx="6553200" cy="461665"/>
          </a:xfrm>
          <a:prstGeom prst="rect">
            <a:avLst/>
          </a:prstGeom>
        </p:spPr>
        <p:txBody>
          <a:bodyPr wrap="square">
            <a:spAutoFit/>
          </a:bodyPr>
          <a:lstStyle/>
          <a:p>
            <a:pPr>
              <a:spcBef>
                <a:spcPts val="0"/>
              </a:spcBef>
            </a:pPr>
            <a:r>
              <a:rPr lang="en-US" sz="1200" dirty="0" smtClean="0">
                <a:solidFill>
                  <a:srgbClr val="669900"/>
                </a:solidFill>
              </a:rPr>
              <a:t>Cg material from figures © 2003 R. Fernando &amp; M. </a:t>
            </a:r>
            <a:r>
              <a:rPr lang="en-US" sz="1200" dirty="0" err="1" smtClean="0">
                <a:solidFill>
                  <a:srgbClr val="669900"/>
                </a:solidFill>
              </a:rPr>
              <a:t>Kilgard</a:t>
            </a:r>
            <a:r>
              <a:rPr lang="en-US" sz="1200" dirty="0" smtClean="0">
                <a:solidFill>
                  <a:srgbClr val="669900"/>
                </a:solidFill>
              </a:rPr>
              <a:t>, </a:t>
            </a:r>
            <a:r>
              <a:rPr lang="en-US" sz="1200" dirty="0" err="1" smtClean="0">
                <a:solidFill>
                  <a:srgbClr val="669900"/>
                </a:solidFill>
              </a:rPr>
              <a:t>Nvidia</a:t>
            </a:r>
            <a:r>
              <a:rPr lang="en-US" sz="1200" dirty="0" smtClean="0">
                <a:solidFill>
                  <a:srgbClr val="669900"/>
                </a:solidFill>
              </a:rPr>
              <a:t>, from </a:t>
            </a:r>
            <a:r>
              <a:rPr lang="en-US" sz="1200" i="1" dirty="0" smtClean="0">
                <a:solidFill>
                  <a:srgbClr val="669900"/>
                </a:solidFill>
              </a:rPr>
              <a:t>The Cg Tutorial</a:t>
            </a:r>
            <a:endParaRPr lang="en-US" sz="1200" dirty="0" smtClean="0">
              <a:solidFill>
                <a:srgbClr val="669900"/>
              </a:solidFill>
            </a:endParaRPr>
          </a:p>
          <a:p>
            <a:pPr>
              <a:spcBef>
                <a:spcPts val="0"/>
              </a:spcBef>
            </a:pPr>
            <a:r>
              <a:rPr lang="en-US" sz="1200" dirty="0" smtClean="0">
                <a:solidFill>
                  <a:srgbClr val="669900"/>
                </a:solidFill>
                <a:hlinkClick r:id="rId8"/>
              </a:rPr>
              <a:t>http://bit.ly/59ffSR</a:t>
            </a:r>
            <a:r>
              <a:rPr lang="en-US" sz="1200" dirty="0" smtClean="0">
                <a:solidFill>
                  <a:srgbClr val="669900"/>
                </a:solidFill>
              </a:rPr>
              <a:t> </a:t>
            </a:r>
            <a:endParaRPr lang="en-US" sz="1200" dirty="0">
              <a:solidFill>
                <a:srgbClr val="669900"/>
              </a:solidFill>
            </a:endParaRPr>
          </a:p>
        </p:txBody>
      </p:sp>
      <p:grpSp>
        <p:nvGrpSpPr>
          <p:cNvPr id="5" name="Group 15"/>
          <p:cNvGrpSpPr/>
          <p:nvPr/>
        </p:nvGrpSpPr>
        <p:grpSpPr>
          <a:xfrm>
            <a:off x="521003" y="3390900"/>
            <a:ext cx="3225194" cy="1143000"/>
            <a:chOff x="521003" y="3575161"/>
            <a:chExt cx="3225194" cy="1143000"/>
          </a:xfrm>
        </p:grpSpPr>
        <p:pic>
          <p:nvPicPr>
            <p:cNvPr id="12" name="Picture 11" descr="RandimaFernando.jpg"/>
            <p:cNvPicPr>
              <a:picLocks noChangeAspect="1"/>
            </p:cNvPicPr>
            <p:nvPr/>
          </p:nvPicPr>
          <p:blipFill>
            <a:blip r:embed="rId9" cstate="print"/>
            <a:stretch>
              <a:fillRect/>
            </a:stretch>
          </p:blipFill>
          <p:spPr>
            <a:xfrm>
              <a:off x="521003" y="3575161"/>
              <a:ext cx="979714" cy="1143000"/>
            </a:xfrm>
            <a:prstGeom prst="rect">
              <a:avLst/>
            </a:prstGeom>
          </p:spPr>
        </p:pic>
        <p:sp>
          <p:nvSpPr>
            <p:cNvPr id="13" name="Rectangle 12"/>
            <p:cNvSpPr/>
            <p:nvPr/>
          </p:nvSpPr>
          <p:spPr>
            <a:xfrm>
              <a:off x="1676400" y="3629597"/>
              <a:ext cx="2069797" cy="1034129"/>
            </a:xfrm>
            <a:prstGeom prst="rect">
              <a:avLst/>
            </a:prstGeom>
          </p:spPr>
          <p:txBody>
            <a:bodyPr wrap="none">
              <a:spAutoFit/>
            </a:bodyPr>
            <a:lstStyle/>
            <a:p>
              <a:r>
                <a:rPr lang="en-US" sz="1800" dirty="0" smtClean="0">
                  <a:solidFill>
                    <a:srgbClr val="3366CC"/>
                  </a:solidFill>
                </a:rPr>
                <a:t>Randy Fernando </a:t>
              </a:r>
            </a:p>
            <a:p>
              <a:r>
                <a:rPr lang="en-US" sz="1200" dirty="0" smtClean="0">
                  <a:solidFill>
                    <a:srgbClr val="3366CC"/>
                  </a:solidFill>
                </a:rPr>
                <a:t>Executive Director</a:t>
              </a:r>
            </a:p>
            <a:p>
              <a:r>
                <a:rPr lang="en-US" sz="1200" dirty="0" smtClean="0">
                  <a:solidFill>
                    <a:srgbClr val="3366CC"/>
                  </a:solidFill>
                </a:rPr>
                <a:t>Mindful Schools</a:t>
              </a:r>
              <a:endParaRPr lang="en-US" sz="1200" dirty="0" smtClean="0">
                <a:solidFill>
                  <a:srgbClr val="3366CC"/>
                </a:solidFill>
                <a:hlinkClick r:id="rId10"/>
              </a:endParaRPr>
            </a:p>
            <a:p>
              <a:r>
                <a:rPr lang="en-US" sz="1200" dirty="0" smtClean="0">
                  <a:solidFill>
                    <a:srgbClr val="3366CC"/>
                  </a:solidFill>
                  <a:hlinkClick r:id="rId10"/>
                </a:rPr>
                <a:t>http://www.randima.com</a:t>
              </a:r>
              <a:endParaRPr lang="en-US" sz="1200" dirty="0">
                <a:solidFill>
                  <a:srgbClr val="3366CC"/>
                </a:solidFill>
              </a:endParaRPr>
            </a:p>
          </p:txBody>
        </p:sp>
      </p:grpSp>
      <p:grpSp>
        <p:nvGrpSpPr>
          <p:cNvPr id="6" name="Group 18"/>
          <p:cNvGrpSpPr/>
          <p:nvPr/>
        </p:nvGrpSpPr>
        <p:grpSpPr>
          <a:xfrm>
            <a:off x="533400" y="4648200"/>
            <a:ext cx="4038600" cy="1034129"/>
            <a:chOff x="533400" y="4648200"/>
            <a:chExt cx="4038600" cy="1034129"/>
          </a:xfrm>
        </p:grpSpPr>
        <p:pic>
          <p:nvPicPr>
            <p:cNvPr id="11" name="Picture 10" descr="profile-photo-Mark_Kilgard.jpg"/>
            <p:cNvPicPr>
              <a:picLocks noChangeAspect="1"/>
            </p:cNvPicPr>
            <p:nvPr/>
          </p:nvPicPr>
          <p:blipFill>
            <a:blip r:embed="rId11" cstate="print"/>
            <a:stretch>
              <a:fillRect/>
            </a:stretch>
          </p:blipFill>
          <p:spPr>
            <a:xfrm>
              <a:off x="533400" y="4669964"/>
              <a:ext cx="990600" cy="990600"/>
            </a:xfrm>
            <a:prstGeom prst="rect">
              <a:avLst/>
            </a:prstGeom>
          </p:spPr>
        </p:pic>
        <p:sp>
          <p:nvSpPr>
            <p:cNvPr id="14" name="Rectangle 13"/>
            <p:cNvSpPr/>
            <p:nvPr/>
          </p:nvSpPr>
          <p:spPr>
            <a:xfrm>
              <a:off x="1676400" y="4648200"/>
              <a:ext cx="2895600" cy="1034129"/>
            </a:xfrm>
            <a:prstGeom prst="rect">
              <a:avLst/>
            </a:prstGeom>
          </p:spPr>
          <p:txBody>
            <a:bodyPr wrap="square">
              <a:spAutoFit/>
            </a:bodyPr>
            <a:lstStyle/>
            <a:p>
              <a:r>
                <a:rPr lang="en-US" sz="1800" dirty="0" smtClean="0">
                  <a:solidFill>
                    <a:srgbClr val="669900"/>
                  </a:solidFill>
                </a:rPr>
                <a:t>Mark </a:t>
              </a:r>
              <a:r>
                <a:rPr lang="en-US" sz="1800" dirty="0" err="1" smtClean="0">
                  <a:solidFill>
                    <a:srgbClr val="669900"/>
                  </a:solidFill>
                </a:rPr>
                <a:t>Kilgard</a:t>
              </a:r>
              <a:endParaRPr lang="en-US" sz="1800" dirty="0" smtClean="0">
                <a:solidFill>
                  <a:srgbClr val="669900"/>
                </a:solidFill>
              </a:endParaRPr>
            </a:p>
            <a:p>
              <a:r>
                <a:rPr lang="en-US" sz="1200" dirty="0" smtClean="0">
                  <a:solidFill>
                    <a:srgbClr val="669900"/>
                  </a:solidFill>
                </a:rPr>
                <a:t>Principal System Software Engineer</a:t>
              </a:r>
            </a:p>
            <a:p>
              <a:r>
                <a:rPr lang="en-US" sz="1200" dirty="0" err="1" smtClean="0">
                  <a:solidFill>
                    <a:srgbClr val="669900"/>
                  </a:solidFill>
                </a:rPr>
                <a:t>Nvidia</a:t>
              </a:r>
              <a:endParaRPr lang="en-US" sz="1200" dirty="0" smtClean="0">
                <a:solidFill>
                  <a:srgbClr val="669900"/>
                </a:solidFill>
                <a:hlinkClick r:id="rId12"/>
              </a:endParaRPr>
            </a:p>
            <a:p>
              <a:r>
                <a:rPr lang="en-US" sz="1200" dirty="0" smtClean="0">
                  <a:solidFill>
                    <a:srgbClr val="669900"/>
                  </a:solidFill>
                  <a:hlinkClick r:id="rId12"/>
                </a:rPr>
                <a:t>http://bit.ly/gdjLzR</a:t>
              </a:r>
              <a:endParaRPr lang="en-US" sz="1800"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br>
              <a:rPr lang="en-US" sz="2800" dirty="0" smtClean="0">
                <a:solidFill>
                  <a:srgbClr val="5B0DAA"/>
                </a:solidFill>
                <a:latin typeface="Copperplate Gothic Light" pitchFamily="34" charset="0"/>
              </a:rPr>
            </a:br>
            <a:r>
              <a:rPr lang="en-US" sz="2800" dirty="0" smtClean="0">
                <a:solidFill>
                  <a:srgbClr val="5B0DAA"/>
                </a:solidFill>
                <a:latin typeface="Copperplate Gothic Light" pitchFamily="34" charset="0"/>
              </a:rPr>
              <a:t>Drawing in Direct3D</a:t>
            </a:r>
            <a:endParaRPr lang="en-US" sz="2000" dirty="0">
              <a:solidFill>
                <a:srgbClr val="5B0DAA"/>
              </a:solidFill>
              <a:latin typeface="Copperplate Gothic Light" pitchFamily="34" charset="0"/>
            </a:endParaRPr>
          </a:p>
        </p:txBody>
      </p:sp>
      <p:grpSp>
        <p:nvGrpSpPr>
          <p:cNvPr id="2" name="Group 6"/>
          <p:cNvGrpSpPr/>
          <p:nvPr/>
        </p:nvGrpSpPr>
        <p:grpSpPr>
          <a:xfrm>
            <a:off x="457200" y="5892800"/>
            <a:ext cx="5742701" cy="508000"/>
            <a:chOff x="429499" y="5892800"/>
            <a:chExt cx="5742701" cy="508000"/>
          </a:xfrm>
        </p:grpSpPr>
        <p:sp>
          <p:nvSpPr>
            <p:cNvPr id="8" name="Rectangle 7"/>
            <p:cNvSpPr/>
            <p:nvPr/>
          </p:nvSpPr>
          <p:spPr>
            <a:xfrm>
              <a:off x="429499" y="5902202"/>
              <a:ext cx="4441152" cy="498598"/>
            </a:xfrm>
            <a:prstGeom prst="rect">
              <a:avLst/>
            </a:prstGeom>
          </p:spPr>
          <p:txBody>
            <a:bodyPr wrap="none">
              <a:spAutoFit/>
            </a:bodyPr>
            <a:lstStyle/>
            <a:p>
              <a:pPr marL="342900" indent="-342900">
                <a:lnSpc>
                  <a:spcPct val="110000"/>
                </a:lnSpc>
                <a:spcBef>
                  <a:spcPts val="0"/>
                </a:spcBef>
                <a:buClr>
                  <a:srgbClr val="800000"/>
                </a:buClr>
              </a:pPr>
              <a:r>
                <a:rPr lang="en-US" sz="1200" i="1" dirty="0" smtClean="0">
                  <a:solidFill>
                    <a:srgbClr val="FF3300"/>
                  </a:solidFill>
                </a:rPr>
                <a:t>Toymaker </a:t>
              </a:r>
              <a:r>
                <a:rPr lang="en-US" sz="1200" dirty="0" smtClean="0">
                  <a:solidFill>
                    <a:srgbClr val="FF3300"/>
                  </a:solidFill>
                </a:rPr>
                <a:t>© 2004 – 2010 K. </a:t>
              </a:r>
              <a:r>
                <a:rPr lang="en-US" sz="1200" dirty="0" err="1" smtClean="0">
                  <a:solidFill>
                    <a:srgbClr val="FF3300"/>
                  </a:solidFill>
                </a:rPr>
                <a:t>Ditchburn</a:t>
              </a:r>
              <a:r>
                <a:rPr lang="en-US" sz="1200" dirty="0" smtClean="0">
                  <a:solidFill>
                    <a:srgbClr val="FF3300"/>
                  </a:solidFill>
                </a:rPr>
                <a:t>, Teesside University</a:t>
              </a:r>
            </a:p>
            <a:p>
              <a:pPr marL="342900" indent="-342900">
                <a:lnSpc>
                  <a:spcPct val="110000"/>
                </a:lnSpc>
                <a:spcBef>
                  <a:spcPts val="0"/>
                </a:spcBef>
                <a:buClr>
                  <a:srgbClr val="800000"/>
                </a:buClr>
              </a:pPr>
              <a:r>
                <a:rPr lang="en-US" sz="1200" dirty="0" smtClean="0">
                  <a:solidFill>
                    <a:srgbClr val="3333FF"/>
                  </a:solidFill>
                  <a:hlinkClick r:id="rId4"/>
                </a:rPr>
                <a:t>http://bit.ly/hMqxMl</a:t>
              </a:r>
              <a:endParaRPr lang="en-US" sz="1200" dirty="0" smtClean="0">
                <a:solidFill>
                  <a:srgbClr val="3333FF"/>
                </a:solidFill>
              </a:endParaRPr>
            </a:p>
          </p:txBody>
        </p:sp>
        <p:pic>
          <p:nvPicPr>
            <p:cNvPr id="9" name="Picture 8" descr="TeessideUniversity.gif"/>
            <p:cNvPicPr>
              <a:picLocks noChangeAspect="1"/>
            </p:cNvPicPr>
            <p:nvPr/>
          </p:nvPicPr>
          <p:blipFill>
            <a:blip r:embed="rId5" cstate="print"/>
            <a:stretch>
              <a:fillRect/>
            </a:stretch>
          </p:blipFill>
          <p:spPr>
            <a:xfrm>
              <a:off x="4953000" y="5892800"/>
              <a:ext cx="1219200" cy="508000"/>
            </a:xfrm>
            <a:prstGeom prst="rect">
              <a:avLst/>
            </a:prstGeom>
          </p:spPr>
        </p:pic>
      </p:grpSp>
      <p:sp>
        <p:nvSpPr>
          <p:cNvPr id="11" name="Rectangle 3"/>
          <p:cNvSpPr>
            <a:spLocks noChangeArrowheads="1"/>
          </p:cNvSpPr>
          <p:nvPr/>
        </p:nvSpPr>
        <p:spPr bwMode="auto">
          <a:xfrm>
            <a:off x="609600" y="990600"/>
            <a:ext cx="8382000" cy="4800600"/>
          </a:xfrm>
          <a:prstGeom prst="rect">
            <a:avLst/>
          </a:prstGeom>
          <a:noFill/>
          <a:ln w="9525">
            <a:noFill/>
            <a:miter lim="800000"/>
            <a:headEnd/>
            <a:tailEnd/>
          </a:ln>
          <a:effectLst/>
        </p:spPr>
        <p:txBody>
          <a:bodyPr lIns="92075" tIns="46038" rIns="92075" bIns="46038"/>
          <a:lstStyle/>
          <a:p>
            <a:pPr marL="342900" indent="-342900">
              <a:spcBef>
                <a:spcPts val="600"/>
              </a:spcBef>
              <a:buClr>
                <a:srgbClr val="7030A0"/>
              </a:buClr>
              <a:buFont typeface="Wingdings" pitchFamily="2" charset="2"/>
              <a:buChar char="l"/>
            </a:pPr>
            <a:r>
              <a:rPr lang="en-US" sz="1600" dirty="0" smtClean="0"/>
              <a:t>Specify the material we wish to use for the following triangles</a:t>
            </a:r>
          </a:p>
          <a:p>
            <a:pPr marL="342900" indent="-342900">
              <a:spcBef>
                <a:spcPts val="600"/>
              </a:spcBef>
              <a:buClr>
                <a:srgbClr val="7030A0"/>
              </a:buClr>
              <a:buFont typeface="Wingdings" pitchFamily="2" charset="2"/>
              <a:buChar char="l"/>
            </a:pPr>
            <a:r>
              <a:rPr lang="en-US" sz="1600" dirty="0" smtClean="0"/>
              <a:t>Specify the texture we wish to use (if we want one or NULL if not)</a:t>
            </a:r>
          </a:p>
          <a:p>
            <a:pPr marL="342900" indent="-342900">
              <a:spcBef>
                <a:spcPts val="600"/>
              </a:spcBef>
              <a:buClr>
                <a:srgbClr val="7030A0"/>
              </a:buClr>
              <a:buFont typeface="Wingdings" pitchFamily="2" charset="2"/>
              <a:buChar char="l"/>
            </a:pPr>
            <a:r>
              <a:rPr lang="en-US" sz="1600" dirty="0" smtClean="0"/>
              <a:t>Set the stream source to our vertex buffer</a:t>
            </a:r>
          </a:p>
          <a:p>
            <a:pPr marL="342900" indent="-342900">
              <a:spcBef>
                <a:spcPts val="600"/>
              </a:spcBef>
              <a:buClr>
                <a:srgbClr val="7030A0"/>
              </a:buClr>
              <a:buFont typeface="Wingdings" pitchFamily="2" charset="2"/>
              <a:buChar char="l"/>
            </a:pPr>
            <a:r>
              <a:rPr lang="en-US" sz="1600" dirty="0" smtClean="0"/>
              <a:t>Set the FVF we will be using</a:t>
            </a:r>
          </a:p>
          <a:p>
            <a:pPr marL="342900" indent="-342900">
              <a:spcBef>
                <a:spcPts val="600"/>
              </a:spcBef>
              <a:buClr>
                <a:srgbClr val="7030A0"/>
              </a:buClr>
              <a:buFont typeface="Wingdings" pitchFamily="2" charset="2"/>
              <a:buChar char="l"/>
            </a:pPr>
            <a:r>
              <a:rPr lang="en-US" sz="1600" dirty="0" smtClean="0"/>
              <a:t>Set the index buffer we will be using</a:t>
            </a:r>
          </a:p>
          <a:p>
            <a:pPr marL="342900" indent="-342900">
              <a:spcBef>
                <a:spcPts val="600"/>
              </a:spcBef>
              <a:buClr>
                <a:srgbClr val="7030A0"/>
              </a:buClr>
              <a:buFont typeface="Wingdings" pitchFamily="2" charset="2"/>
              <a:buChar char="l"/>
            </a:pPr>
            <a:r>
              <a:rPr lang="en-US" sz="1600" dirty="0" smtClean="0"/>
              <a:t>Call the required </a:t>
            </a:r>
            <a:r>
              <a:rPr lang="en-US" sz="1600" dirty="0" err="1" smtClean="0">
                <a:solidFill>
                  <a:srgbClr val="0070C0"/>
                </a:solidFill>
                <a:latin typeface="Courier New" pitchFamily="49" charset="0"/>
                <a:cs typeface="Courier New" pitchFamily="49" charset="0"/>
              </a:rPr>
              <a:t>DrawPrimitive</a:t>
            </a:r>
            <a:r>
              <a:rPr lang="en-US" sz="1600" dirty="0" smtClean="0"/>
              <a:t> function</a:t>
            </a:r>
          </a:p>
          <a:p>
            <a:pPr marL="342900" indent="-342900">
              <a:spcBef>
                <a:spcPts val="600"/>
              </a:spcBef>
              <a:buClr>
                <a:srgbClr val="7030A0"/>
              </a:buClr>
            </a:pPr>
            <a:endParaRPr lang="en-US" sz="1600" dirty="0" smtClean="0"/>
          </a:p>
          <a:p>
            <a:r>
              <a:rPr lang="en-US" dirty="0" smtClean="0">
                <a:solidFill>
                  <a:srgbClr val="0070C0"/>
                </a:solidFill>
                <a:latin typeface="Courier New" pitchFamily="49" charset="0"/>
                <a:cs typeface="Courier New" pitchFamily="49" charset="0"/>
              </a:rPr>
              <a:t>void </a:t>
            </a:r>
            <a:r>
              <a:rPr lang="en-US" dirty="0" err="1" smtClean="0">
                <a:solidFill>
                  <a:srgbClr val="0070C0"/>
                </a:solidFill>
                <a:latin typeface="Courier New" pitchFamily="49" charset="0"/>
                <a:cs typeface="Courier New" pitchFamily="49" charset="0"/>
              </a:rPr>
              <a:t>CGfxEntityCube</a:t>
            </a:r>
            <a:r>
              <a:rPr lang="en-US" dirty="0" smtClean="0">
                <a:solidFill>
                  <a:srgbClr val="0070C0"/>
                </a:solidFill>
                <a:latin typeface="Courier New" pitchFamily="49" charset="0"/>
                <a:cs typeface="Courier New" pitchFamily="49" charset="0"/>
              </a:rPr>
              <a:t>::Render()</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a:t>
            </a:r>
          </a:p>
          <a:p>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SetMaterial</a:t>
            </a:r>
            <a:r>
              <a:rPr lang="en-US" dirty="0" smtClean="0">
                <a:solidFill>
                  <a:srgbClr val="0070C0"/>
                </a:solidFill>
                <a:latin typeface="Courier New" pitchFamily="49" charset="0"/>
                <a:cs typeface="Courier New" pitchFamily="49" charset="0"/>
              </a:rPr>
              <a:t>( &amp;</a:t>
            </a:r>
            <a:r>
              <a:rPr lang="en-US" dirty="0" err="1" smtClean="0">
                <a:solidFill>
                  <a:srgbClr val="0070C0"/>
                </a:solidFill>
                <a:latin typeface="Courier New" pitchFamily="49" charset="0"/>
                <a:cs typeface="Courier New" pitchFamily="49" charset="0"/>
              </a:rPr>
              <a:t>m_material</a:t>
            </a:r>
            <a:r>
              <a:rPr lang="en-US" dirty="0" smtClean="0">
                <a:solidFill>
                  <a:srgbClr val="0070C0"/>
                </a:solidFill>
                <a:latin typeface="Courier New" pitchFamily="49" charset="0"/>
                <a:cs typeface="Courier New" pitchFamily="49" charset="0"/>
              </a:rPr>
              <a:t>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SetTexture</a:t>
            </a:r>
            <a:r>
              <a:rPr lang="en-US" dirty="0" smtClean="0">
                <a:solidFill>
                  <a:srgbClr val="0070C0"/>
                </a:solidFill>
                <a:latin typeface="Courier New" pitchFamily="49" charset="0"/>
                <a:cs typeface="Courier New" pitchFamily="49" charset="0"/>
              </a:rPr>
              <a:t>(0,NULL);</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SetStreamSource</a:t>
            </a:r>
            <a:r>
              <a:rPr lang="en-US" dirty="0" smtClean="0">
                <a:solidFill>
                  <a:srgbClr val="0070C0"/>
                </a:solidFill>
                <a:latin typeface="Courier New" pitchFamily="49" charset="0"/>
                <a:cs typeface="Courier New" pitchFamily="49" charset="0"/>
              </a:rPr>
              <a:t>( 0, m_vb,0, </a:t>
            </a:r>
            <a:r>
              <a:rPr lang="en-US" dirty="0" err="1" smtClean="0">
                <a:solidFill>
                  <a:srgbClr val="0070C0"/>
                </a:solidFill>
                <a:latin typeface="Courier New" pitchFamily="49" charset="0"/>
                <a:cs typeface="Courier New" pitchFamily="49" charset="0"/>
              </a:rPr>
              <a:t>sizeof</a:t>
            </a:r>
            <a:r>
              <a:rPr lang="en-US" dirty="0" smtClean="0">
                <a:solidFill>
                  <a:srgbClr val="0070C0"/>
                </a:solidFill>
                <a:latin typeface="Courier New" pitchFamily="49" charset="0"/>
                <a:cs typeface="Courier New" pitchFamily="49" charset="0"/>
              </a:rPr>
              <a:t>(CUBEVERTEX)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SetFVF</a:t>
            </a:r>
            <a:r>
              <a:rPr lang="en-US" dirty="0" smtClean="0">
                <a:solidFill>
                  <a:srgbClr val="0070C0"/>
                </a:solidFill>
                <a:latin typeface="Courier New" pitchFamily="49" charset="0"/>
                <a:cs typeface="Courier New" pitchFamily="49" charset="0"/>
              </a:rPr>
              <a:t>( D3DFVF_CUBEVERTEX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SetIndices</a:t>
            </a:r>
            <a:r>
              <a:rPr lang="en-US" dirty="0" smtClean="0">
                <a:solidFill>
                  <a:srgbClr val="0070C0"/>
                </a:solidFill>
                <a:latin typeface="Courier New" pitchFamily="49" charset="0"/>
                <a:cs typeface="Courier New" pitchFamily="49" charset="0"/>
              </a:rPr>
              <a:t>( </a:t>
            </a:r>
            <a:r>
              <a:rPr lang="en-US" dirty="0" err="1" smtClean="0">
                <a:solidFill>
                  <a:srgbClr val="0070C0"/>
                </a:solidFill>
                <a:latin typeface="Courier New" pitchFamily="49" charset="0"/>
                <a:cs typeface="Courier New" pitchFamily="49" charset="0"/>
              </a:rPr>
              <a:t>m_ib</a:t>
            </a:r>
            <a:r>
              <a:rPr lang="en-US" dirty="0" smtClean="0">
                <a:solidFill>
                  <a:srgbClr val="0070C0"/>
                </a:solidFill>
                <a:latin typeface="Courier New" pitchFamily="49" charset="0"/>
                <a:cs typeface="Courier New" pitchFamily="49" charset="0"/>
              </a:rPr>
              <a:t>);</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 draw a triangle list using 24 vertices and 12 triangles</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DrawIndexedPrimitive</a:t>
            </a:r>
            <a:r>
              <a:rPr lang="en-US" dirty="0" smtClean="0">
                <a:solidFill>
                  <a:srgbClr val="0070C0"/>
                </a:solidFill>
                <a:latin typeface="Courier New" pitchFamily="49" charset="0"/>
                <a:cs typeface="Courier New" pitchFamily="49" charset="0"/>
              </a:rPr>
              <a:t>( D3DPT_TRIANGLELIST,0,0,24,0,12); </a:t>
            </a:r>
          </a:p>
          <a:p>
            <a:r>
              <a:rPr lang="en-US" dirty="0" smtClean="0">
                <a:solidFill>
                  <a:srgbClr val="0070C0"/>
                </a:solidFill>
                <a:latin typeface="Courier New" pitchFamily="49" charset="0"/>
                <a:cs typeface="Courier New" pitchFamily="49" charset="0"/>
              </a:rPr>
              <a:t>}</a:t>
            </a:r>
            <a:endParaRPr lang="en-US" dirty="0">
              <a:solidFill>
                <a:srgbClr val="0070C0"/>
              </a:solidFill>
              <a:latin typeface="Courier New" pitchFamily="49" charset="0"/>
              <a:cs typeface="Courier New" pitchFamily="49" charset="0"/>
            </a:endParaRPr>
          </a:p>
        </p:txBody>
      </p:sp>
      <p:pic>
        <p:nvPicPr>
          <p:cNvPr id="12" name="Picture 11" descr="square.jpg"/>
          <p:cNvPicPr>
            <a:picLocks noChangeAspect="1"/>
          </p:cNvPicPr>
          <p:nvPr/>
        </p:nvPicPr>
        <p:blipFill>
          <a:blip r:embed="rId6" cstate="print"/>
          <a:stretch>
            <a:fillRect/>
          </a:stretch>
        </p:blipFill>
        <p:spPr>
          <a:xfrm>
            <a:off x="6934200" y="2209800"/>
            <a:ext cx="1673412" cy="1143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447800" y="990600"/>
            <a:ext cx="6621051" cy="4881336"/>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en-US" sz="1600" dirty="0" smtClean="0"/>
              <a:t>1992 - id’s </a:t>
            </a:r>
            <a:r>
              <a:rPr lang="en-US" sz="1600" i="1" dirty="0" err="1" smtClean="0"/>
              <a:t>Wolfenstein</a:t>
            </a:r>
            <a:r>
              <a:rPr lang="en-US" sz="1600" i="1" dirty="0" smtClean="0"/>
              <a:t> 3D</a:t>
            </a:r>
            <a:r>
              <a:rPr lang="en-US" sz="1600" dirty="0" smtClean="0"/>
              <a:t> video game rocks gaming world, all objects are billboards (flat planes) and rendered </a:t>
            </a:r>
            <a:r>
              <a:rPr lang="en-US" sz="1600" smtClean="0"/>
              <a:t>in </a:t>
            </a:r>
            <a:r>
              <a:rPr lang="en-US" sz="1600" smtClean="0"/>
              <a:t>software</a:t>
            </a:r>
            <a:endParaRPr lang="en-US" sz="1600" dirty="0" smtClean="0"/>
          </a:p>
          <a:p>
            <a:pPr marL="342900" indent="-342900">
              <a:spcBef>
                <a:spcPts val="600"/>
              </a:spcBef>
              <a:buClr>
                <a:srgbClr val="7030A0"/>
              </a:buClr>
              <a:buFont typeface="Wingdings" pitchFamily="2" charset="2"/>
              <a:buChar char="l"/>
            </a:pPr>
            <a:r>
              <a:rPr lang="en-US" sz="1600" dirty="0" smtClean="0"/>
              <a:t>1996 - id’s </a:t>
            </a:r>
            <a:r>
              <a:rPr lang="en-US" sz="1600" i="1" dirty="0" smtClean="0"/>
              <a:t>Quake</a:t>
            </a:r>
            <a:r>
              <a:rPr lang="en-US" sz="1600" dirty="0" smtClean="0"/>
              <a:t> introduces a full 3D polygonal game, lighting vertices and shading pixels is still done in software</a:t>
            </a:r>
          </a:p>
          <a:p>
            <a:pPr marL="342900" indent="-342900">
              <a:spcBef>
                <a:spcPts val="600"/>
              </a:spcBef>
              <a:buClr>
                <a:srgbClr val="7030A0"/>
              </a:buClr>
              <a:buFont typeface="Wingdings" pitchFamily="2" charset="2"/>
              <a:buChar char="l"/>
            </a:pPr>
            <a:r>
              <a:rPr lang="en-US" sz="1600" dirty="0" smtClean="0"/>
              <a:t>1996 - Voodoo 3Dfx graphics card released, does shading operations (such as texturing) in hardware. </a:t>
            </a:r>
            <a:r>
              <a:rPr lang="en-US" sz="1600" i="1" dirty="0" err="1" smtClean="0"/>
              <a:t>QuakeWorld</a:t>
            </a:r>
            <a:r>
              <a:rPr lang="en-US" sz="1600" dirty="0" smtClean="0"/>
              <a:t> brings hardware acceleration to </a:t>
            </a:r>
            <a:r>
              <a:rPr lang="en-US" sz="1600" i="1" dirty="0" smtClean="0"/>
              <a:t>Quake</a:t>
            </a:r>
            <a:endParaRPr lang="en-US" sz="1600" dirty="0" smtClean="0"/>
          </a:p>
          <a:p>
            <a:pPr marL="342900" indent="-342900">
              <a:spcBef>
                <a:spcPts val="600"/>
              </a:spcBef>
              <a:buClr>
                <a:srgbClr val="7030A0"/>
              </a:buClr>
              <a:buFont typeface="Wingdings" pitchFamily="2" charset="2"/>
              <a:buChar char="l"/>
            </a:pPr>
            <a:r>
              <a:rPr lang="en-US" sz="1600" dirty="0" smtClean="0"/>
              <a:t>1999 - </a:t>
            </a:r>
            <a:r>
              <a:rPr lang="en-US" sz="1600" dirty="0" err="1" smtClean="0"/>
              <a:t>Geforce</a:t>
            </a:r>
            <a:r>
              <a:rPr lang="en-US" sz="1600" dirty="0" smtClean="0"/>
              <a:t> 256 graphics card released, now transform and lighting (T&amp;L) of vertices is done in hardware as well (uses the fixed function pipeline)</a:t>
            </a:r>
          </a:p>
          <a:p>
            <a:pPr marL="342900" indent="-342900">
              <a:spcBef>
                <a:spcPts val="600"/>
              </a:spcBef>
              <a:buClr>
                <a:srgbClr val="7030A0"/>
              </a:buClr>
              <a:buFont typeface="Wingdings" pitchFamily="2" charset="2"/>
              <a:buChar char="l"/>
            </a:pPr>
            <a:r>
              <a:rPr lang="en-US" sz="1600" dirty="0" smtClean="0"/>
              <a:t>2001 – </a:t>
            </a:r>
            <a:r>
              <a:rPr lang="en-US" sz="1600" dirty="0" err="1" smtClean="0"/>
              <a:t>Geforce</a:t>
            </a:r>
            <a:r>
              <a:rPr lang="en-US" sz="1600" dirty="0" smtClean="0"/>
              <a:t> 3 graphics card lets programmers download assembly programs to control vertex lighting and pixel shading keeping the speed of the fixed function pipeline with none of the restrictions</a:t>
            </a:r>
          </a:p>
          <a:p>
            <a:pPr marL="342900" indent="-342900">
              <a:spcBef>
                <a:spcPts val="600"/>
              </a:spcBef>
              <a:buClr>
                <a:srgbClr val="7030A0"/>
              </a:buClr>
              <a:buFont typeface="Wingdings" pitchFamily="2" charset="2"/>
              <a:buChar char="l"/>
            </a:pPr>
            <a:r>
              <a:rPr lang="en-US" sz="1600" dirty="0" smtClean="0"/>
              <a:t>Future – Expanded features and high level API’s for vertex and pixel </a:t>
            </a:r>
            <a:r>
              <a:rPr lang="en-US" sz="1600" dirty="0" err="1" smtClean="0"/>
              <a:t>shaders</a:t>
            </a:r>
            <a:r>
              <a:rPr lang="en-US" sz="1600" dirty="0" smtClean="0"/>
              <a:t>, increased use of lighting effects such as bump mapping and shadowing, higher resolution color values. </a:t>
            </a:r>
            <a:r>
              <a:rPr lang="en-US" sz="1600" i="1" dirty="0" smtClean="0"/>
              <a:t>Doom III</a:t>
            </a:r>
            <a:r>
              <a:rPr lang="en-US" sz="1600" dirty="0" smtClean="0"/>
              <a:t> and </a:t>
            </a:r>
            <a:r>
              <a:rPr lang="en-US" sz="1600" i="1" dirty="0" smtClean="0"/>
              <a:t>Half-Life 2</a:t>
            </a:r>
            <a:r>
              <a:rPr lang="en-US" sz="1600" dirty="0" smtClean="0"/>
              <a:t> usher in a new era of realism</a:t>
            </a:r>
            <a:endParaRPr lang="en-US" sz="1600" dirty="0"/>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History</a:t>
            </a:r>
            <a:endParaRPr lang="en-US" sz="2000" dirty="0">
              <a:solidFill>
                <a:srgbClr val="5B0DAA"/>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cxnSp>
        <p:nvCxnSpPr>
          <p:cNvPr id="13" name="Straight Connector 12"/>
          <p:cNvCxnSpPr/>
          <p:nvPr/>
        </p:nvCxnSpPr>
        <p:spPr bwMode="auto">
          <a:xfrm flipV="1">
            <a:off x="1820451" y="4846737"/>
            <a:ext cx="762000" cy="22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flipV="1">
            <a:off x="1820451" y="4846737"/>
            <a:ext cx="762000" cy="22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19" name="Rectangle 18"/>
          <p:cNvSpPr/>
          <p:nvPr/>
        </p:nvSpPr>
        <p:spPr>
          <a:xfrm>
            <a:off x="4059302" y="4837807"/>
            <a:ext cx="1952149" cy="923330"/>
          </a:xfrm>
          <a:prstGeom prst="rect">
            <a:avLst/>
          </a:prstGeom>
        </p:spPr>
        <p:txBody>
          <a:bodyPr wrap="square">
            <a:spAutoFit/>
          </a:bodyPr>
          <a:lstStyle/>
          <a:p>
            <a:r>
              <a:rPr lang="en-US" sz="5400" dirty="0" smtClean="0">
                <a:ln w="10541" cmpd="sng">
                  <a:solidFill>
                    <a:srgbClr val="7D7D7D">
                      <a:tint val="100000"/>
                      <a:shade val="100000"/>
                      <a:satMod val="110000"/>
                    </a:srgbClr>
                  </a:solidFill>
                  <a:prstDash val="solid"/>
                </a:ln>
                <a:solidFill>
                  <a:schemeClr val="bg1">
                    <a:lumMod val="95000"/>
                  </a:schemeClr>
                </a:solidFill>
                <a:effectLst>
                  <a:glow rad="228600">
                    <a:schemeClr val="accent6">
                      <a:satMod val="175000"/>
                      <a:alpha val="40000"/>
                    </a:schemeClr>
                  </a:glow>
                </a:effectLst>
              </a:rPr>
              <a:t>2004</a:t>
            </a:r>
            <a:endParaRPr lang="en-US" dirty="0">
              <a:solidFill>
                <a:schemeClr val="bg1">
                  <a:lumMod val="95000"/>
                </a:schemeClr>
              </a:solidFill>
              <a:effectLst>
                <a:glow rad="228600">
                  <a:schemeClr val="accent6">
                    <a:satMod val="175000"/>
                    <a:alpha val="40000"/>
                  </a:schemeClr>
                </a:glo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up)">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up)">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up)">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up)">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xEl>
                                              <p:pRg st="5" end="5"/>
                                            </p:txEl>
                                          </p:spTgt>
                                        </p:tgtEl>
                                        <p:attrNameLst>
                                          <p:attrName>style.visibility</p:attrName>
                                        </p:attrNameLst>
                                      </p:cBhvr>
                                      <p:to>
                                        <p:strVal val="visible"/>
                                      </p:to>
                                    </p:set>
                                    <p:animEffect transition="in" filter="wipe(up)">
                                      <p:cBhvr>
                                        <p:cTn id="32" dur="500"/>
                                        <p:tgtEl>
                                          <p:spTgt spid="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0-#ppt_w/2"/>
                                          </p:val>
                                        </p:tav>
                                        <p:tav tm="100000">
                                          <p:val>
                                            <p:strVal val="#ppt_x"/>
                                          </p:val>
                                        </p:tav>
                                      </p:tavLst>
                                    </p:anim>
                                    <p:anim calcmode="lin" valueType="num">
                                      <p:cBhvr additive="base">
                                        <p:cTn id="48"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Fixed Function Pipeline</a:t>
            </a:r>
            <a:endParaRPr lang="en-US" sz="2000" dirty="0">
              <a:solidFill>
                <a:srgbClr val="5B0DAA"/>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sp>
        <p:nvSpPr>
          <p:cNvPr id="7" name="Rectangle 6"/>
          <p:cNvSpPr/>
          <p:nvPr/>
        </p:nvSpPr>
        <p:spPr>
          <a:xfrm>
            <a:off x="914400" y="1143000"/>
            <a:ext cx="7620000" cy="4632037"/>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en-US" sz="1800" dirty="0" smtClean="0"/>
              <a:t>Starting in 1999 some graphics cards began to do the standard lighting model and transformations in hardware (T&amp;L). CPUs everywhere sighed in relief.</a:t>
            </a:r>
          </a:p>
          <a:p>
            <a:pPr marL="800100" lvl="1" indent="-342900">
              <a:spcBef>
                <a:spcPts val="600"/>
              </a:spcBef>
              <a:buClr>
                <a:srgbClr val="7030A0"/>
              </a:buClr>
              <a:buFont typeface="Wingdings" pitchFamily="2" charset="2"/>
              <a:buChar char="Ø"/>
            </a:pPr>
            <a:r>
              <a:rPr lang="en-US" sz="1800" dirty="0" smtClean="0"/>
              <a:t>Hardware T&amp;L existed in the 60s and 70s, it was just really slow and </a:t>
            </a:r>
            <a:r>
              <a:rPr lang="en-US" sz="1800" i="1" dirty="0" smtClean="0"/>
              <a:t>really</a:t>
            </a:r>
            <a:r>
              <a:rPr lang="en-US" sz="1800" dirty="0" smtClean="0"/>
              <a:t> expensive.</a:t>
            </a:r>
          </a:p>
          <a:p>
            <a:pPr marL="342900" indent="-342900">
              <a:spcBef>
                <a:spcPts val="600"/>
              </a:spcBef>
              <a:buClr>
                <a:srgbClr val="7030A0"/>
              </a:buClr>
              <a:buFont typeface="Wingdings" pitchFamily="2" charset="2"/>
              <a:buChar char="l"/>
            </a:pPr>
            <a:r>
              <a:rPr lang="en-US" sz="1800" dirty="0" smtClean="0"/>
              <a:t>Implementing the pipeline in hardware made processing polygons much faster, but the developer could not modify the pipeline (hence “fixed function pipeline”). The fixed function pipeline dates back to the first SGI workstations.</a:t>
            </a:r>
          </a:p>
          <a:p>
            <a:pPr marL="342900" indent="-342900">
              <a:spcBef>
                <a:spcPts val="600"/>
              </a:spcBef>
              <a:buClr>
                <a:srgbClr val="7030A0"/>
              </a:buClr>
              <a:buFont typeface="Wingdings" pitchFamily="2" charset="2"/>
              <a:buChar char="l"/>
            </a:pPr>
            <a:r>
              <a:rPr lang="en-US" sz="1800" dirty="0" smtClean="0"/>
              <a:t>New programmable hardware allows programmers to write vertex and pixel programs to change the pipeline</a:t>
            </a:r>
          </a:p>
          <a:p>
            <a:pPr marL="800100" lvl="1" indent="-342900">
              <a:spcBef>
                <a:spcPts val="600"/>
              </a:spcBef>
              <a:buClr>
                <a:srgbClr val="7030A0"/>
              </a:buClr>
              <a:buFont typeface="Wingdings" pitchFamily="2" charset="2"/>
              <a:buChar char="Ø"/>
            </a:pPr>
            <a:r>
              <a:rPr lang="en-US" sz="1800" dirty="0" smtClean="0"/>
              <a:t>Vertex and pixel programs aren’t necessarily slower than the fixed function alternative</a:t>
            </a:r>
          </a:p>
          <a:p>
            <a:pPr marL="342900" indent="-342900">
              <a:spcBef>
                <a:spcPts val="600"/>
              </a:spcBef>
              <a:buClr>
                <a:srgbClr val="7030A0"/>
              </a:buClr>
              <a:buFont typeface="Wingdings" pitchFamily="2" charset="2"/>
              <a:buChar char="l"/>
            </a:pPr>
            <a:r>
              <a:rPr lang="en-US" sz="1800" dirty="0" smtClean="0"/>
              <a:t>Note that the common term “vertex </a:t>
            </a:r>
            <a:r>
              <a:rPr lang="en-US" sz="1800" dirty="0" err="1" smtClean="0"/>
              <a:t>shader</a:t>
            </a:r>
            <a:r>
              <a:rPr lang="en-US" sz="1800" dirty="0" smtClean="0"/>
              <a:t>” to describe a vertex program is misleading:  vertices are lit and pixels are shaded</a:t>
            </a:r>
            <a:endParaRPr 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up)">
                                      <p:cBhvr>
                                        <p:cTn id="20" dur="500"/>
                                        <p:tgtEl>
                                          <p:spTgt spid="7">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up)">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Programmable Hardware</a:t>
            </a:r>
            <a:endParaRPr lang="en-US" sz="2000" dirty="0">
              <a:solidFill>
                <a:srgbClr val="5B0DAA"/>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Inspired by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grpSp>
        <p:nvGrpSpPr>
          <p:cNvPr id="20" name="Group 19"/>
          <p:cNvGrpSpPr/>
          <p:nvPr/>
        </p:nvGrpSpPr>
        <p:grpSpPr>
          <a:xfrm>
            <a:off x="685800" y="1047690"/>
            <a:ext cx="3200400" cy="2152710"/>
            <a:chOff x="685800" y="990600"/>
            <a:chExt cx="3200400" cy="2152710"/>
          </a:xfrm>
        </p:grpSpPr>
        <p:pic>
          <p:nvPicPr>
            <p:cNvPr id="5" name="Picture 4" descr="crysis_2_big1.jpg"/>
            <p:cNvPicPr>
              <a:picLocks noChangeAspect="1"/>
            </p:cNvPicPr>
            <p:nvPr/>
          </p:nvPicPr>
          <p:blipFill>
            <a:blip r:embed="rId5" cstate="print"/>
            <a:stretch>
              <a:fillRect/>
            </a:stretch>
          </p:blipFill>
          <p:spPr>
            <a:xfrm>
              <a:off x="956335" y="990600"/>
              <a:ext cx="2659330" cy="1670945"/>
            </a:xfrm>
            <a:prstGeom prst="rect">
              <a:avLst/>
            </a:prstGeom>
          </p:spPr>
        </p:pic>
        <p:sp>
          <p:nvSpPr>
            <p:cNvPr id="6" name="Rectangle 5"/>
            <p:cNvSpPr/>
            <p:nvPr/>
          </p:nvSpPr>
          <p:spPr>
            <a:xfrm>
              <a:off x="685800" y="2743200"/>
              <a:ext cx="3200400" cy="400110"/>
            </a:xfrm>
            <a:prstGeom prst="rect">
              <a:avLst/>
            </a:prstGeom>
          </p:spPr>
          <p:txBody>
            <a:bodyPr wrap="square">
              <a:spAutoFit/>
            </a:bodyPr>
            <a:lstStyle/>
            <a:p>
              <a:pPr algn="ctr">
                <a:spcBef>
                  <a:spcPts val="0"/>
                </a:spcBef>
              </a:pPr>
              <a:r>
                <a:rPr lang="en-US" sz="1000" i="1" dirty="0" err="1" smtClean="0">
                  <a:solidFill>
                    <a:schemeClr val="bg2"/>
                  </a:solidFill>
                </a:rPr>
                <a:t>Crysis</a:t>
              </a:r>
              <a:r>
                <a:rPr lang="en-US" sz="1000" i="1" dirty="0" smtClean="0">
                  <a:solidFill>
                    <a:schemeClr val="bg2"/>
                  </a:solidFill>
                </a:rPr>
                <a:t> 2</a:t>
              </a:r>
            </a:p>
            <a:p>
              <a:pPr algn="ctr">
                <a:spcBef>
                  <a:spcPts val="0"/>
                </a:spcBef>
              </a:pPr>
              <a:r>
                <a:rPr lang="en-US" sz="1000" dirty="0" smtClean="0">
                  <a:solidFill>
                    <a:schemeClr val="bg2"/>
                  </a:solidFill>
                </a:rPr>
                <a:t>© 2011 Electronic Arts, Inc. – </a:t>
              </a:r>
              <a:r>
                <a:rPr lang="en-US" sz="1000" dirty="0" smtClean="0">
                  <a:solidFill>
                    <a:schemeClr val="bg2"/>
                  </a:solidFill>
                  <a:hlinkClick r:id="rId6"/>
                </a:rPr>
                <a:t>http://bit.ly/idNET9</a:t>
              </a:r>
              <a:endParaRPr lang="en-US" sz="1000" dirty="0">
                <a:solidFill>
                  <a:schemeClr val="bg2"/>
                </a:solidFill>
              </a:endParaRPr>
            </a:p>
          </p:txBody>
        </p:sp>
      </p:grpSp>
      <p:grpSp>
        <p:nvGrpSpPr>
          <p:cNvPr id="18" name="Group 17"/>
          <p:cNvGrpSpPr/>
          <p:nvPr/>
        </p:nvGrpSpPr>
        <p:grpSpPr>
          <a:xfrm>
            <a:off x="4724400" y="1047690"/>
            <a:ext cx="3810000" cy="2133600"/>
            <a:chOff x="4724400" y="990600"/>
            <a:chExt cx="3810000" cy="2133600"/>
          </a:xfrm>
        </p:grpSpPr>
        <p:pic>
          <p:nvPicPr>
            <p:cNvPr id="2051" name="Picture 3"/>
            <p:cNvPicPr>
              <a:picLocks noChangeAspect="1" noChangeArrowheads="1"/>
            </p:cNvPicPr>
            <p:nvPr/>
          </p:nvPicPr>
          <p:blipFill>
            <a:blip r:embed="rId7" cstate="print"/>
            <a:srcRect/>
            <a:stretch>
              <a:fillRect/>
            </a:stretch>
          </p:blipFill>
          <p:spPr bwMode="auto">
            <a:xfrm>
              <a:off x="5511283" y="990600"/>
              <a:ext cx="2236235" cy="1682433"/>
            </a:xfrm>
            <a:prstGeom prst="rect">
              <a:avLst/>
            </a:prstGeom>
            <a:noFill/>
            <a:ln w="9525">
              <a:noFill/>
              <a:miter lim="800000"/>
              <a:headEnd/>
              <a:tailEnd/>
            </a:ln>
          </p:spPr>
        </p:pic>
        <p:sp>
          <p:nvSpPr>
            <p:cNvPr id="11" name="Rectangle 10"/>
            <p:cNvSpPr/>
            <p:nvPr/>
          </p:nvSpPr>
          <p:spPr>
            <a:xfrm>
              <a:off x="4724400" y="2724090"/>
              <a:ext cx="3810000" cy="400110"/>
            </a:xfrm>
            <a:prstGeom prst="rect">
              <a:avLst/>
            </a:prstGeom>
          </p:spPr>
          <p:txBody>
            <a:bodyPr wrap="square">
              <a:spAutoFit/>
            </a:bodyPr>
            <a:lstStyle/>
            <a:p>
              <a:pPr algn="ctr">
                <a:spcBef>
                  <a:spcPts val="0"/>
                </a:spcBef>
              </a:pPr>
              <a:r>
                <a:rPr lang="en-US" sz="1000" i="1" dirty="0" smtClean="0">
                  <a:solidFill>
                    <a:schemeClr val="accent6">
                      <a:lumMod val="60000"/>
                      <a:lumOff val="40000"/>
                    </a:schemeClr>
                  </a:solidFill>
                </a:rPr>
                <a:t>Starcraft II: Wings of Liberty</a:t>
              </a:r>
            </a:p>
            <a:p>
              <a:pPr algn="ctr">
                <a:spcBef>
                  <a:spcPts val="0"/>
                </a:spcBef>
              </a:pPr>
              <a:r>
                <a:rPr lang="en-US" sz="1000" dirty="0" smtClean="0">
                  <a:solidFill>
                    <a:schemeClr val="accent6">
                      <a:lumMod val="60000"/>
                      <a:lumOff val="40000"/>
                    </a:schemeClr>
                  </a:solidFill>
                </a:rPr>
                <a:t>© 2010 Blizzard Entertainment, Inc. – </a:t>
              </a:r>
              <a:r>
                <a:rPr lang="en-US" sz="1000" dirty="0" smtClean="0">
                  <a:solidFill>
                    <a:schemeClr val="accent6">
                      <a:lumMod val="60000"/>
                      <a:lumOff val="40000"/>
                    </a:schemeClr>
                  </a:solidFill>
                  <a:hlinkClick r:id="rId8"/>
                </a:rPr>
                <a:t>http://bit.ly/9B1qZp</a:t>
              </a:r>
              <a:endParaRPr lang="en-US" sz="1000" dirty="0">
                <a:solidFill>
                  <a:schemeClr val="accent6">
                    <a:lumMod val="60000"/>
                    <a:lumOff val="40000"/>
                  </a:schemeClr>
                </a:solidFill>
              </a:endParaRPr>
            </a:p>
          </p:txBody>
        </p:sp>
      </p:grpSp>
      <p:grpSp>
        <p:nvGrpSpPr>
          <p:cNvPr id="19" name="Group 18"/>
          <p:cNvGrpSpPr/>
          <p:nvPr/>
        </p:nvGrpSpPr>
        <p:grpSpPr>
          <a:xfrm>
            <a:off x="800100" y="3409890"/>
            <a:ext cx="2971800" cy="2381310"/>
            <a:chOff x="838200" y="3276600"/>
            <a:chExt cx="2971800" cy="2381310"/>
          </a:xfrm>
        </p:grpSpPr>
        <p:pic>
          <p:nvPicPr>
            <p:cNvPr id="13" name="Picture 12" descr="Ragepreview.jpg"/>
            <p:cNvPicPr>
              <a:picLocks noChangeAspect="1"/>
            </p:cNvPicPr>
            <p:nvPr/>
          </p:nvPicPr>
          <p:blipFill>
            <a:blip r:embed="rId9" cstate="print"/>
            <a:stretch>
              <a:fillRect/>
            </a:stretch>
          </p:blipFill>
          <p:spPr>
            <a:xfrm>
              <a:off x="994436" y="3276600"/>
              <a:ext cx="2659329" cy="1981200"/>
            </a:xfrm>
            <a:prstGeom prst="rect">
              <a:avLst/>
            </a:prstGeom>
          </p:spPr>
        </p:pic>
        <p:sp>
          <p:nvSpPr>
            <p:cNvPr id="16" name="Rectangle 15"/>
            <p:cNvSpPr/>
            <p:nvPr/>
          </p:nvSpPr>
          <p:spPr>
            <a:xfrm>
              <a:off x="838200" y="5257800"/>
              <a:ext cx="2971800" cy="400110"/>
            </a:xfrm>
            <a:prstGeom prst="rect">
              <a:avLst/>
            </a:prstGeom>
          </p:spPr>
          <p:txBody>
            <a:bodyPr wrap="square">
              <a:spAutoFit/>
            </a:bodyPr>
            <a:lstStyle/>
            <a:p>
              <a:pPr algn="ctr">
                <a:spcBef>
                  <a:spcPts val="0"/>
                </a:spcBef>
              </a:pPr>
              <a:r>
                <a:rPr lang="en-US" sz="1000" i="1" dirty="0" smtClean="0">
                  <a:solidFill>
                    <a:srgbClr val="FF6600"/>
                  </a:solidFill>
                </a:rPr>
                <a:t>Rage &amp; id Tech 5</a:t>
              </a:r>
            </a:p>
            <a:p>
              <a:pPr algn="ctr">
                <a:spcBef>
                  <a:spcPts val="0"/>
                </a:spcBef>
              </a:pPr>
              <a:r>
                <a:rPr lang="en-US" sz="1000" dirty="0" smtClean="0">
                  <a:solidFill>
                    <a:srgbClr val="FF6600"/>
                  </a:solidFill>
                </a:rPr>
                <a:t>© 2011 id Software, Inc. – </a:t>
              </a:r>
              <a:r>
                <a:rPr lang="en-US" sz="1000" dirty="0" smtClean="0">
                  <a:solidFill>
                    <a:srgbClr val="FF6600"/>
                  </a:solidFill>
                  <a:hlinkClick r:id="rId10"/>
                </a:rPr>
                <a:t>http://bit.ly/eR0m2B</a:t>
              </a:r>
              <a:endParaRPr lang="en-US" sz="1000" dirty="0">
                <a:solidFill>
                  <a:srgbClr val="FF6600"/>
                </a:solidFill>
              </a:endParaRPr>
            </a:p>
          </p:txBody>
        </p:sp>
      </p:grpSp>
      <p:grpSp>
        <p:nvGrpSpPr>
          <p:cNvPr id="25" name="Group 24"/>
          <p:cNvGrpSpPr/>
          <p:nvPr/>
        </p:nvGrpSpPr>
        <p:grpSpPr>
          <a:xfrm>
            <a:off x="4876800" y="3429000"/>
            <a:ext cx="3505200" cy="2381310"/>
            <a:chOff x="4876800" y="3429000"/>
            <a:chExt cx="3505200" cy="2381310"/>
          </a:xfrm>
        </p:grpSpPr>
        <p:pic>
          <p:nvPicPr>
            <p:cNvPr id="2054" name="Picture 6"/>
            <p:cNvPicPr>
              <a:picLocks noChangeAspect="1" noChangeArrowheads="1"/>
            </p:cNvPicPr>
            <p:nvPr/>
          </p:nvPicPr>
          <p:blipFill>
            <a:blip r:embed="rId11" cstate="print"/>
            <a:srcRect/>
            <a:stretch>
              <a:fillRect/>
            </a:stretch>
          </p:blipFill>
          <p:spPr bwMode="auto">
            <a:xfrm>
              <a:off x="5519738" y="3429000"/>
              <a:ext cx="2219325" cy="1981200"/>
            </a:xfrm>
            <a:prstGeom prst="rect">
              <a:avLst/>
            </a:prstGeom>
            <a:noFill/>
            <a:ln w="9525">
              <a:noFill/>
              <a:miter lim="800000"/>
              <a:headEnd/>
              <a:tailEnd/>
            </a:ln>
          </p:spPr>
        </p:pic>
        <p:sp>
          <p:nvSpPr>
            <p:cNvPr id="24" name="Rectangle 23"/>
            <p:cNvSpPr/>
            <p:nvPr/>
          </p:nvSpPr>
          <p:spPr>
            <a:xfrm>
              <a:off x="4876800" y="5410200"/>
              <a:ext cx="3505200" cy="400110"/>
            </a:xfrm>
            <a:prstGeom prst="rect">
              <a:avLst/>
            </a:prstGeom>
          </p:spPr>
          <p:txBody>
            <a:bodyPr wrap="square">
              <a:spAutoFit/>
            </a:bodyPr>
            <a:lstStyle/>
            <a:p>
              <a:pPr algn="ctr">
                <a:spcBef>
                  <a:spcPts val="0"/>
                </a:spcBef>
              </a:pPr>
              <a:r>
                <a:rPr lang="en-US" sz="1000" i="1" dirty="0" smtClean="0">
                  <a:solidFill>
                    <a:srgbClr val="CC0000"/>
                  </a:solidFill>
                </a:rPr>
                <a:t>Unreal Tournament 3 &amp; </a:t>
              </a:r>
              <a:r>
                <a:rPr lang="en-US" sz="1000" i="1" dirty="0" err="1" smtClean="0">
                  <a:solidFill>
                    <a:srgbClr val="CC0000"/>
                  </a:solidFill>
                </a:rPr>
                <a:t>Steamworks</a:t>
              </a:r>
              <a:endParaRPr lang="en-US" sz="1000" i="1" dirty="0" smtClean="0">
                <a:solidFill>
                  <a:srgbClr val="CC0000"/>
                </a:solidFill>
              </a:endParaRPr>
            </a:p>
            <a:p>
              <a:pPr algn="ctr">
                <a:spcBef>
                  <a:spcPts val="0"/>
                </a:spcBef>
              </a:pPr>
              <a:r>
                <a:rPr lang="en-US" sz="1000" dirty="0" smtClean="0">
                  <a:solidFill>
                    <a:srgbClr val="CC0000"/>
                  </a:solidFill>
                </a:rPr>
                <a:t>© 2010 Epic Games &amp; Valve – </a:t>
              </a:r>
              <a:r>
                <a:rPr lang="en-US" sz="1000" dirty="0" smtClean="0">
                  <a:solidFill>
                    <a:srgbClr val="CC0000"/>
                  </a:solidFill>
                  <a:hlinkClick r:id="rId12"/>
                </a:rPr>
                <a:t>http://bit.ly/9QKAS7</a:t>
              </a:r>
              <a:endParaRPr lang="en-US" sz="1000" dirty="0">
                <a:solidFill>
                  <a:srgbClr val="CC0000"/>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1.11022E-16 -0.00693 L 0.38333 0.50359 " pathEditMode="relative" rAng="0" ptsTypes="AA">
                                      <p:cBhvr>
                                        <p:cTn id="8" dur="2000" spd="-100000" fill="hold"/>
                                        <p:tgtEl>
                                          <p:spTgt spid="25"/>
                                        </p:tgtEl>
                                        <p:attrNameLst>
                                          <p:attrName>ppt_x</p:attrName>
                                          <p:attrName>ppt_y</p:attrName>
                                        </p:attrNameLst>
                                      </p:cBhvr>
                                      <p:rCtr x="192" y="255"/>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1.11022E-16 3.12139E-6 L 0.38924 -0.51885 " pathEditMode="relative" rAng="0" ptsTypes="AA">
                                      <p:cBhvr>
                                        <p:cTn id="14" dur="2000" spd="-100000" fill="hold"/>
                                        <p:tgtEl>
                                          <p:spTgt spid="18"/>
                                        </p:tgtEl>
                                        <p:attrNameLst>
                                          <p:attrName>ppt_x</p:attrName>
                                          <p:attrName>ppt_y</p:attrName>
                                        </p:attrNameLst>
                                      </p:cBhvr>
                                      <p:rCtr x="195" y="-25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49" presetClass="path" presetSubtype="0" accel="50000" decel="50000" fill="hold" nodeType="withEffect">
                                  <p:stCondLst>
                                    <p:cond delay="0"/>
                                  </p:stCondLst>
                                  <p:childTnLst>
                                    <p:animMotion origin="layout" path="M -0.38333 -0.52023 L 0.00833 0.00139 " pathEditMode="relative" rAng="0" ptsTypes="AA">
                                      <p:cBhvr>
                                        <p:cTn id="20" dur="2000" fill="hold"/>
                                        <p:tgtEl>
                                          <p:spTgt spid="20"/>
                                        </p:tgtEl>
                                        <p:attrNameLst>
                                          <p:attrName>ppt_x</p:attrName>
                                          <p:attrName>ppt_y</p:attrName>
                                        </p:attrNameLst>
                                      </p:cBhvr>
                                      <p:rCtr x="196" y="261"/>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0.375 0.50636 L 0.00833 -0.00416 " pathEditMode="relative" rAng="0" ptsTypes="AA">
                                      <p:cBhvr>
                                        <p:cTn id="26" dur="2000" fill="hold"/>
                                        <p:tgtEl>
                                          <p:spTgt spid="19"/>
                                        </p:tgtEl>
                                        <p:attrNameLst>
                                          <p:attrName>ppt_x</p:attrName>
                                          <p:attrName>ppt_y</p:attrName>
                                        </p:attrNameLst>
                                      </p:cBhvr>
                                      <p:rCtr x="192"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Reading for Last Class: </a:t>
            </a:r>
            <a:r>
              <a:rPr lang="en-US" sz="1800" dirty="0" smtClean="0">
                <a:solidFill>
                  <a:srgbClr val="800000"/>
                </a:solidFill>
                <a:latin typeface="Arial"/>
                <a:cs typeface="Arial"/>
              </a:rPr>
              <a:t>§</a:t>
            </a:r>
            <a:r>
              <a:rPr lang="en-US" sz="1800" dirty="0" smtClean="0">
                <a:solidFill>
                  <a:srgbClr val="800000"/>
                </a:solidFill>
              </a:rPr>
              <a:t>20.5 – 20.13, </a:t>
            </a:r>
            <a:r>
              <a:rPr lang="en-US" sz="1800" dirty="0" err="1" smtClean="0">
                <a:solidFill>
                  <a:srgbClr val="800000"/>
                </a:solidFill>
              </a:rPr>
              <a:t>Eberly</a:t>
            </a:r>
            <a:r>
              <a:rPr lang="en-US" sz="1800" dirty="0" smtClean="0">
                <a:solidFill>
                  <a:srgbClr val="800000"/>
                </a:solidFill>
              </a:rPr>
              <a:t> 2</a:t>
            </a:r>
            <a:r>
              <a:rPr lang="en-US" sz="1800" baseline="30000" dirty="0" smtClean="0">
                <a:solidFill>
                  <a:srgbClr val="800000"/>
                </a:solidFill>
              </a:rPr>
              <a:t>e </a:t>
            </a:r>
            <a:r>
              <a:rPr lang="en-US" sz="1800" dirty="0" smtClean="0">
                <a:solidFill>
                  <a:srgbClr val="800000"/>
                </a:solidFill>
              </a:rPr>
              <a:t>(Many Mappings)</a:t>
            </a:r>
          </a:p>
          <a:p>
            <a:pPr marL="342900" indent="-342900">
              <a:spcBef>
                <a:spcPts val="600"/>
              </a:spcBef>
              <a:buClr>
                <a:srgbClr val="800000"/>
              </a:buClr>
              <a:buFont typeface="Wingdings" pitchFamily="2" charset="2"/>
              <a:buChar char="l"/>
            </a:pPr>
            <a:r>
              <a:rPr lang="en-US" sz="1800" dirty="0" smtClean="0">
                <a:solidFill>
                  <a:srgbClr val="800000"/>
                </a:solidFill>
              </a:rPr>
              <a:t>Reading for Today: </a:t>
            </a:r>
            <a:r>
              <a:rPr lang="en-US" sz="1800" dirty="0" smtClean="0">
                <a:solidFill>
                  <a:srgbClr val="800000"/>
                </a:solidFill>
                <a:latin typeface="Arial"/>
                <a:cs typeface="Arial"/>
              </a:rPr>
              <a:t>§</a:t>
            </a:r>
            <a:r>
              <a:rPr lang="en-US" sz="1800" dirty="0" smtClean="0">
                <a:solidFill>
                  <a:srgbClr val="800000"/>
                </a:solidFill>
              </a:rPr>
              <a:t>3.1, </a:t>
            </a:r>
            <a:r>
              <a:rPr lang="en-US" sz="1800" dirty="0" err="1" smtClean="0">
                <a:solidFill>
                  <a:srgbClr val="800000"/>
                </a:solidFill>
              </a:rPr>
              <a:t>Eberly</a:t>
            </a:r>
            <a:r>
              <a:rPr lang="en-US" sz="1800" dirty="0" smtClean="0">
                <a:solidFill>
                  <a:srgbClr val="800000"/>
                </a:solidFill>
              </a:rPr>
              <a:t> 2</a:t>
            </a:r>
            <a:r>
              <a:rPr lang="en-US" sz="1800"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Reading for Next Class: </a:t>
            </a:r>
            <a:r>
              <a:rPr lang="en-US" sz="1800" dirty="0" smtClean="0">
                <a:solidFill>
                  <a:srgbClr val="800000"/>
                </a:solidFill>
                <a:latin typeface="Arial"/>
                <a:cs typeface="Arial"/>
              </a:rPr>
              <a:t>§</a:t>
            </a:r>
            <a:r>
              <a:rPr lang="en-US" sz="1800" dirty="0" smtClean="0">
                <a:solidFill>
                  <a:srgbClr val="800000"/>
                </a:solidFill>
              </a:rPr>
              <a:t>3.2 – 3.4, </a:t>
            </a:r>
            <a:r>
              <a:rPr lang="en-US" sz="1800" dirty="0" err="1" smtClean="0">
                <a:solidFill>
                  <a:srgbClr val="800000"/>
                </a:solidFill>
              </a:rPr>
              <a:t>Eberly</a:t>
            </a:r>
            <a:r>
              <a:rPr lang="en-US" sz="1800" dirty="0" smtClean="0">
                <a:solidFill>
                  <a:srgbClr val="800000"/>
                </a:solidFill>
              </a:rPr>
              <a:t> </a:t>
            </a:r>
            <a:r>
              <a:rPr lang="en-US" sz="1800" i="1" dirty="0" smtClean="0">
                <a:solidFill>
                  <a:srgbClr val="800000"/>
                </a:solidFill>
              </a:rPr>
              <a:t>2</a:t>
            </a:r>
            <a:r>
              <a:rPr lang="en-US" sz="1800" i="1" baseline="30000" dirty="0" smtClean="0">
                <a:solidFill>
                  <a:srgbClr val="800000"/>
                </a:solidFill>
              </a:rPr>
              <a:t>e</a:t>
            </a:r>
            <a:r>
              <a:rPr lang="en-US" sz="1800" dirty="0" smtClean="0">
                <a:solidFill>
                  <a:srgbClr val="800000"/>
                </a:solidFill>
              </a:rPr>
              <a:t>; Direct3D handout</a:t>
            </a:r>
          </a:p>
          <a:p>
            <a:pPr marL="342900" indent="-342900">
              <a:lnSpc>
                <a:spcPct val="110000"/>
              </a:lnSpc>
              <a:buClr>
                <a:srgbClr val="800000"/>
              </a:buClr>
              <a:buFont typeface="Wingdings" pitchFamily="2" charset="2"/>
              <a:buChar char="l"/>
            </a:pPr>
            <a:r>
              <a:rPr lang="en-US" sz="1800" dirty="0" smtClean="0">
                <a:solidFill>
                  <a:srgbClr val="800000"/>
                </a:solidFill>
              </a:rPr>
              <a:t>Last Time: Mappings, OpenGL Texturing</a:t>
            </a:r>
          </a:p>
          <a:p>
            <a:pPr marL="742950" lvl="1" indent="-285750">
              <a:spcBef>
                <a:spcPts val="600"/>
              </a:spcBef>
              <a:buClr>
                <a:srgbClr val="5B0DAA"/>
              </a:buClr>
              <a:buFont typeface="Wingdings" pitchFamily="2" charset="2"/>
              <a:buChar char="­"/>
            </a:pPr>
            <a:r>
              <a:rPr lang="en-US" sz="1800" dirty="0" smtClean="0">
                <a:solidFill>
                  <a:srgbClr val="0000CC"/>
                </a:solidFill>
              </a:rPr>
              <a:t>Shadow, reflection/environment</a:t>
            </a:r>
            <a:r>
              <a:rPr lang="en-US" sz="1800" i="1" dirty="0" smtClean="0">
                <a:solidFill>
                  <a:srgbClr val="0000CC"/>
                </a:solidFill>
              </a:rPr>
              <a:t>,</a:t>
            </a:r>
            <a:r>
              <a:rPr lang="en-US" sz="1800" dirty="0" smtClean="0">
                <a:solidFill>
                  <a:srgbClr val="0000CC"/>
                </a:solidFill>
              </a:rPr>
              <a:t> transparency, bump, displacement</a:t>
            </a:r>
          </a:p>
          <a:p>
            <a:pPr marL="742950" lvl="1" indent="-285750">
              <a:spcBef>
                <a:spcPts val="600"/>
              </a:spcBef>
              <a:buClr>
                <a:srgbClr val="5B0DAA"/>
              </a:buClr>
              <a:buFont typeface="Wingdings" pitchFamily="2" charset="2"/>
              <a:buChar char="­"/>
            </a:pPr>
            <a:r>
              <a:rPr lang="en-US" sz="1800" dirty="0" smtClean="0">
                <a:solidFill>
                  <a:srgbClr val="0000CC"/>
                </a:solidFill>
              </a:rPr>
              <a:t>Other mappings: gloss, volumetric fog, skins, rainbows, water</a:t>
            </a:r>
          </a:p>
          <a:p>
            <a:pPr marL="742950" lvl="1" indent="-285750">
              <a:spcBef>
                <a:spcPts val="600"/>
              </a:spcBef>
              <a:buClr>
                <a:srgbClr val="5B0DAA"/>
              </a:buClr>
              <a:buFont typeface="Wingdings" pitchFamily="2" charset="2"/>
              <a:buChar char="­"/>
            </a:pPr>
            <a:r>
              <a:rPr lang="en-US" sz="1800" dirty="0" smtClean="0">
                <a:solidFill>
                  <a:srgbClr val="0000CC"/>
                </a:solidFill>
              </a:rPr>
              <a:t>OpenGL texture mapping how-to</a:t>
            </a:r>
          </a:p>
          <a:p>
            <a:pPr marL="342900" indent="-342900">
              <a:lnSpc>
                <a:spcPct val="110000"/>
              </a:lnSpc>
              <a:buClr>
                <a:srgbClr val="800000"/>
              </a:buClr>
              <a:buFont typeface="Wingdings" pitchFamily="2" charset="2"/>
              <a:buChar char="l"/>
            </a:pPr>
            <a:r>
              <a:rPr lang="en-US" sz="1800" dirty="0" smtClean="0">
                <a:solidFill>
                  <a:srgbClr val="800000"/>
                </a:solidFill>
              </a:rPr>
              <a:t>Previously: Classical Fixed-Function Pipeline, Drawing in Direct3D</a:t>
            </a:r>
          </a:p>
          <a:p>
            <a:pPr marL="342900" indent="-342900">
              <a:lnSpc>
                <a:spcPct val="110000"/>
              </a:lnSpc>
              <a:buClr>
                <a:srgbClr val="800000"/>
              </a:buClr>
              <a:buFont typeface="Wingdings" pitchFamily="2" charset="2"/>
              <a:buChar char="l"/>
            </a:pPr>
            <a:r>
              <a:rPr lang="en-US" sz="1800" dirty="0" smtClean="0">
                <a:solidFill>
                  <a:srgbClr val="800000"/>
                </a:solidFill>
              </a:rPr>
              <a:t>Today: </a:t>
            </a:r>
            <a:r>
              <a:rPr lang="en-US" sz="1800" dirty="0" err="1" smtClean="0">
                <a:solidFill>
                  <a:srgbClr val="800000"/>
                </a:solidFill>
              </a:rPr>
              <a:t>Shaders</a:t>
            </a:r>
            <a:r>
              <a:rPr lang="en-US" sz="1800" dirty="0" smtClean="0">
                <a:solidFill>
                  <a:srgbClr val="800000"/>
                </a:solidFill>
              </a:rPr>
              <a:t> in Modern Pipeline</a:t>
            </a:r>
          </a:p>
          <a:p>
            <a:pPr marL="742950" lvl="1" indent="-285750">
              <a:spcBef>
                <a:spcPts val="600"/>
              </a:spcBef>
              <a:buClr>
                <a:srgbClr val="5B0DAA"/>
              </a:buClr>
              <a:buFont typeface="Wingdings" pitchFamily="2" charset="2"/>
              <a:buChar char="­"/>
            </a:pPr>
            <a:r>
              <a:rPr lang="en-US" sz="1800" u="sng" dirty="0" smtClean="0">
                <a:solidFill>
                  <a:srgbClr val="0000CC"/>
                </a:solidFill>
              </a:rPr>
              <a:t>Vertex </a:t>
            </a:r>
            <a:r>
              <a:rPr lang="en-US" sz="1800" u="sng" dirty="0" err="1" smtClean="0">
                <a:solidFill>
                  <a:srgbClr val="0000CC"/>
                </a:solidFill>
              </a:rPr>
              <a:t>shaders</a:t>
            </a:r>
            <a:r>
              <a:rPr lang="en-US" sz="1800" dirty="0" smtClean="0">
                <a:solidFill>
                  <a:srgbClr val="0000CC"/>
                </a:solidFill>
              </a:rPr>
              <a:t>: vertex attributes to illumination at vertices</a:t>
            </a:r>
          </a:p>
          <a:p>
            <a:pPr marL="742950" lvl="1" indent="-285750">
              <a:spcBef>
                <a:spcPts val="600"/>
              </a:spcBef>
              <a:buClr>
                <a:srgbClr val="5B0DAA"/>
              </a:buClr>
              <a:buFont typeface="Wingdings" pitchFamily="2" charset="2"/>
              <a:buChar char="­"/>
            </a:pPr>
            <a:r>
              <a:rPr lang="en-US" sz="1800" u="sng" dirty="0" smtClean="0">
                <a:solidFill>
                  <a:srgbClr val="0000CC"/>
                </a:solidFill>
              </a:rPr>
              <a:t>Pixel </a:t>
            </a:r>
            <a:r>
              <a:rPr lang="en-US" sz="1800" u="sng" dirty="0" err="1" smtClean="0">
                <a:solidFill>
                  <a:srgbClr val="0000CC"/>
                </a:solidFill>
              </a:rPr>
              <a:t>shaders</a:t>
            </a:r>
            <a:r>
              <a:rPr lang="en-US" sz="1800" dirty="0" smtClean="0">
                <a:solidFill>
                  <a:srgbClr val="0000CC"/>
                </a:solidFill>
              </a:rPr>
              <a:t>: lit vertices to pixel colors, transparency</a:t>
            </a:r>
          </a:p>
          <a:p>
            <a:pPr marL="342900" indent="-342900">
              <a:lnSpc>
                <a:spcPct val="110000"/>
              </a:lnSpc>
              <a:buClr>
                <a:srgbClr val="800000"/>
              </a:buClr>
              <a:buFont typeface="Wingdings" pitchFamily="2" charset="2"/>
              <a:buChar char="l"/>
            </a:pPr>
            <a:r>
              <a:rPr lang="en-US" sz="1800" dirty="0" smtClean="0">
                <a:solidFill>
                  <a:srgbClr val="800000"/>
                </a:solidFill>
              </a:rPr>
              <a:t>Hardware Rendering: Application Programmer Interfaces (APIs)</a:t>
            </a:r>
          </a:p>
          <a:p>
            <a:pPr marL="342900" indent="-342900">
              <a:lnSpc>
                <a:spcPct val="110000"/>
              </a:lnSpc>
              <a:buClr>
                <a:srgbClr val="800000"/>
              </a:buClr>
              <a:buFont typeface="Wingdings" pitchFamily="2" charset="2"/>
              <a:buChar char="l"/>
            </a:pPr>
            <a:r>
              <a:rPr lang="en-US" sz="1800" dirty="0" smtClean="0">
                <a:solidFill>
                  <a:srgbClr val="800000"/>
                </a:solidFill>
              </a:rPr>
              <a:t>Next: </a:t>
            </a:r>
            <a:r>
              <a:rPr lang="en-US" sz="1800" dirty="0" err="1" smtClean="0">
                <a:solidFill>
                  <a:srgbClr val="800000"/>
                </a:solidFill>
              </a:rPr>
              <a:t>Shader</a:t>
            </a:r>
            <a:r>
              <a:rPr lang="en-US" sz="1800" dirty="0" smtClean="0">
                <a:solidFill>
                  <a:srgbClr val="800000"/>
                </a:solidFill>
              </a:rPr>
              <a:t> Languages – (O)GLSL, HLSL / Direct3D, </a:t>
            </a:r>
            <a:r>
              <a:rPr lang="en-US" sz="1800" dirty="0" err="1" smtClean="0">
                <a:solidFill>
                  <a:srgbClr val="800000"/>
                </a:solidFill>
              </a:rPr>
              <a:t>Renderman</a:t>
            </a:r>
            <a:endParaRPr lang="en-US" sz="1800" dirty="0" smtClean="0">
              <a:solidFill>
                <a:srgbClr val="800000"/>
              </a:solidFill>
            </a:endParaRPr>
          </a:p>
        </p:txBody>
      </p:sp>
      <p:sp>
        <p:nvSpPr>
          <p:cNvPr id="4" name="Rectangle 2"/>
          <p:cNvSpPr>
            <a:spLocks noChangeArrowheads="1"/>
          </p:cNvSpPr>
          <p:nvPr/>
        </p:nvSpPr>
        <p:spPr bwMode="auto">
          <a:xfrm>
            <a:off x="1219200" y="76200"/>
            <a:ext cx="7391400" cy="762000"/>
          </a:xfrm>
          <a:prstGeom prst="rect">
            <a:avLst/>
          </a:prstGeom>
          <a:noFill/>
          <a:ln w="9525">
            <a:noFill/>
            <a:miter lim="800000"/>
            <a:headEnd/>
            <a:tailEnd/>
          </a:ln>
          <a:effectLst/>
        </p:spPr>
        <p:txBody>
          <a:bodyPr anchor="ctr"/>
          <a:lstStyle/>
          <a:p>
            <a:pPr algn="ctr">
              <a:spcBef>
                <a:spcPct val="0"/>
              </a:spcBef>
              <a:buClrTx/>
            </a:pPr>
            <a:r>
              <a:rPr lang="en-US" sz="2800" dirty="0">
                <a:solidFill>
                  <a:srgbClr val="5B0DAA"/>
                </a:solidFill>
                <a:latin typeface="Copperplate Gothic Light" pitchFamily="34" charset="0"/>
              </a:rPr>
              <a:t>Lecture Outline</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Quick Review:</a:t>
            </a:r>
          </a:p>
          <a:p>
            <a:pPr algn="ctr">
              <a:spcBef>
                <a:spcPct val="0"/>
              </a:spcBef>
              <a:buClrTx/>
            </a:pPr>
            <a:r>
              <a:rPr lang="en-US" sz="2800" dirty="0" smtClean="0">
                <a:solidFill>
                  <a:srgbClr val="5B0DAA"/>
                </a:solidFill>
                <a:latin typeface="Copperplate Gothic Light" pitchFamily="34" charset="0"/>
              </a:rPr>
              <a:t>Interpolative Shading in OpenGL</a:t>
            </a:r>
            <a:endParaRPr lang="en-US" sz="2000" dirty="0">
              <a:solidFill>
                <a:srgbClr val="5B0DAA"/>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sp>
        <p:nvSpPr>
          <p:cNvPr id="7" name="Rectangle 6"/>
          <p:cNvSpPr/>
          <p:nvPr/>
        </p:nvSpPr>
        <p:spPr>
          <a:xfrm>
            <a:off x="914400" y="1143000"/>
            <a:ext cx="5257800" cy="4678204"/>
          </a:xfrm>
          <a:prstGeom prst="rect">
            <a:avLst/>
          </a:prstGeom>
        </p:spPr>
        <p:txBody>
          <a:bodyPr wrap="square">
            <a:spAutoFit/>
          </a:bodyPr>
          <a:lstStyle/>
          <a:p>
            <a:pPr marL="342900" indent="-342900">
              <a:spcBef>
                <a:spcPts val="600"/>
              </a:spcBef>
              <a:buClr>
                <a:srgbClr val="7030A0"/>
              </a:buClr>
            </a:pPr>
            <a:r>
              <a:rPr lang="en-US" sz="2000" dirty="0" smtClean="0"/>
              <a:t>By default, GL will do the following:</a:t>
            </a:r>
          </a:p>
          <a:p>
            <a:pPr marL="914400" lvl="1" indent="-457200">
              <a:spcBef>
                <a:spcPts val="600"/>
              </a:spcBef>
              <a:buClr>
                <a:srgbClr val="7030A0"/>
              </a:buClr>
              <a:buFont typeface="+mj-lt"/>
              <a:buAutoNum type="arabicPeriod"/>
            </a:pPr>
            <a:r>
              <a:rPr lang="en-US" sz="2000" dirty="0" smtClean="0"/>
              <a:t>Take as input various  per-vertex quantities (color, light source, eye point, texture coordinates, etc.)</a:t>
            </a:r>
          </a:p>
          <a:p>
            <a:pPr marL="914400" lvl="1" indent="-457200">
              <a:spcBef>
                <a:spcPts val="600"/>
              </a:spcBef>
              <a:buClr>
                <a:srgbClr val="7030A0"/>
              </a:buClr>
              <a:buFont typeface="+mj-lt"/>
              <a:buAutoNum type="arabicPeriod"/>
            </a:pPr>
            <a:r>
              <a:rPr lang="en-US" sz="2000" dirty="0" smtClean="0"/>
              <a:t>Calculate a final color for each vertex using a basic lighting model (OpenGL uses </a:t>
            </a:r>
            <a:r>
              <a:rPr lang="en-US" sz="2000" dirty="0" err="1" smtClean="0"/>
              <a:t>Phong</a:t>
            </a:r>
            <a:r>
              <a:rPr lang="en-US" sz="2000" dirty="0" smtClean="0"/>
              <a:t> lighting)</a:t>
            </a:r>
          </a:p>
          <a:p>
            <a:pPr marL="914400" lvl="1" indent="-457200">
              <a:spcBef>
                <a:spcPts val="600"/>
              </a:spcBef>
              <a:buClr>
                <a:srgbClr val="7030A0"/>
              </a:buClr>
              <a:buFont typeface="+mj-lt"/>
              <a:buAutoNum type="arabicPeriod"/>
            </a:pPr>
            <a:r>
              <a:rPr lang="en-US" sz="2000" dirty="0" smtClean="0"/>
              <a:t>For each pixel, linearly interpolate the three surrounding vertex colors to shade the pixel (OpenGL uses </a:t>
            </a:r>
            <a:r>
              <a:rPr lang="en-US" sz="2000" dirty="0" err="1" smtClean="0"/>
              <a:t>Gouraud</a:t>
            </a:r>
            <a:r>
              <a:rPr lang="en-US" sz="2000" dirty="0" smtClean="0"/>
              <a:t> shading)</a:t>
            </a:r>
          </a:p>
          <a:p>
            <a:pPr marL="914400" lvl="1" indent="-457200">
              <a:spcBef>
                <a:spcPts val="600"/>
              </a:spcBef>
              <a:buClr>
                <a:srgbClr val="7030A0"/>
              </a:buClr>
              <a:buFont typeface="+mj-lt"/>
              <a:buAutoNum type="arabicPeriod"/>
            </a:pPr>
            <a:r>
              <a:rPr lang="en-US" sz="2000" dirty="0" smtClean="0"/>
              <a:t>Write the pixel color value to the frame buffer</a:t>
            </a:r>
          </a:p>
        </p:txBody>
      </p:sp>
      <p:pic>
        <p:nvPicPr>
          <p:cNvPr id="11" name="Picture 55" descr="polygon_point"/>
          <p:cNvPicPr>
            <a:picLocks noChangeAspect="1" noChangeArrowheads="1"/>
          </p:cNvPicPr>
          <p:nvPr/>
        </p:nvPicPr>
        <p:blipFill>
          <a:blip r:embed="rId5" cstate="print"/>
          <a:srcRect/>
          <a:stretch>
            <a:fillRect/>
          </a:stretch>
        </p:blipFill>
        <p:spPr bwMode="auto">
          <a:xfrm>
            <a:off x="6265285" y="1143000"/>
            <a:ext cx="1139104" cy="1371600"/>
          </a:xfrm>
          <a:prstGeom prst="rect">
            <a:avLst/>
          </a:prstGeom>
          <a:noFill/>
          <a:ln>
            <a:solidFill>
              <a:schemeClr val="folHlink"/>
            </a:solidFill>
            <a:miter lim="800000"/>
            <a:headEnd/>
            <a:tailEnd/>
          </a:ln>
        </p:spPr>
      </p:pic>
      <p:grpSp>
        <p:nvGrpSpPr>
          <p:cNvPr id="31" name="Group 30"/>
          <p:cNvGrpSpPr/>
          <p:nvPr/>
        </p:nvGrpSpPr>
        <p:grpSpPr>
          <a:xfrm>
            <a:off x="6493885" y="1828800"/>
            <a:ext cx="1127414" cy="2362200"/>
            <a:chOff x="6493885" y="1828800"/>
            <a:chExt cx="1127414" cy="2362200"/>
          </a:xfrm>
        </p:grpSpPr>
        <p:pic>
          <p:nvPicPr>
            <p:cNvPr id="10" name="Picture 54" descr="polygon_line"/>
            <p:cNvPicPr>
              <a:picLocks noChangeAspect="1" noChangeArrowheads="1"/>
            </p:cNvPicPr>
            <p:nvPr/>
          </p:nvPicPr>
          <p:blipFill>
            <a:blip r:embed="rId6" cstate="print"/>
            <a:srcRect/>
            <a:stretch>
              <a:fillRect/>
            </a:stretch>
          </p:blipFill>
          <p:spPr bwMode="auto">
            <a:xfrm>
              <a:off x="6493885" y="2819400"/>
              <a:ext cx="1127414" cy="1371600"/>
            </a:xfrm>
            <a:prstGeom prst="rect">
              <a:avLst/>
            </a:prstGeom>
            <a:noFill/>
            <a:ln w="9525">
              <a:solidFill>
                <a:schemeClr val="folHlink"/>
              </a:solidFill>
              <a:miter lim="800000"/>
              <a:headEnd/>
              <a:tailEnd/>
            </a:ln>
          </p:spPr>
        </p:pic>
        <p:cxnSp>
          <p:nvCxnSpPr>
            <p:cNvPr id="12" name="AutoShape 57"/>
            <p:cNvCxnSpPr>
              <a:cxnSpLocks noChangeShapeType="1"/>
              <a:stCxn id="11" idx="3"/>
              <a:endCxn id="10" idx="0"/>
            </p:cNvCxnSpPr>
            <p:nvPr/>
          </p:nvCxnSpPr>
          <p:spPr bwMode="auto">
            <a:xfrm flipH="1">
              <a:off x="7057592" y="1828800"/>
              <a:ext cx="346797" cy="990600"/>
            </a:xfrm>
            <a:prstGeom prst="curvedConnector4">
              <a:avLst>
                <a:gd name="adj1" fmla="val -65918"/>
                <a:gd name="adj2" fmla="val 84615"/>
              </a:avLst>
            </a:prstGeom>
            <a:noFill/>
            <a:ln w="9525">
              <a:solidFill>
                <a:schemeClr val="tx1"/>
              </a:solidFill>
              <a:round/>
              <a:headEnd/>
              <a:tailEnd type="triangle" w="med" len="med"/>
            </a:ln>
            <a:effectLst/>
          </p:spPr>
        </p:cxnSp>
      </p:grpSp>
      <p:grpSp>
        <p:nvGrpSpPr>
          <p:cNvPr id="32" name="Group 31"/>
          <p:cNvGrpSpPr/>
          <p:nvPr/>
        </p:nvGrpSpPr>
        <p:grpSpPr>
          <a:xfrm>
            <a:off x="6874885" y="3505200"/>
            <a:ext cx="1126115" cy="2286000"/>
            <a:chOff x="6874885" y="3505200"/>
            <a:chExt cx="1126115" cy="2286000"/>
          </a:xfrm>
        </p:grpSpPr>
        <p:pic>
          <p:nvPicPr>
            <p:cNvPr id="8" name="Picture 50" descr="polygon_fill"/>
            <p:cNvPicPr>
              <a:picLocks noChangeAspect="1" noChangeArrowheads="1"/>
            </p:cNvPicPr>
            <p:nvPr/>
          </p:nvPicPr>
          <p:blipFill>
            <a:blip r:embed="rId7" cstate="print"/>
            <a:srcRect/>
            <a:stretch>
              <a:fillRect/>
            </a:stretch>
          </p:blipFill>
          <p:spPr bwMode="auto">
            <a:xfrm>
              <a:off x="6874885" y="4419600"/>
              <a:ext cx="1126115" cy="1371600"/>
            </a:xfrm>
            <a:prstGeom prst="rect">
              <a:avLst/>
            </a:prstGeom>
            <a:noFill/>
            <a:ln>
              <a:solidFill>
                <a:schemeClr val="folHlink"/>
              </a:solidFill>
              <a:miter lim="800000"/>
              <a:headEnd/>
              <a:tailEnd/>
            </a:ln>
          </p:spPr>
        </p:pic>
        <p:cxnSp>
          <p:nvCxnSpPr>
            <p:cNvPr id="13" name="AutoShape 58"/>
            <p:cNvCxnSpPr>
              <a:cxnSpLocks noChangeShapeType="1"/>
              <a:stCxn id="10" idx="3"/>
              <a:endCxn id="8" idx="0"/>
            </p:cNvCxnSpPr>
            <p:nvPr/>
          </p:nvCxnSpPr>
          <p:spPr bwMode="auto">
            <a:xfrm flipH="1">
              <a:off x="7437943" y="3505200"/>
              <a:ext cx="183356" cy="914400"/>
            </a:xfrm>
            <a:prstGeom prst="curvedConnector4">
              <a:avLst>
                <a:gd name="adj1" fmla="val -124675"/>
                <a:gd name="adj2" fmla="val 87500"/>
              </a:avLst>
            </a:prstGeom>
            <a:noFill/>
            <a:ln w="9525">
              <a:solidFill>
                <a:schemeClr val="tx1"/>
              </a:solidFill>
              <a:round/>
              <a:headEnd/>
              <a:tailEnd type="triangle" w="med" len="med"/>
            </a:ln>
            <a:effec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edge">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edge">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Programmable Hardware Pipeline</a:t>
            </a:r>
            <a:endParaRPr lang="en-US" sz="2000" dirty="0">
              <a:solidFill>
                <a:srgbClr val="5B0DAA"/>
              </a:solidFill>
              <a:latin typeface="Copperplate Gothic Light"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2071688" y="1047750"/>
            <a:ext cx="5000625" cy="4762500"/>
          </a:xfrm>
          <a:prstGeom prst="rect">
            <a:avLst/>
          </a:prstGeom>
          <a:noFill/>
          <a:ln w="9525">
            <a:noFill/>
            <a:miter lim="800000"/>
            <a:headEnd/>
            <a:tailEnd/>
          </a:ln>
        </p:spPr>
      </p:pic>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5"/>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Example:</a:t>
            </a:r>
          </a:p>
          <a:p>
            <a:pPr algn="ctr">
              <a:spcBef>
                <a:spcPct val="0"/>
              </a:spcBef>
              <a:buClrTx/>
            </a:pPr>
            <a:r>
              <a:rPr lang="en-US" sz="2800" dirty="0" smtClean="0">
                <a:solidFill>
                  <a:srgbClr val="5B0DAA"/>
                </a:solidFill>
                <a:latin typeface="Copperplate Gothic Light" pitchFamily="34" charset="0"/>
              </a:rPr>
              <a:t>Cartoon </a:t>
            </a:r>
            <a:r>
              <a:rPr lang="en-US" sz="2800" dirty="0" err="1" smtClean="0">
                <a:solidFill>
                  <a:srgbClr val="5B0DAA"/>
                </a:solidFill>
                <a:latin typeface="Copperplate Gothic Light" pitchFamily="34" charset="0"/>
              </a:rPr>
              <a:t>Shader</a:t>
            </a:r>
            <a:r>
              <a:rPr lang="en-US" sz="2800" dirty="0" smtClean="0">
                <a:solidFill>
                  <a:srgbClr val="5B0DAA"/>
                </a:solidFill>
                <a:latin typeface="Copperplate Gothic Light" pitchFamily="34" charset="0"/>
              </a:rPr>
              <a:t> &amp; Utah Teapot</a:t>
            </a:r>
            <a:endParaRPr lang="en-US" sz="2000" dirty="0">
              <a:solidFill>
                <a:srgbClr val="5B0DAA"/>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5122" name="Picture 2"/>
          <p:cNvPicPr>
            <a:picLocks noChangeAspect="1" noChangeArrowheads="1"/>
          </p:cNvPicPr>
          <p:nvPr/>
        </p:nvPicPr>
        <p:blipFill>
          <a:blip r:embed="rId5" cstate="print"/>
          <a:srcRect/>
          <a:stretch>
            <a:fillRect/>
          </a:stretch>
        </p:blipFill>
        <p:spPr bwMode="auto">
          <a:xfrm>
            <a:off x="5562600" y="4138564"/>
            <a:ext cx="3276600" cy="1519255"/>
          </a:xfrm>
          <a:prstGeom prst="rect">
            <a:avLst/>
          </a:prstGeom>
          <a:noFill/>
          <a:ln w="9525">
            <a:noFill/>
            <a:miter lim="800000"/>
            <a:headEnd/>
            <a:tailEnd/>
          </a:ln>
        </p:spPr>
      </p:pic>
      <p:sp>
        <p:nvSpPr>
          <p:cNvPr id="8" name="Rectangle 7"/>
          <p:cNvSpPr/>
          <p:nvPr/>
        </p:nvSpPr>
        <p:spPr>
          <a:xfrm>
            <a:off x="914400" y="1143000"/>
            <a:ext cx="4495800" cy="4585871"/>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en-US" sz="1600" u="sng" dirty="0" smtClean="0"/>
              <a:t>Cartoon shading</a:t>
            </a:r>
            <a:r>
              <a:rPr lang="en-US" sz="1600" dirty="0" smtClean="0"/>
              <a:t> is a cheap and neat looking effect used in video games such as </a:t>
            </a:r>
            <a:r>
              <a:rPr lang="en-US" sz="1600" i="1" dirty="0" smtClean="0"/>
              <a:t>Jet Set Radio Future</a:t>
            </a:r>
          </a:p>
          <a:p>
            <a:pPr marL="342900" indent="-342900">
              <a:spcBef>
                <a:spcPts val="600"/>
              </a:spcBef>
              <a:buClr>
                <a:srgbClr val="7030A0"/>
              </a:buClr>
              <a:buFont typeface="Wingdings" pitchFamily="2" charset="2"/>
              <a:buChar char="l"/>
            </a:pPr>
            <a:r>
              <a:rPr lang="en-US" sz="1600" dirty="0" smtClean="0"/>
              <a:t>Instead of using traditional methods to light a vertex, use the dot product of the light vector and the normal of the vertex to index into a 1 dimensional “texture” (A texture is simply a lookup function for colors – nothing more and nothing less)</a:t>
            </a:r>
          </a:p>
          <a:p>
            <a:pPr marL="342900" indent="-342900">
              <a:spcBef>
                <a:spcPts val="600"/>
              </a:spcBef>
              <a:buClr>
                <a:srgbClr val="7030A0"/>
              </a:buClr>
              <a:buFont typeface="Wingdings" pitchFamily="2" charset="2"/>
              <a:buChar char="l"/>
            </a:pPr>
            <a:r>
              <a:rPr lang="en-US" sz="1600" dirty="0" smtClean="0"/>
              <a:t>Instead of a smooth transition from low intensity light (small dot product) to high intensity light (large dot product) make the 1 dimensional texture have sharp transitions</a:t>
            </a:r>
          </a:p>
          <a:p>
            <a:pPr marL="342900" indent="-342900">
              <a:spcBef>
                <a:spcPts val="600"/>
              </a:spcBef>
              <a:buClr>
                <a:srgbClr val="7030A0"/>
              </a:buClr>
              <a:buFont typeface="Wingdings" pitchFamily="2" charset="2"/>
              <a:buChar char="l"/>
            </a:pPr>
            <a:r>
              <a:rPr lang="en-US" sz="1600" dirty="0" smtClean="0"/>
              <a:t>Textures aren’t just for “wrapping” 2D images on 3D geometry!</a:t>
            </a:r>
          </a:p>
          <a:p>
            <a:pPr marL="342900" indent="-342900">
              <a:spcBef>
                <a:spcPts val="600"/>
              </a:spcBef>
              <a:buClr>
                <a:srgbClr val="7030A0"/>
              </a:buClr>
              <a:buFont typeface="Wingdings" pitchFamily="2" charset="2"/>
              <a:buChar char="l"/>
            </a:pPr>
            <a:r>
              <a:rPr lang="en-US" sz="1600" dirty="0" smtClean="0"/>
              <a:t>Viola!  Cartoon Teapot</a:t>
            </a:r>
            <a:endParaRPr lang="en-US" sz="1800" dirty="0" smtClean="0"/>
          </a:p>
        </p:txBody>
      </p:sp>
      <p:grpSp>
        <p:nvGrpSpPr>
          <p:cNvPr id="11" name="Group 10"/>
          <p:cNvGrpSpPr/>
          <p:nvPr/>
        </p:nvGrpSpPr>
        <p:grpSpPr>
          <a:xfrm>
            <a:off x="5799243" y="1130483"/>
            <a:ext cx="2803314" cy="2780289"/>
            <a:chOff x="5810250" y="1130483"/>
            <a:chExt cx="2933701" cy="2909605"/>
          </a:xfrm>
        </p:grpSpPr>
        <p:pic>
          <p:nvPicPr>
            <p:cNvPr id="6" name="Picture 18" descr="jetsetradiofuture_screen004"/>
            <p:cNvPicPr>
              <a:picLocks noChangeAspect="1" noChangeArrowheads="1"/>
            </p:cNvPicPr>
            <p:nvPr/>
          </p:nvPicPr>
          <p:blipFill>
            <a:blip r:embed="rId6" cstate="print"/>
            <a:srcRect/>
            <a:stretch>
              <a:fillRect/>
            </a:stretch>
          </p:blipFill>
          <p:spPr bwMode="auto">
            <a:xfrm>
              <a:off x="5810250" y="1130483"/>
              <a:ext cx="2933701" cy="2410597"/>
            </a:xfrm>
            <a:prstGeom prst="rect">
              <a:avLst/>
            </a:prstGeom>
            <a:noFill/>
          </p:spPr>
        </p:pic>
        <p:sp>
          <p:nvSpPr>
            <p:cNvPr id="10" name="Rectangle 9"/>
            <p:cNvSpPr/>
            <p:nvPr/>
          </p:nvSpPr>
          <p:spPr>
            <a:xfrm>
              <a:off x="6027848" y="3578423"/>
              <a:ext cx="2498504" cy="461665"/>
            </a:xfrm>
            <a:prstGeom prst="rect">
              <a:avLst/>
            </a:prstGeom>
          </p:spPr>
          <p:txBody>
            <a:bodyPr wrap="none">
              <a:spAutoFit/>
            </a:bodyPr>
            <a:lstStyle/>
            <a:p>
              <a:pPr>
                <a:spcBef>
                  <a:spcPts val="0"/>
                </a:spcBef>
              </a:pPr>
              <a:r>
                <a:rPr lang="en-US" sz="1200" dirty="0" smtClean="0">
                  <a:solidFill>
                    <a:srgbClr val="00B0F0"/>
                  </a:solidFill>
                </a:rPr>
                <a:t>JSRF © 2002 SEGA Games, Inc.</a:t>
              </a:r>
            </a:p>
            <a:p>
              <a:pPr>
                <a:spcBef>
                  <a:spcPts val="0"/>
                </a:spcBef>
              </a:pPr>
              <a:r>
                <a:rPr lang="en-US" sz="1200" dirty="0" smtClean="0">
                  <a:solidFill>
                    <a:srgbClr val="00B0F0"/>
                  </a:solidFill>
                  <a:hlinkClick r:id="rId7"/>
                </a:rPr>
                <a:t>http://youtu.be/-J3bmKLw5hw</a:t>
              </a:r>
              <a:r>
                <a:rPr lang="en-US" sz="1200" dirty="0" smtClean="0">
                  <a:solidFill>
                    <a:srgbClr val="00B0F0"/>
                  </a:solidFill>
                </a:rPr>
                <a:t> </a:t>
              </a:r>
              <a:endParaRPr lang="en-US" sz="1200" dirty="0">
                <a:solidFill>
                  <a:srgbClr val="00B0F0"/>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par>
                          <p:cTn id="13" fill="hold">
                            <p:stCondLst>
                              <p:cond delay="500"/>
                            </p:stCondLst>
                            <p:childTnLst>
                              <p:par>
                                <p:cTn id="14" presetID="32" presetClass="emph" presetSubtype="0" fill="hold" nodeType="afterEffect">
                                  <p:stCondLst>
                                    <p:cond delay="0"/>
                                  </p:stCondLst>
                                  <p:childTnLst>
                                    <p:animClr clrSpc="rgb">
                                      <p:cBhvr override="childStyle">
                                        <p:cTn id="15" dur="50" fill="hold"/>
                                        <p:tgtEl>
                                          <p:spTgt spid="11"/>
                                        </p:tgtEl>
                                        <p:attrNameLst>
                                          <p:attrName>style.color</p:attrName>
                                        </p:attrNameLst>
                                      </p:cBhvr>
                                      <p:to>
                                        <a:schemeClr val="accent2"/>
                                      </p:to>
                                    </p:animClr>
                                    <p:animClr clrSpc="rgb">
                                      <p:cBhvr>
                                        <p:cTn id="16" dur="50" fill="hold"/>
                                        <p:tgtEl>
                                          <p:spTgt spid="11"/>
                                        </p:tgtEl>
                                        <p:attrNameLst>
                                          <p:attrName>fillcolor</p:attrName>
                                        </p:attrNameLst>
                                      </p:cBhvr>
                                      <p:to>
                                        <a:schemeClr val="accent2"/>
                                      </p:to>
                                    </p:animClr>
                                    <p:set>
                                      <p:cBhvr>
                                        <p:cTn id="17" dur="50" fill="hold"/>
                                        <p:tgtEl>
                                          <p:spTgt spid="11"/>
                                        </p:tgtEl>
                                        <p:attrNameLst>
                                          <p:attrName>fill.type</p:attrName>
                                        </p:attrNameLst>
                                      </p:cBhvr>
                                      <p:to>
                                        <p:strVal val="solid"/>
                                      </p:to>
                                    </p:set>
                                    <p:set>
                                      <p:cBhvr>
                                        <p:cTn id="18" dur="50" fill="hold"/>
                                        <p:tgtEl>
                                          <p:spTgt spid="11"/>
                                        </p:tgtEl>
                                        <p:attrNameLst>
                                          <p:attrName>fill.on</p:attrName>
                                        </p:attrNameLst>
                                      </p:cBhvr>
                                      <p:to>
                                        <p:strVal val="true"/>
                                      </p:to>
                                    </p:set>
                                    <p:animRot by="120000">
                                      <p:cBhvr>
                                        <p:cTn id="19" dur="50" fill="hold">
                                          <p:stCondLst>
                                            <p:cond delay="0"/>
                                          </p:stCondLst>
                                        </p:cTn>
                                        <p:tgtEl>
                                          <p:spTgt spid="11"/>
                                        </p:tgtEl>
                                        <p:attrNameLst>
                                          <p:attrName>r</p:attrName>
                                        </p:attrNameLst>
                                      </p:cBhvr>
                                    </p:animRot>
                                    <p:animRot by="-240000">
                                      <p:cBhvr>
                                        <p:cTn id="20" dur="100" fill="hold">
                                          <p:stCondLst>
                                            <p:cond delay="100"/>
                                          </p:stCondLst>
                                        </p:cTn>
                                        <p:tgtEl>
                                          <p:spTgt spid="11"/>
                                        </p:tgtEl>
                                        <p:attrNameLst>
                                          <p:attrName>r</p:attrName>
                                        </p:attrNameLst>
                                      </p:cBhvr>
                                    </p:animRot>
                                    <p:animRot by="240000">
                                      <p:cBhvr>
                                        <p:cTn id="21" dur="100" fill="hold">
                                          <p:stCondLst>
                                            <p:cond delay="200"/>
                                          </p:stCondLst>
                                        </p:cTn>
                                        <p:tgtEl>
                                          <p:spTgt spid="11"/>
                                        </p:tgtEl>
                                        <p:attrNameLst>
                                          <p:attrName>r</p:attrName>
                                        </p:attrNameLst>
                                      </p:cBhvr>
                                    </p:animRot>
                                    <p:animRot by="-240000">
                                      <p:cBhvr>
                                        <p:cTn id="22" dur="100" fill="hold">
                                          <p:stCondLst>
                                            <p:cond delay="300"/>
                                          </p:stCondLst>
                                        </p:cTn>
                                        <p:tgtEl>
                                          <p:spTgt spid="11"/>
                                        </p:tgtEl>
                                        <p:attrNameLst>
                                          <p:attrName>r</p:attrName>
                                        </p:attrNameLst>
                                      </p:cBhvr>
                                    </p:animRot>
                                    <p:animRot by="120000">
                                      <p:cBhvr>
                                        <p:cTn id="23" dur="100" fill="hold">
                                          <p:stCondLst>
                                            <p:cond delay="400"/>
                                          </p:stCondLst>
                                        </p:cTn>
                                        <p:tgtEl>
                                          <p:spTgt spid="11"/>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Effect transition="in" filter="wipe(left)">
                                      <p:cBhvr>
                                        <p:cTn id="43" dur="500"/>
                                        <p:tgtEl>
                                          <p:spTgt spid="51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wipe(up)">
                                      <p:cBhvr>
                                        <p:cTn id="4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669900"/>
                </a:solidFill>
                <a:latin typeface="Copperplate Gothic Light" pitchFamily="34" charset="0"/>
              </a:rPr>
              <a:t>What is Cg?</a:t>
            </a:r>
            <a:endParaRPr lang="en-US" sz="2000" dirty="0">
              <a:solidFill>
                <a:srgbClr val="669900"/>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sp>
        <p:nvSpPr>
          <p:cNvPr id="12" name="Rectangle 11"/>
          <p:cNvSpPr/>
          <p:nvPr/>
        </p:nvSpPr>
        <p:spPr>
          <a:xfrm>
            <a:off x="609600" y="1143000"/>
            <a:ext cx="8229600" cy="4324261"/>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en-US" sz="2000" dirty="0" smtClean="0"/>
              <a:t>Cg is a C-like language that the graphics card compiles in to a program</a:t>
            </a:r>
          </a:p>
          <a:p>
            <a:pPr marL="800100" lvl="1" indent="-342900">
              <a:spcBef>
                <a:spcPts val="600"/>
              </a:spcBef>
              <a:buClr>
                <a:srgbClr val="7030A0"/>
              </a:buClr>
              <a:buFont typeface="Wingdings" pitchFamily="2" charset="2"/>
              <a:buChar char="Ø"/>
            </a:pPr>
            <a:r>
              <a:rPr lang="en-US" sz="2000" dirty="0" smtClean="0"/>
              <a:t>The program is run once per-vertex and/or per-pixel </a:t>
            </a:r>
            <a:r>
              <a:rPr lang="en-US" sz="2000" i="1" dirty="0" smtClean="0"/>
              <a:t>on the graphics card</a:t>
            </a:r>
          </a:p>
          <a:p>
            <a:pPr marL="342900" indent="-342900">
              <a:spcBef>
                <a:spcPts val="600"/>
              </a:spcBef>
              <a:buClr>
                <a:srgbClr val="7030A0"/>
              </a:buClr>
              <a:buFont typeface="Wingdings" pitchFamily="2" charset="2"/>
              <a:buChar char="l"/>
            </a:pPr>
            <a:r>
              <a:rPr lang="en-US" sz="2000" dirty="0" smtClean="0"/>
              <a:t>Cg does </a:t>
            </a:r>
            <a:r>
              <a:rPr lang="en-US" sz="2000" i="1" dirty="0" smtClean="0"/>
              <a:t>not</a:t>
            </a:r>
            <a:r>
              <a:rPr lang="en-US" sz="2000" dirty="0" smtClean="0"/>
              <a:t> have all the functionality of C</a:t>
            </a:r>
          </a:p>
          <a:p>
            <a:pPr marL="800100" lvl="1" indent="-342900">
              <a:spcBef>
                <a:spcPts val="600"/>
              </a:spcBef>
              <a:buClr>
                <a:srgbClr val="7030A0"/>
              </a:buClr>
              <a:buFont typeface="Wingdings" pitchFamily="2" charset="2"/>
              <a:buChar char="Ø"/>
            </a:pPr>
            <a:r>
              <a:rPr lang="en-US" sz="2000" dirty="0" smtClean="0"/>
              <a:t>Different type systems</a:t>
            </a:r>
          </a:p>
          <a:p>
            <a:pPr marL="800100" lvl="1" indent="-342900">
              <a:spcBef>
                <a:spcPts val="600"/>
              </a:spcBef>
              <a:buClr>
                <a:srgbClr val="7030A0"/>
              </a:buClr>
              <a:buFont typeface="Wingdings" pitchFamily="2" charset="2"/>
              <a:buChar char="Ø"/>
            </a:pPr>
            <a:r>
              <a:rPr lang="en-US" sz="2000" dirty="0" smtClean="0"/>
              <a:t>Can’t include standard system headers</a:t>
            </a:r>
          </a:p>
          <a:p>
            <a:pPr marL="800100" lvl="1" indent="-342900">
              <a:spcBef>
                <a:spcPts val="600"/>
              </a:spcBef>
              <a:buClr>
                <a:srgbClr val="7030A0"/>
              </a:buClr>
              <a:buFont typeface="Wingdings" pitchFamily="2" charset="2"/>
              <a:buChar char="Ø"/>
            </a:pPr>
            <a:r>
              <a:rPr lang="en-US" sz="2000" dirty="0" smtClean="0"/>
              <a:t>No </a:t>
            </a:r>
            <a:r>
              <a:rPr lang="en-US" sz="2000" dirty="0" err="1" smtClean="0"/>
              <a:t>malloc</a:t>
            </a:r>
            <a:endParaRPr lang="en-US" sz="2000" dirty="0" smtClean="0"/>
          </a:p>
          <a:p>
            <a:pPr marL="800100" lvl="1" indent="-342900">
              <a:spcBef>
                <a:spcPts val="600"/>
              </a:spcBef>
              <a:buClr>
                <a:srgbClr val="7030A0"/>
              </a:buClr>
              <a:buFont typeface="Wingdings" pitchFamily="2" charset="2"/>
              <a:buChar char="Ø"/>
            </a:pPr>
            <a:r>
              <a:rPr lang="en-US" sz="2000" dirty="0" smtClean="0">
                <a:hlinkClick r:id="rId5"/>
              </a:rPr>
              <a:t>http://www.cgshaders.org/articles/</a:t>
            </a:r>
            <a:r>
              <a:rPr lang="en-US" sz="2000" dirty="0" smtClean="0"/>
              <a:t> has the technical documentation for Cg</a:t>
            </a:r>
          </a:p>
          <a:p>
            <a:pPr marL="342900" indent="-342900">
              <a:spcBef>
                <a:spcPts val="600"/>
              </a:spcBef>
              <a:buClr>
                <a:srgbClr val="7030A0"/>
              </a:buClr>
              <a:buFont typeface="Wingdings" pitchFamily="2" charset="2"/>
              <a:buChar char="l"/>
            </a:pPr>
            <a:r>
              <a:rPr lang="en-US" sz="2000" dirty="0" smtClean="0"/>
              <a:t>Cg is actually an abstraction of the more primitive assembly language that the programmable hardware originally supported</a:t>
            </a:r>
            <a:endParaRPr lang="en-US" sz="2000"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669900"/>
                </a:solidFill>
                <a:latin typeface="Copperplate Gothic Light" pitchFamily="34" charset="0"/>
              </a:rPr>
              <a:t>Cg Tips</a:t>
            </a:r>
            <a:endParaRPr lang="en-US" sz="2000" dirty="0">
              <a:solidFill>
                <a:srgbClr val="669900"/>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sp>
        <p:nvSpPr>
          <p:cNvPr id="12" name="Rectangle 11"/>
          <p:cNvSpPr/>
          <p:nvPr/>
        </p:nvSpPr>
        <p:spPr>
          <a:xfrm>
            <a:off x="609600" y="1143000"/>
            <a:ext cx="8229600" cy="4862870"/>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en-US" sz="1600" dirty="0" smtClean="0"/>
              <a:t>Understand the different spaces your vertices may exist in</a:t>
            </a:r>
          </a:p>
          <a:p>
            <a:pPr marL="800100" lvl="1" indent="-342900">
              <a:spcBef>
                <a:spcPts val="600"/>
              </a:spcBef>
              <a:buClr>
                <a:srgbClr val="7030A0"/>
              </a:buClr>
              <a:buFont typeface="Wingdings" pitchFamily="2" charset="2"/>
              <a:buChar char="Ø"/>
            </a:pPr>
            <a:r>
              <a:rPr lang="en-US" sz="1600" dirty="0" smtClean="0"/>
              <a:t>model space: the space in which your input vertex positions exist, in this space the center of the model is at the origin</a:t>
            </a:r>
          </a:p>
          <a:p>
            <a:pPr marL="800100" lvl="1" indent="-342900">
              <a:spcBef>
                <a:spcPts val="600"/>
              </a:spcBef>
              <a:buClr>
                <a:srgbClr val="7030A0"/>
              </a:buClr>
              <a:buFont typeface="Wingdings" pitchFamily="2" charset="2"/>
              <a:buChar char="Ø"/>
            </a:pPr>
            <a:r>
              <a:rPr lang="en-US" sz="1600" dirty="0" smtClean="0"/>
              <a:t>world space: the space in which you will do most of your calculations</a:t>
            </a:r>
          </a:p>
          <a:p>
            <a:pPr marL="800100" lvl="1" indent="-342900">
              <a:spcBef>
                <a:spcPts val="600"/>
              </a:spcBef>
              <a:buClr>
                <a:srgbClr val="7030A0"/>
              </a:buClr>
              <a:buFont typeface="Wingdings" pitchFamily="2" charset="2"/>
              <a:buChar char="Ø"/>
            </a:pPr>
            <a:r>
              <a:rPr lang="en-US" sz="1600" dirty="0" smtClean="0"/>
              <a:t>clip space: the space in which your output vertex positions must exist, this space represents the canonical view volume</a:t>
            </a:r>
          </a:p>
          <a:p>
            <a:pPr marL="342900" indent="-342900">
              <a:spcBef>
                <a:spcPts val="600"/>
              </a:spcBef>
              <a:buClr>
                <a:srgbClr val="7030A0"/>
              </a:buClr>
              <a:buFont typeface="Wingdings" pitchFamily="2" charset="2"/>
              <a:buChar char="l"/>
            </a:pPr>
            <a:r>
              <a:rPr lang="en-US" sz="1600" dirty="0" smtClean="0"/>
              <a:t>If you want a vector to have length 1 make sure to normalize the vector, this often happens when you want to use a vector to represent </a:t>
            </a:r>
            <a:r>
              <a:rPr lang="en-US" sz="1600" smtClean="0"/>
              <a:t>a direction</a:t>
            </a:r>
            <a:endParaRPr lang="en-US" sz="1600" dirty="0" smtClean="0"/>
          </a:p>
          <a:p>
            <a:pPr marL="342900" indent="-342900">
              <a:spcBef>
                <a:spcPts val="600"/>
              </a:spcBef>
              <a:buClr>
                <a:srgbClr val="7030A0"/>
              </a:buClr>
              <a:buFont typeface="Wingdings" pitchFamily="2" charset="2"/>
              <a:buChar char="l"/>
            </a:pPr>
            <a:r>
              <a:rPr lang="en-US" sz="1600" dirty="0" smtClean="0"/>
              <a:t>When writing a Cg program try to go one step at a time, one sequence of steps might be</a:t>
            </a:r>
          </a:p>
          <a:p>
            <a:pPr marL="800100" lvl="1" indent="-342900">
              <a:spcBef>
                <a:spcPts val="600"/>
              </a:spcBef>
              <a:buClr>
                <a:srgbClr val="7030A0"/>
              </a:buClr>
              <a:buFont typeface="Wingdings" pitchFamily="2" charset="2"/>
              <a:buChar char="Ø"/>
            </a:pPr>
            <a:r>
              <a:rPr lang="en-US" sz="1600" dirty="0" smtClean="0"/>
              <a:t>Make sure the model vertex positions are being calculated correctly</a:t>
            </a:r>
          </a:p>
          <a:p>
            <a:pPr marL="800100" lvl="1" indent="-342900">
              <a:spcBef>
                <a:spcPts val="600"/>
              </a:spcBef>
              <a:buClr>
                <a:srgbClr val="7030A0"/>
              </a:buClr>
              <a:buFont typeface="Wingdings" pitchFamily="2" charset="2"/>
              <a:buChar char="Ø"/>
            </a:pPr>
            <a:r>
              <a:rPr lang="en-US" sz="1600" dirty="0" smtClean="0"/>
              <a:t>set the color or texture coordinates to an arbitrary value, verify that you are changing the surface color</a:t>
            </a:r>
          </a:p>
          <a:p>
            <a:pPr marL="800100" lvl="1" indent="-342900">
              <a:spcBef>
                <a:spcPts val="600"/>
              </a:spcBef>
              <a:buClr>
                <a:srgbClr val="7030A0"/>
              </a:buClr>
              <a:buFont typeface="Wingdings" pitchFamily="2" charset="2"/>
              <a:buChar char="Ø"/>
            </a:pPr>
            <a:r>
              <a:rPr lang="en-US" sz="1600" dirty="0" smtClean="0"/>
              <a:t>Calculate the color or texture coordinates correctly</a:t>
            </a:r>
          </a:p>
          <a:p>
            <a:pPr marL="342900" indent="-342900">
              <a:spcBef>
                <a:spcPts val="600"/>
              </a:spcBef>
              <a:buClr>
                <a:srgbClr val="7030A0"/>
              </a:buClr>
              <a:buFont typeface="Wingdings" pitchFamily="2" charset="2"/>
              <a:buChar char="l"/>
            </a:pPr>
            <a:r>
              <a:rPr lang="en-US" sz="1600" dirty="0" smtClean="0"/>
              <a:t>Check out http://cgshaders.org/articles/ for some helpful documents</a:t>
            </a:r>
          </a:p>
          <a:p>
            <a:pPr marL="342900" indent="-342900">
              <a:spcBef>
                <a:spcPts val="600"/>
              </a:spcBef>
              <a:buClr>
                <a:srgbClr val="7030A0"/>
              </a:buClr>
              <a:buFont typeface="Wingdings" pitchFamily="2" charset="2"/>
              <a:buChar char="l"/>
            </a:pPr>
            <a:endParaRPr lang="en-US" sz="2000"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669900"/>
                </a:solidFill>
                <a:latin typeface="Copperplate Gothic Light" pitchFamily="34" charset="0"/>
              </a:rPr>
              <a:t>Cg: Big Picture</a:t>
            </a:r>
            <a:endParaRPr lang="en-US" sz="2000" dirty="0">
              <a:solidFill>
                <a:srgbClr val="669900"/>
              </a:solidFill>
              <a:latin typeface="Copperplate Gothic Light" pitchFamily="34" charset="0"/>
            </a:endParaRPr>
          </a:p>
        </p:txBody>
      </p:sp>
      <p:sp>
        <p:nvSpPr>
          <p:cNvPr id="9" name="Rectangle 8"/>
          <p:cNvSpPr/>
          <p:nvPr/>
        </p:nvSpPr>
        <p:spPr>
          <a:xfrm>
            <a:off x="457200" y="5902202"/>
            <a:ext cx="6096000" cy="498598"/>
          </a:xfrm>
          <a:prstGeom prst="rect">
            <a:avLst/>
          </a:prstGeom>
        </p:spPr>
        <p:txBody>
          <a:bodyPr wrap="square">
            <a:spAutoFit/>
          </a:bodyPr>
          <a:lstStyle/>
          <a:p>
            <a:r>
              <a:rPr lang="en-US" sz="1200" dirty="0" smtClean="0">
                <a:solidFill>
                  <a:srgbClr val="800000"/>
                </a:solidFill>
              </a:rPr>
              <a:t>Adapted from slides © 2002 – 2003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r>
              <a:rPr lang="en-US" sz="1200" dirty="0" smtClean="0">
                <a:solidFill>
                  <a:srgbClr val="008000"/>
                </a:solidFill>
                <a:hlinkClick r:id="rId4"/>
              </a:rPr>
              <a:t>http://bit.ly/fiYmje</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sp>
        <p:nvSpPr>
          <p:cNvPr id="12" name="Rectangle 11"/>
          <p:cNvSpPr/>
          <p:nvPr/>
        </p:nvSpPr>
        <p:spPr>
          <a:xfrm>
            <a:off x="609600" y="1143000"/>
            <a:ext cx="7772400" cy="4170372"/>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en-US" sz="1600" dirty="0" smtClean="0"/>
              <a:t>Write a .cg file.  This will invariably take some sort of information as a parameter to its “</a:t>
            </a:r>
            <a:r>
              <a:rPr lang="en-US" sz="1600" dirty="0" smtClean="0">
                <a:latin typeface="Courier New" pitchFamily="49" charset="0"/>
                <a:cs typeface="Courier New" pitchFamily="49" charset="0"/>
              </a:rPr>
              <a:t>main()</a:t>
            </a:r>
            <a:r>
              <a:rPr lang="en-US" sz="1600" dirty="0" smtClean="0"/>
              <a:t>” function</a:t>
            </a:r>
          </a:p>
          <a:p>
            <a:pPr marL="800100" lvl="1" indent="-342900">
              <a:spcBef>
                <a:spcPts val="600"/>
              </a:spcBef>
              <a:buClr>
                <a:srgbClr val="7030A0"/>
              </a:buClr>
              <a:buFont typeface="Wingdings" pitchFamily="2" charset="2"/>
              <a:buChar char="Ø"/>
            </a:pPr>
            <a:r>
              <a:rPr lang="en-US" sz="1600" dirty="0" smtClean="0"/>
              <a:t>Note that this </a:t>
            </a:r>
            <a:r>
              <a:rPr lang="en-US" sz="1600" dirty="0" smtClean="0">
                <a:latin typeface="Courier New" pitchFamily="49" charset="0"/>
                <a:cs typeface="Courier New" pitchFamily="49" charset="0"/>
              </a:rPr>
              <a:t>main()</a:t>
            </a:r>
            <a:r>
              <a:rPr lang="en-US" sz="1600" dirty="0" smtClean="0"/>
              <a:t> is not compiled by </a:t>
            </a:r>
            <a:r>
              <a:rPr lang="en-US" sz="1600" dirty="0" err="1" smtClean="0"/>
              <a:t>gcc</a:t>
            </a:r>
            <a:r>
              <a:rPr lang="en-US" sz="1600" dirty="0" smtClean="0"/>
              <a:t> (or any C/C++ compiler).  That would generate a symbol conflict, among other things.  It is only processed by </a:t>
            </a:r>
            <a:r>
              <a:rPr lang="en-US" sz="1600" dirty="0" err="1" smtClean="0"/>
              <a:t>NVidia’s</a:t>
            </a:r>
            <a:r>
              <a:rPr lang="en-US" sz="1600" dirty="0" smtClean="0"/>
              <a:t> Cg compiler</a:t>
            </a:r>
          </a:p>
          <a:p>
            <a:pPr marL="342900" indent="-342900">
              <a:spcBef>
                <a:spcPts val="600"/>
              </a:spcBef>
              <a:buClr>
                <a:srgbClr val="7030A0"/>
              </a:buClr>
              <a:buFont typeface="Wingdings" pitchFamily="2" charset="2"/>
              <a:buChar char="l"/>
            </a:pPr>
            <a:r>
              <a:rPr lang="en-US" sz="1600" dirty="0" smtClean="0"/>
              <a:t>Write a class that extends </a:t>
            </a:r>
            <a:r>
              <a:rPr lang="en-US" sz="1600" dirty="0" err="1" smtClean="0">
                <a:latin typeface="Courier New" pitchFamily="49" charset="0"/>
                <a:cs typeface="Courier New" pitchFamily="49" charset="0"/>
              </a:rPr>
              <a:t>CGEffect</a:t>
            </a:r>
            <a:r>
              <a:rPr lang="en-US" sz="1600" dirty="0" smtClean="0"/>
              <a:t>.  This is cs123’s object-oriented wrapper around the basic C interface provided by </a:t>
            </a:r>
            <a:r>
              <a:rPr lang="en-US" sz="1600" dirty="0" err="1" smtClean="0"/>
              <a:t>Nvidia</a:t>
            </a:r>
            <a:endParaRPr lang="en-US" sz="1600" dirty="0" smtClean="0"/>
          </a:p>
          <a:p>
            <a:pPr marL="800100" lvl="1" indent="-342900">
              <a:spcBef>
                <a:spcPts val="600"/>
              </a:spcBef>
              <a:buClr>
                <a:srgbClr val="7030A0"/>
              </a:buClr>
              <a:buFont typeface="Wingdings" pitchFamily="2" charset="2"/>
              <a:buChar char="Ø"/>
            </a:pPr>
            <a:r>
              <a:rPr lang="en-US" sz="1600" dirty="0" smtClean="0"/>
              <a:t>The </a:t>
            </a:r>
            <a:r>
              <a:rPr lang="en-US" sz="1600" dirty="0" err="1" smtClean="0">
                <a:latin typeface="Courier New" pitchFamily="49" charset="0"/>
                <a:cs typeface="Courier New" pitchFamily="49" charset="0"/>
              </a:rPr>
              <a:t>CGEffect</a:t>
            </a:r>
            <a:r>
              <a:rPr lang="en-US" sz="1600" dirty="0" smtClean="0"/>
              <a:t> subclass allows you to bind data from your .C files to variables in your .cg vertex program</a:t>
            </a:r>
          </a:p>
          <a:p>
            <a:pPr marL="342900" indent="-342900">
              <a:spcBef>
                <a:spcPts val="600"/>
              </a:spcBef>
              <a:buClr>
                <a:srgbClr val="7030A0"/>
              </a:buClr>
              <a:buFont typeface="Wingdings" pitchFamily="2" charset="2"/>
              <a:buChar char="l"/>
            </a:pPr>
            <a:r>
              <a:rPr lang="en-US" sz="1600" dirty="0" smtClean="0"/>
              <a:t>Make that </a:t>
            </a:r>
            <a:r>
              <a:rPr lang="en-US" sz="1600" dirty="0" err="1" smtClean="0">
                <a:latin typeface="Courier New" pitchFamily="49" charset="0"/>
                <a:cs typeface="Courier New" pitchFamily="49" charset="0"/>
              </a:rPr>
              <a:t>CGEffect</a:t>
            </a:r>
            <a:r>
              <a:rPr lang="en-US" sz="1600" dirty="0" smtClean="0"/>
              <a:t> the </a:t>
            </a:r>
            <a:r>
              <a:rPr lang="en-US" sz="1600" dirty="0" err="1" smtClean="0">
                <a:latin typeface="Courier New" pitchFamily="49" charset="0"/>
                <a:cs typeface="Courier New" pitchFamily="49" charset="0"/>
              </a:rPr>
              <a:t>IScene</a:t>
            </a:r>
            <a:r>
              <a:rPr lang="en-US" sz="1600" dirty="0" err="1" smtClean="0"/>
              <a:t>’s</a:t>
            </a:r>
            <a:r>
              <a:rPr lang="en-US" sz="1600" dirty="0" smtClean="0"/>
              <a:t> current </a:t>
            </a:r>
            <a:r>
              <a:rPr lang="en-US" sz="1600" dirty="0" err="1" smtClean="0">
                <a:latin typeface="Courier New" pitchFamily="49" charset="0"/>
                <a:cs typeface="Courier New" pitchFamily="49" charset="0"/>
              </a:rPr>
              <a:t>CGEffect</a:t>
            </a:r>
            <a:r>
              <a:rPr lang="en-US" sz="1600" dirty="0" smtClean="0"/>
              <a:t> by calling </a:t>
            </a:r>
            <a:r>
              <a:rPr lang="en-US" sz="1600" dirty="0" err="1" smtClean="0">
                <a:latin typeface="Courier New" pitchFamily="49" charset="0"/>
                <a:cs typeface="Courier New" pitchFamily="49" charset="0"/>
              </a:rPr>
              <a:t>IScene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setCGEffect</a:t>
            </a:r>
            <a:r>
              <a:rPr lang="en-US" sz="1600" dirty="0" smtClean="0">
                <a:latin typeface="Courier New" pitchFamily="49" charset="0"/>
                <a:cs typeface="Courier New" pitchFamily="49" charset="0"/>
              </a:rPr>
              <a:t>()</a:t>
            </a:r>
            <a:r>
              <a:rPr lang="en-US" sz="1600" dirty="0" smtClean="0"/>
              <a:t>.  </a:t>
            </a:r>
            <a:r>
              <a:rPr lang="en-US" sz="1600" dirty="0" err="1" smtClean="0">
                <a:latin typeface="Courier New" pitchFamily="49" charset="0"/>
                <a:cs typeface="Courier New" pitchFamily="49" charset="0"/>
              </a:rPr>
              <a:t>IScene</a:t>
            </a:r>
            <a:r>
              <a:rPr lang="en-US" sz="1600" dirty="0" smtClean="0"/>
              <a:t> will take ownership of the </a:t>
            </a:r>
            <a:r>
              <a:rPr lang="en-US" sz="1600" dirty="0" err="1" smtClean="0">
                <a:latin typeface="Courier New" pitchFamily="49" charset="0"/>
                <a:cs typeface="Courier New" pitchFamily="49" charset="0"/>
              </a:rPr>
              <a:t>CGEffect</a:t>
            </a:r>
            <a:r>
              <a:rPr lang="en-US" sz="1600" dirty="0" smtClean="0">
                <a:latin typeface="Courier New" pitchFamily="49" charset="0"/>
                <a:cs typeface="Courier New" pitchFamily="49" charset="0"/>
              </a:rPr>
              <a:t>* </a:t>
            </a:r>
            <a:r>
              <a:rPr lang="en-US" sz="1600" dirty="0" smtClean="0"/>
              <a:t>at this point, so you will not be deleting the memory you allocated yourself. Rendering will now be done using your vertex </a:t>
            </a:r>
            <a:r>
              <a:rPr lang="en-US" sz="1600" dirty="0" err="1" smtClean="0"/>
              <a:t>shader</a:t>
            </a:r>
            <a:endParaRPr lang="en-US" sz="1600" dirty="0" smtClean="0"/>
          </a:p>
          <a:p>
            <a:pPr marL="342900" indent="-342900">
              <a:spcBef>
                <a:spcPts val="600"/>
              </a:spcBef>
              <a:buClr>
                <a:srgbClr val="7030A0"/>
              </a:buClr>
              <a:buFont typeface="Wingdings" pitchFamily="2" charset="2"/>
              <a:buChar char="l"/>
            </a:pPr>
            <a:r>
              <a:rPr lang="en-US" sz="1600" dirty="0" smtClean="0"/>
              <a:t>Call </a:t>
            </a:r>
            <a:r>
              <a:rPr lang="en-US" sz="1600" dirty="0" err="1" smtClean="0">
                <a:latin typeface="Courier New" pitchFamily="49" charset="0"/>
                <a:cs typeface="Courier New" pitchFamily="49" charset="0"/>
              </a:rPr>
              <a:t>IScene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removeCGEffect</a:t>
            </a:r>
            <a:r>
              <a:rPr lang="en-US" sz="1600" dirty="0" smtClean="0">
                <a:latin typeface="Courier New" pitchFamily="49" charset="0"/>
                <a:cs typeface="Courier New" pitchFamily="49" charset="0"/>
              </a:rPr>
              <a:t>()</a:t>
            </a:r>
            <a:r>
              <a:rPr lang="en-US" sz="1600" dirty="0" smtClean="0"/>
              <a:t> if you want to turn vertex </a:t>
            </a:r>
            <a:r>
              <a:rPr lang="en-US" sz="1600" dirty="0" err="1" smtClean="0"/>
              <a:t>shaders</a:t>
            </a:r>
            <a:r>
              <a:rPr lang="en-US" sz="1600" dirty="0" smtClean="0"/>
              <a:t> off again</a:t>
            </a:r>
            <a:endParaRPr lang="en-US" sz="1800"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Shader</a:t>
            </a:r>
            <a:r>
              <a:rPr lang="en-US" sz="2800" dirty="0" smtClean="0">
                <a:solidFill>
                  <a:srgbClr val="5B0DAA"/>
                </a:solidFill>
                <a:latin typeface="Copperplate Gothic Light" pitchFamily="34" charset="0"/>
              </a:rPr>
              <a:t> Languages Overview</a:t>
            </a:r>
            <a:endParaRPr lang="en-US" sz="2000" dirty="0">
              <a:solidFill>
                <a:srgbClr val="5B0DAA"/>
              </a:solidFill>
              <a:latin typeface="Copperplate Gothic Light" pitchFamily="34" charset="0"/>
            </a:endParaRPr>
          </a:p>
        </p:txBody>
      </p:sp>
      <p:grpSp>
        <p:nvGrpSpPr>
          <p:cNvPr id="2" name="Group 7"/>
          <p:cNvGrpSpPr/>
          <p:nvPr/>
        </p:nvGrpSpPr>
        <p:grpSpPr>
          <a:xfrm>
            <a:off x="2572819" y="990600"/>
            <a:ext cx="4303163" cy="2762310"/>
            <a:chOff x="2631037" y="990600"/>
            <a:chExt cx="4303163" cy="2762310"/>
          </a:xfrm>
        </p:grpSpPr>
        <p:pic>
          <p:nvPicPr>
            <p:cNvPr id="4" name="Picture 3" descr="800px-Pipeline_OpenGL_(en).png"/>
            <p:cNvPicPr>
              <a:picLocks noChangeAspect="1"/>
            </p:cNvPicPr>
            <p:nvPr/>
          </p:nvPicPr>
          <p:blipFill>
            <a:blip r:embed="rId4" cstate="print"/>
            <a:stretch>
              <a:fillRect/>
            </a:stretch>
          </p:blipFill>
          <p:spPr>
            <a:xfrm>
              <a:off x="2631037" y="990600"/>
              <a:ext cx="4303163" cy="2302192"/>
            </a:xfrm>
            <a:prstGeom prst="rect">
              <a:avLst/>
            </a:prstGeom>
          </p:spPr>
        </p:pic>
        <p:sp>
          <p:nvSpPr>
            <p:cNvPr id="5" name="Rectangle 4"/>
            <p:cNvSpPr/>
            <p:nvPr/>
          </p:nvSpPr>
          <p:spPr>
            <a:xfrm>
              <a:off x="2827918" y="3352800"/>
              <a:ext cx="3909401" cy="400110"/>
            </a:xfrm>
            <a:prstGeom prst="rect">
              <a:avLst/>
            </a:prstGeom>
          </p:spPr>
          <p:txBody>
            <a:bodyPr wrap="square">
              <a:spAutoFit/>
            </a:bodyPr>
            <a:lstStyle/>
            <a:p>
              <a:pPr algn="ctr">
                <a:spcBef>
                  <a:spcPts val="0"/>
                </a:spcBef>
              </a:pPr>
              <a:r>
                <a:rPr lang="en-US" sz="1000" dirty="0" smtClean="0">
                  <a:solidFill>
                    <a:srgbClr val="0066CC"/>
                  </a:solidFill>
                </a:rPr>
                <a:t>OpenGL State Machine (Simplified) from Wikipedia: </a:t>
              </a:r>
              <a:r>
                <a:rPr lang="en-US" sz="1000" i="1" dirty="0" err="1" smtClean="0">
                  <a:solidFill>
                    <a:srgbClr val="0066CC"/>
                  </a:solidFill>
                </a:rPr>
                <a:t>Shader</a:t>
              </a:r>
              <a:endParaRPr lang="en-US" sz="1000" i="1" dirty="0" smtClean="0">
                <a:solidFill>
                  <a:srgbClr val="0066CC"/>
                </a:solidFill>
              </a:endParaRPr>
            </a:p>
            <a:p>
              <a:pPr algn="ctr">
                <a:spcBef>
                  <a:spcPts val="0"/>
                </a:spcBef>
              </a:pPr>
              <a:r>
                <a:rPr lang="en-US" sz="1000" dirty="0" smtClean="0">
                  <a:solidFill>
                    <a:srgbClr val="800000"/>
                  </a:solidFill>
                  <a:hlinkClick r:id="rId5"/>
                </a:rPr>
                <a:t>http://bit.ly/fi8tBP</a:t>
              </a:r>
              <a:r>
                <a:rPr lang="en-US" sz="1000" dirty="0" smtClean="0">
                  <a:solidFill>
                    <a:srgbClr val="800000"/>
                  </a:solidFill>
                </a:rPr>
                <a:t> </a:t>
              </a:r>
              <a:endParaRPr lang="en-US" sz="1000" dirty="0"/>
            </a:p>
          </p:txBody>
        </p:sp>
      </p:grpSp>
      <p:sp>
        <p:nvSpPr>
          <p:cNvPr id="6" name="Rectangle 5"/>
          <p:cNvSpPr/>
          <p:nvPr/>
        </p:nvSpPr>
        <p:spPr>
          <a:xfrm>
            <a:off x="1219200" y="3858363"/>
            <a:ext cx="7010400" cy="1945148"/>
          </a:xfrm>
          <a:prstGeom prst="rect">
            <a:avLst/>
          </a:prstGeom>
        </p:spPr>
        <p:txBody>
          <a:bodyPr wrap="square">
            <a:spAutoFit/>
          </a:bodyPr>
          <a:lstStyle/>
          <a:p>
            <a:r>
              <a:rPr lang="en-US" b="0" dirty="0" smtClean="0">
                <a:solidFill>
                  <a:srgbClr val="0066CC"/>
                </a:solidFill>
              </a:rPr>
              <a:t>• </a:t>
            </a:r>
            <a:r>
              <a:rPr lang="en-US" dirty="0" smtClean="0">
                <a:solidFill>
                  <a:srgbClr val="0066CC"/>
                </a:solidFill>
              </a:rPr>
              <a:t>HLSL</a:t>
            </a:r>
            <a:r>
              <a:rPr lang="en-US" b="0" dirty="0" smtClean="0">
                <a:solidFill>
                  <a:srgbClr val="0066CC"/>
                </a:solidFill>
              </a:rPr>
              <a:t>: </a:t>
            </a:r>
            <a:r>
              <a:rPr lang="en-US" b="0" dirty="0" err="1" smtClean="0">
                <a:solidFill>
                  <a:srgbClr val="0066CC"/>
                </a:solidFill>
              </a:rPr>
              <a:t>Shader</a:t>
            </a:r>
            <a:r>
              <a:rPr lang="en-US" b="0" dirty="0" smtClean="0">
                <a:solidFill>
                  <a:srgbClr val="0066CC"/>
                </a:solidFill>
              </a:rPr>
              <a:t> language and API developed by </a:t>
            </a:r>
            <a:r>
              <a:rPr lang="en-US" dirty="0" smtClean="0">
                <a:solidFill>
                  <a:srgbClr val="0066CC"/>
                </a:solidFill>
              </a:rPr>
              <a:t>Microsoft</a:t>
            </a:r>
            <a:r>
              <a:rPr lang="en-US" b="0" dirty="0" smtClean="0">
                <a:solidFill>
                  <a:srgbClr val="0066CC"/>
                </a:solidFill>
              </a:rPr>
              <a:t>, only usable from within a DirectX application.</a:t>
            </a:r>
            <a:endParaRPr lang="en-US" b="0" dirty="0" smtClean="0"/>
          </a:p>
          <a:p>
            <a:endParaRPr lang="en-US" b="0" dirty="0" smtClean="0">
              <a:solidFill>
                <a:srgbClr val="669900"/>
              </a:solidFill>
            </a:endParaRPr>
          </a:p>
          <a:p>
            <a:r>
              <a:rPr lang="en-US" b="0" dirty="0" smtClean="0">
                <a:solidFill>
                  <a:srgbClr val="669900"/>
                </a:solidFill>
              </a:rPr>
              <a:t>• </a:t>
            </a:r>
            <a:r>
              <a:rPr lang="en-US" dirty="0" smtClean="0">
                <a:solidFill>
                  <a:srgbClr val="669900"/>
                </a:solidFill>
              </a:rPr>
              <a:t>Cg</a:t>
            </a:r>
            <a:r>
              <a:rPr lang="en-US" b="0" dirty="0" smtClean="0">
                <a:solidFill>
                  <a:srgbClr val="669900"/>
                </a:solidFill>
              </a:rPr>
              <a:t>: </a:t>
            </a:r>
            <a:r>
              <a:rPr lang="en-US" b="0" dirty="0" err="1" smtClean="0">
                <a:solidFill>
                  <a:srgbClr val="669900"/>
                </a:solidFill>
              </a:rPr>
              <a:t>Shader</a:t>
            </a:r>
            <a:r>
              <a:rPr lang="en-US" b="0" dirty="0" smtClean="0">
                <a:solidFill>
                  <a:srgbClr val="669900"/>
                </a:solidFill>
              </a:rPr>
              <a:t> language and API developed by </a:t>
            </a:r>
            <a:r>
              <a:rPr lang="en-US" dirty="0" err="1" smtClean="0">
                <a:solidFill>
                  <a:srgbClr val="669900"/>
                </a:solidFill>
              </a:rPr>
              <a:t>Nvidia</a:t>
            </a:r>
            <a:r>
              <a:rPr lang="en-US" b="0" dirty="0" smtClean="0">
                <a:solidFill>
                  <a:srgbClr val="669900"/>
                </a:solidFill>
              </a:rPr>
              <a:t>, usable from within a DirectX and OpenGL application. Cg has a stark resemblance to HLSL.</a:t>
            </a:r>
            <a:r>
              <a:rPr lang="en-US" b="0" dirty="0" smtClean="0"/>
              <a:t/>
            </a:r>
            <a:br>
              <a:rPr lang="en-US" b="0" dirty="0" smtClean="0"/>
            </a:br>
            <a:endParaRPr lang="en-US" b="0" dirty="0" smtClean="0"/>
          </a:p>
          <a:p>
            <a:r>
              <a:rPr lang="en-US" b="0" dirty="0" smtClean="0">
                <a:solidFill>
                  <a:srgbClr val="FF6600"/>
                </a:solidFill>
              </a:rPr>
              <a:t>• </a:t>
            </a:r>
            <a:r>
              <a:rPr lang="en-US" dirty="0" smtClean="0">
                <a:solidFill>
                  <a:srgbClr val="FF6600"/>
                </a:solidFill>
              </a:rPr>
              <a:t>GLSL</a:t>
            </a:r>
            <a:r>
              <a:rPr lang="en-US" b="0" dirty="0" smtClean="0">
                <a:solidFill>
                  <a:srgbClr val="FF6600"/>
                </a:solidFill>
              </a:rPr>
              <a:t>: </a:t>
            </a:r>
            <a:r>
              <a:rPr lang="en-US" b="0" dirty="0" err="1" smtClean="0">
                <a:solidFill>
                  <a:srgbClr val="FF6600"/>
                </a:solidFill>
              </a:rPr>
              <a:t>Shader</a:t>
            </a:r>
            <a:r>
              <a:rPr lang="en-US" b="0" dirty="0" smtClean="0">
                <a:solidFill>
                  <a:srgbClr val="FF6600"/>
                </a:solidFill>
              </a:rPr>
              <a:t> language and API developed by the </a:t>
            </a:r>
            <a:r>
              <a:rPr lang="en-US" dirty="0" smtClean="0">
                <a:solidFill>
                  <a:srgbClr val="FF6600"/>
                </a:solidFill>
              </a:rPr>
              <a:t>OpenGL </a:t>
            </a:r>
            <a:r>
              <a:rPr lang="en-US" b="0" dirty="0" smtClean="0">
                <a:solidFill>
                  <a:srgbClr val="FF6600"/>
                </a:solidFill>
              </a:rPr>
              <a:t>consortium and usable from </a:t>
            </a:r>
            <a:r>
              <a:rPr lang="en-US" b="0" dirty="0" err="1" smtClean="0">
                <a:solidFill>
                  <a:srgbClr val="FF6600"/>
                </a:solidFill>
              </a:rPr>
              <a:t>withing</a:t>
            </a:r>
            <a:r>
              <a:rPr lang="en-US" b="0" dirty="0" smtClean="0">
                <a:solidFill>
                  <a:srgbClr val="FF6600"/>
                </a:solidFill>
              </a:rPr>
              <a:t> an OpenGL application.</a:t>
            </a:r>
            <a:endParaRPr lang="en-US" b="0" dirty="0">
              <a:solidFill>
                <a:srgbClr val="FF6600"/>
              </a:solidFill>
            </a:endParaRPr>
          </a:p>
        </p:txBody>
      </p:sp>
      <p:sp>
        <p:nvSpPr>
          <p:cNvPr id="7" name="Rectangle 6"/>
          <p:cNvSpPr/>
          <p:nvPr/>
        </p:nvSpPr>
        <p:spPr>
          <a:xfrm>
            <a:off x="3265507" y="5862935"/>
            <a:ext cx="2917786" cy="461665"/>
          </a:xfrm>
          <a:prstGeom prst="rect">
            <a:avLst/>
          </a:prstGeom>
        </p:spPr>
        <p:txBody>
          <a:bodyPr wrap="none">
            <a:spAutoFit/>
          </a:bodyPr>
          <a:lstStyle/>
          <a:p>
            <a:pPr algn="ctr">
              <a:spcBef>
                <a:spcPts val="0"/>
              </a:spcBef>
            </a:pPr>
            <a:r>
              <a:rPr lang="en-US" sz="1200" dirty="0" smtClean="0">
                <a:solidFill>
                  <a:srgbClr val="0070C0"/>
                </a:solidFill>
              </a:rPr>
              <a:t>© 2009 </a:t>
            </a:r>
            <a:r>
              <a:rPr lang="en-US" sz="1200" dirty="0" err="1" smtClean="0">
                <a:solidFill>
                  <a:srgbClr val="0070C0"/>
                </a:solidFill>
              </a:rPr>
              <a:t>Koen</a:t>
            </a:r>
            <a:r>
              <a:rPr lang="en-US" sz="1200" dirty="0" smtClean="0">
                <a:solidFill>
                  <a:srgbClr val="0070C0"/>
                </a:solidFill>
              </a:rPr>
              <a:t> </a:t>
            </a:r>
            <a:r>
              <a:rPr lang="en-US" sz="1200" dirty="0" err="1" smtClean="0">
                <a:solidFill>
                  <a:srgbClr val="0070C0"/>
                </a:solidFill>
              </a:rPr>
              <a:t>Samyn</a:t>
            </a:r>
            <a:endParaRPr lang="en-US" sz="1200" dirty="0" smtClean="0">
              <a:solidFill>
                <a:srgbClr val="0070C0"/>
              </a:solidFill>
            </a:endParaRPr>
          </a:p>
          <a:p>
            <a:pPr algn="ctr">
              <a:spcBef>
                <a:spcPts val="0"/>
              </a:spcBef>
            </a:pPr>
            <a:r>
              <a:rPr lang="en-US" sz="1200" dirty="0" smtClean="0">
                <a:hlinkClick r:id="rId6"/>
              </a:rPr>
              <a:t>http://knol.google.com/k/hlsl-shaders</a:t>
            </a:r>
            <a:endParaRPr lang="en-US" sz="1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0066CC"/>
                </a:solidFill>
                <a:latin typeface="Copperplate Gothic Light" pitchFamily="34" charset="0"/>
              </a:rPr>
              <a:t>HLSL [1]</a:t>
            </a:r>
            <a:endParaRPr lang="en-US" sz="2000" dirty="0">
              <a:solidFill>
                <a:srgbClr val="0066CC"/>
              </a:solidFill>
              <a:latin typeface="Copperplate Gothic Light" pitchFamily="34" charset="0"/>
            </a:endParaRPr>
          </a:p>
        </p:txBody>
      </p:sp>
      <p:sp>
        <p:nvSpPr>
          <p:cNvPr id="4" name="Rectangle 3"/>
          <p:cNvSpPr/>
          <p:nvPr/>
        </p:nvSpPr>
        <p:spPr>
          <a:xfrm>
            <a:off x="533400" y="1080730"/>
            <a:ext cx="7696200" cy="4862870"/>
          </a:xfrm>
          <a:prstGeom prst="rect">
            <a:avLst/>
          </a:prstGeom>
        </p:spPr>
        <p:txBody>
          <a:bodyPr wrap="square">
            <a:spAutoFit/>
          </a:bodyPr>
          <a:lstStyle/>
          <a:p>
            <a:pPr marL="342900" indent="-342900">
              <a:spcBef>
                <a:spcPts val="600"/>
              </a:spcBef>
              <a:buClr>
                <a:srgbClr val="7030A0"/>
              </a:buClr>
              <a:buFont typeface="Wingdings" pitchFamily="2" charset="2"/>
              <a:buChar char="l"/>
            </a:pPr>
            <a:r>
              <a:rPr lang="de-DE" dirty="0" smtClean="0"/>
              <a:t>High-Level Shader Language (HLSL) is Microsoft‘s language for programming GPUs</a:t>
            </a:r>
          </a:p>
          <a:p>
            <a:pPr marL="342900" indent="-342900">
              <a:spcBef>
                <a:spcPts val="600"/>
              </a:spcBef>
              <a:buClr>
                <a:srgbClr val="7030A0"/>
              </a:buClr>
              <a:buFont typeface="Wingdings" pitchFamily="2" charset="2"/>
              <a:buChar char="l"/>
            </a:pPr>
            <a:r>
              <a:rPr lang="de-DE" dirty="0" smtClean="0"/>
              <a:t>Looks like C</a:t>
            </a:r>
          </a:p>
          <a:p>
            <a:pPr marL="342900" indent="-342900">
              <a:spcBef>
                <a:spcPts val="600"/>
              </a:spcBef>
              <a:buClr>
                <a:srgbClr val="7030A0"/>
              </a:buClr>
              <a:buFont typeface="Wingdings" pitchFamily="2" charset="2"/>
              <a:buChar char="l"/>
            </a:pPr>
            <a:r>
              <a:rPr lang="de-DE" dirty="0" smtClean="0"/>
              <a:t>Example vertex and pixel shader for projective texturing (texture should appear to be projected onto the scene, as if from a slide projector)</a:t>
            </a:r>
          </a:p>
          <a:p>
            <a:pPr>
              <a:lnSpc>
                <a:spcPct val="80000"/>
              </a:lnSpc>
              <a:buFontTx/>
              <a:buNone/>
            </a:pPr>
            <a:endParaRPr lang="de-DE" sz="1600" dirty="0" smtClean="0"/>
          </a:p>
          <a:p>
            <a:pPr>
              <a:lnSpc>
                <a:spcPct val="80000"/>
              </a:lnSpc>
              <a:buFontTx/>
              <a:buNone/>
            </a:pPr>
            <a:r>
              <a:rPr lang="en-US" sz="1200" dirty="0" err="1" smtClean="0">
                <a:latin typeface="Courier New" pitchFamily="49" charset="0"/>
              </a:rPr>
              <a:t>struct</a:t>
            </a:r>
            <a:r>
              <a:rPr lang="en-US" sz="1200" dirty="0" smtClean="0">
                <a:latin typeface="Courier New" pitchFamily="49" charset="0"/>
              </a:rPr>
              <a:t> VS_OUTPUTPROJTEX	</a:t>
            </a:r>
            <a:r>
              <a:rPr lang="en-US" sz="1200" dirty="0" smtClean="0">
                <a:solidFill>
                  <a:srgbClr val="009900"/>
                </a:solidFill>
                <a:latin typeface="Courier New" pitchFamily="49" charset="0"/>
              </a:rPr>
              <a:t>// output structure</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float4 Pos : POSITION;</a:t>
            </a:r>
          </a:p>
          <a:p>
            <a:pPr>
              <a:lnSpc>
                <a:spcPct val="80000"/>
              </a:lnSpc>
              <a:buFontTx/>
              <a:buNone/>
            </a:pPr>
            <a:r>
              <a:rPr lang="en-US" sz="1200" dirty="0" smtClean="0">
                <a:latin typeface="Courier New" pitchFamily="49" charset="0"/>
              </a:rPr>
              <a:t>    float4 Tex : TEXCOORD0;</a:t>
            </a:r>
          </a:p>
          <a:p>
            <a:pPr>
              <a:lnSpc>
                <a:spcPct val="80000"/>
              </a:lnSpc>
              <a:buFontTx/>
              <a:buNone/>
            </a:pPr>
            <a:r>
              <a:rPr lang="en-US" sz="1200" dirty="0" smtClean="0">
                <a:latin typeface="Courier New" pitchFamily="49" charset="0"/>
              </a:rPr>
              <a:t>};</a:t>
            </a:r>
          </a:p>
          <a:p>
            <a:pPr>
              <a:lnSpc>
                <a:spcPct val="80000"/>
              </a:lnSpc>
              <a:buFontTx/>
              <a:buNone/>
            </a:pPr>
            <a:endParaRPr lang="en-US" sz="1200" dirty="0" smtClean="0">
              <a:latin typeface="Courier New" pitchFamily="49" charset="0"/>
            </a:endParaRPr>
          </a:p>
          <a:p>
            <a:pPr>
              <a:lnSpc>
                <a:spcPct val="80000"/>
              </a:lnSpc>
              <a:buFontTx/>
              <a:buNone/>
            </a:pPr>
            <a:r>
              <a:rPr lang="en-US" sz="1200" dirty="0" smtClean="0">
                <a:latin typeface="Courier New" pitchFamily="49" charset="0"/>
              </a:rPr>
              <a:t>VS_OUTPUTPROJTEX </a:t>
            </a:r>
            <a:r>
              <a:rPr lang="en-US" sz="1200" dirty="0" err="1" smtClean="0">
                <a:latin typeface="Courier New" pitchFamily="49" charset="0"/>
              </a:rPr>
              <a:t>VSProjTexture</a:t>
            </a:r>
            <a:r>
              <a:rPr lang="en-US" sz="1200" dirty="0" smtClean="0">
                <a:latin typeface="Courier New" pitchFamily="49" charset="0"/>
              </a:rPr>
              <a:t>(float4 Pos : POSITION, float3 Normal : NORMAL)</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VS_OUTPUTPROJTEX Out = (VS_OUTPUTPROJTEX)0;      </a:t>
            </a:r>
          </a:p>
          <a:p>
            <a:pPr>
              <a:lnSpc>
                <a:spcPct val="80000"/>
              </a:lnSpc>
              <a:buFontTx/>
              <a:buNone/>
            </a:pPr>
            <a:r>
              <a:rPr lang="en-US" sz="1200" dirty="0" smtClean="0">
                <a:latin typeface="Courier New" pitchFamily="49" charset="0"/>
              </a:rPr>
              <a:t>    </a:t>
            </a:r>
            <a:r>
              <a:rPr lang="en-US" sz="1200" dirty="0" err="1" smtClean="0">
                <a:latin typeface="Courier New" pitchFamily="49" charset="0"/>
              </a:rPr>
              <a:t>Out.Pos</a:t>
            </a:r>
            <a:r>
              <a:rPr lang="en-US" sz="1200" dirty="0" smtClean="0">
                <a:latin typeface="Courier New" pitchFamily="49" charset="0"/>
              </a:rPr>
              <a:t> = </a:t>
            </a:r>
            <a:r>
              <a:rPr lang="en-US" sz="1200" dirty="0" err="1" smtClean="0">
                <a:latin typeface="Courier New" pitchFamily="49" charset="0"/>
              </a:rPr>
              <a:t>mul</a:t>
            </a:r>
            <a:r>
              <a:rPr lang="en-US" sz="1200" dirty="0" smtClean="0">
                <a:latin typeface="Courier New" pitchFamily="49" charset="0"/>
              </a:rPr>
              <a:t>(Pos, </a:t>
            </a:r>
            <a:r>
              <a:rPr lang="en-US" sz="1200" dirty="0" err="1" smtClean="0">
                <a:latin typeface="Courier New" pitchFamily="49" charset="0"/>
              </a:rPr>
              <a:t>matWorldViewProj</a:t>
            </a:r>
            <a:r>
              <a:rPr lang="en-US" sz="1200" dirty="0" smtClean="0">
                <a:latin typeface="Courier New" pitchFamily="49" charset="0"/>
              </a:rPr>
              <a:t>);	</a:t>
            </a:r>
            <a:r>
              <a:rPr lang="en-US" sz="1200" dirty="0" smtClean="0">
                <a:solidFill>
                  <a:srgbClr val="009900"/>
                </a:solidFill>
                <a:latin typeface="Courier New" pitchFamily="49" charset="0"/>
              </a:rPr>
              <a:t>// transform Position</a:t>
            </a:r>
          </a:p>
          <a:p>
            <a:pPr>
              <a:lnSpc>
                <a:spcPct val="80000"/>
              </a:lnSpc>
              <a:buFontTx/>
              <a:buNone/>
            </a:pPr>
            <a:r>
              <a:rPr lang="en-US" sz="1200" dirty="0" smtClean="0">
                <a:latin typeface="Courier New" pitchFamily="49" charset="0"/>
              </a:rPr>
              <a:t>    </a:t>
            </a:r>
            <a:r>
              <a:rPr lang="en-US" sz="1200" dirty="0" err="1" smtClean="0">
                <a:latin typeface="Courier New" pitchFamily="49" charset="0"/>
              </a:rPr>
              <a:t>Out.Tex</a:t>
            </a:r>
            <a:r>
              <a:rPr lang="en-US" sz="1200" dirty="0" smtClean="0">
                <a:latin typeface="Courier New" pitchFamily="49" charset="0"/>
              </a:rPr>
              <a:t> = </a:t>
            </a:r>
            <a:r>
              <a:rPr lang="en-US" sz="1200" dirty="0" err="1" smtClean="0">
                <a:latin typeface="Courier New" pitchFamily="49" charset="0"/>
              </a:rPr>
              <a:t>mul</a:t>
            </a:r>
            <a:r>
              <a:rPr lang="en-US" sz="1200" dirty="0" smtClean="0">
                <a:latin typeface="Courier New" pitchFamily="49" charset="0"/>
              </a:rPr>
              <a:t>(</a:t>
            </a:r>
            <a:r>
              <a:rPr lang="en-US" sz="1200" dirty="0" err="1" smtClean="0">
                <a:latin typeface="Courier New" pitchFamily="49" charset="0"/>
              </a:rPr>
              <a:t>ProjTextureMatrix</a:t>
            </a:r>
            <a:r>
              <a:rPr lang="en-US" sz="1200" dirty="0" smtClean="0">
                <a:latin typeface="Courier New" pitchFamily="49" charset="0"/>
              </a:rPr>
              <a:t>, Pos);	</a:t>
            </a:r>
            <a:r>
              <a:rPr lang="en-US" sz="1200" dirty="0" smtClean="0">
                <a:solidFill>
                  <a:srgbClr val="009900"/>
                </a:solidFill>
                <a:latin typeface="Courier New" pitchFamily="49" charset="0"/>
              </a:rPr>
              <a:t>// project texture coordinates</a:t>
            </a:r>
            <a:r>
              <a:rPr lang="en-US" sz="1200" dirty="0" smtClean="0">
                <a:latin typeface="Courier New" pitchFamily="49" charset="0"/>
              </a:rPr>
              <a:t>    </a:t>
            </a:r>
            <a:endParaRPr lang="en-US" sz="1200" dirty="0" smtClean="0">
              <a:solidFill>
                <a:srgbClr val="009900"/>
              </a:solidFill>
              <a:latin typeface="Courier New" pitchFamily="49" charset="0"/>
            </a:endParaRPr>
          </a:p>
          <a:p>
            <a:pPr>
              <a:lnSpc>
                <a:spcPct val="80000"/>
              </a:lnSpc>
              <a:buFontTx/>
              <a:buNone/>
            </a:pPr>
            <a:endParaRPr lang="en-US" sz="1200" dirty="0" smtClean="0">
              <a:latin typeface="Courier New" pitchFamily="49" charset="0"/>
            </a:endParaRPr>
          </a:p>
          <a:p>
            <a:pPr>
              <a:lnSpc>
                <a:spcPct val="80000"/>
              </a:lnSpc>
              <a:buFontTx/>
              <a:buNone/>
            </a:pPr>
            <a:r>
              <a:rPr lang="en-US" sz="1200" dirty="0" smtClean="0">
                <a:latin typeface="Courier New" pitchFamily="49" charset="0"/>
              </a:rPr>
              <a:t>   return Out;</a:t>
            </a:r>
          </a:p>
          <a:p>
            <a:pPr>
              <a:lnSpc>
                <a:spcPct val="80000"/>
              </a:lnSpc>
              <a:buFontTx/>
              <a:buNone/>
            </a:pPr>
            <a:r>
              <a:rPr lang="en-US" sz="1200" dirty="0" smtClean="0">
                <a:latin typeface="Courier New" pitchFamily="49" charset="0"/>
              </a:rPr>
              <a:t>}</a:t>
            </a:r>
          </a:p>
          <a:p>
            <a:pPr>
              <a:lnSpc>
                <a:spcPct val="80000"/>
              </a:lnSpc>
              <a:buFontTx/>
              <a:buNone/>
            </a:pPr>
            <a:endParaRPr lang="en-US" sz="1200" dirty="0" smtClean="0">
              <a:latin typeface="Courier New" pitchFamily="49" charset="0"/>
            </a:endParaRPr>
          </a:p>
          <a:p>
            <a:pPr>
              <a:lnSpc>
                <a:spcPct val="80000"/>
              </a:lnSpc>
              <a:buFontTx/>
              <a:buNone/>
            </a:pPr>
            <a:r>
              <a:rPr lang="en-US" sz="1200" dirty="0" smtClean="0">
                <a:latin typeface="Courier New" pitchFamily="49" charset="0"/>
              </a:rPr>
              <a:t>float4 </a:t>
            </a:r>
            <a:r>
              <a:rPr lang="en-US" sz="1200" dirty="0" err="1" smtClean="0">
                <a:latin typeface="Courier New" pitchFamily="49" charset="0"/>
              </a:rPr>
              <a:t>PSProjTexture</a:t>
            </a:r>
            <a:r>
              <a:rPr lang="en-US" sz="1200" dirty="0" smtClean="0">
                <a:latin typeface="Courier New" pitchFamily="49" charset="0"/>
              </a:rPr>
              <a:t>(float4 Tex: TEXCOORD0) : COLOR</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return tex2Dproj(</a:t>
            </a:r>
            <a:r>
              <a:rPr lang="en-US" sz="1200" dirty="0" err="1" smtClean="0">
                <a:latin typeface="Courier New" pitchFamily="49" charset="0"/>
              </a:rPr>
              <a:t>ProjTexMapSampler</a:t>
            </a:r>
            <a:r>
              <a:rPr lang="en-US" sz="1200" dirty="0" smtClean="0">
                <a:latin typeface="Courier New" pitchFamily="49" charset="0"/>
              </a:rPr>
              <a:t>, Tex);</a:t>
            </a:r>
          </a:p>
          <a:p>
            <a:pPr>
              <a:lnSpc>
                <a:spcPct val="80000"/>
              </a:lnSpc>
              <a:buFontTx/>
              <a:buNone/>
            </a:pPr>
            <a:r>
              <a:rPr lang="en-US" sz="1200" dirty="0" smtClean="0">
                <a:latin typeface="Courier New" pitchFamily="49" charset="0"/>
              </a:rPr>
              <a:t>}</a:t>
            </a:r>
            <a:endParaRPr lang="en-US" dirty="0">
              <a:latin typeface="Courier New" pitchFamily="49" charset="0"/>
            </a:endParaRPr>
          </a:p>
        </p:txBody>
      </p:sp>
      <p:sp>
        <p:nvSpPr>
          <p:cNvPr id="5" name="Rectangle 4"/>
          <p:cNvSpPr/>
          <p:nvPr/>
        </p:nvSpPr>
        <p:spPr>
          <a:xfrm>
            <a:off x="457200" y="5943600"/>
            <a:ext cx="5543056" cy="498598"/>
          </a:xfrm>
          <a:prstGeom prst="rect">
            <a:avLst/>
          </a:prstGeom>
        </p:spPr>
        <p:txBody>
          <a:bodyPr wrap="none">
            <a:spAutoFit/>
          </a:bodyPr>
          <a:lstStyle/>
          <a:p>
            <a:r>
              <a:rPr lang="en-US" sz="1200" dirty="0" smtClean="0">
                <a:solidFill>
                  <a:srgbClr val="0066CC"/>
                </a:solidFill>
              </a:rPr>
              <a:t>Adapted from slide 2003 Wolfgang Engel, </a:t>
            </a:r>
            <a:r>
              <a:rPr lang="en-US" sz="1200" dirty="0" smtClean="0">
                <a:solidFill>
                  <a:srgbClr val="0066CC"/>
                </a:solidFill>
                <a:hlinkClick r:id="rId4"/>
              </a:rPr>
              <a:t>http://www.wolfgang-engel.info</a:t>
            </a:r>
            <a:endParaRPr lang="en-US" sz="1200" dirty="0" smtClean="0">
              <a:solidFill>
                <a:srgbClr val="0066CC"/>
              </a:solidFill>
            </a:endParaRPr>
          </a:p>
          <a:p>
            <a:r>
              <a:rPr lang="en-US" sz="1200" dirty="0" err="1" smtClean="0">
                <a:solidFill>
                  <a:srgbClr val="C00000"/>
                </a:solidFill>
              </a:rPr>
              <a:t>Visiondays</a:t>
            </a:r>
            <a:r>
              <a:rPr lang="en-US" sz="1200" dirty="0" smtClean="0">
                <a:solidFill>
                  <a:srgbClr val="C00000"/>
                </a:solidFill>
              </a:rPr>
              <a:t> 2003, </a:t>
            </a:r>
            <a:r>
              <a:rPr lang="en-US" sz="1200" dirty="0" smtClean="0">
                <a:solidFill>
                  <a:srgbClr val="C00000"/>
                </a:solidFill>
                <a:hlinkClick r:id="rId5"/>
              </a:rPr>
              <a:t>http://bit.ly/hhkANP</a:t>
            </a:r>
            <a:r>
              <a:rPr lang="en-US" sz="1200" dirty="0" smtClean="0">
                <a:solidFill>
                  <a:srgbClr val="C00000"/>
                </a:solidFill>
              </a:rPr>
              <a:t>  </a:t>
            </a:r>
            <a:endParaRPr lang="en-US" sz="1200" dirty="0">
              <a:solidFill>
                <a:srgbClr val="C00000"/>
              </a:solidFill>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0066CC"/>
                </a:solidFill>
                <a:latin typeface="Copperplate Gothic Light" pitchFamily="34" charset="0"/>
              </a:rPr>
              <a:t>HLSL [2]:</a:t>
            </a:r>
          </a:p>
          <a:p>
            <a:pPr algn="ctr">
              <a:spcBef>
                <a:spcPct val="0"/>
              </a:spcBef>
              <a:buClrTx/>
            </a:pPr>
            <a:r>
              <a:rPr lang="en-US" sz="2800" dirty="0" smtClean="0">
                <a:solidFill>
                  <a:srgbClr val="0066CC"/>
                </a:solidFill>
                <a:latin typeface="Copperplate Gothic Light" pitchFamily="34" charset="0"/>
              </a:rPr>
              <a:t>Code Example</a:t>
            </a:r>
            <a:endParaRPr lang="en-US" sz="2000" dirty="0">
              <a:solidFill>
                <a:srgbClr val="0066CC"/>
              </a:solidFill>
              <a:latin typeface="Copperplate Gothic Light" pitchFamily="34" charset="0"/>
            </a:endParaRPr>
          </a:p>
        </p:txBody>
      </p:sp>
      <p:sp>
        <p:nvSpPr>
          <p:cNvPr id="3" name="Rectangle 2"/>
          <p:cNvSpPr/>
          <p:nvPr/>
        </p:nvSpPr>
        <p:spPr>
          <a:xfrm>
            <a:off x="838200" y="990600"/>
            <a:ext cx="5562600" cy="4893647"/>
          </a:xfrm>
          <a:prstGeom prst="rect">
            <a:avLst/>
          </a:prstGeom>
        </p:spPr>
        <p:txBody>
          <a:bodyPr wrap="square">
            <a:spAutoFit/>
          </a:bodyPr>
          <a:lstStyle/>
          <a:p>
            <a:r>
              <a:rPr lang="en-US" sz="1200" b="0" dirty="0" smtClean="0">
                <a:solidFill>
                  <a:srgbClr val="008000"/>
                </a:solidFill>
                <a:latin typeface="Courier New" pitchFamily="49" charset="0"/>
                <a:cs typeface="Courier New" pitchFamily="49" charset="0"/>
              </a:rPr>
              <a:t>// This is used by 3dsmax to load the correct parser</a:t>
            </a:r>
            <a:r>
              <a:rPr lang="en-US" sz="1200" b="0" dirty="0" smtClean="0">
                <a:solidFill>
                  <a:srgbClr val="0066CC"/>
                </a:solidFill>
                <a:latin typeface="Courier New" pitchFamily="49" charset="0"/>
                <a:cs typeface="Courier New" pitchFamily="49" charset="0"/>
              </a:rPr>
              <a:t> </a:t>
            </a:r>
            <a:r>
              <a:rPr lang="en-US" sz="1200" b="0" dirty="0" smtClean="0">
                <a:latin typeface="Courier New" pitchFamily="49" charset="0"/>
                <a:cs typeface="Courier New" pitchFamily="49" charset="0"/>
              </a:rPr>
              <a:t/>
            </a:r>
            <a:br>
              <a:rPr lang="en-US" sz="1200" b="0" dirty="0" smtClean="0">
                <a:latin typeface="Courier New" pitchFamily="49" charset="0"/>
                <a:cs typeface="Courier New" pitchFamily="49" charset="0"/>
              </a:rPr>
            </a:br>
            <a:r>
              <a:rPr lang="en-US" sz="1200" dirty="0" smtClean="0">
                <a:solidFill>
                  <a:srgbClr val="0000FF"/>
                </a:solidFill>
                <a:latin typeface="Courier New" pitchFamily="49" charset="0"/>
                <a:cs typeface="Courier New" pitchFamily="49" charset="0"/>
              </a:rPr>
              <a:t>string</a:t>
            </a:r>
            <a:r>
              <a:rPr lang="en-US" sz="120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ParamID</a:t>
            </a:r>
            <a:r>
              <a:rPr lang="en-US" sz="1200" b="0" dirty="0" smtClean="0">
                <a:latin typeface="Courier New" pitchFamily="49" charset="0"/>
                <a:cs typeface="Courier New" pitchFamily="49" charset="0"/>
              </a:rPr>
              <a:t> = "0x0"; </a:t>
            </a:r>
            <a:br>
              <a:rPr lang="en-US" sz="1200" b="0" dirty="0" smtClean="0">
                <a:latin typeface="Courier New" pitchFamily="49" charset="0"/>
                <a:cs typeface="Courier New" pitchFamily="49" charset="0"/>
              </a:rPr>
            </a:br>
            <a:r>
              <a:rPr lang="en-US" sz="1200" b="0" dirty="0" smtClean="0">
                <a:solidFill>
                  <a:srgbClr val="008000"/>
                </a:solidFill>
                <a:latin typeface="Courier New" pitchFamily="49" charset="0"/>
                <a:cs typeface="Courier New" pitchFamily="49" charset="0"/>
              </a:rPr>
              <a:t>// </a:t>
            </a:r>
            <a:r>
              <a:rPr lang="en-US" sz="1200" b="0" dirty="0" err="1" smtClean="0">
                <a:solidFill>
                  <a:srgbClr val="008000"/>
                </a:solidFill>
                <a:latin typeface="Courier New" pitchFamily="49" charset="0"/>
                <a:cs typeface="Courier New" pitchFamily="49" charset="0"/>
              </a:rPr>
              <a:t>DxMaterial</a:t>
            </a:r>
            <a:r>
              <a:rPr lang="en-US" sz="1200" b="0" dirty="0" smtClean="0">
                <a:solidFill>
                  <a:srgbClr val="008000"/>
                </a:solidFill>
                <a:latin typeface="Courier New" pitchFamily="49" charset="0"/>
                <a:cs typeface="Courier New" pitchFamily="49" charset="0"/>
              </a:rPr>
              <a:t> specific</a:t>
            </a: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dirty="0" smtClean="0">
                <a:solidFill>
                  <a:srgbClr val="0000FF"/>
                </a:solidFill>
                <a:latin typeface="Courier New" pitchFamily="49" charset="0"/>
                <a:cs typeface="Courier New" pitchFamily="49" charset="0"/>
              </a:rPr>
              <a:t>float4x4 </a:t>
            </a:r>
            <a:r>
              <a:rPr lang="en-US" sz="1200" b="0" dirty="0" err="1" smtClean="0">
                <a:latin typeface="Courier New" pitchFamily="49" charset="0"/>
                <a:cs typeface="Courier New" pitchFamily="49" charset="0"/>
              </a:rPr>
              <a:t>wvp</a:t>
            </a:r>
            <a:r>
              <a:rPr lang="en-US" sz="1200" b="0" dirty="0" smtClean="0">
                <a:latin typeface="Courier New" pitchFamily="49" charset="0"/>
                <a:cs typeface="Courier New" pitchFamily="49" charset="0"/>
              </a:rPr>
              <a:t> : </a:t>
            </a:r>
            <a:r>
              <a:rPr lang="en-US" sz="1200" b="0" dirty="0" smtClean="0">
                <a:solidFill>
                  <a:srgbClr val="0099CC"/>
                </a:solidFill>
                <a:latin typeface="Courier New" pitchFamily="49" charset="0"/>
                <a:cs typeface="Courier New" pitchFamily="49" charset="0"/>
              </a:rPr>
              <a:t>WORLDVIEWPROJ</a:t>
            </a: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dirty="0" err="1" smtClean="0">
                <a:solidFill>
                  <a:srgbClr val="0000FF"/>
                </a:solidFill>
                <a:latin typeface="Courier New" pitchFamily="49" charset="0"/>
                <a:cs typeface="Courier New" pitchFamily="49" charset="0"/>
              </a:rPr>
              <a:t>struct</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VS_OUTPUT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dirty="0" smtClean="0">
                <a:solidFill>
                  <a:srgbClr val="0000FF"/>
                </a:solidFill>
                <a:latin typeface="Courier New" pitchFamily="49" charset="0"/>
                <a:cs typeface="Courier New" pitchFamily="49" charset="0"/>
              </a:rPr>
              <a:t>float4</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Pos : </a:t>
            </a:r>
            <a:r>
              <a:rPr lang="en-US" sz="1200" b="0" dirty="0" smtClean="0">
                <a:solidFill>
                  <a:srgbClr val="0099FF"/>
                </a:solidFill>
                <a:latin typeface="Courier New" pitchFamily="49" charset="0"/>
                <a:cs typeface="Courier New" pitchFamily="49" charset="0"/>
              </a:rPr>
              <a:t>POSITION</a:t>
            </a: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dirty="0" smtClean="0">
                <a:solidFill>
                  <a:srgbClr val="0000FF"/>
                </a:solidFill>
                <a:latin typeface="Courier New" pitchFamily="49" charset="0"/>
                <a:cs typeface="Courier New" pitchFamily="49" charset="0"/>
              </a:rPr>
              <a:t>float4</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Col : </a:t>
            </a:r>
            <a:r>
              <a:rPr lang="en-US" sz="1200" b="0" dirty="0" smtClean="0">
                <a:solidFill>
                  <a:srgbClr val="0099FF"/>
                </a:solidFill>
                <a:latin typeface="Courier New" pitchFamily="49" charset="0"/>
                <a:cs typeface="Courier New" pitchFamily="49" charset="0"/>
              </a:rPr>
              <a:t>COLOR0</a:t>
            </a: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VS_OUTPUT VS( </a:t>
            </a:r>
            <a:r>
              <a:rPr lang="en-US" sz="1200" dirty="0" smtClean="0">
                <a:solidFill>
                  <a:srgbClr val="0000FF"/>
                </a:solidFill>
                <a:latin typeface="Courier New" pitchFamily="49" charset="0"/>
                <a:cs typeface="Courier New" pitchFamily="49" charset="0"/>
              </a:rPr>
              <a:t>float3</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Pos : </a:t>
            </a:r>
            <a:r>
              <a:rPr lang="en-US" sz="1200" b="0" dirty="0" smtClean="0">
                <a:solidFill>
                  <a:srgbClr val="0099FF"/>
                </a:solidFill>
                <a:latin typeface="Courier New" pitchFamily="49" charset="0"/>
                <a:cs typeface="Courier New" pitchFamily="49" charset="0"/>
              </a:rPr>
              <a:t>POSITION</a:t>
            </a:r>
            <a:r>
              <a:rPr lang="en-US" sz="1200" b="0" dirty="0" smtClean="0">
                <a:latin typeface="Courier New" pitchFamily="49" charset="0"/>
                <a:cs typeface="Courier New" pitchFamily="49" charset="0"/>
              </a:rPr>
              <a:t> )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VS_OUTPUT Out = (VS_OUTPUT)0;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dirty="0" smtClean="0">
                <a:solidFill>
                  <a:srgbClr val="0000FF"/>
                </a:solidFill>
                <a:latin typeface="Courier New" pitchFamily="49" charset="0"/>
                <a:cs typeface="Courier New" pitchFamily="49" charset="0"/>
              </a:rPr>
              <a:t>float4</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hPos</a:t>
            </a:r>
            <a:r>
              <a:rPr lang="en-US" sz="1200" b="0" dirty="0" smtClean="0">
                <a:latin typeface="Courier New" pitchFamily="49" charset="0"/>
                <a:cs typeface="Courier New" pitchFamily="49" charset="0"/>
              </a:rPr>
              <a:t> = float4( Pos, 1);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Out.Pos</a:t>
            </a:r>
            <a:r>
              <a:rPr lang="en-US" sz="1200" b="0" dirty="0" smtClean="0">
                <a:latin typeface="Courier New" pitchFamily="49" charset="0"/>
                <a:cs typeface="Courier New" pitchFamily="49" charset="0"/>
              </a:rPr>
              <a:t> = </a:t>
            </a:r>
            <a:r>
              <a:rPr lang="en-US" sz="1200" b="0" dirty="0" err="1" smtClean="0">
                <a:latin typeface="Courier New" pitchFamily="49" charset="0"/>
                <a:cs typeface="Courier New" pitchFamily="49" charset="0"/>
              </a:rPr>
              <a:t>mul</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hPos</a:t>
            </a: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wvp</a:t>
            </a: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Out.Col</a:t>
            </a:r>
            <a:r>
              <a:rPr lang="en-US" sz="1200" b="0" dirty="0" smtClean="0">
                <a:latin typeface="Courier New" pitchFamily="49" charset="0"/>
                <a:cs typeface="Courier New" pitchFamily="49" charset="0"/>
              </a:rPr>
              <a:t> = float4( 1, 1, 1, 1);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return Out;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dirty="0" smtClean="0">
                <a:solidFill>
                  <a:srgbClr val="0000FF"/>
                </a:solidFill>
                <a:latin typeface="Courier New" pitchFamily="49" charset="0"/>
                <a:cs typeface="Courier New" pitchFamily="49" charset="0"/>
              </a:rPr>
              <a:t>technique</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Default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dirty="0" smtClean="0">
                <a:solidFill>
                  <a:srgbClr val="0000FF"/>
                </a:solidFill>
                <a:latin typeface="Courier New" pitchFamily="49" charset="0"/>
                <a:cs typeface="Courier New" pitchFamily="49" charset="0"/>
              </a:rPr>
              <a:t>pass</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P0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 </a:t>
            </a:r>
            <a:br>
              <a:rPr lang="en-US" sz="1200" b="0" dirty="0" smtClean="0">
                <a:latin typeface="Courier New" pitchFamily="49" charset="0"/>
                <a:cs typeface="Courier New" pitchFamily="49" charset="0"/>
              </a:rPr>
            </a:br>
            <a:r>
              <a:rPr lang="en-US" sz="1200" b="0" dirty="0" smtClean="0">
                <a:solidFill>
                  <a:srgbClr val="008000"/>
                </a:solidFill>
                <a:latin typeface="Courier New" pitchFamily="49" charset="0"/>
                <a:cs typeface="Courier New" pitchFamily="49" charset="0"/>
              </a:rPr>
              <a:t>        // </a:t>
            </a:r>
            <a:r>
              <a:rPr lang="en-US" sz="1200" b="0" dirty="0" err="1" smtClean="0">
                <a:solidFill>
                  <a:srgbClr val="008000"/>
                </a:solidFill>
                <a:latin typeface="Courier New" pitchFamily="49" charset="0"/>
                <a:cs typeface="Courier New" pitchFamily="49" charset="0"/>
              </a:rPr>
              <a:t>shaders</a:t>
            </a:r>
            <a:r>
              <a:rPr lang="en-US" sz="1200" b="0" dirty="0" smtClean="0">
                <a:latin typeface="Courier New" pitchFamily="49" charset="0"/>
                <a:cs typeface="Courier New" pitchFamily="49" charset="0"/>
              </a:rPr>
              <a:t>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CullMode</a:t>
            </a:r>
            <a:r>
              <a:rPr lang="en-US" sz="1200" b="0" dirty="0" smtClean="0">
                <a:latin typeface="Courier New" pitchFamily="49" charset="0"/>
                <a:cs typeface="Courier New" pitchFamily="49" charset="0"/>
              </a:rPr>
              <a:t> = None;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a:t>
            </a:r>
            <a:r>
              <a:rPr lang="en-US" sz="1200" b="0" dirty="0" err="1" smtClean="0">
                <a:latin typeface="Courier New" pitchFamily="49" charset="0"/>
                <a:cs typeface="Courier New" pitchFamily="49" charset="0"/>
              </a:rPr>
              <a:t>VertexShader</a:t>
            </a:r>
            <a:r>
              <a:rPr lang="en-US" sz="1200" b="0" dirty="0" smtClean="0">
                <a:latin typeface="Courier New" pitchFamily="49" charset="0"/>
                <a:cs typeface="Courier New" pitchFamily="49" charset="0"/>
              </a:rPr>
              <a:t> = </a:t>
            </a:r>
            <a:r>
              <a:rPr lang="en-US" sz="1200" dirty="0" smtClean="0">
                <a:solidFill>
                  <a:srgbClr val="0000FF"/>
                </a:solidFill>
                <a:latin typeface="Courier New" pitchFamily="49" charset="0"/>
                <a:cs typeface="Courier New" pitchFamily="49" charset="0"/>
              </a:rPr>
              <a:t>compile</a:t>
            </a:r>
            <a:r>
              <a:rPr lang="en-US" sz="1200" dirty="0" smtClean="0">
                <a:latin typeface="Courier New" pitchFamily="49" charset="0"/>
                <a:cs typeface="Courier New" pitchFamily="49" charset="0"/>
              </a:rPr>
              <a:t> </a:t>
            </a:r>
            <a:r>
              <a:rPr lang="en-US" sz="1200" b="0" dirty="0" smtClean="0">
                <a:latin typeface="Courier New" pitchFamily="49" charset="0"/>
                <a:cs typeface="Courier New" pitchFamily="49" charset="0"/>
              </a:rPr>
              <a:t>vs_2_0 VS();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    } </a:t>
            </a:r>
            <a:br>
              <a:rPr lang="en-US" sz="1200" b="0" dirty="0" smtClean="0">
                <a:latin typeface="Courier New" pitchFamily="49" charset="0"/>
                <a:cs typeface="Courier New" pitchFamily="49" charset="0"/>
              </a:rPr>
            </a:br>
            <a:r>
              <a:rPr lang="en-US" sz="1200" b="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5" name="Rectangle 4"/>
          <p:cNvSpPr/>
          <p:nvPr/>
        </p:nvSpPr>
        <p:spPr>
          <a:xfrm>
            <a:off x="457200" y="5943600"/>
            <a:ext cx="2917786" cy="498598"/>
          </a:xfrm>
          <a:prstGeom prst="rect">
            <a:avLst/>
          </a:prstGeom>
        </p:spPr>
        <p:txBody>
          <a:bodyPr wrap="none">
            <a:spAutoFit/>
          </a:bodyPr>
          <a:lstStyle/>
          <a:p>
            <a:r>
              <a:rPr lang="en-US" sz="1200" dirty="0" smtClean="0">
                <a:solidFill>
                  <a:srgbClr val="0070C0"/>
                </a:solidFill>
              </a:rPr>
              <a:t>© 2009 </a:t>
            </a:r>
            <a:r>
              <a:rPr lang="en-US" sz="1200" dirty="0" err="1" smtClean="0">
                <a:solidFill>
                  <a:srgbClr val="0070C0"/>
                </a:solidFill>
              </a:rPr>
              <a:t>Koen</a:t>
            </a:r>
            <a:r>
              <a:rPr lang="en-US" sz="1200" dirty="0" smtClean="0">
                <a:solidFill>
                  <a:srgbClr val="0070C0"/>
                </a:solidFill>
              </a:rPr>
              <a:t> </a:t>
            </a:r>
            <a:r>
              <a:rPr lang="en-US" sz="1200" dirty="0" err="1" smtClean="0">
                <a:solidFill>
                  <a:srgbClr val="0070C0"/>
                </a:solidFill>
              </a:rPr>
              <a:t>Samyn</a:t>
            </a:r>
            <a:endParaRPr lang="en-US" sz="1200" dirty="0" smtClean="0">
              <a:solidFill>
                <a:srgbClr val="0070C0"/>
              </a:solidFill>
            </a:endParaRPr>
          </a:p>
          <a:p>
            <a:r>
              <a:rPr lang="en-US" sz="1200" dirty="0" smtClean="0">
                <a:hlinkClick r:id="rId4"/>
              </a:rPr>
              <a:t>http://knol.google.com/k/hlsl-shaders</a:t>
            </a:r>
            <a:endParaRPr lang="en-US" sz="1200"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Q: What Is Cg?</a:t>
            </a:r>
          </a:p>
          <a:p>
            <a:pPr marL="742950" lvl="1" indent="-285750">
              <a:spcBef>
                <a:spcPts val="600"/>
              </a:spcBef>
              <a:buClr>
                <a:srgbClr val="5B0DAA"/>
              </a:buClr>
              <a:buFont typeface="Wingdings" pitchFamily="2" charset="2"/>
              <a:buChar char="­"/>
            </a:pPr>
            <a:r>
              <a:rPr lang="en-US" sz="1800" dirty="0" smtClean="0">
                <a:solidFill>
                  <a:srgbClr val="0000CC"/>
                </a:solidFill>
              </a:rPr>
              <a:t>A1: </a:t>
            </a:r>
            <a:r>
              <a:rPr lang="en-US" sz="1800" dirty="0" err="1" smtClean="0">
                <a:solidFill>
                  <a:srgbClr val="0000CC"/>
                </a:solidFill>
              </a:rPr>
              <a:t>Nvidia’s</a:t>
            </a:r>
            <a:r>
              <a:rPr lang="en-US" sz="1800" dirty="0" smtClean="0">
                <a:solidFill>
                  <a:srgbClr val="0000CC"/>
                </a:solidFill>
              </a:rPr>
              <a:t> high-level shading language</a:t>
            </a:r>
          </a:p>
          <a:p>
            <a:pPr marL="742950" lvl="1" indent="-285750">
              <a:spcBef>
                <a:spcPts val="600"/>
              </a:spcBef>
              <a:buClr>
                <a:srgbClr val="5B0DAA"/>
              </a:buClr>
              <a:buFont typeface="Wingdings" pitchFamily="2" charset="2"/>
              <a:buChar char="­"/>
            </a:pPr>
            <a:r>
              <a:rPr lang="en-US" sz="1800" dirty="0" smtClean="0">
                <a:solidFill>
                  <a:srgbClr val="0000CC"/>
                </a:solidFill>
              </a:rPr>
              <a:t>A2: An OpenGL, Direct3D, </a:t>
            </a:r>
            <a:r>
              <a:rPr lang="en-US" sz="1800" dirty="0" err="1" smtClean="0">
                <a:solidFill>
                  <a:srgbClr val="0000CC"/>
                </a:solidFill>
              </a:rPr>
              <a:t>RenderMan</a:t>
            </a:r>
            <a:r>
              <a:rPr lang="en-US" sz="1800" dirty="0" smtClean="0">
                <a:solidFill>
                  <a:srgbClr val="0000CC"/>
                </a:solidFill>
              </a:rPr>
              <a:t> descendant…</a:t>
            </a: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Intro Slides for</a:t>
            </a:r>
            <a:r>
              <a:rPr lang="en-US" sz="1800" i="1" dirty="0" smtClean="0">
                <a:solidFill>
                  <a:srgbClr val="800000"/>
                </a:solidFill>
              </a:rPr>
              <a:t> </a:t>
            </a:r>
            <a:r>
              <a:rPr lang="en-US" sz="1800" dirty="0" smtClean="0">
                <a:solidFill>
                  <a:srgbClr val="800000"/>
                </a:solidFill>
              </a:rPr>
              <a:t>Cg Tutorial</a:t>
            </a:r>
            <a:r>
              <a:rPr lang="en-US" sz="1800" i="1" dirty="0" smtClean="0">
                <a:solidFill>
                  <a:srgbClr val="800000"/>
                </a:solidFill>
              </a:rPr>
              <a:t> </a:t>
            </a:r>
            <a:r>
              <a:rPr lang="en-US" sz="1800" dirty="0" smtClean="0">
                <a:solidFill>
                  <a:srgbClr val="800000"/>
                </a:solidFill>
              </a:rPr>
              <a:t>(Online Book): </a:t>
            </a:r>
            <a:r>
              <a:rPr lang="en-US" sz="1800" dirty="0" smtClean="0">
                <a:solidFill>
                  <a:srgbClr val="669900"/>
                </a:solidFill>
                <a:hlinkClick r:id="rId4"/>
              </a:rPr>
              <a:t>http://bit.ly/59ffSR</a:t>
            </a:r>
            <a:r>
              <a:rPr lang="en-US" sz="1800" dirty="0" smtClean="0">
                <a:solidFill>
                  <a:srgbClr val="669900"/>
                </a:solidFill>
              </a:rPr>
              <a:t> </a:t>
            </a:r>
          </a:p>
          <a:p>
            <a:pPr marL="342900" indent="-342900">
              <a:lnSpc>
                <a:spcPct val="110000"/>
              </a:lnSpc>
              <a:buClr>
                <a:srgbClr val="800000"/>
              </a:buClr>
              <a:buFont typeface="Wingdings" pitchFamily="2" charset="2"/>
              <a:buChar char="l"/>
            </a:pPr>
            <a:endParaRPr lang="en-US" sz="1800" i="1"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669900"/>
                </a:solidFill>
                <a:latin typeface="Copperplate Gothic Light" pitchFamily="34" charset="0"/>
              </a:rPr>
              <a:t>Cg [1]</a:t>
            </a:r>
            <a:endParaRPr lang="en-US" sz="2000" dirty="0">
              <a:solidFill>
                <a:srgbClr val="669900"/>
              </a:solidFill>
              <a:latin typeface="Copperplate Gothic Light" pitchFamily="34" charset="0"/>
            </a:endParaRPr>
          </a:p>
        </p:txBody>
      </p:sp>
      <p:sp>
        <p:nvSpPr>
          <p:cNvPr id="3" name="Rectangle 2"/>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669900"/>
                </a:solidFill>
              </a:rPr>
              <a:t>© 2003 R. Fernando &amp; M. </a:t>
            </a:r>
            <a:r>
              <a:rPr lang="en-US" sz="1200" dirty="0" err="1" smtClean="0">
                <a:solidFill>
                  <a:srgbClr val="669900"/>
                </a:solidFill>
              </a:rPr>
              <a:t>Kilgard</a:t>
            </a:r>
            <a:r>
              <a:rPr lang="en-US" sz="1200" dirty="0" smtClean="0">
                <a:solidFill>
                  <a:srgbClr val="669900"/>
                </a:solidFill>
              </a:rPr>
              <a:t>. </a:t>
            </a:r>
            <a:r>
              <a:rPr lang="en-US" sz="1200" i="1" dirty="0" smtClean="0">
                <a:solidFill>
                  <a:srgbClr val="669900"/>
                </a:solidFill>
              </a:rPr>
              <a:t>The Cg Tutorial.</a:t>
            </a:r>
          </a:p>
          <a:p>
            <a:pPr>
              <a:spcBef>
                <a:spcPts val="0"/>
              </a:spcBef>
            </a:pPr>
            <a:r>
              <a:rPr lang="en-US" sz="1200" dirty="0" smtClean="0">
                <a:solidFill>
                  <a:srgbClr val="669900"/>
                </a:solidFill>
                <a:hlinkClick r:id="rId4"/>
              </a:rPr>
              <a:t>http://bit.ly/59ffSR</a:t>
            </a:r>
            <a:r>
              <a:rPr lang="en-US" sz="1200" dirty="0" smtClean="0">
                <a:solidFill>
                  <a:srgbClr val="669900"/>
                </a:solidFill>
              </a:rPr>
              <a:t> </a:t>
            </a:r>
            <a:endParaRPr lang="en-US" sz="1200" dirty="0">
              <a:solidFill>
                <a:srgbClr val="669900"/>
              </a:solidFill>
            </a:endParaRPr>
          </a:p>
        </p:txBody>
      </p:sp>
      <p:grpSp>
        <p:nvGrpSpPr>
          <p:cNvPr id="2" name="Group 8"/>
          <p:cNvGrpSpPr/>
          <p:nvPr/>
        </p:nvGrpSpPr>
        <p:grpSpPr>
          <a:xfrm>
            <a:off x="4495800" y="2209799"/>
            <a:ext cx="3657600" cy="3253207"/>
            <a:chOff x="4229100" y="1143000"/>
            <a:chExt cx="4762500" cy="4235945"/>
          </a:xfrm>
        </p:grpSpPr>
        <p:pic>
          <p:nvPicPr>
            <p:cNvPr id="5" name="Picture 4" descr="Cg_tutorial-fig1_11.jpg"/>
            <p:cNvPicPr>
              <a:picLocks noChangeAspect="1"/>
            </p:cNvPicPr>
            <p:nvPr/>
          </p:nvPicPr>
          <p:blipFill>
            <a:blip r:embed="rId5" cstate="print"/>
            <a:stretch>
              <a:fillRect/>
            </a:stretch>
          </p:blipFill>
          <p:spPr>
            <a:xfrm>
              <a:off x="4229100" y="1143000"/>
              <a:ext cx="4762500" cy="3800475"/>
            </a:xfrm>
            <a:prstGeom prst="rect">
              <a:avLst/>
            </a:prstGeom>
          </p:spPr>
        </p:pic>
        <p:sp>
          <p:nvSpPr>
            <p:cNvPr id="7" name="Rectangle 6"/>
            <p:cNvSpPr/>
            <p:nvPr/>
          </p:nvSpPr>
          <p:spPr>
            <a:xfrm>
              <a:off x="4337340" y="5029199"/>
              <a:ext cx="4546021" cy="349746"/>
            </a:xfrm>
            <a:prstGeom prst="rect">
              <a:avLst/>
            </a:prstGeom>
          </p:spPr>
          <p:txBody>
            <a:bodyPr wrap="square">
              <a:spAutoFit/>
            </a:bodyPr>
            <a:lstStyle/>
            <a:p>
              <a:pPr algn="ctr"/>
              <a:r>
                <a:rPr lang="en-US" sz="1000" dirty="0" smtClean="0">
                  <a:solidFill>
                    <a:srgbClr val="669900"/>
                  </a:solidFill>
                </a:rPr>
                <a:t>Figure 1-11, Fernando &amp; </a:t>
              </a:r>
              <a:r>
                <a:rPr lang="en-US" sz="1000" dirty="0" err="1" smtClean="0">
                  <a:solidFill>
                    <a:srgbClr val="669900"/>
                  </a:solidFill>
                </a:rPr>
                <a:t>Kilgard</a:t>
              </a:r>
              <a:r>
                <a:rPr lang="en-US" sz="1000" dirty="0" smtClean="0">
                  <a:solidFill>
                    <a:srgbClr val="669900"/>
                  </a:solidFill>
                </a:rPr>
                <a:t> (2003)</a:t>
              </a:r>
              <a:endParaRPr lang="en-US" sz="1000" dirty="0"/>
            </a:p>
          </p:txBody>
        </p:sp>
      </p:grpSp>
      <p:grpSp>
        <p:nvGrpSpPr>
          <p:cNvPr id="4" name="Group 9"/>
          <p:cNvGrpSpPr/>
          <p:nvPr/>
        </p:nvGrpSpPr>
        <p:grpSpPr>
          <a:xfrm>
            <a:off x="914400" y="2547517"/>
            <a:ext cx="3374318" cy="2880304"/>
            <a:chOff x="2449968" y="1602900"/>
            <a:chExt cx="4315856" cy="4091341"/>
          </a:xfrm>
        </p:grpSpPr>
        <p:pic>
          <p:nvPicPr>
            <p:cNvPr id="6" name="Picture 5" descr="Cg_tutorial-fig1_10.jpg"/>
            <p:cNvPicPr>
              <a:picLocks noChangeAspect="1"/>
            </p:cNvPicPr>
            <p:nvPr/>
          </p:nvPicPr>
          <p:blipFill>
            <a:blip r:embed="rId6" cstate="print"/>
            <a:stretch>
              <a:fillRect/>
            </a:stretch>
          </p:blipFill>
          <p:spPr>
            <a:xfrm>
              <a:off x="2941021" y="1602900"/>
              <a:ext cx="3333750" cy="3200401"/>
            </a:xfrm>
            <a:prstGeom prst="rect">
              <a:avLst/>
            </a:prstGeom>
          </p:spPr>
        </p:pic>
        <p:sp>
          <p:nvSpPr>
            <p:cNvPr id="8" name="Rectangle 7"/>
            <p:cNvSpPr/>
            <p:nvPr/>
          </p:nvSpPr>
          <p:spPr>
            <a:xfrm>
              <a:off x="2449968" y="5344495"/>
              <a:ext cx="4315856" cy="349746"/>
            </a:xfrm>
            <a:prstGeom prst="rect">
              <a:avLst/>
            </a:prstGeom>
          </p:spPr>
          <p:txBody>
            <a:bodyPr wrap="square">
              <a:spAutoFit/>
            </a:bodyPr>
            <a:lstStyle/>
            <a:p>
              <a:pPr algn="ctr"/>
              <a:r>
                <a:rPr lang="en-US" sz="1000" dirty="0" smtClean="0">
                  <a:solidFill>
                    <a:srgbClr val="669900"/>
                  </a:solidFill>
                </a:rPr>
                <a:t>Figure 1-10, Fernando &amp; </a:t>
              </a:r>
              <a:r>
                <a:rPr lang="en-US" sz="1000" dirty="0" err="1" smtClean="0">
                  <a:solidFill>
                    <a:srgbClr val="669900"/>
                  </a:solidFill>
                </a:rPr>
                <a:t>Kilgard</a:t>
              </a:r>
              <a:r>
                <a:rPr lang="en-US" sz="1000" dirty="0" smtClean="0">
                  <a:solidFill>
                    <a:srgbClr val="669900"/>
                  </a:solidFill>
                </a:rPr>
                <a:t> (2003)</a:t>
              </a:r>
              <a:endParaRPr lang="en-US" sz="1000" dirty="0"/>
            </a:p>
          </p:txBody>
        </p:sp>
      </p:grpSp>
      <p:pic>
        <p:nvPicPr>
          <p:cNvPr id="2050" name="Picture 2"/>
          <p:cNvPicPr>
            <a:picLocks noChangeAspect="1" noChangeArrowheads="1"/>
          </p:cNvPicPr>
          <p:nvPr/>
        </p:nvPicPr>
        <p:blipFill>
          <a:blip r:embed="rId7" cstate="print"/>
          <a:srcRect/>
          <a:stretch>
            <a:fillRect/>
          </a:stretch>
        </p:blipFill>
        <p:spPr bwMode="auto">
          <a:xfrm>
            <a:off x="7772400" y="1181100"/>
            <a:ext cx="923925" cy="8001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4" cstate="print"/>
          <a:srcRect/>
          <a:stretch>
            <a:fillRect/>
          </a:stretch>
        </p:blipFill>
        <p:spPr bwMode="auto">
          <a:xfrm>
            <a:off x="1952625" y="5667375"/>
            <a:ext cx="6153150" cy="733425"/>
          </a:xfrm>
          <a:prstGeom prst="rect">
            <a:avLst/>
          </a:prstGeom>
          <a:noFill/>
        </p:spPr>
      </p:pic>
      <p:sp>
        <p:nvSpPr>
          <p:cNvPr id="13314" name="Rectangle 2"/>
          <p:cNvSpPr>
            <a:spLocks noChangeArrowheads="1"/>
          </p:cNvSpPr>
          <p:nvPr/>
        </p:nvSpPr>
        <p:spPr bwMode="auto">
          <a:xfrm>
            <a:off x="1066800" y="76200"/>
            <a:ext cx="7924800" cy="762000"/>
          </a:xfrm>
          <a:prstGeom prst="rect">
            <a:avLst/>
          </a:prstGeom>
          <a:noFill/>
          <a:ln w="9525">
            <a:noFill/>
            <a:miter lim="800000"/>
            <a:headEnd/>
            <a:tailEnd/>
          </a:ln>
        </p:spPr>
        <p:txBody>
          <a:bodyPr anchor="ctr"/>
          <a:lstStyle/>
          <a:p>
            <a:pPr algn="ctr"/>
            <a:r>
              <a:rPr lang="en-US" sz="2800" u="none">
                <a:solidFill>
                  <a:srgbClr val="5B0DAA"/>
                </a:solidFill>
                <a:latin typeface="Copperplate Gothic Light" pitchFamily="34" charset="0"/>
              </a:rPr>
              <a:t>Where We Are</a:t>
            </a:r>
          </a:p>
        </p:txBody>
      </p:sp>
      <p:pic>
        <p:nvPicPr>
          <p:cNvPr id="8" name="Picture 3"/>
          <p:cNvPicPr>
            <a:picLocks noChangeAspect="1" noChangeArrowheads="1"/>
          </p:cNvPicPr>
          <p:nvPr/>
        </p:nvPicPr>
        <p:blipFill>
          <a:blip r:embed="rId5" cstate="print"/>
          <a:srcRect/>
          <a:stretch>
            <a:fillRect/>
          </a:stretch>
        </p:blipFill>
        <p:spPr bwMode="auto">
          <a:xfrm>
            <a:off x="1733550" y="990467"/>
            <a:ext cx="6515100" cy="4350915"/>
          </a:xfrm>
          <a:prstGeom prst="rect">
            <a:avLst/>
          </a:prstGeom>
          <a:noFill/>
          <a:ln w="9525">
            <a:noFill/>
            <a:miter lim="800000"/>
            <a:headEnd/>
            <a:tailEnd/>
          </a:ln>
        </p:spPr>
      </p:pic>
      <p:sp>
        <p:nvSpPr>
          <p:cNvPr id="9" name="Rectangle 8"/>
          <p:cNvSpPr>
            <a:spLocks noChangeArrowheads="1"/>
          </p:cNvSpPr>
          <p:nvPr/>
        </p:nvSpPr>
        <p:spPr bwMode="auto">
          <a:xfrm>
            <a:off x="1447800" y="3657600"/>
            <a:ext cx="7010400" cy="152400"/>
          </a:xfrm>
          <a:prstGeom prst="rect">
            <a:avLst/>
          </a:prstGeom>
          <a:solidFill>
            <a:schemeClr val="accent2">
              <a:alpha val="10196"/>
            </a:schemeClr>
          </a:solidFill>
          <a:ln w="38100" algn="ctr">
            <a:solidFill>
              <a:schemeClr val="accent2"/>
            </a:solidFill>
            <a:miter lim="800000"/>
            <a:headEnd/>
            <a:tailEnd/>
          </a:ln>
        </p:spPr>
        <p:txBody>
          <a:bodyPr wrap="none"/>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Polygons-to-Pixels Pipeline (Fixed-Function &amp; Programmable) in Action</a:t>
            </a: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Programmable Graphics Pipeline</a:t>
            </a:r>
            <a:endParaRPr lang="en-US" sz="1800" i="1" dirty="0" smtClean="0">
              <a:solidFill>
                <a:srgbClr val="0000CC"/>
              </a:solidFill>
            </a:endParaRPr>
          </a:p>
          <a:p>
            <a:pPr marL="342900" indent="-342900">
              <a:lnSpc>
                <a:spcPct val="110000"/>
              </a:lnSpc>
              <a:buClr>
                <a:srgbClr val="800000"/>
              </a:buClr>
            </a:pPr>
            <a:r>
              <a:rPr lang="en-US" sz="1800" dirty="0" smtClean="0">
                <a:solidFill>
                  <a:srgbClr val="669900"/>
                </a:solidFill>
              </a:rPr>
              <a:t> </a:t>
            </a:r>
          </a:p>
          <a:p>
            <a:pPr marL="342900" indent="-342900">
              <a:lnSpc>
                <a:spcPct val="110000"/>
              </a:lnSpc>
              <a:buClr>
                <a:srgbClr val="800000"/>
              </a:buClr>
              <a:buFont typeface="Wingdings" pitchFamily="2" charset="2"/>
              <a:buChar char="l"/>
            </a:pPr>
            <a:endParaRPr lang="en-US" sz="1800" i="1"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669900"/>
                </a:solidFill>
                <a:latin typeface="Copperplate Gothic Light" pitchFamily="34" charset="0"/>
              </a:rPr>
              <a:t>Cg [2]</a:t>
            </a:r>
            <a:endParaRPr lang="en-US" sz="2000" dirty="0">
              <a:solidFill>
                <a:srgbClr val="669900"/>
              </a:solidFill>
              <a:latin typeface="Copperplate Gothic Light" pitchFamily="34" charset="0"/>
            </a:endParaRPr>
          </a:p>
        </p:txBody>
      </p:sp>
      <p:grpSp>
        <p:nvGrpSpPr>
          <p:cNvPr id="2" name="Group 6"/>
          <p:cNvGrpSpPr/>
          <p:nvPr/>
        </p:nvGrpSpPr>
        <p:grpSpPr>
          <a:xfrm>
            <a:off x="2934238" y="1447800"/>
            <a:ext cx="3981450" cy="1254441"/>
            <a:chOff x="2574392" y="3511331"/>
            <a:chExt cx="4762500" cy="1500528"/>
          </a:xfrm>
        </p:grpSpPr>
        <p:pic>
          <p:nvPicPr>
            <p:cNvPr id="5" name="Picture 4" descr="Cg_tutorial-fig1_6.jpg"/>
            <p:cNvPicPr>
              <a:picLocks noChangeAspect="1"/>
            </p:cNvPicPr>
            <p:nvPr/>
          </p:nvPicPr>
          <p:blipFill>
            <a:blip r:embed="rId4" cstate="print"/>
            <a:stretch>
              <a:fillRect/>
            </a:stretch>
          </p:blipFill>
          <p:spPr>
            <a:xfrm>
              <a:off x="2574392" y="3511331"/>
              <a:ext cx="4762500" cy="1095376"/>
            </a:xfrm>
            <a:prstGeom prst="rect">
              <a:avLst/>
            </a:prstGeom>
          </p:spPr>
        </p:pic>
        <p:sp>
          <p:nvSpPr>
            <p:cNvPr id="6" name="Rectangle 5"/>
            <p:cNvSpPr/>
            <p:nvPr/>
          </p:nvSpPr>
          <p:spPr>
            <a:xfrm>
              <a:off x="3497269" y="4717336"/>
              <a:ext cx="2916746" cy="294523"/>
            </a:xfrm>
            <a:prstGeom prst="rect">
              <a:avLst/>
            </a:prstGeom>
          </p:spPr>
          <p:txBody>
            <a:bodyPr wrap="square">
              <a:spAutoFit/>
            </a:bodyPr>
            <a:lstStyle/>
            <a:p>
              <a:pPr algn="ctr"/>
              <a:r>
                <a:rPr lang="en-US" sz="1000" dirty="0" smtClean="0">
                  <a:solidFill>
                    <a:srgbClr val="669900"/>
                  </a:solidFill>
                </a:rPr>
                <a:t>Figure 1-6, Fernando &amp; </a:t>
              </a:r>
              <a:r>
                <a:rPr lang="en-US" sz="1000" dirty="0" err="1" smtClean="0">
                  <a:solidFill>
                    <a:srgbClr val="669900"/>
                  </a:solidFill>
                </a:rPr>
                <a:t>Kilgard</a:t>
              </a:r>
              <a:r>
                <a:rPr lang="en-US" sz="1000" dirty="0" smtClean="0">
                  <a:solidFill>
                    <a:srgbClr val="669900"/>
                  </a:solidFill>
                </a:rPr>
                <a:t> (2003)</a:t>
              </a:r>
              <a:endParaRPr lang="en-US" sz="1000" dirty="0"/>
            </a:p>
          </p:txBody>
        </p:sp>
      </p:grpSp>
      <p:grpSp>
        <p:nvGrpSpPr>
          <p:cNvPr id="3" name="Group 8"/>
          <p:cNvGrpSpPr/>
          <p:nvPr/>
        </p:nvGrpSpPr>
        <p:grpSpPr>
          <a:xfrm>
            <a:off x="2915727" y="3230672"/>
            <a:ext cx="4018473" cy="2560528"/>
            <a:chOff x="2438400" y="2914300"/>
            <a:chExt cx="5029200" cy="3204552"/>
          </a:xfrm>
        </p:grpSpPr>
        <p:pic>
          <p:nvPicPr>
            <p:cNvPr id="4" name="Picture 3" descr="Cg_tutorial-fig1_7.jpg"/>
            <p:cNvPicPr>
              <a:picLocks noChangeAspect="1"/>
            </p:cNvPicPr>
            <p:nvPr/>
          </p:nvPicPr>
          <p:blipFill>
            <a:blip r:embed="rId5" cstate="print"/>
            <a:stretch>
              <a:fillRect/>
            </a:stretch>
          </p:blipFill>
          <p:spPr>
            <a:xfrm>
              <a:off x="2438400" y="2914300"/>
              <a:ext cx="5029200" cy="2766060"/>
            </a:xfrm>
            <a:prstGeom prst="rect">
              <a:avLst/>
            </a:prstGeom>
          </p:spPr>
        </p:pic>
        <p:sp>
          <p:nvSpPr>
            <p:cNvPr id="8" name="Rectangle 7"/>
            <p:cNvSpPr/>
            <p:nvPr/>
          </p:nvSpPr>
          <p:spPr>
            <a:xfrm>
              <a:off x="3096837" y="5791200"/>
              <a:ext cx="3712327" cy="327652"/>
            </a:xfrm>
            <a:prstGeom prst="rect">
              <a:avLst/>
            </a:prstGeom>
          </p:spPr>
          <p:txBody>
            <a:bodyPr wrap="square">
              <a:spAutoFit/>
            </a:bodyPr>
            <a:lstStyle/>
            <a:p>
              <a:pPr algn="ctr"/>
              <a:r>
                <a:rPr lang="en-US" sz="1000" dirty="0" smtClean="0">
                  <a:solidFill>
                    <a:srgbClr val="669900"/>
                  </a:solidFill>
                </a:rPr>
                <a:t>Figure 1-7, Fernando &amp; </a:t>
              </a:r>
              <a:r>
                <a:rPr lang="en-US" sz="1000" dirty="0" err="1" smtClean="0">
                  <a:solidFill>
                    <a:srgbClr val="669900"/>
                  </a:solidFill>
                </a:rPr>
                <a:t>Kilgard</a:t>
              </a:r>
              <a:r>
                <a:rPr lang="en-US" sz="1000" dirty="0" smtClean="0">
                  <a:solidFill>
                    <a:srgbClr val="669900"/>
                  </a:solidFill>
                </a:rPr>
                <a:t> (2003)</a:t>
              </a:r>
              <a:endParaRPr lang="en-US" sz="1000" dirty="0"/>
            </a:p>
          </p:txBody>
        </p:sp>
      </p:grpSp>
      <p:sp>
        <p:nvSpPr>
          <p:cNvPr id="11" name="Rectangle 10"/>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669900"/>
                </a:solidFill>
              </a:rPr>
              <a:t>© 2003 R. Fernando &amp; M. </a:t>
            </a:r>
            <a:r>
              <a:rPr lang="en-US" sz="1200" dirty="0" err="1" smtClean="0">
                <a:solidFill>
                  <a:srgbClr val="669900"/>
                </a:solidFill>
              </a:rPr>
              <a:t>Kilgard</a:t>
            </a:r>
            <a:r>
              <a:rPr lang="en-US" sz="1200" dirty="0" smtClean="0">
                <a:solidFill>
                  <a:srgbClr val="669900"/>
                </a:solidFill>
              </a:rPr>
              <a:t>. </a:t>
            </a:r>
            <a:r>
              <a:rPr lang="en-US" sz="1200" i="1" dirty="0" smtClean="0">
                <a:solidFill>
                  <a:srgbClr val="669900"/>
                </a:solidFill>
              </a:rPr>
              <a:t>The Cg Tutorial.</a:t>
            </a:r>
          </a:p>
          <a:p>
            <a:pPr>
              <a:spcBef>
                <a:spcPts val="0"/>
              </a:spcBef>
            </a:pPr>
            <a:r>
              <a:rPr lang="en-US" sz="1200" dirty="0" smtClean="0">
                <a:solidFill>
                  <a:srgbClr val="669900"/>
                </a:solidFill>
                <a:hlinkClick r:id="rId6"/>
              </a:rPr>
              <a:t>http://bit.ly/59ffSR</a:t>
            </a:r>
            <a:r>
              <a:rPr lang="en-US" sz="1200" dirty="0" smtClean="0">
                <a:solidFill>
                  <a:srgbClr val="669900"/>
                </a:solidFill>
              </a:rPr>
              <a:t> </a:t>
            </a:r>
            <a:endParaRPr lang="en-US" sz="1200" dirty="0">
              <a:solidFill>
                <a:srgbClr val="669900"/>
              </a:solidFill>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How It Used to Be (in OpenGL)</a:t>
            </a: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New Function: Fragment (Pixel-Level) </a:t>
            </a:r>
            <a:r>
              <a:rPr lang="en-US" sz="1800" dirty="0" err="1" smtClean="0">
                <a:solidFill>
                  <a:srgbClr val="800000"/>
                </a:solidFill>
              </a:rPr>
              <a:t>Shaders</a:t>
            </a:r>
            <a:endParaRPr lang="en-US" sz="1800"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Programmable pipeline – like HLSL, Cg</a:t>
            </a:r>
          </a:p>
          <a:p>
            <a:pPr marL="742950" lvl="1" indent="-285750">
              <a:spcBef>
                <a:spcPts val="600"/>
              </a:spcBef>
              <a:buClr>
                <a:srgbClr val="5B0DAA"/>
              </a:buClr>
              <a:buFont typeface="Wingdings" pitchFamily="2" charset="2"/>
              <a:buChar char="­"/>
            </a:pPr>
            <a:r>
              <a:rPr lang="en-US" sz="1800" dirty="0" smtClean="0">
                <a:solidFill>
                  <a:srgbClr val="0000CC"/>
                </a:solidFill>
              </a:rPr>
              <a:t>Compiles to </a:t>
            </a:r>
            <a:r>
              <a:rPr lang="en-US" sz="1800" dirty="0" err="1" smtClean="0">
                <a:solidFill>
                  <a:srgbClr val="0000CC"/>
                </a:solidFill>
              </a:rPr>
              <a:t>shader</a:t>
            </a:r>
            <a:r>
              <a:rPr lang="en-US" sz="1800" dirty="0" smtClean="0">
                <a:solidFill>
                  <a:srgbClr val="0000CC"/>
                </a:solidFill>
              </a:rPr>
              <a:t> objects</a:t>
            </a:r>
          </a:p>
          <a:p>
            <a:pPr marL="742950" lvl="1" indent="-285750">
              <a:spcBef>
                <a:spcPts val="600"/>
              </a:spcBef>
              <a:buClr>
                <a:srgbClr val="5B0DAA"/>
              </a:buClr>
              <a:buFont typeface="Wingdings" pitchFamily="2" charset="2"/>
              <a:buChar char="­"/>
            </a:pPr>
            <a:r>
              <a:rPr lang="en-US" sz="1800" dirty="0" smtClean="0">
                <a:solidFill>
                  <a:srgbClr val="0000CC"/>
                </a:solidFill>
              </a:rPr>
              <a:t>Runs on hardware: ATI </a:t>
            </a:r>
            <a:r>
              <a:rPr lang="en-US" sz="1800" dirty="0" err="1" smtClean="0">
                <a:solidFill>
                  <a:srgbClr val="0000CC"/>
                </a:solidFill>
              </a:rPr>
              <a:t>Radeon</a:t>
            </a:r>
            <a:r>
              <a:rPr lang="en-US" sz="1800" dirty="0" smtClean="0">
                <a:solidFill>
                  <a:srgbClr val="0000CC"/>
                </a:solidFill>
              </a:rPr>
              <a:t> 9x00+, </a:t>
            </a:r>
            <a:r>
              <a:rPr lang="en-US" sz="1800" dirty="0" err="1" smtClean="0">
                <a:solidFill>
                  <a:srgbClr val="0000CC"/>
                </a:solidFill>
              </a:rPr>
              <a:t>nVidia</a:t>
            </a:r>
            <a:r>
              <a:rPr lang="en-US" sz="1800" dirty="0" smtClean="0">
                <a:solidFill>
                  <a:srgbClr val="0000CC"/>
                </a:solidFill>
              </a:rPr>
              <a:t> </a:t>
            </a:r>
            <a:r>
              <a:rPr lang="en-US" sz="1800" dirty="0" err="1" smtClean="0">
                <a:solidFill>
                  <a:srgbClr val="0000CC"/>
                </a:solidFill>
              </a:rPr>
              <a:t>GeForce</a:t>
            </a:r>
            <a:r>
              <a:rPr lang="en-US" sz="1800" dirty="0" smtClean="0">
                <a:solidFill>
                  <a:srgbClr val="0000CC"/>
                </a:solidFill>
              </a:rPr>
              <a:t> 5x00+</a:t>
            </a:r>
            <a:endParaRPr lang="en-US" sz="1800" i="1"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FF6600"/>
                </a:solidFill>
                <a:latin typeface="Copperplate Gothic Light" pitchFamily="34" charset="0"/>
              </a:rPr>
              <a:t>GLSL [1]:</a:t>
            </a:r>
          </a:p>
          <a:p>
            <a:pPr algn="ctr">
              <a:spcBef>
                <a:spcPct val="0"/>
              </a:spcBef>
              <a:buClrTx/>
            </a:pPr>
            <a:r>
              <a:rPr lang="en-US" sz="2800" dirty="0" smtClean="0">
                <a:solidFill>
                  <a:srgbClr val="FF6600"/>
                </a:solidFill>
                <a:latin typeface="Copperplate Gothic Light" pitchFamily="34" charset="0"/>
              </a:rPr>
              <a:t>Building on Top of OpenGL</a:t>
            </a:r>
            <a:endParaRPr lang="en-US" sz="2000" dirty="0">
              <a:solidFill>
                <a:srgbClr val="FF6600"/>
              </a:solidFill>
              <a:latin typeface="Copperplate Gothic Light" pitchFamily="34" charset="0"/>
            </a:endParaRPr>
          </a:p>
        </p:txBody>
      </p:sp>
      <p:grpSp>
        <p:nvGrpSpPr>
          <p:cNvPr id="2" name="Group 4"/>
          <p:cNvGrpSpPr/>
          <p:nvPr/>
        </p:nvGrpSpPr>
        <p:grpSpPr>
          <a:xfrm>
            <a:off x="1614525" y="1447800"/>
            <a:ext cx="6289123" cy="2940150"/>
            <a:chOff x="1547066" y="1143000"/>
            <a:chExt cx="6446064" cy="3254173"/>
          </a:xfrm>
        </p:grpSpPr>
        <p:pic>
          <p:nvPicPr>
            <p:cNvPr id="3" name="Picture 2" descr="NeHe-OpenGL1.5-FFP.jpg"/>
            <p:cNvPicPr>
              <a:picLocks noChangeAspect="1"/>
            </p:cNvPicPr>
            <p:nvPr/>
          </p:nvPicPr>
          <p:blipFill>
            <a:blip r:embed="rId4" cstate="print"/>
            <a:stretch>
              <a:fillRect/>
            </a:stretch>
          </p:blipFill>
          <p:spPr>
            <a:xfrm>
              <a:off x="1564436" y="1143000"/>
              <a:ext cx="6411323" cy="2686050"/>
            </a:xfrm>
            <a:prstGeom prst="rect">
              <a:avLst/>
            </a:prstGeom>
          </p:spPr>
        </p:pic>
        <p:sp>
          <p:nvSpPr>
            <p:cNvPr id="4" name="Rectangle 3"/>
            <p:cNvSpPr/>
            <p:nvPr/>
          </p:nvSpPr>
          <p:spPr>
            <a:xfrm>
              <a:off x="1547066" y="3886200"/>
              <a:ext cx="6446064" cy="510973"/>
            </a:xfrm>
            <a:prstGeom prst="rect">
              <a:avLst/>
            </a:prstGeom>
          </p:spPr>
          <p:txBody>
            <a:bodyPr wrap="square">
              <a:spAutoFit/>
            </a:bodyPr>
            <a:lstStyle/>
            <a:p>
              <a:pPr algn="ctr">
                <a:spcBef>
                  <a:spcPts val="0"/>
                </a:spcBef>
              </a:pPr>
              <a:r>
                <a:rPr lang="en-US" sz="1200" dirty="0" smtClean="0">
                  <a:solidFill>
                    <a:srgbClr val="33CCFF"/>
                  </a:solidFill>
                </a:rPr>
                <a:t>OpenGL 1.5 Fixed Function Pipeline (see </a:t>
              </a:r>
              <a:r>
                <a:rPr lang="en-US" sz="1200" i="1" dirty="0" smtClean="0">
                  <a:solidFill>
                    <a:srgbClr val="0000CC"/>
                  </a:solidFill>
                </a:rPr>
                <a:t>OpenGL Reference Manual</a:t>
              </a:r>
              <a:r>
                <a:rPr lang="en-US" sz="1200" dirty="0" smtClean="0">
                  <a:solidFill>
                    <a:srgbClr val="33CCFF"/>
                  </a:solidFill>
                </a:rPr>
                <a:t>)</a:t>
              </a:r>
            </a:p>
            <a:p>
              <a:pPr algn="ctr">
                <a:spcBef>
                  <a:spcPts val="0"/>
                </a:spcBef>
              </a:pPr>
              <a:r>
                <a:rPr lang="en-US" sz="1200" dirty="0" smtClean="0">
                  <a:solidFill>
                    <a:srgbClr val="33CCFF"/>
                  </a:solidFill>
                </a:rPr>
                <a:t>“GLSL: An Introduction” © 2004 F. Rudolf, </a:t>
              </a:r>
              <a:r>
                <a:rPr lang="en-US" sz="1200" dirty="0" err="1" smtClean="0">
                  <a:solidFill>
                    <a:srgbClr val="33CCFF"/>
                  </a:solidFill>
                </a:rPr>
                <a:t>NeHe</a:t>
              </a:r>
              <a:r>
                <a:rPr lang="en-US" sz="1200" dirty="0" smtClean="0">
                  <a:solidFill>
                    <a:srgbClr val="33CCFF"/>
                  </a:solidFill>
                </a:rPr>
                <a:t> Productions – </a:t>
              </a:r>
              <a:r>
                <a:rPr lang="en-US" sz="1200" dirty="0" smtClean="0">
                  <a:solidFill>
                    <a:srgbClr val="33CCFF"/>
                  </a:solidFill>
                  <a:hlinkClick r:id="rId5"/>
                </a:rPr>
                <a:t>http://bit.ly/gi9g47</a:t>
              </a:r>
              <a:endParaRPr lang="en-US" sz="1200" dirty="0">
                <a:solidFill>
                  <a:srgbClr val="33CCFF"/>
                </a:solidFill>
              </a:endParaRPr>
            </a:p>
          </p:txBody>
        </p:sp>
      </p:gr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FF6600"/>
                </a:solidFill>
                <a:latin typeface="Copperplate Gothic Light" pitchFamily="34" charset="0"/>
              </a:rPr>
              <a:t>GLSL [2]:</a:t>
            </a:r>
          </a:p>
          <a:p>
            <a:pPr algn="ctr">
              <a:spcBef>
                <a:spcPct val="0"/>
              </a:spcBef>
              <a:buClrTx/>
            </a:pPr>
            <a:r>
              <a:rPr lang="en-US" sz="2800" dirty="0" smtClean="0">
                <a:solidFill>
                  <a:srgbClr val="FF6600"/>
                </a:solidFill>
                <a:latin typeface="Copperplate Gothic Light" pitchFamily="34" charset="0"/>
              </a:rPr>
              <a:t>Hybrid </a:t>
            </a:r>
            <a:r>
              <a:rPr lang="en-US" sz="2800" dirty="0" err="1" smtClean="0">
                <a:solidFill>
                  <a:srgbClr val="FF6600"/>
                </a:solidFill>
                <a:latin typeface="Copperplate Gothic Light" pitchFamily="34" charset="0"/>
              </a:rPr>
              <a:t>Shader</a:t>
            </a:r>
            <a:r>
              <a:rPr lang="en-US" sz="2800" dirty="0" smtClean="0">
                <a:solidFill>
                  <a:srgbClr val="FF6600"/>
                </a:solidFill>
                <a:latin typeface="Copperplate Gothic Light" pitchFamily="34" charset="0"/>
              </a:rPr>
              <a:t> Example – Color Cube</a:t>
            </a:r>
            <a:endParaRPr lang="en-US" sz="2000" dirty="0">
              <a:solidFill>
                <a:srgbClr val="FF6600"/>
              </a:solidFill>
              <a:latin typeface="Copperplate Gothic Light" pitchFamily="34" charset="0"/>
            </a:endParaRPr>
          </a:p>
        </p:txBody>
      </p:sp>
      <p:sp>
        <p:nvSpPr>
          <p:cNvPr id="11" name="Rectangle 10"/>
          <p:cNvSpPr/>
          <p:nvPr/>
        </p:nvSpPr>
        <p:spPr>
          <a:xfrm>
            <a:off x="533400" y="1109817"/>
            <a:ext cx="5029200" cy="4561249"/>
          </a:xfrm>
          <a:prstGeom prst="rect">
            <a:avLst/>
          </a:prstGeom>
        </p:spPr>
        <p:txBody>
          <a:bodyPr wrap="square">
            <a:spAutoFit/>
          </a:bodyPr>
          <a:lstStyle/>
          <a:p>
            <a:r>
              <a:rPr lang="en-US" sz="1200" dirty="0" smtClean="0">
                <a:latin typeface="+mn-lt"/>
                <a:cs typeface="Courier New" pitchFamily="49" charset="0"/>
              </a:rPr>
              <a:t>Vertex </a:t>
            </a:r>
            <a:r>
              <a:rPr lang="en-US" sz="1200" dirty="0" err="1" smtClean="0">
                <a:latin typeface="+mn-lt"/>
                <a:cs typeface="Courier New" pitchFamily="49" charset="0"/>
              </a:rPr>
              <a:t>Shader</a:t>
            </a:r>
            <a:r>
              <a:rPr lang="en-US" sz="1200" dirty="0" smtClean="0">
                <a:latin typeface="+mn-lt"/>
                <a:cs typeface="Courier New" pitchFamily="49" charset="0"/>
              </a:rPr>
              <a:t> </a:t>
            </a:r>
          </a:p>
          <a:p>
            <a:endParaRPr lang="en-US" sz="1000" dirty="0" smtClean="0">
              <a:latin typeface="Courier New" pitchFamily="49" charset="0"/>
              <a:cs typeface="Courier New" pitchFamily="49" charset="0"/>
            </a:endParaRPr>
          </a:p>
          <a:p>
            <a:r>
              <a:rPr lang="en-US" sz="1000" dirty="0" smtClean="0">
                <a:latin typeface="Courier New" pitchFamily="49" charset="0"/>
                <a:cs typeface="Courier New" pitchFamily="49" charset="0"/>
              </a:rPr>
              <a:t>varying float </a:t>
            </a:r>
            <a:r>
              <a:rPr lang="en-US" sz="1000" dirty="0" err="1" smtClean="0">
                <a:latin typeface="Courier New" pitchFamily="49" charset="0"/>
                <a:cs typeface="Courier New" pitchFamily="49" charset="0"/>
              </a:rPr>
              <a:t>xpos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varying float </a:t>
            </a:r>
            <a:r>
              <a:rPr lang="en-US" sz="1000" dirty="0" err="1" smtClean="0">
                <a:latin typeface="Courier New" pitchFamily="49" charset="0"/>
                <a:cs typeface="Courier New" pitchFamily="49" charset="0"/>
              </a:rPr>
              <a:t>ypos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varying float </a:t>
            </a:r>
            <a:r>
              <a:rPr lang="en-US" sz="1000" dirty="0" err="1" smtClean="0">
                <a:latin typeface="Courier New" pitchFamily="49" charset="0"/>
                <a:cs typeface="Courier New" pitchFamily="49" charset="0"/>
              </a:rPr>
              <a:t>zpos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void main(void)</a:t>
            </a:r>
          </a:p>
          <a:p>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xpos</a:t>
            </a:r>
            <a:r>
              <a:rPr lang="en-US" sz="1000" dirty="0" smtClean="0">
                <a:latin typeface="Courier New" pitchFamily="49" charset="0"/>
                <a:cs typeface="Courier New" pitchFamily="49" charset="0"/>
              </a:rPr>
              <a:t> = clamp(gl_Vertex.x,0.0,1.0);</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ypos</a:t>
            </a:r>
            <a:r>
              <a:rPr lang="en-US" sz="1000" dirty="0" smtClean="0">
                <a:latin typeface="Courier New" pitchFamily="49" charset="0"/>
                <a:cs typeface="Courier New" pitchFamily="49" charset="0"/>
              </a:rPr>
              <a:t> = clamp(gl_Vertex.y,0.0,1.0);</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zpos</a:t>
            </a:r>
            <a:r>
              <a:rPr lang="en-US" sz="1000" dirty="0" smtClean="0">
                <a:latin typeface="Courier New" pitchFamily="49" charset="0"/>
                <a:cs typeface="Courier New" pitchFamily="49" charset="0"/>
              </a:rPr>
              <a:t> = clamp(gl_Vertex.z,0.0,1.0);</a:t>
            </a:r>
          </a:p>
          <a:p>
            <a:endParaRPr lang="en-US" sz="1000" dirty="0" smtClean="0">
              <a:latin typeface="Courier New" pitchFamily="49" charset="0"/>
              <a:cs typeface="Courier New" pitchFamily="49" charset="0"/>
            </a:endParaRP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gl_Position</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gl_ModelViewProjectionMatrix</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gl_Vertex</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endParaRPr lang="en-US" sz="1200" dirty="0" smtClean="0">
              <a:latin typeface="Courier New" pitchFamily="49" charset="0"/>
              <a:cs typeface="Courier New" pitchFamily="49" charset="0"/>
            </a:endParaRPr>
          </a:p>
          <a:p>
            <a:r>
              <a:rPr lang="en-US" sz="1200" dirty="0" smtClean="0">
                <a:cs typeface="Courier New" pitchFamily="49" charset="0"/>
              </a:rPr>
              <a:t>Fragment </a:t>
            </a:r>
            <a:r>
              <a:rPr lang="en-US" sz="1200" dirty="0" err="1" smtClean="0">
                <a:cs typeface="Courier New" pitchFamily="49" charset="0"/>
              </a:rPr>
              <a:t>Shader</a:t>
            </a:r>
            <a:r>
              <a:rPr lang="en-US" sz="1200" dirty="0" smtClean="0">
                <a:cs typeface="Courier New" pitchFamily="49" charset="0"/>
              </a:rPr>
              <a:t> </a:t>
            </a:r>
          </a:p>
          <a:p>
            <a:endParaRPr lang="en-US" sz="1000" dirty="0" smtClean="0">
              <a:latin typeface="Courier New" pitchFamily="49" charset="0"/>
              <a:cs typeface="Courier New" pitchFamily="49" charset="0"/>
            </a:endParaRPr>
          </a:p>
          <a:p>
            <a:r>
              <a:rPr lang="en-US" sz="1000" dirty="0" smtClean="0">
                <a:latin typeface="Courier New" pitchFamily="49" charset="0"/>
                <a:cs typeface="Courier New" pitchFamily="49" charset="0"/>
              </a:rPr>
              <a:t>varying float </a:t>
            </a:r>
            <a:r>
              <a:rPr lang="en-US" sz="1000" dirty="0" err="1" smtClean="0">
                <a:latin typeface="Courier New" pitchFamily="49" charset="0"/>
                <a:cs typeface="Courier New" pitchFamily="49" charset="0"/>
              </a:rPr>
              <a:t>xpos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varying float </a:t>
            </a:r>
            <a:r>
              <a:rPr lang="en-US" sz="1000" dirty="0" err="1" smtClean="0">
                <a:latin typeface="Courier New" pitchFamily="49" charset="0"/>
                <a:cs typeface="Courier New" pitchFamily="49" charset="0"/>
              </a:rPr>
              <a:t>ypos</a:t>
            </a:r>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varying float </a:t>
            </a:r>
            <a:r>
              <a:rPr lang="en-US" sz="1000" dirty="0" err="1" smtClean="0">
                <a:latin typeface="Courier New" pitchFamily="49" charset="0"/>
                <a:cs typeface="Courier New" pitchFamily="49" charset="0"/>
              </a:rPr>
              <a:t>zpos</a:t>
            </a:r>
            <a:r>
              <a:rPr lang="en-US" sz="1000" dirty="0" smtClean="0">
                <a:latin typeface="Courier New" pitchFamily="49" charset="0"/>
                <a:cs typeface="Courier New" pitchFamily="49" charset="0"/>
              </a:rPr>
              <a:t>;</a:t>
            </a:r>
          </a:p>
          <a:p>
            <a:endParaRPr lang="en-US" sz="1000" dirty="0" smtClean="0">
              <a:latin typeface="Courier New" pitchFamily="49" charset="0"/>
              <a:cs typeface="Courier New" pitchFamily="49" charset="0"/>
            </a:endParaRPr>
          </a:p>
          <a:p>
            <a:r>
              <a:rPr lang="en-US" sz="1000" dirty="0" smtClean="0">
                <a:latin typeface="Courier New" pitchFamily="49" charset="0"/>
                <a:cs typeface="Courier New" pitchFamily="49" charset="0"/>
              </a:rPr>
              <a:t>void main (void)</a:t>
            </a:r>
          </a:p>
          <a:p>
            <a:r>
              <a:rPr lang="en-US" sz="1000" dirty="0" smtClean="0">
                <a:latin typeface="Courier New" pitchFamily="49" charset="0"/>
                <a:cs typeface="Courier New" pitchFamily="49" charset="0"/>
              </a:rPr>
              <a:t>{</a:t>
            </a:r>
          </a:p>
          <a:p>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gl_FragColor</a:t>
            </a:r>
            <a:r>
              <a:rPr lang="en-US" sz="1000" dirty="0" smtClean="0">
                <a:latin typeface="Courier New" pitchFamily="49" charset="0"/>
                <a:cs typeface="Courier New" pitchFamily="49" charset="0"/>
              </a:rPr>
              <a:t> = vec4 (</a:t>
            </a:r>
            <a:r>
              <a:rPr lang="en-US" sz="1000" dirty="0" err="1" smtClean="0">
                <a:latin typeface="Courier New" pitchFamily="49" charset="0"/>
                <a:cs typeface="Courier New" pitchFamily="49" charset="0"/>
              </a:rPr>
              <a:t>xpos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ypos</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zpos</a:t>
            </a:r>
            <a:r>
              <a:rPr lang="en-US" sz="1000" dirty="0" smtClean="0">
                <a:latin typeface="Courier New" pitchFamily="49" charset="0"/>
                <a:cs typeface="Courier New" pitchFamily="49" charset="0"/>
              </a:rPr>
              <a:t>, 1.0);</a:t>
            </a:r>
          </a:p>
          <a:p>
            <a:r>
              <a:rPr lang="en-US" sz="1000" dirty="0" smtClean="0">
                <a:latin typeface="Courier New" pitchFamily="49" charset="0"/>
                <a:cs typeface="Courier New" pitchFamily="49" charset="0"/>
              </a:rPr>
              <a:t>}</a:t>
            </a:r>
            <a:endParaRPr lang="en-US" sz="1000" dirty="0">
              <a:latin typeface="Courier New" pitchFamily="49" charset="0"/>
              <a:cs typeface="Courier New" pitchFamily="49" charset="0"/>
            </a:endParaRPr>
          </a:p>
        </p:txBody>
      </p:sp>
      <p:pic>
        <p:nvPicPr>
          <p:cNvPr id="12" name="Picture 11" descr="GLSL-Example-gradient-tut4.jpg"/>
          <p:cNvPicPr>
            <a:picLocks noChangeAspect="1"/>
          </p:cNvPicPr>
          <p:nvPr/>
        </p:nvPicPr>
        <p:blipFill>
          <a:blip r:embed="rId4" cstate="print"/>
          <a:stretch>
            <a:fillRect/>
          </a:stretch>
        </p:blipFill>
        <p:spPr>
          <a:xfrm>
            <a:off x="5791200" y="1921581"/>
            <a:ext cx="3192735" cy="2498019"/>
          </a:xfrm>
          <a:prstGeom prst="rect">
            <a:avLst/>
          </a:prstGeom>
        </p:spPr>
      </p:pic>
      <p:sp>
        <p:nvSpPr>
          <p:cNvPr id="13" name="Rectangle 12"/>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0000CC"/>
                </a:solidFill>
              </a:rPr>
              <a:t>© 2003 – 2005 M. Christen, ClockworkCoders.com</a:t>
            </a:r>
            <a:endParaRPr lang="en-US" sz="1200" i="1" dirty="0" smtClean="0">
              <a:solidFill>
                <a:srgbClr val="0000CC"/>
              </a:solidFill>
            </a:endParaRPr>
          </a:p>
          <a:p>
            <a:pPr>
              <a:spcBef>
                <a:spcPts val="0"/>
              </a:spcBef>
            </a:pPr>
            <a:r>
              <a:rPr lang="en-US" sz="1200" dirty="0" smtClean="0">
                <a:solidFill>
                  <a:srgbClr val="0000CC"/>
                </a:solidFill>
                <a:hlinkClick r:id="rId5"/>
              </a:rPr>
              <a:t>http://bit.ly/et5qOp</a:t>
            </a:r>
            <a:r>
              <a:rPr lang="en-US" sz="1200" dirty="0" smtClean="0">
                <a:solidFill>
                  <a:srgbClr val="0000CC"/>
                </a:solidFill>
              </a:rPr>
              <a:t> </a:t>
            </a:r>
            <a:endParaRPr lang="en-US" sz="1200" dirty="0">
              <a:solidFill>
                <a:srgbClr val="0000C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[1]</a:t>
            </a:r>
            <a:endParaRPr lang="en-US" sz="2000" dirty="0">
              <a:solidFill>
                <a:srgbClr val="5B0DAA"/>
              </a:solidFill>
              <a:latin typeface="Copperplate Gothic Light" pitchFamily="34" charset="0"/>
            </a:endParaRPr>
          </a:p>
        </p:txBody>
      </p:sp>
      <p:sp>
        <p:nvSpPr>
          <p:cNvPr id="3"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“Fixed-Function”</a:t>
            </a:r>
          </a:p>
          <a:p>
            <a:pPr marL="742950" lvl="1" indent="-285750">
              <a:spcBef>
                <a:spcPts val="600"/>
              </a:spcBef>
              <a:buClr>
                <a:srgbClr val="5B0DAA"/>
              </a:buClr>
              <a:buFont typeface="Wingdings" pitchFamily="2" charset="2"/>
              <a:buChar char="­"/>
            </a:pPr>
            <a:r>
              <a:rPr lang="en-US" sz="1800" dirty="0" smtClean="0">
                <a:solidFill>
                  <a:srgbClr val="0000CC"/>
                </a:solidFill>
              </a:rPr>
              <a:t>Standard pipeline</a:t>
            </a:r>
          </a:p>
          <a:p>
            <a:pPr marL="742950" lvl="1" indent="-285750">
              <a:spcBef>
                <a:spcPts val="600"/>
              </a:spcBef>
              <a:buClr>
                <a:srgbClr val="5B0DAA"/>
              </a:buClr>
              <a:buFont typeface="Wingdings" pitchFamily="2" charset="2"/>
              <a:buChar char="­"/>
            </a:pPr>
            <a:r>
              <a:rPr lang="en-US" sz="1800" dirty="0" smtClean="0">
                <a:solidFill>
                  <a:srgbClr val="0000CC"/>
                </a:solidFill>
              </a:rPr>
              <a:t>Typical examples include simple “my first </a:t>
            </a:r>
            <a:r>
              <a:rPr lang="en-US" sz="1800" dirty="0" err="1" smtClean="0">
                <a:solidFill>
                  <a:srgbClr val="0000CC"/>
                </a:solidFill>
              </a:rPr>
              <a:t>shader</a:t>
            </a:r>
            <a:r>
              <a:rPr lang="en-US" sz="1800" dirty="0" smtClean="0">
                <a:solidFill>
                  <a:srgbClr val="0000CC"/>
                </a:solidFill>
              </a:rPr>
              <a:t>” definitions</a:t>
            </a:r>
          </a:p>
          <a:p>
            <a:pPr marL="1200150" lvl="2" indent="-285750">
              <a:spcBef>
                <a:spcPts val="600"/>
              </a:spcBef>
              <a:buClr>
                <a:srgbClr val="5B0DAA"/>
              </a:buClr>
              <a:buFont typeface="Wingdings" pitchFamily="2" charset="2"/>
              <a:buChar char="Ø"/>
            </a:pPr>
            <a:r>
              <a:rPr lang="en-US" sz="1800" dirty="0" smtClean="0">
                <a:solidFill>
                  <a:srgbClr val="0000CC"/>
                </a:solidFill>
              </a:rPr>
              <a:t>Constant (flat) shading</a:t>
            </a:r>
          </a:p>
          <a:p>
            <a:pPr marL="1200150" lvl="2" indent="-285750">
              <a:spcBef>
                <a:spcPts val="600"/>
              </a:spcBef>
              <a:buClr>
                <a:srgbClr val="5B0DAA"/>
              </a:buClr>
              <a:buFont typeface="Wingdings" pitchFamily="2" charset="2"/>
              <a:buChar char="Ø"/>
            </a:pPr>
            <a:r>
              <a:rPr lang="en-US" sz="1800" dirty="0" smtClean="0">
                <a:solidFill>
                  <a:srgbClr val="0000CC"/>
                </a:solidFill>
              </a:rPr>
              <a:t>Smooth (</a:t>
            </a:r>
            <a:r>
              <a:rPr lang="en-US" sz="1800" dirty="0" err="1" smtClean="0">
                <a:solidFill>
                  <a:srgbClr val="0000CC"/>
                </a:solidFill>
              </a:rPr>
              <a:t>Gouraud</a:t>
            </a:r>
            <a:r>
              <a:rPr lang="en-US" sz="1800" dirty="0" smtClean="0">
                <a:solidFill>
                  <a:srgbClr val="0000CC"/>
                </a:solidFill>
              </a:rPr>
              <a:t>) shading</a:t>
            </a:r>
          </a:p>
          <a:p>
            <a:pPr marL="342900" indent="-342900">
              <a:lnSpc>
                <a:spcPct val="110000"/>
              </a:lnSpc>
              <a:buClr>
                <a:srgbClr val="800000"/>
              </a:buClr>
              <a:buFont typeface="Wingdings" pitchFamily="2" charset="2"/>
              <a:buChar char="l"/>
            </a:pPr>
            <a:r>
              <a:rPr lang="en-US" sz="1800" dirty="0" smtClean="0">
                <a:solidFill>
                  <a:srgbClr val="800000"/>
                </a:solidFill>
              </a:rPr>
              <a:t>Brief Digression: Sample-Based </a:t>
            </a:r>
            <a:r>
              <a:rPr lang="en-US" sz="1800" i="1" dirty="0" smtClean="0">
                <a:solidFill>
                  <a:srgbClr val="800000"/>
                </a:solidFill>
              </a:rPr>
              <a:t>vs.</a:t>
            </a:r>
            <a:r>
              <a:rPr lang="en-US" sz="1800" dirty="0" smtClean="0">
                <a:solidFill>
                  <a:srgbClr val="800000"/>
                </a:solidFill>
              </a:rPr>
              <a:t> Geometry-Based Graphics</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u="sng" dirty="0" smtClean="0">
                <a:solidFill>
                  <a:srgbClr val="0000CC"/>
                </a:solidFill>
              </a:rPr>
              <a:t>Sample-based</a:t>
            </a:r>
            <a:r>
              <a:rPr lang="en-US" sz="1800" dirty="0" smtClean="0">
                <a:solidFill>
                  <a:srgbClr val="0000CC"/>
                </a:solidFill>
              </a:rPr>
              <a:t>: image manipulation</a:t>
            </a:r>
            <a:endParaRPr lang="en-US" sz="1800" i="1"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Not rendered from (3-D) model</a:t>
            </a:r>
          </a:p>
          <a:p>
            <a:pPr marL="1200150" lvl="2" indent="-285750">
              <a:spcBef>
                <a:spcPts val="600"/>
              </a:spcBef>
              <a:buClr>
                <a:srgbClr val="5B0DAA"/>
              </a:buClr>
              <a:buFont typeface="Wingdings" pitchFamily="2" charset="2"/>
              <a:buChar char="Ø"/>
            </a:pPr>
            <a:r>
              <a:rPr lang="en-US" sz="1800" dirty="0" smtClean="0">
                <a:solidFill>
                  <a:srgbClr val="0000CC"/>
                </a:solidFill>
              </a:rPr>
              <a:t>Examples: Photoshop, GIMP</a:t>
            </a:r>
            <a:endParaRPr lang="en-US" sz="1800" i="1" dirty="0" smtClean="0">
              <a:solidFill>
                <a:srgbClr val="0000CC"/>
              </a:solidFill>
            </a:endParaRPr>
          </a:p>
          <a:p>
            <a:pPr marL="742950" lvl="1" indent="-285750">
              <a:spcBef>
                <a:spcPts val="600"/>
              </a:spcBef>
              <a:buClr>
                <a:srgbClr val="5B0DAA"/>
              </a:buClr>
              <a:buFont typeface="Wingdings" pitchFamily="2" charset="2"/>
              <a:buChar char="­"/>
            </a:pPr>
            <a:r>
              <a:rPr lang="en-US" sz="1800" u="sng" dirty="0" smtClean="0">
                <a:solidFill>
                  <a:srgbClr val="0000CC"/>
                </a:solidFill>
              </a:rPr>
              <a:t>Geometry-based</a:t>
            </a:r>
            <a:r>
              <a:rPr lang="en-US" sz="1800" dirty="0" smtClean="0">
                <a:solidFill>
                  <a:srgbClr val="0000CC"/>
                </a:solidFill>
              </a:rPr>
              <a:t>: transform and render representations of objects</a:t>
            </a:r>
            <a:endParaRPr lang="en-US" sz="1800" i="1" dirty="0" smtClean="0">
              <a:solidFill>
                <a:srgbClr val="0000CC"/>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Programmable</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Fixed material properties selected by user</a:t>
            </a:r>
          </a:p>
          <a:p>
            <a:pPr marL="742950" lvl="1" indent="-285750">
              <a:spcBef>
                <a:spcPts val="600"/>
              </a:spcBef>
              <a:buClr>
                <a:srgbClr val="5B0DAA"/>
              </a:buClr>
              <a:buFont typeface="Wingdings" pitchFamily="2" charset="2"/>
              <a:buChar char="­"/>
            </a:pPr>
            <a:r>
              <a:rPr lang="en-US" sz="1800" dirty="0" smtClean="0">
                <a:solidFill>
                  <a:srgbClr val="0000CC"/>
                </a:solidFill>
              </a:rPr>
              <a:t>Procedural material properties</a:t>
            </a:r>
          </a:p>
          <a:p>
            <a:pPr marL="742950" lvl="1" indent="-285750">
              <a:spcBef>
                <a:spcPts val="600"/>
              </a:spcBef>
              <a:buClr>
                <a:srgbClr val="5B0DAA"/>
              </a:buClr>
              <a:buFont typeface="Wingdings" pitchFamily="2" charset="2"/>
              <a:buChar char="­"/>
            </a:pPr>
            <a:r>
              <a:rPr lang="en-US" sz="1800" dirty="0" smtClean="0">
                <a:solidFill>
                  <a:srgbClr val="0000CC"/>
                </a:solidFill>
              </a:rPr>
              <a:t>Gradients</a:t>
            </a:r>
          </a:p>
          <a:p>
            <a:pPr marL="742950" lvl="1" indent="-285750">
              <a:spcBef>
                <a:spcPts val="600"/>
              </a:spcBef>
              <a:buClr>
                <a:srgbClr val="5B0DAA"/>
              </a:buClr>
              <a:buFont typeface="Wingdings" pitchFamily="2" charset="2"/>
              <a:buChar char="­"/>
            </a:pPr>
            <a:r>
              <a:rPr lang="en-US" sz="1800" dirty="0" smtClean="0">
                <a:solidFill>
                  <a:srgbClr val="0000CC"/>
                </a:solidFill>
              </a:rPr>
              <a:t>Lots of other things you see in sample-based graphics</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[2]:</a:t>
            </a:r>
          </a:p>
          <a:p>
            <a:pPr algn="ctr">
              <a:spcBef>
                <a:spcPct val="0"/>
              </a:spcBef>
              <a:buClrTx/>
            </a:pPr>
            <a:r>
              <a:rPr lang="en-US" sz="2800" dirty="0" smtClean="0">
                <a:solidFill>
                  <a:srgbClr val="5B0DAA"/>
                </a:solidFill>
                <a:latin typeface="Copperplate Gothic Light" pitchFamily="34" charset="0"/>
              </a:rPr>
              <a:t>Cg/HLSL-Style Pipeline</a:t>
            </a:r>
            <a:endParaRPr lang="en-US" sz="2000" dirty="0">
              <a:solidFill>
                <a:srgbClr val="5B0DAA"/>
              </a:solidFill>
              <a:latin typeface="Copperplate Gothic Light" pitchFamily="34" charset="0"/>
            </a:endParaRPr>
          </a:p>
        </p:txBody>
      </p:sp>
      <p:pic>
        <p:nvPicPr>
          <p:cNvPr id="4" name="Picture 3" descr="Cg_tutorial-fig1_8.jpg"/>
          <p:cNvPicPr>
            <a:picLocks noChangeAspect="1"/>
          </p:cNvPicPr>
          <p:nvPr/>
        </p:nvPicPr>
        <p:blipFill>
          <a:blip r:embed="rId4" cstate="print"/>
          <a:stretch>
            <a:fillRect/>
          </a:stretch>
        </p:blipFill>
        <p:spPr>
          <a:xfrm>
            <a:off x="2265878" y="990600"/>
            <a:ext cx="5277922" cy="4876800"/>
          </a:xfrm>
          <a:prstGeom prst="rect">
            <a:avLst/>
          </a:prstGeom>
        </p:spPr>
      </p:pic>
      <p:sp>
        <p:nvSpPr>
          <p:cNvPr id="5" name="Rectangle 4"/>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669900"/>
                </a:solidFill>
              </a:rPr>
              <a:t>© 2003 R. Fernando &amp; M. </a:t>
            </a:r>
            <a:r>
              <a:rPr lang="en-US" sz="1200" dirty="0" err="1" smtClean="0">
                <a:solidFill>
                  <a:srgbClr val="669900"/>
                </a:solidFill>
              </a:rPr>
              <a:t>Kilgard</a:t>
            </a:r>
            <a:r>
              <a:rPr lang="en-US" sz="1200" dirty="0" smtClean="0">
                <a:solidFill>
                  <a:srgbClr val="669900"/>
                </a:solidFill>
              </a:rPr>
              <a:t>. </a:t>
            </a:r>
            <a:r>
              <a:rPr lang="en-US" sz="1200" i="1" dirty="0" smtClean="0">
                <a:solidFill>
                  <a:srgbClr val="669900"/>
                </a:solidFill>
              </a:rPr>
              <a:t>The Cg Tutorial.</a:t>
            </a:r>
          </a:p>
          <a:p>
            <a:pPr>
              <a:spcBef>
                <a:spcPts val="0"/>
              </a:spcBef>
            </a:pPr>
            <a:r>
              <a:rPr lang="en-US" sz="1200" dirty="0" smtClean="0">
                <a:solidFill>
                  <a:srgbClr val="669900"/>
                </a:solidFill>
                <a:hlinkClick r:id="rId5"/>
              </a:rPr>
              <a:t>http://bit.ly/59ffSR</a:t>
            </a:r>
            <a:r>
              <a:rPr lang="en-US" sz="1200" dirty="0" smtClean="0">
                <a:solidFill>
                  <a:srgbClr val="669900"/>
                </a:solidFill>
              </a:rPr>
              <a:t> </a:t>
            </a:r>
            <a:endParaRPr lang="en-US" sz="1200" dirty="0">
              <a:solidFill>
                <a:srgbClr val="669900"/>
              </a:solidFill>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Diffuse </a:t>
            </a:r>
            <a:r>
              <a:rPr lang="en-US" sz="1800" dirty="0" err="1" smtClean="0">
                <a:solidFill>
                  <a:srgbClr val="800000"/>
                </a:solidFill>
              </a:rPr>
              <a:t>Shader</a:t>
            </a:r>
            <a:r>
              <a:rPr lang="en-US" sz="1800" dirty="0" smtClean="0">
                <a:solidFill>
                  <a:srgbClr val="800000"/>
                </a:solidFill>
              </a:rPr>
              <a:t> (</a:t>
            </a:r>
            <a:r>
              <a:rPr lang="en-US" sz="1800" dirty="0" err="1" smtClean="0">
                <a:solidFill>
                  <a:srgbClr val="800000"/>
                </a:solidFill>
              </a:rPr>
              <a:t>NeHe</a:t>
            </a:r>
            <a:r>
              <a:rPr lang="en-US" sz="1800" dirty="0" smtClean="0">
                <a:solidFill>
                  <a:srgbClr val="800000"/>
                </a:solidFill>
              </a:rPr>
              <a:t> GLSL Example)</a:t>
            </a: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Machine Problems, Projects: Will Use Combination of </a:t>
            </a:r>
            <a:r>
              <a:rPr lang="en-US" sz="1800" dirty="0" err="1" smtClean="0">
                <a:solidFill>
                  <a:srgbClr val="800000"/>
                </a:solidFill>
              </a:rPr>
              <a:t>Shaders</a:t>
            </a:r>
            <a:endParaRPr lang="en-US" sz="1800" i="1"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[3]:</a:t>
            </a:r>
          </a:p>
          <a:p>
            <a:pPr algn="ctr">
              <a:spcBef>
                <a:spcPct val="0"/>
              </a:spcBef>
              <a:buClrTx/>
            </a:pPr>
            <a:r>
              <a:rPr lang="en-US" sz="2800" dirty="0" smtClean="0">
                <a:solidFill>
                  <a:srgbClr val="5B0DAA"/>
                </a:solidFill>
                <a:latin typeface="Copperplate Gothic Light" pitchFamily="34" charset="0"/>
              </a:rPr>
              <a:t>GLSL Example</a:t>
            </a:r>
            <a:endParaRPr lang="en-US" sz="2000" dirty="0">
              <a:solidFill>
                <a:srgbClr val="5B0DAA"/>
              </a:solidFill>
              <a:latin typeface="Copperplate Gothic Light"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1175504" y="1400175"/>
            <a:ext cx="6977895" cy="3857625"/>
          </a:xfrm>
          <a:prstGeom prst="rect">
            <a:avLst/>
          </a:prstGeom>
          <a:noFill/>
          <a:ln w="9525">
            <a:noFill/>
            <a:miter lim="800000"/>
            <a:headEnd/>
            <a:tailEnd/>
          </a:ln>
        </p:spPr>
      </p:pic>
      <p:sp>
        <p:nvSpPr>
          <p:cNvPr id="5" name="Rectangle 4"/>
          <p:cNvSpPr/>
          <p:nvPr/>
        </p:nvSpPr>
        <p:spPr>
          <a:xfrm>
            <a:off x="478462" y="5939135"/>
            <a:ext cx="2798138" cy="461665"/>
          </a:xfrm>
          <a:prstGeom prst="rect">
            <a:avLst/>
          </a:prstGeom>
        </p:spPr>
        <p:txBody>
          <a:bodyPr wrap="none">
            <a:spAutoFit/>
          </a:bodyPr>
          <a:lstStyle/>
          <a:p>
            <a:pPr>
              <a:spcBef>
                <a:spcPts val="0"/>
              </a:spcBef>
            </a:pPr>
            <a:r>
              <a:rPr lang="en-US" sz="1200" dirty="0" smtClean="0">
                <a:solidFill>
                  <a:srgbClr val="33CCFF"/>
                </a:solidFill>
              </a:rPr>
              <a:t>© 2004 F. Rudolf, </a:t>
            </a:r>
            <a:r>
              <a:rPr lang="en-US" sz="1200" dirty="0" err="1" smtClean="0">
                <a:solidFill>
                  <a:srgbClr val="33CCFF"/>
                </a:solidFill>
              </a:rPr>
              <a:t>NeHe</a:t>
            </a:r>
            <a:r>
              <a:rPr lang="en-US" sz="1200" dirty="0" smtClean="0">
                <a:solidFill>
                  <a:srgbClr val="33CCFF"/>
                </a:solidFill>
              </a:rPr>
              <a:t> Productions</a:t>
            </a:r>
          </a:p>
          <a:p>
            <a:pPr>
              <a:spcBef>
                <a:spcPts val="0"/>
              </a:spcBef>
            </a:pPr>
            <a:r>
              <a:rPr lang="en-US" sz="1200" dirty="0" smtClean="0">
                <a:solidFill>
                  <a:srgbClr val="33CCFF"/>
                </a:solidFill>
                <a:hlinkClick r:id="rId5"/>
              </a:rPr>
              <a:t>http://bit.ly/gi9g47</a:t>
            </a:r>
            <a:endParaRPr lang="en-US" sz="1200" dirty="0">
              <a:solidFill>
                <a:srgbClr val="33CCFF"/>
              </a:solidFill>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Pixel &amp; Fragment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[1]</a:t>
            </a:r>
            <a:endParaRPr lang="en-US" sz="2000" dirty="0">
              <a:solidFill>
                <a:srgbClr val="5B0DAA"/>
              </a:solidFill>
              <a:latin typeface="Copperplate Gothic Light" pitchFamily="34" charset="0"/>
            </a:endParaRPr>
          </a:p>
        </p:txBody>
      </p:sp>
      <p:sp>
        <p:nvSpPr>
          <p:cNvPr id="3"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Fragments: Pixels Plus Properties</a:t>
            </a:r>
          </a:p>
          <a:p>
            <a:pPr marL="742950" lvl="1" indent="-285750">
              <a:spcBef>
                <a:spcPts val="600"/>
              </a:spcBef>
              <a:buClr>
                <a:srgbClr val="5B0DAA"/>
              </a:buClr>
              <a:buFont typeface="Wingdings" pitchFamily="2" charset="2"/>
              <a:buChar char="­"/>
            </a:pPr>
            <a:r>
              <a:rPr lang="en-US" sz="1800" dirty="0" smtClean="0">
                <a:solidFill>
                  <a:srgbClr val="0000CC"/>
                </a:solidFill>
              </a:rPr>
              <a:t>Everything needed to shade pixel </a:t>
            </a:r>
          </a:p>
          <a:p>
            <a:pPr marL="742950" lvl="1" indent="-285750">
              <a:spcBef>
                <a:spcPts val="600"/>
              </a:spcBef>
              <a:buClr>
                <a:srgbClr val="5B0DAA"/>
              </a:buClr>
              <a:buFont typeface="Wingdings" pitchFamily="2" charset="2"/>
              <a:buChar char="­"/>
            </a:pPr>
            <a:r>
              <a:rPr lang="en-US" sz="1800" dirty="0" smtClean="0">
                <a:solidFill>
                  <a:srgbClr val="0000CC"/>
                </a:solidFill>
              </a:rPr>
              <a:t>Coordinates</a:t>
            </a:r>
          </a:p>
          <a:p>
            <a:pPr marL="742950" lvl="1" indent="-285750">
              <a:spcBef>
                <a:spcPts val="600"/>
              </a:spcBef>
              <a:buClr>
                <a:srgbClr val="5B0DAA"/>
              </a:buClr>
              <a:buFont typeface="Wingdings" pitchFamily="2" charset="2"/>
              <a:buChar char="­"/>
            </a:pPr>
            <a:r>
              <a:rPr lang="en-US" sz="1800" dirty="0" err="1" smtClean="0">
                <a:solidFill>
                  <a:srgbClr val="0000CC"/>
                </a:solidFill>
              </a:rPr>
              <a:t>Normals</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Object colors: diffuse, </a:t>
            </a:r>
            <a:r>
              <a:rPr lang="en-US" sz="1800" dirty="0" err="1" smtClean="0">
                <a:solidFill>
                  <a:srgbClr val="0000CC"/>
                </a:solidFill>
              </a:rPr>
              <a:t>specular</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Other properties</a:t>
            </a:r>
          </a:p>
          <a:p>
            <a:pPr marL="742950" lvl="1" indent="-285750">
              <a:spcBef>
                <a:spcPts val="600"/>
              </a:spcBef>
              <a:buClr>
                <a:srgbClr val="5B0DAA"/>
              </a:buClr>
              <a:buFont typeface="Wingdings" pitchFamily="2" charset="2"/>
              <a:buChar char="­"/>
            </a:pPr>
            <a:r>
              <a:rPr lang="en-US" sz="1800" dirty="0" smtClean="0">
                <a:solidFill>
                  <a:srgbClr val="0000CC"/>
                </a:solidFill>
              </a:rPr>
              <a:t>May involve local computation of lighting (local to pixel)</a:t>
            </a:r>
          </a:p>
          <a:p>
            <a:pPr marL="742950" lvl="1" indent="-285750">
              <a:spcBef>
                <a:spcPts val="600"/>
              </a:spcBef>
              <a:buClr>
                <a:srgbClr val="5B0DAA"/>
              </a:buClr>
              <a:buFont typeface="Wingdings" pitchFamily="2" charset="2"/>
              <a:buChar char="­"/>
            </a:pPr>
            <a:r>
              <a:rPr lang="en-US" sz="1800" dirty="0" smtClean="0">
                <a:solidFill>
                  <a:srgbClr val="0000CC"/>
                </a:solidFill>
              </a:rPr>
              <a:t>Typical example: </a:t>
            </a:r>
            <a:r>
              <a:rPr lang="en-US" sz="1800" dirty="0" err="1" smtClean="0">
                <a:solidFill>
                  <a:srgbClr val="0000CC"/>
                </a:solidFill>
              </a:rPr>
              <a:t>Phong</a:t>
            </a:r>
            <a:r>
              <a:rPr lang="en-US" sz="1800" dirty="0" smtClean="0">
                <a:solidFill>
                  <a:srgbClr val="0000CC"/>
                </a:solidFill>
              </a:rPr>
              <a:t>-like shading (normal interpolation)</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Programmable</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Use fragment data</a:t>
            </a:r>
          </a:p>
          <a:p>
            <a:pPr marL="742950" lvl="1" indent="-285750">
              <a:spcBef>
                <a:spcPts val="600"/>
              </a:spcBef>
              <a:buClr>
                <a:srgbClr val="5B0DAA"/>
              </a:buClr>
              <a:buFont typeface="Wingdings" pitchFamily="2" charset="2"/>
              <a:buChar char="­"/>
            </a:pPr>
            <a:r>
              <a:rPr lang="en-US" sz="1800" dirty="0" smtClean="0">
                <a:solidFill>
                  <a:srgbClr val="0000CC"/>
                </a:solidFill>
              </a:rPr>
              <a:t>Combine it with lights, textures, </a:t>
            </a:r>
            <a:r>
              <a:rPr lang="en-US" sz="1800" i="1" dirty="0" smtClean="0">
                <a:solidFill>
                  <a:srgbClr val="0000CC"/>
                </a:solidFill>
              </a:rPr>
              <a:t>etc.</a:t>
            </a:r>
          </a:p>
          <a:p>
            <a:pPr marL="342900" indent="-342900">
              <a:lnSpc>
                <a:spcPct val="110000"/>
              </a:lnSpc>
              <a:buClr>
                <a:srgbClr val="800000"/>
              </a:buClr>
              <a:buFont typeface="Wingdings" pitchFamily="2" charset="2"/>
              <a:buChar char="l"/>
            </a:pPr>
            <a:r>
              <a:rPr lang="en-US" sz="1800" dirty="0" smtClean="0">
                <a:solidFill>
                  <a:srgbClr val="800000"/>
                </a:solidFill>
              </a:rPr>
              <a:t>Hybridization: Combine Vertex and Pixel Shading</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Varying attributes for vertex (basis for fragment shading)</a:t>
            </a:r>
          </a:p>
          <a:p>
            <a:pPr marL="742950" lvl="1" indent="-285750">
              <a:spcBef>
                <a:spcPts val="600"/>
              </a:spcBef>
              <a:buClr>
                <a:srgbClr val="5B0DAA"/>
              </a:buClr>
              <a:buFont typeface="Wingdings" pitchFamily="2" charset="2"/>
              <a:buChar char="­"/>
            </a:pPr>
            <a:r>
              <a:rPr lang="en-US" sz="1800" dirty="0" smtClean="0">
                <a:solidFill>
                  <a:srgbClr val="0000CC"/>
                </a:solidFill>
              </a:rPr>
              <a:t>Interpolating value from vertex </a:t>
            </a:r>
            <a:r>
              <a:rPr lang="en-US" sz="1800" dirty="0" err="1" smtClean="0">
                <a:solidFill>
                  <a:srgbClr val="0000CC"/>
                </a:solidFill>
              </a:rPr>
              <a:t>shader</a:t>
            </a:r>
            <a:r>
              <a:rPr lang="en-US" sz="1800" dirty="0" smtClean="0">
                <a:solidFill>
                  <a:srgbClr val="0000CC"/>
                </a:solidFill>
              </a:rPr>
              <a:t> across fragments</a:t>
            </a:r>
          </a:p>
          <a:p>
            <a:pPr marL="742950" lvl="1" indent="-285750">
              <a:spcBef>
                <a:spcPts val="600"/>
              </a:spcBef>
              <a:buClr>
                <a:srgbClr val="5B0DAA"/>
              </a:buClr>
              <a:buFont typeface="Wingdings" pitchFamily="2" charset="2"/>
              <a:buChar char="­"/>
            </a:pPr>
            <a:endParaRPr lang="en-US" sz="1800" i="1" dirty="0" smtClean="0">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Pixel &amp; Fragment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[2]:</a:t>
            </a:r>
          </a:p>
          <a:p>
            <a:pPr algn="ctr">
              <a:spcBef>
                <a:spcPct val="0"/>
              </a:spcBef>
              <a:buClrTx/>
            </a:pPr>
            <a:r>
              <a:rPr lang="en-US" sz="2800" dirty="0" smtClean="0">
                <a:solidFill>
                  <a:srgbClr val="5B0DAA"/>
                </a:solidFill>
                <a:latin typeface="Copperplate Gothic Light" pitchFamily="34" charset="0"/>
              </a:rPr>
              <a:t>Cg/HLSL-Style Pipeline</a:t>
            </a:r>
          </a:p>
        </p:txBody>
      </p:sp>
      <p:pic>
        <p:nvPicPr>
          <p:cNvPr id="3" name="Picture 2" descr="Cg_tutorial-fig1_9.jpg"/>
          <p:cNvPicPr>
            <a:picLocks noChangeAspect="1"/>
          </p:cNvPicPr>
          <p:nvPr/>
        </p:nvPicPr>
        <p:blipFill>
          <a:blip r:embed="rId4" cstate="print"/>
          <a:stretch>
            <a:fillRect/>
          </a:stretch>
        </p:blipFill>
        <p:spPr>
          <a:xfrm>
            <a:off x="2190750" y="1462087"/>
            <a:ext cx="4762500" cy="3933825"/>
          </a:xfrm>
          <a:prstGeom prst="rect">
            <a:avLst/>
          </a:prstGeom>
        </p:spPr>
      </p:pic>
      <p:sp>
        <p:nvSpPr>
          <p:cNvPr id="4" name="Rectangle 3"/>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669900"/>
                </a:solidFill>
              </a:rPr>
              <a:t>© 2003 R. Fernando &amp; M. </a:t>
            </a:r>
            <a:r>
              <a:rPr lang="en-US" sz="1200" dirty="0" err="1" smtClean="0">
                <a:solidFill>
                  <a:srgbClr val="669900"/>
                </a:solidFill>
              </a:rPr>
              <a:t>Kilgard</a:t>
            </a:r>
            <a:r>
              <a:rPr lang="en-US" sz="1200" dirty="0" smtClean="0">
                <a:solidFill>
                  <a:srgbClr val="669900"/>
                </a:solidFill>
              </a:rPr>
              <a:t>. </a:t>
            </a:r>
            <a:r>
              <a:rPr lang="en-US" sz="1200" i="1" dirty="0" smtClean="0">
                <a:solidFill>
                  <a:srgbClr val="669900"/>
                </a:solidFill>
              </a:rPr>
              <a:t>The Cg Tutorial.</a:t>
            </a:r>
          </a:p>
          <a:p>
            <a:pPr>
              <a:spcBef>
                <a:spcPts val="0"/>
              </a:spcBef>
            </a:pPr>
            <a:r>
              <a:rPr lang="en-US" sz="1200" dirty="0" smtClean="0">
                <a:solidFill>
                  <a:srgbClr val="669900"/>
                </a:solidFill>
                <a:hlinkClick r:id="rId5"/>
              </a:rPr>
              <a:t>http://bit.ly/59ffSR</a:t>
            </a:r>
            <a:r>
              <a:rPr lang="en-US" sz="1200" dirty="0" smtClean="0">
                <a:solidFill>
                  <a:srgbClr val="669900"/>
                </a:solidFill>
              </a:rPr>
              <a:t> </a:t>
            </a:r>
            <a:endParaRPr lang="en-US" sz="1200" dirty="0">
              <a:solidFill>
                <a:srgbClr val="669900"/>
              </a:solidFill>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Consider BRDF (Especially </a:t>
            </a:r>
            <a:r>
              <a:rPr lang="en-US" sz="1800" dirty="0" smtClean="0">
                <a:latin typeface="Times New Roman" pitchFamily="18" charset="0"/>
                <a:cs typeface="Times New Roman" pitchFamily="18" charset="0"/>
              </a:rPr>
              <a:t>N </a:t>
            </a:r>
            <a:r>
              <a:rPr lang="en-US" sz="1800" dirty="0" smtClean="0">
                <a:latin typeface="Times New Roman" pitchFamily="18" charset="0"/>
                <a:cs typeface="Times New Roman" pitchFamily="18" charset="0"/>
                <a:sym typeface="Symbol"/>
              </a:rPr>
              <a:t> L</a:t>
            </a:r>
            <a:r>
              <a:rPr lang="en-US" sz="1800" dirty="0" smtClean="0">
                <a:solidFill>
                  <a:srgbClr val="800000"/>
                </a:solidFill>
              </a:rPr>
              <a:t>) From Last Lecture</a:t>
            </a: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Result: Diffuse Term for </a:t>
            </a:r>
            <a:r>
              <a:rPr lang="en-US" sz="1800" dirty="0" err="1" smtClean="0">
                <a:solidFill>
                  <a:srgbClr val="800000"/>
                </a:solidFill>
              </a:rPr>
              <a:t>Phong</a:t>
            </a:r>
            <a:r>
              <a:rPr lang="en-US" sz="1800" dirty="0" smtClean="0">
                <a:solidFill>
                  <a:srgbClr val="800000"/>
                </a:solidFill>
              </a:rPr>
              <a:t> Shading (One Light, No </a:t>
            </a:r>
            <a:r>
              <a:rPr lang="en-US" sz="1800" dirty="0" err="1" smtClean="0">
                <a:solidFill>
                  <a:srgbClr val="800000"/>
                </a:solidFill>
              </a:rPr>
              <a:t>Specular</a:t>
            </a:r>
            <a:r>
              <a:rPr lang="en-US" sz="1800" dirty="0" smtClean="0">
                <a:solidFill>
                  <a:srgbClr val="800000"/>
                </a:solidFill>
              </a:rPr>
              <a:t>)</a:t>
            </a:r>
            <a:endParaRPr lang="en-US" sz="1800" i="1"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Pixel &amp; Fragment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[3]:</a:t>
            </a:r>
          </a:p>
          <a:p>
            <a:pPr algn="ctr">
              <a:spcBef>
                <a:spcPct val="0"/>
              </a:spcBef>
              <a:buClrTx/>
            </a:pPr>
            <a:r>
              <a:rPr lang="en-US" sz="2800" dirty="0" smtClean="0">
                <a:solidFill>
                  <a:srgbClr val="5B0DAA"/>
                </a:solidFill>
                <a:latin typeface="Copperplate Gothic Light" pitchFamily="34" charset="0"/>
              </a:rPr>
              <a:t>GLSL Example</a:t>
            </a:r>
          </a:p>
        </p:txBody>
      </p:sp>
      <p:pic>
        <p:nvPicPr>
          <p:cNvPr id="43009" name="Picture 1"/>
          <p:cNvPicPr>
            <a:picLocks noChangeAspect="1" noChangeArrowheads="1"/>
          </p:cNvPicPr>
          <p:nvPr/>
        </p:nvPicPr>
        <p:blipFill>
          <a:blip r:embed="rId4" cstate="print"/>
          <a:srcRect/>
          <a:stretch>
            <a:fillRect/>
          </a:stretch>
        </p:blipFill>
        <p:spPr bwMode="auto">
          <a:xfrm>
            <a:off x="685799" y="1447800"/>
            <a:ext cx="8049087" cy="3657600"/>
          </a:xfrm>
          <a:prstGeom prst="rect">
            <a:avLst/>
          </a:prstGeom>
          <a:noFill/>
          <a:ln w="9525">
            <a:noFill/>
            <a:miter lim="800000"/>
            <a:headEnd/>
            <a:tailEnd/>
          </a:ln>
        </p:spPr>
      </p:pic>
      <p:sp>
        <p:nvSpPr>
          <p:cNvPr id="4" name="Rectangle 3"/>
          <p:cNvSpPr/>
          <p:nvPr/>
        </p:nvSpPr>
        <p:spPr>
          <a:xfrm>
            <a:off x="478462" y="5939135"/>
            <a:ext cx="2798138" cy="461665"/>
          </a:xfrm>
          <a:prstGeom prst="rect">
            <a:avLst/>
          </a:prstGeom>
        </p:spPr>
        <p:txBody>
          <a:bodyPr wrap="none">
            <a:spAutoFit/>
          </a:bodyPr>
          <a:lstStyle/>
          <a:p>
            <a:pPr>
              <a:spcBef>
                <a:spcPts val="0"/>
              </a:spcBef>
            </a:pPr>
            <a:r>
              <a:rPr lang="en-US" sz="1200" dirty="0" smtClean="0">
                <a:solidFill>
                  <a:srgbClr val="33CCFF"/>
                </a:solidFill>
              </a:rPr>
              <a:t>© 2004 F. Rudolf, </a:t>
            </a:r>
            <a:r>
              <a:rPr lang="en-US" sz="1200" dirty="0" err="1" smtClean="0">
                <a:solidFill>
                  <a:srgbClr val="33CCFF"/>
                </a:solidFill>
              </a:rPr>
              <a:t>NeHe</a:t>
            </a:r>
            <a:r>
              <a:rPr lang="en-US" sz="1200" dirty="0" smtClean="0">
                <a:solidFill>
                  <a:srgbClr val="33CCFF"/>
                </a:solidFill>
              </a:rPr>
              <a:t> Productions</a:t>
            </a:r>
          </a:p>
          <a:p>
            <a:pPr>
              <a:spcBef>
                <a:spcPts val="0"/>
              </a:spcBef>
            </a:pPr>
            <a:r>
              <a:rPr lang="en-US" sz="1200" dirty="0" smtClean="0">
                <a:solidFill>
                  <a:srgbClr val="33CCFF"/>
                </a:solidFill>
                <a:hlinkClick r:id="rId5"/>
              </a:rPr>
              <a:t>http://bit.ly/gi9g47</a:t>
            </a:r>
            <a:endParaRPr lang="en-US" sz="1200" dirty="0">
              <a:solidFill>
                <a:srgbClr val="33CCFF"/>
              </a:solidFill>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Summary</a:t>
            </a:r>
            <a:endParaRPr lang="en-US" sz="2000" dirty="0">
              <a:solidFill>
                <a:srgbClr val="5B0DAA"/>
              </a:solidFill>
              <a:latin typeface="Copperplate Gothic Light" pitchFamily="34" charset="0"/>
            </a:endParaRPr>
          </a:p>
        </p:txBody>
      </p:sp>
      <p:sp>
        <p:nvSpPr>
          <p:cNvPr id="8"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Last Time: Mappings, OpenGL Texturing</a:t>
            </a:r>
          </a:p>
          <a:p>
            <a:pPr marL="742950" lvl="1" indent="-285750">
              <a:spcBef>
                <a:spcPts val="600"/>
              </a:spcBef>
              <a:buClr>
                <a:srgbClr val="5B0DAA"/>
              </a:buClr>
              <a:buFont typeface="Wingdings" pitchFamily="2" charset="2"/>
              <a:buChar char="­"/>
            </a:pPr>
            <a:r>
              <a:rPr lang="en-US" sz="1800" dirty="0" smtClean="0">
                <a:solidFill>
                  <a:srgbClr val="0000CC"/>
                </a:solidFill>
              </a:rPr>
              <a:t>Shadow, reflection/environment</a:t>
            </a:r>
            <a:r>
              <a:rPr lang="en-US" sz="1800" i="1" dirty="0" smtClean="0">
                <a:solidFill>
                  <a:srgbClr val="0000CC"/>
                </a:solidFill>
              </a:rPr>
              <a:t>,</a:t>
            </a:r>
            <a:r>
              <a:rPr lang="en-US" sz="1800" dirty="0" smtClean="0">
                <a:solidFill>
                  <a:srgbClr val="0000CC"/>
                </a:solidFill>
              </a:rPr>
              <a:t> transparency, bump, displacement</a:t>
            </a:r>
          </a:p>
          <a:p>
            <a:pPr marL="742950" lvl="1" indent="-285750">
              <a:spcBef>
                <a:spcPts val="600"/>
              </a:spcBef>
              <a:buClr>
                <a:srgbClr val="5B0DAA"/>
              </a:buClr>
              <a:buFont typeface="Wingdings" pitchFamily="2" charset="2"/>
              <a:buChar char="­"/>
            </a:pPr>
            <a:r>
              <a:rPr lang="en-US" sz="1800" dirty="0" smtClean="0">
                <a:solidFill>
                  <a:srgbClr val="0000CC"/>
                </a:solidFill>
              </a:rPr>
              <a:t>Other mappings: gloss, volumetric fog, skins, rainbows, water</a:t>
            </a:r>
          </a:p>
          <a:p>
            <a:pPr marL="742950" lvl="1" indent="-285750">
              <a:spcBef>
                <a:spcPts val="600"/>
              </a:spcBef>
              <a:buClr>
                <a:srgbClr val="5B0DAA"/>
              </a:buClr>
              <a:buFont typeface="Wingdings" pitchFamily="2" charset="2"/>
              <a:buChar char="­"/>
            </a:pPr>
            <a:r>
              <a:rPr lang="en-US" sz="1800" dirty="0" smtClean="0">
                <a:solidFill>
                  <a:srgbClr val="0000CC"/>
                </a:solidFill>
              </a:rPr>
              <a:t>OpenGL texture mapping how-to</a:t>
            </a:r>
          </a:p>
          <a:p>
            <a:pPr marL="342900" indent="-342900">
              <a:lnSpc>
                <a:spcPct val="110000"/>
              </a:lnSpc>
              <a:buClr>
                <a:srgbClr val="800000"/>
              </a:buClr>
              <a:buFont typeface="Wingdings" pitchFamily="2" charset="2"/>
              <a:buChar char="l"/>
            </a:pPr>
            <a:r>
              <a:rPr lang="en-US" sz="1800" dirty="0" smtClean="0">
                <a:solidFill>
                  <a:srgbClr val="800000"/>
                </a:solidFill>
              </a:rPr>
              <a:t>Previously: Basic Drawing in Direct3D, Shading &amp; Texturing in OpenGL</a:t>
            </a:r>
          </a:p>
          <a:p>
            <a:pPr marL="342900" indent="-342900">
              <a:lnSpc>
                <a:spcPct val="110000"/>
              </a:lnSpc>
              <a:buClr>
                <a:srgbClr val="800000"/>
              </a:buClr>
              <a:buFont typeface="Wingdings" pitchFamily="2" charset="2"/>
              <a:buChar char="l"/>
            </a:pPr>
            <a:r>
              <a:rPr lang="en-US" sz="1800" dirty="0" smtClean="0">
                <a:solidFill>
                  <a:srgbClr val="800000"/>
                </a:solidFill>
              </a:rPr>
              <a:t>Today: </a:t>
            </a:r>
            <a:r>
              <a:rPr lang="en-US" sz="1800" dirty="0" err="1" smtClean="0">
                <a:solidFill>
                  <a:srgbClr val="800000"/>
                </a:solidFill>
              </a:rPr>
              <a:t>Shaders</a:t>
            </a:r>
            <a:r>
              <a:rPr lang="en-US" sz="1800" dirty="0" smtClean="0">
                <a:solidFill>
                  <a:srgbClr val="800000"/>
                </a:solidFill>
              </a:rPr>
              <a:t> in Modern Pipeline</a:t>
            </a:r>
          </a:p>
          <a:p>
            <a:pPr marL="742950" lvl="1" indent="-285750">
              <a:spcBef>
                <a:spcPts val="600"/>
              </a:spcBef>
              <a:buClr>
                <a:srgbClr val="5B0DAA"/>
              </a:buClr>
              <a:buFont typeface="Wingdings" pitchFamily="2" charset="2"/>
              <a:buChar char="­"/>
            </a:pPr>
            <a:r>
              <a:rPr lang="en-US" sz="1800" u="sng" dirty="0" smtClean="0">
                <a:solidFill>
                  <a:srgbClr val="0000CC"/>
                </a:solidFill>
              </a:rPr>
              <a:t>Vertex </a:t>
            </a:r>
            <a:r>
              <a:rPr lang="en-US" sz="1800" u="sng" dirty="0" err="1" smtClean="0">
                <a:solidFill>
                  <a:srgbClr val="0000CC"/>
                </a:solidFill>
              </a:rPr>
              <a:t>shaders</a:t>
            </a:r>
            <a:endParaRPr lang="en-US" sz="1800"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Input: per-vertex attributes (</a:t>
            </a:r>
            <a:r>
              <a:rPr lang="en-US" sz="1800" i="1" dirty="0" smtClean="0">
                <a:solidFill>
                  <a:srgbClr val="0000CC"/>
                </a:solidFill>
              </a:rPr>
              <a:t>e.g.</a:t>
            </a:r>
            <a:r>
              <a:rPr lang="en-US" sz="1800" dirty="0" smtClean="0">
                <a:solidFill>
                  <a:srgbClr val="0000CC"/>
                </a:solidFill>
              </a:rPr>
              <a:t>, object space position, normal)</a:t>
            </a:r>
          </a:p>
          <a:p>
            <a:pPr marL="1200150" lvl="2" indent="-285750">
              <a:spcBef>
                <a:spcPts val="600"/>
              </a:spcBef>
              <a:buClr>
                <a:srgbClr val="5B0DAA"/>
              </a:buClr>
              <a:buFont typeface="Wingdings" pitchFamily="2" charset="2"/>
              <a:buChar char="Ø"/>
            </a:pPr>
            <a:r>
              <a:rPr lang="en-US" sz="1800" dirty="0" smtClean="0">
                <a:solidFill>
                  <a:srgbClr val="0000CC"/>
                </a:solidFill>
              </a:rPr>
              <a:t>Output: </a:t>
            </a:r>
            <a:r>
              <a:rPr lang="en-US" sz="1800" u="sng" dirty="0" smtClean="0">
                <a:solidFill>
                  <a:srgbClr val="0000CC"/>
                </a:solidFill>
              </a:rPr>
              <a:t>lighting</a:t>
            </a:r>
            <a:r>
              <a:rPr lang="en-US" sz="1800" dirty="0" smtClean="0">
                <a:solidFill>
                  <a:srgbClr val="0000CC"/>
                </a:solidFill>
              </a:rPr>
              <a:t> model terms (</a:t>
            </a:r>
            <a:r>
              <a:rPr lang="en-US" sz="1800" i="1" dirty="0" smtClean="0">
                <a:solidFill>
                  <a:srgbClr val="0000CC"/>
                </a:solidFill>
              </a:rPr>
              <a:t>e.g.</a:t>
            </a:r>
            <a:r>
              <a:rPr lang="en-US" sz="1800" dirty="0" smtClean="0">
                <a:solidFill>
                  <a:srgbClr val="0000CC"/>
                </a:solidFill>
              </a:rPr>
              <a:t>, diffuse, </a:t>
            </a:r>
            <a:r>
              <a:rPr lang="en-US" sz="1800" dirty="0" err="1" smtClean="0">
                <a:solidFill>
                  <a:srgbClr val="0000CC"/>
                </a:solidFill>
              </a:rPr>
              <a:t>specular</a:t>
            </a:r>
            <a:r>
              <a:rPr lang="en-US" sz="1800" dirty="0" smtClean="0">
                <a:solidFill>
                  <a:srgbClr val="0000CC"/>
                </a:solidFill>
              </a:rPr>
              <a:t>, </a:t>
            </a:r>
            <a:r>
              <a:rPr lang="en-US" sz="1800" i="1" dirty="0" smtClean="0">
                <a:solidFill>
                  <a:srgbClr val="0000CC"/>
                </a:solidFill>
              </a:rPr>
              <a:t>etc.</a:t>
            </a:r>
            <a:r>
              <a:rPr lang="en-US" sz="1800" dirty="0" smtClean="0">
                <a:solidFill>
                  <a:srgbClr val="0000CC"/>
                </a:solidFill>
              </a:rPr>
              <a:t>)</a:t>
            </a:r>
          </a:p>
          <a:p>
            <a:pPr marL="742950" lvl="1" indent="-285750">
              <a:spcBef>
                <a:spcPts val="600"/>
              </a:spcBef>
              <a:buClr>
                <a:srgbClr val="5B0DAA"/>
              </a:buClr>
              <a:buFont typeface="Wingdings" pitchFamily="2" charset="2"/>
              <a:buChar char="­"/>
            </a:pPr>
            <a:r>
              <a:rPr lang="en-US" sz="1800" u="sng" dirty="0" smtClean="0">
                <a:solidFill>
                  <a:srgbClr val="0000CC"/>
                </a:solidFill>
              </a:rPr>
              <a:t>Pixel </a:t>
            </a:r>
            <a:r>
              <a:rPr lang="en-US" sz="1800" u="sng" dirty="0" err="1" smtClean="0">
                <a:solidFill>
                  <a:srgbClr val="0000CC"/>
                </a:solidFill>
              </a:rPr>
              <a:t>shaders</a:t>
            </a:r>
            <a:endParaRPr lang="en-US" sz="1800"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Input: output of vertex </a:t>
            </a:r>
            <a:r>
              <a:rPr lang="en-US" sz="1800" dirty="0" err="1" smtClean="0">
                <a:solidFill>
                  <a:srgbClr val="0000CC"/>
                </a:solidFill>
              </a:rPr>
              <a:t>shaders</a:t>
            </a:r>
            <a:r>
              <a:rPr lang="en-US" sz="1800" dirty="0" smtClean="0">
                <a:solidFill>
                  <a:srgbClr val="0000CC"/>
                </a:solidFill>
              </a:rPr>
              <a:t> (lighting </a:t>
            </a:r>
            <a:r>
              <a:rPr lang="en-US" sz="1800" i="1" dirty="0" smtClean="0">
                <a:solidFill>
                  <a:srgbClr val="0000CC"/>
                </a:solidFill>
              </a:rPr>
              <a:t>aka </a:t>
            </a:r>
            <a:r>
              <a:rPr lang="en-US" sz="1800" dirty="0" smtClean="0">
                <a:solidFill>
                  <a:srgbClr val="0000CC"/>
                </a:solidFill>
              </a:rPr>
              <a:t>illumination)</a:t>
            </a:r>
          </a:p>
          <a:p>
            <a:pPr marL="1200150" lvl="2" indent="-285750">
              <a:spcBef>
                <a:spcPts val="600"/>
              </a:spcBef>
              <a:buClr>
                <a:srgbClr val="5B0DAA"/>
              </a:buClr>
              <a:buFont typeface="Wingdings" pitchFamily="2" charset="2"/>
              <a:buChar char="Ø"/>
            </a:pPr>
            <a:r>
              <a:rPr lang="en-US" sz="1800" dirty="0" smtClean="0">
                <a:solidFill>
                  <a:srgbClr val="0000CC"/>
                </a:solidFill>
              </a:rPr>
              <a:t>Output: pixel color, transparency (R, G, B, A)</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err="1" smtClean="0">
                <a:solidFill>
                  <a:srgbClr val="800000"/>
                </a:solidFill>
              </a:rPr>
              <a:t>Shader</a:t>
            </a:r>
            <a:r>
              <a:rPr lang="en-US" sz="1800" dirty="0" smtClean="0">
                <a:solidFill>
                  <a:srgbClr val="800000"/>
                </a:solidFill>
              </a:rPr>
              <a:t> Languages – (O)GLSL, HLSL / Direct3D, </a:t>
            </a:r>
            <a:r>
              <a:rPr lang="en-US" sz="1800" dirty="0" err="1" smtClean="0">
                <a:solidFill>
                  <a:srgbClr val="800000"/>
                </a:solidFill>
              </a:rPr>
              <a:t>Renderman</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Next: Using </a:t>
            </a:r>
            <a:r>
              <a:rPr lang="en-US" sz="1800" dirty="0" err="1" smtClean="0">
                <a:solidFill>
                  <a:srgbClr val="800000"/>
                </a:solidFill>
              </a:rPr>
              <a:t>Shader</a:t>
            </a:r>
            <a:r>
              <a:rPr lang="en-US" sz="1800" dirty="0" smtClean="0">
                <a:solidFill>
                  <a:srgbClr val="800000"/>
                </a:solidFill>
              </a:rPr>
              <a:t> Languages</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Classical </a:t>
            </a:r>
            <a:r>
              <a:rPr lang="en-US" sz="1800" u="sng" dirty="0" smtClean="0">
                <a:solidFill>
                  <a:srgbClr val="800000"/>
                </a:solidFill>
              </a:rPr>
              <a:t>F</a:t>
            </a:r>
            <a:r>
              <a:rPr lang="en-US" sz="1800" dirty="0" smtClean="0">
                <a:solidFill>
                  <a:srgbClr val="800000"/>
                </a:solidFill>
              </a:rPr>
              <a:t>ixed-</a:t>
            </a:r>
            <a:r>
              <a:rPr lang="en-US" sz="1800" u="sng" dirty="0" smtClean="0">
                <a:solidFill>
                  <a:srgbClr val="800000"/>
                </a:solidFill>
              </a:rPr>
              <a:t>F</a:t>
            </a:r>
            <a:r>
              <a:rPr lang="en-US" sz="1800" dirty="0" smtClean="0">
                <a:solidFill>
                  <a:srgbClr val="800000"/>
                </a:solidFill>
              </a:rPr>
              <a:t>unction </a:t>
            </a:r>
            <a:r>
              <a:rPr lang="en-US" sz="1800" u="sng" dirty="0" smtClean="0">
                <a:solidFill>
                  <a:srgbClr val="800000"/>
                </a:solidFill>
              </a:rPr>
              <a:t>P</a:t>
            </a:r>
            <a:r>
              <a:rPr lang="en-US" sz="1800" dirty="0" smtClean="0">
                <a:solidFill>
                  <a:srgbClr val="800000"/>
                </a:solidFill>
              </a:rPr>
              <a:t>ipeline (</a:t>
            </a:r>
            <a:r>
              <a:rPr lang="en-US" sz="1800" u="sng" dirty="0" smtClean="0">
                <a:solidFill>
                  <a:srgbClr val="800000"/>
                </a:solidFill>
              </a:rPr>
              <a:t>FFP</a:t>
            </a:r>
            <a:r>
              <a:rPr lang="en-US" sz="1800" dirty="0" smtClean="0">
                <a:solidFill>
                  <a:srgbClr val="800000"/>
                </a:solidFill>
              </a:rPr>
              <a:t>): Per-Vertex Lighting, MVT + VT</a:t>
            </a:r>
          </a:p>
          <a:p>
            <a:pPr marL="742950" lvl="1" indent="-285750">
              <a:spcBef>
                <a:spcPts val="600"/>
              </a:spcBef>
              <a:buClr>
                <a:srgbClr val="5B0DAA"/>
              </a:buClr>
              <a:buFont typeface="Wingdings" pitchFamily="2" charset="2"/>
              <a:buChar char="­"/>
            </a:pPr>
            <a:r>
              <a:rPr lang="en-US" sz="1800" dirty="0" smtClean="0">
                <a:solidFill>
                  <a:srgbClr val="0000CC"/>
                </a:solidFill>
              </a:rPr>
              <a:t>Largely superseded on desktop by programmable pipeline</a:t>
            </a:r>
          </a:p>
          <a:p>
            <a:pPr marL="742950" lvl="1" indent="-285750">
              <a:spcBef>
                <a:spcPts val="600"/>
              </a:spcBef>
              <a:buClr>
                <a:srgbClr val="5B0DAA"/>
              </a:buClr>
              <a:buFont typeface="Wingdings" pitchFamily="2" charset="2"/>
              <a:buChar char="­"/>
            </a:pPr>
            <a:r>
              <a:rPr lang="en-US" sz="1800" dirty="0" smtClean="0">
                <a:solidFill>
                  <a:srgbClr val="0000CC"/>
                </a:solidFill>
              </a:rPr>
              <a:t>Still used in mobile computing</a:t>
            </a:r>
          </a:p>
          <a:p>
            <a:pPr marL="342900" indent="-342900">
              <a:lnSpc>
                <a:spcPct val="110000"/>
              </a:lnSpc>
              <a:buClr>
                <a:srgbClr val="800000"/>
              </a:buClr>
              <a:buFont typeface="Wingdings" pitchFamily="2" charset="2"/>
              <a:buChar char="l"/>
            </a:pPr>
            <a:r>
              <a:rPr lang="en-US" sz="1800" dirty="0" smtClean="0">
                <a:solidFill>
                  <a:srgbClr val="800000"/>
                </a:solidFill>
              </a:rPr>
              <a:t>Modern </a:t>
            </a:r>
            <a:r>
              <a:rPr lang="en-US" sz="1800" u="sng" dirty="0" smtClean="0">
                <a:solidFill>
                  <a:srgbClr val="800000"/>
                </a:solidFill>
              </a:rPr>
              <a:t>Programmable Pipeline</a:t>
            </a:r>
            <a:r>
              <a:rPr lang="en-US" sz="1800" dirty="0" smtClean="0">
                <a:solidFill>
                  <a:srgbClr val="800000"/>
                </a:solidFill>
              </a:rPr>
              <a:t>: Per-Pixel Lighting</a:t>
            </a:r>
          </a:p>
          <a:p>
            <a:pPr marL="342900" indent="-342900">
              <a:lnSpc>
                <a:spcPct val="110000"/>
              </a:lnSpc>
              <a:buClr>
                <a:srgbClr val="800000"/>
              </a:buClr>
              <a:buFont typeface="Wingdings" pitchFamily="2" charset="2"/>
              <a:buChar char="l"/>
            </a:pPr>
            <a:r>
              <a:rPr lang="en-US" sz="1800" u="sng" dirty="0" smtClean="0">
                <a:solidFill>
                  <a:srgbClr val="800000"/>
                </a:solidFill>
              </a:rPr>
              <a:t>Vertex </a:t>
            </a:r>
            <a:r>
              <a:rPr lang="en-US" sz="1800" u="sng" dirty="0" err="1" smtClean="0">
                <a:solidFill>
                  <a:srgbClr val="800000"/>
                </a:solidFill>
              </a:rPr>
              <a:t>Shaders</a:t>
            </a:r>
            <a:r>
              <a:rPr lang="en-US" sz="1800" dirty="0" smtClean="0">
                <a:solidFill>
                  <a:srgbClr val="800000"/>
                </a:solidFill>
              </a:rPr>
              <a:t> (FFP and Programmable)</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Input: per-vertex attributes (</a:t>
            </a:r>
            <a:r>
              <a:rPr lang="en-US" sz="1800" i="1" dirty="0" smtClean="0">
                <a:solidFill>
                  <a:srgbClr val="0000CC"/>
                </a:solidFill>
              </a:rPr>
              <a:t>e.g.</a:t>
            </a:r>
            <a:r>
              <a:rPr lang="en-US" sz="1800" dirty="0" smtClean="0">
                <a:solidFill>
                  <a:srgbClr val="0000CC"/>
                </a:solidFill>
              </a:rPr>
              <a:t>, object space position, normal</a:t>
            </a:r>
          </a:p>
          <a:p>
            <a:pPr marL="742950" lvl="1" indent="-285750">
              <a:spcBef>
                <a:spcPts val="600"/>
              </a:spcBef>
              <a:buClr>
                <a:srgbClr val="5B0DAA"/>
              </a:buClr>
              <a:buFont typeface="Wingdings" pitchFamily="2" charset="2"/>
              <a:buChar char="­"/>
            </a:pPr>
            <a:r>
              <a:rPr lang="en-US" sz="1800" dirty="0" smtClean="0">
                <a:solidFill>
                  <a:srgbClr val="0000CC"/>
                </a:solidFill>
              </a:rPr>
              <a:t>Output: </a:t>
            </a:r>
            <a:r>
              <a:rPr lang="en-US" sz="1800" u="sng" dirty="0" smtClean="0">
                <a:solidFill>
                  <a:srgbClr val="0000CC"/>
                </a:solidFill>
              </a:rPr>
              <a:t>lighting</a:t>
            </a:r>
            <a:r>
              <a:rPr lang="en-US" sz="1800" dirty="0" smtClean="0">
                <a:solidFill>
                  <a:srgbClr val="0000CC"/>
                </a:solidFill>
              </a:rPr>
              <a:t> model terms (</a:t>
            </a:r>
            <a:r>
              <a:rPr lang="en-US" sz="1800" i="1" dirty="0" smtClean="0">
                <a:solidFill>
                  <a:srgbClr val="0000CC"/>
                </a:solidFill>
              </a:rPr>
              <a:t>e.g.</a:t>
            </a:r>
            <a:r>
              <a:rPr lang="en-US" sz="1800" dirty="0" smtClean="0">
                <a:solidFill>
                  <a:srgbClr val="0000CC"/>
                </a:solidFill>
              </a:rPr>
              <a:t>, diffuse, </a:t>
            </a:r>
            <a:r>
              <a:rPr lang="en-US" sz="1800" dirty="0" err="1" smtClean="0">
                <a:solidFill>
                  <a:srgbClr val="0000CC"/>
                </a:solidFill>
              </a:rPr>
              <a:t>specular</a:t>
            </a:r>
            <a:r>
              <a:rPr lang="en-US" sz="1800" dirty="0" smtClean="0">
                <a:solidFill>
                  <a:srgbClr val="0000CC"/>
                </a:solidFill>
              </a:rPr>
              <a:t>, </a:t>
            </a:r>
            <a:r>
              <a:rPr lang="en-US" sz="1800" i="1" dirty="0" smtClean="0">
                <a:solidFill>
                  <a:srgbClr val="0000CC"/>
                </a:solidFill>
              </a:rPr>
              <a:t>etc.</a:t>
            </a:r>
            <a:r>
              <a:rPr lang="en-US" sz="1800" dirty="0" smtClean="0">
                <a:solidFill>
                  <a:srgbClr val="0000CC"/>
                </a:solidFill>
              </a:rPr>
              <a:t>)</a:t>
            </a:r>
          </a:p>
          <a:p>
            <a:pPr marL="342900" indent="-342900">
              <a:lnSpc>
                <a:spcPct val="110000"/>
              </a:lnSpc>
              <a:buClr>
                <a:srgbClr val="800000"/>
              </a:buClr>
              <a:buFont typeface="Wingdings" pitchFamily="2" charset="2"/>
              <a:buChar char="l"/>
            </a:pPr>
            <a:r>
              <a:rPr lang="en-US" sz="1800" u="sng" dirty="0" smtClean="0">
                <a:solidFill>
                  <a:srgbClr val="800000"/>
                </a:solidFill>
              </a:rPr>
              <a:t>Pixel </a:t>
            </a:r>
            <a:r>
              <a:rPr lang="en-US" sz="1800" u="sng" dirty="0" err="1" smtClean="0">
                <a:solidFill>
                  <a:srgbClr val="800000"/>
                </a:solidFill>
              </a:rPr>
              <a:t>Shaders</a:t>
            </a:r>
            <a:r>
              <a:rPr lang="en-US" sz="1800" dirty="0" smtClean="0">
                <a:solidFill>
                  <a:srgbClr val="800000"/>
                </a:solidFill>
              </a:rPr>
              <a:t> (Programmable Only)</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Input: output of vertex </a:t>
            </a:r>
            <a:r>
              <a:rPr lang="en-US" sz="1800" dirty="0" err="1" smtClean="0">
                <a:solidFill>
                  <a:srgbClr val="0000CC"/>
                </a:solidFill>
              </a:rPr>
              <a:t>shaders</a:t>
            </a:r>
            <a:r>
              <a:rPr lang="en-US" sz="1800" dirty="0" smtClean="0">
                <a:solidFill>
                  <a:srgbClr val="0000CC"/>
                </a:solidFill>
              </a:rPr>
              <a:t> (lighting </a:t>
            </a:r>
            <a:r>
              <a:rPr lang="en-US" sz="1800" i="1" dirty="0" smtClean="0">
                <a:solidFill>
                  <a:srgbClr val="0000CC"/>
                </a:solidFill>
              </a:rPr>
              <a:t>aka </a:t>
            </a:r>
            <a:r>
              <a:rPr lang="en-US" sz="1800" dirty="0" smtClean="0">
                <a:solidFill>
                  <a:srgbClr val="0000CC"/>
                </a:solidFill>
              </a:rPr>
              <a:t>illumination) </a:t>
            </a:r>
          </a:p>
          <a:p>
            <a:pPr marL="742950" lvl="1" indent="-285750">
              <a:spcBef>
                <a:spcPts val="600"/>
              </a:spcBef>
              <a:buClr>
                <a:srgbClr val="5B0DAA"/>
              </a:buClr>
              <a:buFont typeface="Wingdings" pitchFamily="2" charset="2"/>
              <a:buChar char="­"/>
            </a:pPr>
            <a:r>
              <a:rPr lang="en-US" sz="1800" dirty="0" smtClean="0">
                <a:solidFill>
                  <a:srgbClr val="0000CC"/>
                </a:solidFill>
              </a:rPr>
              <a:t>Output: pixel color, transparency (R, G, B, A)</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Brief Digression</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Note: vertices are </a:t>
            </a:r>
            <a:r>
              <a:rPr lang="en-US" sz="1800" i="1" dirty="0" smtClean="0">
                <a:solidFill>
                  <a:srgbClr val="0000CC"/>
                </a:solidFill>
              </a:rPr>
              <a:t>lit</a:t>
            </a:r>
            <a:r>
              <a:rPr lang="en-US" sz="1800" dirty="0" smtClean="0">
                <a:solidFill>
                  <a:srgbClr val="0000CC"/>
                </a:solidFill>
              </a:rPr>
              <a:t>, pixels are </a:t>
            </a:r>
            <a:r>
              <a:rPr lang="en-US" sz="1800" i="1" dirty="0" smtClean="0">
                <a:solidFill>
                  <a:srgbClr val="0000CC"/>
                </a:solidFill>
              </a:rPr>
              <a:t>shaded</a:t>
            </a:r>
          </a:p>
          <a:p>
            <a:pPr marL="1200150" lvl="2" indent="-285750">
              <a:spcBef>
                <a:spcPts val="600"/>
              </a:spcBef>
              <a:buClr>
                <a:srgbClr val="5B0DAA"/>
              </a:buClr>
              <a:buFont typeface="Wingdings" pitchFamily="2" charset="2"/>
              <a:buChar char="Ø"/>
            </a:pPr>
            <a:r>
              <a:rPr lang="en-US" sz="1800" dirty="0" smtClean="0">
                <a:solidFill>
                  <a:srgbClr val="0000CC"/>
                </a:solidFill>
              </a:rPr>
              <a:t>“Pixel </a:t>
            </a:r>
            <a:r>
              <a:rPr lang="en-US" sz="1800" dirty="0" err="1" smtClean="0">
                <a:solidFill>
                  <a:srgbClr val="0000CC"/>
                </a:solidFill>
              </a:rPr>
              <a:t>shader</a:t>
            </a:r>
            <a:r>
              <a:rPr lang="en-US" sz="1800" dirty="0" smtClean="0">
                <a:solidFill>
                  <a:srgbClr val="0000CC"/>
                </a:solidFill>
              </a:rPr>
              <a:t>”: well-defined (</a:t>
            </a:r>
            <a:r>
              <a:rPr lang="en-US" sz="1800" dirty="0" err="1" smtClean="0">
                <a:solidFill>
                  <a:srgbClr val="0000CC"/>
                </a:solidFill>
              </a:rPr>
              <a:t>iff</a:t>
            </a:r>
            <a:r>
              <a:rPr lang="en-US" sz="1800" dirty="0" smtClean="0">
                <a:solidFill>
                  <a:srgbClr val="0000CC"/>
                </a:solidFill>
              </a:rPr>
              <a:t> “pixel” is)</a:t>
            </a:r>
            <a:endParaRPr lang="en-US" sz="1800" i="1"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“Vertex </a:t>
            </a:r>
            <a:r>
              <a:rPr lang="en-US" sz="1800" dirty="0" err="1" smtClean="0">
                <a:solidFill>
                  <a:srgbClr val="0000CC"/>
                </a:solidFill>
              </a:rPr>
              <a:t>shader</a:t>
            </a:r>
            <a:r>
              <a:rPr lang="en-US" sz="1800" dirty="0" smtClean="0">
                <a:solidFill>
                  <a:srgbClr val="0000CC"/>
                </a:solidFill>
              </a:rPr>
              <a:t>”: misnomer (somewhat) </a:t>
            </a:r>
          </a:p>
          <a:p>
            <a:pPr marL="742950" lvl="1" indent="-285750">
              <a:spcBef>
                <a:spcPts val="600"/>
              </a:spcBef>
              <a:buClr>
                <a:srgbClr val="5B0DAA"/>
              </a:buClr>
              <a:buFont typeface="Wingdings" pitchFamily="2" charset="2"/>
              <a:buChar char="­"/>
            </a:pPr>
            <a:r>
              <a:rPr lang="en-US" sz="1800" dirty="0" smtClean="0">
                <a:solidFill>
                  <a:srgbClr val="0000CC"/>
                </a:solidFill>
              </a:rPr>
              <a:t>Most people refer to both as “</a:t>
            </a:r>
            <a:r>
              <a:rPr lang="en-US" sz="1800" dirty="0" err="1" smtClean="0">
                <a:solidFill>
                  <a:srgbClr val="0000CC"/>
                </a:solidFill>
              </a:rPr>
              <a:t>shaders</a:t>
            </a:r>
            <a:r>
              <a:rPr lang="en-US" sz="1800" dirty="0" smtClean="0">
                <a:solidFill>
                  <a:srgbClr val="0000CC"/>
                </a:solidFill>
              </a:rPr>
              <a:t>”</a:t>
            </a: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p:txBody>
      </p:sp>
      <p:sp>
        <p:nvSpPr>
          <p:cNvPr id="4" name="Rectangle 2"/>
          <p:cNvSpPr>
            <a:spLocks noChangeArrowheads="1"/>
          </p:cNvSpPr>
          <p:nvPr/>
        </p:nvSpPr>
        <p:spPr bwMode="auto">
          <a:xfrm>
            <a:off x="1219200" y="76200"/>
            <a:ext cx="73914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a:t>
            </a:r>
          </a:p>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a:t>
            </a:r>
            <a:r>
              <a:rPr lang="en-US" sz="2800" i="1" dirty="0" smtClean="0">
                <a:solidFill>
                  <a:srgbClr val="5B0DAA"/>
                </a:solidFill>
                <a:latin typeface="Copperplate Gothic Light" pitchFamily="34" charset="0"/>
              </a:rPr>
              <a:t>vs. </a:t>
            </a:r>
            <a:r>
              <a:rPr lang="en-US" sz="2800" dirty="0" smtClean="0">
                <a:solidFill>
                  <a:srgbClr val="5B0DAA"/>
                </a:solidFill>
                <a:latin typeface="Copperplate Gothic Light" pitchFamily="34" charset="0"/>
              </a:rPr>
              <a:t>Pixel </a:t>
            </a:r>
            <a:r>
              <a:rPr lang="en-US" sz="2800" dirty="0" err="1" smtClean="0">
                <a:solidFill>
                  <a:srgbClr val="5B0DAA"/>
                </a:solidFill>
                <a:latin typeface="Copperplate Gothic Light" pitchFamily="34" charset="0"/>
              </a:rPr>
              <a:t>Shaders</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Terminology</a:t>
            </a:r>
            <a:endParaRPr lang="en-US" sz="2000" dirty="0">
              <a:solidFill>
                <a:srgbClr val="5B0DAA"/>
              </a:solidFill>
              <a:latin typeface="Copperplate Gothic Light" pitchFamily="34" charset="0"/>
            </a:endParaRPr>
          </a:p>
        </p:txBody>
      </p:sp>
      <p:sp>
        <p:nvSpPr>
          <p:cNvPr id="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Mappings</a:t>
            </a:r>
          </a:p>
          <a:p>
            <a:pPr marL="742950" lvl="1" indent="-285750">
              <a:spcBef>
                <a:spcPts val="600"/>
              </a:spcBef>
              <a:buClr>
                <a:srgbClr val="5B0DAA"/>
              </a:buClr>
              <a:buFont typeface="Wingdings" pitchFamily="2" charset="2"/>
              <a:buChar char="­"/>
            </a:pPr>
            <a:r>
              <a:rPr lang="en-US" sz="1800" u="sng" dirty="0" smtClean="0">
                <a:solidFill>
                  <a:srgbClr val="0000CC"/>
                </a:solidFill>
              </a:rPr>
              <a:t>Shadow</a:t>
            </a:r>
            <a:r>
              <a:rPr lang="en-US" sz="1800" dirty="0" smtClean="0">
                <a:solidFill>
                  <a:srgbClr val="0000CC"/>
                </a:solidFill>
              </a:rPr>
              <a:t>, reflection/</a:t>
            </a:r>
            <a:r>
              <a:rPr lang="en-US" sz="1800" u="sng" dirty="0" smtClean="0">
                <a:solidFill>
                  <a:srgbClr val="0000CC"/>
                </a:solidFill>
              </a:rPr>
              <a:t>environment</a:t>
            </a:r>
            <a:r>
              <a:rPr lang="en-US" sz="1800" i="1" dirty="0" smtClean="0">
                <a:solidFill>
                  <a:srgbClr val="0000CC"/>
                </a:solidFill>
              </a:rPr>
              <a:t>,</a:t>
            </a:r>
            <a:r>
              <a:rPr lang="en-US" sz="1800" dirty="0" smtClean="0">
                <a:solidFill>
                  <a:srgbClr val="0000CC"/>
                </a:solidFill>
              </a:rPr>
              <a:t> </a:t>
            </a:r>
            <a:r>
              <a:rPr lang="en-US" sz="1800" u="sng" dirty="0" smtClean="0">
                <a:solidFill>
                  <a:srgbClr val="0000CC"/>
                </a:solidFill>
              </a:rPr>
              <a:t>transparency</a:t>
            </a:r>
            <a:r>
              <a:rPr lang="en-US" sz="1800" dirty="0" smtClean="0">
                <a:solidFill>
                  <a:srgbClr val="0000CC"/>
                </a:solidFill>
              </a:rPr>
              <a:t>, </a:t>
            </a:r>
            <a:r>
              <a:rPr lang="en-US" sz="1800" u="sng" dirty="0" smtClean="0">
                <a:solidFill>
                  <a:srgbClr val="0000CC"/>
                </a:solidFill>
              </a:rPr>
              <a:t>bump</a:t>
            </a:r>
            <a:r>
              <a:rPr lang="en-US" sz="1800" dirty="0" smtClean="0">
                <a:solidFill>
                  <a:srgbClr val="0000CC"/>
                </a:solidFill>
              </a:rPr>
              <a:t>, </a:t>
            </a:r>
            <a:r>
              <a:rPr lang="en-US" sz="1800" u="sng" dirty="0" smtClean="0">
                <a:solidFill>
                  <a:srgbClr val="0000CC"/>
                </a:solidFill>
              </a:rPr>
              <a:t>displacement</a:t>
            </a:r>
          </a:p>
          <a:p>
            <a:pPr marL="742950" lvl="1" indent="-285750">
              <a:spcBef>
                <a:spcPts val="600"/>
              </a:spcBef>
              <a:buClr>
                <a:srgbClr val="5B0DAA"/>
              </a:buClr>
              <a:buFont typeface="Wingdings" pitchFamily="2" charset="2"/>
              <a:buChar char="­"/>
            </a:pPr>
            <a:r>
              <a:rPr lang="en-US" sz="1800" dirty="0" smtClean="0">
                <a:solidFill>
                  <a:srgbClr val="0000CC"/>
                </a:solidFill>
              </a:rPr>
              <a:t>Other mappings: gloss, </a:t>
            </a:r>
            <a:r>
              <a:rPr lang="en-US" sz="1800" u="sng" dirty="0" smtClean="0">
                <a:solidFill>
                  <a:srgbClr val="0000CC"/>
                </a:solidFill>
              </a:rPr>
              <a:t>volumetric</a:t>
            </a:r>
            <a:r>
              <a:rPr lang="en-US" sz="1800" dirty="0" smtClean="0">
                <a:solidFill>
                  <a:srgbClr val="0000CC"/>
                </a:solidFill>
              </a:rPr>
              <a:t> fog, </a:t>
            </a:r>
            <a:r>
              <a:rPr lang="en-US" sz="1800" u="sng" dirty="0" smtClean="0">
                <a:solidFill>
                  <a:srgbClr val="0000CC"/>
                </a:solidFill>
              </a:rPr>
              <a:t>skins</a:t>
            </a:r>
            <a:r>
              <a:rPr lang="en-US" sz="1800" dirty="0" smtClean="0">
                <a:solidFill>
                  <a:srgbClr val="0000CC"/>
                </a:solidFill>
              </a:rPr>
              <a:t>, rainbows, water</a:t>
            </a:r>
          </a:p>
          <a:p>
            <a:pPr marL="342900" indent="-342900">
              <a:lnSpc>
                <a:spcPct val="110000"/>
              </a:lnSpc>
              <a:buClr>
                <a:srgbClr val="800000"/>
              </a:buClr>
              <a:buFont typeface="Wingdings" pitchFamily="2" charset="2"/>
              <a:buChar char="l"/>
            </a:pPr>
            <a:r>
              <a:rPr lang="en-US" sz="1800" dirty="0" smtClean="0">
                <a:solidFill>
                  <a:srgbClr val="800000"/>
                </a:solidFill>
              </a:rPr>
              <a:t>Classical </a:t>
            </a:r>
            <a:r>
              <a:rPr lang="en-US" sz="1800" u="sng" dirty="0" smtClean="0">
                <a:solidFill>
                  <a:srgbClr val="800000"/>
                </a:solidFill>
              </a:rPr>
              <a:t>F</a:t>
            </a:r>
            <a:r>
              <a:rPr lang="en-US" sz="1800" dirty="0" smtClean="0">
                <a:solidFill>
                  <a:srgbClr val="800000"/>
                </a:solidFill>
              </a:rPr>
              <a:t>ixed-</a:t>
            </a:r>
            <a:r>
              <a:rPr lang="en-US" sz="1800" u="sng" dirty="0" smtClean="0">
                <a:solidFill>
                  <a:srgbClr val="800000"/>
                </a:solidFill>
              </a:rPr>
              <a:t>F</a:t>
            </a:r>
            <a:r>
              <a:rPr lang="en-US" sz="1800" dirty="0" smtClean="0">
                <a:solidFill>
                  <a:srgbClr val="800000"/>
                </a:solidFill>
              </a:rPr>
              <a:t>unction </a:t>
            </a:r>
            <a:r>
              <a:rPr lang="en-US" sz="1800" u="sng" dirty="0" smtClean="0">
                <a:solidFill>
                  <a:srgbClr val="800000"/>
                </a:solidFill>
              </a:rPr>
              <a:t>P</a:t>
            </a:r>
            <a:r>
              <a:rPr lang="en-US" sz="1800" dirty="0" smtClean="0">
                <a:solidFill>
                  <a:srgbClr val="800000"/>
                </a:solidFill>
              </a:rPr>
              <a:t>ipeline (</a:t>
            </a:r>
            <a:r>
              <a:rPr lang="en-US" sz="1800" u="sng" dirty="0" smtClean="0">
                <a:solidFill>
                  <a:srgbClr val="800000"/>
                </a:solidFill>
              </a:rPr>
              <a:t>FFP</a:t>
            </a:r>
            <a:r>
              <a:rPr lang="en-US" sz="1800" dirty="0" smtClean="0">
                <a:solidFill>
                  <a:srgbClr val="800000"/>
                </a:solidFill>
              </a:rPr>
              <a:t>): Per-Vertex Lighting, MVT + VT</a:t>
            </a:r>
          </a:p>
          <a:p>
            <a:pPr marL="342900" indent="-342900">
              <a:lnSpc>
                <a:spcPct val="110000"/>
              </a:lnSpc>
              <a:buClr>
                <a:srgbClr val="800000"/>
              </a:buClr>
              <a:buFont typeface="Wingdings" pitchFamily="2" charset="2"/>
              <a:buChar char="l"/>
            </a:pPr>
            <a:r>
              <a:rPr lang="en-US" sz="1800" dirty="0" smtClean="0">
                <a:solidFill>
                  <a:srgbClr val="800000"/>
                </a:solidFill>
              </a:rPr>
              <a:t>Modern </a:t>
            </a:r>
            <a:r>
              <a:rPr lang="en-US" sz="1800" u="sng" dirty="0" smtClean="0">
                <a:solidFill>
                  <a:srgbClr val="800000"/>
                </a:solidFill>
              </a:rPr>
              <a:t>Programmable Pipeline</a:t>
            </a:r>
            <a:r>
              <a:rPr lang="en-US" sz="1800" dirty="0" smtClean="0">
                <a:solidFill>
                  <a:srgbClr val="800000"/>
                </a:solidFill>
              </a:rPr>
              <a:t>: Per-Pixel Lighting</a:t>
            </a:r>
          </a:p>
          <a:p>
            <a:pPr marL="342900" indent="-342900">
              <a:lnSpc>
                <a:spcPct val="110000"/>
              </a:lnSpc>
              <a:buClr>
                <a:srgbClr val="800000"/>
              </a:buClr>
              <a:buFont typeface="Wingdings" pitchFamily="2" charset="2"/>
              <a:buChar char="l"/>
            </a:pPr>
            <a:r>
              <a:rPr lang="en-US" sz="1800" u="sng" dirty="0" err="1" smtClean="0">
                <a:solidFill>
                  <a:srgbClr val="800000"/>
                </a:solidFill>
              </a:rPr>
              <a:t>Shader</a:t>
            </a:r>
            <a:r>
              <a:rPr lang="en-US" sz="1800" u="sng" dirty="0" smtClean="0">
                <a:solidFill>
                  <a:srgbClr val="800000"/>
                </a:solidFill>
              </a:rPr>
              <a:t> Languages</a:t>
            </a:r>
            <a:r>
              <a:rPr lang="en-US" sz="1800" dirty="0" smtClean="0">
                <a:solidFill>
                  <a:srgbClr val="800000"/>
                </a:solidFill>
              </a:rPr>
              <a:t> (SLs)</a:t>
            </a:r>
          </a:p>
          <a:p>
            <a:pPr marL="742950" lvl="1" indent="-285750">
              <a:spcBef>
                <a:spcPts val="600"/>
              </a:spcBef>
              <a:buClr>
                <a:srgbClr val="5B0DAA"/>
              </a:buClr>
              <a:buFont typeface="Wingdings" pitchFamily="2" charset="2"/>
              <a:buChar char="­"/>
            </a:pPr>
            <a:r>
              <a:rPr lang="en-US" sz="1800" u="sng" dirty="0" smtClean="0">
                <a:solidFill>
                  <a:srgbClr val="0000CC"/>
                </a:solidFill>
              </a:rPr>
              <a:t>Domain-specific programming languages</a:t>
            </a:r>
          </a:p>
          <a:p>
            <a:pPr marL="742950" lvl="1" indent="-285750">
              <a:spcBef>
                <a:spcPts val="600"/>
              </a:spcBef>
              <a:buClr>
                <a:srgbClr val="5B0DAA"/>
              </a:buClr>
              <a:buFont typeface="Wingdings" pitchFamily="2" charset="2"/>
              <a:buChar char="­"/>
            </a:pPr>
            <a:r>
              <a:rPr lang="en-US" sz="1800" dirty="0" smtClean="0">
                <a:solidFill>
                  <a:srgbClr val="0000CC"/>
                </a:solidFill>
              </a:rPr>
              <a:t>Geared towards </a:t>
            </a:r>
            <a:r>
              <a:rPr lang="en-US" sz="1800" u="sng" dirty="0" smtClean="0">
                <a:solidFill>
                  <a:srgbClr val="0000CC"/>
                </a:solidFill>
              </a:rPr>
              <a:t>hardware rendering</a:t>
            </a:r>
          </a:p>
          <a:p>
            <a:pPr marL="342900" indent="-342900">
              <a:lnSpc>
                <a:spcPct val="110000"/>
              </a:lnSpc>
              <a:buClr>
                <a:srgbClr val="800000"/>
              </a:buClr>
              <a:buFont typeface="Wingdings" pitchFamily="2" charset="2"/>
              <a:buChar char="l"/>
            </a:pPr>
            <a:r>
              <a:rPr lang="en-US" sz="1800" dirty="0" smtClean="0">
                <a:solidFill>
                  <a:srgbClr val="800000"/>
                </a:solidFill>
              </a:rPr>
              <a:t>Specific SLs Covered</a:t>
            </a:r>
          </a:p>
          <a:p>
            <a:pPr marL="742950" lvl="1" indent="-285750">
              <a:spcBef>
                <a:spcPts val="600"/>
              </a:spcBef>
              <a:buClr>
                <a:srgbClr val="5B0DAA"/>
              </a:buClr>
              <a:buFont typeface="Wingdings" pitchFamily="2" charset="2"/>
              <a:buChar char="­"/>
            </a:pPr>
            <a:r>
              <a:rPr lang="en-US" sz="1800" u="sng" dirty="0" smtClean="0">
                <a:solidFill>
                  <a:srgbClr val="0000CC"/>
                </a:solidFill>
              </a:rPr>
              <a:t>HLSL</a:t>
            </a:r>
            <a:r>
              <a:rPr lang="en-US" sz="1800" dirty="0" smtClean="0">
                <a:solidFill>
                  <a:srgbClr val="0000CC"/>
                </a:solidFill>
              </a:rPr>
              <a:t> / Direct3D – Microsoft’s programmable pipeline; overview</a:t>
            </a:r>
          </a:p>
          <a:p>
            <a:pPr marL="742950" lvl="1" indent="-285750">
              <a:spcBef>
                <a:spcPts val="600"/>
              </a:spcBef>
              <a:buClr>
                <a:srgbClr val="5B0DAA"/>
              </a:buClr>
              <a:buFont typeface="Wingdings" pitchFamily="2" charset="2"/>
              <a:buChar char="­"/>
            </a:pPr>
            <a:r>
              <a:rPr lang="en-US" sz="1800" u="sng" dirty="0" smtClean="0">
                <a:solidFill>
                  <a:srgbClr val="0000CC"/>
                </a:solidFill>
              </a:rPr>
              <a:t>Cg</a:t>
            </a:r>
            <a:r>
              <a:rPr lang="en-US" sz="1800" dirty="0" smtClean="0">
                <a:solidFill>
                  <a:srgbClr val="0000CC"/>
                </a:solidFill>
              </a:rPr>
              <a:t> – </a:t>
            </a:r>
            <a:r>
              <a:rPr lang="en-US" sz="1800" dirty="0" err="1" smtClean="0">
                <a:solidFill>
                  <a:srgbClr val="0000CC"/>
                </a:solidFill>
              </a:rPr>
              <a:t>Nvidia’s</a:t>
            </a:r>
            <a:r>
              <a:rPr lang="en-US" sz="1800" dirty="0" smtClean="0">
                <a:solidFill>
                  <a:srgbClr val="0000CC"/>
                </a:solidFill>
              </a:rPr>
              <a:t> OpenGL / Direct3D descendant</a:t>
            </a:r>
          </a:p>
          <a:p>
            <a:pPr marL="742950" lvl="1" indent="-285750">
              <a:spcBef>
                <a:spcPts val="600"/>
              </a:spcBef>
              <a:buClr>
                <a:srgbClr val="5B0DAA"/>
              </a:buClr>
              <a:buFont typeface="Wingdings" pitchFamily="2" charset="2"/>
              <a:buChar char="­"/>
            </a:pPr>
            <a:r>
              <a:rPr lang="en-US" sz="1800" u="sng" dirty="0" smtClean="0">
                <a:solidFill>
                  <a:srgbClr val="0000CC"/>
                </a:solidFill>
              </a:rPr>
              <a:t>(O)GLSL</a:t>
            </a:r>
            <a:r>
              <a:rPr lang="en-US" sz="1800" dirty="0" smtClean="0">
                <a:solidFill>
                  <a:srgbClr val="0000CC"/>
                </a:solidFill>
              </a:rPr>
              <a:t> – OpenGL shading language, covered in more detail</a:t>
            </a:r>
          </a:p>
          <a:p>
            <a:pPr marL="342900" indent="-342900">
              <a:lnSpc>
                <a:spcPct val="110000"/>
              </a:lnSpc>
              <a:buClr>
                <a:srgbClr val="800000"/>
              </a:buClr>
              <a:buFont typeface="Wingdings" pitchFamily="2" charset="2"/>
              <a:buChar char="l"/>
            </a:pPr>
            <a:r>
              <a:rPr lang="en-US" sz="1800" dirty="0" smtClean="0">
                <a:solidFill>
                  <a:srgbClr val="800000"/>
                </a:solidFill>
              </a:rPr>
              <a:t>Other </a:t>
            </a:r>
            <a:r>
              <a:rPr lang="en-US" sz="1800" dirty="0" err="1" smtClean="0">
                <a:solidFill>
                  <a:srgbClr val="800000"/>
                </a:solidFill>
              </a:rPr>
              <a:t>Shader</a:t>
            </a:r>
            <a:r>
              <a:rPr lang="en-US" sz="1800" dirty="0" smtClean="0">
                <a:solidFill>
                  <a:srgbClr val="800000"/>
                </a:solidFill>
              </a:rPr>
              <a:t> Languages Beyond Scope of This Course</a:t>
            </a:r>
          </a:p>
          <a:p>
            <a:pPr marL="742950" lvl="1" indent="-285750">
              <a:spcBef>
                <a:spcPts val="600"/>
              </a:spcBef>
              <a:buClr>
                <a:srgbClr val="5B0DAA"/>
              </a:buClr>
              <a:buFont typeface="Wingdings" pitchFamily="2" charset="2"/>
              <a:buChar char="­"/>
            </a:pPr>
            <a:r>
              <a:rPr lang="en-US" sz="1800" u="sng" dirty="0" smtClean="0">
                <a:solidFill>
                  <a:srgbClr val="0000CC"/>
                </a:solidFill>
              </a:rPr>
              <a:t>Gelato</a:t>
            </a:r>
            <a:r>
              <a:rPr lang="en-US" sz="1800" dirty="0" smtClean="0">
                <a:solidFill>
                  <a:srgbClr val="0000CC"/>
                </a:solidFill>
              </a:rPr>
              <a:t> – </a:t>
            </a:r>
            <a:r>
              <a:rPr lang="en-US" sz="1800" dirty="0" err="1" smtClean="0">
                <a:solidFill>
                  <a:srgbClr val="0000CC"/>
                </a:solidFill>
              </a:rPr>
              <a:t>Nvidia’s</a:t>
            </a:r>
            <a:r>
              <a:rPr lang="en-US" sz="1800" dirty="0" smtClean="0">
                <a:solidFill>
                  <a:srgbClr val="0000CC"/>
                </a:solidFill>
              </a:rPr>
              <a:t> production render farm SL</a:t>
            </a:r>
            <a:endParaRPr lang="en-US" sz="1800" u="sng" dirty="0" smtClean="0">
              <a:solidFill>
                <a:srgbClr val="0000CC"/>
              </a:solidFill>
            </a:endParaRPr>
          </a:p>
          <a:p>
            <a:pPr marL="742950" lvl="1" indent="-285750">
              <a:spcBef>
                <a:spcPts val="600"/>
              </a:spcBef>
              <a:buClr>
                <a:srgbClr val="5B0DAA"/>
              </a:buClr>
              <a:buFont typeface="Wingdings" pitchFamily="2" charset="2"/>
              <a:buChar char="­"/>
            </a:pPr>
            <a:r>
              <a:rPr lang="en-US" sz="1800" u="sng" dirty="0" err="1" smtClean="0">
                <a:solidFill>
                  <a:srgbClr val="0000CC"/>
                </a:solidFill>
              </a:rPr>
              <a:t>Renderman</a:t>
            </a:r>
            <a:r>
              <a:rPr lang="en-US" sz="1800" dirty="0" smtClean="0">
                <a:solidFill>
                  <a:srgbClr val="0000CC"/>
                </a:solidFill>
              </a:rPr>
              <a:t> – Pixar’s specification, renderer, or SL</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Acknowledgements:</a:t>
            </a:r>
          </a:p>
          <a:p>
            <a:pPr algn="ctr">
              <a:spcBef>
                <a:spcPct val="0"/>
              </a:spcBef>
              <a:buClrTx/>
            </a:pPr>
            <a:r>
              <a:rPr lang="en-US" sz="2800" dirty="0" smtClean="0">
                <a:solidFill>
                  <a:srgbClr val="5B0DAA"/>
                </a:solidFill>
                <a:latin typeface="Copperplate Gothic Light" pitchFamily="34" charset="0"/>
              </a:rPr>
              <a:t>Many Mappings</a:t>
            </a:r>
            <a:endParaRPr lang="en-US" sz="2000" dirty="0">
              <a:solidFill>
                <a:srgbClr val="5B0DAA"/>
              </a:solidFill>
              <a:latin typeface="Copperplate Gothic Light" pitchFamily="34" charset="0"/>
            </a:endParaRPr>
          </a:p>
        </p:txBody>
      </p:sp>
      <p:sp>
        <p:nvSpPr>
          <p:cNvPr id="4" name="Rectangle 3"/>
          <p:cNvSpPr/>
          <p:nvPr/>
        </p:nvSpPr>
        <p:spPr>
          <a:xfrm>
            <a:off x="457200" y="3576935"/>
            <a:ext cx="7391400" cy="461665"/>
          </a:xfrm>
          <a:prstGeom prst="rect">
            <a:avLst/>
          </a:prstGeom>
        </p:spPr>
        <p:txBody>
          <a:bodyPr wrap="square">
            <a:spAutoFit/>
          </a:bodyPr>
          <a:lstStyle/>
          <a:p>
            <a:pPr>
              <a:spcBef>
                <a:spcPts val="0"/>
              </a:spcBef>
            </a:pPr>
            <a:r>
              <a:rPr lang="en-US" sz="1200" dirty="0" smtClean="0">
                <a:solidFill>
                  <a:srgbClr val="0099CC"/>
                </a:solidFill>
              </a:rPr>
              <a:t>Texturing material from slides © 2002 E. </a:t>
            </a:r>
            <a:r>
              <a:rPr lang="en-US" sz="1200" dirty="0" err="1" smtClean="0">
                <a:solidFill>
                  <a:srgbClr val="0099CC"/>
                </a:solidFill>
              </a:rPr>
              <a:t>Gröller</a:t>
            </a:r>
            <a:r>
              <a:rPr lang="en-US" sz="1200" dirty="0" smtClean="0">
                <a:solidFill>
                  <a:srgbClr val="0099CC"/>
                </a:solidFill>
              </a:rPr>
              <a:t> &amp; S. </a:t>
            </a:r>
            <a:r>
              <a:rPr lang="en-US" sz="1200" dirty="0" err="1" smtClean="0">
                <a:solidFill>
                  <a:srgbClr val="0099CC"/>
                </a:solidFill>
              </a:rPr>
              <a:t>Jeschke</a:t>
            </a:r>
            <a:r>
              <a:rPr lang="en-US" sz="1200" dirty="0" smtClean="0">
                <a:solidFill>
                  <a:srgbClr val="0099CC"/>
                </a:solidFill>
              </a:rPr>
              <a:t>, Vienna University of Technology</a:t>
            </a:r>
            <a:endParaRPr lang="en-US" sz="1200" i="1" dirty="0" smtClean="0">
              <a:solidFill>
                <a:srgbClr val="0099CC"/>
              </a:solidFill>
            </a:endParaRPr>
          </a:p>
          <a:p>
            <a:pPr>
              <a:spcBef>
                <a:spcPts val="0"/>
              </a:spcBef>
            </a:pPr>
            <a:r>
              <a:rPr lang="en-US" sz="1200" dirty="0" smtClean="0">
                <a:solidFill>
                  <a:srgbClr val="008000"/>
                </a:solidFill>
                <a:hlinkClick r:id="rId4"/>
              </a:rPr>
              <a:t>http://bit.ly/dJFYq9</a:t>
            </a:r>
            <a:endParaRPr lang="en-US" sz="1200" dirty="0">
              <a:solidFill>
                <a:srgbClr val="800000"/>
              </a:solidFill>
            </a:endParaRPr>
          </a:p>
        </p:txBody>
      </p:sp>
      <p:pic>
        <p:nvPicPr>
          <p:cNvPr id="16387" name="Picture 3"/>
          <p:cNvPicPr>
            <a:picLocks noChangeAspect="1" noChangeArrowheads="1"/>
          </p:cNvPicPr>
          <p:nvPr/>
        </p:nvPicPr>
        <p:blipFill>
          <a:blip r:embed="rId5" cstate="print"/>
          <a:srcRect/>
          <a:stretch>
            <a:fillRect/>
          </a:stretch>
        </p:blipFill>
        <p:spPr bwMode="auto">
          <a:xfrm>
            <a:off x="2705100" y="2774437"/>
            <a:ext cx="4419600" cy="778404"/>
          </a:xfrm>
          <a:prstGeom prst="rect">
            <a:avLst/>
          </a:prstGeom>
          <a:noFill/>
          <a:ln w="9525">
            <a:noFill/>
            <a:miter lim="800000"/>
            <a:headEnd/>
            <a:tailEnd/>
          </a:ln>
        </p:spPr>
      </p:pic>
      <p:grpSp>
        <p:nvGrpSpPr>
          <p:cNvPr id="10" name="Group 9"/>
          <p:cNvGrpSpPr/>
          <p:nvPr/>
        </p:nvGrpSpPr>
        <p:grpSpPr>
          <a:xfrm>
            <a:off x="457200" y="1066800"/>
            <a:ext cx="3733800" cy="2331720"/>
            <a:chOff x="457200" y="3383280"/>
            <a:chExt cx="3733800" cy="2331720"/>
          </a:xfrm>
        </p:grpSpPr>
        <p:pic>
          <p:nvPicPr>
            <p:cNvPr id="5" name="Picture 4" descr="StefanJeschke.jpg"/>
            <p:cNvPicPr>
              <a:picLocks noChangeAspect="1"/>
            </p:cNvPicPr>
            <p:nvPr/>
          </p:nvPicPr>
          <p:blipFill>
            <a:blip r:embed="rId6" cstate="print"/>
            <a:stretch>
              <a:fillRect/>
            </a:stretch>
          </p:blipFill>
          <p:spPr>
            <a:xfrm>
              <a:off x="457200" y="3383280"/>
              <a:ext cx="1793631" cy="2331720"/>
            </a:xfrm>
            <a:prstGeom prst="rect">
              <a:avLst/>
            </a:prstGeom>
          </p:spPr>
        </p:pic>
        <p:sp>
          <p:nvSpPr>
            <p:cNvPr id="8" name="Rectangle 7"/>
            <p:cNvSpPr/>
            <p:nvPr/>
          </p:nvSpPr>
          <p:spPr>
            <a:xfrm>
              <a:off x="2286000" y="3532791"/>
              <a:ext cx="1905000" cy="812530"/>
            </a:xfrm>
            <a:prstGeom prst="rect">
              <a:avLst/>
            </a:prstGeom>
          </p:spPr>
          <p:txBody>
            <a:bodyPr wrap="square">
              <a:spAutoFit/>
            </a:bodyPr>
            <a:lstStyle/>
            <a:p>
              <a:r>
                <a:rPr lang="en-US" sz="1800" dirty="0" smtClean="0">
                  <a:solidFill>
                    <a:srgbClr val="0099CC"/>
                  </a:solidFill>
                </a:rPr>
                <a:t>Stefan </a:t>
              </a:r>
              <a:r>
                <a:rPr lang="en-US" sz="1800" dirty="0" err="1" smtClean="0">
                  <a:solidFill>
                    <a:srgbClr val="0099CC"/>
                  </a:solidFill>
                </a:rPr>
                <a:t>Jeschke</a:t>
              </a:r>
              <a:endParaRPr lang="en-US" sz="1800" dirty="0" smtClean="0">
                <a:solidFill>
                  <a:srgbClr val="0099CC"/>
                </a:solidFill>
              </a:endParaRPr>
            </a:p>
            <a:p>
              <a:r>
                <a:rPr lang="en-US" sz="1200" dirty="0" smtClean="0">
                  <a:solidFill>
                    <a:srgbClr val="0099CC"/>
                  </a:solidFill>
                </a:rPr>
                <a:t>Research Assistant</a:t>
              </a:r>
            </a:p>
            <a:p>
              <a:r>
                <a:rPr lang="en-US" sz="1200" dirty="0" smtClean="0">
                  <a:solidFill>
                    <a:srgbClr val="800000"/>
                  </a:solidFill>
                  <a:hlinkClick r:id="rId7"/>
                </a:rPr>
                <a:t>http://bit.ly/hUUM94</a:t>
              </a:r>
              <a:r>
                <a:rPr lang="en-US" sz="1200" dirty="0" smtClean="0">
                  <a:solidFill>
                    <a:srgbClr val="800000"/>
                  </a:solidFill>
                </a:rPr>
                <a:t> </a:t>
              </a:r>
            </a:p>
          </p:txBody>
        </p:sp>
      </p:grpSp>
      <p:sp>
        <p:nvSpPr>
          <p:cNvPr id="9" name="Rectangle 8"/>
          <p:cNvSpPr/>
          <p:nvPr/>
        </p:nvSpPr>
        <p:spPr>
          <a:xfrm>
            <a:off x="2628900" y="2181241"/>
            <a:ext cx="4572000" cy="566309"/>
          </a:xfrm>
          <a:prstGeom prst="rect">
            <a:avLst/>
          </a:prstGeom>
        </p:spPr>
        <p:txBody>
          <a:bodyPr>
            <a:spAutoFit/>
          </a:bodyPr>
          <a:lstStyle/>
          <a:p>
            <a:pPr algn="ctr"/>
            <a:r>
              <a:rPr lang="en-US" dirty="0" smtClean="0">
                <a:solidFill>
                  <a:srgbClr val="0099CC"/>
                </a:solidFill>
              </a:rPr>
              <a:t>Institute of Computer Graphics and Algorithms</a:t>
            </a:r>
          </a:p>
          <a:p>
            <a:pPr algn="ctr"/>
            <a:r>
              <a:rPr lang="en-US" dirty="0" smtClean="0">
                <a:solidFill>
                  <a:srgbClr val="0099CC"/>
                </a:solidFill>
              </a:rPr>
              <a:t>Technical University of Vienna</a:t>
            </a:r>
            <a:endParaRPr lang="en-US" dirty="0">
              <a:solidFill>
                <a:srgbClr val="0099CC"/>
              </a:solidFill>
            </a:endParaRPr>
          </a:p>
        </p:txBody>
      </p:sp>
      <p:grpSp>
        <p:nvGrpSpPr>
          <p:cNvPr id="13" name="Group 12"/>
          <p:cNvGrpSpPr/>
          <p:nvPr/>
        </p:nvGrpSpPr>
        <p:grpSpPr>
          <a:xfrm>
            <a:off x="4572000" y="1112520"/>
            <a:ext cx="4484370" cy="2287921"/>
            <a:chOff x="4572000" y="3429000"/>
            <a:chExt cx="4484370" cy="2287921"/>
          </a:xfrm>
        </p:grpSpPr>
        <p:pic>
          <p:nvPicPr>
            <p:cNvPr id="6" name="Picture 5" descr="EduardGroeller.jpg"/>
            <p:cNvPicPr>
              <a:picLocks noChangeAspect="1"/>
            </p:cNvPicPr>
            <p:nvPr/>
          </p:nvPicPr>
          <p:blipFill>
            <a:blip r:embed="rId8" cstate="print"/>
            <a:stretch>
              <a:fillRect/>
            </a:stretch>
          </p:blipFill>
          <p:spPr>
            <a:xfrm>
              <a:off x="7543800" y="3429000"/>
              <a:ext cx="1512570" cy="2287921"/>
            </a:xfrm>
            <a:prstGeom prst="rect">
              <a:avLst/>
            </a:prstGeom>
          </p:spPr>
        </p:pic>
        <p:sp>
          <p:nvSpPr>
            <p:cNvPr id="11" name="Rectangle 10"/>
            <p:cNvSpPr/>
            <p:nvPr/>
          </p:nvSpPr>
          <p:spPr>
            <a:xfrm>
              <a:off x="4572000" y="3429000"/>
              <a:ext cx="2971800" cy="1034129"/>
            </a:xfrm>
            <a:prstGeom prst="rect">
              <a:avLst/>
            </a:prstGeom>
          </p:spPr>
          <p:txBody>
            <a:bodyPr wrap="square">
              <a:spAutoFit/>
            </a:bodyPr>
            <a:lstStyle/>
            <a:p>
              <a:r>
                <a:rPr lang="en-US" sz="1800" dirty="0" smtClean="0">
                  <a:solidFill>
                    <a:srgbClr val="0099CC"/>
                  </a:solidFill>
                </a:rPr>
                <a:t>Eduard </a:t>
              </a:r>
              <a:r>
                <a:rPr lang="en-US" sz="1800" dirty="0" err="1" smtClean="0">
                  <a:solidFill>
                    <a:srgbClr val="0099CC"/>
                  </a:solidFill>
                </a:rPr>
                <a:t>Gröller</a:t>
              </a:r>
              <a:endParaRPr lang="en-US" sz="1800" dirty="0" smtClean="0">
                <a:solidFill>
                  <a:srgbClr val="0099CC"/>
                </a:solidFill>
              </a:endParaRPr>
            </a:p>
            <a:p>
              <a:r>
                <a:rPr lang="en-US" sz="1200" dirty="0" smtClean="0">
                  <a:solidFill>
                    <a:srgbClr val="0099CC"/>
                  </a:solidFill>
                </a:rPr>
                <a:t>Associate Professor</a:t>
              </a:r>
            </a:p>
            <a:p>
              <a:r>
                <a:rPr lang="en-US" sz="1200" dirty="0" smtClean="0">
                  <a:solidFill>
                    <a:srgbClr val="0099CC"/>
                  </a:solidFill>
                </a:rPr>
                <a:t>Director, Visualization Working Group</a:t>
              </a:r>
            </a:p>
            <a:p>
              <a:r>
                <a:rPr lang="en-US" sz="1200" dirty="0" smtClean="0">
                  <a:solidFill>
                    <a:srgbClr val="800000"/>
                  </a:solidFill>
                  <a:hlinkClick r:id="rId7"/>
                </a:rPr>
                <a:t>http://bit.ly/hUUM94</a:t>
              </a:r>
              <a:r>
                <a:rPr lang="en-US" sz="1200" dirty="0" smtClean="0">
                  <a:solidFill>
                    <a:srgbClr val="800000"/>
                  </a:solidFill>
                </a:rPr>
                <a:t> </a:t>
              </a:r>
            </a:p>
          </p:txBody>
        </p:sp>
      </p:grpSp>
      <p:sp>
        <p:nvSpPr>
          <p:cNvPr id="19" name="Rectangle 18"/>
          <p:cNvSpPr/>
          <p:nvPr/>
        </p:nvSpPr>
        <p:spPr>
          <a:xfrm>
            <a:off x="1066800" y="5965007"/>
            <a:ext cx="7086600" cy="461665"/>
          </a:xfrm>
          <a:prstGeom prst="rect">
            <a:avLst/>
          </a:prstGeom>
        </p:spPr>
        <p:txBody>
          <a:bodyPr wrap="square">
            <a:spAutoFit/>
          </a:bodyPr>
          <a:lstStyle/>
          <a:p>
            <a:pPr>
              <a:spcBef>
                <a:spcPts val="0"/>
              </a:spcBef>
            </a:pPr>
            <a:r>
              <a:rPr lang="en-US" sz="1200" dirty="0" smtClean="0">
                <a:solidFill>
                  <a:srgbClr val="003300"/>
                </a:solidFill>
              </a:rPr>
              <a:t>Mapping material from slides © 1995 – 2009 P. </a:t>
            </a:r>
            <a:r>
              <a:rPr lang="en-US" sz="1200" dirty="0" err="1" smtClean="0">
                <a:solidFill>
                  <a:srgbClr val="003300"/>
                </a:solidFill>
              </a:rPr>
              <a:t>Hanrahan</a:t>
            </a:r>
            <a:r>
              <a:rPr lang="en-US" sz="1200" dirty="0" smtClean="0">
                <a:solidFill>
                  <a:srgbClr val="003300"/>
                </a:solidFill>
              </a:rPr>
              <a:t>, Stanford University</a:t>
            </a:r>
            <a:endParaRPr lang="en-US" sz="1200" i="1" dirty="0" smtClean="0">
              <a:solidFill>
                <a:srgbClr val="003300"/>
              </a:solidFill>
            </a:endParaRPr>
          </a:p>
          <a:p>
            <a:pPr>
              <a:spcBef>
                <a:spcPts val="0"/>
              </a:spcBef>
            </a:pPr>
            <a:r>
              <a:rPr lang="en-US" sz="1200" dirty="0" smtClean="0">
                <a:hlinkClick r:id="rId9"/>
              </a:rPr>
              <a:t>http://bit.ly/hZfsjZ</a:t>
            </a:r>
            <a:r>
              <a:rPr lang="en-US" sz="1200" dirty="0" smtClean="0"/>
              <a:t> </a:t>
            </a:r>
            <a:r>
              <a:rPr lang="en-US" sz="1200" dirty="0" smtClean="0">
                <a:solidFill>
                  <a:srgbClr val="C00000"/>
                </a:solidFill>
              </a:rPr>
              <a:t>(CS 348B, Computer Graphics: Image Synthesis Techniques)</a:t>
            </a:r>
            <a:endParaRPr lang="en-US" sz="1200" dirty="0">
              <a:solidFill>
                <a:srgbClr val="C00000"/>
              </a:solidFill>
            </a:endParaRPr>
          </a:p>
        </p:txBody>
      </p:sp>
      <p:grpSp>
        <p:nvGrpSpPr>
          <p:cNvPr id="23" name="Group 22"/>
          <p:cNvGrpSpPr/>
          <p:nvPr/>
        </p:nvGrpSpPr>
        <p:grpSpPr>
          <a:xfrm>
            <a:off x="1143001" y="4136207"/>
            <a:ext cx="5264449" cy="1807393"/>
            <a:chOff x="1143001" y="4038600"/>
            <a:chExt cx="5486399" cy="1883593"/>
          </a:xfrm>
        </p:grpSpPr>
        <p:sp>
          <p:nvSpPr>
            <p:cNvPr id="20" name="Rectangle 19"/>
            <p:cNvSpPr/>
            <p:nvPr/>
          </p:nvSpPr>
          <p:spPr>
            <a:xfrm>
              <a:off x="2971800" y="4038600"/>
              <a:ext cx="3657600" cy="1883593"/>
            </a:xfrm>
            <a:prstGeom prst="rect">
              <a:avLst/>
            </a:prstGeom>
          </p:spPr>
          <p:txBody>
            <a:bodyPr wrap="square">
              <a:spAutoFit/>
            </a:bodyPr>
            <a:lstStyle/>
            <a:p>
              <a:r>
                <a:rPr lang="en-US" sz="1800" dirty="0" smtClean="0">
                  <a:solidFill>
                    <a:srgbClr val="C00000"/>
                  </a:solidFill>
                </a:rPr>
                <a:t>Pat </a:t>
              </a:r>
              <a:r>
                <a:rPr lang="en-US" sz="1800" dirty="0" err="1" smtClean="0">
                  <a:solidFill>
                    <a:srgbClr val="C00000"/>
                  </a:solidFill>
                </a:rPr>
                <a:t>Hanrahan</a:t>
              </a:r>
              <a:endParaRPr lang="en-US" sz="1800" dirty="0" smtClean="0">
                <a:solidFill>
                  <a:srgbClr val="C00000"/>
                </a:solidFill>
              </a:endParaRPr>
            </a:p>
            <a:p>
              <a:r>
                <a:rPr lang="en-US" sz="1200" dirty="0" smtClean="0">
                  <a:solidFill>
                    <a:srgbClr val="C00000"/>
                  </a:solidFill>
                </a:rPr>
                <a:t>CANON USA Professor</a:t>
              </a:r>
            </a:p>
            <a:p>
              <a:r>
                <a:rPr lang="en-US" sz="1200" dirty="0" smtClean="0">
                  <a:solidFill>
                    <a:srgbClr val="C00000"/>
                  </a:solidFill>
                </a:rPr>
                <a:t>Director, Computer Graphics Laboratory</a:t>
              </a:r>
            </a:p>
            <a:p>
              <a:r>
                <a:rPr lang="en-US" sz="1200" dirty="0" smtClean="0">
                  <a:solidFill>
                    <a:srgbClr val="C00000"/>
                  </a:solidFill>
                </a:rPr>
                <a:t>Computer Science and Electrical Engineering Departments</a:t>
              </a:r>
            </a:p>
            <a:p>
              <a:r>
                <a:rPr lang="en-US" sz="1200" dirty="0" smtClean="0">
                  <a:solidFill>
                    <a:srgbClr val="C00000"/>
                  </a:solidFill>
                </a:rPr>
                <a:t>Stanford University</a:t>
              </a:r>
            </a:p>
            <a:p>
              <a:endParaRPr lang="en-US" sz="1200" dirty="0" smtClean="0">
                <a:solidFill>
                  <a:srgbClr val="C00000"/>
                </a:solidFill>
              </a:endParaRPr>
            </a:p>
            <a:p>
              <a:r>
                <a:rPr lang="en-US" sz="1200" dirty="0" smtClean="0">
                  <a:hlinkClick r:id="rId10"/>
                </a:rPr>
                <a:t>http://graphics.stanford.edu/~hanrahan/</a:t>
              </a:r>
              <a:endParaRPr lang="en-US" sz="1200" dirty="0">
                <a:solidFill>
                  <a:srgbClr val="C00000"/>
                </a:solidFill>
              </a:endParaRPr>
            </a:p>
          </p:txBody>
        </p:sp>
        <p:pic>
          <p:nvPicPr>
            <p:cNvPr id="21" name="Picture 20" descr="PatHanrahan.gif"/>
            <p:cNvPicPr>
              <a:picLocks noChangeAspect="1"/>
            </p:cNvPicPr>
            <p:nvPr/>
          </p:nvPicPr>
          <p:blipFill>
            <a:blip r:embed="rId11" cstate="print"/>
            <a:stretch>
              <a:fillRect/>
            </a:stretch>
          </p:blipFill>
          <p:spPr>
            <a:xfrm>
              <a:off x="1143001" y="4095762"/>
              <a:ext cx="1380154" cy="1826431"/>
            </a:xfrm>
            <a:prstGeom prst="rect">
              <a:avLst/>
            </a:prstGeom>
          </p:spPr>
        </p:pic>
      </p:grpSp>
      <p:pic>
        <p:nvPicPr>
          <p:cNvPr id="22" name="Picture 21" descr="stanford-logo.gif"/>
          <p:cNvPicPr>
            <a:picLocks noChangeAspect="1"/>
          </p:cNvPicPr>
          <p:nvPr/>
        </p:nvPicPr>
        <p:blipFill>
          <a:blip r:embed="rId12" cstate="print"/>
          <a:stretch>
            <a:fillRect/>
          </a:stretch>
        </p:blipFill>
        <p:spPr>
          <a:xfrm>
            <a:off x="6803409" y="4114800"/>
            <a:ext cx="1197591" cy="1828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6387"/>
                                        </p:tgtEl>
                                        <p:attrNameLst>
                                          <p:attrName>style.visibility</p:attrName>
                                        </p:attrNameLst>
                                      </p:cBhvr>
                                      <p:to>
                                        <p:strVal val="visible"/>
                                      </p:to>
                                    </p:set>
                                    <p:anim calcmode="lin" valueType="num">
                                      <p:cBhvr>
                                        <p:cTn id="24" dur="500" decel="50000" fill="hold">
                                          <p:stCondLst>
                                            <p:cond delay="0"/>
                                          </p:stCondLst>
                                        </p:cTn>
                                        <p:tgtEl>
                                          <p:spTgt spid="1638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638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6387"/>
                                        </p:tgtEl>
                                        <p:attrNameLst>
                                          <p:attrName>ppt_w</p:attrName>
                                        </p:attrNameLst>
                                      </p:cBhvr>
                                      <p:tavLst>
                                        <p:tav tm="0">
                                          <p:val>
                                            <p:strVal val="#ppt_w*.05"/>
                                          </p:val>
                                        </p:tav>
                                        <p:tav tm="100000">
                                          <p:val>
                                            <p:strVal val="#ppt_w"/>
                                          </p:val>
                                        </p:tav>
                                      </p:tavLst>
                                    </p:anim>
                                    <p:anim calcmode="lin" valueType="num">
                                      <p:cBhvr>
                                        <p:cTn id="27" dur="1000" fill="hold"/>
                                        <p:tgtEl>
                                          <p:spTgt spid="1638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638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638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638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638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lide(fromBottom)">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style.rotation</p:attrName>
                                        </p:attrNameLst>
                                      </p:cBhvr>
                                      <p:tavLst>
                                        <p:tav tm="0">
                                          <p:val>
                                            <p:fltVal val="720"/>
                                          </p:val>
                                        </p:tav>
                                        <p:tav tm="100000">
                                          <p:val>
                                            <p:fltVal val="0"/>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13" presetClass="entr" presetSubtype="32"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plus(out)">
                                      <p:cBhvr>
                                        <p:cTn id="5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Ways to Handle Shadows</a:t>
            </a:r>
          </a:p>
          <a:p>
            <a:pPr marL="742950" lvl="1" indent="-285750">
              <a:lnSpc>
                <a:spcPct val="110000"/>
              </a:lnSpc>
              <a:buClr>
                <a:srgbClr val="5B0DAA"/>
              </a:buClr>
              <a:buFont typeface="Wingdings" pitchFamily="2" charset="2"/>
              <a:buChar char="­"/>
            </a:pPr>
            <a:r>
              <a:rPr lang="en-US" sz="1800" dirty="0" smtClean="0">
                <a:solidFill>
                  <a:srgbClr val="0000CC"/>
                </a:solidFill>
              </a:rPr>
              <a:t>Projected planar shadows: works well on flat surfaces only</a:t>
            </a:r>
          </a:p>
          <a:p>
            <a:pPr marL="742950" lvl="1" indent="-285750">
              <a:spcBef>
                <a:spcPts val="600"/>
              </a:spcBef>
              <a:buClr>
                <a:srgbClr val="5B0DAA"/>
              </a:buClr>
              <a:buFont typeface="Wingdings" pitchFamily="2" charset="2"/>
              <a:buChar char="­"/>
            </a:pPr>
            <a:r>
              <a:rPr lang="en-US" sz="1800" dirty="0" smtClean="0">
                <a:solidFill>
                  <a:srgbClr val="0000CC"/>
                </a:solidFill>
              </a:rPr>
              <a:t>Shadow stencil buffer: powerful, excellent results possible; hard!</a:t>
            </a: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a:p>
            <a:pPr marL="342900" indent="-342900">
              <a:spcBef>
                <a:spcPts val="600"/>
              </a:spcBef>
              <a:buClr>
                <a:srgbClr val="800000"/>
              </a:buClr>
              <a:buFont typeface="Wingdings" pitchFamily="2" charset="2"/>
              <a:buChar char="l"/>
            </a:pPr>
            <a:r>
              <a:rPr lang="en-US" sz="1800" dirty="0" smtClean="0">
                <a:solidFill>
                  <a:srgbClr val="800000"/>
                </a:solidFill>
              </a:rPr>
              <a:t>OpenGL Shadow Mapping Tutorials</a:t>
            </a:r>
          </a:p>
          <a:p>
            <a:pPr marL="742950" lvl="1" indent="-285750">
              <a:lnSpc>
                <a:spcPct val="110000"/>
              </a:lnSpc>
              <a:buClr>
                <a:srgbClr val="5B0DAA"/>
              </a:buClr>
              <a:buFont typeface="Wingdings" pitchFamily="2" charset="2"/>
              <a:buChar char="­"/>
            </a:pPr>
            <a:r>
              <a:rPr lang="en-US" sz="1800" dirty="0" smtClean="0">
                <a:solidFill>
                  <a:srgbClr val="0000CC"/>
                </a:solidFill>
              </a:rPr>
              <a:t>Beginner/Intermediate (Baker, 2003): </a:t>
            </a:r>
            <a:r>
              <a:rPr lang="en-US" sz="1800" dirty="0" smtClean="0">
                <a:solidFill>
                  <a:srgbClr val="0000CC"/>
                </a:solidFill>
                <a:hlinkClick r:id="rId4"/>
              </a:rPr>
              <a:t>http://bit.ly/e1LA2N</a:t>
            </a:r>
            <a:r>
              <a:rPr lang="en-US" sz="1800" dirty="0" smtClean="0">
                <a:solidFill>
                  <a:srgbClr val="0000CC"/>
                </a:solidFill>
              </a:rPr>
              <a:t> </a:t>
            </a:r>
          </a:p>
          <a:p>
            <a:pPr marL="742950" lvl="1" indent="-285750">
              <a:lnSpc>
                <a:spcPct val="110000"/>
              </a:lnSpc>
              <a:buClr>
                <a:srgbClr val="5B0DAA"/>
              </a:buClr>
              <a:buFont typeface="Wingdings" pitchFamily="2" charset="2"/>
              <a:buChar char="­"/>
            </a:pPr>
            <a:r>
              <a:rPr lang="en-US" sz="1800" dirty="0" smtClean="0">
                <a:solidFill>
                  <a:srgbClr val="0000CC"/>
                </a:solidFill>
              </a:rPr>
              <a:t>Advanced (Octavian </a:t>
            </a:r>
            <a:r>
              <a:rPr lang="en-US" sz="1800" i="1" dirty="0" smtClean="0">
                <a:solidFill>
                  <a:srgbClr val="0000CC"/>
                </a:solidFill>
              </a:rPr>
              <a:t>et al.</a:t>
            </a:r>
            <a:r>
              <a:rPr lang="en-US" sz="1800" dirty="0" smtClean="0">
                <a:solidFill>
                  <a:srgbClr val="0000CC"/>
                </a:solidFill>
              </a:rPr>
              <a:t>, 2000): </a:t>
            </a:r>
            <a:r>
              <a:rPr lang="en-US" sz="1800" dirty="0" smtClean="0">
                <a:solidFill>
                  <a:srgbClr val="0000CC"/>
                </a:solidFill>
                <a:hlinkClick r:id="rId5"/>
              </a:rPr>
              <a:t>http://bit.ly/f1iRYB</a:t>
            </a:r>
            <a:r>
              <a:rPr lang="en-US" sz="1800" dirty="0" smtClean="0">
                <a:solidFill>
                  <a:srgbClr val="0000CC"/>
                </a:solidFill>
              </a:rPr>
              <a:t> (old </a:t>
            </a:r>
            <a:r>
              <a:rPr lang="en-US" sz="1800" dirty="0" err="1" smtClean="0">
                <a:solidFill>
                  <a:srgbClr val="0000CC"/>
                </a:solidFill>
              </a:rPr>
              <a:t>NeHe</a:t>
            </a:r>
            <a:r>
              <a:rPr lang="en-US" sz="1800" dirty="0" smtClean="0">
                <a:solidFill>
                  <a:srgbClr val="0000CC"/>
                </a:solidFill>
              </a:rPr>
              <a:t> #27)</a:t>
            </a: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[1]:</a:t>
            </a:r>
          </a:p>
          <a:p>
            <a:pPr algn="ctr">
              <a:spcBef>
                <a:spcPct val="0"/>
              </a:spcBef>
              <a:buClrTx/>
            </a:pPr>
            <a:r>
              <a:rPr lang="en-US" sz="2800" dirty="0" smtClean="0">
                <a:solidFill>
                  <a:srgbClr val="5B0DAA"/>
                </a:solidFill>
                <a:latin typeface="Copperplate Gothic Light" pitchFamily="34" charset="0"/>
              </a:rPr>
              <a:t>Shadow Mapping</a:t>
            </a:r>
            <a:endParaRPr lang="en-US" sz="2000" dirty="0">
              <a:solidFill>
                <a:srgbClr val="5B0DAA"/>
              </a:solidFill>
              <a:latin typeface="Copperplate Gothic Light" pitchFamily="34" charset="0"/>
            </a:endParaRPr>
          </a:p>
        </p:txBody>
      </p:sp>
      <p:sp>
        <p:nvSpPr>
          <p:cNvPr id="9" name="Rectangle 8"/>
          <p:cNvSpPr/>
          <p:nvPr/>
        </p:nvSpPr>
        <p:spPr>
          <a:xfrm>
            <a:off x="457200" y="5834491"/>
            <a:ext cx="6096000" cy="566309"/>
          </a:xfrm>
          <a:prstGeom prst="rect">
            <a:avLst/>
          </a:prstGeom>
        </p:spPr>
        <p:txBody>
          <a:bodyPr wrap="square">
            <a:spAutoFit/>
          </a:bodyPr>
          <a:lstStyle/>
          <a:p>
            <a:r>
              <a:rPr lang="en-US" dirty="0" smtClean="0">
                <a:solidFill>
                  <a:srgbClr val="669900"/>
                </a:solidFill>
              </a:rPr>
              <a:t>Adapted from “Shadow Mapping” © 2001 C. </a:t>
            </a:r>
            <a:r>
              <a:rPr lang="en-US" dirty="0" err="1" smtClean="0">
                <a:solidFill>
                  <a:srgbClr val="669900"/>
                </a:solidFill>
              </a:rPr>
              <a:t>Everitt</a:t>
            </a:r>
            <a:r>
              <a:rPr lang="en-US" dirty="0" smtClean="0">
                <a:solidFill>
                  <a:srgbClr val="669900"/>
                </a:solidFill>
              </a:rPr>
              <a:t>, </a:t>
            </a:r>
            <a:r>
              <a:rPr lang="en-US" dirty="0" err="1" smtClean="0">
                <a:solidFill>
                  <a:srgbClr val="669900"/>
                </a:solidFill>
              </a:rPr>
              <a:t>nVidia</a:t>
            </a:r>
            <a:endParaRPr lang="en-US" dirty="0" smtClean="0">
              <a:solidFill>
                <a:srgbClr val="669900"/>
              </a:solidFill>
            </a:endParaRPr>
          </a:p>
          <a:p>
            <a:r>
              <a:rPr lang="en-US" dirty="0" smtClean="0">
                <a:hlinkClick r:id="rId6"/>
              </a:rPr>
              <a:t>http://developer.nvidia.com/object/shadow_mapping.html</a:t>
            </a:r>
            <a:endParaRPr lang="en-US" i="1" dirty="0" smtClean="0">
              <a:solidFill>
                <a:srgbClr val="003300"/>
              </a:solidFill>
            </a:endParaRPr>
          </a:p>
        </p:txBody>
      </p:sp>
      <p:pic>
        <p:nvPicPr>
          <p:cNvPr id="10" name="Picture 3"/>
          <p:cNvPicPr>
            <a:picLocks noChangeAspect="1" noChangeArrowheads="1"/>
          </p:cNvPicPr>
          <p:nvPr/>
        </p:nvPicPr>
        <p:blipFill>
          <a:blip r:embed="rId7" cstate="print"/>
          <a:srcRect/>
          <a:stretch>
            <a:fillRect/>
          </a:stretch>
        </p:blipFill>
        <p:spPr bwMode="auto">
          <a:xfrm>
            <a:off x="1123982" y="2057400"/>
            <a:ext cx="3981418" cy="2434291"/>
          </a:xfrm>
          <a:prstGeom prst="rect">
            <a:avLst/>
          </a:prstGeom>
          <a:noFill/>
          <a:ln w="9525">
            <a:noFill/>
            <a:miter lim="800000"/>
            <a:headEnd/>
            <a:tailEnd/>
          </a:ln>
        </p:spPr>
      </p:pic>
      <p:grpSp>
        <p:nvGrpSpPr>
          <p:cNvPr id="12" name="Group 11"/>
          <p:cNvGrpSpPr/>
          <p:nvPr/>
        </p:nvGrpSpPr>
        <p:grpSpPr>
          <a:xfrm>
            <a:off x="5334000" y="2209587"/>
            <a:ext cx="3505199" cy="2249490"/>
            <a:chOff x="5562600" y="2523812"/>
            <a:chExt cx="3442447" cy="2355965"/>
          </a:xfrm>
        </p:grpSpPr>
        <p:pic>
          <p:nvPicPr>
            <p:cNvPr id="18434" name="Picture 2"/>
            <p:cNvPicPr>
              <a:picLocks noChangeAspect="1" noChangeArrowheads="1"/>
            </p:cNvPicPr>
            <p:nvPr/>
          </p:nvPicPr>
          <p:blipFill>
            <a:blip r:embed="rId8" cstate="print"/>
            <a:srcRect/>
            <a:stretch>
              <a:fillRect/>
            </a:stretch>
          </p:blipFill>
          <p:spPr bwMode="auto">
            <a:xfrm>
              <a:off x="5562600" y="2523812"/>
              <a:ext cx="3442447" cy="1929284"/>
            </a:xfrm>
            <a:prstGeom prst="rect">
              <a:avLst/>
            </a:prstGeom>
            <a:noFill/>
            <a:ln w="9525">
              <a:noFill/>
              <a:miter lim="800000"/>
              <a:headEnd/>
              <a:tailEnd/>
            </a:ln>
          </p:spPr>
        </p:pic>
        <p:sp>
          <p:nvSpPr>
            <p:cNvPr id="11" name="Rectangle 10"/>
            <p:cNvSpPr/>
            <p:nvPr/>
          </p:nvSpPr>
          <p:spPr>
            <a:xfrm>
              <a:off x="6217023" y="4572000"/>
              <a:ext cx="2133600" cy="307777"/>
            </a:xfrm>
            <a:prstGeom prst="rect">
              <a:avLst/>
            </a:prstGeom>
          </p:spPr>
          <p:txBody>
            <a:bodyPr wrap="square">
              <a:spAutoFit/>
            </a:bodyPr>
            <a:lstStyle/>
            <a:p>
              <a:r>
                <a:rPr lang="en-US" dirty="0" smtClean="0">
                  <a:solidFill>
                    <a:srgbClr val="336600"/>
                  </a:solidFill>
                </a:rPr>
                <a:t>Shadow Stencil Buffer</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4)">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wipe(up)">
                                      <p:cBhvr>
                                        <p:cTn id="32" dur="500"/>
                                        <p:tgtEl>
                                          <p:spTgt spid="8">
                                            <p:txEl>
                                              <p:pRg st="10" end="10"/>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animEffect transition="in" filter="wipe(up)">
                                      <p:cBhvr>
                                        <p:cTn id="35" dur="500"/>
                                        <p:tgtEl>
                                          <p:spTgt spid="8">
                                            <p:txEl>
                                              <p:pRg st="11" end="11"/>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xEl>
                                              <p:pRg st="12" end="12"/>
                                            </p:txEl>
                                          </p:spTgt>
                                        </p:tgtEl>
                                        <p:attrNameLst>
                                          <p:attrName>style.visibility</p:attrName>
                                        </p:attrNameLst>
                                      </p:cBhvr>
                                      <p:to>
                                        <p:strVal val="visible"/>
                                      </p:to>
                                    </p:set>
                                    <p:animEffect transition="in" filter="wipe(up)">
                                      <p:cBhvr>
                                        <p:cTn id="38"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How To Create Direction Maps</a:t>
            </a:r>
          </a:p>
          <a:p>
            <a:pPr marL="742950" lvl="1" indent="-285750">
              <a:spcBef>
                <a:spcPts val="600"/>
              </a:spcBef>
              <a:buClr>
                <a:srgbClr val="5B0DAA"/>
              </a:buClr>
              <a:buFont typeface="Wingdings" pitchFamily="2" charset="2"/>
              <a:buChar char="­"/>
            </a:pPr>
            <a:r>
              <a:rPr lang="en-US" sz="1800" dirty="0" smtClean="0">
                <a:solidFill>
                  <a:srgbClr val="0000CC"/>
                </a:solidFill>
              </a:rPr>
              <a:t>Latitude-Longitude (Map Projections) - paint</a:t>
            </a:r>
          </a:p>
          <a:p>
            <a:pPr marL="742950" lvl="1" indent="-285750">
              <a:spcBef>
                <a:spcPts val="600"/>
              </a:spcBef>
              <a:buClr>
                <a:srgbClr val="5B0DAA"/>
              </a:buClr>
              <a:buFont typeface="Wingdings" pitchFamily="2" charset="2"/>
              <a:buChar char="­"/>
            </a:pPr>
            <a:r>
              <a:rPr lang="en-US" sz="1800" dirty="0" smtClean="0">
                <a:solidFill>
                  <a:srgbClr val="0000CC"/>
                </a:solidFill>
              </a:rPr>
              <a:t>Gazing Ball - photograph reflective sphere</a:t>
            </a:r>
          </a:p>
          <a:p>
            <a:pPr marL="742950" lvl="1" indent="-285750">
              <a:spcBef>
                <a:spcPts val="600"/>
              </a:spcBef>
              <a:buClr>
                <a:srgbClr val="5B0DAA"/>
              </a:buClr>
              <a:buFont typeface="Wingdings" pitchFamily="2" charset="2"/>
              <a:buChar char="­"/>
            </a:pPr>
            <a:r>
              <a:rPr lang="en-US" sz="1800" dirty="0" smtClean="0">
                <a:solidFill>
                  <a:srgbClr val="0000CC"/>
                </a:solidFill>
              </a:rPr>
              <a:t>Fisheye Lens - standard (wide-angle) camera lens</a:t>
            </a:r>
          </a:p>
          <a:p>
            <a:pPr marL="742950" lvl="1" indent="-285750">
              <a:spcBef>
                <a:spcPts val="600"/>
              </a:spcBef>
              <a:buClr>
                <a:srgbClr val="5B0DAA"/>
              </a:buClr>
              <a:buFont typeface="Wingdings" pitchFamily="2" charset="2"/>
              <a:buChar char="­"/>
            </a:pPr>
            <a:r>
              <a:rPr lang="en-US" sz="1800" u="sng" dirty="0" smtClean="0">
                <a:solidFill>
                  <a:srgbClr val="0000CC"/>
                </a:solidFill>
              </a:rPr>
              <a:t>Cubical Environment Map</a:t>
            </a:r>
            <a:r>
              <a:rPr lang="en-US" sz="1800" dirty="0" smtClean="0">
                <a:solidFill>
                  <a:srgbClr val="0000CC"/>
                </a:solidFill>
              </a:rPr>
              <a:t> - rendering program or photography</a:t>
            </a:r>
          </a:p>
          <a:p>
            <a:pPr marL="1200150" lvl="2" indent="-285750">
              <a:spcBef>
                <a:spcPts val="600"/>
              </a:spcBef>
              <a:buClr>
                <a:srgbClr val="5B0DAA"/>
              </a:buClr>
              <a:buFont typeface="Wingdings" pitchFamily="2" charset="2"/>
              <a:buChar char="Ø"/>
            </a:pPr>
            <a:r>
              <a:rPr lang="en-US" sz="1800" dirty="0" smtClean="0">
                <a:solidFill>
                  <a:srgbClr val="0000CC"/>
                </a:solidFill>
              </a:rPr>
              <a:t>Easy to produce</a:t>
            </a:r>
          </a:p>
          <a:p>
            <a:pPr marL="1200150" lvl="2" indent="-285750">
              <a:spcBef>
                <a:spcPts val="600"/>
              </a:spcBef>
              <a:buClr>
                <a:srgbClr val="5B0DAA"/>
              </a:buClr>
              <a:buFont typeface="Wingdings" pitchFamily="2" charset="2"/>
              <a:buChar char="Ø"/>
            </a:pPr>
            <a:r>
              <a:rPr lang="en-US" sz="1800" dirty="0" smtClean="0">
                <a:solidFill>
                  <a:srgbClr val="0000CC"/>
                </a:solidFill>
              </a:rPr>
              <a:t>"Uniform" resolution</a:t>
            </a:r>
          </a:p>
          <a:p>
            <a:pPr marL="1200150" lvl="2" indent="-285750">
              <a:spcBef>
                <a:spcPts val="600"/>
              </a:spcBef>
              <a:buClr>
                <a:srgbClr val="5B0DAA"/>
              </a:buClr>
              <a:buFont typeface="Wingdings" pitchFamily="2" charset="2"/>
              <a:buChar char="Ø"/>
            </a:pPr>
            <a:r>
              <a:rPr lang="en-US" sz="1800" dirty="0" smtClean="0">
                <a:solidFill>
                  <a:srgbClr val="0000CC"/>
                </a:solidFill>
              </a:rPr>
              <a:t>Simple texture coordinates calculation</a:t>
            </a:r>
          </a:p>
          <a:p>
            <a:pPr marL="342900" indent="-342900">
              <a:spcBef>
                <a:spcPts val="600"/>
              </a:spcBef>
              <a:buClr>
                <a:srgbClr val="800000"/>
              </a:buClr>
              <a:buFont typeface="Wingdings" pitchFamily="2" charset="2"/>
              <a:buChar char="l"/>
            </a:pPr>
            <a:r>
              <a:rPr lang="en-US" sz="1800" dirty="0" smtClean="0">
                <a:solidFill>
                  <a:srgbClr val="800000"/>
                </a:solidFill>
              </a:rPr>
              <a:t>Old </a:t>
            </a:r>
            <a:r>
              <a:rPr lang="en-US" sz="1800" dirty="0" err="1" smtClean="0">
                <a:solidFill>
                  <a:srgbClr val="800000"/>
                </a:solidFill>
              </a:rPr>
              <a:t>NeHe</a:t>
            </a:r>
            <a:r>
              <a:rPr lang="en-US" sz="1800" dirty="0" smtClean="0">
                <a:solidFill>
                  <a:srgbClr val="800000"/>
                </a:solidFill>
              </a:rPr>
              <a:t> OpenGL Mapping Tutorials (2000)</a:t>
            </a:r>
          </a:p>
          <a:p>
            <a:pPr marL="742950" lvl="1" indent="-285750">
              <a:lnSpc>
                <a:spcPct val="110000"/>
              </a:lnSpc>
              <a:buClr>
                <a:srgbClr val="5B0DAA"/>
              </a:buClr>
              <a:buFont typeface="Wingdings" pitchFamily="2" charset="2"/>
              <a:buChar char="­"/>
            </a:pPr>
            <a:r>
              <a:rPr lang="en-US" sz="1800" dirty="0" smtClean="0">
                <a:solidFill>
                  <a:srgbClr val="0000CC"/>
                </a:solidFill>
              </a:rPr>
              <a:t>#6 (texture map onto cube) – Beginner (</a:t>
            </a:r>
            <a:r>
              <a:rPr lang="en-US" sz="1800" dirty="0" err="1" smtClean="0">
                <a:solidFill>
                  <a:srgbClr val="0000CC"/>
                </a:solidFill>
              </a:rPr>
              <a:t>Molofee</a:t>
            </a:r>
            <a:r>
              <a:rPr lang="en-US" sz="1800" dirty="0" smtClean="0">
                <a:solidFill>
                  <a:srgbClr val="0000CC"/>
                </a:solidFill>
              </a:rPr>
              <a:t>): </a:t>
            </a:r>
            <a:r>
              <a:rPr lang="en-US" sz="1800" dirty="0" smtClean="0">
                <a:solidFill>
                  <a:srgbClr val="0000CC"/>
                </a:solidFill>
                <a:hlinkClick r:id="rId4"/>
              </a:rPr>
              <a:t>http://bit.ly/gKj2Nb</a:t>
            </a:r>
            <a:endParaRPr lang="en-US" sz="1800" dirty="0" smtClean="0">
              <a:solidFill>
                <a:srgbClr val="0000CC"/>
              </a:solidFill>
            </a:endParaRPr>
          </a:p>
          <a:p>
            <a:pPr marL="742950" lvl="1" indent="-285750">
              <a:lnSpc>
                <a:spcPct val="110000"/>
              </a:lnSpc>
              <a:buClr>
                <a:srgbClr val="5B0DAA"/>
              </a:buClr>
              <a:buFont typeface="Wingdings" pitchFamily="2" charset="2"/>
              <a:buChar char="­"/>
            </a:pPr>
            <a:r>
              <a:rPr lang="en-US" sz="1800" dirty="0" smtClean="0">
                <a:solidFill>
                  <a:srgbClr val="0000CC"/>
                </a:solidFill>
              </a:rPr>
              <a:t>#23 (sphere) – Intermediate (</a:t>
            </a:r>
            <a:r>
              <a:rPr lang="en-US" sz="1800" dirty="0" err="1" smtClean="0">
                <a:solidFill>
                  <a:srgbClr val="0000CC"/>
                </a:solidFill>
              </a:rPr>
              <a:t>Schmick</a:t>
            </a:r>
            <a:r>
              <a:rPr lang="en-US" sz="1800" dirty="0" smtClean="0">
                <a:solidFill>
                  <a:srgbClr val="0000CC"/>
                </a:solidFill>
              </a:rPr>
              <a:t> &amp; </a:t>
            </a:r>
            <a:r>
              <a:rPr lang="en-US" sz="1800" dirty="0" err="1" smtClean="0">
                <a:solidFill>
                  <a:srgbClr val="0000CC"/>
                </a:solidFill>
              </a:rPr>
              <a:t>Molofee</a:t>
            </a:r>
            <a:r>
              <a:rPr lang="en-US" sz="1800" dirty="0" smtClean="0">
                <a:solidFill>
                  <a:srgbClr val="0000CC"/>
                </a:solidFill>
              </a:rPr>
              <a:t>): </a:t>
            </a:r>
            <a:r>
              <a:rPr lang="en-US" sz="1800" dirty="0" smtClean="0">
                <a:solidFill>
                  <a:srgbClr val="0000CC"/>
                </a:solidFill>
                <a:hlinkClick r:id="rId5"/>
              </a:rPr>
              <a:t>http://bit.ly/e3Zb8h</a:t>
            </a:r>
            <a:r>
              <a:rPr lang="en-US" sz="1800" dirty="0" smtClean="0">
                <a:solidFill>
                  <a:srgbClr val="0000CC"/>
                </a:solidFill>
              </a:rPr>
              <a:t> </a:t>
            </a:r>
          </a:p>
          <a:p>
            <a:pPr marL="342900" indent="-342900">
              <a:spcBef>
                <a:spcPts val="600"/>
              </a:spcBef>
              <a:buClr>
                <a:srgbClr val="800000"/>
              </a:buClr>
              <a:buFont typeface="Wingdings" pitchFamily="2" charset="2"/>
              <a:buChar char="l"/>
            </a:pPr>
            <a:r>
              <a:rPr lang="en-US" sz="1800" dirty="0" err="1" smtClean="0">
                <a:solidFill>
                  <a:srgbClr val="800000"/>
                </a:solidFill>
              </a:rPr>
              <a:t>nVidia</a:t>
            </a:r>
            <a:r>
              <a:rPr lang="en-US" sz="1800" dirty="0" smtClean="0">
                <a:solidFill>
                  <a:srgbClr val="800000"/>
                </a:solidFill>
              </a:rPr>
              <a:t> Tutorial: OpenGL Sphere Map (1999): </a:t>
            </a:r>
            <a:r>
              <a:rPr lang="en-US" sz="1800" dirty="0" smtClean="0">
                <a:solidFill>
                  <a:srgbClr val="0000CC"/>
                </a:solidFill>
                <a:hlinkClick r:id="rId6"/>
              </a:rPr>
              <a:t>http://bit.ly/eJEdAM</a:t>
            </a:r>
            <a:endParaRPr lang="en-US" sz="1800" dirty="0" smtClean="0">
              <a:solidFill>
                <a:srgbClr val="0000CC"/>
              </a:solidFill>
            </a:endParaRPr>
          </a:p>
          <a:p>
            <a:pPr marL="342900" indent="-342900">
              <a:spcBef>
                <a:spcPts val="600"/>
              </a:spcBef>
              <a:buClr>
                <a:srgbClr val="800000"/>
              </a:buClr>
              <a:buFont typeface="Wingdings" pitchFamily="2" charset="2"/>
              <a:buChar char="l"/>
            </a:pPr>
            <a:r>
              <a:rPr lang="en-US" sz="1800" dirty="0" smtClean="0">
                <a:solidFill>
                  <a:srgbClr val="800000"/>
                </a:solidFill>
              </a:rPr>
              <a:t>Issues: Non-Linear Mapping, Area Distortion, Converting Between Maps</a:t>
            </a:r>
            <a:endParaRPr lang="en-US" sz="1800"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[2]:</a:t>
            </a:r>
          </a:p>
          <a:p>
            <a:pPr algn="ctr">
              <a:spcBef>
                <a:spcPct val="0"/>
              </a:spcBef>
              <a:buClrTx/>
            </a:pPr>
            <a:r>
              <a:rPr lang="en-US" sz="2800" dirty="0" smtClean="0">
                <a:solidFill>
                  <a:srgbClr val="5B0DAA"/>
                </a:solidFill>
                <a:latin typeface="Copperplate Gothic Light" pitchFamily="34" charset="0"/>
              </a:rPr>
              <a:t>Reflection/Environment Mapping</a:t>
            </a:r>
            <a:endParaRPr lang="en-US" sz="2000" dirty="0" smtClean="0">
              <a:solidFill>
                <a:srgbClr val="5B0DAA"/>
              </a:solidFill>
              <a:latin typeface="Copperplate Gothic Light" pitchFamily="34" charset="0"/>
            </a:endParaRPr>
          </a:p>
        </p:txBody>
      </p:sp>
      <p:sp>
        <p:nvSpPr>
          <p:cNvPr id="5" name="Rectangle 4"/>
          <p:cNvSpPr/>
          <p:nvPr/>
        </p:nvSpPr>
        <p:spPr>
          <a:xfrm>
            <a:off x="457200" y="5834491"/>
            <a:ext cx="6096000" cy="566309"/>
          </a:xfrm>
          <a:prstGeom prst="rect">
            <a:avLst/>
          </a:prstGeom>
        </p:spPr>
        <p:txBody>
          <a:bodyPr wrap="square">
            <a:spAutoFit/>
          </a:bodyPr>
          <a:lstStyle/>
          <a:p>
            <a:r>
              <a:rPr lang="en-US" dirty="0" smtClean="0">
                <a:solidFill>
                  <a:srgbClr val="003300"/>
                </a:solidFill>
              </a:rPr>
              <a:t>Adapted from slides © 1995 – 2009 P. </a:t>
            </a:r>
            <a:r>
              <a:rPr lang="en-US" dirty="0" err="1" smtClean="0">
                <a:solidFill>
                  <a:srgbClr val="003300"/>
                </a:solidFill>
              </a:rPr>
              <a:t>Hanrahan</a:t>
            </a:r>
            <a:r>
              <a:rPr lang="en-US" dirty="0" smtClean="0">
                <a:solidFill>
                  <a:srgbClr val="003300"/>
                </a:solidFill>
              </a:rPr>
              <a:t>, Stanford University</a:t>
            </a:r>
            <a:endParaRPr lang="en-US" i="1" dirty="0" smtClean="0">
              <a:solidFill>
                <a:srgbClr val="003300"/>
              </a:solidFill>
            </a:endParaRPr>
          </a:p>
          <a:p>
            <a:r>
              <a:rPr lang="en-US" dirty="0" smtClean="0">
                <a:hlinkClick r:id="rId7"/>
              </a:rPr>
              <a:t>http://bit.ly/hZfsjZ</a:t>
            </a:r>
            <a:r>
              <a:rPr lang="en-US" dirty="0" smtClean="0"/>
              <a:t> </a:t>
            </a:r>
            <a:r>
              <a:rPr lang="en-US" dirty="0" smtClean="0">
                <a:solidFill>
                  <a:srgbClr val="C00000"/>
                </a:solidFill>
              </a:rPr>
              <a:t>(CS 348B)</a:t>
            </a:r>
            <a:endParaRPr lang="en-US" dirty="0">
              <a:solidFill>
                <a:srgbClr val="C00000"/>
              </a:solidFill>
            </a:endParaRPr>
          </a:p>
        </p:txBody>
      </p:sp>
      <p:pic>
        <p:nvPicPr>
          <p:cNvPr id="21507" name="Picture 3"/>
          <p:cNvPicPr>
            <a:picLocks noChangeAspect="1" noChangeArrowheads="1"/>
          </p:cNvPicPr>
          <p:nvPr/>
        </p:nvPicPr>
        <p:blipFill>
          <a:blip r:embed="rId8" cstate="print"/>
          <a:srcRect/>
          <a:stretch>
            <a:fillRect/>
          </a:stretch>
        </p:blipFill>
        <p:spPr bwMode="auto">
          <a:xfrm>
            <a:off x="6659741" y="2743200"/>
            <a:ext cx="2027059" cy="14497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plus(out)">
                                      <p:cBhvr>
                                        <p:cTn id="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[3]:</a:t>
            </a:r>
          </a:p>
          <a:p>
            <a:pPr algn="ctr">
              <a:spcBef>
                <a:spcPct val="0"/>
              </a:spcBef>
              <a:buClrTx/>
            </a:pPr>
            <a:r>
              <a:rPr lang="en-US" sz="2800" dirty="0" smtClean="0">
                <a:solidFill>
                  <a:srgbClr val="5B0DAA"/>
                </a:solidFill>
                <a:latin typeface="Copperplate Gothic Light" pitchFamily="34" charset="0"/>
              </a:rPr>
              <a:t>Transparency Mapping</a:t>
            </a:r>
          </a:p>
        </p:txBody>
      </p:sp>
      <p:sp>
        <p:nvSpPr>
          <p:cNvPr id="1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OpenGL Transparency How-To at </a:t>
            </a:r>
            <a:r>
              <a:rPr lang="en-US" sz="1800" dirty="0" smtClean="0">
                <a:solidFill>
                  <a:srgbClr val="6699FF"/>
                </a:solidFill>
              </a:rPr>
              <a:t>OpenGL.org</a:t>
            </a:r>
            <a:r>
              <a:rPr lang="en-US" sz="1800" dirty="0" smtClean="0">
                <a:solidFill>
                  <a:srgbClr val="800000"/>
                </a:solidFill>
              </a:rPr>
              <a:t>: </a:t>
            </a:r>
            <a:r>
              <a:rPr lang="en-US" sz="1800" dirty="0" smtClean="0">
                <a:solidFill>
                  <a:srgbClr val="0000CC"/>
                </a:solidFill>
              </a:rPr>
              <a:t> </a:t>
            </a:r>
            <a:r>
              <a:rPr lang="en-US" sz="1800" dirty="0" smtClean="0">
                <a:solidFill>
                  <a:srgbClr val="0000CC"/>
                </a:solidFill>
                <a:hlinkClick r:id="rId4"/>
              </a:rPr>
              <a:t>http://bit.ly/hRaQgk</a:t>
            </a:r>
            <a:endParaRPr lang="en-US" sz="1800" dirty="0" smtClean="0">
              <a:solidFill>
                <a:srgbClr val="0000CC"/>
              </a:solidFill>
            </a:endParaRPr>
          </a:p>
          <a:p>
            <a:pPr marL="342900" indent="-342900">
              <a:spcBef>
                <a:spcPts val="600"/>
              </a:spcBef>
              <a:buClr>
                <a:srgbClr val="800000"/>
              </a:buClr>
              <a:buFont typeface="Wingdings" pitchFamily="2" charset="2"/>
              <a:buChar char="l"/>
            </a:pPr>
            <a:r>
              <a:rPr lang="en-US" sz="1800" dirty="0" smtClean="0">
                <a:solidFill>
                  <a:srgbClr val="800000"/>
                </a:solidFill>
              </a:rPr>
              <a:t>Screen Door Transparency</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Use </a:t>
            </a:r>
            <a:r>
              <a:rPr lang="en-US" sz="1800" dirty="0" err="1" smtClean="0">
                <a:solidFill>
                  <a:srgbClr val="6699FF"/>
                </a:solidFill>
                <a:latin typeface="Courier New" pitchFamily="49" charset="0"/>
                <a:cs typeface="Courier New" pitchFamily="49" charset="0"/>
              </a:rPr>
              <a:t>glPolygonStipple</a:t>
            </a:r>
            <a:r>
              <a:rPr lang="en-US" sz="1800" dirty="0" smtClean="0">
                <a:solidFill>
                  <a:srgbClr val="6699FF"/>
                </a:solidFill>
                <a:latin typeface="Courier New" pitchFamily="49" charset="0"/>
                <a:cs typeface="Courier New" pitchFamily="49" charset="0"/>
              </a:rPr>
              <a:t>()</a:t>
            </a:r>
            <a:r>
              <a:rPr lang="en-US" sz="1800" dirty="0" smtClean="0">
                <a:solidFill>
                  <a:srgbClr val="0000CC"/>
                </a:solidFill>
              </a:rPr>
              <a:t>,</a:t>
            </a:r>
            <a:r>
              <a:rPr lang="en-US" sz="1800" dirty="0" smtClean="0">
                <a:solidFill>
                  <a:srgbClr val="6699FF"/>
                </a:solidFill>
                <a:latin typeface="Courier New" pitchFamily="49" charset="0"/>
                <a:cs typeface="Courier New" pitchFamily="49" charset="0"/>
              </a:rPr>
              <a:t> </a:t>
            </a:r>
            <a:r>
              <a:rPr lang="en-US" sz="1800" dirty="0" err="1" smtClean="0">
                <a:solidFill>
                  <a:srgbClr val="6699FF"/>
                </a:solidFill>
                <a:latin typeface="Courier New" pitchFamily="49" charset="0"/>
                <a:cs typeface="Courier New" pitchFamily="49" charset="0"/>
              </a:rPr>
              <a:t>glEnable</a:t>
            </a:r>
            <a:r>
              <a:rPr lang="en-US" sz="1800" dirty="0" smtClean="0">
                <a:solidFill>
                  <a:srgbClr val="6699FF"/>
                </a:solidFill>
                <a:latin typeface="Courier New" pitchFamily="49" charset="0"/>
                <a:cs typeface="Courier New" pitchFamily="49" charset="0"/>
              </a:rPr>
              <a:t>(GL_POLYGON_STIPPLE)</a:t>
            </a:r>
          </a:p>
          <a:p>
            <a:pPr marL="742950" lvl="1" indent="-285750">
              <a:spcBef>
                <a:spcPts val="600"/>
              </a:spcBef>
              <a:buClr>
                <a:srgbClr val="5B0DAA"/>
              </a:buClr>
              <a:buFont typeface="Wingdings" pitchFamily="2" charset="2"/>
              <a:buChar char="­"/>
            </a:pPr>
            <a:r>
              <a:rPr lang="en-US" sz="1800" dirty="0" smtClean="0">
                <a:solidFill>
                  <a:srgbClr val="0000CC"/>
                </a:solidFill>
              </a:rPr>
              <a:t>See </a:t>
            </a:r>
            <a:r>
              <a:rPr lang="en-US" sz="1800" dirty="0" smtClean="0">
                <a:solidFill>
                  <a:srgbClr val="0000CC"/>
                </a:solidFill>
                <a:hlinkClick r:id="rId5"/>
              </a:rPr>
              <a:t>http://bit.ly/g1hQpJ</a:t>
            </a:r>
            <a:r>
              <a:rPr lang="en-US" sz="1800" dirty="0" smtClean="0">
                <a:solidFill>
                  <a:srgbClr val="0000CC"/>
                </a:solidFill>
              </a:rPr>
              <a:t> </a:t>
            </a:r>
            <a:endParaRPr lang="en-US" sz="1800" dirty="0" smtClean="0">
              <a:latin typeface="Courier New" pitchFamily="49" charset="0"/>
              <a:cs typeface="Courier New" pitchFamily="49" charset="0"/>
            </a:endParaRPr>
          </a:p>
          <a:p>
            <a:pPr marL="342900" indent="-342900">
              <a:spcBef>
                <a:spcPts val="600"/>
              </a:spcBef>
              <a:buClr>
                <a:srgbClr val="800000"/>
              </a:buClr>
              <a:buFont typeface="Wingdings" pitchFamily="2" charset="2"/>
              <a:buChar char="l"/>
            </a:pPr>
            <a:r>
              <a:rPr lang="en-US" sz="1800" dirty="0" smtClean="0">
                <a:solidFill>
                  <a:srgbClr val="800000"/>
                </a:solidFill>
              </a:rPr>
              <a:t>Glass-Like Transparency using Alpha Blending</a:t>
            </a:r>
          </a:p>
          <a:p>
            <a:pPr marL="742950" lvl="1" indent="-285750">
              <a:spcBef>
                <a:spcPts val="600"/>
              </a:spcBef>
              <a:buClr>
                <a:srgbClr val="5B0DAA"/>
              </a:buClr>
              <a:buFont typeface="Wingdings" pitchFamily="2" charset="2"/>
              <a:buChar char="­"/>
            </a:pPr>
            <a:r>
              <a:rPr lang="en-US" sz="1800" dirty="0" smtClean="0">
                <a:solidFill>
                  <a:srgbClr val="0000CC"/>
                </a:solidFill>
              </a:rPr>
              <a:t>Use </a:t>
            </a:r>
            <a:r>
              <a:rPr lang="en-US" sz="1800" dirty="0" err="1" smtClean="0">
                <a:solidFill>
                  <a:srgbClr val="6699FF"/>
                </a:solidFill>
                <a:latin typeface="Courier New" pitchFamily="49" charset="0"/>
                <a:cs typeface="Courier New" pitchFamily="49" charset="0"/>
              </a:rPr>
              <a:t>glEnable</a:t>
            </a:r>
            <a:r>
              <a:rPr lang="en-US" sz="1800" dirty="0" smtClean="0">
                <a:solidFill>
                  <a:srgbClr val="6699FF"/>
                </a:solidFill>
                <a:latin typeface="Courier New" pitchFamily="49" charset="0"/>
                <a:cs typeface="Courier New" pitchFamily="49" charset="0"/>
              </a:rPr>
              <a:t>(GL_BLEND)</a:t>
            </a:r>
            <a:r>
              <a:rPr lang="en-US" sz="1800" dirty="0" smtClean="0">
                <a:solidFill>
                  <a:srgbClr val="0000CC"/>
                </a:solidFill>
              </a:rPr>
              <a:t>,</a:t>
            </a:r>
            <a:r>
              <a:rPr lang="en-US" sz="1800" dirty="0" smtClean="0"/>
              <a:t> </a:t>
            </a:r>
            <a:r>
              <a:rPr lang="en-US" sz="1800" dirty="0" err="1" smtClean="0">
                <a:solidFill>
                  <a:srgbClr val="6699FF"/>
                </a:solidFill>
                <a:latin typeface="Courier New" pitchFamily="49" charset="0"/>
                <a:cs typeface="Courier New" pitchFamily="49" charset="0"/>
              </a:rPr>
              <a:t>glBlendFunc</a:t>
            </a:r>
            <a:r>
              <a:rPr lang="en-US" sz="1800" dirty="0" smtClean="0">
                <a:solidFill>
                  <a:srgbClr val="6699FF"/>
                </a:solidFill>
                <a:latin typeface="Courier New" pitchFamily="49" charset="0"/>
                <a:cs typeface="Courier New" pitchFamily="49" charset="0"/>
              </a:rPr>
              <a:t>(…)</a:t>
            </a:r>
          </a:p>
          <a:p>
            <a:pPr marL="742950" lvl="1" indent="-285750">
              <a:spcBef>
                <a:spcPts val="600"/>
              </a:spcBef>
              <a:buClr>
                <a:srgbClr val="5B0DAA"/>
              </a:buClr>
              <a:buFont typeface="Wingdings" pitchFamily="2" charset="2"/>
              <a:buChar char="­"/>
            </a:pPr>
            <a:r>
              <a:rPr lang="en-US" sz="1800" dirty="0" smtClean="0">
                <a:solidFill>
                  <a:srgbClr val="0000CC"/>
                </a:solidFill>
              </a:rPr>
              <a:t>See </a:t>
            </a:r>
            <a:r>
              <a:rPr lang="en-US" sz="1800" dirty="0" smtClean="0">
                <a:solidFill>
                  <a:srgbClr val="800000"/>
                </a:solidFill>
                <a:hlinkClick r:id="rId6"/>
              </a:rPr>
              <a:t>http://bit.ly/hs82Za</a:t>
            </a:r>
            <a:r>
              <a:rPr lang="en-US" sz="1800" dirty="0" smtClean="0">
                <a:solidFill>
                  <a:srgbClr val="800000"/>
                </a:solidFill>
              </a:rPr>
              <a:t> </a:t>
            </a:r>
          </a:p>
        </p:txBody>
      </p:sp>
      <p:grpSp>
        <p:nvGrpSpPr>
          <p:cNvPr id="12" name="Group 11"/>
          <p:cNvGrpSpPr/>
          <p:nvPr/>
        </p:nvGrpSpPr>
        <p:grpSpPr>
          <a:xfrm>
            <a:off x="762000" y="3581400"/>
            <a:ext cx="3820230" cy="2667000"/>
            <a:chOff x="2133600" y="1295400"/>
            <a:chExt cx="5181600" cy="3617407"/>
          </a:xfrm>
        </p:grpSpPr>
        <p:pic>
          <p:nvPicPr>
            <p:cNvPr id="13" name="Picture 12" descr="sparsenessScreendoor.jpg"/>
            <p:cNvPicPr>
              <a:picLocks noChangeAspect="1"/>
            </p:cNvPicPr>
            <p:nvPr/>
          </p:nvPicPr>
          <p:blipFill>
            <a:blip r:embed="rId7" cstate="print"/>
            <a:stretch>
              <a:fillRect/>
            </a:stretch>
          </p:blipFill>
          <p:spPr>
            <a:xfrm>
              <a:off x="3634189" y="2819400"/>
              <a:ext cx="2180422" cy="1447800"/>
            </a:xfrm>
            <a:prstGeom prst="rect">
              <a:avLst/>
            </a:prstGeom>
          </p:spPr>
        </p:pic>
        <p:sp>
          <p:nvSpPr>
            <p:cNvPr id="14" name="Rectangle 13"/>
            <p:cNvSpPr/>
            <p:nvPr/>
          </p:nvSpPr>
          <p:spPr>
            <a:xfrm>
              <a:off x="2476573" y="4349053"/>
              <a:ext cx="4495658" cy="563754"/>
            </a:xfrm>
            <a:prstGeom prst="rect">
              <a:avLst/>
            </a:prstGeom>
          </p:spPr>
          <p:txBody>
            <a:bodyPr wrap="square">
              <a:spAutoFit/>
            </a:bodyPr>
            <a:lstStyle/>
            <a:p>
              <a:pPr algn="ctr">
                <a:spcBef>
                  <a:spcPts val="0"/>
                </a:spcBef>
              </a:pPr>
              <a:r>
                <a:rPr lang="en-US" sz="1000" dirty="0" smtClean="0">
                  <a:solidFill>
                    <a:srgbClr val="0099CC"/>
                  </a:solidFill>
                </a:rPr>
                <a:t>Viola </a:t>
              </a:r>
              <a:r>
                <a:rPr lang="en-US" sz="1000" i="1" dirty="0" smtClean="0">
                  <a:solidFill>
                    <a:srgbClr val="0099CC"/>
                  </a:solidFill>
                </a:rPr>
                <a:t>et al. </a:t>
              </a:r>
              <a:r>
                <a:rPr lang="en-US" sz="1000" dirty="0" smtClean="0">
                  <a:solidFill>
                    <a:srgbClr val="0099CC"/>
                  </a:solidFill>
                </a:rPr>
                <a:t>(2004), </a:t>
              </a:r>
              <a:r>
                <a:rPr lang="en-US" sz="1000" dirty="0" smtClean="0">
                  <a:solidFill>
                    <a:srgbClr val="0099CC"/>
                  </a:solidFill>
                  <a:hlinkClick r:id="rId8"/>
                </a:rPr>
                <a:t>http://bit.ly/dVEa7l</a:t>
              </a:r>
              <a:endParaRPr lang="en-US" sz="1000" dirty="0" smtClean="0">
                <a:solidFill>
                  <a:srgbClr val="0099CC"/>
                </a:solidFill>
              </a:endParaRPr>
            </a:p>
            <a:p>
              <a:pPr algn="ctr">
                <a:spcBef>
                  <a:spcPts val="0"/>
                </a:spcBef>
              </a:pPr>
              <a:r>
                <a:rPr lang="en-US" sz="1000" dirty="0" smtClean="0">
                  <a:solidFill>
                    <a:srgbClr val="0099CC"/>
                  </a:solidFill>
                </a:rPr>
                <a:t>Technical University of Vienna, IEEE Vis 2004</a:t>
              </a:r>
              <a:endParaRPr lang="en-US" sz="1000" dirty="0">
                <a:solidFill>
                  <a:srgbClr val="0099CC"/>
                </a:solidFill>
              </a:endParaRPr>
            </a:p>
          </p:txBody>
        </p:sp>
        <p:pic>
          <p:nvPicPr>
            <p:cNvPr id="15" name="Picture 14" descr="geckoAverageMod.jpg"/>
            <p:cNvPicPr>
              <a:picLocks noChangeAspect="1"/>
            </p:cNvPicPr>
            <p:nvPr/>
          </p:nvPicPr>
          <p:blipFill>
            <a:blip r:embed="rId9" cstate="print"/>
            <a:stretch>
              <a:fillRect/>
            </a:stretch>
          </p:blipFill>
          <p:spPr>
            <a:xfrm>
              <a:off x="2133600" y="1295400"/>
              <a:ext cx="5181600" cy="1428319"/>
            </a:xfrm>
            <a:prstGeom prst="rect">
              <a:avLst/>
            </a:prstGeom>
          </p:spPr>
        </p:pic>
      </p:grpSp>
      <p:grpSp>
        <p:nvGrpSpPr>
          <p:cNvPr id="16" name="Group 15"/>
          <p:cNvGrpSpPr/>
          <p:nvPr/>
        </p:nvGrpSpPr>
        <p:grpSpPr>
          <a:xfrm>
            <a:off x="4953000" y="3581400"/>
            <a:ext cx="3250406" cy="2667000"/>
            <a:chOff x="1295400" y="2438400"/>
            <a:chExt cx="2971800" cy="2438400"/>
          </a:xfrm>
        </p:grpSpPr>
        <p:pic>
          <p:nvPicPr>
            <p:cNvPr id="17" name="Picture 16" descr="TransparencyMapping_Photo14.gif"/>
            <p:cNvPicPr>
              <a:picLocks noChangeAspect="1"/>
            </p:cNvPicPr>
            <p:nvPr/>
          </p:nvPicPr>
          <p:blipFill>
            <a:blip r:embed="rId10" cstate="print"/>
            <a:stretch>
              <a:fillRect/>
            </a:stretch>
          </p:blipFill>
          <p:spPr>
            <a:xfrm>
              <a:off x="1466267" y="2438400"/>
              <a:ext cx="2630066" cy="1984955"/>
            </a:xfrm>
            <a:prstGeom prst="rect">
              <a:avLst/>
            </a:prstGeom>
          </p:spPr>
        </p:pic>
        <p:sp>
          <p:nvSpPr>
            <p:cNvPr id="18" name="Rectangle 17"/>
            <p:cNvSpPr/>
            <p:nvPr/>
          </p:nvSpPr>
          <p:spPr>
            <a:xfrm>
              <a:off x="1295400" y="4476690"/>
              <a:ext cx="2971800" cy="400110"/>
            </a:xfrm>
            <a:prstGeom prst="rect">
              <a:avLst/>
            </a:prstGeom>
          </p:spPr>
          <p:txBody>
            <a:bodyPr wrap="square">
              <a:spAutoFit/>
            </a:bodyPr>
            <a:lstStyle/>
            <a:p>
              <a:pPr algn="ctr">
                <a:spcBef>
                  <a:spcPts val="0"/>
                </a:spcBef>
              </a:pPr>
              <a:r>
                <a:rPr lang="en-US" sz="1000" dirty="0" smtClean="0">
                  <a:solidFill>
                    <a:srgbClr val="FF6600"/>
                  </a:solidFill>
                </a:rPr>
                <a:t>Alpha blending: Lim (2010), </a:t>
              </a:r>
              <a:r>
                <a:rPr lang="en-US" sz="1000" dirty="0" smtClean="0">
                  <a:solidFill>
                    <a:srgbClr val="FF6600"/>
                  </a:solidFill>
                  <a:hlinkClick r:id="rId11"/>
                </a:rPr>
                <a:t>http://bit.ly/6TsJrb</a:t>
              </a:r>
              <a:endParaRPr lang="en-US" sz="1000" dirty="0" smtClean="0">
                <a:solidFill>
                  <a:srgbClr val="FF6600"/>
                </a:solidFill>
              </a:endParaRPr>
            </a:p>
            <a:p>
              <a:pPr algn="ctr">
                <a:spcBef>
                  <a:spcPts val="0"/>
                </a:spcBef>
              </a:pPr>
              <a:r>
                <a:rPr lang="en-US" sz="1000" dirty="0" smtClean="0">
                  <a:solidFill>
                    <a:srgbClr val="FF6600"/>
                  </a:solidFill>
                </a:rPr>
                <a:t>Goon Creative, Maya Transparency Tutorial</a:t>
              </a:r>
              <a:endParaRPr lang="en-US" sz="1000" dirty="0">
                <a:solidFill>
                  <a:srgbClr val="FF6600"/>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up)">
                                      <p:cBhvr>
                                        <p:cTn id="15" dur="500"/>
                                        <p:tgtEl>
                                          <p:spTgt spid="11">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up)">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up)">
                                      <p:cBhvr>
                                        <p:cTn id="28" dur="500"/>
                                        <p:tgtEl>
                                          <p:spTgt spid="11">
                                            <p:txEl>
                                              <p:pRg st="4" end="4"/>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wipe(up)">
                                      <p:cBhvr>
                                        <p:cTn id="31" dur="500"/>
                                        <p:tgtEl>
                                          <p:spTgt spid="11">
                                            <p:txEl>
                                              <p:pRg st="5" end="5"/>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wipe(up)">
                                      <p:cBhvr>
                                        <p:cTn id="34" dur="5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Goal: Create Illusion of Textured Surface</a:t>
            </a: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Idea</a:t>
            </a:r>
          </a:p>
          <a:p>
            <a:pPr marL="742950" lvl="1" indent="-285750">
              <a:lnSpc>
                <a:spcPct val="110000"/>
              </a:lnSpc>
              <a:buClr>
                <a:srgbClr val="5B0DAA"/>
              </a:buClr>
              <a:buFont typeface="Wingdings" pitchFamily="2" charset="2"/>
              <a:buChar char="­"/>
            </a:pPr>
            <a:r>
              <a:rPr lang="en-US" sz="1800" dirty="0" smtClean="0">
                <a:solidFill>
                  <a:srgbClr val="0000CC"/>
                </a:solidFill>
              </a:rPr>
              <a:t>Start with regular smooth object</a:t>
            </a:r>
          </a:p>
          <a:p>
            <a:pPr marL="742950" lvl="1" indent="-285750">
              <a:spcBef>
                <a:spcPts val="600"/>
              </a:spcBef>
              <a:buClr>
                <a:srgbClr val="5B0DAA"/>
              </a:buClr>
              <a:buFont typeface="Wingdings" pitchFamily="2" charset="2"/>
              <a:buChar char="­"/>
            </a:pPr>
            <a:r>
              <a:rPr lang="en-US" sz="1800" dirty="0" smtClean="0">
                <a:solidFill>
                  <a:srgbClr val="0000CC"/>
                </a:solidFill>
              </a:rPr>
              <a:t>Make height map (by hand and/or using program, </a:t>
            </a:r>
            <a:r>
              <a:rPr lang="en-US" sz="1800" i="1" dirty="0" smtClean="0">
                <a:solidFill>
                  <a:srgbClr val="0000CC"/>
                </a:solidFill>
              </a:rPr>
              <a:t>i.e.</a:t>
            </a:r>
            <a:r>
              <a:rPr lang="en-US" sz="1800" dirty="0" smtClean="0">
                <a:solidFill>
                  <a:srgbClr val="0000CC"/>
                </a:solidFill>
              </a:rPr>
              <a:t>, </a:t>
            </a:r>
            <a:r>
              <a:rPr lang="en-US" sz="1800" u="sng" dirty="0" smtClean="0">
                <a:solidFill>
                  <a:srgbClr val="0000CC"/>
                </a:solidFill>
              </a:rPr>
              <a:t>procedurally</a:t>
            </a:r>
            <a:r>
              <a:rPr lang="en-US" sz="1800" dirty="0" smtClean="0">
                <a:solidFill>
                  <a:srgbClr val="0000CC"/>
                </a:solidFill>
              </a:rPr>
              <a:t>)</a:t>
            </a:r>
          </a:p>
          <a:p>
            <a:pPr marL="742950" lvl="1" indent="-285750">
              <a:spcBef>
                <a:spcPts val="600"/>
              </a:spcBef>
              <a:buClr>
                <a:srgbClr val="5B0DAA"/>
              </a:buClr>
              <a:buFont typeface="Wingdings" pitchFamily="2" charset="2"/>
              <a:buChar char="­"/>
            </a:pPr>
            <a:r>
              <a:rPr lang="en-US" sz="1800" dirty="0" smtClean="0">
                <a:solidFill>
                  <a:srgbClr val="0000CC"/>
                </a:solidFill>
              </a:rPr>
              <a:t>Use map to perturb surface </a:t>
            </a:r>
            <a:r>
              <a:rPr lang="en-US" sz="1800" dirty="0" err="1" smtClean="0">
                <a:solidFill>
                  <a:srgbClr val="0000CC"/>
                </a:solidFill>
              </a:rPr>
              <a:t>normals</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Plug new </a:t>
            </a:r>
            <a:r>
              <a:rPr lang="en-US" sz="1800" dirty="0" err="1" smtClean="0">
                <a:solidFill>
                  <a:srgbClr val="0000CC"/>
                </a:solidFill>
              </a:rPr>
              <a:t>normals</a:t>
            </a:r>
            <a:r>
              <a:rPr lang="en-US" sz="1800" dirty="0" smtClean="0">
                <a:solidFill>
                  <a:srgbClr val="0000CC"/>
                </a:solidFill>
              </a:rPr>
              <a:t> into illumination equation</a:t>
            </a:r>
          </a:p>
          <a:p>
            <a:pPr marL="342900" indent="-342900">
              <a:spcBef>
                <a:spcPts val="600"/>
              </a:spcBef>
              <a:buClr>
                <a:srgbClr val="800000"/>
              </a:buClr>
              <a:buFont typeface="Wingdings" pitchFamily="2" charset="2"/>
              <a:buChar char="l"/>
            </a:pPr>
            <a:r>
              <a:rPr lang="en-US" sz="1800" dirty="0" smtClean="0">
                <a:solidFill>
                  <a:srgbClr val="800000"/>
                </a:solidFill>
              </a:rPr>
              <a:t>Tutorial for OpenGL (Baker, 2003): </a:t>
            </a:r>
            <a:r>
              <a:rPr lang="en-US" sz="1800" dirty="0" smtClean="0">
                <a:solidFill>
                  <a:srgbClr val="800000"/>
                </a:solidFill>
                <a:hlinkClick r:id="rId4"/>
              </a:rPr>
              <a:t>http://bit.ly/fun4a5</a:t>
            </a:r>
            <a:endParaRPr lang="en-US" sz="1800" dirty="0" smtClean="0">
              <a:solidFill>
                <a:srgbClr val="800000"/>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[4]:</a:t>
            </a:r>
          </a:p>
          <a:p>
            <a:pPr algn="ctr">
              <a:spcBef>
                <a:spcPct val="0"/>
              </a:spcBef>
              <a:buClrTx/>
            </a:pPr>
            <a:r>
              <a:rPr lang="en-US" sz="2800" dirty="0" smtClean="0">
                <a:solidFill>
                  <a:srgbClr val="5B0DAA"/>
                </a:solidFill>
                <a:latin typeface="Copperplate Gothic Light" pitchFamily="34" charset="0"/>
              </a:rPr>
              <a:t>Bump Mapping</a:t>
            </a:r>
            <a:endParaRPr lang="en-US" sz="2000" i="1" dirty="0">
              <a:solidFill>
                <a:srgbClr val="5B0DAA"/>
              </a:solidFill>
              <a:latin typeface="Copperplate Gothic Light" pitchFamily="34" charset="0"/>
            </a:endParaRPr>
          </a:p>
        </p:txBody>
      </p:sp>
      <p:sp>
        <p:nvSpPr>
          <p:cNvPr id="8" name="Rectangle 7"/>
          <p:cNvSpPr/>
          <p:nvPr/>
        </p:nvSpPr>
        <p:spPr>
          <a:xfrm>
            <a:off x="2985834" y="3505200"/>
            <a:ext cx="4191000" cy="523220"/>
          </a:xfrm>
          <a:prstGeom prst="rect">
            <a:avLst/>
          </a:prstGeom>
        </p:spPr>
        <p:txBody>
          <a:bodyPr wrap="square">
            <a:spAutoFit/>
          </a:bodyPr>
          <a:lstStyle/>
          <a:p>
            <a:pPr algn="ctr">
              <a:spcBef>
                <a:spcPts val="0"/>
              </a:spcBef>
            </a:pPr>
            <a:r>
              <a:rPr lang="en-US" i="1" dirty="0" smtClean="0"/>
              <a:t>Bump Mapping </a:t>
            </a:r>
            <a:r>
              <a:rPr lang="en-US" dirty="0" smtClean="0"/>
              <a:t>© 2010 Wikipedia</a:t>
            </a:r>
            <a:endParaRPr lang="en-US" dirty="0" smtClean="0">
              <a:hlinkClick r:id="rId5"/>
            </a:endParaRPr>
          </a:p>
          <a:p>
            <a:pPr algn="ctr">
              <a:spcBef>
                <a:spcPts val="0"/>
              </a:spcBef>
            </a:pPr>
            <a:r>
              <a:rPr lang="en-US" dirty="0" smtClean="0">
                <a:hlinkClick r:id="rId6"/>
              </a:rPr>
              <a:t>http://en.wikipedia.org/wiki/Bump_mapping</a:t>
            </a:r>
            <a:endParaRPr lang="en-US" dirty="0"/>
          </a:p>
        </p:txBody>
      </p:sp>
      <p:pic>
        <p:nvPicPr>
          <p:cNvPr id="10" name="Picture 9" descr="Bump-map-demo-smooth.png"/>
          <p:cNvPicPr>
            <a:picLocks noChangeAspect="1"/>
          </p:cNvPicPr>
          <p:nvPr/>
        </p:nvPicPr>
        <p:blipFill>
          <a:blip r:embed="rId7" cstate="print"/>
          <a:stretch>
            <a:fillRect/>
          </a:stretch>
        </p:blipFill>
        <p:spPr>
          <a:xfrm>
            <a:off x="914400" y="1524000"/>
            <a:ext cx="1981200" cy="1981200"/>
          </a:xfrm>
          <a:prstGeom prst="rect">
            <a:avLst/>
          </a:prstGeom>
        </p:spPr>
      </p:pic>
      <p:pic>
        <p:nvPicPr>
          <p:cNvPr id="11" name="Picture 10" descr="Orange-bumpmap.png"/>
          <p:cNvPicPr>
            <a:picLocks noChangeAspect="1"/>
          </p:cNvPicPr>
          <p:nvPr/>
        </p:nvPicPr>
        <p:blipFill>
          <a:blip r:embed="rId8" cstate="print"/>
          <a:stretch>
            <a:fillRect/>
          </a:stretch>
        </p:blipFill>
        <p:spPr>
          <a:xfrm>
            <a:off x="3810000" y="1600200"/>
            <a:ext cx="1828800" cy="1828800"/>
          </a:xfrm>
          <a:prstGeom prst="rect">
            <a:avLst/>
          </a:prstGeom>
        </p:spPr>
      </p:pic>
      <p:pic>
        <p:nvPicPr>
          <p:cNvPr id="12" name="Picture 11" descr="Bump-map-demo-bumpy.png"/>
          <p:cNvPicPr>
            <a:picLocks noChangeAspect="1"/>
          </p:cNvPicPr>
          <p:nvPr/>
        </p:nvPicPr>
        <p:blipFill>
          <a:blip r:embed="rId9" cstate="print"/>
          <a:stretch>
            <a:fillRect/>
          </a:stretch>
        </p:blipFill>
        <p:spPr>
          <a:xfrm>
            <a:off x="6858000" y="1600200"/>
            <a:ext cx="1905000" cy="1905000"/>
          </a:xfrm>
          <a:prstGeom prst="rect">
            <a:avLst/>
          </a:prstGeom>
        </p:spPr>
      </p:pic>
      <p:sp>
        <p:nvSpPr>
          <p:cNvPr id="13" name="Rectangle 12"/>
          <p:cNvSpPr/>
          <p:nvPr/>
        </p:nvSpPr>
        <p:spPr>
          <a:xfrm>
            <a:off x="2971800" y="1752600"/>
            <a:ext cx="723275" cy="1200329"/>
          </a:xfrm>
          <a:prstGeom prst="rect">
            <a:avLst/>
          </a:prstGeom>
        </p:spPr>
        <p:txBody>
          <a:bodyPr wrap="none">
            <a:spAutoFit/>
          </a:bodyPr>
          <a:lstStyle/>
          <a:p>
            <a:r>
              <a:rPr lang="en-US" sz="7200" dirty="0" smtClean="0"/>
              <a:t>+</a:t>
            </a:r>
            <a:endParaRPr lang="en-US" dirty="0"/>
          </a:p>
        </p:txBody>
      </p:sp>
      <p:sp>
        <p:nvSpPr>
          <p:cNvPr id="14" name="Rectangle 13"/>
          <p:cNvSpPr/>
          <p:nvPr/>
        </p:nvSpPr>
        <p:spPr>
          <a:xfrm>
            <a:off x="5982325" y="1752600"/>
            <a:ext cx="723275" cy="1200329"/>
          </a:xfrm>
          <a:prstGeom prst="rect">
            <a:avLst/>
          </a:prstGeom>
        </p:spPr>
        <p:txBody>
          <a:bodyPr wrap="none">
            <a:spAutoFit/>
          </a:bodyPr>
          <a:lstStyle/>
          <a:p>
            <a:r>
              <a:rPr lang="en-US" sz="7200" dirty="0" smtClean="0"/>
              <a: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2"/>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FILETITLE" val="CIS736-Basics-01-Math"/>
  <p:tag name="FOLDERNAME" val="CIS736-Basics-01-Math_270108225806"/>
  <p:tag name="PD" val="1825588"/>
  <p:tag name="NPWI" val="46"/>
  <p:tag name="WMSI" val="369"/>
  <p:tag name="WMIS" val="46646"/>
  <p:tag name="PREC" val="T"/>
</p:tagLst>
</file>

<file path=ppt/tags/tag1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4.xml><?xml version="1.0" encoding="utf-8"?>
<p:tagLst xmlns:a="http://schemas.openxmlformats.org/drawingml/2006/main" xmlns:r="http://schemas.openxmlformats.org/officeDocument/2006/relationships" xmlns:p="http://schemas.openxmlformats.org/presentationml/2006/main">
  <p:tag name="TC" val="0"/>
  <p:tag name="SWI" val="79"/>
  <p:tag name="NBP" val="1"/>
  <p:tag name="CII" val="79"/>
  <p:tag name="SPT" val="FALSE"/>
  <p:tag name="CVB" val="79"/>
  <p:tag name="BSN" val="79"/>
  <p:tag name="LFXCI" val="0"/>
  <p:tag name="SVT" val="TRUE"/>
</p:tagLst>
</file>

<file path=ppt/tags/tag1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4.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4.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4.xml><?xml version="1.0" encoding="utf-8"?>
<p:tagLst xmlns:a="http://schemas.openxmlformats.org/drawingml/2006/main" xmlns:r="http://schemas.openxmlformats.org/officeDocument/2006/relationships" xmlns:p="http://schemas.openxmlformats.org/presentationml/2006/main">
  <p:tag name="SWI" val="37"/>
  <p:tag name="NBP" val="1"/>
  <p:tag name="SPT" val="FALSE"/>
  <p:tag name="CVB" val="37"/>
  <p:tag name="BSN" val="37"/>
  <p:tag name="LFXCI" val="0"/>
  <p:tag name="SVT" val="TRUE"/>
  <p:tag name="CII" val="37"/>
</p:tagLst>
</file>

<file path=ppt/tags/tag4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4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heme/theme1.xml><?xml version="1.0" encoding="utf-8"?>
<a:theme xmlns:a="http://schemas.openxmlformats.org/drawingml/2006/main" name="CoopRob-presentations">
  <a:themeElements>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fontScheme name="CoopRob-presentations">
      <a:majorFont>
        <a:latin typeface="Copperplate Gothic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opRob-presentatio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opRob-presentatio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opRob-presentatio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opRob-present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opRob-present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opRob-present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Settings\sdeloach\Application Data\Microsoft\Templates\CoopRob-presentations.pot</Template>
  <TotalTime>6650</TotalTime>
  <Words>3427</Words>
  <Application>Microsoft Office PowerPoint</Application>
  <PresentationFormat>On-screen Show (4:3)</PresentationFormat>
  <Paragraphs>594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CoopRob-presentations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CIS736-Basics-01-Math</dc:title>
  <dc:creator>William H. Hsu</dc:creator>
  <cp:lastModifiedBy>William H. Hsu</cp:lastModifiedBy>
  <cp:revision>1295</cp:revision>
  <dcterms:created xsi:type="dcterms:W3CDTF">1601-01-01T00:00:00Z</dcterms:created>
  <dcterms:modified xsi:type="dcterms:W3CDTF">2011-03-01T20:43:55Z</dcterms:modified>
</cp:coreProperties>
</file>