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545" r:id="rId2"/>
    <p:sldId id="551" r:id="rId3"/>
    <p:sldId id="370" r:id="rId4"/>
    <p:sldId id="751" r:id="rId5"/>
    <p:sldId id="754" r:id="rId6"/>
    <p:sldId id="756" r:id="rId7"/>
    <p:sldId id="761" r:id="rId8"/>
    <p:sldId id="766" r:id="rId9"/>
    <p:sldId id="767" r:id="rId10"/>
    <p:sldId id="771" r:id="rId11"/>
    <p:sldId id="772" r:id="rId12"/>
    <p:sldId id="773" r:id="rId13"/>
    <p:sldId id="765" r:id="rId14"/>
    <p:sldId id="764" r:id="rId15"/>
    <p:sldId id="546" r:id="rId16"/>
    <p:sldId id="547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6600"/>
    <a:srgbClr val="800000"/>
    <a:srgbClr val="0099CC"/>
    <a:srgbClr val="0000CC"/>
    <a:srgbClr val="669900"/>
    <a:srgbClr val="B2B2B2"/>
    <a:srgbClr val="CC0000"/>
    <a:srgbClr val="6699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545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15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2e2gg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en.wikipedia.org/wiki/Scene_graph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youtu.be/b_UqzLBFz4Y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bit.ly/gDWqUb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://bit.ly/g1J2nj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cs.cmu.edu/~fp/" TargetMode="External"/><Relationship Id="rId9" Type="http://schemas.openxmlformats.org/officeDocument/2006/relationships/hyperlink" Target="http://bit.ly/hVcVW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hyperlink" Target="http://bit.ly/eeebC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://bit.ly/gGRFMA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rgyL08nhtkw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12" Type="http://schemas.openxmlformats.org/officeDocument/2006/relationships/hyperlink" Target="http://youtu.be/MGf0oGGGQqQ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hyperlink" Target="http://youtu.be/j4mOGhWSXYQ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jpeg"/><Relationship Id="rId10" Type="http://schemas.openxmlformats.org/officeDocument/2006/relationships/hyperlink" Target="http://youtu.be/vzZPjYPDBvY" TargetMode="External"/><Relationship Id="rId4" Type="http://schemas.openxmlformats.org/officeDocument/2006/relationships/hyperlink" Target="http://bit.ly/fiYmje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7.jpeg"/><Relationship Id="rId18" Type="http://schemas.openxmlformats.org/officeDocument/2006/relationships/hyperlink" Target="http://youtu.be/JcpWXaA2qeg" TargetMode="External"/><Relationship Id="rId26" Type="http://schemas.openxmlformats.org/officeDocument/2006/relationships/image" Target="../media/image33.jpeg"/><Relationship Id="rId3" Type="http://schemas.openxmlformats.org/officeDocument/2006/relationships/tags" Target="../tags/tag17.xml"/><Relationship Id="rId21" Type="http://schemas.openxmlformats.org/officeDocument/2006/relationships/image" Target="../media/image31.gif"/><Relationship Id="rId7" Type="http://schemas.openxmlformats.org/officeDocument/2006/relationships/tags" Target="../tags/tag21.xml"/><Relationship Id="rId12" Type="http://schemas.openxmlformats.org/officeDocument/2006/relationships/hyperlink" Target="http://bit.ly/eKDwkk" TargetMode="External"/><Relationship Id="rId17" Type="http://schemas.openxmlformats.org/officeDocument/2006/relationships/image" Target="../media/image29.png"/><Relationship Id="rId25" Type="http://schemas.openxmlformats.org/officeDocument/2006/relationships/hyperlink" Target="http://youtu.be/cvOQeozL4S0" TargetMode="External"/><Relationship Id="rId2" Type="http://schemas.openxmlformats.org/officeDocument/2006/relationships/tags" Target="../tags/tag16.xml"/><Relationship Id="rId16" Type="http://schemas.openxmlformats.org/officeDocument/2006/relationships/hyperlink" Target="http://youtu.be/u7__TG7swg0" TargetMode="External"/><Relationship Id="rId20" Type="http://schemas.openxmlformats.org/officeDocument/2006/relationships/hyperlink" Target="http://bit.ly/gTnp2V" TargetMode="Externa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6.jpeg"/><Relationship Id="rId24" Type="http://schemas.openxmlformats.org/officeDocument/2006/relationships/image" Target="../media/image32.jpeg"/><Relationship Id="rId5" Type="http://schemas.openxmlformats.org/officeDocument/2006/relationships/tags" Target="../tags/tag19.xml"/><Relationship Id="rId15" Type="http://schemas.openxmlformats.org/officeDocument/2006/relationships/image" Target="../media/image28.jpeg"/><Relationship Id="rId23" Type="http://schemas.openxmlformats.org/officeDocument/2006/relationships/hyperlink" Target="http://youtu.be/pIwXwVJZ3BY" TargetMode="External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30.jpe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7.xml"/><Relationship Id="rId14" Type="http://schemas.openxmlformats.org/officeDocument/2006/relationships/hyperlink" Target="http://bit.ly/h8krLv" TargetMode="External"/><Relationship Id="rId22" Type="http://schemas.openxmlformats.org/officeDocument/2006/relationships/hyperlink" Target="http://youtu.be/L_oL_27Kqg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hyperlink" Target="http://bit.ly/gShkX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newtek.com/lightwave/" TargetMode="External"/><Relationship Id="rId5" Type="http://schemas.openxmlformats.org/officeDocument/2006/relationships/hyperlink" Target="http://students.autodesk.com/" TargetMode="External"/><Relationship Id="rId4" Type="http://schemas.openxmlformats.org/officeDocument/2006/relationships/hyperlink" Target="http://bit.ly/gBScY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hyperlink" Target="http://bit.ly/et5qO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://bit.ly/et5qO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bit.ly/hUEi62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jpeg"/><Relationship Id="rId12" Type="http://schemas.openxmlformats.org/officeDocument/2006/relationships/hyperlink" Target="http://bit.ly/hRhFQD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bit.ly/gR5EH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11" Type="http://schemas.openxmlformats.org/officeDocument/2006/relationships/hyperlink" Target="http://bit.ly/i5IFL0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bit.ly/ieeER5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bit.ly/et5qOp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bit.ly/glaYo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gif"/><Relationship Id="rId4" Type="http://schemas.openxmlformats.org/officeDocument/2006/relationships/hyperlink" Target="http://bit.ly/g8Q8h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hyperlink" Target="http://bit.ly/gxy9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bit.ly/fIkC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4.1 – 4.3,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; </a:t>
            </a:r>
            <a:r>
              <a:rPr lang="en-US" sz="1600" u="sng" dirty="0" smtClean="0">
                <a:solidFill>
                  <a:srgbClr val="FF6600"/>
                </a:solidFill>
              </a:rPr>
              <a:t>C</a:t>
            </a:r>
            <a:r>
              <a:rPr lang="en-US" sz="1600" dirty="0" smtClean="0">
                <a:solidFill>
                  <a:srgbClr val="FF6600"/>
                </a:solidFill>
              </a:rPr>
              <a:t>omputer-</a:t>
            </a:r>
            <a:r>
              <a:rPr lang="en-US" sz="1600" u="sng" dirty="0" smtClean="0">
                <a:solidFill>
                  <a:srgbClr val="FF6600"/>
                </a:solidFill>
              </a:rPr>
              <a:t>G</a:t>
            </a:r>
            <a:r>
              <a:rPr lang="en-US" sz="1600" dirty="0" smtClean="0">
                <a:solidFill>
                  <a:srgbClr val="FF6600"/>
                </a:solidFill>
              </a:rPr>
              <a:t>enerated </a:t>
            </a:r>
            <a:r>
              <a:rPr lang="en-US" sz="1600" u="sng" dirty="0" smtClean="0">
                <a:solidFill>
                  <a:srgbClr val="FF6600"/>
                </a:solidFill>
              </a:rPr>
              <a:t>A</a:t>
            </a:r>
            <a:r>
              <a:rPr lang="en-US" sz="1600" dirty="0" smtClean="0">
                <a:solidFill>
                  <a:srgbClr val="FF6600"/>
                </a:solidFill>
              </a:rPr>
              <a:t>nimation handout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List of videos (trailers, shorts, </a:t>
            </a:r>
            <a:r>
              <a:rPr lang="en-US" sz="1600" b="0" i="1" dirty="0" smtClean="0"/>
              <a:t>etc.</a:t>
            </a:r>
            <a:r>
              <a:rPr lang="en-US" sz="1600" b="0" dirty="0" smtClean="0"/>
              <a:t>): </a:t>
            </a:r>
            <a:r>
              <a:rPr lang="en-US" sz="1600" dirty="0" smtClean="0">
                <a:hlinkClick r:id="rId8"/>
              </a:rPr>
              <a:t>http://bit.ly/i2e2gg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List of software demos: </a:t>
            </a:r>
            <a:r>
              <a:rPr lang="en-US" sz="1600" dirty="0" smtClean="0">
                <a:hlinkClick r:id="rId9"/>
              </a:rPr>
              <a:t>http://bit.ly/gDWqUb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i="1" dirty="0" smtClean="0"/>
              <a:t>A Long Ray’s Journey into Light</a:t>
            </a:r>
            <a:r>
              <a:rPr lang="en-US" sz="1600" b="0" dirty="0" smtClean="0"/>
              <a:t>: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10"/>
              </a:rPr>
              <a:t>http://youtu.be/b_UqzLBFz4Y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Wikipedia, </a:t>
            </a:r>
            <a:r>
              <a:rPr lang="en-US" sz="1600" b="0" i="1" dirty="0" smtClean="0"/>
              <a:t>Scene Graph</a:t>
            </a:r>
            <a:r>
              <a:rPr lang="en-US" sz="1600" b="0" dirty="0" smtClean="0"/>
              <a:t>: </a:t>
            </a:r>
            <a:r>
              <a:rPr lang="en-US" sz="1600" dirty="0" smtClean="0">
                <a:hlinkClick r:id="rId11"/>
              </a:rPr>
              <a:t>http://en.wikipedia.org/wiki/Scene_graph</a:t>
            </a:r>
            <a:endParaRPr lang="en-US" sz="1600" dirty="0" smtClean="0">
              <a:solidFill>
                <a:srgbClr val="FF6600"/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2238316" y="950893"/>
            <a:ext cx="5296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Scene Graphs: State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Videos 1: CGA Shorts, Demos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15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Next Time: Lab 3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OpenGL Shading &amp; Transparency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49539"/>
            <a:ext cx="2971800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Frank </a:t>
            </a:r>
            <a:r>
              <a:rPr lang="en-US" sz="1800" dirty="0" err="1" smtClean="0">
                <a:solidFill>
                  <a:srgbClr val="C00000"/>
                </a:solidFill>
              </a:rPr>
              <a:t>Pfenning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Professor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School of Computer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Carnegie Mellon University</a:t>
            </a:r>
          </a:p>
          <a:p>
            <a:r>
              <a:rPr lang="en-US" dirty="0" smtClean="0">
                <a:hlinkClick r:id="rId4"/>
              </a:rPr>
              <a:t>http://www.cs.cmu.edu/~fp/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FrankPfenn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143000"/>
            <a:ext cx="1905000" cy="2247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834491"/>
            <a:ext cx="60960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Adapted from slides © 2003 F. </a:t>
            </a:r>
            <a:r>
              <a:rPr lang="en-US" dirty="0" err="1" smtClean="0">
                <a:solidFill>
                  <a:srgbClr val="C00000"/>
                </a:solidFill>
              </a:rPr>
              <a:t>Pfenning</a:t>
            </a:r>
            <a:r>
              <a:rPr lang="en-US" dirty="0" smtClean="0">
                <a:solidFill>
                  <a:srgbClr val="C00000"/>
                </a:solidFill>
              </a:rPr>
              <a:t>, Carnegie Mellon University</a:t>
            </a:r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http://bit.ly/g1J2nj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38600" y="914400"/>
            <a:ext cx="472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Point Light Sources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Set Up Materials, Turn Lights On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Start Drawing (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glBegin</a:t>
            </a:r>
            <a:r>
              <a:rPr lang="en-US" sz="1800" dirty="0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cs typeface="Courier New" pitchFamily="49" charset="0"/>
              </a:rPr>
              <a:t>… </a:t>
            </a:r>
            <a:r>
              <a:rPr lang="en-US" sz="1800" dirty="0" err="1" smtClean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glEnd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295400"/>
            <a:ext cx="33788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1" y="3067050"/>
            <a:ext cx="400567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5105400"/>
            <a:ext cx="349249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See also: </a:t>
            </a:r>
            <a:r>
              <a:rPr lang="en-US" i="1" dirty="0" smtClean="0">
                <a:solidFill>
                  <a:srgbClr val="3366FF"/>
                </a:solidFill>
              </a:rPr>
              <a:t>OpenGL: A Primer, 3</a:t>
            </a:r>
            <a:r>
              <a:rPr lang="en-US" i="1" baseline="30000" dirty="0" smtClean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 (Angel)</a:t>
            </a:r>
          </a:p>
          <a:p>
            <a:r>
              <a:rPr lang="en-US" dirty="0" smtClean="0">
                <a:solidFill>
                  <a:srgbClr val="3366FF"/>
                </a:solidFill>
                <a:hlinkClick r:id="rId9"/>
              </a:rPr>
              <a:t>http://bit.ly/hVcVWN</a:t>
            </a:r>
            <a:endParaRPr lang="en-US" dirty="0" smtClean="0">
              <a:solidFill>
                <a:srgbClr val="3366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Painter’s Algorithm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990600" y="1981200"/>
            <a:ext cx="7620000" cy="2485310"/>
            <a:chOff x="762000" y="3200400"/>
            <a:chExt cx="7620000" cy="2485310"/>
          </a:xfrm>
        </p:grpSpPr>
        <p:sp>
          <p:nvSpPr>
            <p:cNvPr id="5" name="Rectangle 4"/>
            <p:cNvSpPr/>
            <p:nvPr/>
          </p:nvSpPr>
          <p:spPr>
            <a:xfrm>
              <a:off x="2595416" y="5162490"/>
              <a:ext cx="39933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 smtClean="0"/>
                <a:t>© 2004 – 2009 Wikipedia, </a:t>
              </a:r>
              <a:r>
                <a:rPr lang="en-US" i="1" dirty="0" smtClean="0"/>
                <a:t>Painter’s Algorithm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>
                  <a:hlinkClick r:id="rId4"/>
                </a:rPr>
                <a:t>http://bit.ly/eeebCN</a:t>
              </a:r>
              <a:endParaRPr lang="en-US" dirty="0"/>
            </a:p>
          </p:txBody>
        </p:sp>
        <p:pic>
          <p:nvPicPr>
            <p:cNvPr id="6" name="Picture 5" descr="800px-Painter's_algorith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3200400"/>
              <a:ext cx="7620000" cy="1905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Z-buffering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85800" y="1295400"/>
            <a:ext cx="7086599" cy="4817744"/>
            <a:chOff x="2765471" y="3048000"/>
            <a:chExt cx="7086599" cy="4817744"/>
          </a:xfrm>
        </p:grpSpPr>
        <p:pic>
          <p:nvPicPr>
            <p:cNvPr id="11" name="Picture 10" descr="Z_buffer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999" y="3048000"/>
              <a:ext cx="3756071" cy="48177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765471" y="5256817"/>
              <a:ext cx="2686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dirty="0" smtClean="0"/>
                <a:t>© 2009 Wikipedia, </a:t>
              </a:r>
              <a:r>
                <a:rPr lang="en-US" i="1" dirty="0" smtClean="0"/>
                <a:t>Z-buffering</a:t>
              </a:r>
            </a:p>
            <a:p>
              <a:pPr algn="ctr">
                <a:spcBef>
                  <a:spcPts val="0"/>
                </a:spcBef>
              </a:pPr>
              <a:r>
                <a:rPr lang="en-US" dirty="0" smtClean="0">
                  <a:hlinkClick r:id="rId5"/>
                </a:rPr>
                <a:t>http://bit.ly/gGRFMA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Trailers: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Video Games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902202"/>
            <a:ext cx="6096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Inspired by slides © 2002 – 2003 van Dam </a:t>
            </a:r>
            <a:r>
              <a:rPr lang="en-US" sz="1200" i="1" dirty="0" smtClean="0">
                <a:solidFill>
                  <a:srgbClr val="800000"/>
                </a:solidFill>
              </a:rPr>
              <a:t>et al.</a:t>
            </a:r>
            <a:r>
              <a:rPr lang="en-US" sz="1200" dirty="0" smtClean="0">
                <a:solidFill>
                  <a:srgbClr val="800000"/>
                </a:solidFill>
              </a:rPr>
              <a:t>, Brown University</a:t>
            </a:r>
            <a:endParaRPr lang="en-US" sz="1200" i="1" dirty="0" smtClean="0">
              <a:solidFill>
                <a:srgbClr val="800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  <a:hlinkClick r:id="rId4"/>
              </a:rPr>
              <a:t>http://bit.ly/fiYmje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smtClean="0">
                <a:solidFill>
                  <a:srgbClr val="800000"/>
                </a:solidFill>
              </a:rPr>
              <a:t>Reused with permission.</a:t>
            </a:r>
            <a:endParaRPr lang="en-US" sz="1200" dirty="0">
              <a:solidFill>
                <a:srgbClr val="80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85800" y="1047690"/>
            <a:ext cx="3200400" cy="2152710"/>
            <a:chOff x="685800" y="990600"/>
            <a:chExt cx="3200400" cy="2152710"/>
          </a:xfrm>
        </p:grpSpPr>
        <p:pic>
          <p:nvPicPr>
            <p:cNvPr id="5" name="Picture 4" descr="crysis_2_bi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35" y="990600"/>
              <a:ext cx="2659330" cy="16709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5800" y="2743200"/>
              <a:ext cx="3200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err="1" smtClean="0">
                  <a:solidFill>
                    <a:schemeClr val="bg2"/>
                  </a:solidFill>
                </a:rPr>
                <a:t>Crysis</a:t>
              </a:r>
              <a:r>
                <a:rPr lang="en-US" sz="1000" i="1" dirty="0" smtClean="0">
                  <a:solidFill>
                    <a:schemeClr val="bg2"/>
                  </a:solidFill>
                </a:rPr>
                <a:t> 2 </a:t>
              </a:r>
              <a:r>
                <a:rPr lang="en-US" sz="1000" dirty="0" smtClean="0">
                  <a:solidFill>
                    <a:schemeClr val="bg2"/>
                  </a:solidFill>
                </a:rPr>
                <a:t>© 2011 Electronic Arts </a:t>
              </a:r>
              <a:r>
                <a:rPr lang="en-US" sz="1000" dirty="0" smtClean="0">
                  <a:solidFill>
                    <a:schemeClr val="bg2"/>
                  </a:solidFill>
                  <a:hlinkClick r:id="rId6"/>
                </a:rPr>
                <a:t>http://youtu.be/j4mOGhWSXYQ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724400" y="1047690"/>
            <a:ext cx="3810000" cy="2133600"/>
            <a:chOff x="4724400" y="990600"/>
            <a:chExt cx="3810000" cy="2133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11283" y="990600"/>
              <a:ext cx="2236235" cy="168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724400" y="2724090"/>
              <a:ext cx="381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Starcraft II: Wings of Liberty </a:t>
              </a:r>
              <a:r>
                <a:rPr lang="en-US" sz="1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© 2010 Blizzard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hlinkClick r:id="rId8"/>
                </a:rPr>
                <a:t>http://youtu.be/rgyL08nhtkw</a:t>
              </a:r>
              <a:endParaRPr lang="en-US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800100" y="3409890"/>
            <a:ext cx="2971800" cy="2381310"/>
            <a:chOff x="838200" y="3276600"/>
            <a:chExt cx="2971800" cy="2381310"/>
          </a:xfrm>
        </p:grpSpPr>
        <p:pic>
          <p:nvPicPr>
            <p:cNvPr id="13" name="Picture 12" descr="Ragepreview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436" y="3276600"/>
              <a:ext cx="2659329" cy="1981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38200" y="5257800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FF6600"/>
                  </a:solidFill>
                </a:rPr>
                <a:t>Rage &amp; id Tech 5 </a:t>
              </a:r>
              <a:r>
                <a:rPr lang="en-US" sz="1000" dirty="0" smtClean="0">
                  <a:solidFill>
                    <a:srgbClr val="FF6600"/>
                  </a:solidFill>
                </a:rPr>
                <a:t>© 2011 id Software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  <a:hlinkClick r:id="rId10"/>
                </a:rPr>
                <a:t>http://youtu.be/vzZPjYPDBvY</a:t>
              </a:r>
              <a:endParaRPr lang="en-US" sz="10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4876800" y="3429000"/>
            <a:ext cx="3505200" cy="2381310"/>
            <a:chOff x="4876800" y="3429000"/>
            <a:chExt cx="3505200" cy="238131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19738" y="3429000"/>
              <a:ext cx="221932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4876800" y="5410200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CC0000"/>
                  </a:solidFill>
                </a:rPr>
                <a:t>Unreal Engine 3 </a:t>
              </a:r>
              <a:r>
                <a:rPr lang="en-US" sz="1000" dirty="0" smtClean="0">
                  <a:solidFill>
                    <a:srgbClr val="CC0000"/>
                  </a:solidFill>
                </a:rPr>
                <a:t>© 2004-2011 Epic/Valve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C0000"/>
                  </a:solidFill>
                  <a:hlinkClick r:id="rId12"/>
                </a:rPr>
                <a:t>http://youtu.be/MGf0oGGGQqQ</a:t>
              </a:r>
              <a:endParaRPr lang="en-US" sz="1000" dirty="0">
                <a:solidFill>
                  <a:srgbClr val="CC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693 L 0.38333 0.50359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2139E-6 L 0.38924 -0.51885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52023 L 0.00833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 0.50636 L 0.00833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Videos: CG Feature Films &amp; Shorts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7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435852" y="2819401"/>
            <a:ext cx="1646238" cy="2779713"/>
            <a:chOff x="4684" y="2016"/>
            <a:chExt cx="1037" cy="1751"/>
          </a:xfrm>
        </p:grpSpPr>
        <p:pic>
          <p:nvPicPr>
            <p:cNvPr id="28" name="Picture 19" descr="Wall-E_Pos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4" y="2016"/>
              <a:ext cx="91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4684" y="3360"/>
              <a:ext cx="103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Wall-E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2008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2"/>
                </a:rPr>
                <a:t>http://bit.ly/eKDwkk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2819400"/>
            <a:ext cx="1668463" cy="2963863"/>
            <a:chOff x="288" y="2016"/>
            <a:chExt cx="1051" cy="1867"/>
          </a:xfrm>
        </p:grpSpPr>
        <p:pic>
          <p:nvPicPr>
            <p:cNvPr id="31" name="Picture 18" descr="Kung_fu_panda_poste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6" y="2016"/>
              <a:ext cx="896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88" y="3360"/>
              <a:ext cx="105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Kung-Fu Panda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2008 DreamWorks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Animation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SKG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4"/>
                </a:rPr>
                <a:t>http://bit.ly/h8krLv</a:t>
              </a:r>
              <a:endParaRPr lang="en-US" sz="1200" u="none" dirty="0" smtClean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65753" y="3140077"/>
            <a:ext cx="2378077" cy="2811463"/>
            <a:chOff x="3380" y="2160"/>
            <a:chExt cx="1498" cy="1771"/>
          </a:xfrm>
        </p:grpSpPr>
        <p:pic>
          <p:nvPicPr>
            <p:cNvPr id="34" name="Picture 24" descr="S2_CG_CHAR_Shrek_01_cmyk_1_imag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17" y="2160"/>
              <a:ext cx="81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380" y="3408"/>
              <a:ext cx="149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Shrek Forever After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2010 DreamWorks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Animation SKG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6"/>
                </a:rPr>
                <a:t>http://youtu.be/u7__TG7swg0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378202" y="838200"/>
            <a:ext cx="2411414" cy="4167188"/>
            <a:chOff x="2112" y="624"/>
            <a:chExt cx="1519" cy="2625"/>
          </a:xfrm>
        </p:grpSpPr>
        <p:pic>
          <p:nvPicPr>
            <p:cNvPr id="37" name="Picture 4" descr="i-want-you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60" y="624"/>
              <a:ext cx="1447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112" y="2842"/>
              <a:ext cx="151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Toy 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Story </a:t>
              </a: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3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2010 Disney/Pixar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18"/>
                </a:rPr>
                <a:t>http://youtu.be/JcpWXaA2qeg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pic>
        <p:nvPicPr>
          <p:cNvPr id="39" name="Picture 37" descr="happy-fe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81200" y="3521075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4655403"/>
            <a:ext cx="162736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>
                <a:solidFill>
                  <a:srgbClr val="0000CC"/>
                </a:solidFill>
                <a:latin typeface="+mn-lt"/>
              </a:rPr>
              <a:t>Happy Feet</a:t>
            </a:r>
          </a:p>
          <a:p>
            <a:pPr>
              <a:spcBef>
                <a:spcPct val="0"/>
              </a:spcBef>
            </a:pPr>
            <a:r>
              <a:rPr lang="en-US" sz="1200" u="none" dirty="0">
                <a:solidFill>
                  <a:srgbClr val="0000CC"/>
                </a:solidFill>
                <a:latin typeface="+mn-lt"/>
              </a:rPr>
              <a:t>© 2006</a:t>
            </a:r>
          </a:p>
          <a:p>
            <a:pPr>
              <a:spcBef>
                <a:spcPct val="0"/>
              </a:spcBef>
            </a:pPr>
            <a:r>
              <a:rPr lang="en-US" sz="1200" u="none" dirty="0">
                <a:solidFill>
                  <a:srgbClr val="0000CC"/>
                </a:solidFill>
                <a:latin typeface="+mn-lt"/>
              </a:rPr>
              <a:t>Warner </a:t>
            </a: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Brothers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CC"/>
                </a:solidFill>
                <a:latin typeface="+mn-lt"/>
                <a:hlinkClick r:id="rId20"/>
              </a:rPr>
              <a:t>http://bit.ly/gTnp2V</a:t>
            </a:r>
            <a:endParaRPr lang="en-US" sz="1200" u="none" dirty="0" smtClean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41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52800" y="5068887"/>
            <a:ext cx="2500313" cy="1331913"/>
            <a:chOff x="2112" y="3312"/>
            <a:chExt cx="1575" cy="839"/>
          </a:xfrm>
        </p:grpSpPr>
        <p:pic>
          <p:nvPicPr>
            <p:cNvPr id="42" name="Picture 7" descr="animated-luxo"/>
            <p:cNvPicPr>
              <a:picLocks noChangeAspect="1" noChangeArrowheads="1" noCrop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16" y="331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2112" y="3744"/>
              <a:ext cx="157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err="1">
                  <a:solidFill>
                    <a:srgbClr val="0000CC"/>
                  </a:solidFill>
                  <a:latin typeface="+mn-lt"/>
                </a:rPr>
                <a:t>Luxo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 Jr.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1986 Pixar Animation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Studios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22"/>
                </a:rPr>
                <a:t>http://youtu.be/L_oL_27KqgU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</p:grp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6477000" y="877669"/>
            <a:ext cx="24020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 err="1" smtClean="0">
                <a:solidFill>
                  <a:srgbClr val="0000CC"/>
                </a:solidFill>
                <a:latin typeface="+mn-lt"/>
              </a:rPr>
              <a:t>Tron</a:t>
            </a:r>
            <a:r>
              <a:rPr lang="en-US" sz="1200" i="1" u="none" dirty="0" smtClean="0">
                <a:solidFill>
                  <a:srgbClr val="0000CC"/>
                </a:solidFill>
                <a:latin typeface="+mn-lt"/>
              </a:rPr>
              <a:t>: Legacy</a:t>
            </a: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© 2010 Walt Disney Pictures</a:t>
            </a:r>
          </a:p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0000CC"/>
                </a:solidFill>
                <a:latin typeface="+mn-lt"/>
                <a:hlinkClick r:id="rId23"/>
              </a:rPr>
              <a:t>http://youtu.be/pIwXwVJZ3BY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5" name="Picture 44" descr="tron-legacy-light-cycle-550x229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867400" y="1524000"/>
            <a:ext cx="2695575" cy="11223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33400" y="973213"/>
            <a:ext cx="2819400" cy="1769987"/>
            <a:chOff x="533400" y="973213"/>
            <a:chExt cx="2819400" cy="1769987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33400" y="973213"/>
              <a:ext cx="239315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</a:t>
              </a: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.</a:t>
              </a:r>
              <a:endParaRPr lang="en-US" sz="1200" u="none" dirty="0" smtClean="0">
                <a:solidFill>
                  <a:srgbClr val="0000CC"/>
                </a:solidFill>
                <a:latin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2001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</a:p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25"/>
                </a:rPr>
                <a:t>http://</a:t>
              </a:r>
              <a:r>
                <a:rPr lang="en-US" sz="1200" dirty="0" smtClean="0">
                  <a:solidFill>
                    <a:srgbClr val="0000CC"/>
                  </a:solidFill>
                  <a:latin typeface="+mn-lt"/>
                  <a:hlinkClick r:id="rId25"/>
                </a:rPr>
                <a:t>youtu.be/cvOQeozL4S0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  <p:pic>
          <p:nvPicPr>
            <p:cNvPr id="48" name="Picture 47" descr="monsters-inc.jp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3400" y="1624390"/>
              <a:ext cx="2819400" cy="11188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Languages – OGLSL &amp;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GLSL)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High-Level Shading Language (HLSL) &amp; Direct3D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Scene Graphs;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nimation Demos,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Scene graphs and state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State of CGA: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Issues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Photorealism and </a:t>
            </a:r>
            <a:r>
              <a:rPr lang="en-US" sz="1800" u="sng" dirty="0" smtClean="0">
                <a:solidFill>
                  <a:srgbClr val="0000CC"/>
                </a:solidFill>
              </a:rPr>
              <a:t>n</a:t>
            </a:r>
            <a:r>
              <a:rPr lang="en-US" sz="1800" dirty="0" smtClean="0">
                <a:solidFill>
                  <a:srgbClr val="0000CC"/>
                </a:solidFill>
              </a:rPr>
              <a:t>on-</a:t>
            </a:r>
            <a:r>
              <a:rPr lang="en-US" sz="1800" u="sng" dirty="0" smtClean="0">
                <a:solidFill>
                  <a:srgbClr val="0000CC"/>
                </a:solidFill>
              </a:rPr>
              <a:t>p</a:t>
            </a:r>
            <a:r>
              <a:rPr lang="en-US" sz="1800" dirty="0" smtClean="0">
                <a:solidFill>
                  <a:srgbClr val="0000CC"/>
                </a:solidFill>
              </a:rPr>
              <a:t>hoto</a:t>
            </a:r>
            <a:r>
              <a:rPr lang="en-US" sz="1800" u="sng" dirty="0" smtClean="0">
                <a:solidFill>
                  <a:srgbClr val="0000CC"/>
                </a:solidFill>
              </a:rPr>
              <a:t>r</a:t>
            </a:r>
            <a:r>
              <a:rPr lang="en-US" sz="1800" dirty="0" smtClean="0">
                <a:solidFill>
                  <a:srgbClr val="0000CC"/>
                </a:solidFill>
              </a:rPr>
              <a:t>ealistic rendering (NPR)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Making most of hardware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Role of animators (see CNBC’s Pixar Story, </a:t>
            </a:r>
            <a:r>
              <a:rPr lang="en-US" sz="1800" dirty="0" smtClean="0">
                <a:solidFill>
                  <a:srgbClr val="0000CC"/>
                </a:solidFill>
                <a:hlinkClick r:id="rId4"/>
              </a:rPr>
              <a:t>http://bit.ly/gShkXL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Techniques showcased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Multipass</a:t>
            </a:r>
            <a:r>
              <a:rPr lang="en-US" sz="1800" dirty="0" smtClean="0">
                <a:solidFill>
                  <a:srgbClr val="0000CC"/>
                </a:solidFill>
              </a:rPr>
              <a:t> texturing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Alpha compositing/blending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Portals and binary space partitioning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Demos to download: Maya, </a:t>
            </a:r>
            <a:r>
              <a:rPr lang="en-US" sz="1800" dirty="0" err="1" smtClean="0">
                <a:solidFill>
                  <a:srgbClr val="0000CC"/>
                </a:solidFill>
              </a:rPr>
              <a:t>LightWave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Scene Graph</a:t>
            </a:r>
            <a:r>
              <a:rPr lang="en-US" sz="1800" dirty="0" smtClean="0">
                <a:solidFill>
                  <a:srgbClr val="800000"/>
                </a:solidFill>
              </a:rPr>
              <a:t>: General Data Structure used in CG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to: compute visibility, set up rendering pipeline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Actual graph: general </a:t>
            </a:r>
            <a:r>
              <a:rPr lang="en-US" sz="1800" u="sng" dirty="0" smtClean="0">
                <a:solidFill>
                  <a:srgbClr val="0000CC"/>
                </a:solidFill>
              </a:rPr>
              <a:t>graph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forest</a:t>
            </a:r>
            <a:r>
              <a:rPr lang="en-US" sz="1800" dirty="0" smtClean="0">
                <a:solidFill>
                  <a:srgbClr val="0000CC"/>
                </a:solidFill>
              </a:rPr>
              <a:t>, or </a:t>
            </a:r>
            <a:r>
              <a:rPr lang="en-US" sz="1800" u="sng" dirty="0" smtClean="0">
                <a:solidFill>
                  <a:srgbClr val="0000CC"/>
                </a:solidFill>
              </a:rPr>
              <a:t>rooted tree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Scene Graph </a:t>
            </a:r>
            <a:r>
              <a:rPr lang="en-US" sz="1800" u="sng" dirty="0" smtClean="0">
                <a:solidFill>
                  <a:srgbClr val="800000"/>
                </a:solidFill>
              </a:rPr>
              <a:t>Traversal</a:t>
            </a:r>
            <a:r>
              <a:rPr lang="en-US" sz="1800" dirty="0" smtClean="0">
                <a:solidFill>
                  <a:srgbClr val="800000"/>
                </a:solidFill>
              </a:rPr>
              <a:t>: Initial Step – Drives Rendering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Features of Scene Graphs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Spatial partitioning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i="1" dirty="0" smtClean="0">
                <a:solidFill>
                  <a:srgbClr val="0000CC"/>
                </a:solidFill>
              </a:rPr>
              <a:t>e.g.</a:t>
            </a:r>
            <a:r>
              <a:rPr lang="en-US" sz="1800" dirty="0" smtClean="0">
                <a:solidFill>
                  <a:srgbClr val="0000CC"/>
                </a:solidFill>
              </a:rPr>
              <a:t>, using </a:t>
            </a:r>
            <a:r>
              <a:rPr lang="en-US" sz="1800" u="sng" dirty="0" smtClean="0">
                <a:solidFill>
                  <a:srgbClr val="0000CC"/>
                </a:solidFill>
              </a:rPr>
              <a:t>bounding volume hierarchies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Leaves</a:t>
            </a:r>
            <a:r>
              <a:rPr lang="en-US" sz="1800" dirty="0" smtClean="0">
                <a:solidFill>
                  <a:srgbClr val="0000CC"/>
                </a:solidFill>
              </a:rPr>
              <a:t>: primitive components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Interior nodes</a:t>
            </a:r>
            <a:r>
              <a:rPr lang="en-US" sz="1800" dirty="0" smtClean="0">
                <a:solidFill>
                  <a:srgbClr val="0000CC"/>
                </a:solidFill>
              </a:rPr>
              <a:t>: assembly operations, </a:t>
            </a:r>
            <a:r>
              <a:rPr lang="en-US" sz="1800" dirty="0" err="1" smtClean="0">
                <a:solidFill>
                  <a:srgbClr val="0000CC"/>
                </a:solidFill>
              </a:rPr>
              <a:t>modelview</a:t>
            </a:r>
            <a:r>
              <a:rPr lang="en-US" sz="1800" dirty="0" smtClean="0">
                <a:solidFill>
                  <a:srgbClr val="0000CC"/>
                </a:solidFill>
              </a:rPr>
              <a:t> transformations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Root(s)</a:t>
            </a:r>
            <a:r>
              <a:rPr lang="en-US" sz="1800" dirty="0" smtClean="0">
                <a:solidFill>
                  <a:srgbClr val="0000CC"/>
                </a:solidFill>
              </a:rPr>
              <a:t>: scene or major objects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N</a:t>
            </a:r>
            <a:r>
              <a:rPr lang="en-US" sz="1800" dirty="0" smtClean="0">
                <a:solidFill>
                  <a:srgbClr val="800000"/>
                </a:solidFill>
              </a:rPr>
              <a:t>on-</a:t>
            </a:r>
            <a:r>
              <a:rPr lang="en-US" sz="1800" u="sng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hoto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ealistic Rendering: Aimed at Achieving Natural Aesthetic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Cartoon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use sharp gradient (</a:t>
            </a:r>
            <a:r>
              <a:rPr lang="en-US" sz="1800" dirty="0" err="1" smtClean="0">
                <a:solidFill>
                  <a:srgbClr val="0000CC"/>
                </a:solidFill>
              </a:rPr>
              <a:t>thresholded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Pencil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blurring, stippling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CGA and Realism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Aliasing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u="sng" dirty="0" smtClean="0">
                <a:solidFill>
                  <a:srgbClr val="0000CC"/>
                </a:solidFill>
              </a:rPr>
              <a:t>anti-aliasing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Temporal aliasing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u="sng" dirty="0" smtClean="0">
                <a:solidFill>
                  <a:srgbClr val="0000CC"/>
                </a:solidFill>
              </a:rPr>
              <a:t>temporal anti-aliasing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3.2 – 3.4,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</a:rPr>
              <a:t>Direct3D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4.1 – 4.3,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FF6600"/>
                </a:solidFill>
              </a:rPr>
              <a:t>CGA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2.6, 20.1,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</a:t>
            </a:r>
            <a:r>
              <a:rPr lang="en-US" sz="1800" dirty="0" smtClean="0">
                <a:solidFill>
                  <a:srgbClr val="0099FF"/>
                </a:solidFill>
              </a:rPr>
              <a:t>OpenGL primer material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Languages – OGLSL &amp;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GLSL)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High-Level Shading Language (HLSL) &amp;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Tutorials from K. </a:t>
            </a:r>
            <a:r>
              <a:rPr lang="en-US" sz="1800" dirty="0" err="1" smtClean="0">
                <a:solidFill>
                  <a:srgbClr val="0000CC"/>
                </a:solidFill>
              </a:rPr>
              <a:t>Ditchburn</a:t>
            </a:r>
            <a:r>
              <a:rPr lang="en-US" sz="1800" dirty="0" smtClean="0">
                <a:solidFill>
                  <a:srgbClr val="0000CC"/>
                </a:solidFill>
              </a:rPr>
              <a:t> based on Direct3D 10, HLSL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More on pixel shading on </a:t>
            </a:r>
            <a:r>
              <a:rPr lang="en-US" sz="1800" i="1" dirty="0" smtClean="0">
                <a:solidFill>
                  <a:srgbClr val="0000CC"/>
                </a:solidFill>
              </a:rPr>
              <a:t>Toymaker</a:t>
            </a:r>
            <a:r>
              <a:rPr lang="en-US" sz="1800" dirty="0" smtClean="0">
                <a:solidFill>
                  <a:srgbClr val="0000CC"/>
                </a:solidFill>
              </a:rPr>
              <a:t> site: </a:t>
            </a:r>
            <a:r>
              <a:rPr lang="en-US" sz="1800" dirty="0" smtClean="0">
                <a:solidFill>
                  <a:srgbClr val="FF6600"/>
                </a:solidFill>
                <a:hlinkClick r:id="rId4"/>
              </a:rPr>
              <a:t>http://bit.ly/gBScYK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Pixar’s </a:t>
            </a:r>
            <a:r>
              <a:rPr lang="en-US" sz="1800" dirty="0" err="1" smtClean="0">
                <a:solidFill>
                  <a:srgbClr val="0000CC"/>
                </a:solidFill>
              </a:rPr>
              <a:t>RenderMan</a:t>
            </a:r>
            <a:r>
              <a:rPr lang="en-US" sz="1800" dirty="0" smtClean="0">
                <a:solidFill>
                  <a:srgbClr val="0000CC"/>
                </a:solidFill>
              </a:rPr>
              <a:t> – preview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Scene Graphs;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nimation Demos, Videos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Scene graphs</a:t>
            </a:r>
            <a:r>
              <a:rPr lang="en-US" sz="1800" dirty="0" smtClean="0">
                <a:solidFill>
                  <a:srgbClr val="0000CC"/>
                </a:solidFill>
              </a:rPr>
              <a:t> and state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State of CGA: videos and discussion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Demos to download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Adobe Maya: </a:t>
            </a:r>
            <a:r>
              <a:rPr lang="en-US" sz="1800" dirty="0" smtClean="0">
                <a:hlinkClick r:id="rId5"/>
              </a:rPr>
              <a:t>http://students.autodesk.com</a:t>
            </a:r>
            <a:r>
              <a:rPr lang="en-US" sz="1800" dirty="0" smtClean="0"/>
              <a:t> 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00CC"/>
                </a:solidFill>
              </a:rPr>
              <a:t>NewTek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</a:rPr>
              <a:t>Lightwave</a:t>
            </a:r>
            <a:r>
              <a:rPr lang="en-US" sz="1800" dirty="0" smtClean="0">
                <a:solidFill>
                  <a:srgbClr val="0000CC"/>
                </a:solidFill>
              </a:rPr>
              <a:t>: </a:t>
            </a:r>
            <a:r>
              <a:rPr lang="en-US" sz="1800" dirty="0" smtClean="0">
                <a:hlinkClick r:id="rId6"/>
              </a:rPr>
              <a:t>http://www.newtek.com/lightwave/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</a:pP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3962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Simple OGLSL Vertex &amp; Pixel </a:t>
            </a:r>
            <a:r>
              <a:rPr lang="en-US" sz="2800" dirty="0" err="1" smtClean="0">
                <a:solidFill>
                  <a:srgbClr val="FF6600"/>
                </a:solidFill>
                <a:latin typeface="Copperplate Gothic Light" pitchFamily="34" charset="0"/>
              </a:rPr>
              <a:t>Shaders</a:t>
            </a:r>
            <a:endParaRPr lang="en-US" sz="2800" dirty="0" smtClean="0">
              <a:solidFill>
                <a:srgbClr val="FF6600"/>
              </a:solidFill>
              <a:latin typeface="Copperplate Gothic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990601"/>
            <a:ext cx="5029200" cy="486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Vertex </a:t>
            </a:r>
            <a:r>
              <a:rPr lang="en-US" dirty="0" err="1" smtClean="0">
                <a:latin typeface="+mn-lt"/>
                <a:cs typeface="Courier New" pitchFamily="49" charset="0"/>
              </a:rPr>
              <a:t>Shader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vec4 a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gl_Vertex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0.5;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0.5;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gl_ModelViewProjectionMatrix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a;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+mn-lt"/>
                <a:cs typeface="Courier New" pitchFamily="49" charset="0"/>
              </a:rPr>
              <a:t>Q: What does this do?</a:t>
            </a:r>
          </a:p>
          <a:p>
            <a:r>
              <a:rPr lang="en-US" sz="1050" dirty="0" smtClean="0">
                <a:latin typeface="+mn-lt"/>
                <a:cs typeface="Courier New" pitchFamily="49" charset="0"/>
              </a:rPr>
              <a:t>A:</a:t>
            </a:r>
          </a:p>
          <a:p>
            <a:pPr marL="685800" lvl="1" indent="-228600">
              <a:buClrTx/>
              <a:buFont typeface="+mj-lt"/>
              <a:buAutoNum type="arabicPeriod"/>
            </a:pPr>
            <a:r>
              <a:rPr lang="en-US" sz="1050" b="0" dirty="0" smtClean="0">
                <a:latin typeface="+mn-lt"/>
              </a:rPr>
              <a:t>Incoming x and y components are scaled with a factor 0.5</a:t>
            </a:r>
          </a:p>
          <a:p>
            <a:pPr marL="685800" lvl="1" indent="-228600">
              <a:buClrTx/>
              <a:buFont typeface="+mj-lt"/>
              <a:buAutoNum type="arabicPeriod"/>
            </a:pPr>
            <a:r>
              <a:rPr lang="en-US" sz="1050" b="0" dirty="0" smtClean="0">
                <a:latin typeface="+mn-lt"/>
              </a:rPr>
              <a:t>Scaled vertex is transformed with concatenated </a:t>
            </a:r>
            <a:r>
              <a:rPr lang="en-US" sz="1050" b="0" dirty="0" err="1" smtClean="0">
                <a:latin typeface="+mn-lt"/>
              </a:rPr>
              <a:t>modelview</a:t>
            </a:r>
            <a:r>
              <a:rPr lang="en-US" sz="1050" b="0" dirty="0" smtClean="0">
                <a:latin typeface="+mn-lt"/>
              </a:rPr>
              <a:t> and projection matrix.</a:t>
            </a:r>
            <a:endParaRPr lang="en-US" sz="1050" dirty="0" smtClean="0">
              <a:latin typeface="+mn-lt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Fragment </a:t>
            </a:r>
            <a:r>
              <a:rPr lang="en-US" dirty="0" err="1" smtClean="0">
                <a:cs typeface="Courier New" pitchFamily="49" charset="0"/>
              </a:rPr>
              <a:t>Shader</a:t>
            </a:r>
            <a:r>
              <a:rPr lang="en-US" dirty="0" smtClean="0"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 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gl_FragColor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vec4 (0.0, 1.0, 0.0, 1.0);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cs typeface="Courier New" pitchFamily="49" charset="0"/>
              </a:rPr>
              <a:t>Q: What does this do?</a:t>
            </a:r>
          </a:p>
          <a:p>
            <a:r>
              <a:rPr lang="en-US" sz="1000" dirty="0" smtClean="0">
                <a:cs typeface="Courier New" pitchFamily="49" charset="0"/>
              </a:rPr>
              <a:t>A: Makes everything </a:t>
            </a:r>
            <a:r>
              <a:rPr lang="en-US" sz="1000" dirty="0" smtClean="0">
                <a:solidFill>
                  <a:srgbClr val="00B050"/>
                </a:solidFill>
                <a:cs typeface="Courier New" pitchFamily="49" charset="0"/>
              </a:rPr>
              <a:t>green!</a:t>
            </a:r>
            <a:endParaRPr lang="en-US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6" name="Picture 5" descr="tu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5990" y="2286000"/>
            <a:ext cx="3371354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OGLSL Loading, Compiling, Linking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400800" cy="466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Loading Programs without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class</a:t>
            </a:r>
          </a:p>
          <a:p>
            <a:endParaRPr lang="en-US" dirty="0" smtClean="0"/>
          </a:p>
          <a:p>
            <a:r>
              <a:rPr lang="en-US" dirty="0" smtClean="0"/>
              <a:t>Step 1: Declare </a:t>
            </a:r>
            <a:r>
              <a:rPr lang="en-US" dirty="0" err="1" smtClean="0"/>
              <a:t>shader</a:t>
            </a:r>
            <a:r>
              <a:rPr lang="en-US" dirty="0" smtClean="0"/>
              <a:t> programs and </a:t>
            </a:r>
            <a:r>
              <a:rPr lang="en-US" dirty="0" err="1" smtClean="0"/>
              <a:t>shader</a:t>
            </a:r>
            <a:r>
              <a:rPr lang="en-US" dirty="0" smtClean="0"/>
              <a:t> objects</a:t>
            </a:r>
            <a:endParaRPr lang="en-US" b="0" dirty="0" smtClean="0"/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Step 2: Load, add and compile/link programs in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b="0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buClrTx/>
              <a:buAutoNum type="alphaLcParenR"/>
            </a:pPr>
            <a:r>
              <a:rPr lang="en-US" b="0" dirty="0" smtClean="0"/>
              <a:t>Reserve memory and initialize objects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800100" lvl="1" indent="-342900">
              <a:buClrTx/>
              <a:buFont typeface="+mj-lt"/>
              <a:buAutoNum type="alphaLcParenR" startAt="2"/>
            </a:pPr>
            <a:r>
              <a:rPr lang="en-US" b="0" dirty="0" smtClean="0"/>
              <a:t>Load: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simple.vert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simple.frag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800100" lvl="1" indent="-342900">
              <a:buClrTx/>
              <a:buFont typeface="+mj-lt"/>
              <a:buAutoNum type="alphaLcParenR" startAt="2"/>
            </a:pPr>
            <a:r>
              <a:rPr lang="en-US" b="0" dirty="0" smtClean="0"/>
              <a:t>Compile: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-&gt;compile();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-&gt;compile();</a:t>
            </a:r>
            <a:r>
              <a:rPr lang="en-US" b="0" dirty="0" smtClean="0"/>
              <a:t>	</a:t>
            </a:r>
          </a:p>
          <a:p>
            <a:pPr marL="800100" lvl="1" indent="-342900">
              <a:buClrTx/>
              <a:buFont typeface="+mj-lt"/>
              <a:buAutoNum type="alphaLcParenR" startAt="4"/>
            </a:pPr>
            <a:r>
              <a:rPr lang="en-US" b="0" dirty="0" smtClean="0"/>
              <a:t>Add (compiled) programs to the object and link it:</a:t>
            </a:r>
          </a:p>
          <a:p>
            <a:r>
              <a:rPr lang="en-US" b="0" dirty="0" smtClean="0"/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-&gt;link();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OGLSL </a:t>
            </a:r>
            <a:r>
              <a:rPr lang="en-US" sz="2800" dirty="0" err="1" smtClean="0">
                <a:solidFill>
                  <a:srgbClr val="FF6600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 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553200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Loading Programs without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class (Step 3 of 3)</a:t>
            </a:r>
          </a:p>
          <a:p>
            <a:endParaRPr lang="en-US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Step 3: Use </a:t>
            </a:r>
            <a:r>
              <a:rPr lang="en-US" dirty="0" err="1" smtClean="0"/>
              <a:t>shader</a:t>
            </a:r>
            <a:r>
              <a:rPr lang="en-US" dirty="0" smtClean="0"/>
              <a:t> (see rest of Tutorials, #2 – 10!)</a:t>
            </a:r>
            <a:endParaRPr lang="en-US" b="0" dirty="0" smtClean="0"/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-&gt;begin();</a:t>
            </a:r>
          </a:p>
          <a:p>
            <a:pPr lvl="1"/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... {draw something with GL} ...</a:t>
            </a:r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-&gt;end();</a:t>
            </a:r>
            <a:endParaRPr lang="en-US" sz="1200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Adapted from material 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5" name="Picture 4" descr="tut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8132" y="4343400"/>
            <a:ext cx="1521736" cy="1105070"/>
          </a:xfrm>
          <a:prstGeom prst="rect">
            <a:avLst/>
          </a:prstGeom>
        </p:spPr>
      </p:pic>
      <p:pic>
        <p:nvPicPr>
          <p:cNvPr id="6" name="Picture 5" descr="cl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3377" y="4343400"/>
            <a:ext cx="1493446" cy="1101960"/>
          </a:xfrm>
          <a:prstGeom prst="rect">
            <a:avLst/>
          </a:prstGeom>
        </p:spPr>
      </p:pic>
      <p:pic>
        <p:nvPicPr>
          <p:cNvPr id="7" name="Picture 6" descr="MultiTextu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345" y="4343400"/>
            <a:ext cx="2110910" cy="1113025"/>
          </a:xfrm>
          <a:prstGeom prst="rect">
            <a:avLst/>
          </a:prstGeom>
        </p:spPr>
      </p:pic>
      <p:pic>
        <p:nvPicPr>
          <p:cNvPr id="8" name="Picture 7" descr="colork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0" y="2590800"/>
            <a:ext cx="1143000" cy="1143000"/>
          </a:xfrm>
          <a:prstGeom prst="rect">
            <a:avLst/>
          </a:prstGeom>
        </p:spPr>
      </p:pic>
      <p:pic>
        <p:nvPicPr>
          <p:cNvPr id="9" name="Picture 8" descr="textu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590800"/>
            <a:ext cx="1752600" cy="1143646"/>
          </a:xfrm>
          <a:prstGeom prst="rect">
            <a:avLst/>
          </a:prstGeom>
        </p:spPr>
      </p:pic>
      <p:pic>
        <p:nvPicPr>
          <p:cNvPr id="10" name="Picture 9" descr="ph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5562" y="2667000"/>
            <a:ext cx="1486477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38670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#5 </a:t>
            </a:r>
            <a:r>
              <a:rPr lang="en-US" sz="1000" dirty="0" err="1" smtClean="0">
                <a:solidFill>
                  <a:srgbClr val="0000CC"/>
                </a:solidFill>
              </a:rPr>
              <a:t>Phong</a:t>
            </a:r>
            <a:r>
              <a:rPr lang="en-US" sz="1000" dirty="0" smtClean="0">
                <a:solidFill>
                  <a:srgbClr val="0000CC"/>
                </a:solidFill>
              </a:rPr>
              <a:t> shading in OpenGL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1"/>
              </a:rPr>
              <a:t>http://bit.ly/i5IFL0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0" y="379089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#6 Texture Mapping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2"/>
              </a:rPr>
              <a:t>http://bit.ly/hRhFQD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37908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#7 Color Keys (Transparency Masks)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3"/>
              </a:rPr>
              <a:t>http://bit.ly/hUEi62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9623" y="5486400"/>
            <a:ext cx="1398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#8 </a:t>
            </a:r>
            <a:r>
              <a:rPr lang="en-US" sz="1000" dirty="0" err="1" smtClean="0">
                <a:solidFill>
                  <a:srgbClr val="0000CC"/>
                </a:solidFill>
              </a:rPr>
              <a:t>Multitexturing</a:t>
            </a:r>
            <a:endParaRPr lang="en-US" sz="1000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4"/>
              </a:rPr>
              <a:t>http://bit.ly/glaYoY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54864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#9 Procedural Texture (Procedural Materials)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5"/>
              </a:rPr>
              <a:t>http://bit.ly/ieeER5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6500" y="548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#10 Cartoon Shading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6"/>
              </a:rPr>
              <a:t>http://bit.ly/gR5EH3</a:t>
            </a:r>
            <a:endParaRPr lang="en-US" sz="10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Review [4]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Vertex </a:t>
            </a:r>
            <a:r>
              <a:rPr lang="en-US" sz="2800" dirty="0" err="1" smtClean="0">
                <a:solidFill>
                  <a:srgbClr val="0066CC"/>
                </a:solidFill>
                <a:latin typeface="Copperplate Gothic Light" pitchFamily="34" charset="0"/>
              </a:rPr>
              <a:t>Shaders</a:t>
            </a: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 in Direct3D &amp; HLSL</a:t>
            </a:r>
            <a:endParaRPr lang="en-US" sz="2800" dirty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57200" y="5892800"/>
            <a:ext cx="6858000" cy="508000"/>
            <a:chOff x="429499" y="5892800"/>
            <a:chExt cx="6858000" cy="508000"/>
          </a:xfrm>
        </p:grpSpPr>
        <p:sp>
          <p:nvSpPr>
            <p:cNvPr id="8" name="Rectangle 7"/>
            <p:cNvSpPr/>
            <p:nvPr/>
          </p:nvSpPr>
          <p:spPr>
            <a:xfrm>
              <a:off x="429499" y="5902202"/>
              <a:ext cx="5620962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FF3300"/>
                  </a:solidFill>
                </a:rPr>
                <a:t>Adapted from </a:t>
              </a:r>
              <a:r>
                <a:rPr lang="en-US" sz="1200" i="1" dirty="0" smtClean="0">
                  <a:solidFill>
                    <a:srgbClr val="FF3300"/>
                  </a:solidFill>
                </a:rPr>
                <a:t>Toymaker </a:t>
              </a:r>
              <a:r>
                <a:rPr lang="en-US" sz="1200" dirty="0" smtClean="0">
                  <a:solidFill>
                    <a:srgbClr val="FF3300"/>
                  </a:solidFill>
                </a:rPr>
                <a:t>© 2004 – 2010 K. </a:t>
              </a:r>
              <a:r>
                <a:rPr lang="en-US" sz="1200" dirty="0" err="1" smtClean="0">
                  <a:solidFill>
                    <a:srgbClr val="FF3300"/>
                  </a:solidFill>
                </a:rPr>
                <a:t>Ditchburn</a:t>
              </a:r>
              <a:r>
                <a:rPr lang="en-US" sz="1200" dirty="0" smtClean="0">
                  <a:solidFill>
                    <a:srgbClr val="FF3300"/>
                  </a:solidFill>
                </a:rPr>
                <a:t>, Teesside University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3333FF"/>
                  </a:solidFill>
                  <a:hlinkClick r:id="rId4"/>
                </a:rPr>
                <a:t>http://bit.ly/g8Q8hC</a:t>
              </a:r>
              <a:endParaRPr lang="en-US" sz="1200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9" name="Picture 8" descr="TeessideUniversit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299" y="5892800"/>
              <a:ext cx="1219200" cy="508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33400" y="1143000"/>
            <a:ext cx="7848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  <a:cs typeface="Courier New" pitchFamily="49" charset="0"/>
              </a:rPr>
              <a:t>Defining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latin typeface="+mn-lt"/>
                <a:cs typeface="Courier New" pitchFamily="49" charset="0"/>
              </a:rPr>
              <a:t> data structure: position/normal/texture </a:t>
            </a:r>
            <a:r>
              <a:rPr lang="en-US" sz="1000" dirty="0" err="1" smtClean="0">
                <a:latin typeface="+mn-lt"/>
                <a:cs typeface="Courier New" pitchFamily="49" charset="0"/>
              </a:rPr>
              <a:t>tuple</a:t>
            </a:r>
            <a:r>
              <a:rPr lang="en-US" sz="1000" dirty="0" smtClean="0">
                <a:latin typeface="+mn-lt"/>
                <a:cs typeface="Courier New" pitchFamily="49" charset="0"/>
              </a:rPr>
              <a:t>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position;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Normal;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Tex;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+mn-lt"/>
                <a:cs typeface="Courier New" pitchFamily="49" charset="0"/>
              </a:rPr>
              <a:t>Vertex declaration to describe this structure: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const D3DVERTEXELEMENT9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[4] =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0,  D3DDECLTYPE_FLOAT3, D3DDECLMETHOD_DEFAULT, D3DDECLUSAGE_POSITION,0},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12, D3DDECLTYPE_FLOAT3, D3DDECLMETHOD_DEFAULT, D3DDECLUSAGE_NORMAL,  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24, D3DDECLTYPE_FLOAT2, D3DDECLMETHOD_DEFAULT, D3DDECLUSAGE_TEXCOORD,0},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D3DDECL_END()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/>
              <a:t>Each line corresponds to one of the elements in </a:t>
            </a:r>
            <a:r>
              <a:rPr lang="en-US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/>
              <a:t>. The data in each line is: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WORD Stream; WORD Offset; BYTE Type; BYTE Method; BYTE Usage; BYTE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UsageIndex</a:t>
            </a: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/>
              <a:t>We need to tell Direct3D about our vertex declaration using the following call: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IDirect3DVertexDeclaration9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CreateVertexDeclaration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dec,&amp;m_vertexDeclaration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000" b="0" dirty="0" smtClean="0"/>
          </a:p>
          <a:p>
            <a:r>
              <a:rPr lang="en-US" sz="1000" dirty="0" smtClean="0"/>
              <a:t>To render: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SetStreamSource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( 0, m_vb,0,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SetVertexDeclaration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Scene Graph</a:t>
            </a:r>
            <a:r>
              <a:rPr lang="en-US" sz="1800" dirty="0" smtClean="0">
                <a:solidFill>
                  <a:srgbClr val="800000"/>
                </a:solidFill>
              </a:rPr>
              <a:t>: General Data Structure used in CG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to: compute visibility, set up rendering pipeline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Nodes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Leaves: primitive components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Interior: assembly operations, </a:t>
            </a:r>
            <a:r>
              <a:rPr lang="en-US" sz="1800" dirty="0" err="1" smtClean="0">
                <a:solidFill>
                  <a:srgbClr val="0000CC"/>
                </a:solidFill>
              </a:rPr>
              <a:t>modelview</a:t>
            </a:r>
            <a:r>
              <a:rPr lang="en-US" sz="1800" dirty="0" smtClean="0">
                <a:solidFill>
                  <a:srgbClr val="0000CC"/>
                </a:solidFill>
              </a:rPr>
              <a:t> transformations</a:t>
            </a:r>
          </a:p>
          <a:p>
            <a:pPr marL="1200150" lvl="2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CC"/>
                </a:solidFill>
              </a:rPr>
              <a:t>Root(s): scene or major objects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Scene Graph </a:t>
            </a:r>
            <a:r>
              <a:rPr lang="en-US" sz="1800" u="sng" dirty="0" smtClean="0">
                <a:solidFill>
                  <a:srgbClr val="800000"/>
                </a:solidFill>
              </a:rPr>
              <a:t>Traversal</a:t>
            </a:r>
            <a:r>
              <a:rPr lang="en-US" sz="1800" dirty="0" smtClean="0">
                <a:solidFill>
                  <a:srgbClr val="800000"/>
                </a:solidFill>
              </a:rPr>
              <a:t>: Initial Step – Drives Rendering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Scene Graphs: State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791200"/>
            <a:ext cx="29718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 © 2007 A. Bar-</a:t>
            </a:r>
            <a:r>
              <a:rPr lang="en-US" dirty="0" err="1" smtClean="0"/>
              <a:t>Zeev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http://bit.ly/gxy9ed</a:t>
            </a:r>
            <a:endParaRPr lang="en-US" dirty="0"/>
          </a:p>
        </p:txBody>
      </p:sp>
      <p:pic>
        <p:nvPicPr>
          <p:cNvPr id="7" name="Picture 6" descr="image0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3159" y="3782111"/>
            <a:ext cx="1130483" cy="713689"/>
          </a:xfrm>
          <a:prstGeom prst="rect">
            <a:avLst/>
          </a:prstGeom>
        </p:spPr>
      </p:pic>
      <p:pic>
        <p:nvPicPr>
          <p:cNvPr id="8" name="Picture 7" descr="image00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572000"/>
            <a:ext cx="1981200" cy="1022003"/>
          </a:xfrm>
          <a:prstGeom prst="rect">
            <a:avLst/>
          </a:prstGeom>
        </p:spPr>
      </p:pic>
      <p:pic>
        <p:nvPicPr>
          <p:cNvPr id="9" name="Picture 8" descr="image00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3733800"/>
            <a:ext cx="2819400" cy="18311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Aesthetics: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smtClean="0">
                <a:solidFill>
                  <a:srgbClr val="5B0DAA"/>
                </a:solidFill>
                <a:latin typeface="Copperplate Gothic Light" pitchFamily="34" charset="0"/>
              </a:rPr>
              <a:t>Non-Photorealistic Shading,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Aliasing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N</a:t>
            </a:r>
            <a:r>
              <a:rPr lang="en-US" sz="1800" dirty="0" smtClean="0">
                <a:solidFill>
                  <a:srgbClr val="800000"/>
                </a:solidFill>
              </a:rPr>
              <a:t>on-</a:t>
            </a:r>
            <a:r>
              <a:rPr lang="en-US" sz="1800" u="sng" dirty="0" smtClean="0">
                <a:solidFill>
                  <a:srgbClr val="800000"/>
                </a:solidFill>
              </a:rPr>
              <a:t>P</a:t>
            </a:r>
            <a:r>
              <a:rPr lang="en-US" sz="1800" dirty="0" smtClean="0">
                <a:solidFill>
                  <a:srgbClr val="800000"/>
                </a:solidFill>
              </a:rPr>
              <a:t>hoto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ealistic Rendering: Aimed at Achieving Natural Aesthetic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Cartoon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use sharp gradient (</a:t>
            </a:r>
            <a:r>
              <a:rPr lang="en-US" sz="1800" dirty="0" err="1" smtClean="0">
                <a:solidFill>
                  <a:srgbClr val="0000CC"/>
                </a:solidFill>
              </a:rPr>
              <a:t>thresholded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Pencil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blurring, stippling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CGA and Realism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Aliasing (see Wikipedia: </a:t>
            </a:r>
            <a:r>
              <a:rPr lang="en-US" sz="1800" dirty="0" smtClean="0">
                <a:solidFill>
                  <a:srgbClr val="800000"/>
                </a:solidFill>
                <a:hlinkClick r:id="rId4"/>
              </a:rPr>
              <a:t>http://bit.ly/fIkCkr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Term from signal processing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Two sampled signals indistinguishable from (aliases of) one another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Examples: </a:t>
            </a:r>
            <a:r>
              <a:rPr lang="en-US" sz="1800" u="sng" dirty="0" err="1" smtClean="0">
                <a:solidFill>
                  <a:srgbClr val="0000CC"/>
                </a:solidFill>
              </a:rPr>
              <a:t>jaggies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u="sng" dirty="0" smtClean="0">
                <a:solidFill>
                  <a:srgbClr val="0000CC"/>
                </a:solidFill>
              </a:rPr>
              <a:t>Moir</a:t>
            </a:r>
            <a:r>
              <a:rPr lang="en-US" sz="1800" u="sng" dirty="0" smtClean="0">
                <a:solidFill>
                  <a:srgbClr val="0000CC"/>
                </a:solidFill>
                <a:latin typeface="Arial"/>
                <a:cs typeface="Arial"/>
              </a:rPr>
              <a:t>é vibration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Anti-aliasing</a:t>
            </a:r>
            <a:r>
              <a:rPr lang="en-US" sz="1800" dirty="0" smtClean="0">
                <a:solidFill>
                  <a:srgbClr val="0000CC"/>
                </a:solidFill>
              </a:rPr>
              <a:t>: operations to prevent such effects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Temporal Aliasing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Similar effect in animation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Small artifact can be much more jarring!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Example: think of flecks in traditional film reels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6781800" y="3657600"/>
            <a:ext cx="2218877" cy="1600200"/>
            <a:chOff x="6858000" y="3657600"/>
            <a:chExt cx="2218877" cy="1600200"/>
          </a:xfrm>
        </p:grpSpPr>
        <p:grpSp>
          <p:nvGrpSpPr>
            <p:cNvPr id="3" name="Group 8"/>
            <p:cNvGrpSpPr/>
            <p:nvPr/>
          </p:nvGrpSpPr>
          <p:grpSpPr>
            <a:xfrm>
              <a:off x="7034275" y="3657600"/>
              <a:ext cx="1866327" cy="1066800"/>
              <a:chOff x="7121209" y="3657600"/>
              <a:chExt cx="1866327" cy="1066800"/>
            </a:xfrm>
          </p:grpSpPr>
          <p:pic>
            <p:nvPicPr>
              <p:cNvPr id="5" name="Picture 4" descr="Moire_pattern_of_bricks_small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112760" y="3657600"/>
                <a:ext cx="874776" cy="1066800"/>
              </a:xfrm>
              <a:prstGeom prst="rect">
                <a:avLst/>
              </a:prstGeom>
            </p:spPr>
          </p:pic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21209" y="3657601"/>
                <a:ext cx="879791" cy="1066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0" y="4857690"/>
              <a:ext cx="22188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/>
                <a:t>© 2004 – 2009 Wikipedia, </a:t>
              </a:r>
              <a:r>
                <a:rPr lang="en-US" sz="1000" i="1" dirty="0" smtClean="0"/>
                <a:t>Aliasing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hlinkClick r:id="rId4"/>
                </a:rPr>
                <a:t>http://bit.ly/fIkCkr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8258</TotalTime>
  <Words>1185</Words>
  <Application>Microsoft Office PowerPoint</Application>
  <PresentationFormat>On-screen Show (4:3)</PresentationFormat>
  <Paragraphs>271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1393</cp:revision>
  <dcterms:created xsi:type="dcterms:W3CDTF">1601-01-01T00:00:00Z</dcterms:created>
  <dcterms:modified xsi:type="dcterms:W3CDTF">2011-02-25T19:25:45Z</dcterms:modified>
</cp:coreProperties>
</file>