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29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notesSlides/notesSlide23.xml" ContentType="application/vnd.openxmlformats-officedocument.presentationml.notesSlide+xml"/>
  <Override PartName="/ppt/tags/tag2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9" r:id="rId1"/>
  </p:sldMasterIdLst>
  <p:notesMasterIdLst>
    <p:notesMasterId r:id="rId30"/>
  </p:notesMasterIdLst>
  <p:handoutMasterIdLst>
    <p:handoutMasterId r:id="rId31"/>
  </p:handoutMasterIdLst>
  <p:sldIdLst>
    <p:sldId id="545" r:id="rId2"/>
    <p:sldId id="551" r:id="rId3"/>
    <p:sldId id="370" r:id="rId4"/>
    <p:sldId id="775" r:id="rId5"/>
    <p:sldId id="779" r:id="rId6"/>
    <p:sldId id="789" r:id="rId7"/>
    <p:sldId id="790" r:id="rId8"/>
    <p:sldId id="793" r:id="rId9"/>
    <p:sldId id="803" r:id="rId10"/>
    <p:sldId id="804" r:id="rId11"/>
    <p:sldId id="808" r:id="rId12"/>
    <p:sldId id="809" r:id="rId13"/>
    <p:sldId id="811" r:id="rId14"/>
    <p:sldId id="818" r:id="rId15"/>
    <p:sldId id="819" r:id="rId16"/>
    <p:sldId id="820" r:id="rId17"/>
    <p:sldId id="821" r:id="rId18"/>
    <p:sldId id="822" r:id="rId19"/>
    <p:sldId id="823" r:id="rId20"/>
    <p:sldId id="824" r:id="rId21"/>
    <p:sldId id="825" r:id="rId22"/>
    <p:sldId id="826" r:id="rId23"/>
    <p:sldId id="827" r:id="rId24"/>
    <p:sldId id="828" r:id="rId25"/>
    <p:sldId id="829" r:id="rId26"/>
    <p:sldId id="830" r:id="rId27"/>
    <p:sldId id="546" r:id="rId28"/>
    <p:sldId id="547" r:id="rId29"/>
  </p:sldIdLst>
  <p:sldSz cx="9144000" cy="6858000" type="screen4x3"/>
  <p:notesSz cx="7315200" cy="9601200"/>
  <p:custDataLst>
    <p:tags r:id="rId32"/>
  </p:custDataLst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0033"/>
    <a:srgbClr val="FF6600"/>
    <a:srgbClr val="FF99CC"/>
    <a:srgbClr val="FF6699"/>
    <a:srgbClr val="993366"/>
    <a:srgbClr val="FF9900"/>
    <a:srgbClr val="CCCC00"/>
    <a:srgbClr val="003366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81" autoAdjust="0"/>
    <p:restoredTop sz="93977" autoAdjust="0"/>
  </p:normalViewPr>
  <p:slideViewPr>
    <p:cSldViewPr>
      <p:cViewPr varScale="1">
        <p:scale>
          <a:sx n="110" d="100"/>
          <a:sy n="110" d="100"/>
        </p:scale>
        <p:origin x="-984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1775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fld id="{FE0B76BF-F47A-4723-ACD4-4C04EDB04DA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9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9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9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9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fld id="{D8BEFEEC-EB37-4FAD-B44A-F724FBA528B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F8B00-6917-4FF9-90B8-816218DC4A8F}" type="slidenum">
              <a:rPr lang="en-US"/>
              <a:pPr/>
              <a:t>1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6088" y="1063625"/>
            <a:ext cx="3883025" cy="2913063"/>
          </a:xfrm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10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11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12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13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14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15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16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17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18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19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20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21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22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23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24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25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26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27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28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F81B79-FE0C-4BB4-A9FE-D1C6CC95DFE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6088" y="1063625"/>
            <a:ext cx="3883025" cy="2913063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4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5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6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7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8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9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9D05A1-954A-4984-9D92-2B3FA9AA86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211B33-C633-4EDB-9E7A-FB569C08CD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8763" y="111125"/>
            <a:ext cx="2022475" cy="5984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1338" y="111125"/>
            <a:ext cx="5915025" cy="5984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2A7B45-6600-4D7E-9D61-86B0B211B0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AC73EB-7913-4AC9-BDCE-9A74ED0A08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E8ED23-ADBF-4257-894E-C26DAF4ED1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95725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3925" y="1371600"/>
            <a:ext cx="3897313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64A9E5-E909-481E-89C3-C410227BC7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10C518-6918-490E-8D38-B435C95585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C9DA52-0F76-4537-968F-1029BB6C49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9A7722-CC11-43EE-9610-CCF780E920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BC47EB-CAD1-4589-B5DE-86656CC219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878815-2EB3-4AC4-A767-C0B7F04A61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 rot="5400000">
            <a:off x="4379912" y="2093913"/>
            <a:ext cx="384175" cy="9144000"/>
          </a:xfrm>
          <a:prstGeom prst="rect">
            <a:avLst/>
          </a:prstGeom>
          <a:solidFill>
            <a:srgbClr val="5B0D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41338" y="111125"/>
            <a:ext cx="804545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99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9454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384175" cy="6858000"/>
          </a:xfrm>
          <a:prstGeom prst="rect">
            <a:avLst/>
          </a:prstGeom>
          <a:solidFill>
            <a:srgbClr val="5B0D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84150" y="6262688"/>
            <a:ext cx="406400" cy="406400"/>
          </a:xfrm>
          <a:prstGeom prst="rect">
            <a:avLst/>
          </a:prstGeom>
          <a:solidFill>
            <a:srgbClr val="5B0D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382588" y="6092825"/>
            <a:ext cx="398462" cy="37941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spcBef>
                <a:spcPct val="0"/>
              </a:spcBef>
              <a:buClrTx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565900" y="6461125"/>
            <a:ext cx="2578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</a:pPr>
            <a:r>
              <a:rPr lang="en-US" sz="1000" b="0">
                <a:solidFill>
                  <a:srgbClr val="FFFF99"/>
                </a:solidFill>
                <a:latin typeface="Copperplate Gothic Light" pitchFamily="34" charset="0"/>
              </a:rPr>
              <a:t>Computing &amp; Information Sciences</a:t>
            </a:r>
          </a:p>
          <a:p>
            <a:pPr algn="r">
              <a:spcBef>
                <a:spcPct val="0"/>
              </a:spcBef>
              <a:buClrTx/>
            </a:pPr>
            <a:r>
              <a:rPr lang="en-US" sz="1000" b="0">
                <a:solidFill>
                  <a:srgbClr val="FFFF99"/>
                </a:solidFill>
                <a:latin typeface="Copperplate Gothic Light" pitchFamily="34" charset="0"/>
              </a:rPr>
              <a:t>Kansas State University</a:t>
            </a: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123825"/>
            <a:ext cx="5159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000" b="0">
                <a:solidFill>
                  <a:srgbClr val="FFFF99"/>
                </a:solidFill>
                <a:latin typeface="+mj-lt"/>
              </a:defRPr>
            </a:lvl1pPr>
          </a:lstStyle>
          <a:p>
            <a:fld id="{E57356D4-33B4-4E75-9FC2-36B203D83DE4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7180" name="Group 12"/>
          <p:cNvGrpSpPr>
            <a:grpSpLocks/>
          </p:cNvGrpSpPr>
          <p:nvPr/>
        </p:nvGrpSpPr>
        <p:grpSpPr bwMode="auto">
          <a:xfrm>
            <a:off x="498475" y="76200"/>
            <a:ext cx="720725" cy="838200"/>
            <a:chOff x="1344" y="384"/>
            <a:chExt cx="1488" cy="1728"/>
          </a:xfrm>
        </p:grpSpPr>
        <p:sp>
          <p:nvSpPr>
            <p:cNvPr id="7181" name="Oval 13"/>
            <p:cNvSpPr>
              <a:spLocks noChangeArrowheads="1"/>
            </p:cNvSpPr>
            <p:nvPr/>
          </p:nvSpPr>
          <p:spPr bwMode="auto">
            <a:xfrm>
              <a:off x="1344" y="900"/>
              <a:ext cx="240" cy="240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" name="Oval 14"/>
            <p:cNvSpPr>
              <a:spLocks noChangeArrowheads="1"/>
            </p:cNvSpPr>
            <p:nvPr/>
          </p:nvSpPr>
          <p:spPr bwMode="auto">
            <a:xfrm>
              <a:off x="1344" y="384"/>
              <a:ext cx="240" cy="240"/>
            </a:xfrm>
            <a:prstGeom prst="ellipse">
              <a:avLst/>
            </a:prstGeom>
            <a:solidFill>
              <a:srgbClr val="00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3" name="Oval 15"/>
            <p:cNvSpPr>
              <a:spLocks noChangeArrowheads="1"/>
            </p:cNvSpPr>
            <p:nvPr/>
          </p:nvSpPr>
          <p:spPr bwMode="auto">
            <a:xfrm>
              <a:off x="1920" y="900"/>
              <a:ext cx="240" cy="240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4" name="Oval 16"/>
            <p:cNvSpPr>
              <a:spLocks noChangeArrowheads="1"/>
            </p:cNvSpPr>
            <p:nvPr/>
          </p:nvSpPr>
          <p:spPr bwMode="auto">
            <a:xfrm>
              <a:off x="2256" y="384"/>
              <a:ext cx="240" cy="240"/>
            </a:xfrm>
            <a:prstGeom prst="ellipse">
              <a:avLst/>
            </a:prstGeom>
            <a:solidFill>
              <a:srgbClr val="00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5" name="Oval 17"/>
            <p:cNvSpPr>
              <a:spLocks noChangeArrowheads="1"/>
            </p:cNvSpPr>
            <p:nvPr/>
          </p:nvSpPr>
          <p:spPr bwMode="auto">
            <a:xfrm>
              <a:off x="2592" y="900"/>
              <a:ext cx="240" cy="240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Oval 18"/>
            <p:cNvSpPr>
              <a:spLocks noChangeArrowheads="1"/>
            </p:cNvSpPr>
            <p:nvPr/>
          </p:nvSpPr>
          <p:spPr bwMode="auto">
            <a:xfrm>
              <a:off x="1920" y="1392"/>
              <a:ext cx="240" cy="240"/>
            </a:xfrm>
            <a:prstGeom prst="ellipse">
              <a:avLst/>
            </a:prstGeom>
            <a:solidFill>
              <a:srgbClr val="FFFF66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7" name="Oval 19"/>
            <p:cNvSpPr>
              <a:spLocks noChangeArrowheads="1"/>
            </p:cNvSpPr>
            <p:nvPr/>
          </p:nvSpPr>
          <p:spPr bwMode="auto">
            <a:xfrm>
              <a:off x="1632" y="1872"/>
              <a:ext cx="240" cy="24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8" name="Oval 20"/>
            <p:cNvSpPr>
              <a:spLocks noChangeArrowheads="1"/>
            </p:cNvSpPr>
            <p:nvPr/>
          </p:nvSpPr>
          <p:spPr bwMode="auto">
            <a:xfrm>
              <a:off x="2304" y="1872"/>
              <a:ext cx="240" cy="24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189" name="AutoShape 21"/>
            <p:cNvCxnSpPr>
              <a:cxnSpLocks noChangeShapeType="1"/>
              <a:stCxn id="7182" idx="4"/>
              <a:endCxn id="7181" idx="0"/>
            </p:cNvCxnSpPr>
            <p:nvPr/>
          </p:nvCxnSpPr>
          <p:spPr bwMode="auto">
            <a:xfrm>
              <a:off x="1464" y="636"/>
              <a:ext cx="0" cy="25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0" name="AutoShape 22"/>
            <p:cNvCxnSpPr>
              <a:cxnSpLocks noChangeShapeType="1"/>
              <a:stCxn id="7184" idx="3"/>
              <a:endCxn id="7183" idx="0"/>
            </p:cNvCxnSpPr>
            <p:nvPr/>
          </p:nvCxnSpPr>
          <p:spPr bwMode="auto">
            <a:xfrm flipH="1">
              <a:off x="2040" y="601"/>
              <a:ext cx="251" cy="2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1" name="AutoShape 23"/>
            <p:cNvCxnSpPr>
              <a:cxnSpLocks noChangeShapeType="1"/>
              <a:stCxn id="7184" idx="5"/>
              <a:endCxn id="7185" idx="0"/>
            </p:cNvCxnSpPr>
            <p:nvPr/>
          </p:nvCxnSpPr>
          <p:spPr bwMode="auto">
            <a:xfrm>
              <a:off x="2461" y="601"/>
              <a:ext cx="251" cy="2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2" name="AutoShape 24"/>
            <p:cNvCxnSpPr>
              <a:cxnSpLocks noChangeShapeType="1"/>
              <a:stCxn id="7181" idx="4"/>
              <a:endCxn id="7186" idx="1"/>
            </p:cNvCxnSpPr>
            <p:nvPr/>
          </p:nvCxnSpPr>
          <p:spPr bwMode="auto">
            <a:xfrm>
              <a:off x="1464" y="1152"/>
              <a:ext cx="491" cy="2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3" name="AutoShape 25"/>
            <p:cNvCxnSpPr>
              <a:cxnSpLocks noChangeShapeType="1"/>
              <a:stCxn id="7183" idx="4"/>
              <a:endCxn id="7186" idx="0"/>
            </p:cNvCxnSpPr>
            <p:nvPr/>
          </p:nvCxnSpPr>
          <p:spPr bwMode="auto">
            <a:xfrm>
              <a:off x="2040" y="1152"/>
              <a:ext cx="0" cy="22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4" name="AutoShape 26"/>
            <p:cNvCxnSpPr>
              <a:cxnSpLocks noChangeShapeType="1"/>
              <a:stCxn id="7185" idx="4"/>
              <a:endCxn id="7188" idx="0"/>
            </p:cNvCxnSpPr>
            <p:nvPr/>
          </p:nvCxnSpPr>
          <p:spPr bwMode="auto">
            <a:xfrm flipH="1">
              <a:off x="2424" y="1152"/>
              <a:ext cx="288" cy="70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5" name="AutoShape 27"/>
            <p:cNvCxnSpPr>
              <a:cxnSpLocks noChangeShapeType="1"/>
              <a:stCxn id="7186" idx="5"/>
              <a:endCxn id="7188" idx="1"/>
            </p:cNvCxnSpPr>
            <p:nvPr/>
          </p:nvCxnSpPr>
          <p:spPr bwMode="auto">
            <a:xfrm>
              <a:off x="2125" y="1609"/>
              <a:ext cx="214" cy="28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6" name="AutoShape 28"/>
            <p:cNvCxnSpPr>
              <a:cxnSpLocks noChangeShapeType="1"/>
              <a:stCxn id="7186" idx="3"/>
              <a:endCxn id="7187" idx="0"/>
            </p:cNvCxnSpPr>
            <p:nvPr/>
          </p:nvCxnSpPr>
          <p:spPr bwMode="auto">
            <a:xfrm flipH="1">
              <a:off x="1752" y="1609"/>
              <a:ext cx="203" cy="25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</p:grpSp>
      <p:pic>
        <p:nvPicPr>
          <p:cNvPr id="7197" name="Picture 29" descr="powerca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05800" y="5802313"/>
            <a:ext cx="838200" cy="674687"/>
          </a:xfrm>
          <a:prstGeom prst="rect">
            <a:avLst/>
          </a:prstGeom>
          <a:noFill/>
        </p:spPr>
      </p:pic>
      <p:sp>
        <p:nvSpPr>
          <p:cNvPr id="30" name="Text Box 8"/>
          <p:cNvSpPr txBox="1">
            <a:spLocks noChangeArrowheads="1"/>
          </p:cNvSpPr>
          <p:nvPr userDrawn="1"/>
        </p:nvSpPr>
        <p:spPr bwMode="auto">
          <a:xfrm>
            <a:off x="0" y="6461125"/>
            <a:ext cx="26997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CIS 536/636</a:t>
            </a:r>
          </a:p>
          <a:p>
            <a:pPr algn="l">
              <a:defRPr/>
            </a:pP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Introduction to</a:t>
            </a:r>
            <a:r>
              <a:rPr lang="en-US" sz="1000" b="0" u="none" baseline="0" dirty="0" smtClean="0">
                <a:solidFill>
                  <a:srgbClr val="FFFF99"/>
                </a:solidFill>
                <a:latin typeface="Copperplate Gothic Light" pitchFamily="34" charset="0"/>
              </a:rPr>
              <a:t> </a:t>
            </a: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Computer Graphics</a:t>
            </a:r>
            <a:endParaRPr lang="en-US" sz="1000" b="0" u="none" dirty="0">
              <a:solidFill>
                <a:srgbClr val="FFFF99"/>
              </a:solidFill>
              <a:latin typeface="Copperplate Gothic Light" pitchFamily="34" charset="0"/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 userDrawn="1"/>
        </p:nvSpPr>
        <p:spPr bwMode="auto">
          <a:xfrm>
            <a:off x="4036850" y="6535579"/>
            <a:ext cx="139012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Lecture 18 of 41</a:t>
            </a:r>
            <a:endParaRPr lang="en-US" sz="1000" b="0" u="none" dirty="0">
              <a:solidFill>
                <a:srgbClr val="FFFF99"/>
              </a:solidFill>
              <a:latin typeface="Copperplate Gothic Ligh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­"/>
        <a:defRPr>
          <a:solidFill>
            <a:srgbClr val="5B0DA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ð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u"/>
        <a:defRPr sz="1400">
          <a:solidFill>
            <a:srgbClr val="5B0DA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ieUq45" TargetMode="External"/><Relationship Id="rId3" Type="http://schemas.openxmlformats.org/officeDocument/2006/relationships/notesSlide" Target="../notesSlides/notesSlide1.xml"/><Relationship Id="rId7" Type="http://schemas.openxmlformats.org/officeDocument/2006/relationships/hyperlink" Target="http://www.cis.ksu.edu/~bhsu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hyperlink" Target="http://www.kddresearch.org/Courses/CIS636" TargetMode="External"/><Relationship Id="rId5" Type="http://schemas.openxmlformats.org/officeDocument/2006/relationships/hyperlink" Target="http://bit.ly/eVizrE" TargetMode="External"/><Relationship Id="rId4" Type="http://schemas.openxmlformats.org/officeDocument/2006/relationships/hyperlink" Target="http://bit.ly/hGvXlH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21.png"/><Relationship Id="rId4" Type="http://schemas.openxmlformats.org/officeDocument/2006/relationships/hyperlink" Target="http://bit.ly/hPIXdi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22.png"/><Relationship Id="rId4" Type="http://schemas.openxmlformats.org/officeDocument/2006/relationships/hyperlink" Target="http://bit.ly/hPIXdi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23.png"/><Relationship Id="rId4" Type="http://schemas.openxmlformats.org/officeDocument/2006/relationships/hyperlink" Target="http://bit.ly/hPIXdi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24.png"/><Relationship Id="rId4" Type="http://schemas.openxmlformats.org/officeDocument/2006/relationships/hyperlink" Target="http://bit.ly/hPIXdi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image" Target="../media/image25.png"/><Relationship Id="rId4" Type="http://schemas.openxmlformats.org/officeDocument/2006/relationships/hyperlink" Target="http://bit.ly/eM1gz8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26.jpeg"/><Relationship Id="rId5" Type="http://schemas.openxmlformats.org/officeDocument/2006/relationships/hyperlink" Target="http://www.evl.uic.edu/pape/talks/VSI97/pf/" TargetMode="External"/><Relationship Id="rId4" Type="http://schemas.openxmlformats.org/officeDocument/2006/relationships/hyperlink" Target="http://bit.ly/eM1gz8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enKbfs" TargetMode="External"/><Relationship Id="rId3" Type="http://schemas.openxmlformats.org/officeDocument/2006/relationships/notesSlide" Target="../notesSlides/notesSlide16.xml"/><Relationship Id="rId7" Type="http://schemas.openxmlformats.org/officeDocument/2006/relationships/hyperlink" Target="http://www.geometrictools.com/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hyperlink" Target="http://bit.ly/ieUq45" TargetMode="External"/><Relationship Id="rId5" Type="http://schemas.openxmlformats.org/officeDocument/2006/relationships/hyperlink" Target="http://bit.ly/eM1gz8" TargetMode="Externa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hyperlink" Target="http://bit.ly/ieUq45" TargetMode="External"/><Relationship Id="rId5" Type="http://schemas.openxmlformats.org/officeDocument/2006/relationships/hyperlink" Target="http://bit.ly/eM1gz8" TargetMode="Externa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30.png"/><Relationship Id="rId5" Type="http://schemas.openxmlformats.org/officeDocument/2006/relationships/hyperlink" Target="http://bit.ly/ieUq45" TargetMode="External"/><Relationship Id="rId4" Type="http://schemas.openxmlformats.org/officeDocument/2006/relationships/hyperlink" Target="http://bit.ly/eM1gz8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hyperlink" Target="http://bit.ly/ieUq45" TargetMode="External"/><Relationship Id="rId5" Type="http://schemas.openxmlformats.org/officeDocument/2006/relationships/hyperlink" Target="http://bit.ly/eM1gz8" TargetMode="Externa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33.jpeg"/><Relationship Id="rId5" Type="http://schemas.openxmlformats.org/officeDocument/2006/relationships/hyperlink" Target="http://en.wikipedia.org/wiki/Bounding_volume_hierarchy" TargetMode="External"/><Relationship Id="rId4" Type="http://schemas.openxmlformats.org/officeDocument/2006/relationships/hyperlink" Target="http://wiki.vrmedia.it/index.php?title=Shadow_Mappin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5" Type="http://schemas.openxmlformats.org/officeDocument/2006/relationships/hyperlink" Target="http://bit.ly/ieUq45" TargetMode="External"/><Relationship Id="rId4" Type="http://schemas.openxmlformats.org/officeDocument/2006/relationships/hyperlink" Target="http://bit.ly/eM1gz8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5" Type="http://schemas.openxmlformats.org/officeDocument/2006/relationships/hyperlink" Target="http://bit.ly/ieUq45" TargetMode="External"/><Relationship Id="rId4" Type="http://schemas.openxmlformats.org/officeDocument/2006/relationships/hyperlink" Target="http://bit.ly/eM1gz8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hyperlink" Target="http://bit.ly/eZ9MA8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image" Target="../media/image34.png"/><Relationship Id="rId5" Type="http://schemas.openxmlformats.org/officeDocument/2006/relationships/hyperlink" Target="http://bit.ly/ieUq45" TargetMode="External"/><Relationship Id="rId4" Type="http://schemas.openxmlformats.org/officeDocument/2006/relationships/hyperlink" Target="http://bit.ly/eM1gz8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openxmlformats.org/officeDocument/2006/relationships/image" Target="../media/image35.png"/><Relationship Id="rId5" Type="http://schemas.openxmlformats.org/officeDocument/2006/relationships/hyperlink" Target="http://bit.ly/ieUq45" TargetMode="External"/><Relationship Id="rId4" Type="http://schemas.openxmlformats.org/officeDocument/2006/relationships/hyperlink" Target="http://bit.ly/eM1gz8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6" Type="http://schemas.openxmlformats.org/officeDocument/2006/relationships/image" Target="../media/image36.png"/><Relationship Id="rId5" Type="http://schemas.openxmlformats.org/officeDocument/2006/relationships/hyperlink" Target="http://bit.ly/ieUq45" TargetMode="External"/><Relationship Id="rId4" Type="http://schemas.openxmlformats.org/officeDocument/2006/relationships/hyperlink" Target="http://bit.ly/eM1gz8" TargetMode="External"/><Relationship Id="rId9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6" Type="http://schemas.openxmlformats.org/officeDocument/2006/relationships/image" Target="../media/image40.png"/><Relationship Id="rId5" Type="http://schemas.openxmlformats.org/officeDocument/2006/relationships/hyperlink" Target="http://bit.ly/ieUq45" TargetMode="External"/><Relationship Id="rId4" Type="http://schemas.openxmlformats.org/officeDocument/2006/relationships/hyperlink" Target="http://bit.ly/eM1gz8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hyperlink" Target="http://www.cs.virginia.edu/~jdl/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://bit.ly/eB1Oj4" TargetMode="External"/><Relationship Id="rId9" Type="http://schemas.openxmlformats.org/officeDocument/2006/relationships/hyperlink" Target="http://www.cs.princeton.edu/~funk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png"/><Relationship Id="rId12" Type="http://schemas.openxmlformats.org/officeDocument/2006/relationships/hyperlink" Target="http://bit.ly/fFl6xH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hyperlink" Target="http://youtu.be/zc3MnoSS5Hw" TargetMode="External"/><Relationship Id="rId11" Type="http://schemas.openxmlformats.org/officeDocument/2006/relationships/image" Target="../media/image12.gif"/><Relationship Id="rId5" Type="http://schemas.openxmlformats.org/officeDocument/2006/relationships/image" Target="../media/image8.png"/><Relationship Id="rId10" Type="http://schemas.openxmlformats.org/officeDocument/2006/relationships/image" Target="../media/image11.gif"/><Relationship Id="rId4" Type="http://schemas.openxmlformats.org/officeDocument/2006/relationships/hyperlink" Target="http://bit.ly/hPIXdi" TargetMode="External"/><Relationship Id="rId9" Type="http://schemas.openxmlformats.org/officeDocument/2006/relationships/hyperlink" Target="http://bit.ly/eAnUR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eA8PXN" TargetMode="External"/><Relationship Id="rId3" Type="http://schemas.openxmlformats.org/officeDocument/2006/relationships/notesSlide" Target="../notesSlides/notesSlide6.xml"/><Relationship Id="rId7" Type="http://schemas.openxmlformats.org/officeDocument/2006/relationships/hyperlink" Target="http://avl.ncsa.illinois.edu/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hyperlink" Target="http://youtu.be/EgumU0Ns1YI" TargetMode="External"/><Relationship Id="rId5" Type="http://schemas.openxmlformats.org/officeDocument/2006/relationships/image" Target="../media/image13.png"/><Relationship Id="rId4" Type="http://schemas.openxmlformats.org/officeDocument/2006/relationships/hyperlink" Target="http://bit.ly/hPIXdi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eyx2PN" TargetMode="External"/><Relationship Id="rId3" Type="http://schemas.openxmlformats.org/officeDocument/2006/relationships/notesSlide" Target="../notesSlides/notesSlide7.xml"/><Relationship Id="rId7" Type="http://schemas.openxmlformats.org/officeDocument/2006/relationships/hyperlink" Target="http://bit.ly/1DsO44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5.png"/><Relationship Id="rId5" Type="http://schemas.openxmlformats.org/officeDocument/2006/relationships/hyperlink" Target="http://bit.ly/hPIXdi" TargetMode="Externa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youtu.be/qGxoui3IFS0" TargetMode="External"/><Relationship Id="rId3" Type="http://schemas.openxmlformats.org/officeDocument/2006/relationships/notesSlide" Target="../notesSlides/notesSlide8.xml"/><Relationship Id="rId7" Type="http://schemas.openxmlformats.org/officeDocument/2006/relationships/hyperlink" Target="http://www.pixar.com/shorts/ljr/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hyperlink" Target="http://bit.ly/hPIXdi" TargetMode="External"/><Relationship Id="rId10" Type="http://schemas.openxmlformats.org/officeDocument/2006/relationships/image" Target="../media/image18.png"/><Relationship Id="rId4" Type="http://schemas.openxmlformats.org/officeDocument/2006/relationships/audio" Target="../media/audio1.wav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20.png"/><Relationship Id="rId4" Type="http://schemas.openxmlformats.org/officeDocument/2006/relationships/hyperlink" Target="http://bit.ly/hPIXd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5" name="Rectangle 3"/>
          <p:cNvSpPr>
            <a:spLocks noChangeArrowheads="1"/>
          </p:cNvSpPr>
          <p:nvPr/>
        </p:nvSpPr>
        <p:spPr bwMode="auto">
          <a:xfrm>
            <a:off x="1009650" y="2286000"/>
            <a:ext cx="77533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2000" dirty="0"/>
              <a:t>William H. Hsu</a:t>
            </a:r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2000" dirty="0"/>
              <a:t>Department of Computing and Information Sciences, </a:t>
            </a:r>
            <a:r>
              <a:rPr lang="en-US" sz="2000" dirty="0" smtClean="0"/>
              <a:t>KSU</a:t>
            </a:r>
            <a:endParaRPr lang="en-US" sz="1600" dirty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endParaRPr lang="en-US" sz="1600" dirty="0"/>
          </a:p>
          <a:p>
            <a:pPr marL="342900" indent="-342900" algn="ctr">
              <a:buClr>
                <a:srgbClr val="5B0DAA"/>
              </a:buClr>
            </a:pPr>
            <a:r>
              <a:rPr lang="en-US" sz="1600" dirty="0" smtClean="0"/>
              <a:t>KSOL course pages: </a:t>
            </a:r>
            <a:r>
              <a:rPr lang="en-US" sz="1600" dirty="0" smtClean="0">
                <a:solidFill>
                  <a:srgbClr val="0000CC"/>
                </a:solidFill>
                <a:hlinkClick r:id="rId4"/>
              </a:rPr>
              <a:t>http://bit.ly/hGvXlH</a:t>
            </a:r>
            <a:r>
              <a:rPr lang="en-US" sz="1600" dirty="0" smtClean="0">
                <a:solidFill>
                  <a:srgbClr val="0000CC"/>
                </a:solidFill>
              </a:rPr>
              <a:t> / </a:t>
            </a:r>
            <a:r>
              <a:rPr lang="en-US" sz="1600" dirty="0" smtClean="0">
                <a:solidFill>
                  <a:srgbClr val="0000CC"/>
                </a:solidFill>
                <a:hlinkClick r:id="rId5"/>
              </a:rPr>
              <a:t>http://bit.ly/eVizrE</a:t>
            </a:r>
            <a:r>
              <a:rPr lang="en-US" sz="1600" dirty="0" smtClean="0">
                <a:solidFill>
                  <a:srgbClr val="0000CC"/>
                </a:solidFill>
              </a:rPr>
              <a:t> </a:t>
            </a:r>
            <a:endParaRPr lang="en-US" sz="1600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dirty="0" smtClean="0"/>
              <a:t>Public mirror web site: </a:t>
            </a:r>
            <a:r>
              <a:rPr lang="en-US" sz="1600" dirty="0" smtClean="0">
                <a:hlinkClick r:id="rId6"/>
              </a:rPr>
              <a:t>http://www.kddresearch.org/Courses/CIS636</a:t>
            </a:r>
            <a:endParaRPr lang="en-US" sz="1600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dirty="0" smtClean="0"/>
              <a:t>Instructor home page: </a:t>
            </a:r>
            <a:r>
              <a:rPr lang="en-US" sz="1600" u="sng" dirty="0" smtClean="0">
                <a:hlinkClick r:id="rId7"/>
              </a:rPr>
              <a:t>http://www.cis.ksu.edu/~bhsu</a:t>
            </a:r>
            <a:endParaRPr lang="en-US" sz="1600" u="sng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endParaRPr lang="en-US" sz="1600" u="sng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dirty="0" smtClean="0"/>
              <a:t>Readings:</a:t>
            </a:r>
            <a:endParaRPr lang="en-US" sz="1600" dirty="0"/>
          </a:p>
          <a:p>
            <a:pPr marL="342900" indent="-342900" algn="ctr">
              <a:buClr>
                <a:srgbClr val="5B0DAA"/>
              </a:buClr>
            </a:pPr>
            <a:endParaRPr lang="en-US" sz="1600" b="0" dirty="0" smtClean="0"/>
          </a:p>
          <a:p>
            <a:pPr marL="342900" indent="-342900" algn="ctr">
              <a:buClr>
                <a:srgbClr val="5B0DAA"/>
              </a:buClr>
            </a:pPr>
            <a:r>
              <a:rPr lang="en-US" sz="1600" b="0" dirty="0" smtClean="0"/>
              <a:t>Today: </a:t>
            </a:r>
            <a:r>
              <a:rPr lang="en-US" sz="1600" b="0" dirty="0" smtClean="0">
                <a:latin typeface="Arial"/>
                <a:cs typeface="Arial"/>
              </a:rPr>
              <a:t>§</a:t>
            </a:r>
            <a:r>
              <a:rPr lang="en-US" sz="1600" b="0" dirty="0" smtClean="0"/>
              <a:t>4.4 – 4.7, Eberly </a:t>
            </a:r>
            <a:r>
              <a:rPr lang="en-US" sz="1600" b="0" i="1" dirty="0" smtClean="0"/>
              <a:t>2</a:t>
            </a:r>
            <a:r>
              <a:rPr lang="en-US" sz="1600" b="0" i="1" baseline="30000" dirty="0" smtClean="0"/>
              <a:t>e </a:t>
            </a:r>
            <a:r>
              <a:rPr lang="en-US" sz="1600" b="0" dirty="0" smtClean="0"/>
              <a:t>– see </a:t>
            </a:r>
            <a:r>
              <a:rPr lang="en-US" sz="1600" dirty="0" smtClean="0">
                <a:hlinkClick r:id="rId8"/>
              </a:rPr>
              <a:t>http://bit.ly/ieUq45</a:t>
            </a:r>
            <a:endParaRPr lang="en-US" sz="1600" dirty="0" smtClean="0"/>
          </a:p>
          <a:p>
            <a:pPr marL="342900" indent="-342900" algn="ctr">
              <a:buClr>
                <a:srgbClr val="5B0DAA"/>
              </a:buClr>
            </a:pPr>
            <a:r>
              <a:rPr lang="en-US" sz="1600" b="0" dirty="0" smtClean="0"/>
              <a:t>Next class: </a:t>
            </a:r>
            <a:r>
              <a:rPr lang="en-US" sz="1600" b="0" dirty="0" smtClean="0">
                <a:latin typeface="Arial"/>
                <a:cs typeface="Arial"/>
              </a:rPr>
              <a:t>§</a:t>
            </a:r>
            <a:r>
              <a:rPr lang="en-US" sz="1600" b="0" dirty="0" smtClean="0"/>
              <a:t>5.3 – 5.5, Eberly </a:t>
            </a:r>
            <a:r>
              <a:rPr lang="en-US" sz="1600" b="0" i="1" dirty="0" smtClean="0"/>
              <a:t>2</a:t>
            </a:r>
            <a:r>
              <a:rPr lang="en-US" sz="1600" b="0" i="1" baseline="30000" dirty="0" smtClean="0"/>
              <a:t>e</a:t>
            </a:r>
            <a:r>
              <a:rPr lang="en-US" sz="1600" b="0" dirty="0" smtClean="0"/>
              <a:t>, </a:t>
            </a:r>
            <a:r>
              <a:rPr lang="en-US" sz="1600" dirty="0" smtClean="0">
                <a:solidFill>
                  <a:srgbClr val="FF6600"/>
                </a:solidFill>
              </a:rPr>
              <a:t>CGA handout</a:t>
            </a:r>
          </a:p>
        </p:txBody>
      </p:sp>
      <p:sp>
        <p:nvSpPr>
          <p:cNvPr id="233476" name="Rectangle 4"/>
          <p:cNvSpPr>
            <a:spLocks noChangeArrowheads="1"/>
          </p:cNvSpPr>
          <p:nvPr/>
        </p:nvSpPr>
        <p:spPr bwMode="auto">
          <a:xfrm>
            <a:off x="2586689" y="950893"/>
            <a:ext cx="459933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/>
              <a:t>Scene Graphs: Rendering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/>
              <a:t>Lab 3b: </a:t>
            </a:r>
            <a:r>
              <a:rPr lang="en-US" sz="2800" dirty="0" err="1" smtClean="0"/>
              <a:t>Shader</a:t>
            </a:r>
            <a:endParaRPr lang="en-US" sz="2800" dirty="0" smtClean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20378" y="76200"/>
            <a:ext cx="753189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Lecture 18 of 41</a:t>
            </a:r>
            <a:endParaRPr lang="en-US" sz="2800" u="none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[6]: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Linear Interpolation </a:t>
            </a:r>
            <a:r>
              <a:rPr lang="en-US" sz="2800" i="1" dirty="0" smtClean="0">
                <a:solidFill>
                  <a:srgbClr val="5B0DAA"/>
                </a:solidFill>
                <a:latin typeface="Copperplate Gothic Light" pitchFamily="34" charset="0"/>
              </a:rPr>
              <a:t>aka </a:t>
            </a: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Lerping</a:t>
            </a:r>
            <a:endParaRPr lang="en-US" sz="2000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939135"/>
            <a:ext cx="4974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© 2010 J. Lawrence, University of Virginia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CS 4810: Introduction to Computer Graphics – </a:t>
            </a:r>
            <a:r>
              <a:rPr lang="en-US" sz="1200" dirty="0" smtClean="0">
                <a:solidFill>
                  <a:srgbClr val="003399"/>
                </a:solidFill>
                <a:hlinkClick r:id="rId4"/>
              </a:rPr>
              <a:t>http://bit.ly/hPIXdi</a:t>
            </a:r>
            <a:r>
              <a:rPr lang="en-US" sz="1200" dirty="0" smtClean="0">
                <a:solidFill>
                  <a:srgbClr val="003399"/>
                </a:solidFill>
              </a:rPr>
              <a:t> </a:t>
            </a:r>
            <a:endParaRPr lang="en-US" sz="1200" dirty="0">
              <a:solidFill>
                <a:srgbClr val="003399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5838" y="1204913"/>
            <a:ext cx="7172325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[7]: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Articulated Figures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939135"/>
            <a:ext cx="4974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© 2010 J. Lawrence, University of Virginia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CS 4810: Introduction to Computer Graphics – </a:t>
            </a:r>
            <a:r>
              <a:rPr lang="en-US" sz="1200" dirty="0" smtClean="0">
                <a:solidFill>
                  <a:srgbClr val="003399"/>
                </a:solidFill>
                <a:hlinkClick r:id="rId4"/>
              </a:rPr>
              <a:t>http://bit.ly/hPIXdi</a:t>
            </a:r>
            <a:r>
              <a:rPr lang="en-US" sz="1200" dirty="0" smtClean="0">
                <a:solidFill>
                  <a:srgbClr val="003399"/>
                </a:solidFill>
              </a:rPr>
              <a:t> </a:t>
            </a:r>
            <a:endParaRPr lang="en-US" sz="1200" dirty="0">
              <a:solidFill>
                <a:srgbClr val="003399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1133475"/>
            <a:ext cx="72009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[8]: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Character Modeling</a:t>
            </a:r>
            <a:endParaRPr lang="en-US" sz="2000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939135"/>
            <a:ext cx="4974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© 2010 J. Lawrence, University of Virginia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CS 4810: Introduction to Computer Graphics – </a:t>
            </a:r>
            <a:r>
              <a:rPr lang="en-US" sz="1200" dirty="0" smtClean="0">
                <a:solidFill>
                  <a:srgbClr val="003399"/>
                </a:solidFill>
                <a:hlinkClick r:id="rId4"/>
              </a:rPr>
              <a:t>http://bit.ly/hPIXdi</a:t>
            </a:r>
            <a:r>
              <a:rPr lang="en-US" sz="1200" dirty="0" smtClean="0">
                <a:solidFill>
                  <a:srgbClr val="003399"/>
                </a:solidFill>
              </a:rPr>
              <a:t> </a:t>
            </a:r>
            <a:endParaRPr lang="en-US" sz="1200" dirty="0">
              <a:solidFill>
                <a:srgbClr val="003399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9650" y="1176338"/>
            <a:ext cx="744855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[9]: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Bones &amp; Joints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5939135"/>
            <a:ext cx="4974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© 2010 J. Lawrence, University of Virginia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CS 4810: Introduction to Computer Graphics – </a:t>
            </a:r>
            <a:r>
              <a:rPr lang="en-US" sz="1200" dirty="0" smtClean="0">
                <a:solidFill>
                  <a:srgbClr val="003399"/>
                </a:solidFill>
                <a:hlinkClick r:id="rId4"/>
              </a:rPr>
              <a:t>http://bit.ly/hPIXdi</a:t>
            </a:r>
            <a:r>
              <a:rPr lang="en-US" sz="1200" dirty="0" smtClean="0">
                <a:solidFill>
                  <a:srgbClr val="003399"/>
                </a:solidFill>
              </a:rPr>
              <a:t> </a:t>
            </a:r>
            <a:endParaRPr lang="en-US" sz="1200" dirty="0">
              <a:solidFill>
                <a:srgbClr val="003399"/>
              </a:solidFill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47775" y="1143000"/>
            <a:ext cx="71342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Scene Graph Traversal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5867400"/>
            <a:ext cx="18073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FF0000"/>
                </a:solidFill>
              </a:rPr>
              <a:t>© 2002 – 2005 </a:t>
            </a:r>
            <a:r>
              <a:rPr lang="en-US" sz="1200" dirty="0" err="1" smtClean="0">
                <a:solidFill>
                  <a:srgbClr val="FF0000"/>
                </a:solidFill>
              </a:rPr>
              <a:t>Virtools</a:t>
            </a:r>
            <a:endParaRPr lang="en-US" sz="1200" dirty="0" smtClean="0">
              <a:solidFill>
                <a:srgbClr val="FF0000"/>
              </a:solidFill>
              <a:hlinkClick r:id="rId4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FF0000"/>
                </a:solidFill>
                <a:hlinkClick r:id="rId4"/>
              </a:rPr>
              <a:t>http://bit.ly/eM1gz8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9" name="Picture 8" descr="scenegraph renderi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1595735"/>
            <a:ext cx="6410325" cy="30099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Scene Graph Rendering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5867400"/>
            <a:ext cx="3298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i="1" dirty="0" smtClean="0"/>
              <a:t>Performer </a:t>
            </a:r>
            <a:r>
              <a:rPr lang="en-US" sz="1200" dirty="0" smtClean="0"/>
              <a:t>© 1997 D. </a:t>
            </a:r>
            <a:r>
              <a:rPr lang="en-US" sz="1200" dirty="0" err="1" smtClean="0"/>
              <a:t>Pape</a:t>
            </a:r>
            <a:endParaRPr lang="en-US" sz="1200" dirty="0" smtClean="0">
              <a:hlinkClick r:id="rId4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hlinkClick r:id="rId5"/>
              </a:rPr>
              <a:t>http://www.evl.uic.edu/pape/talks/VSI97/pf/</a:t>
            </a:r>
            <a:endParaRPr lang="en-US" sz="1200" dirty="0"/>
          </a:p>
        </p:txBody>
      </p:sp>
      <p:pic>
        <p:nvPicPr>
          <p:cNvPr id="5" name="Picture 4" descr="SceneGraph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19600" y="1752600"/>
            <a:ext cx="4392589" cy="2819400"/>
          </a:xfrm>
          <a:prstGeom prst="rect">
            <a:avLst/>
          </a:prstGeom>
        </p:spPr>
      </p:pic>
      <p:pic>
        <p:nvPicPr>
          <p:cNvPr id="6" name="Picture 5" descr="Tow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" y="1752600"/>
            <a:ext cx="3505200" cy="28041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Acknowledgements: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Scene Graphs – Eberly 1</a:t>
            </a:r>
            <a:r>
              <a:rPr lang="en-US" sz="2800" baseline="30000" dirty="0" smtClean="0">
                <a:solidFill>
                  <a:srgbClr val="5B0DAA"/>
                </a:solidFill>
                <a:latin typeface="Copperplate Gothic Light" pitchFamily="34" charset="0"/>
              </a:rPr>
              <a:t>e</a:t>
            </a:r>
            <a:endParaRPr lang="en-US" sz="2000" baseline="30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12" name="Picture 16" descr="eberly-3d_game_engine_design-1e-co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142999"/>
            <a:ext cx="3505200" cy="4465391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57200" y="5867400"/>
            <a:ext cx="34115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i="1" dirty="0" smtClean="0">
                <a:solidFill>
                  <a:srgbClr val="00B050"/>
                </a:solidFill>
              </a:rPr>
              <a:t>3D Game Engine Design </a:t>
            </a:r>
            <a:r>
              <a:rPr lang="en-US" sz="1200" dirty="0" smtClean="0">
                <a:solidFill>
                  <a:srgbClr val="00B050"/>
                </a:solidFill>
              </a:rPr>
              <a:t>© 2000 D. H. Eberly</a:t>
            </a:r>
            <a:endParaRPr lang="en-US" sz="1200" dirty="0" smtClean="0">
              <a:solidFill>
                <a:srgbClr val="00B050"/>
              </a:solidFill>
              <a:hlinkClick r:id="rId5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B050"/>
                </a:solidFill>
              </a:rPr>
              <a:t>See </a:t>
            </a:r>
            <a:r>
              <a:rPr lang="en-US" sz="1200" dirty="0" smtClean="0">
                <a:solidFill>
                  <a:srgbClr val="00B050"/>
                </a:solidFill>
                <a:hlinkClick r:id="rId6"/>
              </a:rPr>
              <a:t>http://bit.ly/ieUq45</a:t>
            </a:r>
            <a:r>
              <a:rPr lang="en-US" sz="1200" dirty="0" smtClean="0">
                <a:solidFill>
                  <a:srgbClr val="00B050"/>
                </a:solidFill>
              </a:rPr>
              <a:t> for second edition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24400" y="1143000"/>
            <a:ext cx="3429000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B050"/>
                </a:solidFill>
              </a:rPr>
              <a:t>David H. Eberly</a:t>
            </a:r>
          </a:p>
          <a:p>
            <a:r>
              <a:rPr lang="en-US" sz="1200" dirty="0" smtClean="0">
                <a:solidFill>
                  <a:srgbClr val="00B050"/>
                </a:solidFill>
              </a:rPr>
              <a:t>Chief Technology Officer</a:t>
            </a:r>
          </a:p>
          <a:p>
            <a:r>
              <a:rPr lang="en-US" sz="1200" dirty="0" smtClean="0">
                <a:solidFill>
                  <a:srgbClr val="00B050"/>
                </a:solidFill>
              </a:rPr>
              <a:t>Geometric Tools, LLC</a:t>
            </a:r>
          </a:p>
          <a:p>
            <a:r>
              <a:rPr lang="en-US" sz="1200" dirty="0" smtClean="0">
                <a:solidFill>
                  <a:srgbClr val="00B050"/>
                </a:solidFill>
                <a:hlinkClick r:id="rId7"/>
              </a:rPr>
              <a:t>http://www.geometrictools.com</a:t>
            </a:r>
            <a:endParaRPr lang="en-US" sz="1200" dirty="0" smtClean="0">
              <a:solidFill>
                <a:srgbClr val="00B050"/>
              </a:solidFill>
            </a:endParaRPr>
          </a:p>
          <a:p>
            <a:r>
              <a:rPr lang="en-US" sz="1200" dirty="0" smtClean="0">
                <a:solidFill>
                  <a:srgbClr val="00B050"/>
                </a:solidFill>
                <a:hlinkClick r:id="rId8"/>
              </a:rPr>
              <a:t>http://bit.ly/enKbfs</a:t>
            </a:r>
            <a:r>
              <a:rPr lang="en-US" sz="1200" dirty="0" smtClean="0">
                <a:solidFill>
                  <a:srgbClr val="00B050"/>
                </a:solidFill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What Information is in Scene Graphs?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514600"/>
            <a:ext cx="7843838" cy="272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7200" y="5867400"/>
            <a:ext cx="34115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i="1" dirty="0" smtClean="0">
                <a:solidFill>
                  <a:srgbClr val="00B050"/>
                </a:solidFill>
              </a:rPr>
              <a:t>3D Game Engine Design </a:t>
            </a:r>
            <a:r>
              <a:rPr lang="en-US" sz="1200" dirty="0" smtClean="0">
                <a:solidFill>
                  <a:srgbClr val="00B050"/>
                </a:solidFill>
              </a:rPr>
              <a:t>© 2000 D. H. Eberly</a:t>
            </a:r>
            <a:endParaRPr lang="en-US" sz="1200" dirty="0" smtClean="0">
              <a:solidFill>
                <a:srgbClr val="00B050"/>
              </a:solidFill>
              <a:hlinkClick r:id="rId5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B050"/>
                </a:solidFill>
              </a:rPr>
              <a:t>See </a:t>
            </a:r>
            <a:r>
              <a:rPr lang="en-US" sz="1200" dirty="0" smtClean="0">
                <a:solidFill>
                  <a:srgbClr val="00B050"/>
                </a:solidFill>
                <a:hlinkClick r:id="rId6"/>
              </a:rPr>
              <a:t>http://bit.ly/ieUq45</a:t>
            </a:r>
            <a:r>
              <a:rPr lang="en-US" sz="1200" dirty="0" smtClean="0">
                <a:solidFill>
                  <a:srgbClr val="00B050"/>
                </a:solidFill>
              </a:rPr>
              <a:t> for second edition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Transforms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Bounding Volumes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Render State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Animation State</a:t>
            </a:r>
            <a:endParaRPr lang="en-US" sz="1800" dirty="0" smtClean="0">
              <a:solidFill>
                <a:srgbClr val="0000CC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Kinds of Transforms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867400"/>
            <a:ext cx="4455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B050"/>
                </a:solidFill>
              </a:rPr>
              <a:t>Adapted from </a:t>
            </a:r>
            <a:r>
              <a:rPr lang="en-US" sz="1200" i="1" dirty="0" smtClean="0">
                <a:solidFill>
                  <a:srgbClr val="00B050"/>
                </a:solidFill>
              </a:rPr>
              <a:t>3D Game Engine Design </a:t>
            </a:r>
            <a:r>
              <a:rPr lang="en-US" sz="1200" dirty="0" smtClean="0">
                <a:solidFill>
                  <a:srgbClr val="00B050"/>
                </a:solidFill>
              </a:rPr>
              <a:t>© 2000 D. H. Eberly</a:t>
            </a:r>
            <a:endParaRPr lang="en-US" sz="1200" dirty="0" smtClean="0">
              <a:solidFill>
                <a:srgbClr val="00B050"/>
              </a:solidFill>
              <a:hlinkClick r:id="rId4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B050"/>
                </a:solidFill>
              </a:rPr>
              <a:t>See </a:t>
            </a:r>
            <a:r>
              <a:rPr lang="en-US" sz="1200" dirty="0" smtClean="0">
                <a:solidFill>
                  <a:srgbClr val="00B050"/>
                </a:solidFill>
                <a:hlinkClick r:id="rId5"/>
              </a:rPr>
              <a:t>http://bit.ly/ieUq45</a:t>
            </a:r>
            <a:r>
              <a:rPr lang="en-US" sz="1200" dirty="0" smtClean="0">
                <a:solidFill>
                  <a:srgbClr val="00B050"/>
                </a:solidFill>
              </a:rPr>
              <a:t> for second edition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Local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Translation, rotation, scaling, shearing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All within parent’s coordinate system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World: Position Child </a:t>
            </a:r>
            <a:r>
              <a:rPr lang="en-US" sz="1800" i="1" dirty="0" smtClean="0">
                <a:solidFill>
                  <a:srgbClr val="800000"/>
                </a:solidFill>
              </a:rPr>
              <a:t>C</a:t>
            </a:r>
            <a:r>
              <a:rPr lang="en-US" sz="1800" dirty="0" smtClean="0">
                <a:solidFill>
                  <a:srgbClr val="800000"/>
                </a:solidFill>
              </a:rPr>
              <a:t> With Respect to Parent </a:t>
            </a:r>
            <a:r>
              <a:rPr lang="en-US" sz="1800" i="1" dirty="0" smtClean="0">
                <a:solidFill>
                  <a:srgbClr val="800000"/>
                </a:solidFill>
              </a:rPr>
              <a:t>P</a:t>
            </a:r>
            <a:r>
              <a:rPr lang="en-US" sz="1800" dirty="0" smtClean="0">
                <a:solidFill>
                  <a:srgbClr val="800000"/>
                </a:solidFill>
              </a:rPr>
              <a:t> (Depends on Local)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Both Together Part of </a:t>
            </a:r>
            <a:r>
              <a:rPr lang="en-US" sz="1800" dirty="0" err="1" smtClean="0">
                <a:solidFill>
                  <a:srgbClr val="800000"/>
                </a:solidFill>
              </a:rPr>
              <a:t>Modelview</a:t>
            </a:r>
            <a:r>
              <a:rPr lang="en-US" sz="1800" dirty="0" smtClean="0">
                <a:solidFill>
                  <a:srgbClr val="800000"/>
                </a:solidFill>
              </a:rPr>
              <a:t> Transformation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2081035"/>
            <a:ext cx="4045281" cy="186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65583" y="4495800"/>
            <a:ext cx="3105315" cy="764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Traversing Scene Graph: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World Transform of Node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371600"/>
            <a:ext cx="764133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57200" y="5867400"/>
            <a:ext cx="4455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B050"/>
                </a:solidFill>
              </a:rPr>
              <a:t>Adapted from </a:t>
            </a:r>
            <a:r>
              <a:rPr lang="en-US" sz="1200" i="1" dirty="0" smtClean="0">
                <a:solidFill>
                  <a:srgbClr val="00B050"/>
                </a:solidFill>
              </a:rPr>
              <a:t>3D Game Engine Design </a:t>
            </a:r>
            <a:r>
              <a:rPr lang="en-US" sz="1200" dirty="0" smtClean="0">
                <a:solidFill>
                  <a:srgbClr val="00B050"/>
                </a:solidFill>
              </a:rPr>
              <a:t>© 2000 D. H. Eberly</a:t>
            </a:r>
            <a:endParaRPr lang="en-US" sz="1200" dirty="0" smtClean="0">
              <a:solidFill>
                <a:srgbClr val="00B050"/>
              </a:solidFill>
              <a:hlinkClick r:id="rId5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B050"/>
                </a:solidFill>
              </a:rPr>
              <a:t>See </a:t>
            </a:r>
            <a:r>
              <a:rPr lang="en-US" sz="1200" dirty="0" smtClean="0">
                <a:solidFill>
                  <a:srgbClr val="00B050"/>
                </a:solidFill>
                <a:hlinkClick r:id="rId6"/>
              </a:rPr>
              <a:t>http://bit.ly/ieUq45</a:t>
            </a:r>
            <a:r>
              <a:rPr lang="en-US" sz="1200" dirty="0" smtClean="0">
                <a:solidFill>
                  <a:srgbClr val="00B050"/>
                </a:solidFill>
              </a:rPr>
              <a:t> for second edition</a:t>
            </a:r>
            <a:endParaRPr lang="en-US" sz="1200" dirty="0">
              <a:solidFill>
                <a:srgbClr val="00B05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1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Last Class: 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§</a:t>
            </a:r>
            <a:r>
              <a:rPr lang="en-US" sz="1800" dirty="0" smtClean="0">
                <a:solidFill>
                  <a:srgbClr val="800000"/>
                </a:solidFill>
              </a:rPr>
              <a:t>5.1 – 5.2, Eberly </a:t>
            </a:r>
            <a:r>
              <a:rPr lang="en-US" sz="1800" i="1" dirty="0" smtClean="0">
                <a:solidFill>
                  <a:srgbClr val="800000"/>
                </a:solidFill>
              </a:rPr>
              <a:t>2</a:t>
            </a:r>
            <a:r>
              <a:rPr lang="en-US" sz="1800" i="1" baseline="30000" dirty="0" smtClean="0">
                <a:solidFill>
                  <a:srgbClr val="800000"/>
                </a:solidFill>
              </a:rPr>
              <a:t>e</a:t>
            </a:r>
            <a:endParaRPr lang="en-US" sz="1800" dirty="0" smtClean="0">
              <a:solidFill>
                <a:srgbClr val="FF66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Today: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 §</a:t>
            </a:r>
            <a:r>
              <a:rPr lang="en-US" sz="1800" dirty="0" smtClean="0">
                <a:solidFill>
                  <a:srgbClr val="800000"/>
                </a:solidFill>
              </a:rPr>
              <a:t>4.4 – 4.7, Eberly </a:t>
            </a:r>
            <a:r>
              <a:rPr lang="en-US" sz="1800" i="1" dirty="0" smtClean="0">
                <a:solidFill>
                  <a:srgbClr val="800000"/>
                </a:solidFill>
              </a:rPr>
              <a:t>2</a:t>
            </a:r>
            <a:r>
              <a:rPr lang="en-US" sz="1800" i="1" baseline="30000" dirty="0" smtClean="0">
                <a:solidFill>
                  <a:srgbClr val="800000"/>
                </a:solidFill>
              </a:rPr>
              <a:t>e</a:t>
            </a:r>
            <a:endParaRPr lang="en-US" sz="1800" dirty="0" smtClean="0">
              <a:solidFill>
                <a:srgbClr val="FF66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Next Class: 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§</a:t>
            </a:r>
            <a:r>
              <a:rPr lang="en-US" sz="1800" dirty="0" smtClean="0">
                <a:solidFill>
                  <a:srgbClr val="800000"/>
                </a:solidFill>
              </a:rPr>
              <a:t>5.3 – 5.5, Eberly </a:t>
            </a:r>
            <a:r>
              <a:rPr lang="en-US" sz="1800" i="1" dirty="0" smtClean="0">
                <a:solidFill>
                  <a:srgbClr val="800000"/>
                </a:solidFill>
              </a:rPr>
              <a:t>2</a:t>
            </a:r>
            <a:r>
              <a:rPr lang="en-US" sz="1800" i="1" baseline="30000" dirty="0" smtClean="0">
                <a:solidFill>
                  <a:srgbClr val="800000"/>
                </a:solidFill>
              </a:rPr>
              <a:t>e</a:t>
            </a:r>
            <a:r>
              <a:rPr lang="en-US" sz="1800" dirty="0" smtClean="0">
                <a:solidFill>
                  <a:srgbClr val="800000"/>
                </a:solidFill>
              </a:rPr>
              <a:t>,</a:t>
            </a:r>
            <a:r>
              <a:rPr lang="en-US" sz="1800" b="0" dirty="0" smtClean="0">
                <a:solidFill>
                  <a:srgbClr val="800000"/>
                </a:solidFill>
              </a:rPr>
              <a:t> </a:t>
            </a:r>
            <a:r>
              <a:rPr lang="en-US" sz="1800" dirty="0" smtClean="0">
                <a:solidFill>
                  <a:srgbClr val="FF6600"/>
                </a:solidFill>
              </a:rPr>
              <a:t>CGA handout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Last Time: Introduction to Animation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Definition, overview, brief history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Principles of traditional animation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err="1" smtClean="0">
                <a:solidFill>
                  <a:srgbClr val="0000CC"/>
                </a:solidFill>
              </a:rPr>
              <a:t>Keyframe</a:t>
            </a:r>
            <a:r>
              <a:rPr lang="en-US" sz="1800" dirty="0" smtClean="0">
                <a:solidFill>
                  <a:srgbClr val="0000CC"/>
                </a:solidFill>
              </a:rPr>
              <a:t> animation, </a:t>
            </a:r>
            <a:r>
              <a:rPr lang="en-US" sz="1800" dirty="0" err="1" smtClean="0">
                <a:solidFill>
                  <a:srgbClr val="0000CC"/>
                </a:solidFill>
              </a:rPr>
              <a:t>inbetweening</a:t>
            </a:r>
            <a:r>
              <a:rPr lang="en-US" sz="1800" dirty="0" smtClean="0">
                <a:solidFill>
                  <a:srgbClr val="0000CC"/>
                </a:solidFill>
              </a:rPr>
              <a:t> (interpolation)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Articulated figures (preliminaries of character modeling)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Dynamics </a:t>
            </a:r>
            <a:r>
              <a:rPr lang="en-US" sz="1800" i="1" dirty="0" smtClean="0">
                <a:solidFill>
                  <a:srgbClr val="0000CC"/>
                </a:solidFill>
              </a:rPr>
              <a:t>vs.</a:t>
            </a:r>
            <a:r>
              <a:rPr lang="en-US" sz="1800" dirty="0" smtClean="0">
                <a:solidFill>
                  <a:srgbClr val="0000CC"/>
                </a:solidFill>
              </a:rPr>
              <a:t> kinematics, forward </a:t>
            </a:r>
            <a:r>
              <a:rPr lang="en-US" sz="1800" i="1" dirty="0" smtClean="0">
                <a:solidFill>
                  <a:srgbClr val="0000CC"/>
                </a:solidFill>
              </a:rPr>
              <a:t>vs.</a:t>
            </a:r>
            <a:r>
              <a:rPr lang="en-US" sz="1800" dirty="0" smtClean="0">
                <a:solidFill>
                  <a:srgbClr val="0000CC"/>
                </a:solidFill>
              </a:rPr>
              <a:t> inverse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Today: Scene Graph Rendering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State</a:t>
            </a:r>
            <a:r>
              <a:rPr lang="en-US" sz="1800" dirty="0" smtClean="0">
                <a:solidFill>
                  <a:srgbClr val="0000CC"/>
                </a:solidFill>
              </a:rPr>
              <a:t>: </a:t>
            </a:r>
            <a:r>
              <a:rPr lang="en-US" sz="1800" u="sng" dirty="0" smtClean="0">
                <a:solidFill>
                  <a:srgbClr val="0000CC"/>
                </a:solidFill>
              </a:rPr>
              <a:t>transforms</a:t>
            </a:r>
            <a:r>
              <a:rPr lang="en-US" sz="1800" dirty="0" smtClean="0">
                <a:solidFill>
                  <a:srgbClr val="0000CC"/>
                </a:solidFill>
              </a:rPr>
              <a:t>, </a:t>
            </a:r>
            <a:r>
              <a:rPr lang="en-US" sz="1800" u="sng" dirty="0" smtClean="0">
                <a:solidFill>
                  <a:srgbClr val="0000CC"/>
                </a:solidFill>
              </a:rPr>
              <a:t>bounding volumes</a:t>
            </a:r>
            <a:r>
              <a:rPr lang="en-US" sz="1800" dirty="0" smtClean="0">
                <a:solidFill>
                  <a:srgbClr val="0000CC"/>
                </a:solidFill>
              </a:rPr>
              <a:t>, </a:t>
            </a:r>
            <a:r>
              <a:rPr lang="en-US" sz="1800" u="sng" dirty="0" smtClean="0">
                <a:solidFill>
                  <a:srgbClr val="0000CC"/>
                </a:solidFill>
              </a:rPr>
              <a:t>render state</a:t>
            </a:r>
            <a:r>
              <a:rPr lang="en-US" sz="1800" dirty="0" smtClean="0">
                <a:solidFill>
                  <a:srgbClr val="0000CC"/>
                </a:solidFill>
              </a:rPr>
              <a:t>, </a:t>
            </a:r>
            <a:r>
              <a:rPr lang="en-US" sz="1800" u="sng" dirty="0" smtClean="0">
                <a:solidFill>
                  <a:srgbClr val="0000CC"/>
                </a:solidFill>
              </a:rPr>
              <a:t>animation state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Managing renderer and animation state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Rendering: object-oriented message passing overview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Next Class: Special Effects (SFX), Skinning, Morphing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Coming Up: More Videos (Lectures 19 &amp; 20)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endParaRPr lang="en-US" sz="1800" dirty="0" smtClean="0">
              <a:solidFill>
                <a:srgbClr val="0000CC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219200" y="76200"/>
            <a:ext cx="739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>
                <a:solidFill>
                  <a:srgbClr val="5B0DAA"/>
                </a:solidFill>
                <a:latin typeface="Copperplate Gothic Light" pitchFamily="34" charset="0"/>
              </a:rPr>
              <a:t>Lecture Outline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Bounding Volume Hierarchies (BVHs)</a:t>
            </a:r>
            <a:endParaRPr lang="en-US" sz="1800" dirty="0" smtClean="0">
              <a:solidFill>
                <a:srgbClr val="FF6600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Root: entire scene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Interior node: rectangle (volume in general) enclosing other nodes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Leaves: primitive objects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Often axis-aligned (</a:t>
            </a:r>
            <a:r>
              <a:rPr lang="en-US" sz="1800" i="1" dirty="0" smtClean="0">
                <a:solidFill>
                  <a:srgbClr val="0000CC"/>
                </a:solidFill>
              </a:rPr>
              <a:t>e.g.</a:t>
            </a:r>
            <a:r>
              <a:rPr lang="en-US" sz="1800" dirty="0" smtClean="0">
                <a:solidFill>
                  <a:srgbClr val="0000CC"/>
                </a:solidFill>
              </a:rPr>
              <a:t>, </a:t>
            </a:r>
            <a:r>
              <a:rPr lang="en-US" sz="1800" u="sng" dirty="0" smtClean="0">
                <a:solidFill>
                  <a:srgbClr val="0000CC"/>
                </a:solidFill>
              </a:rPr>
              <a:t>a</a:t>
            </a:r>
            <a:r>
              <a:rPr lang="en-US" sz="1800" dirty="0" smtClean="0">
                <a:solidFill>
                  <a:srgbClr val="0000CC"/>
                </a:solidFill>
              </a:rPr>
              <a:t>xis-</a:t>
            </a:r>
            <a:r>
              <a:rPr lang="en-US" sz="1800" u="sng" dirty="0" smtClean="0">
                <a:solidFill>
                  <a:srgbClr val="0000CC"/>
                </a:solidFill>
              </a:rPr>
              <a:t>a</a:t>
            </a:r>
            <a:r>
              <a:rPr lang="en-US" sz="1800" dirty="0" smtClean="0">
                <a:solidFill>
                  <a:srgbClr val="0000CC"/>
                </a:solidFill>
              </a:rPr>
              <a:t>ligned </a:t>
            </a:r>
            <a:r>
              <a:rPr lang="en-US" sz="1800" u="sng" dirty="0" smtClean="0">
                <a:solidFill>
                  <a:srgbClr val="0000CC"/>
                </a:solidFill>
              </a:rPr>
              <a:t>b</a:t>
            </a:r>
            <a:r>
              <a:rPr lang="en-US" sz="1800" dirty="0" smtClean="0">
                <a:solidFill>
                  <a:srgbClr val="0000CC"/>
                </a:solidFill>
              </a:rPr>
              <a:t>ounding </a:t>
            </a:r>
            <a:r>
              <a:rPr lang="en-US" sz="1800" u="sng" dirty="0" smtClean="0">
                <a:solidFill>
                  <a:srgbClr val="0000CC"/>
                </a:solidFill>
              </a:rPr>
              <a:t>b</a:t>
            </a:r>
            <a:r>
              <a:rPr lang="en-US" sz="1800" dirty="0" smtClean="0">
                <a:solidFill>
                  <a:srgbClr val="0000CC"/>
                </a:solidFill>
              </a:rPr>
              <a:t>ox </a:t>
            </a:r>
            <a:r>
              <a:rPr lang="en-US" sz="1800" i="1" dirty="0" smtClean="0">
                <a:solidFill>
                  <a:srgbClr val="0000CC"/>
                </a:solidFill>
              </a:rPr>
              <a:t>aka</a:t>
            </a:r>
            <a:r>
              <a:rPr lang="en-US" sz="1800" dirty="0" smtClean="0">
                <a:solidFill>
                  <a:srgbClr val="0000CC"/>
                </a:solidFill>
              </a:rPr>
              <a:t> AABB)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Used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V</a:t>
            </a:r>
            <a:r>
              <a:rPr lang="en-US" sz="1800" dirty="0" smtClean="0">
                <a:solidFill>
                  <a:srgbClr val="0000CC"/>
                </a:solidFill>
              </a:rPr>
              <a:t>isible </a:t>
            </a:r>
            <a:r>
              <a:rPr lang="en-US" sz="1800" u="sng" dirty="0" smtClean="0">
                <a:solidFill>
                  <a:srgbClr val="0000CC"/>
                </a:solidFill>
              </a:rPr>
              <a:t>s</a:t>
            </a:r>
            <a:r>
              <a:rPr lang="en-US" sz="1800" dirty="0" smtClean="0">
                <a:solidFill>
                  <a:srgbClr val="0000CC"/>
                </a:solidFill>
              </a:rPr>
              <a:t>urface </a:t>
            </a:r>
            <a:r>
              <a:rPr lang="en-US" sz="1800" u="sng" dirty="0" smtClean="0">
                <a:solidFill>
                  <a:srgbClr val="0000CC"/>
                </a:solidFill>
              </a:rPr>
              <a:t>d</a:t>
            </a:r>
            <a:r>
              <a:rPr lang="en-US" sz="1800" dirty="0" smtClean="0">
                <a:solidFill>
                  <a:srgbClr val="0000CC"/>
                </a:solidFill>
              </a:rPr>
              <a:t>etermination (VSD) – especially occlusion culling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Other intersection testing: collisions, ray tracing</a:t>
            </a:r>
          </a:p>
        </p:txBody>
      </p:sp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Bounding Volumes [1]: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Definition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29961" y="5543490"/>
            <a:ext cx="4953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000" i="1" dirty="0" smtClean="0"/>
              <a:t>Bounding Volume Hierarchy </a:t>
            </a:r>
            <a:r>
              <a:rPr lang="en-US" sz="1000" dirty="0" smtClean="0"/>
              <a:t>(BVH)</a:t>
            </a:r>
            <a:r>
              <a:rPr lang="en-US" sz="1000" i="1" dirty="0" smtClean="0"/>
              <a:t> </a:t>
            </a:r>
            <a:r>
              <a:rPr lang="en-US" sz="1000" dirty="0" smtClean="0"/>
              <a:t>© 2009 Wikipedia</a:t>
            </a:r>
            <a:endParaRPr lang="en-US" sz="1000" dirty="0" smtClean="0">
              <a:hlinkClick r:id="rId4"/>
            </a:endParaRPr>
          </a:p>
          <a:p>
            <a:pPr algn="ctr">
              <a:spcBef>
                <a:spcPts val="0"/>
              </a:spcBef>
            </a:pPr>
            <a:r>
              <a:rPr lang="en-US" sz="1000" dirty="0" smtClean="0">
                <a:hlinkClick r:id="rId5"/>
              </a:rPr>
              <a:t>http://en.wikipedia.org/wiki/Bounding_volume_hierarchy</a:t>
            </a:r>
            <a:endParaRPr lang="en-US" sz="1000" dirty="0"/>
          </a:p>
        </p:txBody>
      </p:sp>
      <p:pic>
        <p:nvPicPr>
          <p:cNvPr id="10" name="Picture 9" descr="Example_of_bounding_volume_hierarch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71700" y="3886200"/>
            <a:ext cx="5067300" cy="16097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Bounding Volumes [2]: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Types Covered in Eberly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867400"/>
            <a:ext cx="4455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B050"/>
                </a:solidFill>
              </a:rPr>
              <a:t>Adapted from </a:t>
            </a:r>
            <a:r>
              <a:rPr lang="en-US" sz="1200" i="1" dirty="0" smtClean="0">
                <a:solidFill>
                  <a:srgbClr val="00B050"/>
                </a:solidFill>
              </a:rPr>
              <a:t>3D Game Engine Design </a:t>
            </a:r>
            <a:r>
              <a:rPr lang="en-US" sz="1200" dirty="0" smtClean="0">
                <a:solidFill>
                  <a:srgbClr val="00B050"/>
                </a:solidFill>
              </a:rPr>
              <a:t>© 2000 D. H. Eberly</a:t>
            </a:r>
            <a:endParaRPr lang="en-US" sz="1200" dirty="0" smtClean="0">
              <a:solidFill>
                <a:srgbClr val="00B050"/>
              </a:solidFill>
              <a:hlinkClick r:id="rId4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B050"/>
                </a:solidFill>
              </a:rPr>
              <a:t>See </a:t>
            </a:r>
            <a:r>
              <a:rPr lang="en-US" sz="1200" dirty="0" smtClean="0">
                <a:solidFill>
                  <a:srgbClr val="00B050"/>
                </a:solidFill>
                <a:hlinkClick r:id="rId5"/>
              </a:rPr>
              <a:t>http://bit.ly/ieUq45</a:t>
            </a:r>
            <a:r>
              <a:rPr lang="en-US" sz="1200" dirty="0" smtClean="0">
                <a:solidFill>
                  <a:srgbClr val="00B050"/>
                </a:solidFill>
              </a:rPr>
              <a:t> for second edition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Spheres</a:t>
            </a:r>
            <a:endParaRPr lang="en-US" sz="1800" dirty="0" smtClean="0">
              <a:solidFill>
                <a:srgbClr val="FF66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Oriented Boxes </a:t>
            </a:r>
            <a:r>
              <a:rPr lang="en-US" sz="1800" i="1" dirty="0" smtClean="0">
                <a:solidFill>
                  <a:srgbClr val="800000"/>
                </a:solidFill>
              </a:rPr>
              <a:t>aka </a:t>
            </a:r>
            <a:r>
              <a:rPr lang="en-US" sz="1800" u="sng" dirty="0" smtClean="0">
                <a:solidFill>
                  <a:srgbClr val="800000"/>
                </a:solidFill>
              </a:rPr>
              <a:t>O</a:t>
            </a:r>
            <a:r>
              <a:rPr lang="en-US" sz="1800" dirty="0" smtClean="0">
                <a:solidFill>
                  <a:srgbClr val="800000"/>
                </a:solidFill>
              </a:rPr>
              <a:t>riented </a:t>
            </a:r>
            <a:r>
              <a:rPr lang="en-US" sz="1800" u="sng" dirty="0" smtClean="0">
                <a:solidFill>
                  <a:srgbClr val="800000"/>
                </a:solidFill>
              </a:rPr>
              <a:t>B</a:t>
            </a:r>
            <a:r>
              <a:rPr lang="en-US" sz="1800" dirty="0" smtClean="0">
                <a:solidFill>
                  <a:srgbClr val="800000"/>
                </a:solidFill>
              </a:rPr>
              <a:t>ounding </a:t>
            </a:r>
            <a:r>
              <a:rPr lang="en-US" sz="1800" u="sng" dirty="0" smtClean="0">
                <a:solidFill>
                  <a:srgbClr val="800000"/>
                </a:solidFill>
              </a:rPr>
              <a:t>B</a:t>
            </a:r>
            <a:r>
              <a:rPr lang="en-US" sz="1800" dirty="0" smtClean="0">
                <a:solidFill>
                  <a:srgbClr val="800000"/>
                </a:solidFill>
              </a:rPr>
              <a:t>oxes (OBBs)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Capsules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Lozenges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Cylinders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Ellipsoids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Renderer State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867400"/>
            <a:ext cx="4455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B050"/>
                </a:solidFill>
              </a:rPr>
              <a:t>Adapted from </a:t>
            </a:r>
            <a:r>
              <a:rPr lang="en-US" sz="1200" i="1" dirty="0" smtClean="0">
                <a:solidFill>
                  <a:srgbClr val="00B050"/>
                </a:solidFill>
              </a:rPr>
              <a:t>3D Game Engine Design </a:t>
            </a:r>
            <a:r>
              <a:rPr lang="en-US" sz="1200" dirty="0" smtClean="0">
                <a:solidFill>
                  <a:srgbClr val="00B050"/>
                </a:solidFill>
              </a:rPr>
              <a:t>© 2000 D. H. Eberly</a:t>
            </a:r>
            <a:endParaRPr lang="en-US" sz="1200" dirty="0" smtClean="0">
              <a:solidFill>
                <a:srgbClr val="00B050"/>
              </a:solidFill>
              <a:hlinkClick r:id="rId4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B050"/>
                </a:solidFill>
              </a:rPr>
              <a:t>See </a:t>
            </a:r>
            <a:r>
              <a:rPr lang="en-US" sz="1200" dirty="0" smtClean="0">
                <a:solidFill>
                  <a:srgbClr val="00B050"/>
                </a:solidFill>
                <a:hlinkClick r:id="rId5"/>
              </a:rPr>
              <a:t>http://bit.ly/ieUq45</a:t>
            </a:r>
            <a:r>
              <a:rPr lang="en-US" sz="1200" dirty="0" smtClean="0">
                <a:solidFill>
                  <a:srgbClr val="00B050"/>
                </a:solidFill>
              </a:rPr>
              <a:t> for second edition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Can Capture Render Information Hierarchically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Example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Suppose </a:t>
            </a:r>
            <a:r>
              <a:rPr lang="en-US" sz="1800" dirty="0" err="1" smtClean="0">
                <a:solidFill>
                  <a:srgbClr val="0000CC"/>
                </a:solidFill>
              </a:rPr>
              <a:t>subtree</a:t>
            </a:r>
            <a:r>
              <a:rPr lang="en-US" sz="1800" dirty="0" smtClean="0">
                <a:solidFill>
                  <a:srgbClr val="0000CC"/>
                </a:solidFill>
              </a:rPr>
              <a:t> has all leaf nodes that want textures alpha blended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Can tag root of </a:t>
            </a:r>
            <a:r>
              <a:rPr lang="en-US" sz="1800" dirty="0" err="1" smtClean="0">
                <a:solidFill>
                  <a:srgbClr val="0000CC"/>
                </a:solidFill>
              </a:rPr>
              <a:t>subtree</a:t>
            </a:r>
            <a:r>
              <a:rPr lang="en-US" sz="1800" dirty="0" smtClean="0">
                <a:solidFill>
                  <a:srgbClr val="0000CC"/>
                </a:solidFill>
              </a:rPr>
              <a:t> with “alpha blend all”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Alternatively: tag every leaf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How Traversal Works: State Accumulation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Root-to-leaf traversal accumulates state to draw geometry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Renderer checks whether state change is needed before leaf drawn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Efficiency Considerations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Minimize state changes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Reason: memory copy (</a:t>
            </a:r>
            <a:r>
              <a:rPr lang="en-US" sz="1800" i="1" dirty="0" smtClean="0">
                <a:solidFill>
                  <a:srgbClr val="0000CC"/>
                </a:solidFill>
              </a:rPr>
              <a:t>e.g.</a:t>
            </a:r>
            <a:r>
              <a:rPr lang="en-US" sz="1800" dirty="0" smtClean="0">
                <a:solidFill>
                  <a:srgbClr val="0000CC"/>
                </a:solidFill>
              </a:rPr>
              <a:t>, system to video memory) takes time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Animation State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867400"/>
            <a:ext cx="4455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B050"/>
                </a:solidFill>
              </a:rPr>
              <a:t>Adapted from </a:t>
            </a:r>
            <a:r>
              <a:rPr lang="en-US" sz="1200" i="1" dirty="0" smtClean="0">
                <a:solidFill>
                  <a:srgbClr val="00B050"/>
                </a:solidFill>
              </a:rPr>
              <a:t>3D Game Engine Design </a:t>
            </a:r>
            <a:r>
              <a:rPr lang="en-US" sz="1200" dirty="0" smtClean="0">
                <a:solidFill>
                  <a:srgbClr val="00B050"/>
                </a:solidFill>
              </a:rPr>
              <a:t>© 2000 D. H. Eberly</a:t>
            </a:r>
            <a:endParaRPr lang="en-US" sz="1200" dirty="0" smtClean="0">
              <a:solidFill>
                <a:srgbClr val="00B050"/>
              </a:solidFill>
              <a:hlinkClick r:id="rId4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B050"/>
                </a:solidFill>
              </a:rPr>
              <a:t>See </a:t>
            </a:r>
            <a:r>
              <a:rPr lang="en-US" sz="1200" dirty="0" smtClean="0">
                <a:solidFill>
                  <a:srgbClr val="00B050"/>
                </a:solidFill>
                <a:hlinkClick r:id="rId5"/>
              </a:rPr>
              <a:t>http://bit.ly/ieUq45</a:t>
            </a:r>
            <a:r>
              <a:rPr lang="en-US" sz="1200" dirty="0" smtClean="0">
                <a:solidFill>
                  <a:srgbClr val="00B050"/>
                </a:solidFill>
              </a:rPr>
              <a:t> for second edition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Can Capture Animation Information Hierarchically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Example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Consider articulated figure from last lecture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Let each node represent joint of character model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Neck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Shoulder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Elbow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Wrist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Knee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Procedural Transformation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How It Works: Controllers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Each node has controller function/method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Manages quantity that changes over time (</a:t>
            </a:r>
            <a:r>
              <a:rPr lang="en-US" sz="1800" i="1" dirty="0" smtClean="0">
                <a:solidFill>
                  <a:srgbClr val="0000CC"/>
                </a:solidFill>
              </a:rPr>
              <a:t>e.g.</a:t>
            </a:r>
            <a:r>
              <a:rPr lang="en-US" sz="1800" dirty="0" smtClean="0">
                <a:solidFill>
                  <a:srgbClr val="0000CC"/>
                </a:solidFill>
              </a:rPr>
              <a:t>, angle)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96629" y="2514600"/>
            <a:ext cx="2185171" cy="217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858000" y="3369945"/>
            <a:ext cx="1643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200" dirty="0" smtClean="0"/>
              <a:t>© 2002 D. M. Murillo</a:t>
            </a:r>
          </a:p>
          <a:p>
            <a:pPr algn="ctr">
              <a:spcBef>
                <a:spcPts val="0"/>
              </a:spcBef>
            </a:pPr>
            <a:r>
              <a:rPr lang="en-US" sz="1200" dirty="0" smtClean="0">
                <a:hlinkClick r:id="rId7"/>
              </a:rPr>
              <a:t>http://bit.ly/eZ9MA8</a:t>
            </a:r>
            <a:endParaRPr lang="en-US" sz="1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Updating Scene Graphs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867400"/>
            <a:ext cx="4455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B050"/>
                </a:solidFill>
              </a:rPr>
              <a:t>Adapted from </a:t>
            </a:r>
            <a:r>
              <a:rPr lang="en-US" sz="1200" i="1" dirty="0" smtClean="0">
                <a:solidFill>
                  <a:srgbClr val="00B050"/>
                </a:solidFill>
              </a:rPr>
              <a:t>3D Game Engine Design </a:t>
            </a:r>
            <a:r>
              <a:rPr lang="en-US" sz="1200" dirty="0" smtClean="0">
                <a:solidFill>
                  <a:srgbClr val="00B050"/>
                </a:solidFill>
              </a:rPr>
              <a:t>© 2000 D. H. Eberly</a:t>
            </a:r>
            <a:endParaRPr lang="en-US" sz="1200" dirty="0" smtClean="0">
              <a:solidFill>
                <a:srgbClr val="00B050"/>
              </a:solidFill>
              <a:hlinkClick r:id="rId4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B050"/>
                </a:solidFill>
              </a:rPr>
              <a:t>See </a:t>
            </a:r>
            <a:r>
              <a:rPr lang="en-US" sz="1200" dirty="0" smtClean="0">
                <a:solidFill>
                  <a:srgbClr val="00B050"/>
                </a:solidFill>
                <a:hlinkClick r:id="rId5"/>
              </a:rPr>
              <a:t>http://bit.ly/ieUq45</a:t>
            </a:r>
            <a:r>
              <a:rPr lang="en-US" sz="1200" dirty="0" smtClean="0">
                <a:solidFill>
                  <a:srgbClr val="00B050"/>
                </a:solidFill>
              </a:rPr>
              <a:t> for second edition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Need to Merge Bounding Volumes (Boxes, Lozenges, Capsules)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Update Geometric State: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UpdateGS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UpdateWorldData</a:t>
            </a:r>
            <a:r>
              <a:rPr lang="en-US" sz="1800" dirty="0" smtClean="0">
                <a:solidFill>
                  <a:srgbClr val="800000"/>
                </a:solidFill>
              </a:rPr>
              <a:t>: Virtual Function, Controls Downward Pass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UpdateWorldBound</a:t>
            </a:r>
            <a:r>
              <a:rPr lang="en-US" sz="1800" dirty="0" smtClean="0">
                <a:solidFill>
                  <a:srgbClr val="800000"/>
                </a:solidFill>
              </a:rPr>
              <a:t>: Also Virtual, Controls Upward Pass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PropagateBoundToRoot</a:t>
            </a:r>
            <a:r>
              <a:rPr lang="en-US" sz="1800" dirty="0" smtClean="0">
                <a:solidFill>
                  <a:srgbClr val="800000"/>
                </a:solidFill>
              </a:rPr>
              <a:t>: Not Virtual, Simple Recursive Call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parent.UpdateWorldBound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parent.PropagateBoundToRoot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n-US" sz="1800" dirty="0" smtClean="0">
              <a:solidFill>
                <a:srgbClr val="0000CC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1752601"/>
            <a:ext cx="4419600" cy="139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By Spheres </a:t>
            </a:r>
            <a:r>
              <a:rPr lang="en-US" sz="1800" i="1" dirty="0" smtClean="0">
                <a:solidFill>
                  <a:srgbClr val="800000"/>
                </a:solidFill>
              </a:rPr>
              <a:t>vs.</a:t>
            </a:r>
            <a:r>
              <a:rPr lang="en-US" sz="1800" dirty="0" smtClean="0">
                <a:solidFill>
                  <a:srgbClr val="800000"/>
                </a:solidFill>
              </a:rPr>
              <a:t> By Oriented Boxes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err="1" smtClean="0">
                <a:solidFill>
                  <a:srgbClr val="800000"/>
                </a:solidFill>
              </a:rPr>
              <a:t>Pseudocode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Can Also Cull by: Lozenges, Cylinders, Ellipsoids</a:t>
            </a:r>
          </a:p>
        </p:txBody>
      </p:sp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Rendering Scene Graphs [1]: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View Frustum Culling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867400"/>
            <a:ext cx="4455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B050"/>
                </a:solidFill>
              </a:rPr>
              <a:t>Adapted from </a:t>
            </a:r>
            <a:r>
              <a:rPr lang="en-US" sz="1200" i="1" dirty="0" smtClean="0">
                <a:solidFill>
                  <a:srgbClr val="00B050"/>
                </a:solidFill>
              </a:rPr>
              <a:t>3D Game Engine Design </a:t>
            </a:r>
            <a:r>
              <a:rPr lang="en-US" sz="1200" dirty="0" smtClean="0">
                <a:solidFill>
                  <a:srgbClr val="00B050"/>
                </a:solidFill>
              </a:rPr>
              <a:t>© 2000 D. H. Eberly</a:t>
            </a:r>
            <a:endParaRPr lang="en-US" sz="1200" dirty="0" smtClean="0">
              <a:solidFill>
                <a:srgbClr val="00B050"/>
              </a:solidFill>
              <a:hlinkClick r:id="rId4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B050"/>
                </a:solidFill>
              </a:rPr>
              <a:t>See </a:t>
            </a:r>
            <a:r>
              <a:rPr lang="en-US" sz="1200" dirty="0" smtClean="0">
                <a:solidFill>
                  <a:srgbClr val="00B050"/>
                </a:solidFill>
                <a:hlinkClick r:id="rId5"/>
              </a:rPr>
              <a:t>http://bit.ly/ieUq45</a:t>
            </a:r>
            <a:r>
              <a:rPr lang="en-US" sz="1200" dirty="0" smtClean="0">
                <a:solidFill>
                  <a:srgbClr val="00B050"/>
                </a:solidFill>
              </a:rPr>
              <a:t> for second edition</a:t>
            </a:r>
            <a:endParaRPr lang="en-US" sz="1200" dirty="0">
              <a:solidFill>
                <a:srgbClr val="00B05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9101" y="1524000"/>
            <a:ext cx="35897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3886200"/>
            <a:ext cx="4083952" cy="70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71017" y="1597768"/>
            <a:ext cx="3415783" cy="1374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02508" y="3657600"/>
            <a:ext cx="3352800" cy="1311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Main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Draw</a:t>
            </a:r>
            <a:r>
              <a:rPr lang="en-US" sz="1800" dirty="0" smtClean="0">
                <a:solidFill>
                  <a:srgbClr val="800000"/>
                </a:solidFill>
              </a:rPr>
              <a:t> Method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</a:pPr>
            <a:r>
              <a:rPr lang="en-US" sz="1800" dirty="0" smtClean="0">
                <a:solidFill>
                  <a:srgbClr val="800000"/>
                </a:solidFill>
              </a:rPr>
              <a:t/>
            </a:r>
            <a:br>
              <a:rPr lang="en-US" sz="1800" dirty="0" smtClean="0">
                <a:solidFill>
                  <a:srgbClr val="800000"/>
                </a:solidFill>
              </a:rPr>
            </a:b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Spatial::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OnDraw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(Renderer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renderer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Calls virtual function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Draw(renderer)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Passed down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Geometry::Draw(Renderer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renderer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Node::Draw(Renderer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renderer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1800" dirty="0" smtClean="0">
                <a:solidFill>
                  <a:srgbClr val="990033"/>
                </a:solidFill>
              </a:rPr>
              <a:t>Calls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child.onDraw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(renderer)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Derived Classes of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Geometry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TriMesh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::Draw(Renderer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renderer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Similarly for other derived classes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Rendering Scene Graphs [2]:</a:t>
            </a:r>
            <a:b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</a:b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Message Passing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867400"/>
            <a:ext cx="4455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B050"/>
                </a:solidFill>
              </a:rPr>
              <a:t>Adapted from </a:t>
            </a:r>
            <a:r>
              <a:rPr lang="en-US" sz="1200" i="1" dirty="0" smtClean="0">
                <a:solidFill>
                  <a:srgbClr val="00B050"/>
                </a:solidFill>
              </a:rPr>
              <a:t>3D Game Engine Design </a:t>
            </a:r>
            <a:r>
              <a:rPr lang="en-US" sz="1200" dirty="0" smtClean="0">
                <a:solidFill>
                  <a:srgbClr val="00B050"/>
                </a:solidFill>
              </a:rPr>
              <a:t>© 2000 D. H. Eberly</a:t>
            </a:r>
            <a:endParaRPr lang="en-US" sz="1200" dirty="0" smtClean="0">
              <a:solidFill>
                <a:srgbClr val="00B050"/>
              </a:solidFill>
              <a:hlinkClick r:id="rId4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B050"/>
                </a:solidFill>
              </a:rPr>
              <a:t>See </a:t>
            </a:r>
            <a:r>
              <a:rPr lang="en-US" sz="1200" dirty="0" smtClean="0">
                <a:solidFill>
                  <a:srgbClr val="00B050"/>
                </a:solidFill>
                <a:hlinkClick r:id="rId5"/>
              </a:rPr>
              <a:t>http://bit.ly/ieUq45</a:t>
            </a:r>
            <a:r>
              <a:rPr lang="en-US" sz="1200" dirty="0" smtClean="0">
                <a:solidFill>
                  <a:srgbClr val="00B050"/>
                </a:solidFill>
              </a:rPr>
              <a:t> for second edition</a:t>
            </a:r>
            <a:endParaRPr lang="en-US" sz="1200" dirty="0">
              <a:solidFill>
                <a:srgbClr val="00B05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1" y="1371600"/>
            <a:ext cx="40385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Summary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Last Class: 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§</a:t>
            </a:r>
            <a:r>
              <a:rPr lang="en-US" sz="1800" dirty="0" smtClean="0">
                <a:solidFill>
                  <a:srgbClr val="800000"/>
                </a:solidFill>
              </a:rPr>
              <a:t>5.1 – 5.2, Eberly </a:t>
            </a:r>
            <a:r>
              <a:rPr lang="en-US" sz="1800" i="1" dirty="0" smtClean="0">
                <a:solidFill>
                  <a:srgbClr val="800000"/>
                </a:solidFill>
              </a:rPr>
              <a:t>2</a:t>
            </a:r>
            <a:r>
              <a:rPr lang="en-US" sz="1800" i="1" baseline="30000" dirty="0" smtClean="0">
                <a:solidFill>
                  <a:srgbClr val="800000"/>
                </a:solidFill>
              </a:rPr>
              <a:t>e</a:t>
            </a:r>
            <a:endParaRPr lang="en-US" sz="1800" dirty="0" smtClean="0">
              <a:solidFill>
                <a:srgbClr val="FF66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Today: 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§</a:t>
            </a:r>
            <a:r>
              <a:rPr lang="en-US" sz="1800" dirty="0" smtClean="0">
                <a:solidFill>
                  <a:srgbClr val="800000"/>
                </a:solidFill>
              </a:rPr>
              <a:t>4.4 – 4.7, Eberly </a:t>
            </a:r>
            <a:r>
              <a:rPr lang="en-US" sz="1800" i="1" dirty="0" smtClean="0">
                <a:solidFill>
                  <a:srgbClr val="800000"/>
                </a:solidFill>
              </a:rPr>
              <a:t>2</a:t>
            </a:r>
            <a:r>
              <a:rPr lang="en-US" sz="1800" i="1" baseline="30000" dirty="0" smtClean="0">
                <a:solidFill>
                  <a:srgbClr val="800000"/>
                </a:solidFill>
              </a:rPr>
              <a:t>e</a:t>
            </a:r>
            <a:endParaRPr lang="en-US" sz="1800" dirty="0" smtClean="0">
              <a:solidFill>
                <a:srgbClr val="FF66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Next Class:</a:t>
            </a:r>
            <a:endParaRPr lang="en-US" sz="1800" dirty="0" smtClean="0">
              <a:solidFill>
                <a:srgbClr val="0099FF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Last Time: Introduction to Animation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Definition, overview, brief history, principles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err="1" smtClean="0">
                <a:solidFill>
                  <a:srgbClr val="0000CC"/>
                </a:solidFill>
              </a:rPr>
              <a:t>Keyframes</a:t>
            </a:r>
            <a:r>
              <a:rPr lang="en-US" sz="1800" dirty="0" smtClean="0">
                <a:solidFill>
                  <a:srgbClr val="0000CC"/>
                </a:solidFill>
              </a:rPr>
              <a:t>, interpolation, articulated figures for character modeling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Dynamics </a:t>
            </a:r>
            <a:r>
              <a:rPr lang="en-US" sz="1800" i="1" dirty="0" smtClean="0">
                <a:solidFill>
                  <a:srgbClr val="0000CC"/>
                </a:solidFill>
              </a:rPr>
              <a:t>vs.</a:t>
            </a:r>
            <a:r>
              <a:rPr lang="en-US" sz="1800" dirty="0" smtClean="0">
                <a:solidFill>
                  <a:srgbClr val="0000CC"/>
                </a:solidFill>
              </a:rPr>
              <a:t> kinematics, forward </a:t>
            </a:r>
            <a:r>
              <a:rPr lang="en-US" sz="1800" i="1" dirty="0" smtClean="0">
                <a:solidFill>
                  <a:srgbClr val="0000CC"/>
                </a:solidFill>
              </a:rPr>
              <a:t>vs.</a:t>
            </a:r>
            <a:r>
              <a:rPr lang="en-US" sz="1800" dirty="0" smtClean="0">
                <a:solidFill>
                  <a:srgbClr val="0000CC"/>
                </a:solidFill>
              </a:rPr>
              <a:t> inverse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Today: Scene Graph Rendering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State: transforms, bounding volumes, render state, animation state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Updating: merging bounding volumes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View frustum culling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Rendering: object-oriented message passing overview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Next Class: Special Effects (SFX), Skinning, Morphing; More Videos</a:t>
            </a:r>
            <a:endParaRPr lang="en-US" sz="1800" dirty="0" smtClean="0">
              <a:solidFill>
                <a:srgbClr val="0000CC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Terminology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Shading and Transparency in OpenGL: Alpha, Painter’s, </a:t>
            </a:r>
            <a:r>
              <a:rPr lang="en-US" sz="1800" i="1" dirty="0" smtClean="0">
                <a:solidFill>
                  <a:srgbClr val="800000"/>
                </a:solidFill>
              </a:rPr>
              <a:t>z</a:t>
            </a:r>
            <a:r>
              <a:rPr lang="en-US" sz="1800" dirty="0" smtClean="0">
                <a:solidFill>
                  <a:srgbClr val="800000"/>
                </a:solidFill>
              </a:rPr>
              <a:t>-buffering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Animation</a:t>
            </a:r>
            <a:r>
              <a:rPr lang="en-US" sz="1800" dirty="0" smtClean="0">
                <a:solidFill>
                  <a:srgbClr val="800000"/>
                </a:solidFill>
              </a:rPr>
              <a:t> – Modeling Change Over Time According to Known Actions</a:t>
            </a:r>
            <a:endParaRPr lang="en-US" sz="1800" u="sng" dirty="0" smtClean="0">
              <a:solidFill>
                <a:srgbClr val="8000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err="1" smtClean="0">
                <a:solidFill>
                  <a:srgbClr val="800000"/>
                </a:solidFill>
              </a:rPr>
              <a:t>Keyframe</a:t>
            </a:r>
            <a:r>
              <a:rPr lang="en-US" sz="1800" dirty="0" smtClean="0">
                <a:solidFill>
                  <a:srgbClr val="800000"/>
                </a:solidFill>
              </a:rPr>
              <a:t> Animation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err="1" smtClean="0">
                <a:solidFill>
                  <a:srgbClr val="0000CC"/>
                </a:solidFill>
              </a:rPr>
              <a:t>Keyframe</a:t>
            </a:r>
            <a:endParaRPr lang="en-US" sz="1800" u="sng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Interpolation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Character model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State</a:t>
            </a:r>
            <a:r>
              <a:rPr lang="en-US" sz="1800" dirty="0" smtClean="0">
                <a:solidFill>
                  <a:srgbClr val="800000"/>
                </a:solidFill>
              </a:rPr>
              <a:t> in Scene Graphs</a:t>
            </a:r>
            <a:endParaRPr lang="en-US" sz="1800" u="sng" dirty="0" smtClean="0">
              <a:solidFill>
                <a:srgbClr val="800000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Transforms</a:t>
            </a:r>
            <a:r>
              <a:rPr lang="en-US" sz="1800" dirty="0" smtClean="0">
                <a:solidFill>
                  <a:srgbClr val="0000CC"/>
                </a:solidFill>
              </a:rPr>
              <a:t> – local &amp; global TRS to orient parts of model</a:t>
            </a:r>
            <a:endParaRPr lang="en-US" sz="1800" u="sng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Bounding volumes</a:t>
            </a:r>
            <a:r>
              <a:rPr lang="en-US" sz="1800" dirty="0" smtClean="0">
                <a:solidFill>
                  <a:srgbClr val="0000CC"/>
                </a:solidFill>
              </a:rPr>
              <a:t> – spheres, boxes, capsules, lozenges, ellipsoids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Renderer state</a:t>
            </a:r>
            <a:r>
              <a:rPr lang="en-US" sz="1800" dirty="0" smtClean="0">
                <a:solidFill>
                  <a:srgbClr val="0000CC"/>
                </a:solidFill>
              </a:rPr>
              <a:t> – lighting, shading/textures/alpha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Animation state</a:t>
            </a:r>
            <a:r>
              <a:rPr lang="en-US" sz="1800" dirty="0" smtClean="0">
                <a:solidFill>
                  <a:srgbClr val="0000CC"/>
                </a:solidFill>
              </a:rPr>
              <a:t> – TRS transformations (especially R), controllers</a:t>
            </a:r>
            <a:endParaRPr lang="en-US" sz="1800" u="sng" dirty="0" smtClean="0">
              <a:solidFill>
                <a:srgbClr val="0000CC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Traversal</a:t>
            </a:r>
            <a:r>
              <a:rPr lang="en-US" sz="1800" dirty="0" smtClean="0">
                <a:solidFill>
                  <a:srgbClr val="800000"/>
                </a:solidFill>
              </a:rPr>
              <a:t>: Moving through Data Structure, Calling Methods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2625" y="5667375"/>
            <a:ext cx="6153150" cy="733425"/>
          </a:xfrm>
          <a:prstGeom prst="rect">
            <a:avLst/>
          </a:prstGeom>
          <a:noFill/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066800" y="762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u="none">
                <a:solidFill>
                  <a:srgbClr val="5B0DAA"/>
                </a:solidFill>
                <a:latin typeface="Copperplate Gothic Light" pitchFamily="34" charset="0"/>
              </a:rPr>
              <a:t>Where We Are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33550" y="990467"/>
            <a:ext cx="6515100" cy="435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47800" y="4724400"/>
            <a:ext cx="7010400" cy="228600"/>
          </a:xfrm>
          <a:prstGeom prst="rect">
            <a:avLst/>
          </a:prstGeom>
          <a:solidFill>
            <a:schemeClr val="accent2">
              <a:alpha val="10196"/>
            </a:schemeClr>
          </a:solidFill>
          <a:ln w="3810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Acknowledgements: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Computer Animation Intro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33400" y="1143000"/>
            <a:ext cx="8382000" cy="2667000"/>
            <a:chOff x="457200" y="1143000"/>
            <a:chExt cx="8382000" cy="2667000"/>
          </a:xfrm>
        </p:grpSpPr>
        <p:sp>
          <p:nvSpPr>
            <p:cNvPr id="4" name="Rectangle 3"/>
            <p:cNvSpPr/>
            <p:nvPr/>
          </p:nvSpPr>
          <p:spPr>
            <a:xfrm>
              <a:off x="457200" y="3348335"/>
              <a:ext cx="8382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003366"/>
                  </a:solidFill>
                </a:rPr>
                <a:t>Acknowledgment: slides by </a:t>
              </a:r>
              <a:r>
                <a:rPr lang="en-US" sz="1200" dirty="0" err="1" smtClean="0">
                  <a:solidFill>
                    <a:srgbClr val="003366"/>
                  </a:solidFill>
                </a:rPr>
                <a:t>Misha</a:t>
              </a:r>
              <a:r>
                <a:rPr lang="en-US" sz="1200" dirty="0" smtClean="0">
                  <a:solidFill>
                    <a:srgbClr val="003366"/>
                  </a:solidFill>
                </a:rPr>
                <a:t> </a:t>
              </a:r>
              <a:r>
                <a:rPr lang="en-US" sz="1200" dirty="0" err="1" smtClean="0">
                  <a:solidFill>
                    <a:srgbClr val="003366"/>
                  </a:solidFill>
                </a:rPr>
                <a:t>Kazhdan</a:t>
              </a:r>
              <a:r>
                <a:rPr lang="en-US" sz="1200" dirty="0" smtClean="0">
                  <a:solidFill>
                    <a:srgbClr val="003366"/>
                  </a:solidFill>
                </a:rPr>
                <a:t>, Allison Klein, Tom </a:t>
              </a:r>
              <a:r>
                <a:rPr lang="en-US" sz="1200" dirty="0" err="1" smtClean="0">
                  <a:solidFill>
                    <a:srgbClr val="003366"/>
                  </a:solidFill>
                </a:rPr>
                <a:t>Funkhouser</a:t>
              </a:r>
              <a:r>
                <a:rPr lang="en-US" sz="1200" dirty="0" smtClean="0">
                  <a:solidFill>
                    <a:srgbClr val="003366"/>
                  </a:solidFill>
                </a:rPr>
                <a:t>, </a:t>
              </a:r>
              <a:r>
                <a:rPr lang="de-DE" sz="1200" dirty="0" smtClean="0">
                  <a:solidFill>
                    <a:srgbClr val="003366"/>
                  </a:solidFill>
                </a:rPr>
                <a:t>Adam Finkelstein and David Dobkin</a:t>
              </a: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003366"/>
                  </a:solidFill>
                  <a:hlinkClick r:id="rId4"/>
                </a:rPr>
                <a:t>http://bit.ly/eB1Oj4</a:t>
              </a:r>
              <a:endParaRPr lang="en-US" sz="1200" dirty="0" smtClean="0">
                <a:solidFill>
                  <a:srgbClr val="003366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209800" y="1143000"/>
              <a:ext cx="3429000" cy="12557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dirty="0" smtClean="0">
                  <a:solidFill>
                    <a:srgbClr val="003366"/>
                  </a:solidFill>
                </a:rPr>
                <a:t>Jason Lawrence</a:t>
              </a:r>
            </a:p>
            <a:p>
              <a:r>
                <a:rPr lang="en-US" sz="1200" dirty="0" smtClean="0">
                  <a:solidFill>
                    <a:srgbClr val="003366"/>
                  </a:solidFill>
                </a:rPr>
                <a:t>Assistant Professor</a:t>
              </a:r>
            </a:p>
            <a:p>
              <a:r>
                <a:rPr lang="en-US" sz="1200" dirty="0" smtClean="0">
                  <a:solidFill>
                    <a:srgbClr val="003366"/>
                  </a:solidFill>
                </a:rPr>
                <a:t>Department of Computer Science </a:t>
              </a:r>
            </a:p>
            <a:p>
              <a:r>
                <a:rPr lang="en-US" sz="1200" dirty="0" smtClean="0">
                  <a:solidFill>
                    <a:srgbClr val="003366"/>
                  </a:solidFill>
                </a:rPr>
                <a:t>University of Virginia</a:t>
              </a:r>
            </a:p>
            <a:p>
              <a:r>
                <a:rPr lang="en-US" sz="1200" dirty="0" smtClean="0">
                  <a:solidFill>
                    <a:srgbClr val="003366"/>
                  </a:solidFill>
                  <a:hlinkClick r:id="rId5"/>
                </a:rPr>
                <a:t>http://www.cs.virginia.edu/~jdl/</a:t>
              </a:r>
              <a:endParaRPr lang="en-US" sz="1200" dirty="0" smtClean="0">
                <a:solidFill>
                  <a:srgbClr val="003366"/>
                </a:solidFill>
              </a:endParaRPr>
            </a:p>
          </p:txBody>
        </p:sp>
        <p:pic>
          <p:nvPicPr>
            <p:cNvPr id="17" name="Picture 16" descr="JasonLawrence-hshot_small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9017" y="1143000"/>
              <a:ext cx="1458383" cy="2100071"/>
            </a:xfrm>
            <a:prstGeom prst="rect">
              <a:avLst/>
            </a:prstGeom>
          </p:spPr>
        </p:pic>
        <p:pic>
          <p:nvPicPr>
            <p:cNvPr id="23" name="Picture 22" descr="uva-computer-science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09800" y="2619375"/>
              <a:ext cx="3276600" cy="504825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685800" y="4038600"/>
            <a:ext cx="5029200" cy="2133600"/>
            <a:chOff x="685800" y="4038600"/>
            <a:chExt cx="5029200" cy="2133600"/>
          </a:xfrm>
        </p:grpSpPr>
        <p:pic>
          <p:nvPicPr>
            <p:cNvPr id="25" name="Picture 24" descr="Funkhouser.GIF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5800" y="4038600"/>
              <a:ext cx="1447800" cy="1821426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286000" y="4038600"/>
              <a:ext cx="3429000" cy="15142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dirty="0" smtClean="0">
                  <a:solidFill>
                    <a:srgbClr val="FF6600"/>
                  </a:solidFill>
                </a:rPr>
                <a:t>Thomas A. </a:t>
              </a:r>
              <a:r>
                <a:rPr lang="en-US" sz="1800" dirty="0" err="1" smtClean="0">
                  <a:solidFill>
                    <a:srgbClr val="FF6600"/>
                  </a:solidFill>
                </a:rPr>
                <a:t>Funkhouser</a:t>
              </a:r>
              <a:endParaRPr lang="en-US" sz="1800" dirty="0" smtClean="0">
                <a:solidFill>
                  <a:srgbClr val="FF6600"/>
                </a:solidFill>
              </a:endParaRPr>
            </a:p>
            <a:p>
              <a:r>
                <a:rPr lang="en-US" sz="1200" dirty="0" smtClean="0">
                  <a:solidFill>
                    <a:srgbClr val="FF6600"/>
                  </a:solidFill>
                </a:rPr>
                <a:t>Professor</a:t>
              </a:r>
            </a:p>
            <a:p>
              <a:r>
                <a:rPr lang="en-US" sz="1200" dirty="0" smtClean="0">
                  <a:solidFill>
                    <a:srgbClr val="FF6600"/>
                  </a:solidFill>
                </a:rPr>
                <a:t>Department of Computer Science </a:t>
              </a:r>
            </a:p>
            <a:p>
              <a:r>
                <a:rPr lang="en-US" sz="1200" dirty="0" smtClean="0">
                  <a:solidFill>
                    <a:srgbClr val="FF6600"/>
                  </a:solidFill>
                </a:rPr>
                <a:t>Computer Graphics Group</a:t>
              </a:r>
            </a:p>
            <a:p>
              <a:r>
                <a:rPr lang="en-US" sz="1200" dirty="0" smtClean="0">
                  <a:solidFill>
                    <a:srgbClr val="FF6600"/>
                  </a:solidFill>
                </a:rPr>
                <a:t>Princeton University</a:t>
              </a:r>
            </a:p>
            <a:p>
              <a:r>
                <a:rPr lang="en-US" sz="1200" dirty="0" smtClean="0">
                  <a:hlinkClick r:id="rId9"/>
                </a:rPr>
                <a:t>http://www.cs.princeton.edu/~funk/</a:t>
              </a:r>
              <a:endParaRPr lang="en-US" sz="1200" dirty="0" smtClean="0">
                <a:solidFill>
                  <a:srgbClr val="003366"/>
                </a:solidFill>
              </a:endParaRPr>
            </a:p>
          </p:txBody>
        </p:sp>
        <p:pic>
          <p:nvPicPr>
            <p:cNvPr id="27" name="Picture 26" descr="Princeton-logo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86000" y="5605670"/>
              <a:ext cx="1600200" cy="566530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[1]:19</a:t>
            </a:r>
            <a:r>
              <a:rPr lang="en-US" sz="2800" baseline="30000" dirty="0" smtClean="0">
                <a:solidFill>
                  <a:srgbClr val="5B0DAA"/>
                </a:solidFill>
                <a:latin typeface="Copperplate Gothic Light" pitchFamily="34" charset="0"/>
              </a:rPr>
              <a:t>th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Century Animation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Before Motion Pictures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939135"/>
            <a:ext cx="4974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Adapted from slides © 2010 J. Lawrence, University of Virginia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CS 4810: Introduction to Computer Graphics – </a:t>
            </a:r>
            <a:r>
              <a:rPr lang="en-US" sz="1200" dirty="0" smtClean="0">
                <a:solidFill>
                  <a:srgbClr val="003399"/>
                </a:solidFill>
                <a:hlinkClick r:id="rId4"/>
              </a:rPr>
              <a:t>http://bit.ly/hPIXdi</a:t>
            </a:r>
            <a:r>
              <a:rPr lang="en-US" sz="1200" dirty="0" smtClean="0">
                <a:solidFill>
                  <a:srgbClr val="003399"/>
                </a:solidFill>
              </a:rPr>
              <a:t> </a:t>
            </a:r>
            <a:endParaRPr lang="en-US" sz="1200" dirty="0">
              <a:solidFill>
                <a:srgbClr val="003399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7212" y="3533001"/>
            <a:ext cx="1801912" cy="1828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3810000" y="3512989"/>
            <a:ext cx="2590800" cy="2354411"/>
            <a:chOff x="6248400" y="3422144"/>
            <a:chExt cx="2590800" cy="2354411"/>
          </a:xfrm>
        </p:grpSpPr>
        <p:sp>
          <p:nvSpPr>
            <p:cNvPr id="7" name="Rectangle 6"/>
            <p:cNvSpPr/>
            <p:nvPr/>
          </p:nvSpPr>
          <p:spPr>
            <a:xfrm>
              <a:off x="6344853" y="5314890"/>
              <a:ext cx="239789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200" i="1" dirty="0" smtClean="0"/>
                <a:t>Tarzan </a:t>
              </a:r>
              <a:r>
                <a:rPr lang="en-US" sz="1200" dirty="0" smtClean="0"/>
                <a:t>© 2000 Disney</a:t>
              </a:r>
            </a:p>
            <a:p>
              <a:pPr algn="ctr">
                <a:spcBef>
                  <a:spcPts val="0"/>
                </a:spcBef>
              </a:pPr>
              <a:r>
                <a:rPr lang="en-US" sz="1200" dirty="0" smtClean="0">
                  <a:hlinkClick r:id="rId6"/>
                </a:rPr>
                <a:t>http://youtu.be/zc3MnoSS5Hw</a:t>
              </a:r>
              <a:endParaRPr lang="en-US" sz="1200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248400" y="3422144"/>
              <a:ext cx="2590800" cy="1835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9" descr="Phenakistoscope_3g07690b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80846" y="990600"/>
            <a:ext cx="1905000" cy="1905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59841" y="3011269"/>
            <a:ext cx="27946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200" dirty="0" smtClean="0"/>
              <a:t>© 2007 Wikipedia, </a:t>
            </a:r>
            <a:r>
              <a:rPr lang="en-US" sz="1200" i="1" dirty="0" err="1" smtClean="0"/>
              <a:t>Phenakistoscope</a:t>
            </a:r>
            <a:endParaRPr lang="en-US" sz="1200" i="1" dirty="0" smtClean="0"/>
          </a:p>
          <a:p>
            <a:pPr algn="ctr">
              <a:spcBef>
                <a:spcPts val="0"/>
              </a:spcBef>
            </a:pPr>
            <a:r>
              <a:rPr lang="en-US" sz="1200" dirty="0" smtClean="0">
                <a:hlinkClick r:id="rId9"/>
              </a:rPr>
              <a:t>http://bit.ly/eAnURG</a:t>
            </a:r>
            <a:endParaRPr lang="en-US" sz="1200" dirty="0"/>
          </a:p>
        </p:txBody>
      </p:sp>
      <p:pic>
        <p:nvPicPr>
          <p:cNvPr id="12" name="Picture 11" descr="Phenakistoscope_3g07690a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308711" y="990600"/>
            <a:ext cx="1905000" cy="1905000"/>
          </a:xfrm>
          <a:prstGeom prst="rect">
            <a:avLst/>
          </a:prstGeom>
        </p:spPr>
      </p:pic>
      <p:pic>
        <p:nvPicPr>
          <p:cNvPr id="13" name="Picture 12" descr="Taumatropio_fiori_e_vaso,_1825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53693" y="953908"/>
            <a:ext cx="1923747" cy="200390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563332" y="2967335"/>
            <a:ext cx="25044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200" dirty="0" smtClean="0"/>
              <a:t>© 2008 Wikipedia, </a:t>
            </a:r>
            <a:r>
              <a:rPr lang="en-US" sz="1200" i="1" dirty="0" err="1" smtClean="0"/>
              <a:t>Thaumatrope</a:t>
            </a:r>
            <a:endParaRPr lang="en-US" sz="1200" dirty="0" smtClean="0"/>
          </a:p>
          <a:p>
            <a:pPr algn="ctr">
              <a:spcBef>
                <a:spcPts val="0"/>
              </a:spcBef>
            </a:pPr>
            <a:r>
              <a:rPr lang="en-US" sz="1200" dirty="0" smtClean="0">
                <a:hlinkClick r:id="rId12"/>
              </a:rPr>
              <a:t>http://bit.ly/fFl6xH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669337" y="5438001"/>
            <a:ext cx="19976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Zoetrope (</a:t>
            </a:r>
            <a:r>
              <a:rPr lang="en-US" sz="1200" dirty="0" err="1" smtClean="0"/>
              <a:t>Praxinoscope</a:t>
            </a:r>
            <a:r>
              <a:rPr lang="en-US" sz="1200" dirty="0" smtClean="0"/>
              <a:t>)</a:t>
            </a:r>
            <a:endParaRPr lang="en-US" sz="1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[2]: Animation,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Simulation &amp; Visualization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939135"/>
            <a:ext cx="4974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Adapted from slides © 2010 J. Lawrence, University of Virginia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CS 4810: Introduction to Computer Graphics – </a:t>
            </a:r>
            <a:r>
              <a:rPr lang="en-US" sz="1200" dirty="0" smtClean="0">
                <a:solidFill>
                  <a:srgbClr val="003399"/>
                </a:solidFill>
                <a:hlinkClick r:id="rId4"/>
              </a:rPr>
              <a:t>http://bit.ly/hPIXdi</a:t>
            </a:r>
            <a:r>
              <a:rPr lang="en-US" sz="1200" dirty="0" smtClean="0">
                <a:solidFill>
                  <a:srgbClr val="003399"/>
                </a:solidFill>
              </a:rPr>
              <a:t> </a:t>
            </a:r>
            <a:endParaRPr lang="en-US" sz="1200" dirty="0">
              <a:solidFill>
                <a:srgbClr val="003399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1030509"/>
            <a:ext cx="7162800" cy="468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962400" y="4290536"/>
            <a:ext cx="212109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1050" dirty="0" smtClean="0">
                <a:solidFill>
                  <a:srgbClr val="FF9900"/>
                </a:solidFill>
              </a:rPr>
              <a:t>Wilhelmson </a:t>
            </a:r>
            <a:r>
              <a:rPr lang="en-US" sz="1050" i="1" dirty="0" smtClean="0">
                <a:solidFill>
                  <a:srgbClr val="FF9900"/>
                </a:solidFill>
              </a:rPr>
              <a:t>et al. </a:t>
            </a:r>
            <a:r>
              <a:rPr lang="en-US" sz="1050" dirty="0" smtClean="0">
                <a:solidFill>
                  <a:srgbClr val="FF9900"/>
                </a:solidFill>
              </a:rPr>
              <a:t>(2004)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1050" dirty="0" smtClean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http://youtu.be/EgumU0Ns1YI</a:t>
            </a:r>
            <a:endParaRPr lang="en-US" sz="105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1050" dirty="0" smtClean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http://avl.ncsa.illinois.edu</a:t>
            </a:r>
            <a:r>
              <a:rPr lang="en-US" sz="105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1050" dirty="0" smtClean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http://bit.ly/eA8PXN</a:t>
            </a:r>
            <a:endParaRPr lang="en-US" sz="105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066800"/>
            <a:ext cx="68484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[3]: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Principles of Traditional Animation</a:t>
            </a:r>
            <a:endParaRPr lang="en-US" sz="28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939135"/>
            <a:ext cx="4974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© 2010 J. Lawrence, University of Virginia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CS 4810: Introduction to Computer Graphics – </a:t>
            </a:r>
            <a:r>
              <a:rPr lang="en-US" sz="1200" dirty="0" smtClean="0">
                <a:solidFill>
                  <a:srgbClr val="003399"/>
                </a:solidFill>
                <a:hlinkClick r:id="rId5"/>
              </a:rPr>
              <a:t>http://bit.ly/hPIXdi</a:t>
            </a:r>
            <a:r>
              <a:rPr lang="en-US" sz="1200" dirty="0" smtClean="0">
                <a:solidFill>
                  <a:srgbClr val="003399"/>
                </a:solidFill>
              </a:rPr>
              <a:t> </a:t>
            </a:r>
            <a:endParaRPr lang="en-US" sz="1200" dirty="0">
              <a:solidFill>
                <a:srgbClr val="003399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657600" y="3657600"/>
            <a:ext cx="5181600" cy="2186464"/>
            <a:chOff x="3581400" y="3733800"/>
            <a:chExt cx="5181600" cy="2186464"/>
          </a:xfrm>
        </p:grpSpPr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81400" y="3733800"/>
              <a:ext cx="5181600" cy="1354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4017604" y="5181600"/>
              <a:ext cx="4309193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  <a:buFont typeface="Arial" pitchFamily="34" charset="0"/>
                <a:buChar char="•"/>
              </a:pPr>
              <a:r>
                <a:rPr lang="en-US" sz="1050" dirty="0" smtClean="0">
                  <a:solidFill>
                    <a:srgbClr val="990033"/>
                  </a:solidFill>
                </a:rPr>
                <a:t>Lasseter, J. (1987). Principles of traditional animation applied to</a:t>
              </a:r>
            </a:p>
            <a:p>
              <a:pPr algn="ctr">
                <a:spcBef>
                  <a:spcPts val="0"/>
                </a:spcBef>
                <a:buFont typeface="Arial" pitchFamily="34" charset="0"/>
                <a:buChar char="•"/>
              </a:pPr>
              <a:r>
                <a:rPr lang="en-US" sz="1050" dirty="0" smtClean="0">
                  <a:solidFill>
                    <a:srgbClr val="990033"/>
                  </a:solidFill>
                </a:rPr>
                <a:t>3D computer animation. </a:t>
              </a:r>
              <a:r>
                <a:rPr lang="en-US" sz="1050" i="1" dirty="0" smtClean="0">
                  <a:solidFill>
                    <a:srgbClr val="990033"/>
                  </a:solidFill>
                </a:rPr>
                <a:t>Computer Graphics</a:t>
              </a:r>
              <a:r>
                <a:rPr lang="en-US" sz="1050" dirty="0" smtClean="0">
                  <a:solidFill>
                    <a:srgbClr val="990033"/>
                  </a:solidFill>
                </a:rPr>
                <a:t>, 21(4), pp. 35-44.</a:t>
              </a:r>
            </a:p>
            <a:p>
              <a:pPr algn="ctr">
                <a:spcBef>
                  <a:spcPts val="0"/>
                </a:spcBef>
                <a:buFont typeface="Arial" pitchFamily="34" charset="0"/>
                <a:buChar char="•"/>
              </a:pPr>
              <a:r>
                <a:rPr lang="en-US" sz="1050" dirty="0" smtClean="0">
                  <a:solidFill>
                    <a:srgbClr val="990033"/>
                  </a:solidFill>
                </a:rPr>
                <a:t>SIGGRAPH: </a:t>
              </a:r>
              <a:r>
                <a:rPr lang="en-US" sz="1050" dirty="0" smtClean="0">
                  <a:solidFill>
                    <a:srgbClr val="990033"/>
                  </a:solidFill>
                  <a:hlinkClick r:id="rId7"/>
                </a:rPr>
                <a:t>http://bit.ly/1DsO44</a:t>
              </a:r>
              <a:endParaRPr lang="en-US" sz="1050" dirty="0" smtClean="0">
                <a:solidFill>
                  <a:srgbClr val="990033"/>
                </a:solidFill>
              </a:endParaRPr>
            </a:p>
            <a:p>
              <a:pPr algn="ctr">
                <a:spcBef>
                  <a:spcPts val="0"/>
                </a:spcBef>
                <a:buFont typeface="Arial" pitchFamily="34" charset="0"/>
                <a:buChar char="•"/>
              </a:pPr>
              <a:r>
                <a:rPr lang="en-US" sz="1050" dirty="0" smtClean="0">
                  <a:solidFill>
                    <a:srgbClr val="990033"/>
                  </a:solidFill>
                </a:rPr>
                <a:t>ACM Portal: </a:t>
              </a:r>
              <a:r>
                <a:rPr lang="en-US" sz="1050" dirty="0" smtClean="0">
                  <a:solidFill>
                    <a:srgbClr val="990033"/>
                  </a:solidFill>
                  <a:hlinkClick r:id="rId8"/>
                </a:rPr>
                <a:t>http://bit.ly/eyx2PN</a:t>
              </a:r>
              <a:endParaRPr lang="en-US" sz="1050" dirty="0" smtClean="0">
                <a:solidFill>
                  <a:srgbClr val="990033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[4]: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Traditional Animation – Anticipation</a:t>
            </a:r>
            <a:endParaRPr lang="en-US" sz="2000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939135"/>
            <a:ext cx="4974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© 2010 J. Lawrence, University of Virginia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CS 4810: Introduction to Computer Graphics – </a:t>
            </a:r>
            <a:r>
              <a:rPr lang="en-US" sz="1200" dirty="0" smtClean="0">
                <a:solidFill>
                  <a:srgbClr val="003399"/>
                </a:solidFill>
                <a:hlinkClick r:id="rId5"/>
              </a:rPr>
              <a:t>http://bit.ly/hPIXdi</a:t>
            </a:r>
            <a:r>
              <a:rPr lang="en-US" sz="1200" dirty="0" smtClean="0">
                <a:solidFill>
                  <a:srgbClr val="003399"/>
                </a:solidFill>
              </a:rPr>
              <a:t> </a:t>
            </a:r>
            <a:endParaRPr lang="en-US" sz="1200" dirty="0">
              <a:solidFill>
                <a:srgbClr val="003399"/>
              </a:solidFill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2819400"/>
            <a:ext cx="2983983" cy="2322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581400" y="5238690"/>
            <a:ext cx="2286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000" i="1" dirty="0" err="1" smtClean="0"/>
              <a:t>Luxo</a:t>
            </a:r>
            <a:r>
              <a:rPr lang="en-US" sz="1000" i="1" dirty="0" smtClean="0"/>
              <a:t> Jr. </a:t>
            </a:r>
            <a:r>
              <a:rPr lang="en-US" sz="1000" dirty="0" smtClean="0"/>
              <a:t>© 1986 Pixar</a:t>
            </a:r>
          </a:p>
          <a:p>
            <a:pPr algn="ctr">
              <a:spcBef>
                <a:spcPts val="0"/>
              </a:spcBef>
            </a:pPr>
            <a:r>
              <a:rPr lang="en-US" sz="1000" dirty="0" smtClean="0">
                <a:hlinkClick r:id="rId7"/>
              </a:rPr>
              <a:t>http://www.pixar.com/shorts/ljr/</a:t>
            </a:r>
            <a:endParaRPr lang="en-US" sz="1000" dirty="0" smtClean="0"/>
          </a:p>
          <a:p>
            <a:pPr algn="ctr">
              <a:spcBef>
                <a:spcPts val="0"/>
              </a:spcBef>
            </a:pPr>
            <a:r>
              <a:rPr lang="en-US" sz="1000" dirty="0" smtClean="0">
                <a:hlinkClick r:id="rId8"/>
              </a:rPr>
              <a:t>http://</a:t>
            </a:r>
            <a:r>
              <a:rPr lang="en-US" sz="1000" dirty="0" smtClean="0">
                <a:hlinkClick r:id="rId8"/>
              </a:rPr>
              <a:t>youtu.be/qGxoui3IFS0</a:t>
            </a:r>
            <a:endParaRPr lang="en-US" sz="1000" dirty="0"/>
          </a:p>
        </p:txBody>
      </p:sp>
      <p:pic>
        <p:nvPicPr>
          <p:cNvPr id="9" name="Picture 8" descr="pixar-luxojr-landing_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5866669" y="3371910"/>
            <a:ext cx="2972531" cy="1676400"/>
          </a:xfrm>
          <a:prstGeom prst="rect">
            <a:avLst/>
          </a:prstGeom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00500" y="3710048"/>
            <a:ext cx="14478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38250" y="1009650"/>
            <a:ext cx="70675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[5]: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Keyframe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Animation &amp; </a:t>
            </a: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Inbetweening</a:t>
            </a:r>
            <a:endParaRPr lang="en-US" sz="28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939135"/>
            <a:ext cx="4974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© 2010 J. Lawrence, University of Virginia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CS 4810: Introduction to Computer Graphics – </a:t>
            </a:r>
            <a:r>
              <a:rPr lang="en-US" sz="1200" dirty="0" smtClean="0">
                <a:solidFill>
                  <a:srgbClr val="003399"/>
                </a:solidFill>
                <a:hlinkClick r:id="rId4"/>
              </a:rPr>
              <a:t>http://bit.ly/hPIXdi</a:t>
            </a:r>
            <a:r>
              <a:rPr lang="en-US" sz="1200" dirty="0" smtClean="0">
                <a:solidFill>
                  <a:srgbClr val="003399"/>
                </a:solidFill>
              </a:rPr>
              <a:t> </a:t>
            </a:r>
            <a:endParaRPr lang="en-US" sz="1200" dirty="0">
              <a:solidFill>
                <a:srgbClr val="003399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6313" y="1123950"/>
            <a:ext cx="719137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TITLE" val="CIS736-Basics-01-Math"/>
  <p:tag name="FOLDERNAME" val="CIS736-Basics-01-Math_270108225806"/>
  <p:tag name="PD" val="1825588"/>
  <p:tag name="NPWI" val="46"/>
  <p:tag name="WMSI" val="369"/>
  <p:tag name="WMIS" val="46646"/>
  <p:tag name="PREC" val="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"/>
  <p:tag name="NBP" val="1"/>
  <p:tag name="CVB" val="1"/>
  <p:tag name="SPT" val="FALSE"/>
  <p:tag name="BSN" val="1"/>
  <p:tag name="LFXCI" val="0"/>
  <p:tag name="SVT" val="TRUE"/>
  <p:tag name="CII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7"/>
  <p:tag name="NBP" val="1"/>
  <p:tag name="SPT" val="FALSE"/>
  <p:tag name="CVB" val="37"/>
  <p:tag name="BSN" val="37"/>
  <p:tag name="LFXCI" val="0"/>
  <p:tag name="SVT" val="TRUE"/>
  <p:tag name="CII" val="3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heme/theme1.xml><?xml version="1.0" encoding="utf-8"?>
<a:theme xmlns:a="http://schemas.openxmlformats.org/drawingml/2006/main" name="CoopRob-presentations">
  <a:themeElements>
    <a:clrScheme name="CoopRob-presentations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D96D"/>
      </a:accent1>
      <a:accent2>
        <a:srgbClr val="0000E0"/>
      </a:accent2>
      <a:accent3>
        <a:srgbClr val="FFFFFF"/>
      </a:accent3>
      <a:accent4>
        <a:srgbClr val="000000"/>
      </a:accent4>
      <a:accent5>
        <a:srgbClr val="FFE9BA"/>
      </a:accent5>
      <a:accent6>
        <a:srgbClr val="0000CB"/>
      </a:accent6>
      <a:hlink>
        <a:srgbClr val="CC0000"/>
      </a:hlink>
      <a:folHlink>
        <a:srgbClr val="B2B2B2"/>
      </a:folHlink>
    </a:clrScheme>
    <a:fontScheme name="CoopRob-presentations">
      <a:majorFont>
        <a:latin typeface="Copperplate Gothic Ligh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opRob-presenta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pRob-presentation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D96D"/>
        </a:accent1>
        <a:accent2>
          <a:srgbClr val="0000E0"/>
        </a:accent2>
        <a:accent3>
          <a:srgbClr val="FFFFFF"/>
        </a:accent3>
        <a:accent4>
          <a:srgbClr val="000000"/>
        </a:accent4>
        <a:accent5>
          <a:srgbClr val="FFE9BA"/>
        </a:accent5>
        <a:accent6>
          <a:srgbClr val="0000CB"/>
        </a:accent6>
        <a:hlink>
          <a:srgbClr val="CC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Settings\sdeloach\Application Data\Microsoft\Templates\CoopRob-presentations.pot</Template>
  <TotalTime>37337</TotalTime>
  <Words>1465</Words>
  <Application>Microsoft Office PowerPoint</Application>
  <PresentationFormat>On-screen Show (4:3)</PresentationFormat>
  <Paragraphs>300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CoopRob-presentations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CIS736-Basics-01-Math</dc:title>
  <dc:creator>William H. Hsu</dc:creator>
  <cp:lastModifiedBy>William H. Hsu</cp:lastModifiedBy>
  <cp:revision>1791</cp:revision>
  <dcterms:created xsi:type="dcterms:W3CDTF">1601-01-01T00:00:00Z</dcterms:created>
  <dcterms:modified xsi:type="dcterms:W3CDTF">2011-03-04T03:50:08Z</dcterms:modified>
</cp:coreProperties>
</file>