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545" r:id="rId2"/>
    <p:sldId id="551" r:id="rId3"/>
    <p:sldId id="370" r:id="rId4"/>
    <p:sldId id="775" r:id="rId5"/>
    <p:sldId id="804" r:id="rId6"/>
    <p:sldId id="828" r:id="rId7"/>
    <p:sldId id="822" r:id="rId8"/>
    <p:sldId id="824" r:id="rId9"/>
    <p:sldId id="826" r:id="rId10"/>
    <p:sldId id="827" r:id="rId11"/>
    <p:sldId id="829" r:id="rId12"/>
    <p:sldId id="831" r:id="rId13"/>
    <p:sldId id="830" r:id="rId14"/>
    <p:sldId id="832" r:id="rId15"/>
    <p:sldId id="833" r:id="rId16"/>
    <p:sldId id="834" r:id="rId17"/>
    <p:sldId id="835" r:id="rId18"/>
    <p:sldId id="836" r:id="rId19"/>
    <p:sldId id="837" r:id="rId20"/>
    <p:sldId id="838" r:id="rId21"/>
    <p:sldId id="839" r:id="rId22"/>
    <p:sldId id="840" r:id="rId23"/>
    <p:sldId id="841" r:id="rId24"/>
    <p:sldId id="842" r:id="rId25"/>
    <p:sldId id="843" r:id="rId26"/>
    <p:sldId id="844" r:id="rId27"/>
    <p:sldId id="845" r:id="rId28"/>
    <p:sldId id="846" r:id="rId29"/>
    <p:sldId id="847" r:id="rId30"/>
    <p:sldId id="848" r:id="rId31"/>
    <p:sldId id="849" r:id="rId32"/>
    <p:sldId id="850" r:id="rId33"/>
    <p:sldId id="851" r:id="rId34"/>
    <p:sldId id="852" r:id="rId35"/>
    <p:sldId id="546" r:id="rId36"/>
    <p:sldId id="547" r:id="rId37"/>
  </p:sldIdLst>
  <p:sldSz cx="9144000" cy="6858000" type="screen4x3"/>
  <p:notesSz cx="7315200" cy="9601200"/>
  <p:custDataLst>
    <p:tags r:id="rId40"/>
  </p:custDataLst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bg1"/>
      </a:buClr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bg1"/>
      </a:buClr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bg1"/>
      </a:buClr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bg1"/>
      </a:buClr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bg1"/>
      </a:buClr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9900"/>
    <a:srgbClr val="0066FF"/>
    <a:srgbClr val="FF6600"/>
    <a:srgbClr val="0000CC"/>
    <a:srgbClr val="669900"/>
    <a:srgbClr val="006699"/>
    <a:srgbClr val="993366"/>
    <a:srgbClr val="660033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1" autoAdjust="0"/>
    <p:restoredTop sz="93977" autoAdjust="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t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1775"/>
            <a:ext cx="3171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3" tIns="48252" rIns="96503" bIns="48252" numCol="1" anchor="b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ClrTx/>
              <a:defRPr sz="1200">
                <a:latin typeface="Times New Roman" pitchFamily="18" charset="0"/>
              </a:defRPr>
            </a:lvl1pPr>
          </a:lstStyle>
          <a:p>
            <a:fld id="{FE0B76BF-F47A-4723-ACD4-4C04EDB04DA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99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9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9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defRPr sz="12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99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200" b="0">
                <a:latin typeface="Times New Roman" pitchFamily="18" charset="0"/>
              </a:defRPr>
            </a:lvl1pPr>
          </a:lstStyle>
          <a:p>
            <a:fld id="{D8BEFEEC-EB37-4FAD-B44A-F724FBA528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EF8B00-6917-4FF9-90B8-816218DC4A8F}" type="slidenum">
              <a:rPr lang="en-US"/>
              <a:pPr/>
              <a:t>1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6088" y="1063625"/>
            <a:ext cx="3883025" cy="2913063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2117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10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11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12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13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14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15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16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17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18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19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20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21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22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23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24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25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26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27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28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29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81B79-FE0C-4BB4-A9FE-D1C6CC95DFE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6088" y="1063625"/>
            <a:ext cx="3883025" cy="29130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2117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30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31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32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33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34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35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36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4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5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6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7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8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BAA34-A3AC-4E26-A054-702B33FF3F31}" type="slidenum">
              <a:rPr lang="en-US"/>
              <a:pPr/>
              <a:t>9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9D05A1-954A-4984-9D92-2B3FA9AA86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211B33-C633-4EDB-9E7A-FB569C08CD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8763" y="111125"/>
            <a:ext cx="2022475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1338" y="111125"/>
            <a:ext cx="5915025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2A7B45-6600-4D7E-9D61-86B0B211B0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AC73EB-7913-4AC9-BDCE-9A74ED0A08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E8ED23-ADBF-4257-894E-C26DAF4ED1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9572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3925" y="1371600"/>
            <a:ext cx="3897313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64A9E5-E909-481E-89C3-C410227BC7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0C518-6918-490E-8D38-B435C95585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C9DA52-0F76-4537-968F-1029BB6C49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9A7722-CC11-43EE-9610-CCF780E920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BC47EB-CAD1-4589-B5DE-86656CC219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878815-2EB3-4AC4-A767-C0B7F04A61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 rot="5400000">
            <a:off x="4379912" y="2093913"/>
            <a:ext cx="384175" cy="9144000"/>
          </a:xfrm>
          <a:prstGeom prst="rect">
            <a:avLst/>
          </a:prstGeom>
          <a:solidFill>
            <a:srgbClr val="5B0DA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41338" y="111125"/>
            <a:ext cx="804545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99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9454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384175" cy="6858000"/>
          </a:xfrm>
          <a:prstGeom prst="rect">
            <a:avLst/>
          </a:prstGeom>
          <a:solidFill>
            <a:srgbClr val="5B0DA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84150" y="6262688"/>
            <a:ext cx="406400" cy="406400"/>
          </a:xfrm>
          <a:prstGeom prst="rect">
            <a:avLst/>
          </a:prstGeom>
          <a:solidFill>
            <a:srgbClr val="5B0DA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382588" y="6092825"/>
            <a:ext cx="398462" cy="37941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spcBef>
                <a:spcPct val="0"/>
              </a:spcBef>
              <a:buClrTx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565900" y="6461125"/>
            <a:ext cx="2578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buClrTx/>
            </a:pPr>
            <a:r>
              <a:rPr lang="en-US" sz="1000" b="0">
                <a:solidFill>
                  <a:srgbClr val="FFFF99"/>
                </a:solidFill>
                <a:latin typeface="Copperplate Gothic Light" pitchFamily="34" charset="0"/>
              </a:rPr>
              <a:t>Computing &amp; Information Sciences</a:t>
            </a:r>
          </a:p>
          <a:p>
            <a:pPr algn="r">
              <a:spcBef>
                <a:spcPct val="0"/>
              </a:spcBef>
              <a:buClrTx/>
            </a:pPr>
            <a:r>
              <a:rPr lang="en-US" sz="1000" b="0">
                <a:solidFill>
                  <a:srgbClr val="FFFF99"/>
                </a:solidFill>
                <a:latin typeface="Copperplate Gothic Light" pitchFamily="34" charset="0"/>
              </a:rPr>
              <a:t>Kansas State University</a:t>
            </a: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123825"/>
            <a:ext cx="5159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defRPr sz="1000" b="0">
                <a:solidFill>
                  <a:srgbClr val="FFFF99"/>
                </a:solidFill>
                <a:latin typeface="+mj-lt"/>
              </a:defRPr>
            </a:lvl1pPr>
          </a:lstStyle>
          <a:p>
            <a:fld id="{E57356D4-33B4-4E75-9FC2-36B203D83DE4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7180" name="Group 12"/>
          <p:cNvGrpSpPr>
            <a:grpSpLocks/>
          </p:cNvGrpSpPr>
          <p:nvPr/>
        </p:nvGrpSpPr>
        <p:grpSpPr bwMode="auto">
          <a:xfrm>
            <a:off x="498475" y="76200"/>
            <a:ext cx="720725" cy="838200"/>
            <a:chOff x="1344" y="384"/>
            <a:chExt cx="1488" cy="1728"/>
          </a:xfrm>
        </p:grpSpPr>
        <p:sp>
          <p:nvSpPr>
            <p:cNvPr id="7181" name="Oval 13"/>
            <p:cNvSpPr>
              <a:spLocks noChangeArrowheads="1"/>
            </p:cNvSpPr>
            <p:nvPr/>
          </p:nvSpPr>
          <p:spPr bwMode="auto">
            <a:xfrm>
              <a:off x="1344" y="900"/>
              <a:ext cx="240" cy="240"/>
            </a:xfrm>
            <a:prstGeom prst="ellipse">
              <a:avLst/>
            </a:prstGeom>
            <a:solidFill>
              <a:srgbClr val="66FF33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auto">
            <a:xfrm>
              <a:off x="1344" y="384"/>
              <a:ext cx="240" cy="240"/>
            </a:xfrm>
            <a:prstGeom prst="ellipse">
              <a:avLst/>
            </a:prstGeom>
            <a:solidFill>
              <a:srgbClr val="0066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auto">
            <a:xfrm>
              <a:off x="1920" y="900"/>
              <a:ext cx="240" cy="240"/>
            </a:xfrm>
            <a:prstGeom prst="ellipse">
              <a:avLst/>
            </a:prstGeom>
            <a:solidFill>
              <a:srgbClr val="66FF33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auto">
            <a:xfrm>
              <a:off x="2256" y="384"/>
              <a:ext cx="240" cy="240"/>
            </a:xfrm>
            <a:prstGeom prst="ellipse">
              <a:avLst/>
            </a:prstGeom>
            <a:solidFill>
              <a:srgbClr val="0066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Oval 17"/>
            <p:cNvSpPr>
              <a:spLocks noChangeArrowheads="1"/>
            </p:cNvSpPr>
            <p:nvPr/>
          </p:nvSpPr>
          <p:spPr bwMode="auto">
            <a:xfrm>
              <a:off x="2592" y="900"/>
              <a:ext cx="240" cy="240"/>
            </a:xfrm>
            <a:prstGeom prst="ellipse">
              <a:avLst/>
            </a:prstGeom>
            <a:solidFill>
              <a:srgbClr val="66FF33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Oval 18"/>
            <p:cNvSpPr>
              <a:spLocks noChangeArrowheads="1"/>
            </p:cNvSpPr>
            <p:nvPr/>
          </p:nvSpPr>
          <p:spPr bwMode="auto">
            <a:xfrm>
              <a:off x="1920" y="1392"/>
              <a:ext cx="240" cy="240"/>
            </a:xfrm>
            <a:prstGeom prst="ellipse">
              <a:avLst/>
            </a:prstGeom>
            <a:solidFill>
              <a:srgbClr val="FFFF66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19"/>
            <p:cNvSpPr>
              <a:spLocks noChangeArrowheads="1"/>
            </p:cNvSpPr>
            <p:nvPr/>
          </p:nvSpPr>
          <p:spPr bwMode="auto">
            <a:xfrm>
              <a:off x="1632" y="1872"/>
              <a:ext cx="240" cy="2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Oval 20"/>
            <p:cNvSpPr>
              <a:spLocks noChangeArrowheads="1"/>
            </p:cNvSpPr>
            <p:nvPr/>
          </p:nvSpPr>
          <p:spPr bwMode="auto">
            <a:xfrm>
              <a:off x="2304" y="1872"/>
              <a:ext cx="240" cy="24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189" name="AutoShape 21"/>
            <p:cNvCxnSpPr>
              <a:cxnSpLocks noChangeShapeType="1"/>
              <a:stCxn id="7182" idx="4"/>
              <a:endCxn id="7181" idx="0"/>
            </p:cNvCxnSpPr>
            <p:nvPr/>
          </p:nvCxnSpPr>
          <p:spPr bwMode="auto">
            <a:xfrm>
              <a:off x="1464" y="636"/>
              <a:ext cx="0" cy="25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0" name="AutoShape 22"/>
            <p:cNvCxnSpPr>
              <a:cxnSpLocks noChangeShapeType="1"/>
              <a:stCxn id="7184" idx="3"/>
              <a:endCxn id="7183" idx="0"/>
            </p:cNvCxnSpPr>
            <p:nvPr/>
          </p:nvCxnSpPr>
          <p:spPr bwMode="auto">
            <a:xfrm flipH="1">
              <a:off x="2040" y="601"/>
              <a:ext cx="251" cy="2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1" name="AutoShape 23"/>
            <p:cNvCxnSpPr>
              <a:cxnSpLocks noChangeShapeType="1"/>
              <a:stCxn id="7184" idx="5"/>
              <a:endCxn id="7185" idx="0"/>
            </p:cNvCxnSpPr>
            <p:nvPr/>
          </p:nvCxnSpPr>
          <p:spPr bwMode="auto">
            <a:xfrm>
              <a:off x="2461" y="601"/>
              <a:ext cx="251" cy="2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2" name="AutoShape 24"/>
            <p:cNvCxnSpPr>
              <a:cxnSpLocks noChangeShapeType="1"/>
              <a:stCxn id="7181" idx="4"/>
              <a:endCxn id="7186" idx="1"/>
            </p:cNvCxnSpPr>
            <p:nvPr/>
          </p:nvCxnSpPr>
          <p:spPr bwMode="auto">
            <a:xfrm>
              <a:off x="1464" y="1152"/>
              <a:ext cx="491" cy="26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3" name="AutoShape 25"/>
            <p:cNvCxnSpPr>
              <a:cxnSpLocks noChangeShapeType="1"/>
              <a:stCxn id="7183" idx="4"/>
              <a:endCxn id="7186" idx="0"/>
            </p:cNvCxnSpPr>
            <p:nvPr/>
          </p:nvCxnSpPr>
          <p:spPr bwMode="auto">
            <a:xfrm>
              <a:off x="2040" y="1152"/>
              <a:ext cx="0" cy="22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4" name="AutoShape 26"/>
            <p:cNvCxnSpPr>
              <a:cxnSpLocks noChangeShapeType="1"/>
              <a:stCxn id="7185" idx="4"/>
              <a:endCxn id="7188" idx="0"/>
            </p:cNvCxnSpPr>
            <p:nvPr/>
          </p:nvCxnSpPr>
          <p:spPr bwMode="auto">
            <a:xfrm flipH="1">
              <a:off x="2424" y="1152"/>
              <a:ext cx="288" cy="70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5" name="AutoShape 27"/>
            <p:cNvCxnSpPr>
              <a:cxnSpLocks noChangeShapeType="1"/>
              <a:stCxn id="7186" idx="5"/>
              <a:endCxn id="7188" idx="1"/>
            </p:cNvCxnSpPr>
            <p:nvPr/>
          </p:nvCxnSpPr>
          <p:spPr bwMode="auto">
            <a:xfrm>
              <a:off x="2125" y="1609"/>
              <a:ext cx="214" cy="28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  <p:cxnSp>
          <p:nvCxnSpPr>
            <p:cNvPr id="7196" name="AutoShape 28"/>
            <p:cNvCxnSpPr>
              <a:cxnSpLocks noChangeShapeType="1"/>
              <a:stCxn id="7186" idx="3"/>
              <a:endCxn id="7187" idx="0"/>
            </p:cNvCxnSpPr>
            <p:nvPr/>
          </p:nvCxnSpPr>
          <p:spPr bwMode="auto">
            <a:xfrm flipH="1">
              <a:off x="1752" y="1609"/>
              <a:ext cx="203" cy="251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med"/>
            </a:ln>
            <a:effectLst/>
          </p:spPr>
        </p:cxnSp>
      </p:grpSp>
      <p:pic>
        <p:nvPicPr>
          <p:cNvPr id="7197" name="Picture 29" descr="powerca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05800" y="5802313"/>
            <a:ext cx="838200" cy="674687"/>
          </a:xfrm>
          <a:prstGeom prst="rect">
            <a:avLst/>
          </a:prstGeom>
          <a:noFill/>
        </p:spPr>
      </p:pic>
      <p:sp>
        <p:nvSpPr>
          <p:cNvPr id="30" name="Text Box 8"/>
          <p:cNvSpPr txBox="1">
            <a:spLocks noChangeArrowheads="1"/>
          </p:cNvSpPr>
          <p:nvPr userDrawn="1"/>
        </p:nvSpPr>
        <p:spPr bwMode="auto">
          <a:xfrm>
            <a:off x="0" y="6461125"/>
            <a:ext cx="26997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b="0" u="none" dirty="0" smtClean="0">
                <a:solidFill>
                  <a:srgbClr val="FFFF99"/>
                </a:solidFill>
                <a:latin typeface="Copperplate Gothic Light" pitchFamily="34" charset="0"/>
              </a:rPr>
              <a:t>CIS 536/636</a:t>
            </a:r>
          </a:p>
          <a:p>
            <a:pPr algn="l">
              <a:defRPr/>
            </a:pPr>
            <a:r>
              <a:rPr lang="en-US" sz="1000" b="0" u="none" dirty="0" smtClean="0">
                <a:solidFill>
                  <a:srgbClr val="FFFF99"/>
                </a:solidFill>
                <a:latin typeface="Copperplate Gothic Light" pitchFamily="34" charset="0"/>
              </a:rPr>
              <a:t>Introduction to</a:t>
            </a:r>
            <a:r>
              <a:rPr lang="en-US" sz="1000" b="0" u="none" baseline="0" dirty="0" smtClean="0">
                <a:solidFill>
                  <a:srgbClr val="FFFF99"/>
                </a:solidFill>
                <a:latin typeface="Copperplate Gothic Light" pitchFamily="34" charset="0"/>
              </a:rPr>
              <a:t> </a:t>
            </a:r>
            <a:r>
              <a:rPr lang="en-US" sz="1000" b="0" u="none" dirty="0" smtClean="0">
                <a:solidFill>
                  <a:srgbClr val="FFFF99"/>
                </a:solidFill>
                <a:latin typeface="Copperplate Gothic Light" pitchFamily="34" charset="0"/>
              </a:rPr>
              <a:t>Computer Graphics</a:t>
            </a:r>
            <a:endParaRPr lang="en-US" sz="1000" b="0" u="none" dirty="0">
              <a:solidFill>
                <a:srgbClr val="FFFF99"/>
              </a:solidFill>
              <a:latin typeface="Copperplate Gothic Light" pitchFamily="34" charset="0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 userDrawn="1"/>
        </p:nvSpPr>
        <p:spPr bwMode="auto">
          <a:xfrm>
            <a:off x="4036850" y="6535579"/>
            <a:ext cx="13901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 b="0" u="none" dirty="0" smtClean="0">
                <a:solidFill>
                  <a:srgbClr val="FFFF99"/>
                </a:solidFill>
                <a:latin typeface="Copperplate Gothic Light" pitchFamily="34" charset="0"/>
              </a:rPr>
              <a:t>Lecture 19 of 41</a:t>
            </a:r>
            <a:endParaRPr lang="en-US" sz="1000" b="0" u="none" dirty="0">
              <a:solidFill>
                <a:srgbClr val="FFFF99"/>
              </a:solidFill>
              <a:latin typeface="Copperplate Gothic Ligh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B0DAA"/>
          </a:solidFill>
          <a:latin typeface="Copperplate Gothic Ligh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­"/>
        <a:defRPr>
          <a:solidFill>
            <a:srgbClr val="5B0DA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ð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u"/>
        <a:defRPr sz="1400">
          <a:solidFill>
            <a:srgbClr val="5B0DA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5B0DAA"/>
        </a:buClr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ieUq45" TargetMode="External"/><Relationship Id="rId3" Type="http://schemas.openxmlformats.org/officeDocument/2006/relationships/notesSlide" Target="../notesSlides/notesSlide1.xml"/><Relationship Id="rId7" Type="http://schemas.openxmlformats.org/officeDocument/2006/relationships/hyperlink" Target="http://www.cis.ksu.edu/~bhsu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hyperlink" Target="http://www.kddresearch.org/Courses/CIS636" TargetMode="External"/><Relationship Id="rId5" Type="http://schemas.openxmlformats.org/officeDocument/2006/relationships/hyperlink" Target="http://bit.ly/eVizrE" TargetMode="External"/><Relationship Id="rId4" Type="http://schemas.openxmlformats.org/officeDocument/2006/relationships/hyperlink" Target="http://bit.ly/hGvXlH" TargetMode="External"/><Relationship Id="rId9" Type="http://schemas.openxmlformats.org/officeDocument/2006/relationships/hyperlink" Target="http://www.kddresearch.org/Courses/CIS636/Lectures/Video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hyperlink" Target="http://bit.ly/eZ9MA8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hyperlink" Target="http://bit.ly/ieUq45" TargetMode="External"/><Relationship Id="rId4" Type="http://schemas.openxmlformats.org/officeDocument/2006/relationships/hyperlink" Target="http://bit.ly/eM1gz8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Relationship Id="rId9" Type="http://schemas.openxmlformats.org/officeDocument/2006/relationships/hyperlink" Target="http://bit.ly/gbufRA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Vi5PlrZpG40" TargetMode="Externa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3.xml"/><Relationship Id="rId7" Type="http://schemas.openxmlformats.org/officeDocument/2006/relationships/hyperlink" Target="http://bit.ly/hSKCE3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10" Type="http://schemas.openxmlformats.org/officeDocument/2006/relationships/image" Target="../media/image21.jpeg"/><Relationship Id="rId4" Type="http://schemas.openxmlformats.org/officeDocument/2006/relationships/hyperlink" Target="http://bit.ly/eM1gz8" TargetMode="External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hyperlink" Target="http://bit.ly/fJ9U3Y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15.gif"/><Relationship Id="rId11" Type="http://schemas.openxmlformats.org/officeDocument/2006/relationships/hyperlink" Target="http://hdps.wikia.com/wiki/Dawn" TargetMode="External"/><Relationship Id="rId5" Type="http://schemas.openxmlformats.org/officeDocument/2006/relationships/hyperlink" Target="http://bit.ly/eFkXmk" TargetMode="External"/><Relationship Id="rId10" Type="http://schemas.openxmlformats.org/officeDocument/2006/relationships/hyperlink" Target="http://youtu.be/4D2meIv08rQ" TargetMode="External"/><Relationship Id="rId4" Type="http://schemas.openxmlformats.org/officeDocument/2006/relationships/hyperlink" Target="http://bit.ly/eM1gz8" TargetMode="External"/><Relationship Id="rId9" Type="http://schemas.openxmlformats.org/officeDocument/2006/relationships/hyperlink" Target="http://en.wikipedia.org/wiki/Dawn_(demo)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15.gif"/><Relationship Id="rId5" Type="http://schemas.openxmlformats.org/officeDocument/2006/relationships/hyperlink" Target="http://bit.ly/eFkXmk" TargetMode="External"/><Relationship Id="rId4" Type="http://schemas.openxmlformats.org/officeDocument/2006/relationships/hyperlink" Target="http://bit.ly/eM1gz8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d1_JBMrrYw8" TargetMode="External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6.jpeg"/><Relationship Id="rId12" Type="http://schemas.openxmlformats.org/officeDocument/2006/relationships/hyperlink" Target="http://youtu.be/pYcGFLgJ8Uo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hyperlink" Target="http://www.massivesoftware.com/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5.gif"/><Relationship Id="rId10" Type="http://schemas.openxmlformats.org/officeDocument/2006/relationships/hyperlink" Target="http://youtu.be/stMN1hwCJg0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hyperlink" Target="http://www.cs.virginia.edu/~jdl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bit.ly/eB1Oj4" TargetMode="External"/><Relationship Id="rId9" Type="http://schemas.openxmlformats.org/officeDocument/2006/relationships/hyperlink" Target="http://www.cs.princeton.edu/~fun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hyperlink" Target="http://bit.ly/hPIXd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bit.ly/hPIXd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hyperlink" Target="http://bit.ly/ieUq45" TargetMode="External"/><Relationship Id="rId4" Type="http://schemas.openxmlformats.org/officeDocument/2006/relationships/hyperlink" Target="http://bit.ly/eM1gz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hyperlink" Target="http://en.wikipedia.org/wiki/Bounding_volume_hierarchy" TargetMode="External"/><Relationship Id="rId4" Type="http://schemas.openxmlformats.org/officeDocument/2006/relationships/hyperlink" Target="http://wiki.vrmedia.it/index.php?title=Shadow_Mapp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hyperlink" Target="http://bit.ly/ieUq45" TargetMode="External"/><Relationship Id="rId4" Type="http://schemas.openxmlformats.org/officeDocument/2006/relationships/hyperlink" Target="http://bit.ly/eM1gz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5" name="Rectangle 3"/>
          <p:cNvSpPr>
            <a:spLocks noChangeArrowheads="1"/>
          </p:cNvSpPr>
          <p:nvPr/>
        </p:nvSpPr>
        <p:spPr bwMode="auto">
          <a:xfrm>
            <a:off x="1009650" y="2286000"/>
            <a:ext cx="77533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r>
              <a:rPr lang="en-US" sz="2000" dirty="0"/>
              <a:t>William H. Hsu</a:t>
            </a:r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r>
              <a:rPr lang="en-US" sz="2000" dirty="0"/>
              <a:t>Department of Computing and Information Sciences, </a:t>
            </a:r>
            <a:r>
              <a:rPr lang="en-US" sz="2000" dirty="0" smtClean="0"/>
              <a:t>KSU</a:t>
            </a:r>
            <a:endParaRPr lang="en-US" sz="1600" dirty="0"/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endParaRPr lang="en-US" sz="1600" dirty="0"/>
          </a:p>
          <a:p>
            <a:pPr marL="342900" indent="-342900" algn="ctr">
              <a:buClr>
                <a:srgbClr val="5B0DAA"/>
              </a:buClr>
            </a:pPr>
            <a:r>
              <a:rPr lang="en-US" sz="1600" dirty="0" smtClean="0"/>
              <a:t>KSOL course pages: </a:t>
            </a:r>
            <a:r>
              <a:rPr lang="en-US" sz="1600" dirty="0" smtClean="0">
                <a:solidFill>
                  <a:srgbClr val="0000CC"/>
                </a:solidFill>
                <a:hlinkClick r:id="rId4"/>
              </a:rPr>
              <a:t>http://bit.ly/hGvXlH</a:t>
            </a:r>
            <a:r>
              <a:rPr lang="en-US" sz="1600" dirty="0" smtClean="0">
                <a:solidFill>
                  <a:srgbClr val="0000CC"/>
                </a:solidFill>
              </a:rPr>
              <a:t> / </a:t>
            </a:r>
            <a:r>
              <a:rPr lang="en-US" sz="1600" dirty="0" smtClean="0">
                <a:solidFill>
                  <a:srgbClr val="0000CC"/>
                </a:solidFill>
                <a:hlinkClick r:id="rId5"/>
              </a:rPr>
              <a:t>http://bit.ly/eVizrE</a:t>
            </a:r>
            <a:r>
              <a:rPr lang="en-US" sz="1600" dirty="0" smtClean="0">
                <a:solidFill>
                  <a:srgbClr val="0000CC"/>
                </a:solidFill>
              </a:rPr>
              <a:t> </a:t>
            </a:r>
            <a:endParaRPr lang="en-US" sz="1600" dirty="0" smtClean="0"/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r>
              <a:rPr lang="en-US" sz="1600" dirty="0" smtClean="0"/>
              <a:t>Public mirror web site: </a:t>
            </a:r>
            <a:r>
              <a:rPr lang="en-US" sz="1600" dirty="0" smtClean="0">
                <a:hlinkClick r:id="rId6"/>
              </a:rPr>
              <a:t>http://www.kddresearch.org/Courses/CIS636</a:t>
            </a:r>
            <a:endParaRPr lang="en-US" sz="1600" dirty="0" smtClean="0"/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r>
              <a:rPr lang="en-US" sz="1600" dirty="0" smtClean="0"/>
              <a:t>Instructor home page: </a:t>
            </a:r>
            <a:r>
              <a:rPr lang="en-US" sz="1600" u="sng" dirty="0" smtClean="0">
                <a:hlinkClick r:id="rId7"/>
              </a:rPr>
              <a:t>http://www.cis.ksu.edu/~bhsu</a:t>
            </a:r>
            <a:endParaRPr lang="en-US" sz="1600" u="sng" dirty="0" smtClean="0"/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endParaRPr lang="en-US" sz="1600" u="sng" dirty="0" smtClean="0"/>
          </a:p>
          <a:p>
            <a:pPr marL="342900" indent="-342900" algn="ctr">
              <a:buClr>
                <a:srgbClr val="5B0DAA"/>
              </a:buClr>
              <a:buFont typeface="Wingdings" pitchFamily="2" charset="2"/>
              <a:buNone/>
            </a:pPr>
            <a:r>
              <a:rPr lang="en-US" sz="1600" dirty="0" smtClean="0"/>
              <a:t>Readings:</a:t>
            </a:r>
            <a:endParaRPr lang="en-US" sz="1600" dirty="0"/>
          </a:p>
          <a:p>
            <a:pPr marL="342900" indent="-342900" algn="ctr">
              <a:buClr>
                <a:srgbClr val="5B0DAA"/>
              </a:buClr>
            </a:pPr>
            <a:endParaRPr lang="en-US" sz="1600" b="0" dirty="0" smtClean="0"/>
          </a:p>
          <a:p>
            <a:pPr marL="342900" indent="-342900" algn="ctr">
              <a:buClr>
                <a:srgbClr val="5B0DAA"/>
              </a:buClr>
            </a:pPr>
            <a:r>
              <a:rPr lang="en-US" sz="1600" b="0" dirty="0" smtClean="0"/>
              <a:t>Today: </a:t>
            </a:r>
            <a:r>
              <a:rPr lang="en-US" sz="1600" b="0" dirty="0" smtClean="0">
                <a:latin typeface="Arial"/>
                <a:cs typeface="Arial"/>
              </a:rPr>
              <a:t>§</a:t>
            </a:r>
            <a:r>
              <a:rPr lang="en-US" sz="1600" b="0" dirty="0" smtClean="0"/>
              <a:t>5.3 – 5.5, Eberly </a:t>
            </a:r>
            <a:r>
              <a:rPr lang="en-US" sz="1600" b="0" i="1" dirty="0" smtClean="0"/>
              <a:t>2</a:t>
            </a:r>
            <a:r>
              <a:rPr lang="en-US" sz="1600" b="0" i="1" baseline="30000" dirty="0" smtClean="0"/>
              <a:t>e </a:t>
            </a:r>
            <a:r>
              <a:rPr lang="en-US" sz="1600" b="0" dirty="0" smtClean="0"/>
              <a:t>– see </a:t>
            </a:r>
            <a:r>
              <a:rPr lang="en-US" sz="1600" dirty="0" smtClean="0">
                <a:hlinkClick r:id="rId8"/>
              </a:rPr>
              <a:t>http://bit.ly/ieUq45</a:t>
            </a:r>
            <a:r>
              <a:rPr lang="en-US" sz="1600" b="0" dirty="0" smtClean="0"/>
              <a:t>; </a:t>
            </a:r>
            <a:r>
              <a:rPr lang="en-US" sz="1600" dirty="0" smtClean="0">
                <a:solidFill>
                  <a:srgbClr val="FF6600"/>
                </a:solidFill>
              </a:rPr>
              <a:t>CGA handout</a:t>
            </a:r>
            <a:endParaRPr lang="en-US" sz="1600" dirty="0" smtClean="0"/>
          </a:p>
          <a:p>
            <a:pPr marL="342900" indent="-342900" algn="ctr">
              <a:buClr>
                <a:srgbClr val="5B0DAA"/>
              </a:buClr>
            </a:pPr>
            <a:r>
              <a:rPr lang="en-US" sz="1600" b="0" dirty="0" smtClean="0"/>
              <a:t>Next class: </a:t>
            </a:r>
            <a:r>
              <a:rPr lang="en-US" sz="1600" b="0" dirty="0" smtClean="0">
                <a:latin typeface="Arial"/>
                <a:cs typeface="Arial"/>
              </a:rPr>
              <a:t>§</a:t>
            </a:r>
            <a:r>
              <a:rPr lang="en-US" sz="1600" b="0" dirty="0" smtClean="0"/>
              <a:t>10.4, 12.7, Eberly </a:t>
            </a:r>
            <a:r>
              <a:rPr lang="en-US" sz="1600" b="0" i="1" dirty="0" smtClean="0"/>
              <a:t>2</a:t>
            </a:r>
            <a:r>
              <a:rPr lang="en-US" sz="1600" b="0" i="1" baseline="30000" dirty="0" smtClean="0"/>
              <a:t>e</a:t>
            </a:r>
            <a:r>
              <a:rPr lang="en-US" sz="1600" b="0" dirty="0" smtClean="0"/>
              <a:t>, </a:t>
            </a:r>
            <a:r>
              <a:rPr lang="en-US" sz="1600" dirty="0" smtClean="0">
                <a:solidFill>
                  <a:srgbClr val="FF6600"/>
                </a:solidFill>
              </a:rPr>
              <a:t>Mesh handout</a:t>
            </a:r>
          </a:p>
          <a:p>
            <a:pPr marL="342900" indent="-342900" algn="ctr">
              <a:buClr>
                <a:srgbClr val="5B0DAA"/>
              </a:buClr>
            </a:pPr>
            <a:r>
              <a:rPr lang="en-US" sz="1600" b="0" dirty="0" smtClean="0"/>
              <a:t>Videos: </a:t>
            </a:r>
            <a:r>
              <a:rPr lang="en-US" sz="1600" dirty="0" smtClean="0">
                <a:hlinkClick r:id="rId9"/>
              </a:rPr>
              <a:t>http://www.kddresearch.org/Courses/CIS636/Lectures/Videos/</a:t>
            </a:r>
            <a:endParaRPr lang="en-US" sz="1600" dirty="0" smtClean="0">
              <a:solidFill>
                <a:srgbClr val="FF6600"/>
              </a:solidFill>
            </a:endParaRP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2150706" y="950893"/>
            <a:ext cx="54713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/>
              <a:t>Skinning &amp; Morphing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/>
              <a:t>Videos 2: Special Effects (SFX)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20378" y="76200"/>
            <a:ext cx="753189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u="none" dirty="0" smtClean="0">
                <a:solidFill>
                  <a:srgbClr val="5B0DAA"/>
                </a:solidFill>
                <a:latin typeface="Copperplate Gothic Light" pitchFamily="34" charset="0"/>
              </a:rPr>
              <a:t>Lecture 19 of 41</a:t>
            </a:r>
            <a:endParaRPr lang="en-US" sz="2800" u="none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Review [6]: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Scene Graph State – Animation State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4455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B050"/>
                </a:solidFill>
              </a:rPr>
              <a:t>Adapted from </a:t>
            </a:r>
            <a:r>
              <a:rPr lang="en-US" sz="1200" i="1" dirty="0" smtClean="0">
                <a:solidFill>
                  <a:srgbClr val="00B050"/>
                </a:solidFill>
              </a:rPr>
              <a:t>3D Game Engine Design </a:t>
            </a:r>
            <a:r>
              <a:rPr lang="en-US" sz="1200" dirty="0" smtClean="0">
                <a:solidFill>
                  <a:srgbClr val="00B050"/>
                </a:solidFill>
              </a:rPr>
              <a:t>© 2000 D. H. Eberly</a:t>
            </a:r>
            <a:endParaRPr lang="en-US" sz="1200" dirty="0" smtClean="0">
              <a:solidFill>
                <a:srgbClr val="00B050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B050"/>
                </a:solidFill>
              </a:rPr>
              <a:t>See </a:t>
            </a:r>
            <a:r>
              <a:rPr lang="en-US" sz="1200" dirty="0" smtClean="0">
                <a:solidFill>
                  <a:srgbClr val="00B050"/>
                </a:solidFill>
                <a:hlinkClick r:id="rId5"/>
              </a:rPr>
              <a:t>http://bit.ly/ieUq45</a:t>
            </a:r>
            <a:r>
              <a:rPr lang="en-US" sz="1200" dirty="0" smtClean="0">
                <a:solidFill>
                  <a:srgbClr val="00B050"/>
                </a:solidFill>
              </a:rPr>
              <a:t> for second edition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Can Capture Animation Information Hierarchically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Example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Consider articulated figure from last lecture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Let each node represent joint of character model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Neck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Shoulder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Elbow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Wrist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Knee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Procedural Transformation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How It Works: Controllers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Each node has controller function/method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Manages quantity that changes over time (</a:t>
            </a:r>
            <a:r>
              <a:rPr lang="en-US" sz="1800" i="1" dirty="0" smtClean="0">
                <a:solidFill>
                  <a:srgbClr val="0000CC"/>
                </a:solidFill>
              </a:rPr>
              <a:t>e.g.</a:t>
            </a:r>
            <a:r>
              <a:rPr lang="en-US" sz="1800" dirty="0" smtClean="0">
                <a:solidFill>
                  <a:srgbClr val="0000CC"/>
                </a:solidFill>
              </a:rPr>
              <a:t>, angle)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6629" y="2514600"/>
            <a:ext cx="2185171" cy="217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858000" y="3369945"/>
            <a:ext cx="1643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200" dirty="0" smtClean="0"/>
              <a:t>© 2002 D. M. Murillo</a:t>
            </a:r>
          </a:p>
          <a:p>
            <a:pPr algn="ctr">
              <a:spcBef>
                <a:spcPts val="0"/>
              </a:spcBef>
            </a:pPr>
            <a:r>
              <a:rPr lang="en-US" sz="1200" dirty="0" smtClean="0">
                <a:hlinkClick r:id="rId7"/>
              </a:rPr>
              <a:t>http://bit.ly/eZ9MA8</a:t>
            </a:r>
            <a:endParaRPr lang="en-US" sz="1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Acknowledgements: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Morphing &amp; Animation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990600"/>
            <a:ext cx="6553200" cy="457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eel-tiger-tami-morp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6900" y="2186226"/>
            <a:ext cx="1625600" cy="121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3557826"/>
            <a:ext cx="1905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000" dirty="0" smtClean="0">
                <a:solidFill>
                  <a:srgbClr val="9966FF"/>
                </a:solidFill>
              </a:rPr>
              <a:t>“Morphing How-To Guide”</a:t>
            </a:r>
          </a:p>
          <a:p>
            <a:pPr algn="ctr">
              <a:spcBef>
                <a:spcPts val="0"/>
              </a:spcBef>
            </a:pPr>
            <a:r>
              <a:rPr lang="en-US" sz="1000" dirty="0" smtClean="0">
                <a:solidFill>
                  <a:srgbClr val="9966FF"/>
                </a:solidFill>
              </a:rPr>
              <a:t>© 2005 – 2011 B. </a:t>
            </a:r>
            <a:r>
              <a:rPr lang="en-US" sz="1000" dirty="0" err="1" smtClean="0">
                <a:solidFill>
                  <a:srgbClr val="9966FF"/>
                </a:solidFill>
              </a:rPr>
              <a:t>Ropelato</a:t>
            </a:r>
            <a:r>
              <a:rPr lang="en-US" sz="1000" dirty="0" smtClean="0">
                <a:solidFill>
                  <a:srgbClr val="9966FF"/>
                </a:solidFill>
              </a:rPr>
              <a:t> &amp; J. C. Weaver</a:t>
            </a:r>
          </a:p>
          <a:p>
            <a:pPr algn="ctr">
              <a:spcBef>
                <a:spcPts val="0"/>
              </a:spcBef>
            </a:pPr>
            <a:r>
              <a:rPr lang="en-US" sz="1000" i="1" dirty="0" smtClean="0">
                <a:solidFill>
                  <a:srgbClr val="9966FF"/>
                </a:solidFill>
              </a:rPr>
              <a:t>TopTenReviews.com</a:t>
            </a:r>
          </a:p>
          <a:p>
            <a:pPr algn="ctr">
              <a:spcBef>
                <a:spcPts val="0"/>
              </a:spcBef>
            </a:pPr>
            <a:r>
              <a:rPr lang="en-US" sz="1000" dirty="0" smtClean="0">
                <a:solidFill>
                  <a:srgbClr val="9966FF"/>
                </a:solidFill>
                <a:hlinkClick r:id="rId9"/>
              </a:rPr>
              <a:t>http://bit.ly/gbufRA</a:t>
            </a:r>
            <a:endParaRPr lang="en-US" sz="1000" dirty="0">
              <a:solidFill>
                <a:srgbClr val="9966FF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Morphing Techniques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u="sng" dirty="0" smtClean="0">
                <a:solidFill>
                  <a:srgbClr val="800000"/>
                </a:solidFill>
              </a:rPr>
              <a:t>Vertex </a:t>
            </a:r>
            <a:r>
              <a:rPr lang="en-US" sz="1800" u="sng" dirty="0" err="1" smtClean="0">
                <a:solidFill>
                  <a:srgbClr val="800000"/>
                </a:solidFill>
              </a:rPr>
              <a:t>Tweening</a:t>
            </a:r>
            <a:endParaRPr lang="en-US" sz="1800" u="sng" dirty="0" smtClean="0">
              <a:solidFill>
                <a:srgbClr val="800000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Two key meshes are blended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Varying by time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u="sng" dirty="0" smtClean="0">
                <a:solidFill>
                  <a:srgbClr val="800000"/>
                </a:solidFill>
              </a:rPr>
              <a:t>Morph Targets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Represent by relative vectors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From base mesh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To target meshes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Geometry</a:t>
            </a:r>
            <a:r>
              <a:rPr lang="en-US" sz="1800" dirty="0" smtClean="0">
                <a:solidFill>
                  <a:srgbClr val="0000CC"/>
                </a:solidFill>
              </a:rPr>
              <a:t>: mesh represents model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Samples</a:t>
            </a:r>
            <a:r>
              <a:rPr lang="en-US" sz="1800" dirty="0" smtClean="0">
                <a:solidFill>
                  <a:srgbClr val="0000CC"/>
                </a:solidFill>
              </a:rPr>
              <a:t>: corresponding images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Applications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Image morphing (see videos)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Lip syncing (work of </a:t>
            </a:r>
            <a:r>
              <a:rPr lang="en-US" sz="1800" dirty="0" err="1" smtClean="0">
                <a:solidFill>
                  <a:srgbClr val="0000CC"/>
                </a:solidFill>
              </a:rPr>
              <a:t>Elon</a:t>
            </a:r>
            <a:r>
              <a:rPr lang="en-US" sz="1800" dirty="0" smtClean="0">
                <a:solidFill>
                  <a:srgbClr val="0000CC"/>
                </a:solidFill>
              </a:rPr>
              <a:t> Gasper)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endParaRPr lang="en-US" sz="1800" dirty="0" smtClean="0">
              <a:solidFill>
                <a:srgbClr val="0000C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34000" y="2380690"/>
            <a:ext cx="3352800" cy="3048620"/>
            <a:chOff x="5334000" y="2380690"/>
            <a:chExt cx="3352800" cy="304862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34000" y="2380690"/>
              <a:ext cx="3352800" cy="2600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057900" y="5029200"/>
              <a:ext cx="1905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000" dirty="0" smtClean="0">
                  <a:solidFill>
                    <a:srgbClr val="FF0000"/>
                  </a:solidFill>
                </a:rPr>
                <a:t>© 1987 Exxon Mobil, Inc.</a:t>
              </a:r>
              <a:endParaRPr lang="en-US" sz="1000" i="1" dirty="0" smtClean="0">
                <a:solidFill>
                  <a:srgbClr val="FF0000"/>
                </a:solidFill>
              </a:endParaRPr>
            </a:p>
            <a:p>
              <a:pPr algn="ctr">
                <a:spcBef>
                  <a:spcPts val="0"/>
                </a:spcBef>
              </a:pPr>
              <a:r>
                <a:rPr lang="en-US" sz="1000" dirty="0" smtClean="0">
                  <a:solidFill>
                    <a:srgbClr val="FF0000"/>
                  </a:solidFill>
                  <a:hlinkClick r:id="rId8"/>
                </a:rPr>
                <a:t>http://youtu.be/Vi5PlrZpG40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Morph Target Animation [1]: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Definition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Idea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One base mesh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Can morph into multiple targets at same time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Effects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Facial animation, </a:t>
            </a:r>
            <a:r>
              <a:rPr lang="en-US" sz="1800" i="1" dirty="0" smtClean="0">
                <a:solidFill>
                  <a:srgbClr val="0000CC"/>
                </a:solidFill>
              </a:rPr>
              <a:t>e.g.</a:t>
            </a:r>
            <a:r>
              <a:rPr lang="en-US" sz="1800" dirty="0" smtClean="0">
                <a:solidFill>
                  <a:srgbClr val="0000CC"/>
                </a:solidFill>
              </a:rPr>
              <a:t>, </a:t>
            </a:r>
            <a:r>
              <a:rPr lang="en-US" sz="1800" i="1" dirty="0" smtClean="0">
                <a:solidFill>
                  <a:srgbClr val="0000CC"/>
                </a:solidFill>
              </a:rPr>
              <a:t>Alphabet Blocks</a:t>
            </a:r>
            <a:r>
              <a:rPr lang="en-US" sz="1800" dirty="0" smtClean="0">
                <a:solidFill>
                  <a:srgbClr val="0000CC"/>
                </a:solidFill>
              </a:rPr>
              <a:t> (1992) – </a:t>
            </a:r>
            <a:r>
              <a:rPr lang="en-US" sz="1800" dirty="0" smtClean="0">
                <a:solidFill>
                  <a:srgbClr val="0000CC"/>
                </a:solidFill>
                <a:hlinkClick r:id="rId7"/>
              </a:rPr>
              <a:t>http://bit.ly/hSKCE3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Muscle deformation</a:t>
            </a:r>
          </a:p>
        </p:txBody>
      </p:sp>
      <p:pic>
        <p:nvPicPr>
          <p:cNvPr id="11" name="Picture 6" descr="AngryHead_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307224"/>
            <a:ext cx="2133600" cy="2133600"/>
          </a:xfrm>
          <a:prstGeom prst="rect">
            <a:avLst/>
          </a:prstGeom>
          <a:noFill/>
        </p:spPr>
      </p:pic>
      <p:pic>
        <p:nvPicPr>
          <p:cNvPr id="12" name="Picture 8" descr="AngryHead_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9201" y="3288174"/>
            <a:ext cx="2133600" cy="2133600"/>
          </a:xfrm>
          <a:prstGeom prst="rect">
            <a:avLst/>
          </a:prstGeom>
          <a:noFill/>
        </p:spPr>
      </p:pic>
      <p:pic>
        <p:nvPicPr>
          <p:cNvPr id="13" name="Picture 10" descr="AngryHead_0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8687" y="3276600"/>
            <a:ext cx="2157113" cy="215711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Morph Target Animation [2]: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Interpolation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72" name="Rectangle 64"/>
          <p:cNvSpPr>
            <a:spLocks noChangeArrowheads="1"/>
          </p:cNvSpPr>
          <p:nvPr/>
        </p:nvSpPr>
        <p:spPr bwMode="auto">
          <a:xfrm>
            <a:off x="685800" y="4267200"/>
            <a:ext cx="8353425" cy="13000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73" name="Rectangle 65"/>
          <p:cNvSpPr>
            <a:spLocks noChangeArrowheads="1"/>
          </p:cNvSpPr>
          <p:nvPr/>
        </p:nvSpPr>
        <p:spPr bwMode="auto">
          <a:xfrm>
            <a:off x="533400" y="4114800"/>
            <a:ext cx="8353425" cy="1300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30" name="Text Box 63"/>
          <p:cNvSpPr txBox="1">
            <a:spLocks noChangeArrowheads="1"/>
          </p:cNvSpPr>
          <p:nvPr/>
        </p:nvSpPr>
        <p:spPr bwMode="auto">
          <a:xfrm>
            <a:off x="578126" y="4308474"/>
            <a:ext cx="8192812" cy="85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/>
              <a:t>Linear </a:t>
            </a:r>
            <a:r>
              <a:rPr lang="en-US" sz="1600" dirty="0" smtClean="0"/>
              <a:t>Interpolation</a:t>
            </a:r>
          </a:p>
          <a:p>
            <a:r>
              <a:rPr lang="en-US" dirty="0"/>
              <a:t>	Relative:  </a:t>
            </a:r>
            <a:r>
              <a:rPr lang="en-US" dirty="0" err="1"/>
              <a:t>Position</a:t>
            </a:r>
            <a:r>
              <a:rPr lang="en-US" baseline="-25000" dirty="0" err="1"/>
              <a:t>Output</a:t>
            </a:r>
            <a:r>
              <a:rPr lang="en-US" baseline="-25000" dirty="0"/>
              <a:t> </a:t>
            </a:r>
            <a:r>
              <a:rPr lang="en-US" dirty="0"/>
              <a:t>= </a:t>
            </a:r>
            <a:r>
              <a:rPr lang="en-US" dirty="0" err="1"/>
              <a:t>Position</a:t>
            </a:r>
            <a:r>
              <a:rPr lang="en-US" baseline="-25000" dirty="0" err="1"/>
              <a:t>Source</a:t>
            </a:r>
            <a:r>
              <a:rPr lang="en-US" dirty="0"/>
              <a:t> + (</a:t>
            </a:r>
            <a:r>
              <a:rPr lang="en-US" dirty="0" err="1"/>
              <a:t>Position</a:t>
            </a:r>
            <a:r>
              <a:rPr lang="en-US" baseline="-25000" dirty="0" err="1"/>
              <a:t>Destination</a:t>
            </a:r>
            <a:r>
              <a:rPr lang="en-US" dirty="0"/>
              <a:t> * Factor)</a:t>
            </a:r>
          </a:p>
          <a:p>
            <a:r>
              <a:rPr lang="en-US" dirty="0"/>
              <a:t>	Absolute: </a:t>
            </a:r>
            <a:r>
              <a:rPr lang="en-US" dirty="0" err="1"/>
              <a:t>Position</a:t>
            </a:r>
            <a:r>
              <a:rPr lang="en-US" baseline="-25000" dirty="0" err="1"/>
              <a:t>Output</a:t>
            </a:r>
            <a:r>
              <a:rPr lang="en-US" dirty="0"/>
              <a:t> = </a:t>
            </a:r>
            <a:r>
              <a:rPr lang="en-US" dirty="0" err="1"/>
              <a:t>Position</a:t>
            </a:r>
            <a:r>
              <a:rPr lang="en-US" baseline="-25000" dirty="0" err="1"/>
              <a:t>Source</a:t>
            </a:r>
            <a:r>
              <a:rPr lang="en-US" dirty="0"/>
              <a:t> + (</a:t>
            </a:r>
            <a:r>
              <a:rPr lang="en-US" dirty="0" err="1"/>
              <a:t>Position</a:t>
            </a:r>
            <a:r>
              <a:rPr lang="en-US" baseline="-25000" dirty="0" err="1"/>
              <a:t>Destination</a:t>
            </a:r>
            <a:r>
              <a:rPr lang="en-US" dirty="0"/>
              <a:t> – </a:t>
            </a:r>
            <a:r>
              <a:rPr lang="en-US" dirty="0" err="1"/>
              <a:t>Position</a:t>
            </a:r>
            <a:r>
              <a:rPr lang="en-US" baseline="-25000" dirty="0" err="1"/>
              <a:t>Source</a:t>
            </a:r>
            <a:r>
              <a:rPr lang="en-US" dirty="0"/>
              <a:t>)*Factor</a:t>
            </a:r>
            <a:endParaRPr lang="en-US" baseline="-25000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3429000" y="1143000"/>
            <a:ext cx="3005137" cy="2673350"/>
            <a:chOff x="881063" y="1282700"/>
            <a:chExt cx="3005137" cy="2673350"/>
          </a:xfrm>
        </p:grpSpPr>
        <p:sp>
          <p:nvSpPr>
            <p:cNvPr id="190" name="Oval 4"/>
            <p:cNvSpPr>
              <a:spLocks noChangeArrowheads="1"/>
            </p:cNvSpPr>
            <p:nvPr/>
          </p:nvSpPr>
          <p:spPr bwMode="auto">
            <a:xfrm>
              <a:off x="881063" y="1282700"/>
              <a:ext cx="3005137" cy="26733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1498600" y="1979613"/>
              <a:ext cx="357188" cy="3143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Oval 6"/>
            <p:cNvSpPr>
              <a:spLocks noChangeArrowheads="1"/>
            </p:cNvSpPr>
            <p:nvPr/>
          </p:nvSpPr>
          <p:spPr bwMode="auto">
            <a:xfrm>
              <a:off x="2635250" y="1966913"/>
              <a:ext cx="357188" cy="3143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9"/>
            <p:cNvSpPr>
              <a:spLocks/>
            </p:cNvSpPr>
            <p:nvPr/>
          </p:nvSpPr>
          <p:spPr bwMode="auto">
            <a:xfrm>
              <a:off x="1211263" y="3128963"/>
              <a:ext cx="2046287" cy="6762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3" y="362"/>
                </a:cxn>
                <a:cxn ang="0">
                  <a:pos x="927" y="367"/>
                </a:cxn>
                <a:cxn ang="0">
                  <a:pos x="1289" y="11"/>
                </a:cxn>
              </a:cxnLst>
              <a:rect l="0" t="0" r="r" b="b"/>
              <a:pathLst>
                <a:path w="1289" h="426">
                  <a:moveTo>
                    <a:pt x="0" y="0"/>
                  </a:moveTo>
                  <a:cubicBezTo>
                    <a:pt x="164" y="150"/>
                    <a:pt x="329" y="301"/>
                    <a:pt x="483" y="362"/>
                  </a:cubicBezTo>
                  <a:cubicBezTo>
                    <a:pt x="637" y="423"/>
                    <a:pt x="793" y="426"/>
                    <a:pt x="927" y="367"/>
                  </a:cubicBezTo>
                  <a:cubicBezTo>
                    <a:pt x="1061" y="308"/>
                    <a:pt x="1175" y="159"/>
                    <a:pt x="1289" y="1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Oval 10"/>
            <p:cNvSpPr>
              <a:spLocks noChangeArrowheads="1"/>
            </p:cNvSpPr>
            <p:nvPr/>
          </p:nvSpPr>
          <p:spPr bwMode="auto">
            <a:xfrm>
              <a:off x="1160463" y="3094038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Oval 11"/>
            <p:cNvSpPr>
              <a:spLocks noChangeArrowheads="1"/>
            </p:cNvSpPr>
            <p:nvPr/>
          </p:nvSpPr>
          <p:spPr bwMode="auto">
            <a:xfrm>
              <a:off x="1365250" y="3263900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Oval 12"/>
            <p:cNvSpPr>
              <a:spLocks noChangeArrowheads="1"/>
            </p:cNvSpPr>
            <p:nvPr/>
          </p:nvSpPr>
          <p:spPr bwMode="auto">
            <a:xfrm>
              <a:off x="1539875" y="3411538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Oval 13"/>
            <p:cNvSpPr>
              <a:spLocks noChangeArrowheads="1"/>
            </p:cNvSpPr>
            <p:nvPr/>
          </p:nvSpPr>
          <p:spPr bwMode="auto">
            <a:xfrm>
              <a:off x="1712913" y="3516313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Oval 14"/>
            <p:cNvSpPr>
              <a:spLocks noChangeArrowheads="1"/>
            </p:cNvSpPr>
            <p:nvPr/>
          </p:nvSpPr>
          <p:spPr bwMode="auto">
            <a:xfrm>
              <a:off x="1905000" y="3656013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Oval 15"/>
            <p:cNvSpPr>
              <a:spLocks noChangeArrowheads="1"/>
            </p:cNvSpPr>
            <p:nvPr/>
          </p:nvSpPr>
          <p:spPr bwMode="auto">
            <a:xfrm>
              <a:off x="2139950" y="3716338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Oval 16"/>
            <p:cNvSpPr>
              <a:spLocks noChangeArrowheads="1"/>
            </p:cNvSpPr>
            <p:nvPr/>
          </p:nvSpPr>
          <p:spPr bwMode="auto">
            <a:xfrm>
              <a:off x="2401888" y="3732213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Oval 17"/>
            <p:cNvSpPr>
              <a:spLocks noChangeArrowheads="1"/>
            </p:cNvSpPr>
            <p:nvPr/>
          </p:nvSpPr>
          <p:spPr bwMode="auto">
            <a:xfrm>
              <a:off x="2654300" y="3638550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Oval 18"/>
            <p:cNvSpPr>
              <a:spLocks noChangeArrowheads="1"/>
            </p:cNvSpPr>
            <p:nvPr/>
          </p:nvSpPr>
          <p:spPr bwMode="auto">
            <a:xfrm>
              <a:off x="2828925" y="3541713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Oval 19"/>
            <p:cNvSpPr>
              <a:spLocks noChangeArrowheads="1"/>
            </p:cNvSpPr>
            <p:nvPr/>
          </p:nvSpPr>
          <p:spPr bwMode="auto">
            <a:xfrm>
              <a:off x="2959100" y="3413125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Oval 20"/>
            <p:cNvSpPr>
              <a:spLocks noChangeArrowheads="1"/>
            </p:cNvSpPr>
            <p:nvPr/>
          </p:nvSpPr>
          <p:spPr bwMode="auto">
            <a:xfrm>
              <a:off x="3106738" y="3246438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Oval 21"/>
            <p:cNvSpPr>
              <a:spLocks noChangeArrowheads="1"/>
            </p:cNvSpPr>
            <p:nvPr/>
          </p:nvSpPr>
          <p:spPr bwMode="auto">
            <a:xfrm>
              <a:off x="3211513" y="3090863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Text Box 39"/>
            <p:cNvSpPr txBox="1">
              <a:spLocks noChangeArrowheads="1"/>
            </p:cNvSpPr>
            <p:nvPr/>
          </p:nvSpPr>
          <p:spPr bwMode="auto">
            <a:xfrm>
              <a:off x="1058863" y="2859088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1</a:t>
              </a:r>
            </a:p>
          </p:txBody>
        </p:sp>
        <p:sp>
          <p:nvSpPr>
            <p:cNvPr id="223" name="Text Box 40"/>
            <p:cNvSpPr txBox="1">
              <a:spLocks noChangeArrowheads="1"/>
            </p:cNvSpPr>
            <p:nvPr/>
          </p:nvSpPr>
          <p:spPr bwMode="auto">
            <a:xfrm>
              <a:off x="1341438" y="3019425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2</a:t>
              </a:r>
            </a:p>
          </p:txBody>
        </p:sp>
        <p:sp>
          <p:nvSpPr>
            <p:cNvPr id="224" name="Text Box 41"/>
            <p:cNvSpPr txBox="1">
              <a:spLocks noChangeArrowheads="1"/>
            </p:cNvSpPr>
            <p:nvPr/>
          </p:nvSpPr>
          <p:spPr bwMode="auto">
            <a:xfrm>
              <a:off x="1493838" y="3171825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3</a:t>
              </a:r>
            </a:p>
          </p:txBody>
        </p:sp>
        <p:sp>
          <p:nvSpPr>
            <p:cNvPr id="225" name="Text Box 42"/>
            <p:cNvSpPr txBox="1">
              <a:spLocks noChangeArrowheads="1"/>
            </p:cNvSpPr>
            <p:nvPr/>
          </p:nvSpPr>
          <p:spPr bwMode="auto">
            <a:xfrm>
              <a:off x="1646238" y="3298825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4</a:t>
              </a:r>
            </a:p>
          </p:txBody>
        </p:sp>
        <p:sp>
          <p:nvSpPr>
            <p:cNvPr id="226" name="Text Box 43"/>
            <p:cNvSpPr txBox="1">
              <a:spLocks noChangeArrowheads="1"/>
            </p:cNvSpPr>
            <p:nvPr/>
          </p:nvSpPr>
          <p:spPr bwMode="auto">
            <a:xfrm>
              <a:off x="1841500" y="3433763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5</a:t>
              </a:r>
            </a:p>
          </p:txBody>
        </p:sp>
        <p:sp>
          <p:nvSpPr>
            <p:cNvPr id="227" name="Text Box 44"/>
            <p:cNvSpPr txBox="1">
              <a:spLocks noChangeArrowheads="1"/>
            </p:cNvSpPr>
            <p:nvPr/>
          </p:nvSpPr>
          <p:spPr bwMode="auto">
            <a:xfrm>
              <a:off x="2081213" y="3498850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6</a:t>
              </a:r>
            </a:p>
          </p:txBody>
        </p:sp>
        <p:sp>
          <p:nvSpPr>
            <p:cNvPr id="228" name="Text Box 45"/>
            <p:cNvSpPr txBox="1">
              <a:spLocks noChangeArrowheads="1"/>
            </p:cNvSpPr>
            <p:nvPr/>
          </p:nvSpPr>
          <p:spPr bwMode="auto">
            <a:xfrm>
              <a:off x="2338388" y="3494088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7</a:t>
              </a:r>
            </a:p>
          </p:txBody>
        </p:sp>
        <p:sp>
          <p:nvSpPr>
            <p:cNvPr id="229" name="Text Box 46"/>
            <p:cNvSpPr txBox="1">
              <a:spLocks noChangeArrowheads="1"/>
            </p:cNvSpPr>
            <p:nvPr/>
          </p:nvSpPr>
          <p:spPr bwMode="auto">
            <a:xfrm>
              <a:off x="2525713" y="3446463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8</a:t>
              </a:r>
            </a:p>
          </p:txBody>
        </p:sp>
        <p:sp>
          <p:nvSpPr>
            <p:cNvPr id="230" name="Text Box 47"/>
            <p:cNvSpPr txBox="1">
              <a:spLocks noChangeArrowheads="1"/>
            </p:cNvSpPr>
            <p:nvPr/>
          </p:nvSpPr>
          <p:spPr bwMode="auto">
            <a:xfrm>
              <a:off x="2740025" y="3336925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9</a:t>
              </a:r>
            </a:p>
          </p:txBody>
        </p:sp>
        <p:sp>
          <p:nvSpPr>
            <p:cNvPr id="231" name="Text Box 48"/>
            <p:cNvSpPr txBox="1">
              <a:spLocks noChangeArrowheads="1"/>
            </p:cNvSpPr>
            <p:nvPr/>
          </p:nvSpPr>
          <p:spPr bwMode="auto">
            <a:xfrm>
              <a:off x="2832100" y="3194050"/>
              <a:ext cx="2984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10</a:t>
              </a:r>
            </a:p>
          </p:txBody>
        </p:sp>
        <p:sp>
          <p:nvSpPr>
            <p:cNvPr id="232" name="Text Box 49"/>
            <p:cNvSpPr txBox="1">
              <a:spLocks noChangeArrowheads="1"/>
            </p:cNvSpPr>
            <p:nvPr/>
          </p:nvSpPr>
          <p:spPr bwMode="auto">
            <a:xfrm>
              <a:off x="2967038" y="3051175"/>
              <a:ext cx="2984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11</a:t>
              </a:r>
            </a:p>
          </p:txBody>
        </p:sp>
        <p:sp>
          <p:nvSpPr>
            <p:cNvPr id="233" name="Text Box 50"/>
            <p:cNvSpPr txBox="1">
              <a:spLocks noChangeArrowheads="1"/>
            </p:cNvSpPr>
            <p:nvPr/>
          </p:nvSpPr>
          <p:spPr bwMode="auto">
            <a:xfrm>
              <a:off x="3119438" y="2863850"/>
              <a:ext cx="2984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12</a:t>
              </a:r>
            </a:p>
          </p:txBody>
        </p:sp>
      </p:grpSp>
      <p:grpSp>
        <p:nvGrpSpPr>
          <p:cNvPr id="247" name="Group 246"/>
          <p:cNvGrpSpPr/>
          <p:nvPr/>
        </p:nvGrpSpPr>
        <p:grpSpPr>
          <a:xfrm>
            <a:off x="3429000" y="1155700"/>
            <a:ext cx="3005137" cy="2673350"/>
            <a:chOff x="5300663" y="1289050"/>
            <a:chExt cx="3005137" cy="2673350"/>
          </a:xfrm>
        </p:grpSpPr>
        <p:sp>
          <p:nvSpPr>
            <p:cNvPr id="206" name="Oval 22"/>
            <p:cNvSpPr>
              <a:spLocks noChangeArrowheads="1"/>
            </p:cNvSpPr>
            <p:nvPr/>
          </p:nvSpPr>
          <p:spPr bwMode="auto">
            <a:xfrm>
              <a:off x="5300663" y="1289050"/>
              <a:ext cx="3005137" cy="267335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Oval 23"/>
            <p:cNvSpPr>
              <a:spLocks noChangeArrowheads="1"/>
            </p:cNvSpPr>
            <p:nvPr/>
          </p:nvSpPr>
          <p:spPr bwMode="auto">
            <a:xfrm>
              <a:off x="5918200" y="1985963"/>
              <a:ext cx="357188" cy="3143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Oval 24"/>
            <p:cNvSpPr>
              <a:spLocks noChangeArrowheads="1"/>
            </p:cNvSpPr>
            <p:nvPr/>
          </p:nvSpPr>
          <p:spPr bwMode="auto">
            <a:xfrm>
              <a:off x="7054850" y="1973263"/>
              <a:ext cx="357188" cy="3143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Oval 26"/>
            <p:cNvSpPr>
              <a:spLocks noChangeArrowheads="1"/>
            </p:cNvSpPr>
            <p:nvPr/>
          </p:nvSpPr>
          <p:spPr bwMode="auto">
            <a:xfrm>
              <a:off x="5580063" y="3100388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Oval 27"/>
            <p:cNvSpPr>
              <a:spLocks noChangeArrowheads="1"/>
            </p:cNvSpPr>
            <p:nvPr/>
          </p:nvSpPr>
          <p:spPr bwMode="auto">
            <a:xfrm>
              <a:off x="5715000" y="3008313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Oval 28"/>
            <p:cNvSpPr>
              <a:spLocks noChangeArrowheads="1"/>
            </p:cNvSpPr>
            <p:nvPr/>
          </p:nvSpPr>
          <p:spPr bwMode="auto">
            <a:xfrm>
              <a:off x="5915025" y="2955925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Oval 29"/>
            <p:cNvSpPr>
              <a:spLocks noChangeArrowheads="1"/>
            </p:cNvSpPr>
            <p:nvPr/>
          </p:nvSpPr>
          <p:spPr bwMode="auto">
            <a:xfrm>
              <a:off x="6105525" y="2922588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Oval 30"/>
            <p:cNvSpPr>
              <a:spLocks noChangeArrowheads="1"/>
            </p:cNvSpPr>
            <p:nvPr/>
          </p:nvSpPr>
          <p:spPr bwMode="auto">
            <a:xfrm>
              <a:off x="6332538" y="2974975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Oval 31"/>
            <p:cNvSpPr>
              <a:spLocks noChangeArrowheads="1"/>
            </p:cNvSpPr>
            <p:nvPr/>
          </p:nvSpPr>
          <p:spPr bwMode="auto">
            <a:xfrm>
              <a:off x="6516688" y="3146425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Oval 32"/>
            <p:cNvSpPr>
              <a:spLocks noChangeArrowheads="1"/>
            </p:cNvSpPr>
            <p:nvPr/>
          </p:nvSpPr>
          <p:spPr bwMode="auto">
            <a:xfrm>
              <a:off x="6724650" y="3294063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Oval 33"/>
            <p:cNvSpPr>
              <a:spLocks noChangeArrowheads="1"/>
            </p:cNvSpPr>
            <p:nvPr/>
          </p:nvSpPr>
          <p:spPr bwMode="auto">
            <a:xfrm>
              <a:off x="6918325" y="3311525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Oval 34"/>
            <p:cNvSpPr>
              <a:spLocks noChangeArrowheads="1"/>
            </p:cNvSpPr>
            <p:nvPr/>
          </p:nvSpPr>
          <p:spPr bwMode="auto">
            <a:xfrm>
              <a:off x="7116763" y="3268663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Oval 35"/>
            <p:cNvSpPr>
              <a:spLocks noChangeArrowheads="1"/>
            </p:cNvSpPr>
            <p:nvPr/>
          </p:nvSpPr>
          <p:spPr bwMode="auto">
            <a:xfrm>
              <a:off x="7310438" y="3203575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Oval 36"/>
            <p:cNvSpPr>
              <a:spLocks noChangeArrowheads="1"/>
            </p:cNvSpPr>
            <p:nvPr/>
          </p:nvSpPr>
          <p:spPr bwMode="auto">
            <a:xfrm>
              <a:off x="7473950" y="3138488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Oval 37"/>
            <p:cNvSpPr>
              <a:spLocks noChangeArrowheads="1"/>
            </p:cNvSpPr>
            <p:nvPr/>
          </p:nvSpPr>
          <p:spPr bwMode="auto">
            <a:xfrm>
              <a:off x="7631113" y="3097213"/>
              <a:ext cx="88900" cy="88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38"/>
            <p:cNvSpPr>
              <a:spLocks/>
            </p:cNvSpPr>
            <p:nvPr/>
          </p:nvSpPr>
          <p:spPr bwMode="auto">
            <a:xfrm>
              <a:off x="5608638" y="2930525"/>
              <a:ext cx="2046287" cy="444500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401" y="22"/>
                </a:cxn>
                <a:cxn ang="0">
                  <a:pos x="763" y="263"/>
                </a:cxn>
                <a:cxn ang="0">
                  <a:pos x="1289" y="126"/>
                </a:cxn>
              </a:cxnLst>
              <a:rect l="0" t="0" r="r" b="b"/>
              <a:pathLst>
                <a:path w="1289" h="280">
                  <a:moveTo>
                    <a:pt x="0" y="131"/>
                  </a:moveTo>
                  <a:cubicBezTo>
                    <a:pt x="137" y="65"/>
                    <a:pt x="274" y="0"/>
                    <a:pt x="401" y="22"/>
                  </a:cubicBezTo>
                  <a:cubicBezTo>
                    <a:pt x="528" y="44"/>
                    <a:pt x="615" y="246"/>
                    <a:pt x="763" y="263"/>
                  </a:cubicBezTo>
                  <a:cubicBezTo>
                    <a:pt x="911" y="280"/>
                    <a:pt x="1100" y="203"/>
                    <a:pt x="1289" y="12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 Box 51"/>
            <p:cNvSpPr txBox="1">
              <a:spLocks noChangeArrowheads="1"/>
            </p:cNvSpPr>
            <p:nvPr/>
          </p:nvSpPr>
          <p:spPr bwMode="auto">
            <a:xfrm>
              <a:off x="5478463" y="2873375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1</a:t>
              </a:r>
            </a:p>
          </p:txBody>
        </p:sp>
        <p:sp>
          <p:nvSpPr>
            <p:cNvPr id="235" name="Text Box 52"/>
            <p:cNvSpPr txBox="1">
              <a:spLocks noChangeArrowheads="1"/>
            </p:cNvSpPr>
            <p:nvPr/>
          </p:nvSpPr>
          <p:spPr bwMode="auto">
            <a:xfrm>
              <a:off x="5648325" y="2771775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2</a:t>
              </a:r>
            </a:p>
          </p:txBody>
        </p:sp>
        <p:sp>
          <p:nvSpPr>
            <p:cNvPr id="236" name="Text Box 53"/>
            <p:cNvSpPr txBox="1">
              <a:spLocks noChangeArrowheads="1"/>
            </p:cNvSpPr>
            <p:nvPr/>
          </p:nvSpPr>
          <p:spPr bwMode="auto">
            <a:xfrm>
              <a:off x="5827713" y="2757488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3</a:t>
              </a:r>
            </a:p>
          </p:txBody>
        </p:sp>
        <p:sp>
          <p:nvSpPr>
            <p:cNvPr id="237" name="Text Box 54"/>
            <p:cNvSpPr txBox="1">
              <a:spLocks noChangeArrowheads="1"/>
            </p:cNvSpPr>
            <p:nvPr/>
          </p:nvSpPr>
          <p:spPr bwMode="auto">
            <a:xfrm>
              <a:off x="6045200" y="2732088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4</a:t>
              </a:r>
            </a:p>
          </p:txBody>
        </p:sp>
        <p:sp>
          <p:nvSpPr>
            <p:cNvPr id="238" name="Text Box 55"/>
            <p:cNvSpPr txBox="1">
              <a:spLocks noChangeArrowheads="1"/>
            </p:cNvSpPr>
            <p:nvPr/>
          </p:nvSpPr>
          <p:spPr bwMode="auto">
            <a:xfrm>
              <a:off x="6259513" y="2771775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5</a:t>
              </a:r>
            </a:p>
          </p:txBody>
        </p:sp>
        <p:sp>
          <p:nvSpPr>
            <p:cNvPr id="239" name="Text Box 56"/>
            <p:cNvSpPr txBox="1">
              <a:spLocks noChangeArrowheads="1"/>
            </p:cNvSpPr>
            <p:nvPr/>
          </p:nvSpPr>
          <p:spPr bwMode="auto">
            <a:xfrm>
              <a:off x="6411913" y="2924175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6</a:t>
              </a:r>
            </a:p>
          </p:txBody>
        </p:sp>
        <p:sp>
          <p:nvSpPr>
            <p:cNvPr id="240" name="Text Box 57"/>
            <p:cNvSpPr txBox="1">
              <a:spLocks noChangeArrowheads="1"/>
            </p:cNvSpPr>
            <p:nvPr/>
          </p:nvSpPr>
          <p:spPr bwMode="auto">
            <a:xfrm>
              <a:off x="6677025" y="3084513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7</a:t>
              </a:r>
            </a:p>
          </p:txBody>
        </p:sp>
        <p:sp>
          <p:nvSpPr>
            <p:cNvPr id="241" name="Text Box 58"/>
            <p:cNvSpPr txBox="1">
              <a:spLocks noChangeArrowheads="1"/>
            </p:cNvSpPr>
            <p:nvPr/>
          </p:nvSpPr>
          <p:spPr bwMode="auto">
            <a:xfrm>
              <a:off x="6854825" y="3089275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8</a:t>
              </a:r>
            </a:p>
          </p:txBody>
        </p:sp>
        <p:sp>
          <p:nvSpPr>
            <p:cNvPr id="242" name="Text Box 59"/>
            <p:cNvSpPr txBox="1">
              <a:spLocks noChangeArrowheads="1"/>
            </p:cNvSpPr>
            <p:nvPr/>
          </p:nvSpPr>
          <p:spPr bwMode="auto">
            <a:xfrm>
              <a:off x="7034213" y="3049588"/>
              <a:ext cx="2413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9</a:t>
              </a:r>
            </a:p>
          </p:txBody>
        </p:sp>
        <p:sp>
          <p:nvSpPr>
            <p:cNvPr id="243" name="Text Box 60"/>
            <p:cNvSpPr txBox="1">
              <a:spLocks noChangeArrowheads="1"/>
            </p:cNvSpPr>
            <p:nvPr/>
          </p:nvSpPr>
          <p:spPr bwMode="auto">
            <a:xfrm>
              <a:off x="7204075" y="3001963"/>
              <a:ext cx="2984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10</a:t>
              </a:r>
            </a:p>
          </p:txBody>
        </p:sp>
        <p:sp>
          <p:nvSpPr>
            <p:cNvPr id="244" name="Text Box 61"/>
            <p:cNvSpPr txBox="1">
              <a:spLocks noChangeArrowheads="1"/>
            </p:cNvSpPr>
            <p:nvPr/>
          </p:nvSpPr>
          <p:spPr bwMode="auto">
            <a:xfrm>
              <a:off x="7373938" y="2909888"/>
              <a:ext cx="2984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11</a:t>
              </a:r>
            </a:p>
          </p:txBody>
        </p:sp>
        <p:sp>
          <p:nvSpPr>
            <p:cNvPr id="245" name="Text Box 62"/>
            <p:cNvSpPr txBox="1">
              <a:spLocks noChangeArrowheads="1"/>
            </p:cNvSpPr>
            <p:nvPr/>
          </p:nvSpPr>
          <p:spPr bwMode="auto">
            <a:xfrm>
              <a:off x="7518400" y="2862263"/>
              <a:ext cx="29845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900"/>
                <a:t>12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Relative </a:t>
            </a:r>
            <a:r>
              <a:rPr lang="en-US" sz="2800" i="1" dirty="0" smtClean="0">
                <a:solidFill>
                  <a:srgbClr val="5B0DAA"/>
                </a:solidFill>
                <a:latin typeface="Copperplate Gothic Light" pitchFamily="34" charset="0"/>
              </a:rPr>
              <a:t>vs. 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Absolute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Coordinates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645752" y="1371600"/>
            <a:ext cx="8269648" cy="3776663"/>
            <a:chOff x="566738" y="1709737"/>
            <a:chExt cx="8269648" cy="3776663"/>
          </a:xfrm>
        </p:grpSpPr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>
              <a:off x="566738" y="3573462"/>
              <a:ext cx="2974975" cy="1189038"/>
            </a:xfrm>
            <a:prstGeom prst="parallelogram">
              <a:avLst>
                <a:gd name="adj" fmla="val 625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6"/>
            <p:cNvSpPr>
              <a:spLocks noChangeArrowheads="1"/>
            </p:cNvSpPr>
            <p:nvPr/>
          </p:nvSpPr>
          <p:spPr bwMode="auto">
            <a:xfrm>
              <a:off x="3192463" y="2135187"/>
              <a:ext cx="88900" cy="88900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Line 7"/>
            <p:cNvSpPr>
              <a:spLocks noChangeShapeType="1"/>
            </p:cNvSpPr>
            <p:nvPr/>
          </p:nvSpPr>
          <p:spPr bwMode="auto">
            <a:xfrm flipH="1" flipV="1">
              <a:off x="3236913" y="2222500"/>
              <a:ext cx="290512" cy="13350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Oval 10"/>
            <p:cNvSpPr>
              <a:spLocks noChangeArrowheads="1"/>
            </p:cNvSpPr>
            <p:nvPr/>
          </p:nvSpPr>
          <p:spPr bwMode="auto">
            <a:xfrm>
              <a:off x="3476625" y="3492500"/>
              <a:ext cx="88900" cy="88900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AutoShape 12"/>
            <p:cNvSpPr>
              <a:spLocks noChangeArrowheads="1"/>
            </p:cNvSpPr>
            <p:nvPr/>
          </p:nvSpPr>
          <p:spPr bwMode="auto">
            <a:xfrm>
              <a:off x="4854575" y="3681412"/>
              <a:ext cx="2974975" cy="1189038"/>
            </a:xfrm>
            <a:prstGeom prst="parallelogram">
              <a:avLst>
                <a:gd name="adj" fmla="val 625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13"/>
            <p:cNvSpPr>
              <a:spLocks noChangeArrowheads="1"/>
            </p:cNvSpPr>
            <p:nvPr/>
          </p:nvSpPr>
          <p:spPr bwMode="auto">
            <a:xfrm>
              <a:off x="7480300" y="2243137"/>
              <a:ext cx="88900" cy="88900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Line 14"/>
            <p:cNvSpPr>
              <a:spLocks noChangeShapeType="1"/>
            </p:cNvSpPr>
            <p:nvPr/>
          </p:nvSpPr>
          <p:spPr bwMode="auto">
            <a:xfrm flipH="1" flipV="1">
              <a:off x="7524750" y="2330450"/>
              <a:ext cx="290513" cy="13350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Oval 15"/>
            <p:cNvSpPr>
              <a:spLocks noChangeArrowheads="1"/>
            </p:cNvSpPr>
            <p:nvPr/>
          </p:nvSpPr>
          <p:spPr bwMode="auto">
            <a:xfrm>
              <a:off x="7764463" y="3600450"/>
              <a:ext cx="88900" cy="88900"/>
            </a:xfrm>
            <a:prstGeom prst="ellipse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16"/>
            <p:cNvSpPr>
              <a:spLocks noChangeShapeType="1"/>
            </p:cNvSpPr>
            <p:nvPr/>
          </p:nvSpPr>
          <p:spPr bwMode="auto">
            <a:xfrm>
              <a:off x="3810000" y="2057400"/>
              <a:ext cx="7938" cy="148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17"/>
            <p:cNvSpPr>
              <a:spLocks noChangeShapeType="1"/>
            </p:cNvSpPr>
            <p:nvPr/>
          </p:nvSpPr>
          <p:spPr bwMode="auto">
            <a:xfrm flipH="1">
              <a:off x="3302000" y="2057400"/>
              <a:ext cx="508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18"/>
            <p:cNvSpPr txBox="1">
              <a:spLocks noChangeArrowheads="1"/>
            </p:cNvSpPr>
            <p:nvPr/>
          </p:nvSpPr>
          <p:spPr bwMode="auto">
            <a:xfrm>
              <a:off x="3957638" y="2449512"/>
              <a:ext cx="298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79" name="Text Box 19"/>
            <p:cNvSpPr txBox="1">
              <a:spLocks noChangeArrowheads="1"/>
            </p:cNvSpPr>
            <p:nvPr/>
          </p:nvSpPr>
          <p:spPr bwMode="auto">
            <a:xfrm>
              <a:off x="3449638" y="1709737"/>
              <a:ext cx="298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80" name="Text Box 20"/>
            <p:cNvSpPr txBox="1">
              <a:spLocks noChangeArrowheads="1"/>
            </p:cNvSpPr>
            <p:nvPr/>
          </p:nvSpPr>
          <p:spPr bwMode="auto">
            <a:xfrm>
              <a:off x="7383463" y="1724025"/>
              <a:ext cx="11271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&lt; 7, 3, 9 &gt;</a:t>
              </a:r>
            </a:p>
          </p:txBody>
        </p:sp>
        <p:sp>
          <p:nvSpPr>
            <p:cNvPr id="81" name="Text Box 21"/>
            <p:cNvSpPr txBox="1">
              <a:spLocks noChangeArrowheads="1"/>
            </p:cNvSpPr>
            <p:nvPr/>
          </p:nvSpPr>
          <p:spPr bwMode="auto">
            <a:xfrm>
              <a:off x="7847013" y="3392487"/>
              <a:ext cx="98937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/>
                <a:t>&lt; 4, 3, </a:t>
              </a:r>
              <a:r>
                <a:rPr lang="en-US" dirty="0" smtClean="0"/>
                <a:t>5 &gt;</a:t>
              </a:r>
              <a:endParaRPr lang="en-US" dirty="0"/>
            </a:p>
          </p:txBody>
        </p:sp>
        <p:sp>
          <p:nvSpPr>
            <p:cNvPr id="82" name="Text Box 22"/>
            <p:cNvSpPr txBox="1">
              <a:spLocks noChangeArrowheads="1"/>
            </p:cNvSpPr>
            <p:nvPr/>
          </p:nvSpPr>
          <p:spPr bwMode="auto">
            <a:xfrm>
              <a:off x="923925" y="4967287"/>
              <a:ext cx="136525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Relative</a:t>
              </a:r>
            </a:p>
          </p:txBody>
        </p:sp>
        <p:sp>
          <p:nvSpPr>
            <p:cNvPr id="83" name="Text Box 23"/>
            <p:cNvSpPr txBox="1">
              <a:spLocks noChangeArrowheads="1"/>
            </p:cNvSpPr>
            <p:nvPr/>
          </p:nvSpPr>
          <p:spPr bwMode="auto">
            <a:xfrm>
              <a:off x="5364163" y="4967287"/>
              <a:ext cx="146685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Absolute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Constraints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Constraints on Source, Target Mesh</a:t>
            </a:r>
          </a:p>
          <a:p>
            <a:pPr marL="800100" lvl="1" indent="-342900">
              <a:spcBef>
                <a:spcPts val="600"/>
              </a:spcBef>
              <a:buClr>
                <a:srgbClr val="5B0DAA"/>
              </a:buClr>
              <a:buFont typeface="+mj-lt"/>
              <a:buAutoNum type="arabicPeriod"/>
            </a:pPr>
            <a:r>
              <a:rPr lang="en-US" sz="1800" dirty="0" smtClean="0">
                <a:solidFill>
                  <a:srgbClr val="0000CC"/>
                </a:solidFill>
              </a:rPr>
              <a:t>Number of vertices must be the same</a:t>
            </a:r>
          </a:p>
          <a:p>
            <a:pPr marL="800100" lvl="1" indent="-342900">
              <a:spcBef>
                <a:spcPts val="600"/>
              </a:spcBef>
              <a:buClr>
                <a:srgbClr val="5B0DAA"/>
              </a:buClr>
              <a:buFont typeface="+mj-lt"/>
              <a:buAutoNum type="arabicPeriod"/>
            </a:pPr>
            <a:r>
              <a:rPr lang="en-US" sz="1800" dirty="0" smtClean="0">
                <a:solidFill>
                  <a:srgbClr val="0000CC"/>
                </a:solidFill>
              </a:rPr>
              <a:t>Faces and attributes must be the same</a:t>
            </a:r>
          </a:p>
          <a:p>
            <a:pPr marL="800100" lvl="1" indent="-342900">
              <a:spcBef>
                <a:spcPts val="600"/>
              </a:spcBef>
              <a:buClr>
                <a:srgbClr val="5B0DAA"/>
              </a:buClr>
              <a:buFont typeface="+mj-lt"/>
              <a:buAutoNum type="arabicPeriod"/>
            </a:pPr>
            <a:r>
              <a:rPr lang="en-US" sz="1800" dirty="0" smtClean="0">
                <a:solidFill>
                  <a:srgbClr val="0000CC"/>
                </a:solidFill>
              </a:rPr>
              <a:t>Material must be equal</a:t>
            </a:r>
          </a:p>
          <a:p>
            <a:pPr marL="800100" lvl="1" indent="-342900">
              <a:spcBef>
                <a:spcPts val="600"/>
              </a:spcBef>
              <a:buClr>
                <a:srgbClr val="5B0DAA"/>
              </a:buClr>
              <a:buFont typeface="+mj-lt"/>
              <a:buAutoNum type="arabicPeriod"/>
            </a:pPr>
            <a:r>
              <a:rPr lang="en-US" sz="1800" dirty="0" smtClean="0">
                <a:solidFill>
                  <a:srgbClr val="0000CC"/>
                </a:solidFill>
              </a:rPr>
              <a:t>Textures must be the same</a:t>
            </a:r>
          </a:p>
          <a:p>
            <a:pPr marL="800100" lvl="1" indent="-342900">
              <a:spcBef>
                <a:spcPts val="600"/>
              </a:spcBef>
              <a:buClr>
                <a:srgbClr val="5B0DAA"/>
              </a:buClr>
              <a:buFont typeface="+mj-lt"/>
              <a:buAutoNum type="arabicPeriod"/>
            </a:pPr>
            <a:r>
              <a:rPr lang="en-US" sz="1800" dirty="0" err="1" smtClean="0">
                <a:solidFill>
                  <a:srgbClr val="0000CC"/>
                </a:solidFill>
              </a:rPr>
              <a:t>Shaders</a:t>
            </a:r>
            <a:r>
              <a:rPr lang="en-US" sz="1800" dirty="0" smtClean="0">
                <a:solidFill>
                  <a:srgbClr val="0000CC"/>
                </a:solidFill>
              </a:rPr>
              <a:t>, </a:t>
            </a:r>
            <a:r>
              <a:rPr lang="en-US" sz="1800" i="1" dirty="0" smtClean="0">
                <a:solidFill>
                  <a:srgbClr val="0000CC"/>
                </a:solidFill>
              </a:rPr>
              <a:t>etc.</a:t>
            </a:r>
            <a:r>
              <a:rPr lang="en-US" sz="1800" dirty="0" smtClean="0">
                <a:solidFill>
                  <a:srgbClr val="0000CC"/>
                </a:solidFill>
              </a:rPr>
              <a:t> must be the same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Useful Only Where Skinning Fails!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Data Structures for Morphing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9600" y="990600"/>
            <a:ext cx="838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DirectX allows for flexible vertex formats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So does OpenGL: </a:t>
            </a:r>
            <a:r>
              <a:rPr lang="en-US" sz="1800" dirty="0" smtClean="0">
                <a:solidFill>
                  <a:srgbClr val="800000"/>
                </a:solidFill>
                <a:hlinkClick r:id="rId7"/>
              </a:rPr>
              <a:t>http://bit.ly/fJ9U3Y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Position 1 holds the relative position for the morph target 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</a:pPr>
            <a:endParaRPr lang="en-US" sz="1800" dirty="0" smtClean="0">
              <a:solidFill>
                <a:srgbClr val="8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4400" y="2133600"/>
            <a:ext cx="7696200" cy="3505200"/>
            <a:chOff x="914400" y="2057400"/>
            <a:chExt cx="7696200" cy="3505200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990600" y="2133600"/>
              <a:ext cx="7620000" cy="3429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914400" y="2057400"/>
              <a:ext cx="7620000" cy="3429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D3DVERTEXELEMENT9 </a:t>
              </a:r>
              <a:r>
                <a:rPr lang="en-US" dirty="0" err="1" smtClean="0">
                  <a:latin typeface="Courier New" pitchFamily="49" charset="0"/>
                  <a:cs typeface="Courier New" pitchFamily="49" charset="0"/>
                </a:rPr>
                <a:t>pStandardMeshDeclaration</a:t>
              </a: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[] =</a:t>
              </a: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{</a:t>
              </a: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{ 0, 0, D3DDECLTYPE_FLOAT3, D3DDECLMETHOD_DEFAULT,</a:t>
              </a: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	D3DDECLUSAGE_POSITION, 0 },</a:t>
              </a: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{ 0, 12, D3DDECLTYPE_FLOAT3, D3DDECLMETHOD_DEFAULT,</a:t>
              </a: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	D3DDECLUSAGE_POSITION,  1 },</a:t>
              </a:r>
            </a:p>
            <a:p>
              <a:pPr>
                <a:spcBef>
                  <a:spcPts val="300"/>
                </a:spcBef>
              </a:pPr>
              <a:endParaRPr lang="en-US" dirty="0" smtClean="0">
                <a:latin typeface="Courier New" pitchFamily="49" charset="0"/>
                <a:cs typeface="Courier New" pitchFamily="49" charset="0"/>
              </a:endParaRP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{ 0, 24, D3DDECLTYPE_FLOAT3, D3DDECLMETHOD_DEFAULT,</a:t>
              </a: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	D3DDECLUSAGE_NORMAL, 0 },</a:t>
              </a: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{ 0, 32, D3DDECLTYPE_FLOAT3, D3DDECLMETHOD_DEFAULT,</a:t>
              </a: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	D3DDECLUSAGE_TEXCOORD, 0 },</a:t>
              </a: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D3DDECL_END()</a:t>
              </a:r>
            </a:p>
            <a:p>
              <a:pPr>
                <a:spcBef>
                  <a:spcPts val="300"/>
                </a:spcBef>
              </a:pP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}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Skeletal Animation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9600" y="990600"/>
            <a:ext cx="838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Hierarchical Animation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Mesh vertex attached to exactly one bone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Transform vertex using inverse of bone’s world matrix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Issues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Buckling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Occurs at regions where two bones connected</a:t>
            </a:r>
            <a:endParaRPr lang="en-US" sz="1800" dirty="0" smtClean="0">
              <a:solidFill>
                <a:srgbClr val="8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Skeletal Subspace Deformation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9600" y="990600"/>
            <a:ext cx="838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Vertices Attached to Multiple Bones by Weighting</a:t>
            </a:r>
          </a:p>
          <a:p>
            <a:pPr marL="800100" lvl="1" indent="-342900">
              <a:spcBef>
                <a:spcPts val="600"/>
              </a:spcBef>
              <a:buClr>
                <a:srgbClr val="5B0DAA"/>
              </a:buClr>
              <a:buFont typeface="+mj-lt"/>
              <a:buAutoNum type="arabicPeriod"/>
            </a:pPr>
            <a:r>
              <a:rPr lang="en-US" sz="1800" dirty="0" smtClean="0">
                <a:solidFill>
                  <a:srgbClr val="0000CC"/>
                </a:solidFill>
              </a:rPr>
              <a:t>Move every vertex into associated bone space by multiplying inverse of initial transformation</a:t>
            </a:r>
          </a:p>
          <a:p>
            <a:pPr marL="800100" lvl="1" indent="-342900">
              <a:spcBef>
                <a:spcPts val="600"/>
              </a:spcBef>
              <a:buClr>
                <a:srgbClr val="5B0DAA"/>
              </a:buClr>
              <a:buFont typeface="+mj-lt"/>
              <a:buAutoNum type="arabicPeriod"/>
            </a:pPr>
            <a:r>
              <a:rPr lang="en-US" sz="1800" dirty="0" smtClean="0">
                <a:solidFill>
                  <a:srgbClr val="0000CC"/>
                </a:solidFill>
              </a:rPr>
              <a:t>Apply current world transformation</a:t>
            </a:r>
          </a:p>
          <a:p>
            <a:pPr marL="800100" lvl="1" indent="-342900">
              <a:spcBef>
                <a:spcPts val="600"/>
              </a:spcBef>
              <a:buClr>
                <a:srgbClr val="5B0DAA"/>
              </a:buClr>
              <a:buFont typeface="+mj-lt"/>
              <a:buAutoNum type="arabicPeriod"/>
            </a:pPr>
            <a:r>
              <a:rPr lang="en-US" sz="1800" dirty="0" smtClean="0">
                <a:solidFill>
                  <a:srgbClr val="0000CC"/>
                </a:solidFill>
              </a:rPr>
              <a:t>Resulting vertices blended using morphing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Compare: Scene Graph for Transformations from Previous Lecture</a:t>
            </a:r>
            <a:endParaRPr lang="en-US" sz="1800" dirty="0" smtClean="0">
              <a:solidFill>
                <a:srgbClr val="0000CC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3234" y="4905375"/>
            <a:ext cx="1987550" cy="377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 rot="2090823">
            <a:off x="6865597" y="3716337"/>
            <a:ext cx="377825" cy="14366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214722" y="4746625"/>
            <a:ext cx="144462" cy="1444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6483009" y="4537075"/>
            <a:ext cx="144463" cy="1444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6346484" y="4645025"/>
            <a:ext cx="144463" cy="144462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728447" y="3352800"/>
            <a:ext cx="377825" cy="1190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736384" y="4564062"/>
            <a:ext cx="377825" cy="1190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2174534" y="4362450"/>
            <a:ext cx="144463" cy="1444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1" name="Rectangle 3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Last Class: </a:t>
            </a:r>
            <a:r>
              <a:rPr lang="en-US" sz="1800" dirty="0" smtClean="0">
                <a:solidFill>
                  <a:srgbClr val="800000"/>
                </a:solidFill>
                <a:latin typeface="Arial"/>
                <a:cs typeface="Arial"/>
              </a:rPr>
              <a:t>§</a:t>
            </a:r>
            <a:r>
              <a:rPr lang="en-US" sz="1800" dirty="0" smtClean="0">
                <a:solidFill>
                  <a:srgbClr val="800000"/>
                </a:solidFill>
              </a:rPr>
              <a:t>4.4 – 4.7, Eberly </a:t>
            </a:r>
            <a:r>
              <a:rPr lang="en-US" sz="1800" i="1" dirty="0" smtClean="0">
                <a:solidFill>
                  <a:srgbClr val="800000"/>
                </a:solidFill>
              </a:rPr>
              <a:t>2</a:t>
            </a:r>
            <a:r>
              <a:rPr lang="en-US" sz="1800" i="1" baseline="30000" dirty="0" smtClean="0">
                <a:solidFill>
                  <a:srgbClr val="800000"/>
                </a:solidFill>
              </a:rPr>
              <a:t>e</a:t>
            </a:r>
            <a:endParaRPr lang="en-US" sz="1800" dirty="0" smtClean="0">
              <a:solidFill>
                <a:srgbClr val="FF66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Today:</a:t>
            </a:r>
            <a:r>
              <a:rPr lang="en-US" sz="1800" dirty="0" smtClean="0">
                <a:solidFill>
                  <a:srgbClr val="800000"/>
                </a:solidFill>
                <a:latin typeface="Arial"/>
                <a:cs typeface="Arial"/>
              </a:rPr>
              <a:t> §</a:t>
            </a:r>
            <a:r>
              <a:rPr lang="en-US" sz="1800" dirty="0" smtClean="0">
                <a:solidFill>
                  <a:srgbClr val="800000"/>
                </a:solidFill>
              </a:rPr>
              <a:t>5.3 – 5.5, Eberly </a:t>
            </a:r>
            <a:r>
              <a:rPr lang="en-US" sz="1800" i="1" dirty="0" smtClean="0">
                <a:solidFill>
                  <a:srgbClr val="800000"/>
                </a:solidFill>
              </a:rPr>
              <a:t>2</a:t>
            </a:r>
            <a:r>
              <a:rPr lang="en-US" sz="1800" i="1" baseline="30000" dirty="0" smtClean="0">
                <a:solidFill>
                  <a:srgbClr val="800000"/>
                </a:solidFill>
              </a:rPr>
              <a:t>e</a:t>
            </a:r>
            <a:r>
              <a:rPr lang="en-US" sz="1800" dirty="0" smtClean="0">
                <a:solidFill>
                  <a:srgbClr val="990033"/>
                </a:solidFill>
              </a:rPr>
              <a:t>,</a:t>
            </a:r>
            <a:r>
              <a:rPr lang="en-US" sz="1800" b="0" dirty="0" smtClean="0"/>
              <a:t> </a:t>
            </a:r>
            <a:r>
              <a:rPr lang="en-US" sz="1800" dirty="0" smtClean="0">
                <a:solidFill>
                  <a:srgbClr val="FF6600"/>
                </a:solidFill>
              </a:rPr>
              <a:t>CGA handout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Next Class</a:t>
            </a:r>
            <a:r>
              <a:rPr lang="en-US" sz="1800" dirty="0" smtClean="0">
                <a:solidFill>
                  <a:srgbClr val="990033"/>
                </a:solidFill>
              </a:rPr>
              <a:t>: </a:t>
            </a:r>
            <a:r>
              <a:rPr lang="en-US" sz="1800" dirty="0" smtClean="0">
                <a:solidFill>
                  <a:srgbClr val="800000"/>
                </a:solidFill>
                <a:latin typeface="Arial"/>
                <a:cs typeface="Arial"/>
              </a:rPr>
              <a:t>§</a:t>
            </a:r>
            <a:r>
              <a:rPr lang="en-US" sz="1800" dirty="0" smtClean="0">
                <a:solidFill>
                  <a:srgbClr val="800000"/>
                </a:solidFill>
              </a:rPr>
              <a:t>10.4, 12.7, Eberly </a:t>
            </a:r>
            <a:r>
              <a:rPr lang="en-US" sz="1800" i="1" dirty="0" smtClean="0">
                <a:solidFill>
                  <a:srgbClr val="800000"/>
                </a:solidFill>
              </a:rPr>
              <a:t>2</a:t>
            </a:r>
            <a:r>
              <a:rPr lang="en-US" sz="1800" i="1" baseline="30000" dirty="0" smtClean="0">
                <a:solidFill>
                  <a:srgbClr val="800000"/>
                </a:solidFill>
              </a:rPr>
              <a:t>e</a:t>
            </a:r>
            <a:r>
              <a:rPr lang="en-US" sz="1800" dirty="0" smtClean="0">
                <a:solidFill>
                  <a:srgbClr val="990033"/>
                </a:solidFill>
              </a:rPr>
              <a:t>,</a:t>
            </a:r>
            <a:r>
              <a:rPr lang="en-US" sz="1800" b="0" dirty="0" smtClean="0"/>
              <a:t> </a:t>
            </a:r>
            <a:r>
              <a:rPr lang="en-US" sz="1800" dirty="0" smtClean="0">
                <a:solidFill>
                  <a:srgbClr val="FF6600"/>
                </a:solidFill>
              </a:rPr>
              <a:t>Mesh handout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Last Time: Scene Graph Rendering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State: transforms, bounding volumes, render state, animation state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Managing renderer and animation state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Rendering: object-oriented message passing overview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Today: Skinning and Morphing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Skins</a:t>
            </a:r>
            <a:r>
              <a:rPr lang="en-US" sz="1800" dirty="0" smtClean="0">
                <a:solidFill>
                  <a:srgbClr val="0000CC"/>
                </a:solidFill>
              </a:rPr>
              <a:t>: surface meshes for faces, character models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Morphing</a:t>
            </a:r>
            <a:r>
              <a:rPr lang="en-US" sz="1800" dirty="0" smtClean="0">
                <a:solidFill>
                  <a:srgbClr val="0000CC"/>
                </a:solidFill>
              </a:rPr>
              <a:t>: animation techniques – gradual transition between skins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Vertex </a:t>
            </a:r>
            <a:r>
              <a:rPr lang="en-US" sz="1800" dirty="0" err="1" smtClean="0">
                <a:solidFill>
                  <a:srgbClr val="0000CC"/>
                </a:solidFill>
              </a:rPr>
              <a:t>tweening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Using Direct3D </a:t>
            </a:r>
            <a:r>
              <a:rPr lang="en-US" sz="1800" i="1" dirty="0" smtClean="0">
                <a:solidFill>
                  <a:srgbClr val="0000CC"/>
                </a:solidFill>
              </a:rPr>
              <a:t>n </a:t>
            </a:r>
            <a:r>
              <a:rPr lang="en-US" sz="1800" dirty="0" smtClean="0">
                <a:solidFill>
                  <a:srgbClr val="0000CC"/>
                </a:solidFill>
              </a:rPr>
              <a:t>(Shader Model </a:t>
            </a:r>
            <a:r>
              <a:rPr lang="en-US" sz="1800" i="1" dirty="0" smtClean="0">
                <a:solidFill>
                  <a:srgbClr val="0000CC"/>
                </a:solidFill>
              </a:rPr>
              <a:t>m</a:t>
            </a:r>
            <a:r>
              <a:rPr lang="en-US" sz="1800" dirty="0" smtClean="0">
                <a:solidFill>
                  <a:srgbClr val="0000CC"/>
                </a:solidFill>
              </a:rPr>
              <a:t>, </a:t>
            </a:r>
            <a:r>
              <a:rPr lang="en-US" sz="1800" i="1" dirty="0" smtClean="0">
                <a:solidFill>
                  <a:srgbClr val="0000CC"/>
                </a:solidFill>
              </a:rPr>
              <a:t>m</a:t>
            </a:r>
            <a:r>
              <a:rPr lang="en-US" sz="1800" dirty="0" smtClean="0">
                <a:solidFill>
                  <a:srgbClr val="0000CC"/>
                </a:solidFill>
                <a:sym typeface="Symbol"/>
              </a:rPr>
              <a:t>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i="1" dirty="0" smtClean="0">
                <a:solidFill>
                  <a:srgbClr val="0000CC"/>
                </a:solidFill>
              </a:rPr>
              <a:t>n</a:t>
            </a:r>
            <a:r>
              <a:rPr lang="en-US" sz="1800" dirty="0" smtClean="0">
                <a:solidFill>
                  <a:srgbClr val="0000CC"/>
                </a:solidFill>
              </a:rPr>
              <a:t> - 6)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GPU-based interpolation: texture arrays, vertex texturing, hybrid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Videos: Special Effects (SFX)</a:t>
            </a:r>
            <a:endParaRPr lang="en-US" sz="1800" dirty="0" smtClean="0">
              <a:solidFill>
                <a:srgbClr val="0000CC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19200" y="76200"/>
            <a:ext cx="739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>
                <a:solidFill>
                  <a:srgbClr val="5B0DAA"/>
                </a:solidFill>
                <a:latin typeface="Copperplate Gothic Light" pitchFamily="34" charset="0"/>
              </a:rPr>
              <a:t>Lecture Outline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006699"/>
                </a:solidFill>
                <a:latin typeface="Copperplate Gothic Light" pitchFamily="34" charset="0"/>
              </a:rPr>
              <a:t>Demo: Dawn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006699"/>
                </a:solidFill>
                <a:latin typeface="Copperplate Gothic Light" pitchFamily="34" charset="0"/>
              </a:rPr>
              <a:t>(</a:t>
            </a:r>
            <a:r>
              <a:rPr lang="en-US" sz="2800" dirty="0" err="1" smtClean="0">
                <a:solidFill>
                  <a:srgbClr val="006699"/>
                </a:solidFill>
                <a:latin typeface="Copperplate Gothic Light" pitchFamily="34" charset="0"/>
              </a:rPr>
              <a:t>Nvidia</a:t>
            </a:r>
            <a:r>
              <a:rPr lang="en-US" sz="2800" dirty="0" smtClean="0">
                <a:solidFill>
                  <a:srgbClr val="006699"/>
                </a:solidFill>
                <a:latin typeface="Copperplate Gothic Light" pitchFamily="34" charset="0"/>
              </a:rPr>
              <a:t>, Direct3D v.9 / Shader 2.0)</a:t>
            </a:r>
            <a:endParaRPr lang="en-US" sz="2000" dirty="0">
              <a:solidFill>
                <a:srgbClr val="006699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pic>
        <p:nvPicPr>
          <p:cNvPr id="7" name="Picture 6" descr="dawn-body-2009043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000" y="2284512"/>
            <a:ext cx="3778898" cy="2286000"/>
          </a:xfrm>
          <a:prstGeom prst="rect">
            <a:avLst/>
          </a:prstGeom>
        </p:spPr>
      </p:pic>
      <p:pic>
        <p:nvPicPr>
          <p:cNvPr id="8" name="Picture 7" descr="dawn-face-2009043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3000" y="2284512"/>
            <a:ext cx="3778898" cy="228600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Compare: Scene Graph for Transformations from Previous Lecture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Wikipedia: </a:t>
            </a:r>
            <a:r>
              <a:rPr lang="en-US" sz="1800" dirty="0" smtClean="0">
                <a:solidFill>
                  <a:srgbClr val="800000"/>
                </a:solidFill>
                <a:hlinkClick r:id="rId9"/>
              </a:rPr>
              <a:t>http://en.wikipedia.org/wiki/Dawn_(demo)</a:t>
            </a:r>
            <a:endParaRPr lang="en-US" sz="1800" dirty="0" smtClean="0">
              <a:solidFill>
                <a:srgbClr val="8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4200" y="4703802"/>
            <a:ext cx="3276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000" i="1" dirty="0" smtClean="0">
                <a:solidFill>
                  <a:srgbClr val="006699"/>
                </a:solidFill>
              </a:rPr>
              <a:t>Dawn </a:t>
            </a:r>
            <a:r>
              <a:rPr lang="en-US" sz="1000" dirty="0" smtClean="0">
                <a:solidFill>
                  <a:srgbClr val="006699"/>
                </a:solidFill>
              </a:rPr>
              <a:t>© 2004 Jim Henson’s Creature Shop &amp; </a:t>
            </a:r>
            <a:r>
              <a:rPr lang="en-US" sz="1000" dirty="0" err="1" smtClean="0">
                <a:solidFill>
                  <a:srgbClr val="669900"/>
                </a:solidFill>
              </a:rPr>
              <a:t>Nvidia</a:t>
            </a:r>
            <a:endParaRPr lang="en-US" sz="1000" i="1" dirty="0" smtClean="0">
              <a:solidFill>
                <a:srgbClr val="669900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000" dirty="0" smtClean="0">
                <a:solidFill>
                  <a:srgbClr val="006699"/>
                </a:solidFill>
                <a:hlinkClick r:id="rId10"/>
              </a:rPr>
              <a:t>http://youtu.be/4D2meIv08rQ</a:t>
            </a:r>
            <a:endParaRPr lang="en-US" sz="1000" dirty="0" smtClean="0">
              <a:solidFill>
                <a:srgbClr val="006699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000" dirty="0" smtClean="0">
                <a:hlinkClick r:id="rId11"/>
              </a:rPr>
              <a:t>http://hdps.wikia.com/wiki/Dawn</a:t>
            </a:r>
            <a:endParaRPr lang="en-US" sz="1000" dirty="0">
              <a:solidFill>
                <a:srgbClr val="006699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GPU Animation [1]: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Speedups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Can Skip Processing of Unused Scene Elements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Elements 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Bones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Morph targets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Need hardware support for dynamic branching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Can Separate Independent Processes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Processes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Modification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Rendering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Need hardware support for: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Four component floating point texture formats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Multiple render targets: normal map, position map, tangent map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GPU Animation [2]: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Method 1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Hold Vertex Data in Texture Arrays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Manipulate Data in Pixel Shader / Fragment Shader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Re-output to Texture Arrays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Pass Output as Input to Vertex Shader (NB: Usually Other Way Around!)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GPU Animation [3]: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Storage Procedures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652586" y="2562225"/>
            <a:ext cx="5129214" cy="1552575"/>
            <a:chOff x="1652586" y="2562225"/>
            <a:chExt cx="5129214" cy="1552575"/>
          </a:xfrm>
        </p:grpSpPr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752600" y="2667000"/>
              <a:ext cx="5029200" cy="14478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652586" y="2562225"/>
              <a:ext cx="5053014" cy="14652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index2D.x = index % </a:t>
              </a:r>
              <a:r>
                <a:rPr lang="en-US" dirty="0" err="1" smtClean="0">
                  <a:latin typeface="Courier New" pitchFamily="49" charset="0"/>
                  <a:cs typeface="Courier New" pitchFamily="49" charset="0"/>
                </a:rPr>
                <a:t>textureWidth</a:t>
              </a: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;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index2D.y = index / </a:t>
              </a:r>
              <a:r>
                <a:rPr lang="en-US" dirty="0" err="1" smtClean="0">
                  <a:latin typeface="Courier New" pitchFamily="49" charset="0"/>
                  <a:cs typeface="Courier New" pitchFamily="49" charset="0"/>
                </a:rPr>
                <a:t>textureWidth</a:t>
              </a: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;</a:t>
              </a:r>
            </a:p>
            <a:p>
              <a:endParaRPr lang="en-US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index = index2D.y * </a:t>
              </a:r>
              <a:r>
                <a:rPr lang="en-US" dirty="0" err="1" smtClean="0">
                  <a:latin typeface="Courier New" pitchFamily="49" charset="0"/>
                  <a:cs typeface="Courier New" pitchFamily="49" charset="0"/>
                </a:rPr>
                <a:t>textureWidth</a:t>
              </a: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 + index2D.x;</a:t>
              </a:r>
              <a:endParaRPr lang="en-US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8763" y="1295401"/>
            <a:ext cx="5938838" cy="1219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B0DA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B0DA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vertex array is one-dimensional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B0DAA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frame buffer is two-dimensional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365625" y="4257675"/>
            <a:ext cx="1974850" cy="1304925"/>
            <a:chOff x="4365625" y="4257675"/>
            <a:chExt cx="1974850" cy="1304925"/>
          </a:xfrm>
        </p:grpSpPr>
        <p:sp>
          <p:nvSpPr>
            <p:cNvPr id="11" name="Rectangle 6" descr="Large grid"/>
            <p:cNvSpPr>
              <a:spLocks noChangeArrowheads="1"/>
            </p:cNvSpPr>
            <p:nvPr/>
          </p:nvSpPr>
          <p:spPr bwMode="auto">
            <a:xfrm>
              <a:off x="4365625" y="4257675"/>
              <a:ext cx="1974850" cy="1304925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4968875" y="4535487"/>
              <a:ext cx="80962" cy="77788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10400" y="1676400"/>
            <a:ext cx="66675" cy="3729038"/>
            <a:chOff x="7010400" y="1676400"/>
            <a:chExt cx="66675" cy="3729038"/>
          </a:xfrm>
        </p:grpSpPr>
        <p:sp>
          <p:nvSpPr>
            <p:cNvPr id="12" name="Rectangle 7" descr="Large grid"/>
            <p:cNvSpPr>
              <a:spLocks noChangeArrowheads="1"/>
            </p:cNvSpPr>
            <p:nvPr/>
          </p:nvSpPr>
          <p:spPr bwMode="auto">
            <a:xfrm>
              <a:off x="7010400" y="1676400"/>
              <a:ext cx="65087" cy="3729038"/>
            </a:xfrm>
            <a:prstGeom prst="rect">
              <a:avLst/>
            </a:prstGeom>
            <a:pattFill prst="lgGrid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7010400" y="3771900"/>
              <a:ext cx="66675" cy="95250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90600" y="2667000"/>
            <a:ext cx="7543800" cy="1905000"/>
            <a:chOff x="990600" y="2667000"/>
            <a:chExt cx="7543800" cy="1905000"/>
          </a:xfrm>
        </p:grpSpPr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066800" y="2743200"/>
              <a:ext cx="7467600" cy="18288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990600" y="2667000"/>
              <a:ext cx="7467600" cy="1828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float4 VS(float4 index2D: POSITION0, 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          out float4 outIndex2D : TEXCOORD0) : POSITION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{</a:t>
              </a:r>
            </a:p>
            <a:p>
              <a:endParaRPr lang="en-US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outIndex2D = index2D;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return float4(2 * index2D.x – 1, -2 * index2D.y + 1, 0, 1);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}</a:t>
              </a:r>
              <a:endParaRPr lang="en-US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GPU Animation [4]: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Vertex Program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Draw Rectangle of Coordinates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(0, 0), (0, 1), (1, 1), (1, 0)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(-1, -1), (-1, 1), (1, 1), (1, -1)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Remap Them using Vertex Program Below</a:t>
            </a:r>
            <a:endParaRPr lang="en-US" sz="1800" dirty="0" smtClean="0"/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GPU Animation [5]:</a:t>
            </a:r>
            <a:b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</a:b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Pixel Shader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90600" y="1371600"/>
            <a:ext cx="7543800" cy="3505200"/>
            <a:chOff x="990600" y="1219200"/>
            <a:chExt cx="7543800" cy="3505200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066800" y="1295400"/>
              <a:ext cx="7467600" cy="3429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990600" y="1219200"/>
              <a:ext cx="7467600" cy="3429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float2 </a:t>
              </a:r>
              <a:r>
                <a:rPr lang="en-US" dirty="0" err="1" smtClean="0">
                  <a:latin typeface="Courier New" pitchFamily="49" charset="0"/>
                  <a:cs typeface="Courier New" pitchFamily="49" charset="0"/>
                </a:rPr>
                <a:t>halfTexel</a:t>
              </a: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 = float2(.5/</a:t>
              </a:r>
              <a:r>
                <a:rPr lang="en-US" dirty="0" err="1" smtClean="0">
                  <a:latin typeface="Courier New" pitchFamily="49" charset="0"/>
                  <a:cs typeface="Courier New" pitchFamily="49" charset="0"/>
                </a:rPr>
                <a:t>texWidth</a:t>
              </a: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, .5/</a:t>
              </a:r>
              <a:r>
                <a:rPr lang="en-US" dirty="0" err="1" smtClean="0">
                  <a:latin typeface="Courier New" pitchFamily="49" charset="0"/>
                  <a:cs typeface="Courier New" pitchFamily="49" charset="0"/>
                </a:rPr>
                <a:t>texHeight</a:t>
              </a: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);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float4 PS(float4 index2D : TEXCOORD0, 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out float4 position : COLOR0,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	out float4 normal : COLOR1, ...) 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{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      index2D.xy += </a:t>
              </a:r>
              <a:r>
                <a:rPr lang="en-US" dirty="0" err="1" smtClean="0">
                  <a:latin typeface="Courier New" pitchFamily="49" charset="0"/>
                  <a:cs typeface="Courier New" pitchFamily="49" charset="0"/>
                </a:rPr>
                <a:t>halfTexel</a:t>
              </a:r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;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      float4 vertAttr0 = tex2Dlod(Sampler0, index2D);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      float4 vertAttr1 = tex2Dlod(Sampler1, index2D);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      ...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      ...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      // perform modifications and assign the final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      // vertex attributes to the output registers</a:t>
              </a:r>
            </a:p>
            <a:p>
              <a:r>
                <a:rPr lang="en-US" dirty="0" smtClean="0">
                  <a:latin typeface="Courier New" pitchFamily="49" charset="0"/>
                  <a:cs typeface="Courier New" pitchFamily="49" charset="0"/>
                </a:rPr>
                <a:t>}</a:t>
              </a:r>
              <a:endParaRPr lang="en-US" dirty="0">
                <a:latin typeface="Courier New" pitchFamily="49" charset="0"/>
                <a:cs typeface="Courier New" pitchFamily="49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GPU Animation [6]:</a:t>
            </a:r>
            <a:b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</a:b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Analysis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Advantages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Keeps vertex, geometry processing units’ workload at minimum (Why is this good?)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Good for copy operations, vertex </a:t>
            </a:r>
            <a:r>
              <a:rPr lang="en-US" sz="1800" dirty="0" err="1" smtClean="0">
                <a:solidFill>
                  <a:srgbClr val="0000CC"/>
                </a:solidFill>
              </a:rPr>
              <a:t>tweening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Disadvantages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kern="0" dirty="0" smtClean="0">
                <a:solidFill>
                  <a:srgbClr val="0000CC"/>
                </a:solidFill>
              </a:rPr>
              <a:t>Per-vertex data has to be accessed through texture lookups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kern="0" dirty="0" smtClean="0">
                <a:solidFill>
                  <a:srgbClr val="0000CC"/>
                </a:solidFill>
              </a:rPr>
              <a:t>Number of constant registers is less in pixel </a:t>
            </a:r>
            <a:r>
              <a:rPr lang="en-US" sz="1800" kern="0" dirty="0" err="1" smtClean="0">
                <a:solidFill>
                  <a:srgbClr val="0000CC"/>
                </a:solidFill>
              </a:rPr>
              <a:t>shader</a:t>
            </a:r>
            <a:r>
              <a:rPr lang="en-US" sz="1800" kern="0" dirty="0" smtClean="0">
                <a:solidFill>
                  <a:srgbClr val="0000CC"/>
                </a:solidFill>
              </a:rPr>
              <a:t> (224) than vertex </a:t>
            </a:r>
            <a:r>
              <a:rPr lang="en-US" sz="1800" kern="0" dirty="0" err="1" smtClean="0">
                <a:solidFill>
                  <a:srgbClr val="0000CC"/>
                </a:solidFill>
              </a:rPr>
              <a:t>shader</a:t>
            </a:r>
            <a:r>
              <a:rPr lang="en-US" sz="1800" kern="0" dirty="0" smtClean="0">
                <a:solidFill>
                  <a:srgbClr val="0000CC"/>
                </a:solidFill>
              </a:rPr>
              <a:t> (256)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kern="0" dirty="0" smtClean="0">
                <a:solidFill>
                  <a:srgbClr val="0000CC"/>
                </a:solidFill>
              </a:rPr>
              <a:t>Can not divide modification process into several pieces because only single quad is drawn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kern="0" dirty="0" smtClean="0">
                <a:solidFill>
                  <a:srgbClr val="0000CC"/>
                </a:solidFill>
              </a:rPr>
              <a:t>Therefore: constant registers must hold all bone matrices and morph target weights for entire object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GPU Animation [7]:</a:t>
            </a:r>
            <a:b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</a:b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Method 2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Apply Modifications in Vertex Shader, Do Nothing in Pixel Shader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Destination pixel is specified explicitly as vertex </a:t>
            </a:r>
            <a:r>
              <a:rPr lang="en-US" sz="1800" dirty="0" err="1" smtClean="0">
                <a:solidFill>
                  <a:srgbClr val="0000CC"/>
                </a:solidFill>
              </a:rPr>
              <a:t>shader</a:t>
            </a:r>
            <a:r>
              <a:rPr lang="en-US" sz="1800" dirty="0" smtClean="0">
                <a:solidFill>
                  <a:srgbClr val="0000CC"/>
                </a:solidFill>
              </a:rPr>
              <a:t> input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Still writing all vertices to texture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Advantage: Can Easily Segment Modification Groups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Disadvantage: Speed Issues Make This Method Impractical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GPU Animation [8]:</a:t>
            </a:r>
            <a:b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</a:b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Accessing Modified Data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Do </a:t>
            </a:r>
            <a:r>
              <a:rPr lang="en-US" sz="1800" u="sng" dirty="0" smtClean="0">
                <a:solidFill>
                  <a:srgbClr val="800000"/>
                </a:solidFill>
              </a:rPr>
              <a:t>Not</a:t>
            </a:r>
            <a:r>
              <a:rPr lang="en-US" sz="1800" dirty="0" smtClean="0">
                <a:solidFill>
                  <a:srgbClr val="800000"/>
                </a:solidFill>
              </a:rPr>
              <a:t> Want to Send Data Back to CPU, Except in One Case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Solution 1: </a:t>
            </a:r>
            <a:r>
              <a:rPr lang="en-US" sz="18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DirectRenderToVertexBuffer</a:t>
            </a:r>
            <a:endParaRPr lang="en-US" sz="18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Problem: </a:t>
            </a:r>
            <a:r>
              <a:rPr lang="en-US" sz="18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DirectRenderToVertexBuffer</a:t>
            </a:r>
            <a:r>
              <a:rPr lang="en-US" sz="1800" dirty="0" smtClean="0">
                <a:solidFill>
                  <a:srgbClr val="0000CC"/>
                </a:solidFill>
              </a:rPr>
              <a:t> doesn’t exist yet!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… but we can always dream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Solution 2: Transfer Result to Graphics Card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From: render target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To: </a:t>
            </a:r>
            <a:r>
              <a:rPr lang="en-US" sz="1800" u="sng" dirty="0" smtClean="0">
                <a:solidFill>
                  <a:srgbClr val="0000CC"/>
                </a:solidFill>
              </a:rPr>
              <a:t>V</a:t>
            </a:r>
            <a:r>
              <a:rPr lang="en-US" sz="1800" dirty="0" smtClean="0">
                <a:solidFill>
                  <a:srgbClr val="0000CC"/>
                </a:solidFill>
              </a:rPr>
              <a:t>ertex </a:t>
            </a:r>
            <a:r>
              <a:rPr lang="en-US" sz="1800" u="sng" dirty="0" smtClean="0">
                <a:solidFill>
                  <a:srgbClr val="0000CC"/>
                </a:solidFill>
              </a:rPr>
              <a:t>B</a:t>
            </a:r>
            <a:r>
              <a:rPr lang="en-US" sz="1800" dirty="0" smtClean="0">
                <a:solidFill>
                  <a:srgbClr val="0000CC"/>
                </a:solidFill>
              </a:rPr>
              <a:t>uffer </a:t>
            </a:r>
            <a:r>
              <a:rPr lang="en-US" sz="1800" u="sng" dirty="0" smtClean="0">
                <a:solidFill>
                  <a:srgbClr val="0000CC"/>
                </a:solidFill>
              </a:rPr>
              <a:t>O</a:t>
            </a:r>
            <a:r>
              <a:rPr lang="en-US" sz="1800" dirty="0" smtClean="0">
                <a:solidFill>
                  <a:srgbClr val="0000CC"/>
                </a:solidFill>
              </a:rPr>
              <a:t>bject (VBO) on graphics card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Use OpenGL’s </a:t>
            </a:r>
            <a:r>
              <a:rPr lang="en-US" sz="1800" dirty="0" err="1" smtClean="0">
                <a:solidFill>
                  <a:srgbClr val="FF6600"/>
                </a:solidFill>
                <a:latin typeface="Courier New" pitchFamily="49" charset="0"/>
                <a:cs typeface="Courier New" pitchFamily="49" charset="0"/>
              </a:rPr>
              <a:t>ARB_pixel_buffer_object</a:t>
            </a:r>
            <a:endParaRPr lang="en-US" sz="1800" dirty="0" smtClean="0">
              <a:solidFill>
                <a:srgbClr val="FF6600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Solution 3: Vertex Textures (Use </a:t>
            </a:r>
            <a:r>
              <a:rPr lang="en-US" sz="18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RenderTexture</a:t>
            </a:r>
            <a:r>
              <a:rPr lang="en-US" sz="1800" dirty="0" smtClean="0">
                <a:solidFill>
                  <a:srgbClr val="800000"/>
                </a:solidFill>
              </a:rPr>
              <a:t> Capability)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Access texture in </a:t>
            </a:r>
            <a:r>
              <a:rPr lang="en-US" sz="1800" u="sng" dirty="0" smtClean="0">
                <a:solidFill>
                  <a:srgbClr val="0000CC"/>
                </a:solidFill>
              </a:rPr>
              <a:t>v</a:t>
            </a:r>
            <a:r>
              <a:rPr lang="en-US" sz="1800" dirty="0" smtClean="0">
                <a:solidFill>
                  <a:srgbClr val="0000CC"/>
                </a:solidFill>
              </a:rPr>
              <a:t>ertex </a:t>
            </a:r>
            <a:r>
              <a:rPr lang="en-US" sz="1800" u="sng" dirty="0" err="1" smtClean="0">
                <a:solidFill>
                  <a:srgbClr val="0000CC"/>
                </a:solidFill>
              </a:rPr>
              <a:t>s</a:t>
            </a:r>
            <a:r>
              <a:rPr lang="en-US" sz="1800" dirty="0" err="1" smtClean="0">
                <a:solidFill>
                  <a:srgbClr val="0000CC"/>
                </a:solidFill>
              </a:rPr>
              <a:t>hader</a:t>
            </a:r>
            <a:r>
              <a:rPr lang="en-US" sz="1800" dirty="0" smtClean="0">
                <a:solidFill>
                  <a:srgbClr val="0000CC"/>
                </a:solidFill>
              </a:rPr>
              <a:t> (VS)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Store texture </a:t>
            </a:r>
            <a:r>
              <a:rPr lang="en-US" sz="1800" dirty="0" err="1" smtClean="0">
                <a:solidFill>
                  <a:srgbClr val="0000CC"/>
                </a:solidFill>
              </a:rPr>
              <a:t>lookop</a:t>
            </a:r>
            <a:r>
              <a:rPr lang="en-US" sz="1800" dirty="0" smtClean="0">
                <a:solidFill>
                  <a:srgbClr val="0000CC"/>
                </a:solidFill>
              </a:rPr>
              <a:t> in vertices’ texture coordinates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Problem: </a:t>
            </a:r>
            <a:r>
              <a:rPr lang="en-US" sz="1800" u="sng" dirty="0" smtClean="0">
                <a:solidFill>
                  <a:srgbClr val="0000CC"/>
                </a:solidFill>
              </a:rPr>
              <a:t>slow</a:t>
            </a:r>
            <a:r>
              <a:rPr lang="en-US" sz="1800" dirty="0" smtClean="0">
                <a:solidFill>
                  <a:srgbClr val="0000CC"/>
                </a:solidFill>
              </a:rPr>
              <a:t>; can’t look up in parallel with other instructions</a:t>
            </a:r>
            <a:endParaRPr lang="en-US" sz="2000" dirty="0" smtClean="0"/>
          </a:p>
          <a:p>
            <a:pPr lvl="2">
              <a:lnSpc>
                <a:spcPct val="90000"/>
              </a:lnSpc>
              <a:buFont typeface="Wingdings" pitchFamily="2" charset="2"/>
              <a:buNone/>
            </a:pPr>
            <a:endParaRPr lang="en-US" sz="1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GPU Animation [9]:</a:t>
            </a:r>
            <a:b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</a:b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Performance Issues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Prefer to Perform Modification, Rendering in Single Pass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Vertex Texturing: Slow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Copy within video memory: fast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Accessing vertex attributes using vertex texturing always slower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Application Overhead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Accessing morph in vertex texture slows down app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Must use constants</a:t>
            </a:r>
            <a:endParaRPr lang="en-US" sz="1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2625" y="5667375"/>
            <a:ext cx="6153150" cy="733425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066800" y="76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u="none">
                <a:solidFill>
                  <a:srgbClr val="5B0DAA"/>
                </a:solidFill>
                <a:latin typeface="Copperplate Gothic Light" pitchFamily="34" charset="0"/>
              </a:rPr>
              <a:t>Where We Are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3550" y="990467"/>
            <a:ext cx="6515100" cy="435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47800" y="4953000"/>
            <a:ext cx="7010400" cy="152400"/>
          </a:xfrm>
          <a:prstGeom prst="rect">
            <a:avLst/>
          </a:prstGeom>
          <a:solidFill>
            <a:schemeClr val="accent2">
              <a:alpha val="10196"/>
            </a:schemeClr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GPU Animation [10]:</a:t>
            </a:r>
            <a:b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</a:b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Hybrid CPU/GPU System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Use Hybrid CPU/GPU Approach to Get Real Speed Advantage</a:t>
            </a:r>
          </a:p>
          <a:p>
            <a:pPr marL="800100" lvl="1" indent="-342900">
              <a:spcBef>
                <a:spcPts val="600"/>
              </a:spcBef>
              <a:buClr>
                <a:srgbClr val="5B0DAA"/>
              </a:buClr>
              <a:buFont typeface="+mj-lt"/>
              <a:buAutoNum type="arabicPeriod"/>
            </a:pPr>
            <a:r>
              <a:rPr lang="en-US" sz="1800" dirty="0" smtClean="0">
                <a:solidFill>
                  <a:srgbClr val="0000CC"/>
                </a:solidFill>
              </a:rPr>
              <a:t>Let CPU compute final vertex attributes used during rendering frames </a:t>
            </a:r>
            <a:r>
              <a:rPr lang="en-US" sz="1800" i="1" dirty="0" smtClean="0">
                <a:solidFill>
                  <a:srgbClr val="0000CC"/>
                </a:solidFill>
              </a:rPr>
              <a:t>n</a:t>
            </a:r>
            <a:r>
              <a:rPr lang="en-US" sz="1800" dirty="0" smtClean="0">
                <a:solidFill>
                  <a:srgbClr val="0000CC"/>
                </a:solidFill>
              </a:rPr>
              <a:t>, </a:t>
            </a:r>
            <a:r>
              <a:rPr lang="en-US" sz="1800" i="1" dirty="0" smtClean="0">
                <a:solidFill>
                  <a:srgbClr val="0000CC"/>
                </a:solidFill>
              </a:rPr>
              <a:t>n</a:t>
            </a:r>
            <a:r>
              <a:rPr lang="en-US" sz="1800" dirty="0" smtClean="0">
                <a:solidFill>
                  <a:srgbClr val="0000CC"/>
                </a:solidFill>
              </a:rPr>
              <a:t> + </a:t>
            </a:r>
            <a:r>
              <a:rPr lang="en-US" sz="1800" i="1" dirty="0" smtClean="0">
                <a:solidFill>
                  <a:srgbClr val="0000CC"/>
                </a:solidFill>
              </a:rPr>
              <a:t>k</a:t>
            </a:r>
          </a:p>
          <a:p>
            <a:pPr marL="800100" lvl="1" indent="-342900">
              <a:spcBef>
                <a:spcPts val="600"/>
              </a:spcBef>
              <a:buClr>
                <a:srgbClr val="5B0DAA"/>
              </a:buClr>
              <a:buFont typeface="+mj-lt"/>
              <a:buAutoNum type="arabicPeriod"/>
            </a:pPr>
            <a:r>
              <a:rPr lang="en-US" sz="1800" dirty="0" smtClean="0">
                <a:solidFill>
                  <a:srgbClr val="0000CC"/>
                </a:solidFill>
              </a:rPr>
              <a:t>Let GPU compute vertex </a:t>
            </a:r>
            <a:r>
              <a:rPr lang="en-US" sz="1800" dirty="0" err="1" smtClean="0">
                <a:solidFill>
                  <a:srgbClr val="0000CC"/>
                </a:solidFill>
              </a:rPr>
              <a:t>tweening</a:t>
            </a:r>
            <a:r>
              <a:rPr lang="en-US" sz="1800" dirty="0" smtClean="0">
                <a:solidFill>
                  <a:srgbClr val="0000CC"/>
                </a:solidFill>
              </a:rPr>
              <a:t> at frames greater than </a:t>
            </a:r>
            <a:r>
              <a:rPr lang="en-US" sz="1800" i="1" dirty="0" smtClean="0">
                <a:solidFill>
                  <a:srgbClr val="0000CC"/>
                </a:solidFill>
              </a:rPr>
              <a:t>n</a:t>
            </a:r>
            <a:r>
              <a:rPr lang="en-US" sz="1800" dirty="0" smtClean="0">
                <a:solidFill>
                  <a:srgbClr val="0000CC"/>
                </a:solidFill>
              </a:rPr>
              <a:t>, smaller than </a:t>
            </a:r>
            <a:r>
              <a:rPr lang="en-US" sz="1800" i="1" dirty="0" smtClean="0">
                <a:solidFill>
                  <a:srgbClr val="0000CC"/>
                </a:solidFill>
              </a:rPr>
              <a:t>n</a:t>
            </a:r>
            <a:r>
              <a:rPr lang="en-US" sz="1800" dirty="0" smtClean="0">
                <a:solidFill>
                  <a:srgbClr val="0000CC"/>
                </a:solidFill>
              </a:rPr>
              <a:t> + </a:t>
            </a:r>
            <a:r>
              <a:rPr lang="en-US" sz="1800" i="1" dirty="0" smtClean="0">
                <a:solidFill>
                  <a:srgbClr val="0000CC"/>
                </a:solidFill>
              </a:rPr>
              <a:t>k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800100" lvl="1" indent="-342900">
              <a:spcBef>
                <a:spcPts val="600"/>
              </a:spcBef>
              <a:buClr>
                <a:srgbClr val="5B0DAA"/>
              </a:buClr>
              <a:buFont typeface="+mj-lt"/>
              <a:buAutoNum type="arabicPeriod"/>
            </a:pPr>
            <a:r>
              <a:rPr lang="en-US" sz="1800" dirty="0" smtClean="0">
                <a:solidFill>
                  <a:srgbClr val="0000CC"/>
                </a:solidFill>
              </a:rPr>
              <a:t>Phase shift animations between characters so processors do not have peak loads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Advantages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Vertex </a:t>
            </a:r>
            <a:r>
              <a:rPr lang="en-US" sz="1800" dirty="0" err="1" smtClean="0">
                <a:solidFill>
                  <a:srgbClr val="0000CC"/>
                </a:solidFill>
              </a:rPr>
              <a:t>tweening</a:t>
            </a:r>
            <a:r>
              <a:rPr lang="en-US" sz="1800" dirty="0" smtClean="0">
                <a:solidFill>
                  <a:srgbClr val="0000CC"/>
                </a:solidFill>
              </a:rPr>
              <a:t> supported on almost all hardware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Modification algorithms performed on CPU, so </a:t>
            </a:r>
            <a:r>
              <a:rPr lang="en-US" sz="1800" u="sng" dirty="0" smtClean="0">
                <a:solidFill>
                  <a:srgbClr val="0000CC"/>
                </a:solidFill>
              </a:rPr>
              <a:t>no restrictions</a:t>
            </a:r>
            <a:endParaRPr lang="en-US" sz="1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Massive Character Animation [1]: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Agent State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Can Perform Simple </a:t>
            </a:r>
            <a:r>
              <a:rPr lang="en-US" sz="1800" u="sng" dirty="0" smtClean="0">
                <a:solidFill>
                  <a:srgbClr val="800000"/>
                </a:solidFill>
              </a:rPr>
              <a:t>A</a:t>
            </a:r>
            <a:r>
              <a:rPr lang="en-US" sz="1800" dirty="0" smtClean="0">
                <a:solidFill>
                  <a:srgbClr val="800000"/>
                </a:solidFill>
              </a:rPr>
              <a:t>rtificial </a:t>
            </a:r>
            <a:r>
              <a:rPr lang="en-US" sz="1800" u="sng" dirty="0" smtClean="0">
                <a:solidFill>
                  <a:srgbClr val="800000"/>
                </a:solidFill>
              </a:rPr>
              <a:t>I</a:t>
            </a:r>
            <a:r>
              <a:rPr lang="en-US" sz="1800" dirty="0" smtClean="0">
                <a:solidFill>
                  <a:srgbClr val="800000"/>
                </a:solidFill>
              </a:rPr>
              <a:t>ntelligence (AI) Effects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Reactive planning: </a:t>
            </a:r>
            <a:r>
              <a:rPr lang="en-US" sz="1800" u="sng" dirty="0" smtClean="0">
                <a:solidFill>
                  <a:srgbClr val="0000CC"/>
                </a:solidFill>
              </a:rPr>
              <a:t>f</a:t>
            </a:r>
            <a:r>
              <a:rPr lang="en-US" sz="1800" dirty="0" smtClean="0">
                <a:solidFill>
                  <a:srgbClr val="0000CC"/>
                </a:solidFill>
              </a:rPr>
              <a:t>inite </a:t>
            </a:r>
            <a:r>
              <a:rPr lang="en-US" sz="1800" u="sng" dirty="0" smtClean="0">
                <a:solidFill>
                  <a:srgbClr val="0000CC"/>
                </a:solidFill>
              </a:rPr>
              <a:t>s</a:t>
            </a:r>
            <a:r>
              <a:rPr lang="en-US" sz="1800" dirty="0" smtClean="0">
                <a:solidFill>
                  <a:srgbClr val="0000CC"/>
                </a:solidFill>
              </a:rPr>
              <a:t>tate </a:t>
            </a:r>
            <a:r>
              <a:rPr lang="en-US" sz="1800" u="sng" dirty="0" smtClean="0">
                <a:solidFill>
                  <a:srgbClr val="0000CC"/>
                </a:solidFill>
              </a:rPr>
              <a:t>m</a:t>
            </a:r>
            <a:r>
              <a:rPr lang="en-US" sz="1800" dirty="0" smtClean="0">
                <a:solidFill>
                  <a:srgbClr val="0000CC"/>
                </a:solidFill>
              </a:rPr>
              <a:t>achine (FSM) for behavior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i="1" dirty="0" smtClean="0">
                <a:solidFill>
                  <a:srgbClr val="0000CC"/>
                </a:solidFill>
              </a:rPr>
              <a:t>e.g.</a:t>
            </a:r>
            <a:r>
              <a:rPr lang="en-US" sz="1800" dirty="0" smtClean="0">
                <a:solidFill>
                  <a:srgbClr val="0000CC"/>
                </a:solidFill>
              </a:rPr>
              <a:t>, obstacle/pursuer avoidance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Also: </a:t>
            </a:r>
            <a:r>
              <a:rPr lang="en-US" sz="1800" u="sng" dirty="0" smtClean="0">
                <a:solidFill>
                  <a:srgbClr val="0000CC"/>
                </a:solidFill>
              </a:rPr>
              <a:t>flocking &amp; herding</a:t>
            </a:r>
            <a:r>
              <a:rPr lang="en-US" sz="1800" dirty="0" smtClean="0">
                <a:solidFill>
                  <a:srgbClr val="0000CC"/>
                </a:solidFill>
              </a:rPr>
              <a:t> (later: Reynolds’ </a:t>
            </a:r>
            <a:r>
              <a:rPr lang="en-US" sz="1800" u="sng" dirty="0" err="1" smtClean="0">
                <a:solidFill>
                  <a:srgbClr val="0000CC"/>
                </a:solidFill>
              </a:rPr>
              <a:t>boid</a:t>
            </a:r>
            <a:r>
              <a:rPr lang="en-US" sz="1800" dirty="0" smtClean="0">
                <a:solidFill>
                  <a:srgbClr val="0000CC"/>
                </a:solidFill>
              </a:rPr>
              <a:t> model)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Each Pixel of Output Texture Holds One Character’s State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Pixel Shader Computes Next State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State Used to Determine Which Animation to Use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More Advanced AI Techniques (See: CIS 530 / 730)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Follow-the-leader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Target acquisition &amp; fire control (ballistics)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Pursuer-evader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Attack planning (may use </a:t>
            </a:r>
            <a:r>
              <a:rPr lang="en-US" sz="1800" u="sng" dirty="0" smtClean="0">
                <a:solidFill>
                  <a:srgbClr val="0000CC"/>
                </a:solidFill>
              </a:rPr>
              <a:t>i</a:t>
            </a:r>
            <a:r>
              <a:rPr lang="en-US" sz="1800" dirty="0" smtClean="0">
                <a:solidFill>
                  <a:srgbClr val="0000CC"/>
                </a:solidFill>
              </a:rPr>
              <a:t>nverse </a:t>
            </a:r>
            <a:r>
              <a:rPr lang="en-US" sz="1800" u="sng" dirty="0" smtClean="0">
                <a:solidFill>
                  <a:srgbClr val="0000CC"/>
                </a:solidFill>
              </a:rPr>
              <a:t>k</a:t>
            </a:r>
            <a:r>
              <a:rPr lang="en-US" sz="1800" dirty="0" smtClean="0">
                <a:solidFill>
                  <a:srgbClr val="0000CC"/>
                </a:solidFill>
              </a:rPr>
              <a:t>inematics)</a:t>
            </a:r>
            <a:endParaRPr lang="en-US" sz="1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Massive Character Animation [2]: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Simulating Character Behavior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828800" y="2109787"/>
            <a:ext cx="5256212" cy="3605213"/>
            <a:chOff x="1828800" y="2109787"/>
            <a:chExt cx="5256212" cy="3605213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932237" y="3375025"/>
              <a:ext cx="2743200" cy="7016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/>
                <a:t>Walk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997450" y="2109787"/>
              <a:ext cx="2087562" cy="533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/>
                <a:t>Turn</a:t>
              </a:r>
            </a:p>
          </p:txBody>
        </p:sp>
        <p:cxnSp>
          <p:nvCxnSpPr>
            <p:cNvPr id="8" name="AutoShape 6"/>
            <p:cNvCxnSpPr>
              <a:cxnSpLocks noChangeShapeType="1"/>
              <a:stCxn id="6" idx="0"/>
              <a:endCxn id="7" idx="2"/>
            </p:cNvCxnSpPr>
            <p:nvPr/>
          </p:nvCxnSpPr>
          <p:spPr bwMode="auto">
            <a:xfrm rot="16200000">
              <a:off x="5307012" y="2640012"/>
              <a:ext cx="731838" cy="738188"/>
            </a:xfrm>
            <a:prstGeom prst="curvedConnector3">
              <a:avLst>
                <a:gd name="adj1" fmla="val 4989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" name="AutoShape 8"/>
            <p:cNvCxnSpPr>
              <a:cxnSpLocks noChangeShapeType="1"/>
              <a:stCxn id="6" idx="0"/>
              <a:endCxn id="6" idx="1"/>
            </p:cNvCxnSpPr>
            <p:nvPr/>
          </p:nvCxnSpPr>
          <p:spPr bwMode="auto">
            <a:xfrm rot="16200000" flipH="1" flipV="1">
              <a:off x="4442618" y="2864644"/>
              <a:ext cx="350837" cy="1371600"/>
            </a:xfrm>
            <a:prstGeom prst="curvedConnector4">
              <a:avLst>
                <a:gd name="adj1" fmla="val -65157"/>
                <a:gd name="adj2" fmla="val 1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3519487" y="2803525"/>
              <a:ext cx="1479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If no Obstacle</a:t>
              </a: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1981200" y="4595812"/>
              <a:ext cx="2590800" cy="5492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/>
                <a:t>Run</a:t>
              </a:r>
            </a:p>
          </p:txBody>
        </p:sp>
        <p:cxnSp>
          <p:nvCxnSpPr>
            <p:cNvPr id="14" name="AutoShape 11"/>
            <p:cNvCxnSpPr>
              <a:cxnSpLocks noChangeShapeType="1"/>
              <a:stCxn id="6" idx="2"/>
              <a:endCxn id="13" idx="0"/>
            </p:cNvCxnSpPr>
            <p:nvPr/>
          </p:nvCxnSpPr>
          <p:spPr bwMode="auto">
            <a:xfrm rot="5400000">
              <a:off x="4030663" y="3322637"/>
              <a:ext cx="519112" cy="2027237"/>
            </a:xfrm>
            <a:prstGeom prst="curvedConnector3">
              <a:avLst>
                <a:gd name="adj1" fmla="val 4984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740275" y="4265612"/>
              <a:ext cx="1066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US"/>
                <a:t>If Chased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828800" y="3351212"/>
              <a:ext cx="1193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If Obstacle</a:t>
              </a:r>
            </a:p>
          </p:txBody>
        </p:sp>
        <p:cxnSp>
          <p:nvCxnSpPr>
            <p:cNvPr id="17" name="AutoShape 15"/>
            <p:cNvCxnSpPr>
              <a:cxnSpLocks noChangeShapeType="1"/>
              <a:stCxn id="7" idx="3"/>
              <a:endCxn id="6" idx="3"/>
            </p:cNvCxnSpPr>
            <p:nvPr/>
          </p:nvCxnSpPr>
          <p:spPr bwMode="auto">
            <a:xfrm flipH="1">
              <a:off x="6675437" y="2376487"/>
              <a:ext cx="409575" cy="1349375"/>
            </a:xfrm>
            <a:prstGeom prst="curvedConnector3">
              <a:avLst>
                <a:gd name="adj1" fmla="val -5542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8" name="AutoShape 16"/>
            <p:cNvCxnSpPr>
              <a:cxnSpLocks noChangeShapeType="1"/>
              <a:stCxn id="13" idx="1"/>
              <a:endCxn id="7" idx="1"/>
            </p:cNvCxnSpPr>
            <p:nvPr/>
          </p:nvCxnSpPr>
          <p:spPr bwMode="auto">
            <a:xfrm rot="10800000" flipH="1">
              <a:off x="1981200" y="2376487"/>
              <a:ext cx="3016250" cy="2493963"/>
            </a:xfrm>
            <a:prstGeom prst="curvedConnector3">
              <a:avLst>
                <a:gd name="adj1" fmla="val -7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9" name="AutoShape 17"/>
            <p:cNvCxnSpPr>
              <a:cxnSpLocks noChangeShapeType="1"/>
              <a:stCxn id="13" idx="3"/>
              <a:endCxn id="13" idx="2"/>
            </p:cNvCxnSpPr>
            <p:nvPr/>
          </p:nvCxnSpPr>
          <p:spPr bwMode="auto">
            <a:xfrm flipH="1">
              <a:off x="3276600" y="4870450"/>
              <a:ext cx="1295400" cy="274637"/>
            </a:xfrm>
            <a:prstGeom prst="curvedConnector4">
              <a:avLst>
                <a:gd name="adj1" fmla="val -17648"/>
                <a:gd name="adj2" fmla="val 18323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4191000" y="5348287"/>
              <a:ext cx="1066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If Chased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5592762" y="2909887"/>
              <a:ext cx="1193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If Obstacle</a:t>
              </a:r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Implement </a:t>
            </a:r>
            <a:r>
              <a:rPr lang="en-US" sz="1800" u="sng" dirty="0" smtClean="0">
                <a:solidFill>
                  <a:srgbClr val="800000"/>
                </a:solidFill>
              </a:rPr>
              <a:t>F</a:t>
            </a:r>
            <a:r>
              <a:rPr lang="en-US" sz="1800" dirty="0" smtClean="0">
                <a:solidFill>
                  <a:srgbClr val="800000"/>
                </a:solidFill>
              </a:rPr>
              <a:t>inite </a:t>
            </a:r>
            <a:r>
              <a:rPr lang="en-US" sz="1800" u="sng" dirty="0" smtClean="0">
                <a:solidFill>
                  <a:srgbClr val="800000"/>
                </a:solidFill>
              </a:rPr>
              <a:t>S</a:t>
            </a:r>
            <a:r>
              <a:rPr lang="en-US" sz="1800" dirty="0" smtClean="0">
                <a:solidFill>
                  <a:srgbClr val="800000"/>
                </a:solidFill>
              </a:rPr>
              <a:t>tate </a:t>
            </a:r>
            <a:r>
              <a:rPr lang="en-US" sz="1800" u="sng" dirty="0" smtClean="0">
                <a:solidFill>
                  <a:srgbClr val="800000"/>
                </a:solidFill>
              </a:rPr>
              <a:t>M</a:t>
            </a:r>
            <a:r>
              <a:rPr lang="en-US" sz="1800" dirty="0" smtClean="0">
                <a:solidFill>
                  <a:srgbClr val="800000"/>
                </a:solidFill>
              </a:rPr>
              <a:t>achine (FSM) in Pixel Shader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Pixel Values Represent States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Can Also Capture Transitions using Pixels!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Massive Character Animation [3]: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Implementing FSMs on GPUs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6934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Adapted from “Morphing and Animation”</a:t>
            </a:r>
            <a:r>
              <a:rPr lang="en-US" sz="1200" i="1" dirty="0" smtClean="0">
                <a:solidFill>
                  <a:srgbClr val="003399"/>
                </a:solidFill>
              </a:rPr>
              <a:t> </a:t>
            </a:r>
            <a:r>
              <a:rPr lang="en-US" sz="1200" dirty="0" smtClean="0">
                <a:solidFill>
                  <a:srgbClr val="003399"/>
                </a:solidFill>
              </a:rPr>
              <a:t>© 2007 G. J. Katz, University of Pennsylvania</a:t>
            </a:r>
            <a:endParaRPr lang="en-US" sz="1200" dirty="0" smtClean="0">
              <a:solidFill>
                <a:srgbClr val="003399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Lecture 12, CIS 565 (formerly 665): </a:t>
            </a:r>
            <a:r>
              <a:rPr lang="en-US" sz="1200" i="1" dirty="0" smtClean="0">
                <a:solidFill>
                  <a:srgbClr val="003399"/>
                </a:solidFill>
              </a:rPr>
              <a:t>GPU Programming and Architecture</a:t>
            </a:r>
            <a:r>
              <a:rPr lang="en-US" sz="1200" dirty="0" smtClean="0">
                <a:solidFill>
                  <a:srgbClr val="003399"/>
                </a:solidFill>
              </a:rPr>
              <a:t>, </a:t>
            </a:r>
            <a:r>
              <a:rPr lang="en-US" sz="1200" dirty="0" smtClean="0">
                <a:solidFill>
                  <a:srgbClr val="003399"/>
                </a:solidFill>
                <a:hlinkClick r:id="rId5"/>
              </a:rPr>
              <a:t>http://bit.ly/eFkXmk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9" name="Picture 8" descr="upenn-shield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1400" y="5715000"/>
            <a:ext cx="600075" cy="666750"/>
          </a:xfrm>
          <a:prstGeom prst="rect">
            <a:avLst/>
          </a:prstGeom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Use Dependent Texture Lookups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Agent-Space Maps: Contain Information About State of Characters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Position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State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Frame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World-Space Image Maps: Contain Information About Environment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Influences behavior of character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i="1" dirty="0" smtClean="0">
                <a:solidFill>
                  <a:srgbClr val="0000CC"/>
                </a:solidFill>
              </a:rPr>
              <a:t>e.g.</a:t>
            </a:r>
            <a:r>
              <a:rPr lang="en-US" sz="1800" dirty="0" smtClean="0">
                <a:solidFill>
                  <a:srgbClr val="0000CC"/>
                </a:solidFill>
              </a:rPr>
              <a:t>, preprocessed obstacles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FSM Maps: Contain State, Transition Info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Behavior for each state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Transition functions between states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Rows: group transitions within same state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Columns: conditions to trigger transitions</a:t>
            </a:r>
            <a:endParaRPr lang="en-US" sz="2800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Preview:</a:t>
            </a:r>
            <a:b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</a:b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Software Simulations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pic>
        <p:nvPicPr>
          <p:cNvPr id="23" name="Picture 22" descr="media-header-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9730" y="2819400"/>
            <a:ext cx="6636470" cy="1312102"/>
          </a:xfrm>
          <a:prstGeom prst="rect">
            <a:avLst/>
          </a:prstGeom>
        </p:spPr>
      </p:pic>
      <p:pic>
        <p:nvPicPr>
          <p:cNvPr id="24" name="Picture 23" descr="massive-lef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3931" y="4191000"/>
            <a:ext cx="3828068" cy="216031"/>
          </a:xfrm>
          <a:prstGeom prst="rect">
            <a:avLst/>
          </a:prstGeom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09600" y="9906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Massive Software: Grew Out of WETA Digital’s Work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i="1" dirty="0" smtClean="0">
                <a:solidFill>
                  <a:srgbClr val="0000CC"/>
                </a:solidFill>
              </a:rPr>
              <a:t>The Lord of the Rings</a:t>
            </a:r>
            <a:r>
              <a:rPr lang="en-US" sz="1800" dirty="0" smtClean="0">
                <a:solidFill>
                  <a:srgbClr val="0000CC"/>
                </a:solidFill>
              </a:rPr>
              <a:t> movie trilogy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Since then: advertising, </a:t>
            </a:r>
            <a:r>
              <a:rPr lang="en-US" sz="1800" i="1" dirty="0" smtClean="0">
                <a:solidFill>
                  <a:srgbClr val="0000CC"/>
                </a:solidFill>
              </a:rPr>
              <a:t>Narnia</a:t>
            </a:r>
            <a:r>
              <a:rPr lang="en-US" sz="1800" dirty="0" smtClean="0">
                <a:solidFill>
                  <a:srgbClr val="0000CC"/>
                </a:solidFill>
              </a:rPr>
              <a:t>, </a:t>
            </a:r>
            <a:r>
              <a:rPr lang="en-US" sz="1800" i="1" dirty="0" smtClean="0">
                <a:solidFill>
                  <a:srgbClr val="0000CC"/>
                </a:solidFill>
              </a:rPr>
              <a:t>King Kong</a:t>
            </a:r>
            <a:r>
              <a:rPr lang="en-US" sz="1800" dirty="0" smtClean="0">
                <a:solidFill>
                  <a:srgbClr val="0000CC"/>
                </a:solidFill>
              </a:rPr>
              <a:t>, </a:t>
            </a:r>
            <a:r>
              <a:rPr lang="en-US" sz="1800" i="1" dirty="0" smtClean="0">
                <a:solidFill>
                  <a:srgbClr val="0000CC"/>
                </a:solidFill>
              </a:rPr>
              <a:t>Avatar</a:t>
            </a:r>
            <a:r>
              <a:rPr lang="en-US" sz="1800" dirty="0" smtClean="0">
                <a:solidFill>
                  <a:srgbClr val="0000CC"/>
                </a:solidFill>
              </a:rPr>
              <a:t>, many more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Multi-Agent Simulation in Virtual Environments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See: </a:t>
            </a:r>
            <a:r>
              <a:rPr lang="en-US" sz="1800" dirty="0" smtClean="0">
                <a:hlinkClick r:id="rId6"/>
              </a:rPr>
              <a:t>http://www.massivesoftware.com</a:t>
            </a:r>
            <a:endParaRPr lang="en-US" sz="18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5715000" y="4572000"/>
            <a:ext cx="2514600" cy="1847910"/>
            <a:chOff x="5715000" y="4572000"/>
            <a:chExt cx="2514600" cy="1847910"/>
          </a:xfrm>
        </p:grpSpPr>
        <p:pic>
          <p:nvPicPr>
            <p:cNvPr id="6" name="Picture 5" descr="ResizedImage550309-avatar-trees-550px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5000" y="4572000"/>
              <a:ext cx="2514600" cy="141274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905500" y="6019800"/>
              <a:ext cx="2133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000" i="1" dirty="0" smtClean="0">
                  <a:solidFill>
                    <a:srgbClr val="0066FF"/>
                  </a:solidFill>
                </a:rPr>
                <a:t>Avatar </a:t>
              </a:r>
              <a:r>
                <a:rPr lang="en-US" sz="1000" dirty="0" smtClean="0">
                  <a:solidFill>
                    <a:srgbClr val="0066FF"/>
                  </a:solidFill>
                </a:rPr>
                <a:t>© 2009 20</a:t>
              </a:r>
              <a:r>
                <a:rPr lang="en-US" sz="1000" baseline="30000" dirty="0" smtClean="0">
                  <a:solidFill>
                    <a:srgbClr val="0066FF"/>
                  </a:solidFill>
                </a:rPr>
                <a:t>th</a:t>
              </a:r>
              <a:r>
                <a:rPr lang="en-US" sz="1000" dirty="0" smtClean="0">
                  <a:solidFill>
                    <a:srgbClr val="0066FF"/>
                  </a:solidFill>
                </a:rPr>
                <a:t> Century Fox</a:t>
              </a:r>
            </a:p>
            <a:p>
              <a:pPr algn="ctr">
                <a:spcBef>
                  <a:spcPts val="0"/>
                </a:spcBef>
              </a:pPr>
              <a:r>
                <a:rPr lang="en-US" sz="1000" dirty="0" smtClean="0">
                  <a:solidFill>
                    <a:srgbClr val="0066FF"/>
                  </a:solidFill>
                  <a:hlinkClick r:id="rId8"/>
                </a:rPr>
                <a:t>http://youtu.be/d1_JBMrrYw8</a:t>
              </a:r>
              <a:endParaRPr lang="en-US" sz="1000" dirty="0" smtClean="0">
                <a:solidFill>
                  <a:srgbClr val="0066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79443" y="4572000"/>
            <a:ext cx="2514600" cy="1847910"/>
            <a:chOff x="3079443" y="4572000"/>
            <a:chExt cx="2514600" cy="1847910"/>
          </a:xfrm>
        </p:grpSpPr>
        <p:pic>
          <p:nvPicPr>
            <p:cNvPr id="7" name="Picture 6" descr="web-kong3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89221" y="4572000"/>
              <a:ext cx="2495044" cy="14097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079443" y="6019800"/>
              <a:ext cx="2514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000" i="1" dirty="0" smtClean="0">
                  <a:solidFill>
                    <a:srgbClr val="009900"/>
                  </a:solidFill>
                </a:rPr>
                <a:t>King Kong </a:t>
              </a:r>
              <a:r>
                <a:rPr lang="en-US" sz="1000" dirty="0" smtClean="0">
                  <a:solidFill>
                    <a:srgbClr val="009900"/>
                  </a:solidFill>
                </a:rPr>
                <a:t>© 2005 Universal Pictures</a:t>
              </a:r>
            </a:p>
            <a:p>
              <a:pPr algn="ctr">
                <a:spcBef>
                  <a:spcPts val="0"/>
                </a:spcBef>
              </a:pPr>
              <a:r>
                <a:rPr lang="en-US" sz="1000" dirty="0" smtClean="0">
                  <a:hlinkClick r:id="rId10"/>
                </a:rPr>
                <a:t>http://youtu.be/stMN1hwCJg0</a:t>
              </a:r>
              <a:endParaRPr lang="en-US" sz="1000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7200" y="4545140"/>
            <a:ext cx="2514600" cy="1874770"/>
            <a:chOff x="457200" y="4545140"/>
            <a:chExt cx="2514600" cy="1874770"/>
          </a:xfrm>
        </p:grpSpPr>
        <p:pic>
          <p:nvPicPr>
            <p:cNvPr id="8" name="Picture 7" descr="narnia-picture_5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7201" y="4545140"/>
              <a:ext cx="2514599" cy="142703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57200" y="6019800"/>
              <a:ext cx="2514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000" i="1" dirty="0" smtClean="0">
                  <a:solidFill>
                    <a:srgbClr val="FF0000"/>
                  </a:solidFill>
                </a:rPr>
                <a:t>Narnia </a:t>
              </a:r>
              <a:r>
                <a:rPr lang="en-US" sz="1000" dirty="0" smtClean="0">
                  <a:solidFill>
                    <a:srgbClr val="FF0000"/>
                  </a:solidFill>
                </a:rPr>
                <a:t>© 2005 20</a:t>
              </a:r>
              <a:r>
                <a:rPr lang="en-US" sz="1000" baseline="30000" dirty="0" smtClean="0">
                  <a:solidFill>
                    <a:srgbClr val="FF0000"/>
                  </a:solidFill>
                </a:rPr>
                <a:t>th</a:t>
              </a:r>
              <a:r>
                <a:rPr lang="en-US" sz="1000" dirty="0" smtClean="0">
                  <a:solidFill>
                    <a:srgbClr val="FF0000"/>
                  </a:solidFill>
                </a:rPr>
                <a:t> Century Fox</a:t>
              </a:r>
            </a:p>
            <a:p>
              <a:pPr algn="ctr">
                <a:spcBef>
                  <a:spcPts val="0"/>
                </a:spcBef>
              </a:pPr>
              <a:r>
                <a:rPr lang="en-US" sz="1000" dirty="0" smtClean="0">
                  <a:solidFill>
                    <a:srgbClr val="FF0000"/>
                  </a:solidFill>
                  <a:hlinkClick r:id="rId12"/>
                </a:rPr>
                <a:t>http://youtu.be/pYcGFLgJ8Uo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Summary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Last Class: </a:t>
            </a:r>
            <a:r>
              <a:rPr lang="en-US" sz="1800" dirty="0" smtClean="0">
                <a:solidFill>
                  <a:srgbClr val="800000"/>
                </a:solidFill>
                <a:latin typeface="Arial"/>
                <a:cs typeface="Arial"/>
              </a:rPr>
              <a:t>§</a:t>
            </a:r>
            <a:r>
              <a:rPr lang="en-US" sz="1800" dirty="0" smtClean="0">
                <a:solidFill>
                  <a:srgbClr val="800000"/>
                </a:solidFill>
              </a:rPr>
              <a:t>5.1 – 5.2, Eberly </a:t>
            </a:r>
            <a:r>
              <a:rPr lang="en-US" sz="1800" i="1" dirty="0" smtClean="0">
                <a:solidFill>
                  <a:srgbClr val="800000"/>
                </a:solidFill>
              </a:rPr>
              <a:t>2</a:t>
            </a:r>
            <a:r>
              <a:rPr lang="en-US" sz="1800" i="1" baseline="30000" dirty="0" smtClean="0">
                <a:solidFill>
                  <a:srgbClr val="800000"/>
                </a:solidFill>
              </a:rPr>
              <a:t>e</a:t>
            </a:r>
            <a:endParaRPr lang="en-US" sz="1800" dirty="0" smtClean="0">
              <a:solidFill>
                <a:srgbClr val="FF66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Today: </a:t>
            </a:r>
            <a:r>
              <a:rPr lang="en-US" sz="1800" dirty="0" smtClean="0">
                <a:solidFill>
                  <a:srgbClr val="800000"/>
                </a:solidFill>
                <a:latin typeface="Arial"/>
                <a:cs typeface="Arial"/>
              </a:rPr>
              <a:t>§</a:t>
            </a:r>
            <a:r>
              <a:rPr lang="en-US" sz="1800" dirty="0" smtClean="0">
                <a:solidFill>
                  <a:srgbClr val="800000"/>
                </a:solidFill>
              </a:rPr>
              <a:t>4.4 – 4.7, Eberly </a:t>
            </a:r>
            <a:r>
              <a:rPr lang="en-US" sz="1800" i="1" dirty="0" smtClean="0">
                <a:solidFill>
                  <a:srgbClr val="800000"/>
                </a:solidFill>
              </a:rPr>
              <a:t>2</a:t>
            </a:r>
            <a:r>
              <a:rPr lang="en-US" sz="1800" i="1" baseline="30000" dirty="0" smtClean="0">
                <a:solidFill>
                  <a:srgbClr val="800000"/>
                </a:solidFill>
              </a:rPr>
              <a:t>e</a:t>
            </a:r>
            <a:endParaRPr lang="en-US" sz="1800" dirty="0" smtClean="0">
              <a:solidFill>
                <a:srgbClr val="FF66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Reading for Next Class: </a:t>
            </a:r>
            <a:r>
              <a:rPr lang="en-US" sz="1800" dirty="0" smtClean="0">
                <a:solidFill>
                  <a:srgbClr val="800000"/>
                </a:solidFill>
                <a:latin typeface="Arial"/>
                <a:cs typeface="Arial"/>
              </a:rPr>
              <a:t>§</a:t>
            </a:r>
            <a:r>
              <a:rPr lang="en-US" sz="1800" dirty="0" smtClean="0">
                <a:solidFill>
                  <a:srgbClr val="800000"/>
                </a:solidFill>
              </a:rPr>
              <a:t>10.4, 12.7, Eberly </a:t>
            </a:r>
            <a:r>
              <a:rPr lang="en-US" sz="1800" i="1" dirty="0" smtClean="0">
                <a:solidFill>
                  <a:srgbClr val="800000"/>
                </a:solidFill>
              </a:rPr>
              <a:t>2</a:t>
            </a:r>
            <a:r>
              <a:rPr lang="en-US" sz="1800" i="1" baseline="30000" dirty="0" smtClean="0">
                <a:solidFill>
                  <a:srgbClr val="800000"/>
                </a:solidFill>
              </a:rPr>
              <a:t>e</a:t>
            </a:r>
            <a:r>
              <a:rPr lang="en-US" sz="1800" dirty="0" smtClean="0">
                <a:solidFill>
                  <a:srgbClr val="800000"/>
                </a:solidFill>
              </a:rPr>
              <a:t>, </a:t>
            </a:r>
            <a:r>
              <a:rPr lang="en-US" sz="1800" dirty="0" smtClean="0">
                <a:solidFill>
                  <a:srgbClr val="FF6600"/>
                </a:solidFill>
              </a:rPr>
              <a:t>Mesh handout</a:t>
            </a:r>
            <a:endParaRPr lang="en-US" sz="1800" dirty="0" smtClean="0">
              <a:solidFill>
                <a:srgbClr val="0099FF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Last Time: Scene Graph Rendering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State: transforms, bounding volumes, render state, animation state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Updating and culling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Rendering: object-oriented message passing overview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Today: Skinning and Morphing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Morphing defined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GPU-based interpolation: methods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Texture arrays – need to use constant registers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Vertex texturing – too slow</a:t>
            </a:r>
          </a:p>
          <a:p>
            <a:pPr marL="1200150" lvl="2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00CC"/>
                </a:solidFill>
              </a:rPr>
              <a:t>Hybrid – works best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Getting agents cheap using GPU-based finite state machines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More Videos: Special Effects (SFX)</a:t>
            </a:r>
            <a:endParaRPr lang="en-US" sz="1800" dirty="0" smtClean="0">
              <a:solidFill>
                <a:srgbClr val="0000CC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3400" y="895350"/>
            <a:ext cx="8229600" cy="48196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5B0DAA"/>
              </a:buClr>
              <a:buSzTx/>
              <a:buFont typeface="Wingdings" pitchFamily="2" charset="2"/>
              <a:buChar char="l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Terminology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" y="9906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Shading and Transparency in OpenGL: Alpha, Painter’s, </a:t>
            </a:r>
            <a:r>
              <a:rPr lang="en-US" sz="1800" i="1" dirty="0" smtClean="0">
                <a:solidFill>
                  <a:srgbClr val="800000"/>
                </a:solidFill>
              </a:rPr>
              <a:t>z</a:t>
            </a:r>
            <a:r>
              <a:rPr lang="en-US" sz="1800" dirty="0" smtClean="0">
                <a:solidFill>
                  <a:srgbClr val="800000"/>
                </a:solidFill>
              </a:rPr>
              <a:t>-buffering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u="sng" dirty="0" smtClean="0">
                <a:solidFill>
                  <a:srgbClr val="800000"/>
                </a:solidFill>
              </a:rPr>
              <a:t>Animation</a:t>
            </a:r>
            <a:r>
              <a:rPr lang="en-US" sz="1800" dirty="0" smtClean="0">
                <a:solidFill>
                  <a:srgbClr val="800000"/>
                </a:solidFill>
              </a:rPr>
              <a:t> – Modeling Change Over Time According to Known Actions</a:t>
            </a:r>
            <a:endParaRPr lang="en-US" sz="1800" u="sng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err="1" smtClean="0">
                <a:solidFill>
                  <a:srgbClr val="800000"/>
                </a:solidFill>
              </a:rPr>
              <a:t>Keyframe</a:t>
            </a:r>
            <a:r>
              <a:rPr lang="en-US" sz="1800" dirty="0" smtClean="0">
                <a:solidFill>
                  <a:srgbClr val="800000"/>
                </a:solidFill>
              </a:rPr>
              <a:t> Animation – Interpolating Between Set </a:t>
            </a:r>
            <a:r>
              <a:rPr lang="en-US" sz="1800" dirty="0" err="1" smtClean="0">
                <a:solidFill>
                  <a:srgbClr val="800000"/>
                </a:solidFill>
              </a:rPr>
              <a:t>Keyframes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u="sng" dirty="0" smtClean="0">
                <a:solidFill>
                  <a:srgbClr val="800000"/>
                </a:solidFill>
              </a:rPr>
              <a:t>State</a:t>
            </a:r>
            <a:r>
              <a:rPr lang="en-US" sz="1800" dirty="0" smtClean="0">
                <a:solidFill>
                  <a:srgbClr val="800000"/>
                </a:solidFill>
              </a:rPr>
              <a:t> in Scene Graphs</a:t>
            </a:r>
            <a:endParaRPr lang="en-US" sz="1800" u="sng" dirty="0" smtClean="0">
              <a:solidFill>
                <a:srgbClr val="800000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Transforms</a:t>
            </a:r>
            <a:r>
              <a:rPr lang="en-US" sz="1800" dirty="0" smtClean="0">
                <a:solidFill>
                  <a:srgbClr val="0000CC"/>
                </a:solidFill>
              </a:rPr>
              <a:t> – local &amp; global TRS to orient parts of model</a:t>
            </a:r>
            <a:endParaRPr lang="en-US" sz="1800" u="sng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Bounding volumes</a:t>
            </a:r>
            <a:r>
              <a:rPr lang="en-US" sz="1800" dirty="0" smtClean="0">
                <a:solidFill>
                  <a:srgbClr val="0000CC"/>
                </a:solidFill>
              </a:rPr>
              <a:t> – spheres, boxes, capsules, lozenges, ellipsoids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Renderer state</a:t>
            </a:r>
            <a:r>
              <a:rPr lang="en-US" sz="1800" dirty="0" smtClean="0">
                <a:solidFill>
                  <a:srgbClr val="0000CC"/>
                </a:solidFill>
              </a:rPr>
              <a:t> – lighting, shading/textures/alpha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Animation state</a:t>
            </a:r>
            <a:r>
              <a:rPr lang="en-US" sz="1800" dirty="0" smtClean="0">
                <a:solidFill>
                  <a:srgbClr val="0000CC"/>
                </a:solidFill>
              </a:rPr>
              <a:t> – TRS transformations (especially R), controllers</a:t>
            </a:r>
            <a:endParaRPr lang="en-US" sz="1800" u="sng" dirty="0" smtClean="0">
              <a:solidFill>
                <a:srgbClr val="0000CC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u="sng" dirty="0" smtClean="0">
                <a:solidFill>
                  <a:srgbClr val="800000"/>
                </a:solidFill>
              </a:rPr>
              <a:t>Skins</a:t>
            </a:r>
            <a:r>
              <a:rPr lang="en-US" sz="1800" dirty="0" smtClean="0">
                <a:solidFill>
                  <a:srgbClr val="800000"/>
                </a:solidFill>
              </a:rPr>
              <a:t> – Surface Meshes for Faces, Character Models</a:t>
            </a:r>
            <a:endParaRPr lang="en-US" sz="1800" u="sng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u="sng" dirty="0" smtClean="0">
                <a:solidFill>
                  <a:srgbClr val="800000"/>
                </a:solidFill>
              </a:rPr>
              <a:t>Morphing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Animation techniques – gradual transition between skins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Vertex </a:t>
            </a:r>
            <a:r>
              <a:rPr lang="en-US" sz="1800" u="sng" dirty="0" err="1" smtClean="0">
                <a:solidFill>
                  <a:srgbClr val="0000CC"/>
                </a:solidFill>
              </a:rPr>
              <a:t>tweening</a:t>
            </a:r>
            <a:r>
              <a:rPr lang="en-US" sz="1800" dirty="0" smtClean="0">
                <a:solidFill>
                  <a:srgbClr val="0000CC"/>
                </a:solidFill>
              </a:rPr>
              <a:t> – texture arrays, vertex texturing, or hybrid method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GPU computing</a:t>
            </a:r>
            <a:r>
              <a:rPr lang="en-US" sz="1800" dirty="0" smtClean="0">
                <a:solidFill>
                  <a:srgbClr val="0000CC"/>
                </a:solidFill>
              </a:rPr>
              <a:t> – offload some tasks to GPU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Finite state machine</a:t>
            </a:r>
            <a:r>
              <a:rPr lang="en-US" sz="1800" dirty="0" smtClean="0">
                <a:solidFill>
                  <a:srgbClr val="0000CC"/>
                </a:solidFill>
              </a:rPr>
              <a:t> – simple agent model</a:t>
            </a: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Acknowledgements: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Computer Animation Intro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33400" y="1143000"/>
            <a:ext cx="8382000" cy="2667000"/>
            <a:chOff x="457200" y="1143000"/>
            <a:chExt cx="8382000" cy="2667000"/>
          </a:xfrm>
        </p:grpSpPr>
        <p:sp>
          <p:nvSpPr>
            <p:cNvPr id="4" name="Rectangle 3"/>
            <p:cNvSpPr/>
            <p:nvPr/>
          </p:nvSpPr>
          <p:spPr>
            <a:xfrm>
              <a:off x="457200" y="3348335"/>
              <a:ext cx="8382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rgbClr val="003366"/>
                  </a:solidFill>
                </a:rPr>
                <a:t>Acknowledgment: slides by </a:t>
              </a:r>
              <a:r>
                <a:rPr lang="en-US" sz="1200" dirty="0" err="1" smtClean="0">
                  <a:solidFill>
                    <a:srgbClr val="003366"/>
                  </a:solidFill>
                </a:rPr>
                <a:t>Misha</a:t>
              </a:r>
              <a:r>
                <a:rPr lang="en-US" sz="1200" dirty="0" smtClean="0">
                  <a:solidFill>
                    <a:srgbClr val="003366"/>
                  </a:solidFill>
                </a:rPr>
                <a:t> </a:t>
              </a:r>
              <a:r>
                <a:rPr lang="en-US" sz="1200" dirty="0" err="1" smtClean="0">
                  <a:solidFill>
                    <a:srgbClr val="003366"/>
                  </a:solidFill>
                </a:rPr>
                <a:t>Kazhdan</a:t>
              </a:r>
              <a:r>
                <a:rPr lang="en-US" sz="1200" dirty="0" smtClean="0">
                  <a:solidFill>
                    <a:srgbClr val="003366"/>
                  </a:solidFill>
                </a:rPr>
                <a:t>, Allison Klein, Tom </a:t>
              </a:r>
              <a:r>
                <a:rPr lang="en-US" sz="1200" dirty="0" err="1" smtClean="0">
                  <a:solidFill>
                    <a:srgbClr val="003366"/>
                  </a:solidFill>
                </a:rPr>
                <a:t>Funkhouser</a:t>
              </a:r>
              <a:r>
                <a:rPr lang="en-US" sz="1200" dirty="0" smtClean="0">
                  <a:solidFill>
                    <a:srgbClr val="003366"/>
                  </a:solidFill>
                </a:rPr>
                <a:t>, </a:t>
              </a:r>
              <a:r>
                <a:rPr lang="de-DE" sz="1200" dirty="0" smtClean="0">
                  <a:solidFill>
                    <a:srgbClr val="003366"/>
                  </a:solidFill>
                </a:rPr>
                <a:t>Adam Finkelstein and David Dobkin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rgbClr val="003366"/>
                  </a:solidFill>
                  <a:hlinkClick r:id="rId4"/>
                </a:rPr>
                <a:t>http://bit.ly/eB1Oj4</a:t>
              </a:r>
              <a:endParaRPr lang="en-US" sz="1200" dirty="0" smtClean="0">
                <a:solidFill>
                  <a:srgbClr val="003366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09800" y="1143000"/>
              <a:ext cx="3429000" cy="1255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solidFill>
                    <a:srgbClr val="003366"/>
                  </a:solidFill>
                </a:rPr>
                <a:t>Jason Lawrence</a:t>
              </a:r>
            </a:p>
            <a:p>
              <a:r>
                <a:rPr lang="en-US" sz="1200" dirty="0" smtClean="0">
                  <a:solidFill>
                    <a:srgbClr val="003366"/>
                  </a:solidFill>
                </a:rPr>
                <a:t>Assistant Professor</a:t>
              </a:r>
            </a:p>
            <a:p>
              <a:r>
                <a:rPr lang="en-US" sz="1200" dirty="0" smtClean="0">
                  <a:solidFill>
                    <a:srgbClr val="003366"/>
                  </a:solidFill>
                </a:rPr>
                <a:t>Department of Computer Science </a:t>
              </a:r>
            </a:p>
            <a:p>
              <a:r>
                <a:rPr lang="en-US" sz="1200" dirty="0" smtClean="0">
                  <a:solidFill>
                    <a:srgbClr val="003366"/>
                  </a:solidFill>
                </a:rPr>
                <a:t>University of Virginia</a:t>
              </a:r>
            </a:p>
            <a:p>
              <a:r>
                <a:rPr lang="en-US" sz="1200" dirty="0" smtClean="0">
                  <a:solidFill>
                    <a:srgbClr val="003366"/>
                  </a:solidFill>
                  <a:hlinkClick r:id="rId5"/>
                </a:rPr>
                <a:t>http://www.cs.virginia.edu/~jdl/</a:t>
              </a:r>
              <a:endParaRPr lang="en-US" sz="1200" dirty="0" smtClean="0">
                <a:solidFill>
                  <a:srgbClr val="003366"/>
                </a:solidFill>
              </a:endParaRPr>
            </a:p>
          </p:txBody>
        </p:sp>
        <p:pic>
          <p:nvPicPr>
            <p:cNvPr id="17" name="Picture 16" descr="JasonLawrence-hshot_small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9017" y="1143000"/>
              <a:ext cx="1458383" cy="2100071"/>
            </a:xfrm>
            <a:prstGeom prst="rect">
              <a:avLst/>
            </a:prstGeom>
          </p:spPr>
        </p:pic>
        <p:pic>
          <p:nvPicPr>
            <p:cNvPr id="23" name="Picture 22" descr="uva-computer-science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09800" y="2619375"/>
              <a:ext cx="3276600" cy="50482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85800" y="4038600"/>
            <a:ext cx="5029200" cy="2133600"/>
            <a:chOff x="685800" y="4038600"/>
            <a:chExt cx="5029200" cy="2133600"/>
          </a:xfrm>
        </p:grpSpPr>
        <p:pic>
          <p:nvPicPr>
            <p:cNvPr id="25" name="Picture 24" descr="Funkhouser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5800" y="4038600"/>
              <a:ext cx="1447800" cy="182142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286000" y="4038600"/>
              <a:ext cx="3429000" cy="1514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solidFill>
                    <a:srgbClr val="FF6600"/>
                  </a:solidFill>
                </a:rPr>
                <a:t>Thomas A. </a:t>
              </a:r>
              <a:r>
                <a:rPr lang="en-US" sz="1800" dirty="0" err="1" smtClean="0">
                  <a:solidFill>
                    <a:srgbClr val="FF6600"/>
                  </a:solidFill>
                </a:rPr>
                <a:t>Funkhouser</a:t>
              </a:r>
              <a:endParaRPr lang="en-US" sz="1800" dirty="0" smtClean="0">
                <a:solidFill>
                  <a:srgbClr val="FF6600"/>
                </a:solidFill>
              </a:endParaRP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Professor</a:t>
              </a: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Department of Computer Science </a:t>
              </a: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Computer Graphics Group</a:t>
              </a: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Princeton University</a:t>
              </a:r>
            </a:p>
            <a:p>
              <a:r>
                <a:rPr lang="en-US" sz="1200" dirty="0" smtClean="0">
                  <a:hlinkClick r:id="rId9"/>
                </a:rPr>
                <a:t>http://www.cs.princeton.edu/~funk/</a:t>
              </a:r>
              <a:endParaRPr lang="en-US" sz="1200" dirty="0" smtClean="0">
                <a:solidFill>
                  <a:srgbClr val="003366"/>
                </a:solidFill>
              </a:endParaRPr>
            </a:p>
          </p:txBody>
        </p:sp>
        <p:pic>
          <p:nvPicPr>
            <p:cNvPr id="27" name="Picture 26" descr="Princeton-logo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86000" y="5605670"/>
              <a:ext cx="1600200" cy="56653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Review [1]: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Linear Interpolation </a:t>
            </a:r>
            <a:r>
              <a:rPr lang="en-US" sz="2800" i="1" dirty="0" smtClean="0">
                <a:solidFill>
                  <a:srgbClr val="5B0DAA"/>
                </a:solidFill>
                <a:latin typeface="Copperplate Gothic Light" pitchFamily="34" charset="0"/>
              </a:rPr>
              <a:t>aka </a:t>
            </a:r>
            <a:r>
              <a:rPr lang="en-US" sz="2800" dirty="0" err="1" smtClean="0">
                <a:solidFill>
                  <a:srgbClr val="5B0DAA"/>
                </a:solidFill>
                <a:latin typeface="Copperplate Gothic Light" pitchFamily="34" charset="0"/>
              </a:rPr>
              <a:t>Lerping</a:t>
            </a:r>
            <a:endParaRPr lang="en-US" sz="2000" dirty="0" smtClean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39135"/>
            <a:ext cx="4974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© 2010 J. Lawrence, University of Virginia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CS 4810: Introduction to Computer Graphics – </a:t>
            </a:r>
            <a:r>
              <a:rPr lang="en-US" sz="1200" dirty="0" smtClean="0">
                <a:solidFill>
                  <a:srgbClr val="003399"/>
                </a:solidFill>
                <a:hlinkClick r:id="rId4"/>
              </a:rPr>
              <a:t>http://bit.ly/hPIXdi</a:t>
            </a:r>
            <a:r>
              <a:rPr lang="en-US" sz="1200" dirty="0" smtClean="0">
                <a:solidFill>
                  <a:srgbClr val="003399"/>
                </a:solidFill>
              </a:rPr>
              <a:t> 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5838" y="1204913"/>
            <a:ext cx="71723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Review [2]: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Cubic Curve (</a:t>
            </a:r>
            <a:r>
              <a:rPr lang="en-US" sz="2800" dirty="0" err="1" smtClean="0">
                <a:solidFill>
                  <a:srgbClr val="5B0DAA"/>
                </a:solidFill>
                <a:latin typeface="Copperplate Gothic Light" pitchFamily="34" charset="0"/>
              </a:rPr>
              <a:t>Spline</a:t>
            </a: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) Interpolation</a:t>
            </a:r>
            <a:endParaRPr lang="en-US" sz="2000" dirty="0" smtClean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39135"/>
            <a:ext cx="4974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© 2010 J. Lawrence, University of Virginia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3399"/>
                </a:solidFill>
              </a:rPr>
              <a:t>CS 4810: Introduction to Computer Graphics – </a:t>
            </a:r>
            <a:r>
              <a:rPr lang="en-US" sz="1200" dirty="0" smtClean="0">
                <a:solidFill>
                  <a:srgbClr val="003399"/>
                </a:solidFill>
                <a:hlinkClick r:id="rId4"/>
              </a:rPr>
              <a:t>http://bit.ly/hPIXdi</a:t>
            </a:r>
            <a:r>
              <a:rPr lang="en-US" sz="1200" dirty="0" smtClean="0">
                <a:solidFill>
                  <a:srgbClr val="003399"/>
                </a:solidFill>
              </a:rPr>
              <a:t> </a:t>
            </a:r>
            <a:endParaRPr lang="en-US" sz="1200" dirty="0">
              <a:solidFill>
                <a:srgbClr val="003399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4413" y="1162050"/>
            <a:ext cx="711517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2362200"/>
            <a:ext cx="627697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Review [3]: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Scene Graph State – Transforms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4455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B050"/>
                </a:solidFill>
              </a:rPr>
              <a:t>Adapted from </a:t>
            </a:r>
            <a:r>
              <a:rPr lang="en-US" sz="1200" i="1" dirty="0" smtClean="0">
                <a:solidFill>
                  <a:srgbClr val="00B050"/>
                </a:solidFill>
              </a:rPr>
              <a:t>3D Game Engine Design </a:t>
            </a:r>
            <a:r>
              <a:rPr lang="en-US" sz="1200" dirty="0" smtClean="0">
                <a:solidFill>
                  <a:srgbClr val="00B050"/>
                </a:solidFill>
              </a:rPr>
              <a:t>© 2000 D. H. Eberly</a:t>
            </a:r>
            <a:endParaRPr lang="en-US" sz="1200" dirty="0" smtClean="0">
              <a:solidFill>
                <a:srgbClr val="00B050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B050"/>
                </a:solidFill>
              </a:rPr>
              <a:t>See </a:t>
            </a:r>
            <a:r>
              <a:rPr lang="en-US" sz="1200" dirty="0" smtClean="0">
                <a:solidFill>
                  <a:srgbClr val="00B050"/>
                </a:solidFill>
                <a:hlinkClick r:id="rId5"/>
              </a:rPr>
              <a:t>http://bit.ly/ieUq45</a:t>
            </a:r>
            <a:r>
              <a:rPr lang="en-US" sz="1200" dirty="0" smtClean="0">
                <a:solidFill>
                  <a:srgbClr val="00B050"/>
                </a:solidFill>
              </a:rPr>
              <a:t> for second edition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Local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Translation, rotation, scaling, shearing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All within parent’s coordinate system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World: Position Child </a:t>
            </a:r>
            <a:r>
              <a:rPr lang="en-US" sz="1800" i="1" dirty="0" smtClean="0">
                <a:solidFill>
                  <a:srgbClr val="800000"/>
                </a:solidFill>
              </a:rPr>
              <a:t>C</a:t>
            </a:r>
            <a:r>
              <a:rPr lang="en-US" sz="1800" dirty="0" smtClean="0">
                <a:solidFill>
                  <a:srgbClr val="800000"/>
                </a:solidFill>
              </a:rPr>
              <a:t> With Respect to Parent </a:t>
            </a:r>
            <a:r>
              <a:rPr lang="en-US" sz="1800" i="1" dirty="0" smtClean="0">
                <a:solidFill>
                  <a:srgbClr val="800000"/>
                </a:solidFill>
              </a:rPr>
              <a:t>P</a:t>
            </a:r>
            <a:r>
              <a:rPr lang="en-US" sz="1800" dirty="0" smtClean="0">
                <a:solidFill>
                  <a:srgbClr val="800000"/>
                </a:solidFill>
              </a:rPr>
              <a:t> (Depends on Local)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endParaRPr lang="en-US" sz="1800" dirty="0" smtClean="0">
              <a:solidFill>
                <a:srgbClr val="800000"/>
              </a:solidFill>
            </a:endParaRP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Both Together Part of </a:t>
            </a:r>
            <a:r>
              <a:rPr lang="en-US" sz="1800" dirty="0" err="1" smtClean="0">
                <a:solidFill>
                  <a:srgbClr val="800000"/>
                </a:solidFill>
              </a:rPr>
              <a:t>Modelview</a:t>
            </a:r>
            <a:r>
              <a:rPr lang="en-US" sz="1800" dirty="0" smtClean="0">
                <a:solidFill>
                  <a:srgbClr val="800000"/>
                </a:solidFill>
              </a:rPr>
              <a:t> Transformation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2081035"/>
            <a:ext cx="4045281" cy="186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5583" y="4495800"/>
            <a:ext cx="3105315" cy="7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0" y="990600"/>
            <a:ext cx="8382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Bounding Volume Hierarchies (BVHs)</a:t>
            </a:r>
            <a:endParaRPr lang="en-US" sz="1800" dirty="0" smtClean="0">
              <a:solidFill>
                <a:srgbClr val="FF6600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Root: entire scene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Interior node: rectangle (volume in general) enclosing other nodes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Leaves: primitive objects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Often axis-aligned (</a:t>
            </a:r>
            <a:r>
              <a:rPr lang="en-US" sz="1800" i="1" dirty="0" smtClean="0">
                <a:solidFill>
                  <a:srgbClr val="0000CC"/>
                </a:solidFill>
              </a:rPr>
              <a:t>e.g.</a:t>
            </a:r>
            <a:r>
              <a:rPr lang="en-US" sz="1800" dirty="0" smtClean="0">
                <a:solidFill>
                  <a:srgbClr val="0000CC"/>
                </a:solidFill>
              </a:rPr>
              <a:t>, </a:t>
            </a:r>
            <a:r>
              <a:rPr lang="en-US" sz="1800" u="sng" dirty="0" smtClean="0">
                <a:solidFill>
                  <a:srgbClr val="0000CC"/>
                </a:solidFill>
              </a:rPr>
              <a:t>a</a:t>
            </a:r>
            <a:r>
              <a:rPr lang="en-US" sz="1800" dirty="0" smtClean="0">
                <a:solidFill>
                  <a:srgbClr val="0000CC"/>
                </a:solidFill>
              </a:rPr>
              <a:t>xis-</a:t>
            </a:r>
            <a:r>
              <a:rPr lang="en-US" sz="1800" u="sng" dirty="0" smtClean="0">
                <a:solidFill>
                  <a:srgbClr val="0000CC"/>
                </a:solidFill>
              </a:rPr>
              <a:t>a</a:t>
            </a:r>
            <a:r>
              <a:rPr lang="en-US" sz="1800" dirty="0" smtClean="0">
                <a:solidFill>
                  <a:srgbClr val="0000CC"/>
                </a:solidFill>
              </a:rPr>
              <a:t>ligned </a:t>
            </a:r>
            <a:r>
              <a:rPr lang="en-US" sz="1800" u="sng" dirty="0" smtClean="0">
                <a:solidFill>
                  <a:srgbClr val="0000CC"/>
                </a:solidFill>
              </a:rPr>
              <a:t>b</a:t>
            </a:r>
            <a:r>
              <a:rPr lang="en-US" sz="1800" dirty="0" smtClean="0">
                <a:solidFill>
                  <a:srgbClr val="0000CC"/>
                </a:solidFill>
              </a:rPr>
              <a:t>ounding </a:t>
            </a:r>
            <a:r>
              <a:rPr lang="en-US" sz="1800" u="sng" dirty="0" smtClean="0">
                <a:solidFill>
                  <a:srgbClr val="0000CC"/>
                </a:solidFill>
              </a:rPr>
              <a:t>b</a:t>
            </a:r>
            <a:r>
              <a:rPr lang="en-US" sz="1800" dirty="0" smtClean="0">
                <a:solidFill>
                  <a:srgbClr val="0000CC"/>
                </a:solidFill>
              </a:rPr>
              <a:t>ox </a:t>
            </a:r>
            <a:r>
              <a:rPr lang="en-US" sz="1800" i="1" dirty="0" smtClean="0">
                <a:solidFill>
                  <a:srgbClr val="0000CC"/>
                </a:solidFill>
              </a:rPr>
              <a:t>aka</a:t>
            </a:r>
            <a:r>
              <a:rPr lang="en-US" sz="1800" dirty="0" smtClean="0">
                <a:solidFill>
                  <a:srgbClr val="0000CC"/>
                </a:solidFill>
              </a:rPr>
              <a:t> AABB)</a:t>
            </a:r>
          </a:p>
          <a:p>
            <a:pPr marL="342900" indent="-342900">
              <a:lnSpc>
                <a:spcPct val="110000"/>
              </a:lnSpc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Used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u="sng" dirty="0" smtClean="0">
                <a:solidFill>
                  <a:srgbClr val="0000CC"/>
                </a:solidFill>
              </a:rPr>
              <a:t>V</a:t>
            </a:r>
            <a:r>
              <a:rPr lang="en-US" sz="1800" dirty="0" smtClean="0">
                <a:solidFill>
                  <a:srgbClr val="0000CC"/>
                </a:solidFill>
              </a:rPr>
              <a:t>isible </a:t>
            </a:r>
            <a:r>
              <a:rPr lang="en-US" sz="1800" u="sng" dirty="0" smtClean="0">
                <a:solidFill>
                  <a:srgbClr val="0000CC"/>
                </a:solidFill>
              </a:rPr>
              <a:t>s</a:t>
            </a:r>
            <a:r>
              <a:rPr lang="en-US" sz="1800" dirty="0" smtClean="0">
                <a:solidFill>
                  <a:srgbClr val="0000CC"/>
                </a:solidFill>
              </a:rPr>
              <a:t>urface </a:t>
            </a:r>
            <a:r>
              <a:rPr lang="en-US" sz="1800" u="sng" dirty="0" smtClean="0">
                <a:solidFill>
                  <a:srgbClr val="0000CC"/>
                </a:solidFill>
              </a:rPr>
              <a:t>d</a:t>
            </a:r>
            <a:r>
              <a:rPr lang="en-US" sz="1800" dirty="0" smtClean="0">
                <a:solidFill>
                  <a:srgbClr val="0000CC"/>
                </a:solidFill>
              </a:rPr>
              <a:t>etermination (VSD) – especially occlusion culling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Other intersection testing: collisions, ray tracing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329961" y="5543490"/>
            <a:ext cx="495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000" i="1" dirty="0" smtClean="0"/>
              <a:t>Bounding Volume Hierarchy </a:t>
            </a:r>
            <a:r>
              <a:rPr lang="en-US" sz="1000" dirty="0" smtClean="0"/>
              <a:t>(BVH)</a:t>
            </a:r>
            <a:r>
              <a:rPr lang="en-US" sz="1000" i="1" dirty="0" smtClean="0"/>
              <a:t> </a:t>
            </a:r>
            <a:r>
              <a:rPr lang="en-US" sz="1000" dirty="0" smtClean="0"/>
              <a:t>© 2009 Wikipedia</a:t>
            </a:r>
            <a:endParaRPr lang="en-US" sz="1000" dirty="0" smtClean="0">
              <a:hlinkClick r:id="rId4"/>
            </a:endParaRPr>
          </a:p>
          <a:p>
            <a:pPr algn="ctr">
              <a:spcBef>
                <a:spcPts val="0"/>
              </a:spcBef>
            </a:pPr>
            <a:r>
              <a:rPr lang="en-US" sz="1000" dirty="0" smtClean="0">
                <a:hlinkClick r:id="rId5"/>
              </a:rPr>
              <a:t>http://en.wikipedia.org/wiki/Bounding_volume_hierarchy</a:t>
            </a:r>
            <a:endParaRPr lang="en-US" sz="1000" dirty="0"/>
          </a:p>
        </p:txBody>
      </p:sp>
      <p:pic>
        <p:nvPicPr>
          <p:cNvPr id="10" name="Picture 9" descr="Example_of_bounding_volume_hierarch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1700" y="3886200"/>
            <a:ext cx="5067300" cy="1609725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Review [4]: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Scene Graph State – BVHs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ChangeArrowheads="1"/>
          </p:cNvSpPr>
          <p:nvPr/>
        </p:nvSpPr>
        <p:spPr bwMode="auto">
          <a:xfrm>
            <a:off x="1143000" y="76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Review [5]:</a:t>
            </a:r>
          </a:p>
          <a:p>
            <a:pPr algn="ctr"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5B0DAA"/>
                </a:solidFill>
                <a:latin typeface="Copperplate Gothic Light" pitchFamily="34" charset="0"/>
              </a:rPr>
              <a:t>Scene Graph State – Renderer State</a:t>
            </a:r>
            <a:endParaRPr lang="en-US" sz="2000" dirty="0">
              <a:solidFill>
                <a:srgbClr val="5B0DAA"/>
              </a:solidFill>
              <a:latin typeface="Copperplate Gothic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867400"/>
            <a:ext cx="4455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B050"/>
                </a:solidFill>
              </a:rPr>
              <a:t>Adapted from </a:t>
            </a:r>
            <a:r>
              <a:rPr lang="en-US" sz="1200" i="1" dirty="0" smtClean="0">
                <a:solidFill>
                  <a:srgbClr val="00B050"/>
                </a:solidFill>
              </a:rPr>
              <a:t>3D Game Engine Design </a:t>
            </a:r>
            <a:r>
              <a:rPr lang="en-US" sz="1200" dirty="0" smtClean="0">
                <a:solidFill>
                  <a:srgbClr val="00B050"/>
                </a:solidFill>
              </a:rPr>
              <a:t>© 2000 D. H. Eberly</a:t>
            </a:r>
            <a:endParaRPr lang="en-US" sz="1200" dirty="0" smtClean="0">
              <a:solidFill>
                <a:srgbClr val="00B050"/>
              </a:solidFill>
              <a:hlinkClick r:id="rId4"/>
            </a:endParaRP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rgbClr val="00B050"/>
                </a:solidFill>
              </a:rPr>
              <a:t>See </a:t>
            </a:r>
            <a:r>
              <a:rPr lang="en-US" sz="1200" dirty="0" smtClean="0">
                <a:solidFill>
                  <a:srgbClr val="00B050"/>
                </a:solidFill>
                <a:hlinkClick r:id="rId5"/>
              </a:rPr>
              <a:t>http://bit.ly/ieUq45</a:t>
            </a:r>
            <a:r>
              <a:rPr lang="en-US" sz="1200" dirty="0" smtClean="0">
                <a:solidFill>
                  <a:srgbClr val="00B050"/>
                </a:solidFill>
              </a:rPr>
              <a:t> for second edition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990600"/>
            <a:ext cx="8382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Can Capture Render Information Hierarchically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Example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Suppose </a:t>
            </a:r>
            <a:r>
              <a:rPr lang="en-US" sz="1800" dirty="0" err="1" smtClean="0">
                <a:solidFill>
                  <a:srgbClr val="0000CC"/>
                </a:solidFill>
              </a:rPr>
              <a:t>subtree</a:t>
            </a:r>
            <a:r>
              <a:rPr lang="en-US" sz="1800" dirty="0" smtClean="0">
                <a:solidFill>
                  <a:srgbClr val="0000CC"/>
                </a:solidFill>
              </a:rPr>
              <a:t> has all leaf nodes that want textures alpha blended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Can tag root of </a:t>
            </a:r>
            <a:r>
              <a:rPr lang="en-US" sz="1800" dirty="0" err="1" smtClean="0">
                <a:solidFill>
                  <a:srgbClr val="0000CC"/>
                </a:solidFill>
              </a:rPr>
              <a:t>subtree</a:t>
            </a:r>
            <a:r>
              <a:rPr lang="en-US" sz="1800" dirty="0" smtClean="0">
                <a:solidFill>
                  <a:srgbClr val="0000CC"/>
                </a:solidFill>
              </a:rPr>
              <a:t> with “alpha blend all”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Alternatively: tag every leaf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How Traversal Works: State Accumulation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Root-to-leaf traversal accumulates state to draw geometry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Renderer checks whether state change is needed before leaf drawn</a:t>
            </a:r>
          </a:p>
          <a:p>
            <a:pPr marL="342900" indent="-342900">
              <a:spcBef>
                <a:spcPts val="600"/>
              </a:spcBef>
              <a:buClr>
                <a:srgbClr val="800000"/>
              </a:buClr>
              <a:buFont typeface="Wingdings" pitchFamily="2" charset="2"/>
              <a:buChar char="l"/>
            </a:pPr>
            <a:r>
              <a:rPr lang="en-US" sz="1800" dirty="0" smtClean="0">
                <a:solidFill>
                  <a:srgbClr val="800000"/>
                </a:solidFill>
              </a:rPr>
              <a:t>Efficiency Considerations</a:t>
            </a:r>
            <a:endParaRPr lang="en-US" sz="1800" dirty="0" smtClean="0">
              <a:solidFill>
                <a:srgbClr val="0000CC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Minimize state changes</a:t>
            </a:r>
          </a:p>
          <a:p>
            <a:pPr marL="742950" lvl="1" indent="-285750">
              <a:spcBef>
                <a:spcPts val="600"/>
              </a:spcBef>
              <a:buClr>
                <a:srgbClr val="5B0DAA"/>
              </a:buClr>
              <a:buFont typeface="Wingdings" pitchFamily="2" charset="2"/>
              <a:buChar char="­"/>
            </a:pPr>
            <a:r>
              <a:rPr lang="en-US" sz="1800" dirty="0" smtClean="0">
                <a:solidFill>
                  <a:srgbClr val="0000CC"/>
                </a:solidFill>
              </a:rPr>
              <a:t>Reason: memory copy (</a:t>
            </a:r>
            <a:r>
              <a:rPr lang="en-US" sz="1800" i="1" dirty="0" smtClean="0">
                <a:solidFill>
                  <a:srgbClr val="0000CC"/>
                </a:solidFill>
              </a:rPr>
              <a:t>e.g.</a:t>
            </a:r>
            <a:r>
              <a:rPr lang="en-US" sz="1800" dirty="0" smtClean="0">
                <a:solidFill>
                  <a:srgbClr val="0000CC"/>
                </a:solidFill>
              </a:rPr>
              <a:t>, system to video memory) takes time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TITLE" val="CIS736-Basics-01-Math"/>
  <p:tag name="FOLDERNAME" val="CIS736-Basics-01-Math_270108225806"/>
  <p:tag name="PD" val="1825588"/>
  <p:tag name="NPWI" val="46"/>
  <p:tag name="WMSI" val="369"/>
  <p:tag name="WMIS" val="46646"/>
  <p:tag name="PREC" val="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1"/>
  <p:tag name="NBP" val="1"/>
  <p:tag name="CVB" val="1"/>
  <p:tag name="SPT" val="FALSE"/>
  <p:tag name="BSN" val="1"/>
  <p:tag name="LFXCI" val="0"/>
  <p:tag name="SVT" val="TRUE"/>
  <p:tag name="CII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37"/>
  <p:tag name="NBP" val="1"/>
  <p:tag name="SPT" val="FALSE"/>
  <p:tag name="CVB" val="37"/>
  <p:tag name="BSN" val="37"/>
  <p:tag name="LFXCI" val="0"/>
  <p:tag name="SVT" val="TRUE"/>
  <p:tag name="CII" val="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" val="2"/>
  <p:tag name="NBP" val="1"/>
  <p:tag name="SPT" val="FALSE"/>
  <p:tag name="CVB" val="2"/>
  <p:tag name="BSN" val="2"/>
  <p:tag name="LFXCI" val="0"/>
  <p:tag name="SVT" val="TRUE"/>
  <p:tag name="CII" val="2"/>
</p:tagLst>
</file>

<file path=ppt/theme/theme1.xml><?xml version="1.0" encoding="utf-8"?>
<a:theme xmlns:a="http://schemas.openxmlformats.org/drawingml/2006/main" name="CoopRob-presentations">
  <a:themeElements>
    <a:clrScheme name="CoopRob-presentations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D96D"/>
      </a:accent1>
      <a:accent2>
        <a:srgbClr val="0000E0"/>
      </a:accent2>
      <a:accent3>
        <a:srgbClr val="FFFFFF"/>
      </a:accent3>
      <a:accent4>
        <a:srgbClr val="000000"/>
      </a:accent4>
      <a:accent5>
        <a:srgbClr val="FFE9BA"/>
      </a:accent5>
      <a:accent6>
        <a:srgbClr val="0000CB"/>
      </a:accent6>
      <a:hlink>
        <a:srgbClr val="CC0000"/>
      </a:hlink>
      <a:folHlink>
        <a:srgbClr val="B2B2B2"/>
      </a:folHlink>
    </a:clrScheme>
    <a:fontScheme name="CoopRob-presentations">
      <a:majorFont>
        <a:latin typeface="Copperplate Gothic 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opRob-presenta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pRob-presentation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pRob-presentations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D96D"/>
        </a:accent1>
        <a:accent2>
          <a:srgbClr val="0000E0"/>
        </a:accent2>
        <a:accent3>
          <a:srgbClr val="FFFFFF"/>
        </a:accent3>
        <a:accent4>
          <a:srgbClr val="000000"/>
        </a:accent4>
        <a:accent5>
          <a:srgbClr val="FFE9BA"/>
        </a:accent5>
        <a:accent6>
          <a:srgbClr val="0000CB"/>
        </a:accent6>
        <a:hlink>
          <a:srgbClr val="CC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Settings\sdeloach\Application Data\Microsoft\Templates\CoopRob-presentations.pot</Template>
  <TotalTime>37849</TotalTime>
  <Words>2962</Words>
  <Application>Microsoft Office PowerPoint</Application>
  <PresentationFormat>On-screen Show (4:3)</PresentationFormat>
  <Paragraphs>495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CoopRob-presentations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CIS736-Basics-01-Math</dc:title>
  <dc:creator>William H. Hsu</dc:creator>
  <cp:lastModifiedBy>William H. Hsu</cp:lastModifiedBy>
  <cp:revision>1895</cp:revision>
  <dcterms:created xsi:type="dcterms:W3CDTF">1601-01-01T00:00:00Z</dcterms:created>
  <dcterms:modified xsi:type="dcterms:W3CDTF">2011-03-02T14:40:29Z</dcterms:modified>
</cp:coreProperties>
</file>