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Default Extension="vml" ContentType="application/vnd.openxmlformats-officedocument.vmlDrawing"/>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Lst>
  <p:notesMasterIdLst>
    <p:notesMasterId r:id="rId58"/>
  </p:notesMasterIdLst>
  <p:handoutMasterIdLst>
    <p:handoutMasterId r:id="rId59"/>
  </p:handoutMasterIdLst>
  <p:sldIdLst>
    <p:sldId id="545" r:id="rId2"/>
    <p:sldId id="551" r:id="rId3"/>
    <p:sldId id="370" r:id="rId4"/>
    <p:sldId id="853" r:id="rId5"/>
    <p:sldId id="831" r:id="rId6"/>
    <p:sldId id="830" r:id="rId7"/>
    <p:sldId id="840" r:id="rId8"/>
    <p:sldId id="844" r:id="rId9"/>
    <p:sldId id="845" r:id="rId10"/>
    <p:sldId id="848" r:id="rId11"/>
    <p:sldId id="874" r:id="rId12"/>
    <p:sldId id="879" r:id="rId13"/>
    <p:sldId id="875" r:id="rId14"/>
    <p:sldId id="876" r:id="rId15"/>
    <p:sldId id="877" r:id="rId16"/>
    <p:sldId id="880" r:id="rId17"/>
    <p:sldId id="881" r:id="rId18"/>
    <p:sldId id="882" r:id="rId19"/>
    <p:sldId id="883" r:id="rId20"/>
    <p:sldId id="885" r:id="rId21"/>
    <p:sldId id="884" r:id="rId22"/>
    <p:sldId id="886" r:id="rId23"/>
    <p:sldId id="888" r:id="rId24"/>
    <p:sldId id="889" r:id="rId25"/>
    <p:sldId id="890" r:id="rId26"/>
    <p:sldId id="891" r:id="rId27"/>
    <p:sldId id="892" r:id="rId28"/>
    <p:sldId id="894" r:id="rId29"/>
    <p:sldId id="895" r:id="rId30"/>
    <p:sldId id="897" r:id="rId31"/>
    <p:sldId id="898" r:id="rId32"/>
    <p:sldId id="899" r:id="rId33"/>
    <p:sldId id="896" r:id="rId34"/>
    <p:sldId id="901" r:id="rId35"/>
    <p:sldId id="900" r:id="rId36"/>
    <p:sldId id="887" r:id="rId37"/>
    <p:sldId id="855" r:id="rId38"/>
    <p:sldId id="856" r:id="rId39"/>
    <p:sldId id="857" r:id="rId40"/>
    <p:sldId id="858" r:id="rId41"/>
    <p:sldId id="859" r:id="rId42"/>
    <p:sldId id="860" r:id="rId43"/>
    <p:sldId id="861" r:id="rId44"/>
    <p:sldId id="903" r:id="rId45"/>
    <p:sldId id="863" r:id="rId46"/>
    <p:sldId id="865" r:id="rId47"/>
    <p:sldId id="867" r:id="rId48"/>
    <p:sldId id="868" r:id="rId49"/>
    <p:sldId id="869" r:id="rId50"/>
    <p:sldId id="870" r:id="rId51"/>
    <p:sldId id="871" r:id="rId52"/>
    <p:sldId id="902" r:id="rId53"/>
    <p:sldId id="872" r:id="rId54"/>
    <p:sldId id="873" r:id="rId55"/>
    <p:sldId id="546" r:id="rId56"/>
    <p:sldId id="547" r:id="rId57"/>
  </p:sldIdLst>
  <p:sldSz cx="9144000" cy="6858000" type="screen4x3"/>
  <p:notesSz cx="7315200" cy="9601200"/>
  <p:custDataLst>
    <p:tags r:id="rId60"/>
  </p:custDataLst>
  <p:defaultTextStyle>
    <a:defPPr>
      <a:defRPr lang="en-US"/>
    </a:defPPr>
    <a:lvl1pPr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bg1"/>
      </a:buCl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66"/>
    <a:srgbClr val="FF9900"/>
    <a:srgbClr val="800000"/>
    <a:srgbClr val="004F9E"/>
    <a:srgbClr val="003D7A"/>
    <a:srgbClr val="004D9A"/>
    <a:srgbClr val="006699"/>
    <a:srgbClr val="33669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7" autoAdjust="0"/>
    <p:restoredTop sz="93977" autoAdjust="0"/>
  </p:normalViewPr>
  <p:slideViewPr>
    <p:cSldViewPr>
      <p:cViewPr varScale="1">
        <p:scale>
          <a:sx n="110" d="100"/>
          <a:sy n="110" d="100"/>
        </p:scale>
        <p:origin x="-173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5" name="Rectangle 3"/>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503" tIns="48252" rIns="96503" bIns="48252" numCol="1" anchor="t" anchorCtr="0" compatLnSpc="1">
            <a:prstTxWarp prst="textNoShape">
              <a:avLst/>
            </a:prstTxWarp>
          </a:bodyPr>
          <a:lstStyle>
            <a:lvl1pPr algn="r" defTabSz="965200">
              <a:spcBef>
                <a:spcPct val="0"/>
              </a:spcBef>
              <a:buClrTx/>
              <a:defRPr sz="1200">
                <a:latin typeface="Times New Roman" pitchFamily="18" charset="0"/>
              </a:defRPr>
            </a:lvl1pPr>
          </a:lstStyle>
          <a:p>
            <a:endParaRPr lang="en-US"/>
          </a:p>
        </p:txBody>
      </p:sp>
      <p:sp>
        <p:nvSpPr>
          <p:cNvPr id="8196" name="Rectangle 4"/>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defTabSz="965200">
              <a:spcBef>
                <a:spcPct val="0"/>
              </a:spcBef>
              <a:buClrTx/>
              <a:defRPr sz="1200">
                <a:latin typeface="Times New Roman" pitchFamily="18" charset="0"/>
              </a:defRPr>
            </a:lvl1pPr>
          </a:lstStyle>
          <a:p>
            <a:endParaRPr lang="en-US"/>
          </a:p>
        </p:txBody>
      </p:sp>
      <p:sp>
        <p:nvSpPr>
          <p:cNvPr id="8197" name="Rectangle 5"/>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503" tIns="48252" rIns="96503" bIns="48252" numCol="1" anchor="b" anchorCtr="0" compatLnSpc="1">
            <a:prstTxWarp prst="textNoShape">
              <a:avLst/>
            </a:prstTxWarp>
          </a:bodyPr>
          <a:lstStyle>
            <a:lvl1pPr algn="r" defTabSz="965200">
              <a:spcBef>
                <a:spcPct val="0"/>
              </a:spcBef>
              <a:buClrTx/>
              <a:defRPr sz="1200">
                <a:latin typeface="Times New Roman" pitchFamily="18" charset="0"/>
              </a:defRPr>
            </a:lvl1pPr>
          </a:lstStyle>
          <a:p>
            <a:fld id="{FE0B76BF-F47A-4723-ACD4-4C04EDB04DA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defRPr sz="1200" b="0">
                <a:latin typeface="Times New Roman" pitchFamily="18" charset="0"/>
              </a:defRPr>
            </a:lvl1pPr>
          </a:lstStyle>
          <a:p>
            <a:endParaRPr lang="en-US"/>
          </a:p>
        </p:txBody>
      </p:sp>
      <p:sp>
        <p:nvSpPr>
          <p:cNvPr id="1996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996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96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defRPr sz="1200" b="0">
                <a:latin typeface="Times New Roman" pitchFamily="18" charset="0"/>
              </a:defRPr>
            </a:lvl1pPr>
          </a:lstStyle>
          <a:p>
            <a:endParaRPr lang="en-US"/>
          </a:p>
        </p:txBody>
      </p:sp>
      <p:sp>
        <p:nvSpPr>
          <p:cNvPr id="1996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defRPr sz="1200" b="0">
                <a:latin typeface="Times New Roman" pitchFamily="18" charset="0"/>
              </a:defRPr>
            </a:lvl1pPr>
          </a:lstStyle>
          <a:p>
            <a:fld id="{D8BEFEEC-EB37-4FAD-B44A-F724FBA528B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F8B00-6917-4FF9-90B8-816218DC4A8F}" type="slidenum">
              <a:rPr lang="en-US"/>
              <a:pPr/>
              <a:t>1</a:t>
            </a:fld>
            <a:endParaRPr lang="en-US"/>
          </a:p>
        </p:txBody>
      </p:sp>
      <p:sp>
        <p:nvSpPr>
          <p:cNvPr id="234498" name="Rectangle 2"/>
          <p:cNvSpPr>
            <a:spLocks noGrp="1" noRot="1" noChangeAspect="1" noChangeArrowheads="1" noTextEdit="1"/>
          </p:cNvSpPr>
          <p:nvPr>
            <p:ph type="sldImg"/>
          </p:nvPr>
        </p:nvSpPr>
        <p:spPr>
          <a:xfrm>
            <a:off x="1716088" y="1063625"/>
            <a:ext cx="3883025" cy="2913063"/>
          </a:xfrm>
          <a:ln/>
        </p:spPr>
      </p:sp>
      <p:sp>
        <p:nvSpPr>
          <p:cNvPr id="23449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10</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11</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AD0938-3DF8-4FF3-AFBA-B003A6294CE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14</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15</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17</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19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2</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20</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21</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22</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24</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25</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27</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29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F81B79-FE0C-4BB4-A9FE-D1C6CC95DFE2}"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716088" y="1063625"/>
            <a:ext cx="3883025" cy="2913063"/>
          </a:xfrm>
          <a:ln/>
        </p:spPr>
      </p:sp>
      <p:sp>
        <p:nvSpPr>
          <p:cNvPr id="37892" name="Rectangle 3"/>
          <p:cNvSpPr>
            <a:spLocks noGrp="1" noChangeArrowheads="1"/>
          </p:cNvSpPr>
          <p:nvPr>
            <p:ph type="body" idx="1"/>
          </p:nvPr>
        </p:nvSpPr>
        <p:spPr>
          <a:xfrm>
            <a:off x="974725" y="4559300"/>
            <a:ext cx="5365750" cy="4321175"/>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30</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31</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32</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34</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35</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8913E-8EE6-4893-99A9-423F5D003FBC}" type="slidenum">
              <a:rPr lang="en-US"/>
              <a:pPr/>
              <a:t>36</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DB0B3-C8DA-4ADC-80D3-75F38F702078}" type="slidenum">
              <a:rPr lang="en-US"/>
              <a:pPr/>
              <a:t>37</a:t>
            </a:fld>
            <a:endParaRPr lang="en-US"/>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C5438-2FE2-4977-879A-7AC09E88FC07}" type="slidenum">
              <a:rPr lang="en-US"/>
              <a:pPr/>
              <a:t>38</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AADFC-1F7E-421F-8575-F0E815A2CAFE}" type="slidenum">
              <a:rPr lang="en-US"/>
              <a:pPr/>
              <a:t>39</a:t>
            </a:fld>
            <a:endParaRPr lang="en-US"/>
          </a:p>
        </p:txBody>
      </p:sp>
      <p:sp>
        <p:nvSpPr>
          <p:cNvPr id="1193986" name="Rectangle 2"/>
          <p:cNvSpPr>
            <a:spLocks noGrp="1" noRot="1" noChangeAspect="1" noChangeArrowheads="1" noTextEdit="1"/>
          </p:cNvSpPr>
          <p:nvPr>
            <p:ph type="sldImg"/>
          </p:nvPr>
        </p:nvSpPr>
        <p:spPr>
          <a:ln/>
        </p:spPr>
      </p:sp>
      <p:sp>
        <p:nvSpPr>
          <p:cNvPr id="119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7887C-3D87-4A9E-944D-11AD544CA579}" type="slidenum">
              <a:rPr lang="en-US"/>
              <a:pPr/>
              <a:t>4</a:t>
            </a:fld>
            <a:endParaRPr lang="en-US"/>
          </a:p>
        </p:txBody>
      </p:sp>
      <p:sp>
        <p:nvSpPr>
          <p:cNvPr id="510978" name="Rectangle 2"/>
          <p:cNvSpPr>
            <a:spLocks noGrp="1" noRot="1" noChangeAspect="1" noChangeArrowheads="1" noTextEdit="1"/>
          </p:cNvSpPr>
          <p:nvPr>
            <p:ph type="sldImg"/>
          </p:nvPr>
        </p:nvSpPr>
        <p:spPr>
          <a:xfrm>
            <a:off x="1716088" y="1063625"/>
            <a:ext cx="3883025" cy="2913063"/>
          </a:xfrm>
          <a:ln/>
        </p:spPr>
      </p:sp>
      <p:sp>
        <p:nvSpPr>
          <p:cNvPr id="510979" name="Rectangle 3"/>
          <p:cNvSpPr>
            <a:spLocks noGrp="1" noChangeArrowheads="1"/>
          </p:cNvSpPr>
          <p:nvPr>
            <p:ph type="body" idx="1"/>
          </p:nvPr>
        </p:nvSpPr>
        <p:spPr>
          <a:xfrm>
            <a:off x="974725" y="4559300"/>
            <a:ext cx="5365750" cy="4321175"/>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4DDC5-08A9-464F-B21A-8F97EF60EA09}" type="slidenum">
              <a:rPr lang="en-US"/>
              <a:pPr/>
              <a:t>40</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06CE6-EA3B-411F-AB0C-8E4C32DAD85B}" type="slidenum">
              <a:rPr lang="en-US"/>
              <a:pPr/>
              <a:t>41</a:t>
            </a:fld>
            <a:endParaRPr lang="en-US"/>
          </a:p>
        </p:txBody>
      </p:sp>
      <p:sp>
        <p:nvSpPr>
          <p:cNvPr id="1196034" name="Rectangle 2"/>
          <p:cNvSpPr>
            <a:spLocks noGrp="1" noRot="1" noChangeAspect="1" noChangeArrowheads="1" noTextEdit="1"/>
          </p:cNvSpPr>
          <p:nvPr>
            <p:ph type="sldImg"/>
          </p:nvPr>
        </p:nvSpPr>
        <p:spPr>
          <a:ln/>
        </p:spPr>
      </p:sp>
      <p:sp>
        <p:nvSpPr>
          <p:cNvPr id="119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27935-DDFF-4FEF-8030-EB73535B4FC1}" type="slidenum">
              <a:rPr lang="en-US"/>
              <a:pPr/>
              <a:t>42</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9E4A7-FF62-4619-B316-AAFDEFF7CA39}" type="slidenum">
              <a:rPr lang="en-US"/>
              <a:pPr/>
              <a:t>43</a:t>
            </a:fld>
            <a:endParaRPr lang="en-US"/>
          </a:p>
        </p:txBody>
      </p:sp>
      <p:sp>
        <p:nvSpPr>
          <p:cNvPr id="1198082" name="Rectangle 2"/>
          <p:cNvSpPr>
            <a:spLocks noGrp="1" noRot="1" noChangeAspect="1" noChangeArrowheads="1" noTextEdit="1"/>
          </p:cNvSpPr>
          <p:nvPr>
            <p:ph type="sldImg"/>
          </p:nvPr>
        </p:nvSpPr>
        <p:spPr>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50C40-70B0-4EDE-8B51-2A44D8E5037A}" type="slidenum">
              <a:rPr lang="en-US"/>
              <a:pPr/>
              <a:t>44</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D95BE-818C-47D3-ABCD-88A0AA083E3C}" type="slidenum">
              <a:rPr lang="en-US"/>
              <a:pPr/>
              <a:t>45</a:t>
            </a:fld>
            <a:endParaRPr lang="en-US"/>
          </a:p>
        </p:txBody>
      </p:sp>
      <p:sp>
        <p:nvSpPr>
          <p:cNvPr id="1200130" name="Rectangle 2"/>
          <p:cNvSpPr>
            <a:spLocks noGrp="1" noRot="1" noChangeAspect="1" noChangeArrowheads="1" noTextEdit="1"/>
          </p:cNvSpPr>
          <p:nvPr>
            <p:ph type="sldImg"/>
          </p:nvPr>
        </p:nvSpPr>
        <p:spPr>
          <a:ln/>
        </p:spPr>
      </p:sp>
      <p:sp>
        <p:nvSpPr>
          <p:cNvPr id="120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55160-17D3-40FC-8E7D-1FE9DE0DA56E}" type="slidenum">
              <a:rPr lang="en-US"/>
              <a:pPr/>
              <a:t>46</a:t>
            </a:fld>
            <a:endParaRPr lang="en-US"/>
          </a:p>
        </p:txBody>
      </p:sp>
      <p:sp>
        <p:nvSpPr>
          <p:cNvPr id="1202178" name="Rectangle 2"/>
          <p:cNvSpPr>
            <a:spLocks noGrp="1" noRot="1" noChangeAspect="1" noChangeArrowheads="1" noTextEdit="1"/>
          </p:cNvSpPr>
          <p:nvPr>
            <p:ph type="sldImg"/>
          </p:nvPr>
        </p:nvSpPr>
        <p:spPr>
          <a:ln/>
        </p:spPr>
      </p:sp>
      <p:sp>
        <p:nvSpPr>
          <p:cNvPr id="120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2D9E0-0D32-41CB-970B-CAE536100B3E}" type="slidenum">
              <a:rPr lang="en-US"/>
              <a:pPr/>
              <a:t>47</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E0EB3-9988-4EF0-B0AB-8383F53B7900}" type="slidenum">
              <a:rPr lang="en-US"/>
              <a:pPr/>
              <a:t>48</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11EEA-7845-425E-BE9D-039E47B9C6FA}" type="slidenum">
              <a:rPr lang="en-US"/>
              <a:pPr/>
              <a:t>49</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0A453-6909-4F0B-B5DF-D494AFB67CDF}" type="slidenum">
              <a:rPr lang="en-US"/>
              <a:pPr/>
              <a:t>50</a:t>
            </a:fld>
            <a:endParaRPr lang="en-US"/>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D7730-345F-4B04-B853-1E32043E2E17}" type="slidenum">
              <a:rPr lang="en-US"/>
              <a:pPr/>
              <a:t>51</a:t>
            </a:fld>
            <a:endParaRPr lang="en-US"/>
          </a:p>
        </p:txBody>
      </p:sp>
      <p:sp>
        <p:nvSpPr>
          <p:cNvPr id="1208322" name="Rectangle 2"/>
          <p:cNvSpPr>
            <a:spLocks noGrp="1" noRot="1" noChangeAspect="1" noChangeArrowheads="1" noTextEdit="1"/>
          </p:cNvSpPr>
          <p:nvPr>
            <p:ph type="sldImg"/>
          </p:nvPr>
        </p:nvSpPr>
        <p:spPr>
          <a:ln/>
        </p:spPr>
      </p:sp>
      <p:sp>
        <p:nvSpPr>
          <p:cNvPr id="120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E1A58-718D-4600-BC0B-C2BCC35F9A10}" type="slidenum">
              <a:rPr lang="en-US"/>
              <a:pPr/>
              <a:t>52</a:t>
            </a:fld>
            <a:endParaRPr lang="en-US"/>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E1A58-718D-4600-BC0B-C2BCC35F9A10}" type="slidenum">
              <a:rPr lang="en-US"/>
              <a:pPr/>
              <a:t>53</a:t>
            </a:fld>
            <a:endParaRPr lang="en-US"/>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DA1F1-4FAB-4A65-9B53-C40140820494}" type="slidenum">
              <a:rPr lang="en-US"/>
              <a:pPr/>
              <a:t>54</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55</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56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6</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7</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8</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BAA34-A3AC-4E26-A054-702B33FF3F31}" type="slidenum">
              <a:rPr lang="en-US"/>
              <a:pPr/>
              <a:t>9</a:t>
            </a:fld>
            <a:endParaRPr lang="en-U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4"/>
          <p:cNvSpPr>
            <a:spLocks noGrp="1"/>
          </p:cNvSpPr>
          <p:nvPr>
            <p:ph type="sldNum" sz="quarter" idx="11"/>
          </p:nvPr>
        </p:nvSpPr>
        <p:spPr/>
        <p:txBody>
          <a:bodyPr/>
          <a:lstStyle>
            <a:lvl1pPr>
              <a:defRPr/>
            </a:lvl1pPr>
          </a:lstStyle>
          <a:p>
            <a:fld id="{539D05A1-954A-4984-9D92-2B3FA9AA8617}"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D5211B33-C633-4EDB-9E7A-FB569C08CD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11125"/>
            <a:ext cx="202247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111125"/>
            <a:ext cx="591502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792A7B45-6600-4D7E-9D61-86B0B211B0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B4AC73EB-7913-4AC9-BDCE-9A74ED0A08B3}"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37E8ED23-ADBF-4257-894E-C26DAF4ED13D}"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957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3925" y="1371600"/>
            <a:ext cx="38973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F564A9E5-E909-481E-89C3-C410227BC73E}"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CD10C518-6918-490E-8D38-B435C95585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2C9DA52-0F76-4537-968F-1029BB6C49CF}"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719A7722-CC11-43EE-9610-CCF780E9209A}" type="slidenum">
              <a:rPr lang="en-US"/>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4BC47EB-CAD1-4589-B5DE-86656CC219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2878815-2EB3-4AC4-A767-C0B7F04A61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rot="5400000">
            <a:off x="4379912" y="2093913"/>
            <a:ext cx="384175" cy="9144000"/>
          </a:xfrm>
          <a:prstGeom prst="rect">
            <a:avLst/>
          </a:prstGeom>
          <a:solidFill>
            <a:srgbClr val="5B0DAA"/>
          </a:solidFill>
          <a:ln w="9525">
            <a:no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541338" y="111125"/>
            <a:ext cx="8045450" cy="1030288"/>
          </a:xfrm>
          <a:prstGeom prst="rect">
            <a:avLst/>
          </a:prstGeom>
          <a:noFill/>
          <a:ln w="9525">
            <a:noFill/>
            <a:miter lim="800000"/>
            <a:headEnd/>
            <a:tailEnd/>
          </a:ln>
          <a:effectLst>
            <a:outerShdw dist="17961" dir="2700000" algn="ctr" rotWithShape="0">
              <a:srgbClr val="FFFF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371600"/>
            <a:ext cx="794543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ChangeArrowheads="1"/>
          </p:cNvSpPr>
          <p:nvPr/>
        </p:nvSpPr>
        <p:spPr bwMode="auto">
          <a:xfrm>
            <a:off x="0" y="0"/>
            <a:ext cx="384175" cy="6858000"/>
          </a:xfrm>
          <a:prstGeom prst="rect">
            <a:avLst/>
          </a:prstGeom>
          <a:solidFill>
            <a:srgbClr val="5B0DAA"/>
          </a:solidFill>
          <a:ln w="9525">
            <a:noFill/>
            <a:miter lim="800000"/>
            <a:headEnd/>
            <a:tailEnd/>
          </a:ln>
          <a:effectLst/>
        </p:spPr>
        <p:txBody>
          <a:bodyPr wrap="none" anchor="ctr"/>
          <a:lstStyle/>
          <a:p>
            <a:pPr algn="ctr">
              <a:spcBef>
                <a:spcPct val="0"/>
              </a:spcBef>
              <a:buClrTx/>
            </a:pPr>
            <a:endParaRPr lang="en-US" b="0">
              <a:latin typeface="Times New Roman" pitchFamily="18" charset="0"/>
            </a:endParaRPr>
          </a:p>
        </p:txBody>
      </p:sp>
      <p:sp>
        <p:nvSpPr>
          <p:cNvPr id="7174" name="Rectangle 6"/>
          <p:cNvSpPr>
            <a:spLocks noChangeArrowheads="1"/>
          </p:cNvSpPr>
          <p:nvPr/>
        </p:nvSpPr>
        <p:spPr bwMode="auto">
          <a:xfrm>
            <a:off x="184150" y="6262688"/>
            <a:ext cx="406400" cy="406400"/>
          </a:xfrm>
          <a:prstGeom prst="rect">
            <a:avLst/>
          </a:prstGeom>
          <a:solidFill>
            <a:srgbClr val="5B0DAA"/>
          </a:solidFill>
          <a:ln w="9525">
            <a:noFill/>
            <a:miter lim="800000"/>
            <a:headEnd/>
            <a:tailEnd/>
          </a:ln>
          <a:effectLst/>
        </p:spPr>
        <p:txBody>
          <a:bodyPr wrap="none" anchor="ctr"/>
          <a:lstStyle/>
          <a:p>
            <a:endParaRPr lang="en-US"/>
          </a:p>
        </p:txBody>
      </p:sp>
      <p:sp>
        <p:nvSpPr>
          <p:cNvPr id="7175" name="Oval 7"/>
          <p:cNvSpPr>
            <a:spLocks noChangeArrowheads="1"/>
          </p:cNvSpPr>
          <p:nvPr/>
        </p:nvSpPr>
        <p:spPr bwMode="auto">
          <a:xfrm>
            <a:off x="382588" y="6092825"/>
            <a:ext cx="398462" cy="379413"/>
          </a:xfrm>
          <a:prstGeom prst="ellipse">
            <a:avLst/>
          </a:prstGeom>
          <a:solidFill>
            <a:schemeClr val="bg1"/>
          </a:solidFill>
          <a:ln w="9525">
            <a:noFill/>
            <a:round/>
            <a:headEnd/>
            <a:tailEnd/>
          </a:ln>
          <a:effectLst/>
        </p:spPr>
        <p:txBody>
          <a:bodyPr wrap="none" anchor="ctr"/>
          <a:lstStyle/>
          <a:p>
            <a:pPr algn="r">
              <a:spcBef>
                <a:spcPct val="0"/>
              </a:spcBef>
              <a:buClrTx/>
            </a:pPr>
            <a:endParaRPr lang="en-US" b="0">
              <a:latin typeface="Times New Roman" pitchFamily="18" charset="0"/>
            </a:endParaRPr>
          </a:p>
        </p:txBody>
      </p:sp>
      <p:sp>
        <p:nvSpPr>
          <p:cNvPr id="7176" name="Text Box 8"/>
          <p:cNvSpPr txBox="1">
            <a:spLocks noChangeArrowheads="1"/>
          </p:cNvSpPr>
          <p:nvPr/>
        </p:nvSpPr>
        <p:spPr bwMode="auto">
          <a:xfrm>
            <a:off x="6565900" y="6461125"/>
            <a:ext cx="2578100" cy="396875"/>
          </a:xfrm>
          <a:prstGeom prst="rect">
            <a:avLst/>
          </a:prstGeom>
          <a:noFill/>
          <a:ln w="9525">
            <a:noFill/>
            <a:miter lim="800000"/>
            <a:headEnd/>
            <a:tailEnd/>
          </a:ln>
          <a:effectLst/>
        </p:spPr>
        <p:txBody>
          <a:bodyPr wrap="none">
            <a:spAutoFit/>
          </a:bodyPr>
          <a:lstStyle/>
          <a:p>
            <a:pPr algn="r">
              <a:spcBef>
                <a:spcPct val="0"/>
              </a:spcBef>
              <a:buClrTx/>
            </a:pPr>
            <a:r>
              <a:rPr lang="en-US" sz="1000" b="0">
                <a:solidFill>
                  <a:srgbClr val="FFFF99"/>
                </a:solidFill>
                <a:latin typeface="Copperplate Gothic Light" pitchFamily="34" charset="0"/>
              </a:rPr>
              <a:t>Computing &amp; Information Sciences</a:t>
            </a:r>
          </a:p>
          <a:p>
            <a:pPr algn="r">
              <a:spcBef>
                <a:spcPct val="0"/>
              </a:spcBef>
              <a:buClrTx/>
            </a:pPr>
            <a:r>
              <a:rPr lang="en-US" sz="1000" b="0">
                <a:solidFill>
                  <a:srgbClr val="FFFF99"/>
                </a:solidFill>
                <a:latin typeface="Copperplate Gothic Light" pitchFamily="34" charset="0"/>
              </a:rPr>
              <a:t>Kansas State University</a:t>
            </a:r>
          </a:p>
        </p:txBody>
      </p:sp>
      <p:sp>
        <p:nvSpPr>
          <p:cNvPr id="7178" name="Rectangle 10"/>
          <p:cNvSpPr>
            <a:spLocks noGrp="1" noChangeArrowheads="1"/>
          </p:cNvSpPr>
          <p:nvPr>
            <p:ph type="sldNum" sz="quarter" idx="4"/>
          </p:nvPr>
        </p:nvSpPr>
        <p:spPr bwMode="auto">
          <a:xfrm>
            <a:off x="0" y="123825"/>
            <a:ext cx="5159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b="0">
                <a:solidFill>
                  <a:srgbClr val="FFFF99"/>
                </a:solidFill>
                <a:latin typeface="+mj-lt"/>
              </a:defRPr>
            </a:lvl1pPr>
          </a:lstStyle>
          <a:p>
            <a:fld id="{E57356D4-33B4-4E75-9FC2-36B203D83DE4}" type="slidenum">
              <a:rPr lang="en-US"/>
              <a:pPr/>
              <a:t>‹#›</a:t>
            </a:fld>
            <a:endParaRPr lang="en-US"/>
          </a:p>
        </p:txBody>
      </p:sp>
      <p:grpSp>
        <p:nvGrpSpPr>
          <p:cNvPr id="7180" name="Group 12"/>
          <p:cNvGrpSpPr>
            <a:grpSpLocks/>
          </p:cNvGrpSpPr>
          <p:nvPr/>
        </p:nvGrpSpPr>
        <p:grpSpPr bwMode="auto">
          <a:xfrm>
            <a:off x="498475" y="76200"/>
            <a:ext cx="720725" cy="838200"/>
            <a:chOff x="1344" y="384"/>
            <a:chExt cx="1488" cy="1728"/>
          </a:xfrm>
        </p:grpSpPr>
        <p:sp>
          <p:nvSpPr>
            <p:cNvPr id="7181" name="Oval 13"/>
            <p:cNvSpPr>
              <a:spLocks noChangeArrowheads="1"/>
            </p:cNvSpPr>
            <p:nvPr/>
          </p:nvSpPr>
          <p:spPr bwMode="auto">
            <a:xfrm>
              <a:off x="1344"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2" name="Oval 14"/>
            <p:cNvSpPr>
              <a:spLocks noChangeArrowheads="1"/>
            </p:cNvSpPr>
            <p:nvPr/>
          </p:nvSpPr>
          <p:spPr bwMode="auto">
            <a:xfrm>
              <a:off x="1344"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3" name="Oval 15"/>
            <p:cNvSpPr>
              <a:spLocks noChangeArrowheads="1"/>
            </p:cNvSpPr>
            <p:nvPr/>
          </p:nvSpPr>
          <p:spPr bwMode="auto">
            <a:xfrm>
              <a:off x="1920"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4" name="Oval 16"/>
            <p:cNvSpPr>
              <a:spLocks noChangeArrowheads="1"/>
            </p:cNvSpPr>
            <p:nvPr/>
          </p:nvSpPr>
          <p:spPr bwMode="auto">
            <a:xfrm>
              <a:off x="2256" y="384"/>
              <a:ext cx="240" cy="240"/>
            </a:xfrm>
            <a:prstGeom prst="ellipse">
              <a:avLst/>
            </a:prstGeom>
            <a:solidFill>
              <a:srgbClr val="0066FF"/>
            </a:solidFill>
            <a:ln w="19050">
              <a:solidFill>
                <a:schemeClr val="tx1"/>
              </a:solidFill>
              <a:round/>
              <a:headEnd/>
              <a:tailEnd/>
            </a:ln>
            <a:effectLst/>
          </p:spPr>
          <p:txBody>
            <a:bodyPr wrap="none" anchor="ctr"/>
            <a:lstStyle/>
            <a:p>
              <a:endParaRPr lang="en-US"/>
            </a:p>
          </p:txBody>
        </p:sp>
        <p:sp>
          <p:nvSpPr>
            <p:cNvPr id="7185" name="Oval 17"/>
            <p:cNvSpPr>
              <a:spLocks noChangeArrowheads="1"/>
            </p:cNvSpPr>
            <p:nvPr/>
          </p:nvSpPr>
          <p:spPr bwMode="auto">
            <a:xfrm>
              <a:off x="2592" y="900"/>
              <a:ext cx="240" cy="240"/>
            </a:xfrm>
            <a:prstGeom prst="ellipse">
              <a:avLst/>
            </a:prstGeom>
            <a:solidFill>
              <a:srgbClr val="66FF33"/>
            </a:solidFill>
            <a:ln w="19050">
              <a:solidFill>
                <a:schemeClr val="tx1"/>
              </a:solidFill>
              <a:round/>
              <a:headEnd/>
              <a:tailEnd/>
            </a:ln>
            <a:effectLst/>
          </p:spPr>
          <p:txBody>
            <a:bodyPr wrap="none" anchor="ctr"/>
            <a:lstStyle/>
            <a:p>
              <a:endParaRPr lang="en-US"/>
            </a:p>
          </p:txBody>
        </p:sp>
        <p:sp>
          <p:nvSpPr>
            <p:cNvPr id="7186" name="Oval 18"/>
            <p:cNvSpPr>
              <a:spLocks noChangeArrowheads="1"/>
            </p:cNvSpPr>
            <p:nvPr/>
          </p:nvSpPr>
          <p:spPr bwMode="auto">
            <a:xfrm>
              <a:off x="1920" y="1392"/>
              <a:ext cx="240" cy="240"/>
            </a:xfrm>
            <a:prstGeom prst="ellipse">
              <a:avLst/>
            </a:prstGeom>
            <a:solidFill>
              <a:srgbClr val="FFFF66"/>
            </a:solidFill>
            <a:ln w="19050">
              <a:solidFill>
                <a:schemeClr val="tx1"/>
              </a:solidFill>
              <a:round/>
              <a:headEnd/>
              <a:tailEnd/>
            </a:ln>
            <a:effectLst/>
          </p:spPr>
          <p:txBody>
            <a:bodyPr wrap="none" anchor="ctr"/>
            <a:lstStyle/>
            <a:p>
              <a:endParaRPr lang="en-US"/>
            </a:p>
          </p:txBody>
        </p:sp>
        <p:sp>
          <p:nvSpPr>
            <p:cNvPr id="7187" name="Oval 19"/>
            <p:cNvSpPr>
              <a:spLocks noChangeArrowheads="1"/>
            </p:cNvSpPr>
            <p:nvPr/>
          </p:nvSpPr>
          <p:spPr bwMode="auto">
            <a:xfrm>
              <a:off x="1632"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sp>
          <p:nvSpPr>
            <p:cNvPr id="7188" name="Oval 20"/>
            <p:cNvSpPr>
              <a:spLocks noChangeArrowheads="1"/>
            </p:cNvSpPr>
            <p:nvPr/>
          </p:nvSpPr>
          <p:spPr bwMode="auto">
            <a:xfrm>
              <a:off x="2304" y="1872"/>
              <a:ext cx="240" cy="240"/>
            </a:xfrm>
            <a:prstGeom prst="ellipse">
              <a:avLst/>
            </a:prstGeom>
            <a:solidFill>
              <a:srgbClr val="FF0000"/>
            </a:solidFill>
            <a:ln w="19050">
              <a:solidFill>
                <a:schemeClr val="tx1"/>
              </a:solidFill>
              <a:round/>
              <a:headEnd/>
              <a:tailEnd/>
            </a:ln>
            <a:effectLst/>
          </p:spPr>
          <p:txBody>
            <a:bodyPr wrap="none" anchor="ctr"/>
            <a:lstStyle/>
            <a:p>
              <a:endParaRPr lang="en-US"/>
            </a:p>
          </p:txBody>
        </p:sp>
        <p:cxnSp>
          <p:nvCxnSpPr>
            <p:cNvPr id="7189" name="AutoShape 21"/>
            <p:cNvCxnSpPr>
              <a:cxnSpLocks noChangeShapeType="1"/>
              <a:stCxn id="7182" idx="4"/>
              <a:endCxn id="7181" idx="0"/>
            </p:cNvCxnSpPr>
            <p:nvPr/>
          </p:nvCxnSpPr>
          <p:spPr bwMode="auto">
            <a:xfrm>
              <a:off x="1464" y="636"/>
              <a:ext cx="0" cy="252"/>
            </a:xfrm>
            <a:prstGeom prst="straightConnector1">
              <a:avLst/>
            </a:prstGeom>
            <a:noFill/>
            <a:ln w="19050">
              <a:solidFill>
                <a:schemeClr val="tx1"/>
              </a:solidFill>
              <a:round/>
              <a:headEnd/>
              <a:tailEnd type="stealth" w="lg" len="med"/>
            </a:ln>
            <a:effectLst/>
          </p:spPr>
        </p:cxnSp>
        <p:cxnSp>
          <p:nvCxnSpPr>
            <p:cNvPr id="7190" name="AutoShape 22"/>
            <p:cNvCxnSpPr>
              <a:cxnSpLocks noChangeShapeType="1"/>
              <a:stCxn id="7184" idx="3"/>
              <a:endCxn id="7183" idx="0"/>
            </p:cNvCxnSpPr>
            <p:nvPr/>
          </p:nvCxnSpPr>
          <p:spPr bwMode="auto">
            <a:xfrm flipH="1">
              <a:off x="2040" y="601"/>
              <a:ext cx="251" cy="287"/>
            </a:xfrm>
            <a:prstGeom prst="straightConnector1">
              <a:avLst/>
            </a:prstGeom>
            <a:noFill/>
            <a:ln w="19050">
              <a:solidFill>
                <a:schemeClr val="tx1"/>
              </a:solidFill>
              <a:round/>
              <a:headEnd/>
              <a:tailEnd type="stealth" w="lg" len="med"/>
            </a:ln>
            <a:effectLst/>
          </p:spPr>
        </p:cxnSp>
        <p:cxnSp>
          <p:nvCxnSpPr>
            <p:cNvPr id="7191" name="AutoShape 23"/>
            <p:cNvCxnSpPr>
              <a:cxnSpLocks noChangeShapeType="1"/>
              <a:stCxn id="7184" idx="5"/>
              <a:endCxn id="7185" idx="0"/>
            </p:cNvCxnSpPr>
            <p:nvPr/>
          </p:nvCxnSpPr>
          <p:spPr bwMode="auto">
            <a:xfrm>
              <a:off x="2461" y="601"/>
              <a:ext cx="251" cy="287"/>
            </a:xfrm>
            <a:prstGeom prst="straightConnector1">
              <a:avLst/>
            </a:prstGeom>
            <a:noFill/>
            <a:ln w="19050">
              <a:solidFill>
                <a:schemeClr val="tx1"/>
              </a:solidFill>
              <a:round/>
              <a:headEnd/>
              <a:tailEnd type="stealth" w="lg" len="med"/>
            </a:ln>
            <a:effectLst/>
          </p:spPr>
        </p:cxnSp>
        <p:cxnSp>
          <p:nvCxnSpPr>
            <p:cNvPr id="7192" name="AutoShape 24"/>
            <p:cNvCxnSpPr>
              <a:cxnSpLocks noChangeShapeType="1"/>
              <a:stCxn id="7181" idx="4"/>
              <a:endCxn id="7186" idx="1"/>
            </p:cNvCxnSpPr>
            <p:nvPr/>
          </p:nvCxnSpPr>
          <p:spPr bwMode="auto">
            <a:xfrm>
              <a:off x="1464" y="1152"/>
              <a:ext cx="491" cy="263"/>
            </a:xfrm>
            <a:prstGeom prst="straightConnector1">
              <a:avLst/>
            </a:prstGeom>
            <a:noFill/>
            <a:ln w="19050">
              <a:solidFill>
                <a:schemeClr val="tx1"/>
              </a:solidFill>
              <a:round/>
              <a:headEnd/>
              <a:tailEnd type="stealth" w="lg" len="med"/>
            </a:ln>
            <a:effectLst/>
          </p:spPr>
        </p:cxnSp>
        <p:cxnSp>
          <p:nvCxnSpPr>
            <p:cNvPr id="7193" name="AutoShape 25"/>
            <p:cNvCxnSpPr>
              <a:cxnSpLocks noChangeShapeType="1"/>
              <a:stCxn id="7183" idx="4"/>
              <a:endCxn id="7186" idx="0"/>
            </p:cNvCxnSpPr>
            <p:nvPr/>
          </p:nvCxnSpPr>
          <p:spPr bwMode="auto">
            <a:xfrm>
              <a:off x="2040" y="1152"/>
              <a:ext cx="0" cy="228"/>
            </a:xfrm>
            <a:prstGeom prst="straightConnector1">
              <a:avLst/>
            </a:prstGeom>
            <a:noFill/>
            <a:ln w="19050">
              <a:solidFill>
                <a:schemeClr val="tx1"/>
              </a:solidFill>
              <a:round/>
              <a:headEnd/>
              <a:tailEnd type="stealth" w="lg" len="med"/>
            </a:ln>
            <a:effectLst/>
          </p:spPr>
        </p:cxnSp>
        <p:cxnSp>
          <p:nvCxnSpPr>
            <p:cNvPr id="7194" name="AutoShape 26"/>
            <p:cNvCxnSpPr>
              <a:cxnSpLocks noChangeShapeType="1"/>
              <a:stCxn id="7185" idx="4"/>
              <a:endCxn id="7188" idx="0"/>
            </p:cNvCxnSpPr>
            <p:nvPr/>
          </p:nvCxnSpPr>
          <p:spPr bwMode="auto">
            <a:xfrm flipH="1">
              <a:off x="2424" y="1152"/>
              <a:ext cx="288" cy="708"/>
            </a:xfrm>
            <a:prstGeom prst="straightConnector1">
              <a:avLst/>
            </a:prstGeom>
            <a:noFill/>
            <a:ln w="19050">
              <a:solidFill>
                <a:schemeClr val="tx1"/>
              </a:solidFill>
              <a:round/>
              <a:headEnd/>
              <a:tailEnd type="stealth" w="lg" len="med"/>
            </a:ln>
            <a:effectLst/>
          </p:spPr>
        </p:cxnSp>
        <p:cxnSp>
          <p:nvCxnSpPr>
            <p:cNvPr id="7195" name="AutoShape 27"/>
            <p:cNvCxnSpPr>
              <a:cxnSpLocks noChangeShapeType="1"/>
              <a:stCxn id="7186" idx="5"/>
              <a:endCxn id="7188" idx="1"/>
            </p:cNvCxnSpPr>
            <p:nvPr/>
          </p:nvCxnSpPr>
          <p:spPr bwMode="auto">
            <a:xfrm>
              <a:off x="2125" y="1609"/>
              <a:ext cx="214" cy="286"/>
            </a:xfrm>
            <a:prstGeom prst="straightConnector1">
              <a:avLst/>
            </a:prstGeom>
            <a:noFill/>
            <a:ln w="19050">
              <a:solidFill>
                <a:schemeClr val="tx1"/>
              </a:solidFill>
              <a:round/>
              <a:headEnd/>
              <a:tailEnd type="stealth" w="lg" len="med"/>
            </a:ln>
            <a:effectLst/>
          </p:spPr>
        </p:cxnSp>
        <p:cxnSp>
          <p:nvCxnSpPr>
            <p:cNvPr id="7196" name="AutoShape 28"/>
            <p:cNvCxnSpPr>
              <a:cxnSpLocks noChangeShapeType="1"/>
              <a:stCxn id="7186" idx="3"/>
              <a:endCxn id="7187" idx="0"/>
            </p:cNvCxnSpPr>
            <p:nvPr/>
          </p:nvCxnSpPr>
          <p:spPr bwMode="auto">
            <a:xfrm flipH="1">
              <a:off x="1752" y="1609"/>
              <a:ext cx="203" cy="251"/>
            </a:xfrm>
            <a:prstGeom prst="straightConnector1">
              <a:avLst/>
            </a:prstGeom>
            <a:noFill/>
            <a:ln w="19050">
              <a:solidFill>
                <a:schemeClr val="tx1"/>
              </a:solidFill>
              <a:round/>
              <a:headEnd/>
              <a:tailEnd type="stealth" w="lg" len="med"/>
            </a:ln>
            <a:effectLst/>
          </p:spPr>
        </p:cxnSp>
      </p:grpSp>
      <p:pic>
        <p:nvPicPr>
          <p:cNvPr id="7197" name="Picture 29" descr="powercat"/>
          <p:cNvPicPr>
            <a:picLocks noChangeAspect="1" noChangeArrowheads="1"/>
          </p:cNvPicPr>
          <p:nvPr/>
        </p:nvPicPr>
        <p:blipFill>
          <a:blip r:embed="rId13" cstate="print"/>
          <a:srcRect/>
          <a:stretch>
            <a:fillRect/>
          </a:stretch>
        </p:blipFill>
        <p:spPr bwMode="auto">
          <a:xfrm>
            <a:off x="8305800" y="5802313"/>
            <a:ext cx="838200" cy="674687"/>
          </a:xfrm>
          <a:prstGeom prst="rect">
            <a:avLst/>
          </a:prstGeom>
          <a:noFill/>
        </p:spPr>
      </p:pic>
      <p:sp>
        <p:nvSpPr>
          <p:cNvPr id="30" name="Text Box 8"/>
          <p:cNvSpPr txBox="1">
            <a:spLocks noChangeArrowheads="1"/>
          </p:cNvSpPr>
          <p:nvPr userDrawn="1"/>
        </p:nvSpPr>
        <p:spPr bwMode="auto">
          <a:xfrm>
            <a:off x="0" y="6461125"/>
            <a:ext cx="2699778" cy="400110"/>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CIS 536/636</a:t>
            </a:r>
          </a:p>
          <a:p>
            <a:pPr algn="l">
              <a:defRPr/>
            </a:pPr>
            <a:r>
              <a:rPr lang="en-US" sz="1000" b="0" u="none" dirty="0" smtClean="0">
                <a:solidFill>
                  <a:srgbClr val="FFFF99"/>
                </a:solidFill>
                <a:latin typeface="Copperplate Gothic Light" pitchFamily="34" charset="0"/>
              </a:rPr>
              <a:t>Introduction to</a:t>
            </a:r>
            <a:r>
              <a:rPr lang="en-US" sz="1000" b="0" u="none" baseline="0" dirty="0" smtClean="0">
                <a:solidFill>
                  <a:srgbClr val="FFFF99"/>
                </a:solidFill>
                <a:latin typeface="Copperplate Gothic Light" pitchFamily="34" charset="0"/>
              </a:rPr>
              <a:t> </a:t>
            </a:r>
            <a:r>
              <a:rPr lang="en-US" sz="1000" b="0" u="none" dirty="0" smtClean="0">
                <a:solidFill>
                  <a:srgbClr val="FFFF99"/>
                </a:solidFill>
                <a:latin typeface="Copperplate Gothic Light" pitchFamily="34" charset="0"/>
              </a:rPr>
              <a:t>Computer Graphics</a:t>
            </a:r>
            <a:endParaRPr lang="en-US" sz="1000" b="0" u="none" dirty="0">
              <a:solidFill>
                <a:srgbClr val="FFFF99"/>
              </a:solidFill>
              <a:latin typeface="Copperplate Gothic Light" pitchFamily="34" charset="0"/>
            </a:endParaRPr>
          </a:p>
        </p:txBody>
      </p:sp>
      <p:sp>
        <p:nvSpPr>
          <p:cNvPr id="31" name="Text Box 8"/>
          <p:cNvSpPr txBox="1">
            <a:spLocks noChangeArrowheads="1"/>
          </p:cNvSpPr>
          <p:nvPr userDrawn="1"/>
        </p:nvSpPr>
        <p:spPr bwMode="auto">
          <a:xfrm>
            <a:off x="4036850" y="6535579"/>
            <a:ext cx="1390124" cy="246221"/>
          </a:xfrm>
          <a:prstGeom prst="rect">
            <a:avLst/>
          </a:prstGeom>
          <a:noFill/>
          <a:ln w="9525">
            <a:noFill/>
            <a:miter lim="800000"/>
            <a:headEnd/>
            <a:tailEnd/>
          </a:ln>
          <a:effectLst/>
        </p:spPr>
        <p:txBody>
          <a:bodyPr wrap="none">
            <a:spAutoFit/>
          </a:bodyPr>
          <a:lstStyle/>
          <a:p>
            <a:pPr algn="l">
              <a:defRPr/>
            </a:pPr>
            <a:r>
              <a:rPr lang="en-US" sz="1000" b="0" u="none" dirty="0" smtClean="0">
                <a:solidFill>
                  <a:srgbClr val="FFFF99"/>
                </a:solidFill>
                <a:latin typeface="Copperplate Gothic Light" pitchFamily="34" charset="0"/>
              </a:rPr>
              <a:t>Lecture 20 of 41</a:t>
            </a:r>
            <a:endParaRPr lang="en-US" sz="1000" b="0" u="none" dirty="0">
              <a:solidFill>
                <a:srgbClr val="FFFF99"/>
              </a:solidFill>
              <a:latin typeface="Copperplate Gothic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2800" b="1">
          <a:solidFill>
            <a:srgbClr val="5B0DAA"/>
          </a:solidFill>
          <a:latin typeface="+mj-lt"/>
          <a:ea typeface="+mj-ea"/>
          <a:cs typeface="+mj-cs"/>
        </a:defRPr>
      </a:lvl1pPr>
      <a:lvl2pPr algn="ctr" rtl="0" eaLnBrk="0" fontAlgn="base" hangingPunct="0">
        <a:spcBef>
          <a:spcPct val="0"/>
        </a:spcBef>
        <a:spcAft>
          <a:spcPct val="0"/>
        </a:spcAft>
        <a:defRPr sz="2800" b="1">
          <a:solidFill>
            <a:srgbClr val="5B0DAA"/>
          </a:solidFill>
          <a:latin typeface="Copperplate Gothic Light" pitchFamily="34" charset="0"/>
        </a:defRPr>
      </a:lvl2pPr>
      <a:lvl3pPr algn="ctr" rtl="0" eaLnBrk="0" fontAlgn="base" hangingPunct="0">
        <a:spcBef>
          <a:spcPct val="0"/>
        </a:spcBef>
        <a:spcAft>
          <a:spcPct val="0"/>
        </a:spcAft>
        <a:defRPr sz="2800" b="1">
          <a:solidFill>
            <a:srgbClr val="5B0DAA"/>
          </a:solidFill>
          <a:latin typeface="Copperplate Gothic Light" pitchFamily="34" charset="0"/>
        </a:defRPr>
      </a:lvl3pPr>
      <a:lvl4pPr algn="ctr" rtl="0" eaLnBrk="0" fontAlgn="base" hangingPunct="0">
        <a:spcBef>
          <a:spcPct val="0"/>
        </a:spcBef>
        <a:spcAft>
          <a:spcPct val="0"/>
        </a:spcAft>
        <a:defRPr sz="2800" b="1">
          <a:solidFill>
            <a:srgbClr val="5B0DAA"/>
          </a:solidFill>
          <a:latin typeface="Copperplate Gothic Light" pitchFamily="34" charset="0"/>
        </a:defRPr>
      </a:lvl4pPr>
      <a:lvl5pPr algn="ctr" rtl="0" eaLnBrk="0" fontAlgn="base" hangingPunct="0">
        <a:spcBef>
          <a:spcPct val="0"/>
        </a:spcBef>
        <a:spcAft>
          <a:spcPct val="0"/>
        </a:spcAft>
        <a:defRPr sz="2800" b="1">
          <a:solidFill>
            <a:srgbClr val="5B0DAA"/>
          </a:solidFill>
          <a:latin typeface="Copperplate Gothic Light" pitchFamily="34" charset="0"/>
        </a:defRPr>
      </a:lvl5pPr>
      <a:lvl6pPr marL="457200" algn="ctr" rtl="0" eaLnBrk="0" fontAlgn="base" hangingPunct="0">
        <a:spcBef>
          <a:spcPct val="0"/>
        </a:spcBef>
        <a:spcAft>
          <a:spcPct val="0"/>
        </a:spcAft>
        <a:defRPr sz="2800" b="1">
          <a:solidFill>
            <a:srgbClr val="5B0DAA"/>
          </a:solidFill>
          <a:latin typeface="Copperplate Gothic Light" pitchFamily="34" charset="0"/>
        </a:defRPr>
      </a:lvl6pPr>
      <a:lvl7pPr marL="914400" algn="ctr" rtl="0" eaLnBrk="0" fontAlgn="base" hangingPunct="0">
        <a:spcBef>
          <a:spcPct val="0"/>
        </a:spcBef>
        <a:spcAft>
          <a:spcPct val="0"/>
        </a:spcAft>
        <a:defRPr sz="2800" b="1">
          <a:solidFill>
            <a:srgbClr val="5B0DAA"/>
          </a:solidFill>
          <a:latin typeface="Copperplate Gothic Light" pitchFamily="34" charset="0"/>
        </a:defRPr>
      </a:lvl7pPr>
      <a:lvl8pPr marL="1371600" algn="ctr" rtl="0" eaLnBrk="0" fontAlgn="base" hangingPunct="0">
        <a:spcBef>
          <a:spcPct val="0"/>
        </a:spcBef>
        <a:spcAft>
          <a:spcPct val="0"/>
        </a:spcAft>
        <a:defRPr sz="2800" b="1">
          <a:solidFill>
            <a:srgbClr val="5B0DAA"/>
          </a:solidFill>
          <a:latin typeface="Copperplate Gothic Light" pitchFamily="34" charset="0"/>
        </a:defRPr>
      </a:lvl8pPr>
      <a:lvl9pPr marL="1828800" algn="ctr" rtl="0" eaLnBrk="0" fontAlgn="base" hangingPunct="0">
        <a:spcBef>
          <a:spcPct val="0"/>
        </a:spcBef>
        <a:spcAft>
          <a:spcPct val="0"/>
        </a:spcAft>
        <a:defRPr sz="2800" b="1">
          <a:solidFill>
            <a:srgbClr val="5B0DAA"/>
          </a:solidFill>
          <a:latin typeface="Copperplate Gothic Light" pitchFamily="34" charset="0"/>
        </a:defRPr>
      </a:lvl9pPr>
    </p:titleStyle>
    <p:bodyStyle>
      <a:lvl1pPr marL="342900" indent="-342900" algn="l" rtl="0" eaLnBrk="0" fontAlgn="base" hangingPunct="0">
        <a:spcBef>
          <a:spcPct val="20000"/>
        </a:spcBef>
        <a:spcAft>
          <a:spcPct val="0"/>
        </a:spcAft>
        <a:buClr>
          <a:srgbClr val="5B0DAA"/>
        </a:buClr>
        <a:buFont typeface="Wingdings" pitchFamily="2" charset="2"/>
        <a:buChar char="l"/>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5B0DAA"/>
        </a:buClr>
        <a:buFont typeface="Wingdings" pitchFamily="2" charset="2"/>
        <a:buChar char="­"/>
        <a:defRPr>
          <a:solidFill>
            <a:srgbClr val="5B0DAA"/>
          </a:solidFill>
          <a:latin typeface="+mn-lt"/>
        </a:defRPr>
      </a:lvl2pPr>
      <a:lvl3pPr marL="1143000" indent="-228600" algn="l" rtl="0" eaLnBrk="0" fontAlgn="base" hangingPunct="0">
        <a:spcBef>
          <a:spcPct val="20000"/>
        </a:spcBef>
        <a:spcAft>
          <a:spcPct val="0"/>
        </a:spcAft>
        <a:buClr>
          <a:srgbClr val="5B0DAA"/>
        </a:buClr>
        <a:buFont typeface="Wingdings" pitchFamily="2" charset="2"/>
        <a:buChar char="ð"/>
        <a:defRPr sz="1600">
          <a:solidFill>
            <a:schemeClr val="tx1"/>
          </a:solidFill>
          <a:latin typeface="+mn-lt"/>
        </a:defRPr>
      </a:lvl3pPr>
      <a:lvl4pPr marL="1600200" indent="-228600" algn="l" rtl="0" eaLnBrk="0" fontAlgn="base" hangingPunct="0">
        <a:spcBef>
          <a:spcPct val="20000"/>
        </a:spcBef>
        <a:spcAft>
          <a:spcPct val="0"/>
        </a:spcAft>
        <a:buClr>
          <a:srgbClr val="5B0DAA"/>
        </a:buClr>
        <a:buFont typeface="Wingdings" pitchFamily="2" charset="2"/>
        <a:buChar char="u"/>
        <a:defRPr sz="1400">
          <a:solidFill>
            <a:srgbClr val="5B0DAA"/>
          </a:solidFill>
          <a:latin typeface="+mn-lt"/>
        </a:defRPr>
      </a:lvl4pPr>
      <a:lvl5pPr marL="20574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5pPr>
      <a:lvl6pPr marL="25146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6pPr>
      <a:lvl7pPr marL="29718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7pPr>
      <a:lvl8pPr marL="34290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8pPr>
      <a:lvl9pPr marL="3886200" indent="-228600" algn="l" rtl="0" eaLnBrk="0" fontAlgn="base" hangingPunct="0">
        <a:spcBef>
          <a:spcPct val="20000"/>
        </a:spcBef>
        <a:spcAft>
          <a:spcPct val="0"/>
        </a:spcAft>
        <a:buClr>
          <a:srgbClr val="5B0DAA"/>
        </a:buClr>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bit.ly/ieUq45" TargetMode="External"/><Relationship Id="rId3" Type="http://schemas.openxmlformats.org/officeDocument/2006/relationships/notesSlide" Target="../notesSlides/notesSlide1.xml"/><Relationship Id="rId7" Type="http://schemas.openxmlformats.org/officeDocument/2006/relationships/hyperlink" Target="http://www.cis.ksu.edu/~bhsu"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www.kddresearch.org/Courses/CIS636" TargetMode="External"/><Relationship Id="rId5" Type="http://schemas.openxmlformats.org/officeDocument/2006/relationships/hyperlink" Target="http://bit.ly/eVizrE" TargetMode="External"/><Relationship Id="rId4" Type="http://schemas.openxmlformats.org/officeDocument/2006/relationships/hyperlink" Target="http://bit.ly/hGvXlH" TargetMode="External"/><Relationship Id="rId9" Type="http://schemas.openxmlformats.org/officeDocument/2006/relationships/hyperlink" Target="http://www.kddresearch.org/Courses/CIS636/Lectures/Video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gif"/><Relationship Id="rId5" Type="http://schemas.openxmlformats.org/officeDocument/2006/relationships/hyperlink" Target="http://bit.ly/eFkXmk" TargetMode="External"/><Relationship Id="rId4" Type="http://schemas.openxmlformats.org/officeDocument/2006/relationships/hyperlink" Target="http://bit.ly/eM1gz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computing.dcu.ie/~bmccaul/" TargetMode="External"/><Relationship Id="rId3" Type="http://schemas.openxmlformats.org/officeDocument/2006/relationships/notesSlide" Target="../notesSlides/notesSlide11.xml"/><Relationship Id="rId7" Type="http://schemas.openxmlformats.org/officeDocument/2006/relationships/image" Target="../media/image13.jpe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2.gif"/><Relationship Id="rId11" Type="http://schemas.openxmlformats.org/officeDocument/2006/relationships/image" Target="../media/image15.png"/><Relationship Id="rId5" Type="http://schemas.openxmlformats.org/officeDocument/2006/relationships/image" Target="../media/image11.jpeg"/><Relationship Id="rId10" Type="http://schemas.openxmlformats.org/officeDocument/2006/relationships/hyperlink" Target="http://www.massey.ac.nz/~kahawick/" TargetMode="External"/><Relationship Id="rId4" Type="http://schemas.openxmlformats.org/officeDocument/2006/relationships/hyperlink" Target="http://graphics.ucsd.edu/" TargetMode="Externa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hyperlink" Target="http://bit.ly/ajYf2Q" TargetMode="External"/><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cs.brown.edu/~jfh/" TargetMode="External"/><Relationship Id="rId5" Type="http://schemas.openxmlformats.org/officeDocument/2006/relationships/hyperlink" Target="http://www.cs.columbia.edu/~feiner/" TargetMode="External"/><Relationship Id="rId10" Type="http://schemas.openxmlformats.org/officeDocument/2006/relationships/image" Target="../media/image20.png"/><Relationship Id="rId4" Type="http://schemas.openxmlformats.org/officeDocument/2006/relationships/hyperlink" Target="http://www.cs.brown.edu/~avd/"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1.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bit.ly/hiSt0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bit.ly/hiSt0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hyperlink" Target="http://bit.ly/hiSt0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hyperlink" Target="http://bit.ly/hiSt0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bit.ly/fva1il" TargetMode="Externa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hyperlink" Target="http://bit.ly/hiSt0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0.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1.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32.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33.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4.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2.gif"/><Relationship Id="rId5" Type="http://schemas.openxmlformats.org/officeDocument/2006/relationships/hyperlink" Target="http://bit.ly/hXxAlP"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38.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9.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40.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42.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43.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hyperlink" Target="http://bit.ly/hQwnY2" TargetMode="External"/><Relationship Id="rId5" Type="http://schemas.openxmlformats.org/officeDocument/2006/relationships/image" Target="../media/image45.png"/><Relationship Id="rId4" Type="http://schemas.openxmlformats.org/officeDocument/2006/relationships/image" Target="../media/image44.gi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46.png"/><Relationship Id="rId5" Type="http://schemas.openxmlformats.org/officeDocument/2006/relationships/image" Target="../media/image12.gif"/><Relationship Id="rId4" Type="http://schemas.openxmlformats.org/officeDocument/2006/relationships/hyperlink" Target="http://bit.ly/hXxAlP"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hyperlink" Target="http://bit.ly/fDSxn9" TargetMode="Externa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hyperlink" Target="http://bit.ly/hiSt0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7.xml"/><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48.png"/><Relationship Id="rId5" Type="http://schemas.openxmlformats.org/officeDocument/2006/relationships/image" Target="../media/image14.jpeg"/><Relationship Id="rId4" Type="http://schemas.openxmlformats.org/officeDocument/2006/relationships/hyperlink" Target="http://bit.ly/ghw08y"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4.jpeg"/><Relationship Id="rId5" Type="http://schemas.openxmlformats.org/officeDocument/2006/relationships/hyperlink" Target="http://bit.ly/ghw08y" TargetMode="Externa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4.jpeg"/><Relationship Id="rId4" Type="http://schemas.openxmlformats.org/officeDocument/2006/relationships/hyperlink" Target="http://bit.ly/ghw08y"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oleObject" Target="../embeddings/oleObject1.bin"/><Relationship Id="rId2"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hyperlink" Target="http://bit.ly/ghw08y" TargetMode="External"/><Relationship Id="rId4" Type="http://schemas.openxmlformats.org/officeDocument/2006/relationships/notesSlide" Target="../notesSlides/notesSlide40.xml"/><Relationship Id="rId9"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14.jpeg"/><Relationship Id="rId4" Type="http://schemas.openxmlformats.org/officeDocument/2006/relationships/hyperlink" Target="http://bit.ly/ghw08y"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bit.ly/ghw08y" TargetMode="External"/><Relationship Id="rId3" Type="http://schemas.openxmlformats.org/officeDocument/2006/relationships/slideLayout" Target="../slideLayouts/slideLayout7.xml"/><Relationship Id="rId7" Type="http://schemas.openxmlformats.org/officeDocument/2006/relationships/oleObject" Target="../embeddings/oleObject6.bin"/><Relationship Id="rId2" Type="http://schemas.openxmlformats.org/officeDocument/2006/relationships/tags" Target="../tags/tag4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notesSlide" Target="../notesSlides/notesSlide42.xml"/><Relationship Id="rId9" Type="http://schemas.openxmlformats.org/officeDocument/2006/relationships/image" Target="../media/image14.jpeg"/></Relationships>
</file>

<file path=ppt/slides/_rels/slide4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hyperlink" Target="http://bit.ly/ghw08y" TargetMode="External"/><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58.png"/><Relationship Id="rId5" Type="http://schemas.openxmlformats.org/officeDocument/2006/relationships/oleObject" Target="../embeddings/oleObject7.bin"/><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hyperlink" Target="http://bit.ly/ghw08y" TargetMode="External"/><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60.png"/><Relationship Id="rId5" Type="http://schemas.openxmlformats.org/officeDocument/2006/relationships/oleObject" Target="../embeddings/oleObject8.bin"/><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4.jpeg"/><Relationship Id="rId5" Type="http://schemas.openxmlformats.org/officeDocument/2006/relationships/hyperlink" Target="http://bit.ly/ghw08y" TargetMode="Externa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hyperlink" Target="http://bit.ly/gmY8R8" TargetMode="External"/><Relationship Id="rId5" Type="http://schemas.openxmlformats.org/officeDocument/2006/relationships/oleObject" Target="../embeddings/oleObject9.bin"/><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hyperlink" Target="http://bit.ly/gmY8R8" TargetMode="External"/><Relationship Id="rId5" Type="http://schemas.openxmlformats.org/officeDocument/2006/relationships/oleObject" Target="../embeddings/oleObject10.bin"/><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hyperlink" Target="http://bit.ly/gmY8R8" TargetMode="External"/><Relationship Id="rId2" Type="http://schemas.openxmlformats.org/officeDocument/2006/relationships/tags" Target="../tags/tag48.xml"/><Relationship Id="rId1" Type="http://schemas.openxmlformats.org/officeDocument/2006/relationships/vmlDrawing" Target="../drawings/vmlDrawing7.vml"/><Relationship Id="rId6" Type="http://schemas.openxmlformats.org/officeDocument/2006/relationships/image" Target="../media/image65.png"/><Relationship Id="rId5" Type="http://schemas.openxmlformats.org/officeDocument/2006/relationships/oleObject" Target="../embeddings/oleObject11.bin"/><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16.png"/><Relationship Id="rId4" Type="http://schemas.openxmlformats.org/officeDocument/2006/relationships/hyperlink" Target="http://bit.ly/gmY8R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youtu.be/Vi5PlrZpG40" TargetMode="External"/><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gif"/><Relationship Id="rId5" Type="http://schemas.openxmlformats.org/officeDocument/2006/relationships/hyperlink" Target="http://bit.ly/eFkXmk" TargetMode="External"/><Relationship Id="rId4" Type="http://schemas.openxmlformats.org/officeDocument/2006/relationships/hyperlink" Target="http://bit.ly/eM1gz8"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6.png"/><Relationship Id="rId4" Type="http://schemas.openxmlformats.org/officeDocument/2006/relationships/hyperlink" Target="http://bit.ly/gmY8R8"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6.png"/><Relationship Id="rId4" Type="http://schemas.openxmlformats.org/officeDocument/2006/relationships/hyperlink" Target="http://bit.ly/gmY8R8"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52.xml"/><Relationship Id="rId7" Type="http://schemas.openxmlformats.org/officeDocument/2006/relationships/hyperlink" Target="http://bit.ly/hQwnY2" TargetMode="Externa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67.gif"/><Relationship Id="rId5" Type="http://schemas.openxmlformats.org/officeDocument/2006/relationships/hyperlink" Target="http://bit.ly/eNmDA4" TargetMode="External"/><Relationship Id="rId4" Type="http://schemas.openxmlformats.org/officeDocument/2006/relationships/image" Target="../media/image66.gif"/><Relationship Id="rId9" Type="http://schemas.openxmlformats.org/officeDocument/2006/relationships/hyperlink" Target="http://bit.ly/gNzrCK"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youtu.be/w1r8_vByXW4" TargetMode="External"/><Relationship Id="rId3" Type="http://schemas.openxmlformats.org/officeDocument/2006/relationships/notesSlide" Target="../notesSlides/notesSlide53.xml"/><Relationship Id="rId7" Type="http://schemas.openxmlformats.org/officeDocument/2006/relationships/hyperlink" Target="http://youtu.be/1KCX0pFPRwk" TargetMode="Externa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69.png"/><Relationship Id="rId5" Type="http://schemas.openxmlformats.org/officeDocument/2006/relationships/image" Target="../media/image16.png"/><Relationship Id="rId4" Type="http://schemas.openxmlformats.org/officeDocument/2006/relationships/hyperlink" Target="http://bit.ly/gmY8R8" TargetMode="External"/><Relationship Id="rId9" Type="http://schemas.openxmlformats.org/officeDocument/2006/relationships/hyperlink" Target="http://bit.ly/gm85UU"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opengl.org/documentation/specs/" TargetMode="External"/><Relationship Id="rId13" Type="http://schemas.openxmlformats.org/officeDocument/2006/relationships/hyperlink" Target="http://bit.ly/eADQLM" TargetMode="External"/><Relationship Id="rId3" Type="http://schemas.openxmlformats.org/officeDocument/2006/relationships/notesSlide" Target="../notesSlides/notesSlide54.xml"/><Relationship Id="rId7" Type="http://schemas.openxmlformats.org/officeDocument/2006/relationships/hyperlink" Target="http://bit.ly/gkbVyE" TargetMode="External"/><Relationship Id="rId12" Type="http://schemas.openxmlformats.org/officeDocument/2006/relationships/hyperlink" Target="http://glprogramming.com/blue/" TargetMode="External"/><Relationship Id="rId2" Type="http://schemas.openxmlformats.org/officeDocument/2006/relationships/slideLayout" Target="../slideLayouts/slideLayout2.xml"/><Relationship Id="rId16" Type="http://schemas.openxmlformats.org/officeDocument/2006/relationships/image" Target="../media/image14.jpeg"/><Relationship Id="rId1" Type="http://schemas.openxmlformats.org/officeDocument/2006/relationships/tags" Target="../tags/tag54.xml"/><Relationship Id="rId6" Type="http://schemas.openxmlformats.org/officeDocument/2006/relationships/hyperlink" Target="http://bit.ly/gGkt8Z" TargetMode="External"/><Relationship Id="rId11" Type="http://schemas.openxmlformats.org/officeDocument/2006/relationships/hyperlink" Target="http://bit.ly/hZ1tpb" TargetMode="External"/><Relationship Id="rId5" Type="http://schemas.openxmlformats.org/officeDocument/2006/relationships/hyperlink" Target="http://bit.ly/e8olZj" TargetMode="External"/><Relationship Id="rId15" Type="http://schemas.openxmlformats.org/officeDocument/2006/relationships/hyperlink" Target="http://bit.ly/ghw08y" TargetMode="External"/><Relationship Id="rId10" Type="http://schemas.openxmlformats.org/officeDocument/2006/relationships/hyperlink" Target="http://glprogramming.com/red/" TargetMode="External"/><Relationship Id="rId4" Type="http://schemas.openxmlformats.org/officeDocument/2006/relationships/hyperlink" Target="http://amzn.to/hFNqNC" TargetMode="External"/><Relationship Id="rId9" Type="http://schemas.openxmlformats.org/officeDocument/2006/relationships/hyperlink" Target="http://bit.ly/gMVzAO" TargetMode="External"/><Relationship Id="rId14" Type="http://schemas.openxmlformats.org/officeDocument/2006/relationships/hyperlink" Target="http://bit.ly/f7Juog"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8" Type="http://schemas.openxmlformats.org/officeDocument/2006/relationships/hyperlink" Target="http://bit.ly/hSKCE3" TargetMode="External"/><Relationship Id="rId3" Type="http://schemas.openxmlformats.org/officeDocument/2006/relationships/notesSlide" Target="../notesSlides/notesSlide6.xml"/><Relationship Id="rId7" Type="http://schemas.openxmlformats.org/officeDocument/2006/relationships/hyperlink" Target="http://bit.ly/g4sKBL"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gif"/><Relationship Id="rId11" Type="http://schemas.openxmlformats.org/officeDocument/2006/relationships/image" Target="../media/image10.jpeg"/><Relationship Id="rId5" Type="http://schemas.openxmlformats.org/officeDocument/2006/relationships/hyperlink" Target="http://bit.ly/eFkXmk" TargetMode="External"/><Relationship Id="rId10" Type="http://schemas.openxmlformats.org/officeDocument/2006/relationships/image" Target="../media/image9.jpeg"/><Relationship Id="rId4" Type="http://schemas.openxmlformats.org/officeDocument/2006/relationships/hyperlink" Target="http://bit.ly/eM1gz8" TargetMode="Externa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6.gif"/><Relationship Id="rId5" Type="http://schemas.openxmlformats.org/officeDocument/2006/relationships/hyperlink" Target="http://bit.ly/eFkXmk" TargetMode="External"/><Relationship Id="rId4" Type="http://schemas.openxmlformats.org/officeDocument/2006/relationships/hyperlink" Target="http://bit.ly/eM1gz8"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gif"/><Relationship Id="rId5" Type="http://schemas.openxmlformats.org/officeDocument/2006/relationships/hyperlink" Target="http://bit.ly/eFkXmk" TargetMode="External"/><Relationship Id="rId4" Type="http://schemas.openxmlformats.org/officeDocument/2006/relationships/hyperlink" Target="http://bit.ly/eM1gz8"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6.gif"/><Relationship Id="rId5" Type="http://schemas.openxmlformats.org/officeDocument/2006/relationships/hyperlink" Target="http://bit.ly/eFkXmk" TargetMode="External"/><Relationship Id="rId4" Type="http://schemas.openxmlformats.org/officeDocument/2006/relationships/hyperlink" Target="http://bit.ly/eM1gz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ChangeArrowheads="1"/>
          </p:cNvSpPr>
          <p:nvPr/>
        </p:nvSpPr>
        <p:spPr bwMode="auto">
          <a:xfrm>
            <a:off x="1009650" y="2286000"/>
            <a:ext cx="7753350" cy="4038600"/>
          </a:xfrm>
          <a:prstGeom prst="rect">
            <a:avLst/>
          </a:prstGeom>
          <a:noFill/>
          <a:ln w="9525">
            <a:noFill/>
            <a:miter lim="800000"/>
            <a:headEnd/>
            <a:tailEnd/>
          </a:ln>
          <a:effectLst/>
        </p:spPr>
        <p:txBody>
          <a:bodyPr lIns="92075" tIns="46038" rIns="92075" bIns="46038"/>
          <a:lstStyle/>
          <a:p>
            <a:pPr marL="342900" indent="-342900" algn="ctr">
              <a:buClr>
                <a:srgbClr val="5B0DAA"/>
              </a:buClr>
              <a:buFont typeface="Wingdings" pitchFamily="2" charset="2"/>
              <a:buNone/>
            </a:pPr>
            <a:r>
              <a:rPr lang="en-US" sz="2000" dirty="0"/>
              <a:t>William H. Hsu</a:t>
            </a:r>
          </a:p>
          <a:p>
            <a:pPr marL="342900" indent="-342900" algn="ctr">
              <a:buClr>
                <a:srgbClr val="5B0DAA"/>
              </a:buClr>
              <a:buFont typeface="Wingdings" pitchFamily="2" charset="2"/>
              <a:buNone/>
            </a:pPr>
            <a:r>
              <a:rPr lang="en-US" sz="2000" dirty="0"/>
              <a:t>Department of Computing and Information Sciences, </a:t>
            </a:r>
            <a:r>
              <a:rPr lang="en-US" sz="2000" dirty="0" smtClean="0"/>
              <a:t>KSU</a:t>
            </a:r>
            <a:endParaRPr lang="en-US" sz="1600" dirty="0"/>
          </a:p>
          <a:p>
            <a:pPr marL="342900" indent="-342900" algn="ctr">
              <a:buClr>
                <a:srgbClr val="5B0DAA"/>
              </a:buClr>
              <a:buFont typeface="Wingdings" pitchFamily="2" charset="2"/>
              <a:buNone/>
            </a:pPr>
            <a:endParaRPr lang="en-US" sz="1600" dirty="0"/>
          </a:p>
          <a:p>
            <a:pPr marL="342900" indent="-342900" algn="ctr">
              <a:buClr>
                <a:srgbClr val="5B0DAA"/>
              </a:buClr>
            </a:pPr>
            <a:r>
              <a:rPr lang="en-US" sz="1600" dirty="0" smtClean="0"/>
              <a:t>KSOL course pages: </a:t>
            </a:r>
            <a:r>
              <a:rPr lang="en-US" sz="1600" dirty="0" smtClean="0">
                <a:solidFill>
                  <a:srgbClr val="0000CC"/>
                </a:solidFill>
                <a:hlinkClick r:id="rId4"/>
              </a:rPr>
              <a:t>http://bit.ly/hGvXlH</a:t>
            </a:r>
            <a:r>
              <a:rPr lang="en-US" sz="1600" dirty="0" smtClean="0">
                <a:solidFill>
                  <a:srgbClr val="0000CC"/>
                </a:solidFill>
              </a:rPr>
              <a:t> / </a:t>
            </a:r>
            <a:r>
              <a:rPr lang="en-US" sz="1600" dirty="0" smtClean="0">
                <a:solidFill>
                  <a:srgbClr val="0000CC"/>
                </a:solidFill>
                <a:hlinkClick r:id="rId5"/>
              </a:rPr>
              <a:t>http://bit.ly/eVizrE</a:t>
            </a:r>
            <a:r>
              <a:rPr lang="en-US" sz="1600" dirty="0" smtClean="0">
                <a:solidFill>
                  <a:srgbClr val="0000CC"/>
                </a:solidFill>
              </a:rPr>
              <a:t> </a:t>
            </a:r>
            <a:endParaRPr lang="en-US" sz="1600" dirty="0" smtClean="0"/>
          </a:p>
          <a:p>
            <a:pPr marL="342900" indent="-342900" algn="ctr">
              <a:buClr>
                <a:srgbClr val="5B0DAA"/>
              </a:buClr>
              <a:buFont typeface="Wingdings" pitchFamily="2" charset="2"/>
              <a:buNone/>
            </a:pPr>
            <a:r>
              <a:rPr lang="en-US" sz="1600" dirty="0" smtClean="0"/>
              <a:t>Public mirror web site: </a:t>
            </a:r>
            <a:r>
              <a:rPr lang="en-US" sz="1600" dirty="0" smtClean="0">
                <a:hlinkClick r:id="rId6"/>
              </a:rPr>
              <a:t>http://www.kddresearch.org/Courses/CIS636</a:t>
            </a:r>
            <a:endParaRPr lang="en-US" sz="1600" dirty="0" smtClean="0"/>
          </a:p>
          <a:p>
            <a:pPr marL="342900" indent="-342900" algn="ctr">
              <a:buClr>
                <a:srgbClr val="5B0DAA"/>
              </a:buClr>
              <a:buFont typeface="Wingdings" pitchFamily="2" charset="2"/>
              <a:buNone/>
            </a:pPr>
            <a:r>
              <a:rPr lang="en-US" sz="1600" dirty="0" smtClean="0"/>
              <a:t>Instructor home page: </a:t>
            </a:r>
            <a:r>
              <a:rPr lang="en-US" sz="1600" u="sng" dirty="0" smtClean="0">
                <a:hlinkClick r:id="rId7"/>
              </a:rPr>
              <a:t>http://www.cis.ksu.edu/~bhsu</a:t>
            </a:r>
            <a:endParaRPr lang="en-US" sz="1600" u="sng" dirty="0" smtClean="0"/>
          </a:p>
          <a:p>
            <a:pPr marL="342900" indent="-342900" algn="ctr">
              <a:buClr>
                <a:srgbClr val="5B0DAA"/>
              </a:buClr>
              <a:buFont typeface="Wingdings" pitchFamily="2" charset="2"/>
              <a:buNone/>
            </a:pPr>
            <a:endParaRPr lang="en-US" sz="1600" u="sng" dirty="0" smtClean="0"/>
          </a:p>
          <a:p>
            <a:pPr marL="342900" indent="-342900" algn="ctr">
              <a:buClr>
                <a:srgbClr val="5B0DAA"/>
              </a:buClr>
              <a:buFont typeface="Wingdings" pitchFamily="2" charset="2"/>
              <a:buNone/>
            </a:pPr>
            <a:r>
              <a:rPr lang="en-US" sz="1600" dirty="0" smtClean="0"/>
              <a:t>Readings:</a:t>
            </a:r>
            <a:endParaRPr lang="en-US" sz="1600" dirty="0"/>
          </a:p>
          <a:p>
            <a:pPr marL="342900" indent="-342900" algn="ctr">
              <a:buClr>
                <a:srgbClr val="5B0DAA"/>
              </a:buClr>
            </a:pPr>
            <a:r>
              <a:rPr lang="en-US" sz="1600" b="0" dirty="0" smtClean="0"/>
              <a:t>Today: </a:t>
            </a:r>
            <a:r>
              <a:rPr lang="en-US" sz="1600" b="0" dirty="0" smtClean="0">
                <a:latin typeface="Arial"/>
                <a:cs typeface="Arial"/>
              </a:rPr>
              <a:t>§</a:t>
            </a:r>
            <a:r>
              <a:rPr lang="en-US" sz="1600" b="0" dirty="0" smtClean="0"/>
              <a:t>10.4, 12.7, Eberly </a:t>
            </a:r>
            <a:r>
              <a:rPr lang="en-US" sz="1600" b="0" i="1" dirty="0" smtClean="0"/>
              <a:t>2</a:t>
            </a:r>
            <a:r>
              <a:rPr lang="en-US" sz="1600" b="0" i="1" baseline="30000" dirty="0" smtClean="0"/>
              <a:t>e </a:t>
            </a:r>
            <a:r>
              <a:rPr lang="en-US" sz="1600" b="0" dirty="0" smtClean="0"/>
              <a:t>– see </a:t>
            </a:r>
            <a:r>
              <a:rPr lang="en-US" sz="1600" dirty="0" smtClean="0">
                <a:hlinkClick r:id="rId8"/>
              </a:rPr>
              <a:t>http://bit.ly/ieUq45</a:t>
            </a:r>
            <a:r>
              <a:rPr lang="en-US" sz="1600" b="0" dirty="0" smtClean="0"/>
              <a:t>, </a:t>
            </a:r>
            <a:r>
              <a:rPr lang="en-US" sz="1600" dirty="0" smtClean="0">
                <a:solidFill>
                  <a:srgbClr val="FF6600"/>
                </a:solidFill>
              </a:rPr>
              <a:t>Mesh handout</a:t>
            </a:r>
            <a:endParaRPr lang="en-US" sz="1600" dirty="0" smtClean="0"/>
          </a:p>
          <a:p>
            <a:pPr marL="342900" indent="-342900" algn="ctr">
              <a:buClr>
                <a:srgbClr val="5B0DAA"/>
              </a:buClr>
            </a:pPr>
            <a:r>
              <a:rPr lang="en-US" sz="1600" b="0" dirty="0" smtClean="0"/>
              <a:t>Next class: </a:t>
            </a:r>
            <a:r>
              <a:rPr lang="en-US" sz="1600" dirty="0" smtClean="0">
                <a:solidFill>
                  <a:srgbClr val="FF6600"/>
                </a:solidFill>
              </a:rPr>
              <a:t>Flash animation handout</a:t>
            </a:r>
          </a:p>
          <a:p>
            <a:pPr marL="342900" indent="-342900" algn="ctr">
              <a:buClr>
                <a:srgbClr val="5B0DAA"/>
              </a:buClr>
            </a:pPr>
            <a:r>
              <a:rPr lang="en-US" sz="1600" b="0" dirty="0" smtClean="0"/>
              <a:t>Reference on curves (required for CIS 736): </a:t>
            </a:r>
            <a:r>
              <a:rPr lang="en-US" sz="1600" b="0" dirty="0" smtClean="0">
                <a:latin typeface="Arial"/>
                <a:cs typeface="Arial"/>
              </a:rPr>
              <a:t>§</a:t>
            </a:r>
            <a:r>
              <a:rPr lang="en-US" sz="1600" b="0" dirty="0" smtClean="0"/>
              <a:t>11.1 – 11.6, Eberly </a:t>
            </a:r>
            <a:r>
              <a:rPr lang="en-US" sz="1600" b="0" i="1" dirty="0" smtClean="0"/>
              <a:t>2</a:t>
            </a:r>
            <a:r>
              <a:rPr lang="en-US" sz="1600" b="0" i="1" baseline="30000" dirty="0" smtClean="0"/>
              <a:t>e</a:t>
            </a:r>
            <a:r>
              <a:rPr lang="en-US" sz="1600" b="0" dirty="0" smtClean="0"/>
              <a:t> </a:t>
            </a:r>
            <a:endParaRPr lang="en-US" sz="1600" dirty="0" smtClean="0">
              <a:solidFill>
                <a:srgbClr val="FF6600"/>
              </a:solidFill>
            </a:endParaRPr>
          </a:p>
          <a:p>
            <a:pPr marL="342900" indent="-342900" algn="ctr">
              <a:buClr>
                <a:srgbClr val="5B0DAA"/>
              </a:buClr>
            </a:pPr>
            <a:r>
              <a:rPr lang="en-US" sz="1600" b="0" dirty="0" smtClean="0"/>
              <a:t>Videos: </a:t>
            </a:r>
            <a:r>
              <a:rPr lang="en-US" sz="1600" dirty="0" smtClean="0">
                <a:hlinkClick r:id="rId9"/>
              </a:rPr>
              <a:t>http://www.kddresearch.org/Courses/CIS636/Lectures/Videos/</a:t>
            </a:r>
            <a:endParaRPr lang="en-US" sz="1600" dirty="0" smtClean="0">
              <a:solidFill>
                <a:srgbClr val="FF6600"/>
              </a:solidFill>
            </a:endParaRPr>
          </a:p>
        </p:txBody>
      </p:sp>
      <p:sp>
        <p:nvSpPr>
          <p:cNvPr id="233476" name="Rectangle 4"/>
          <p:cNvSpPr>
            <a:spLocks noChangeArrowheads="1"/>
          </p:cNvSpPr>
          <p:nvPr/>
        </p:nvSpPr>
        <p:spPr bwMode="auto">
          <a:xfrm>
            <a:off x="802264" y="950893"/>
            <a:ext cx="8168198" cy="954107"/>
          </a:xfrm>
          <a:prstGeom prst="rect">
            <a:avLst/>
          </a:prstGeom>
          <a:noFill/>
          <a:ln w="9525">
            <a:noFill/>
            <a:miter lim="800000"/>
            <a:headEnd/>
            <a:tailEnd/>
          </a:ln>
          <a:effectLst/>
        </p:spPr>
        <p:txBody>
          <a:bodyPr wrap="none">
            <a:spAutoFit/>
          </a:bodyPr>
          <a:lstStyle/>
          <a:p>
            <a:pPr algn="ctr">
              <a:spcBef>
                <a:spcPct val="0"/>
              </a:spcBef>
              <a:buClrTx/>
            </a:pPr>
            <a:r>
              <a:rPr lang="en-US" sz="2800" dirty="0" smtClean="0"/>
              <a:t>Boundary Representations &amp; Volume Graphics</a:t>
            </a:r>
          </a:p>
          <a:p>
            <a:pPr algn="ctr">
              <a:spcBef>
                <a:spcPct val="0"/>
              </a:spcBef>
              <a:buClrTx/>
            </a:pPr>
            <a:r>
              <a:rPr lang="en-US" sz="2800" dirty="0" smtClean="0"/>
              <a:t>Videos 3: Surfaces, Solid Modeling</a:t>
            </a:r>
          </a:p>
        </p:txBody>
      </p:sp>
      <p:sp>
        <p:nvSpPr>
          <p:cNvPr id="5" name="Rectangle 2"/>
          <p:cNvSpPr>
            <a:spLocks noChangeArrowheads="1"/>
          </p:cNvSpPr>
          <p:nvPr/>
        </p:nvSpPr>
        <p:spPr bwMode="auto">
          <a:xfrm>
            <a:off x="1120378" y="76200"/>
            <a:ext cx="7531894"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Lecture 20 of 41</a:t>
            </a:r>
            <a:endParaRPr lang="en-US" sz="2800" u="none"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[6]: </a:t>
            </a:r>
          </a:p>
          <a:p>
            <a:pPr algn="ctr">
              <a:spcBef>
                <a:spcPct val="0"/>
              </a:spcBef>
              <a:buClrTx/>
            </a:pPr>
            <a:r>
              <a:rPr lang="en-US" sz="2800" dirty="0" smtClean="0">
                <a:solidFill>
                  <a:srgbClr val="5B0DAA"/>
                </a:solidFill>
                <a:latin typeface="Copperplate Gothic Light" pitchFamily="34" charset="0"/>
              </a:rPr>
              <a:t>Hybrid CPU/GPU System</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sp>
        <p:nvSpPr>
          <p:cNvPr id="10" name="Rectangle 9"/>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Use Hybrid CPU/GPU Approach to Get Real Speed Advantage</a:t>
            </a:r>
          </a:p>
          <a:p>
            <a:pPr marL="800100" lvl="1" indent="-342900">
              <a:spcBef>
                <a:spcPts val="600"/>
              </a:spcBef>
              <a:buClr>
                <a:srgbClr val="5B0DAA"/>
              </a:buClr>
              <a:buFont typeface="+mj-lt"/>
              <a:buAutoNum type="arabicPeriod"/>
            </a:pPr>
            <a:r>
              <a:rPr lang="en-US" sz="1800" dirty="0" smtClean="0">
                <a:solidFill>
                  <a:srgbClr val="0000CC"/>
                </a:solidFill>
              </a:rPr>
              <a:t>Let CPU compute final vertex attributes used during rendering frames </a:t>
            </a:r>
            <a:r>
              <a:rPr lang="en-US" sz="1800" i="1" dirty="0" smtClean="0">
                <a:solidFill>
                  <a:srgbClr val="0000CC"/>
                </a:solidFill>
              </a:rPr>
              <a:t>n</a:t>
            </a:r>
            <a:r>
              <a:rPr lang="en-US" sz="1800" dirty="0" smtClean="0">
                <a:solidFill>
                  <a:srgbClr val="0000CC"/>
                </a:solidFill>
              </a:rPr>
              <a:t>, </a:t>
            </a:r>
            <a:r>
              <a:rPr lang="en-US" sz="1800" i="1" dirty="0" smtClean="0">
                <a:solidFill>
                  <a:srgbClr val="0000CC"/>
                </a:solidFill>
              </a:rPr>
              <a:t>n</a:t>
            </a:r>
            <a:r>
              <a:rPr lang="en-US" sz="1800" dirty="0" smtClean="0">
                <a:solidFill>
                  <a:srgbClr val="0000CC"/>
                </a:solidFill>
              </a:rPr>
              <a:t> + </a:t>
            </a:r>
            <a:r>
              <a:rPr lang="en-US" sz="1800" i="1" dirty="0" smtClean="0">
                <a:solidFill>
                  <a:srgbClr val="0000CC"/>
                </a:solidFill>
              </a:rPr>
              <a:t>k</a:t>
            </a:r>
          </a:p>
          <a:p>
            <a:pPr marL="800100" lvl="1" indent="-342900">
              <a:spcBef>
                <a:spcPts val="600"/>
              </a:spcBef>
              <a:buClr>
                <a:srgbClr val="5B0DAA"/>
              </a:buClr>
              <a:buFont typeface="+mj-lt"/>
              <a:buAutoNum type="arabicPeriod"/>
            </a:pPr>
            <a:r>
              <a:rPr lang="en-US" sz="1800" dirty="0" smtClean="0">
                <a:solidFill>
                  <a:srgbClr val="0000CC"/>
                </a:solidFill>
              </a:rPr>
              <a:t>Let GPU compute vertex </a:t>
            </a:r>
            <a:r>
              <a:rPr lang="en-US" sz="1800" dirty="0" err="1" smtClean="0">
                <a:solidFill>
                  <a:srgbClr val="0000CC"/>
                </a:solidFill>
              </a:rPr>
              <a:t>tweening</a:t>
            </a:r>
            <a:r>
              <a:rPr lang="en-US" sz="1800" dirty="0" smtClean="0">
                <a:solidFill>
                  <a:srgbClr val="0000CC"/>
                </a:solidFill>
              </a:rPr>
              <a:t> at frames greater than </a:t>
            </a:r>
            <a:r>
              <a:rPr lang="en-US" sz="1800" i="1" dirty="0" smtClean="0">
                <a:solidFill>
                  <a:srgbClr val="0000CC"/>
                </a:solidFill>
              </a:rPr>
              <a:t>n</a:t>
            </a:r>
            <a:r>
              <a:rPr lang="en-US" sz="1800" dirty="0" smtClean="0">
                <a:solidFill>
                  <a:srgbClr val="0000CC"/>
                </a:solidFill>
              </a:rPr>
              <a:t>, smaller than </a:t>
            </a:r>
            <a:r>
              <a:rPr lang="en-US" sz="1800" i="1" dirty="0" smtClean="0">
                <a:solidFill>
                  <a:srgbClr val="0000CC"/>
                </a:solidFill>
              </a:rPr>
              <a:t>n</a:t>
            </a:r>
            <a:r>
              <a:rPr lang="en-US" sz="1800" dirty="0" smtClean="0">
                <a:solidFill>
                  <a:srgbClr val="0000CC"/>
                </a:solidFill>
              </a:rPr>
              <a:t> + </a:t>
            </a:r>
            <a:r>
              <a:rPr lang="en-US" sz="1800" i="1" dirty="0" smtClean="0">
                <a:solidFill>
                  <a:srgbClr val="0000CC"/>
                </a:solidFill>
              </a:rPr>
              <a:t>k</a:t>
            </a:r>
            <a:endParaRPr lang="en-US" sz="1800" dirty="0" smtClean="0">
              <a:solidFill>
                <a:srgbClr val="0000CC"/>
              </a:solidFill>
            </a:endParaRPr>
          </a:p>
          <a:p>
            <a:pPr marL="800100" lvl="1" indent="-342900">
              <a:spcBef>
                <a:spcPts val="600"/>
              </a:spcBef>
              <a:buClr>
                <a:srgbClr val="5B0DAA"/>
              </a:buClr>
              <a:buFont typeface="+mj-lt"/>
              <a:buAutoNum type="arabicPeriod"/>
            </a:pPr>
            <a:r>
              <a:rPr lang="en-US" sz="1800" dirty="0" smtClean="0">
                <a:solidFill>
                  <a:srgbClr val="0000CC"/>
                </a:solidFill>
              </a:rPr>
              <a:t>Phase shift animations between characters so processors do not have peak loads</a:t>
            </a:r>
          </a:p>
          <a:p>
            <a:pPr marL="342900" indent="-342900">
              <a:spcBef>
                <a:spcPts val="600"/>
              </a:spcBef>
              <a:buClr>
                <a:srgbClr val="800000"/>
              </a:buClr>
              <a:buFont typeface="Wingdings" pitchFamily="2" charset="2"/>
              <a:buChar char="l"/>
            </a:pPr>
            <a:r>
              <a:rPr lang="en-US" sz="1800" dirty="0" smtClean="0">
                <a:solidFill>
                  <a:srgbClr val="800000"/>
                </a:solidFill>
              </a:rPr>
              <a:t>Advantages</a:t>
            </a:r>
          </a:p>
          <a:p>
            <a:pPr marL="742950" lvl="1" indent="-285750">
              <a:spcBef>
                <a:spcPts val="600"/>
              </a:spcBef>
              <a:buClr>
                <a:srgbClr val="5B0DAA"/>
              </a:buClr>
              <a:buFont typeface="Wingdings" pitchFamily="2" charset="2"/>
              <a:buChar char="­"/>
            </a:pPr>
            <a:r>
              <a:rPr lang="en-US" sz="1800" dirty="0" smtClean="0">
                <a:solidFill>
                  <a:srgbClr val="0000CC"/>
                </a:solidFill>
              </a:rPr>
              <a:t>Vertex </a:t>
            </a:r>
            <a:r>
              <a:rPr lang="en-US" sz="1800" dirty="0" err="1" smtClean="0">
                <a:solidFill>
                  <a:srgbClr val="0000CC"/>
                </a:solidFill>
              </a:rPr>
              <a:t>tweening</a:t>
            </a:r>
            <a:r>
              <a:rPr lang="en-US" sz="1800" dirty="0" smtClean="0">
                <a:solidFill>
                  <a:srgbClr val="0000CC"/>
                </a:solidFill>
              </a:rPr>
              <a:t> supported on almost all hardware</a:t>
            </a:r>
            <a:endParaRPr lang="en-US" sz="1800"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Modification algorithms performed on CPU, so </a:t>
            </a:r>
            <a:r>
              <a:rPr lang="en-US" sz="1800" u="sng" dirty="0" smtClean="0">
                <a:solidFill>
                  <a:srgbClr val="0000CC"/>
                </a:solidFill>
              </a:rPr>
              <a:t>no restrictions</a:t>
            </a:r>
            <a:endParaRPr lang="en-US" sz="18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533400" y="1066800"/>
            <a:ext cx="7648575" cy="1619250"/>
            <a:chOff x="533400" y="4629150"/>
            <a:chExt cx="7648575" cy="1619250"/>
          </a:xfrm>
        </p:grpSpPr>
        <p:grpSp>
          <p:nvGrpSpPr>
            <p:cNvPr id="35" name="Group 34"/>
            <p:cNvGrpSpPr/>
            <p:nvPr/>
          </p:nvGrpSpPr>
          <p:grpSpPr>
            <a:xfrm>
              <a:off x="533400" y="4629150"/>
              <a:ext cx="4724400" cy="1619250"/>
              <a:chOff x="533400" y="4629150"/>
              <a:chExt cx="4724400" cy="1619250"/>
            </a:xfrm>
          </p:grpSpPr>
          <p:sp>
            <p:nvSpPr>
              <p:cNvPr id="21" name="Rectangle 20"/>
              <p:cNvSpPr/>
              <p:nvPr/>
            </p:nvSpPr>
            <p:spPr>
              <a:xfrm>
                <a:off x="1828800" y="4700111"/>
                <a:ext cx="3429000" cy="1477328"/>
              </a:xfrm>
              <a:prstGeom prst="rect">
                <a:avLst/>
              </a:prstGeom>
            </p:spPr>
            <p:txBody>
              <a:bodyPr wrap="square">
                <a:spAutoFit/>
              </a:bodyPr>
              <a:lstStyle/>
              <a:p>
                <a:r>
                  <a:rPr lang="en-US" sz="1800" dirty="0" smtClean="0">
                    <a:solidFill>
                      <a:srgbClr val="003366"/>
                    </a:solidFill>
                  </a:rPr>
                  <a:t>Steve Rotenberg</a:t>
                </a:r>
              </a:p>
              <a:p>
                <a:r>
                  <a:rPr lang="en-US" sz="1200" dirty="0" smtClean="0">
                    <a:solidFill>
                      <a:srgbClr val="003366"/>
                    </a:solidFill>
                  </a:rPr>
                  <a:t>Visiting Lecturer</a:t>
                </a:r>
              </a:p>
              <a:p>
                <a:r>
                  <a:rPr lang="en-US" sz="1200" dirty="0" smtClean="0">
                    <a:solidFill>
                      <a:srgbClr val="003366"/>
                    </a:solidFill>
                  </a:rPr>
                  <a:t>Graphics Lab</a:t>
                </a:r>
              </a:p>
              <a:p>
                <a:r>
                  <a:rPr lang="en-US" sz="1200" dirty="0" smtClean="0">
                    <a:solidFill>
                      <a:srgbClr val="003366"/>
                    </a:solidFill>
                  </a:rPr>
                  <a:t>University of California – San Diego</a:t>
                </a:r>
              </a:p>
              <a:p>
                <a:r>
                  <a:rPr lang="en-US" sz="1200" dirty="0" smtClean="0">
                    <a:solidFill>
                      <a:srgbClr val="003366"/>
                    </a:solidFill>
                  </a:rPr>
                  <a:t>CEO/Chief Scientist, </a:t>
                </a:r>
                <a:r>
                  <a:rPr lang="en-US" sz="1200" dirty="0" err="1" smtClean="0">
                    <a:solidFill>
                      <a:srgbClr val="003366"/>
                    </a:solidFill>
                  </a:rPr>
                  <a:t>PixelActive</a:t>
                </a:r>
                <a:endParaRPr lang="en-US" sz="1200" dirty="0" smtClean="0">
                  <a:solidFill>
                    <a:srgbClr val="003366"/>
                  </a:solidFill>
                </a:endParaRPr>
              </a:p>
              <a:p>
                <a:r>
                  <a:rPr lang="en-US" sz="1200" dirty="0" smtClean="0">
                    <a:hlinkClick r:id="rId4"/>
                  </a:rPr>
                  <a:t>http://graphics.ucsd.edu</a:t>
                </a:r>
                <a:endParaRPr lang="en-US" sz="1200" dirty="0" smtClean="0">
                  <a:solidFill>
                    <a:srgbClr val="003366"/>
                  </a:solidFill>
                </a:endParaRPr>
              </a:p>
            </p:txBody>
          </p:sp>
          <p:pic>
            <p:nvPicPr>
              <p:cNvPr id="34" name="Picture 33" descr="smugglers_run-front_large.jpg"/>
              <p:cNvPicPr>
                <a:picLocks noChangeAspect="1"/>
              </p:cNvPicPr>
              <p:nvPr/>
            </p:nvPicPr>
            <p:blipFill>
              <a:blip r:embed="rId5" cstate="print"/>
              <a:stretch>
                <a:fillRect/>
              </a:stretch>
            </p:blipFill>
            <p:spPr>
              <a:xfrm>
                <a:off x="533400" y="4629150"/>
                <a:ext cx="1143000" cy="1619250"/>
              </a:xfrm>
              <a:prstGeom prst="rect">
                <a:avLst/>
              </a:prstGeom>
            </p:spPr>
          </p:pic>
        </p:grpSp>
        <p:pic>
          <p:nvPicPr>
            <p:cNvPr id="36" name="Picture 35" descr="UCSD_logo_top.gif"/>
            <p:cNvPicPr>
              <a:picLocks noChangeAspect="1"/>
            </p:cNvPicPr>
            <p:nvPr/>
          </p:nvPicPr>
          <p:blipFill>
            <a:blip r:embed="rId6" cstate="print"/>
            <a:stretch>
              <a:fillRect/>
            </a:stretch>
          </p:blipFill>
          <p:spPr>
            <a:xfrm>
              <a:off x="6400800" y="5300663"/>
              <a:ext cx="1781175" cy="276225"/>
            </a:xfrm>
            <a:prstGeom prst="rect">
              <a:avLst/>
            </a:prstGeom>
          </p:spPr>
        </p:pic>
      </p:grpSp>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Acknowledgements:</a:t>
            </a:r>
          </a:p>
          <a:p>
            <a:pPr algn="ctr">
              <a:spcBef>
                <a:spcPct val="0"/>
              </a:spcBef>
              <a:buClrTx/>
            </a:pPr>
            <a:r>
              <a:rPr lang="en-US" sz="2800" dirty="0" smtClean="0">
                <a:solidFill>
                  <a:srgbClr val="5B0DAA"/>
                </a:solidFill>
                <a:latin typeface="Copperplate Gothic Light" pitchFamily="34" charset="0"/>
              </a:rPr>
              <a:t>Curves &amp; Surfaces</a:t>
            </a:r>
            <a:endParaRPr lang="en-US" sz="2000" dirty="0">
              <a:solidFill>
                <a:srgbClr val="5B0DAA"/>
              </a:solidFill>
              <a:latin typeface="Copperplate Gothic Light" pitchFamily="34" charset="0"/>
            </a:endParaRPr>
          </a:p>
        </p:txBody>
      </p:sp>
      <p:grpSp>
        <p:nvGrpSpPr>
          <p:cNvPr id="30" name="Group 29"/>
          <p:cNvGrpSpPr/>
          <p:nvPr/>
        </p:nvGrpSpPr>
        <p:grpSpPr>
          <a:xfrm>
            <a:off x="533400" y="2971800"/>
            <a:ext cx="7086600" cy="1600200"/>
            <a:chOff x="685800" y="1143000"/>
            <a:chExt cx="7086600" cy="1600200"/>
          </a:xfrm>
        </p:grpSpPr>
        <p:grpSp>
          <p:nvGrpSpPr>
            <p:cNvPr id="14" name="Group 13"/>
            <p:cNvGrpSpPr/>
            <p:nvPr/>
          </p:nvGrpSpPr>
          <p:grpSpPr>
            <a:xfrm>
              <a:off x="685800" y="1143000"/>
              <a:ext cx="4648200" cy="1600200"/>
              <a:chOff x="685800" y="1143000"/>
              <a:chExt cx="4648200" cy="1600200"/>
            </a:xfrm>
          </p:grpSpPr>
          <p:pic>
            <p:nvPicPr>
              <p:cNvPr id="12" name="Picture 11" descr="mccaul-lightgrey.jpg"/>
              <p:cNvPicPr>
                <a:picLocks noChangeAspect="1"/>
              </p:cNvPicPr>
              <p:nvPr/>
            </p:nvPicPr>
            <p:blipFill>
              <a:blip r:embed="rId7" cstate="print"/>
              <a:stretch>
                <a:fillRect/>
              </a:stretch>
            </p:blipFill>
            <p:spPr>
              <a:xfrm>
                <a:off x="685800" y="1143000"/>
                <a:ext cx="1131849" cy="1600200"/>
              </a:xfrm>
              <a:prstGeom prst="rect">
                <a:avLst/>
              </a:prstGeom>
            </p:spPr>
          </p:pic>
          <p:sp>
            <p:nvSpPr>
              <p:cNvPr id="13" name="Rectangle 12"/>
              <p:cNvSpPr/>
              <p:nvPr/>
            </p:nvSpPr>
            <p:spPr>
              <a:xfrm>
                <a:off x="1905000" y="1315236"/>
                <a:ext cx="3429000" cy="1255728"/>
              </a:xfrm>
              <a:prstGeom prst="rect">
                <a:avLst/>
              </a:prstGeom>
            </p:spPr>
            <p:txBody>
              <a:bodyPr wrap="square">
                <a:spAutoFit/>
              </a:bodyPr>
              <a:lstStyle/>
              <a:p>
                <a:r>
                  <a:rPr lang="en-US" sz="1800" dirty="0" smtClean="0">
                    <a:solidFill>
                      <a:srgbClr val="003366"/>
                    </a:solidFill>
                  </a:rPr>
                  <a:t>Barry </a:t>
                </a:r>
                <a:r>
                  <a:rPr lang="en-US" sz="1800" dirty="0" err="1" smtClean="0">
                    <a:solidFill>
                      <a:srgbClr val="003366"/>
                    </a:solidFill>
                  </a:rPr>
                  <a:t>McCaul</a:t>
                </a:r>
                <a:endParaRPr lang="en-US" sz="1800" dirty="0" smtClean="0">
                  <a:solidFill>
                    <a:srgbClr val="003366"/>
                  </a:solidFill>
                </a:endParaRPr>
              </a:p>
              <a:p>
                <a:r>
                  <a:rPr lang="en-US" sz="1200" dirty="0" smtClean="0">
                    <a:solidFill>
                      <a:srgbClr val="003366"/>
                    </a:solidFill>
                  </a:rPr>
                  <a:t>Lecturer</a:t>
                </a:r>
              </a:p>
              <a:p>
                <a:r>
                  <a:rPr lang="en-US" sz="1200" dirty="0" smtClean="0">
                    <a:solidFill>
                      <a:srgbClr val="003366"/>
                    </a:solidFill>
                  </a:rPr>
                  <a:t>School of Computing</a:t>
                </a:r>
              </a:p>
              <a:p>
                <a:r>
                  <a:rPr lang="en-US" sz="1200" dirty="0" smtClean="0">
                    <a:solidFill>
                      <a:srgbClr val="003366"/>
                    </a:solidFill>
                  </a:rPr>
                  <a:t>Dublin City University</a:t>
                </a:r>
              </a:p>
              <a:p>
                <a:r>
                  <a:rPr lang="en-US" sz="1200" dirty="0" smtClean="0">
                    <a:hlinkClick r:id="rId8"/>
                  </a:rPr>
                  <a:t>http://www.computing.dcu.ie/~bmccaul/</a:t>
                </a:r>
                <a:endParaRPr lang="en-US" sz="1200" dirty="0" smtClean="0">
                  <a:solidFill>
                    <a:srgbClr val="003366"/>
                  </a:solidFill>
                </a:endParaRPr>
              </a:p>
            </p:txBody>
          </p:sp>
        </p:grpSp>
        <p:pic>
          <p:nvPicPr>
            <p:cNvPr id="29" name="Picture 28" descr="dculogo.jpg"/>
            <p:cNvPicPr>
              <a:picLocks noChangeAspect="1"/>
            </p:cNvPicPr>
            <p:nvPr/>
          </p:nvPicPr>
          <p:blipFill>
            <a:blip r:embed="rId9" cstate="print"/>
            <a:stretch>
              <a:fillRect/>
            </a:stretch>
          </p:blipFill>
          <p:spPr>
            <a:xfrm>
              <a:off x="6477000" y="1449965"/>
              <a:ext cx="1295400" cy="986271"/>
            </a:xfrm>
            <a:prstGeom prst="rect">
              <a:avLst/>
            </a:prstGeom>
          </p:spPr>
        </p:pic>
      </p:grpSp>
      <p:grpSp>
        <p:nvGrpSpPr>
          <p:cNvPr id="32" name="Group 31"/>
          <p:cNvGrpSpPr/>
          <p:nvPr/>
        </p:nvGrpSpPr>
        <p:grpSpPr>
          <a:xfrm>
            <a:off x="533400" y="4800600"/>
            <a:ext cx="8382000" cy="1498196"/>
            <a:chOff x="609600" y="2971800"/>
            <a:chExt cx="8382000" cy="1498196"/>
          </a:xfrm>
        </p:grpSpPr>
        <p:grpSp>
          <p:nvGrpSpPr>
            <p:cNvPr id="28" name="Group 27"/>
            <p:cNvGrpSpPr/>
            <p:nvPr/>
          </p:nvGrpSpPr>
          <p:grpSpPr>
            <a:xfrm>
              <a:off x="609600" y="2971800"/>
              <a:ext cx="5715000" cy="1498196"/>
              <a:chOff x="685800" y="2971800"/>
              <a:chExt cx="5715000" cy="1498196"/>
            </a:xfrm>
          </p:grpSpPr>
          <p:sp>
            <p:nvSpPr>
              <p:cNvPr id="18" name="Rectangle 17"/>
              <p:cNvSpPr/>
              <p:nvPr/>
            </p:nvSpPr>
            <p:spPr>
              <a:xfrm>
                <a:off x="1981200" y="3074567"/>
                <a:ext cx="4419600" cy="1292662"/>
              </a:xfrm>
              <a:prstGeom prst="rect">
                <a:avLst/>
              </a:prstGeom>
            </p:spPr>
            <p:txBody>
              <a:bodyPr wrap="square">
                <a:spAutoFit/>
              </a:bodyPr>
              <a:lstStyle/>
              <a:p>
                <a:r>
                  <a:rPr lang="en-US" sz="1800" dirty="0" smtClean="0">
                    <a:solidFill>
                      <a:srgbClr val="004F9E"/>
                    </a:solidFill>
                  </a:rPr>
                  <a:t>Ken </a:t>
                </a:r>
                <a:r>
                  <a:rPr lang="en-US" sz="1800" dirty="0" err="1" smtClean="0">
                    <a:solidFill>
                      <a:srgbClr val="004F9E"/>
                    </a:solidFill>
                  </a:rPr>
                  <a:t>Hawick</a:t>
                </a:r>
                <a:endParaRPr lang="en-US" sz="1800" dirty="0" smtClean="0">
                  <a:solidFill>
                    <a:srgbClr val="004F9E"/>
                  </a:solidFill>
                </a:endParaRPr>
              </a:p>
              <a:p>
                <a:r>
                  <a:rPr lang="en-US" sz="1200" dirty="0" smtClean="0">
                    <a:solidFill>
                      <a:srgbClr val="004F9E"/>
                    </a:solidFill>
                  </a:rPr>
                  <a:t>Professor</a:t>
                </a:r>
              </a:p>
              <a:p>
                <a:r>
                  <a:rPr lang="en-US" sz="1200" dirty="0" smtClean="0">
                    <a:solidFill>
                      <a:srgbClr val="004F9E"/>
                    </a:solidFill>
                  </a:rPr>
                  <a:t>Institute of Information and Mathematical Sciences (IIMS)</a:t>
                </a:r>
              </a:p>
              <a:p>
                <a:r>
                  <a:rPr lang="en-US" sz="1200" dirty="0" smtClean="0">
                    <a:solidFill>
                      <a:srgbClr val="004F9E"/>
                    </a:solidFill>
                  </a:rPr>
                  <a:t>Massey University – Albany</a:t>
                </a:r>
              </a:p>
              <a:p>
                <a:r>
                  <a:rPr lang="en-US" sz="1200" dirty="0" smtClean="0">
                    <a:solidFill>
                      <a:srgbClr val="004F9E"/>
                    </a:solidFill>
                    <a:hlinkClick r:id="rId10"/>
                  </a:rPr>
                  <a:t>http://www.massey.ac.nz/~kahawick/</a:t>
                </a:r>
                <a:endParaRPr lang="en-US" sz="1200" dirty="0" smtClean="0">
                  <a:solidFill>
                    <a:srgbClr val="004F9E"/>
                  </a:solidFill>
                </a:endParaRPr>
              </a:p>
            </p:txBody>
          </p:sp>
          <p:pic>
            <p:nvPicPr>
              <p:cNvPr id="24" name="Picture 2"/>
              <p:cNvPicPr>
                <a:picLocks noChangeAspect="1" noChangeArrowheads="1"/>
              </p:cNvPicPr>
              <p:nvPr/>
            </p:nvPicPr>
            <p:blipFill>
              <a:blip r:embed="rId11" cstate="print"/>
              <a:srcRect/>
              <a:stretch>
                <a:fillRect/>
              </a:stretch>
            </p:blipFill>
            <p:spPr bwMode="auto">
              <a:xfrm>
                <a:off x="685800" y="2971800"/>
                <a:ext cx="1143000" cy="1498196"/>
              </a:xfrm>
              <a:prstGeom prst="rect">
                <a:avLst/>
              </a:prstGeom>
              <a:noFill/>
              <a:ln w="9525">
                <a:noFill/>
                <a:miter lim="800000"/>
                <a:headEnd/>
                <a:tailEnd/>
              </a:ln>
            </p:spPr>
          </p:pic>
        </p:grpSp>
        <p:pic>
          <p:nvPicPr>
            <p:cNvPr id="31" name="Picture 30" descr="massey-university-masthead.png"/>
            <p:cNvPicPr>
              <a:picLocks noChangeAspect="1"/>
            </p:cNvPicPr>
            <p:nvPr/>
          </p:nvPicPr>
          <p:blipFill>
            <a:blip r:embed="rId12" cstate="print"/>
            <a:stretch>
              <a:fillRect/>
            </a:stretch>
          </p:blipFill>
          <p:spPr>
            <a:xfrm>
              <a:off x="6400800" y="3470175"/>
              <a:ext cx="2590800" cy="501446"/>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lide(fromLeft)">
                                      <p:cBhvr>
                                        <p:cTn id="7" dur="1000"/>
                                        <p:tgtEl>
                                          <p:spTgt spid="37"/>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lide(fromRight)">
                                      <p:cBhvr>
                                        <p:cTn id="11" dur="1000"/>
                                        <p:tgtEl>
                                          <p:spTgt spid="30"/>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86400" y="956370"/>
            <a:ext cx="3429000" cy="5219891"/>
          </a:xfrm>
          <a:prstGeom prst="rect">
            <a:avLst/>
          </a:prstGeom>
        </p:spPr>
        <p:txBody>
          <a:bodyPr wrap="square">
            <a:spAutoFit/>
          </a:bodyPr>
          <a:lstStyle/>
          <a:p>
            <a:endParaRPr lang="en-US" dirty="0" smtClean="0">
              <a:solidFill>
                <a:schemeClr val="tx2">
                  <a:lumMod val="75000"/>
                  <a:lumOff val="25000"/>
                </a:schemeClr>
              </a:solidFill>
            </a:endParaRPr>
          </a:p>
          <a:p>
            <a:r>
              <a:rPr lang="en-US" dirty="0" smtClean="0">
                <a:solidFill>
                  <a:schemeClr val="tx2">
                    <a:lumMod val="75000"/>
                    <a:lumOff val="25000"/>
                  </a:schemeClr>
                </a:solidFill>
              </a:rPr>
              <a:t>James D. Foley</a:t>
            </a:r>
          </a:p>
          <a:p>
            <a:r>
              <a:rPr lang="en-US" dirty="0" smtClean="0">
                <a:solidFill>
                  <a:schemeClr val="tx2">
                    <a:lumMod val="75000"/>
                    <a:lumOff val="25000"/>
                  </a:schemeClr>
                </a:solidFill>
              </a:rPr>
              <a:t>Georgia Tech</a:t>
            </a:r>
          </a:p>
          <a:p>
            <a:r>
              <a:rPr lang="en-US" dirty="0" smtClean="0">
                <a:solidFill>
                  <a:srgbClr val="008000"/>
                </a:solidFill>
                <a:hlinkClick r:id="rId3"/>
              </a:rPr>
              <a:t>http://bit.ly/ajYf2Q</a:t>
            </a:r>
            <a:r>
              <a:rPr lang="en-US" dirty="0" smtClean="0">
                <a:solidFill>
                  <a:srgbClr val="008000"/>
                </a:solidFill>
              </a:rPr>
              <a:t> </a:t>
            </a:r>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r>
              <a:rPr lang="en-US" b="1" u="none" dirty="0" err="1" smtClean="0">
                <a:solidFill>
                  <a:srgbClr val="800000"/>
                </a:solidFill>
                <a:latin typeface="Arial" charset="0"/>
              </a:rPr>
              <a:t>Andries</a:t>
            </a:r>
            <a:r>
              <a:rPr lang="en-US" b="1" u="none" dirty="0" smtClean="0">
                <a:solidFill>
                  <a:srgbClr val="800000"/>
                </a:solidFill>
                <a:latin typeface="Arial" charset="0"/>
              </a:rPr>
              <a:t> van Dam</a:t>
            </a:r>
          </a:p>
          <a:p>
            <a:r>
              <a:rPr lang="en-US" dirty="0" smtClean="0">
                <a:solidFill>
                  <a:srgbClr val="800000"/>
                </a:solidFill>
              </a:rPr>
              <a:t>Brown University</a:t>
            </a:r>
            <a:endParaRPr lang="en-US" b="1" u="none" dirty="0" smtClean="0">
              <a:solidFill>
                <a:srgbClr val="800000"/>
              </a:solidFill>
              <a:latin typeface="Arial" charset="0"/>
            </a:endParaRPr>
          </a:p>
          <a:p>
            <a:r>
              <a:rPr lang="en-US" dirty="0" smtClean="0">
                <a:solidFill>
                  <a:srgbClr val="008000"/>
                </a:solidFill>
                <a:hlinkClick r:id="rId4"/>
              </a:rPr>
              <a:t>http://www.cs.brown.edu/~avd/</a:t>
            </a:r>
            <a:r>
              <a:rPr lang="en-US" dirty="0" smtClean="0">
                <a:solidFill>
                  <a:srgbClr val="008000"/>
                </a:solidFill>
              </a:rPr>
              <a:t> </a:t>
            </a:r>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endParaRPr lang="en-US" b="1" u="none" dirty="0" smtClean="0">
              <a:solidFill>
                <a:srgbClr val="008000"/>
              </a:solidFill>
              <a:latin typeface="Arial" charset="0"/>
            </a:endParaRPr>
          </a:p>
          <a:p>
            <a:r>
              <a:rPr lang="en-US" b="1" u="none" dirty="0" smtClean="0">
                <a:solidFill>
                  <a:srgbClr val="0099FF"/>
                </a:solidFill>
                <a:latin typeface="Arial" charset="0"/>
              </a:rPr>
              <a:t>Steven K. </a:t>
            </a:r>
            <a:r>
              <a:rPr lang="en-US" b="1" u="none" dirty="0" err="1" smtClean="0">
                <a:solidFill>
                  <a:srgbClr val="0099FF"/>
                </a:solidFill>
                <a:latin typeface="Arial" charset="0"/>
              </a:rPr>
              <a:t>Feiner</a:t>
            </a:r>
            <a:endParaRPr lang="en-US" b="1" u="none" dirty="0" smtClean="0">
              <a:solidFill>
                <a:srgbClr val="0099FF"/>
              </a:solidFill>
              <a:latin typeface="Arial" charset="0"/>
            </a:endParaRPr>
          </a:p>
          <a:p>
            <a:r>
              <a:rPr lang="en-US" dirty="0" smtClean="0">
                <a:solidFill>
                  <a:srgbClr val="0099FF"/>
                </a:solidFill>
              </a:rPr>
              <a:t>Columbia University</a:t>
            </a:r>
          </a:p>
          <a:p>
            <a:r>
              <a:rPr lang="en-US" dirty="0" smtClean="0">
                <a:solidFill>
                  <a:srgbClr val="008000"/>
                </a:solidFill>
                <a:hlinkClick r:id="rId5"/>
              </a:rPr>
              <a:t>http://www.cs.columbia.edu/~feiner/</a:t>
            </a:r>
            <a:r>
              <a:rPr lang="en-US" dirty="0" smtClean="0">
                <a:solidFill>
                  <a:srgbClr val="008000"/>
                </a:solidFill>
              </a:rPr>
              <a:t> </a:t>
            </a:r>
            <a:endParaRPr lang="en-US" b="1" u="none" dirty="0" smtClean="0">
              <a:solidFill>
                <a:srgbClr val="008000"/>
              </a:solidFill>
              <a:latin typeface="Arial" charset="0"/>
            </a:endParaRPr>
          </a:p>
          <a:p>
            <a:endParaRPr lang="en-US" b="1" u="none" dirty="0">
              <a:solidFill>
                <a:srgbClr val="008000"/>
              </a:solidFill>
              <a:latin typeface="Arial" charset="0"/>
            </a:endParaRPr>
          </a:p>
          <a:p>
            <a:endParaRPr lang="en-US" b="1" u="none" dirty="0" smtClean="0">
              <a:solidFill>
                <a:srgbClr val="008000"/>
              </a:solidFill>
              <a:latin typeface="Arial" charset="0"/>
            </a:endParaRPr>
          </a:p>
          <a:p>
            <a:r>
              <a:rPr lang="en-US" dirty="0" smtClean="0">
                <a:solidFill>
                  <a:srgbClr val="800000"/>
                </a:solidFill>
              </a:rPr>
              <a:t>John F. Hughes</a:t>
            </a:r>
          </a:p>
          <a:p>
            <a:r>
              <a:rPr lang="en-US" dirty="0" smtClean="0">
                <a:solidFill>
                  <a:srgbClr val="800000"/>
                </a:solidFill>
              </a:rPr>
              <a:t>Brown University</a:t>
            </a:r>
          </a:p>
          <a:p>
            <a:r>
              <a:rPr lang="en-US" dirty="0" smtClean="0">
                <a:solidFill>
                  <a:srgbClr val="008000"/>
                </a:solidFill>
                <a:hlinkClick r:id="rId6"/>
              </a:rPr>
              <a:t>http://www.cs.brown.edu/~jfh/</a:t>
            </a:r>
            <a:endParaRPr lang="en-US" b="1" dirty="0">
              <a:solidFill>
                <a:srgbClr val="008000"/>
              </a:solidFill>
              <a:latin typeface="+mn-lt"/>
            </a:endParaRPr>
          </a:p>
        </p:txBody>
      </p:sp>
      <p:pic>
        <p:nvPicPr>
          <p:cNvPr id="19" name="Picture 18" descr="AvDsummer2008small.jpg"/>
          <p:cNvPicPr>
            <a:picLocks noChangeAspect="1"/>
          </p:cNvPicPr>
          <p:nvPr/>
        </p:nvPicPr>
        <p:blipFill>
          <a:blip r:embed="rId7" cstate="print"/>
          <a:stretch>
            <a:fillRect/>
          </a:stretch>
        </p:blipFill>
        <p:spPr>
          <a:xfrm>
            <a:off x="609600" y="2455379"/>
            <a:ext cx="1143000" cy="1266825"/>
          </a:xfrm>
          <a:prstGeom prst="rect">
            <a:avLst/>
          </a:prstGeom>
        </p:spPr>
      </p:pic>
      <p:sp>
        <p:nvSpPr>
          <p:cNvPr id="20" name="Rectangle 19"/>
          <p:cNvSpPr/>
          <p:nvPr/>
        </p:nvSpPr>
        <p:spPr>
          <a:xfrm>
            <a:off x="1905000" y="2438400"/>
            <a:ext cx="3429000" cy="1317284"/>
          </a:xfrm>
          <a:prstGeom prst="rect">
            <a:avLst/>
          </a:prstGeom>
        </p:spPr>
        <p:txBody>
          <a:bodyPr wrap="square">
            <a:spAutoFit/>
          </a:bodyPr>
          <a:lstStyle/>
          <a:p>
            <a:r>
              <a:rPr lang="en-US" sz="1800" dirty="0" smtClean="0">
                <a:solidFill>
                  <a:srgbClr val="800000"/>
                </a:solidFill>
              </a:rPr>
              <a:t>Andy van Dam</a:t>
            </a:r>
          </a:p>
          <a:p>
            <a:r>
              <a:rPr lang="en-US" dirty="0" smtClean="0">
                <a:solidFill>
                  <a:srgbClr val="800000"/>
                </a:solidFill>
              </a:rPr>
              <a:t>T. J. Watson University Professor of Technology and Education &amp; Professor of Computer Science</a:t>
            </a:r>
          </a:p>
          <a:p>
            <a:r>
              <a:rPr lang="en-US" dirty="0" smtClean="0">
                <a:solidFill>
                  <a:srgbClr val="800000"/>
                </a:solidFill>
              </a:rPr>
              <a:t>Brown University</a:t>
            </a:r>
            <a:endParaRPr lang="en-US" dirty="0">
              <a:solidFill>
                <a:srgbClr val="800000"/>
              </a:solidFill>
            </a:endParaRPr>
          </a:p>
        </p:txBody>
      </p:sp>
      <p:pic>
        <p:nvPicPr>
          <p:cNvPr id="21" name="Picture 20" descr="feiner02.gif"/>
          <p:cNvPicPr>
            <a:picLocks noChangeAspect="1"/>
          </p:cNvPicPr>
          <p:nvPr/>
        </p:nvPicPr>
        <p:blipFill>
          <a:blip r:embed="rId8" cstate="print"/>
          <a:stretch>
            <a:fillRect/>
          </a:stretch>
        </p:blipFill>
        <p:spPr>
          <a:xfrm>
            <a:off x="609600" y="3886200"/>
            <a:ext cx="1116594" cy="1219200"/>
          </a:xfrm>
          <a:prstGeom prst="rect">
            <a:avLst/>
          </a:prstGeom>
        </p:spPr>
      </p:pic>
      <p:sp>
        <p:nvSpPr>
          <p:cNvPr id="22" name="Rectangle 21"/>
          <p:cNvSpPr/>
          <p:nvPr/>
        </p:nvSpPr>
        <p:spPr>
          <a:xfrm>
            <a:off x="1905000" y="3810000"/>
            <a:ext cx="3429000" cy="1317284"/>
          </a:xfrm>
          <a:prstGeom prst="rect">
            <a:avLst/>
          </a:prstGeom>
        </p:spPr>
        <p:txBody>
          <a:bodyPr wrap="square">
            <a:spAutoFit/>
          </a:bodyPr>
          <a:lstStyle/>
          <a:p>
            <a:r>
              <a:rPr lang="en-US" sz="1800" dirty="0" smtClean="0"/>
              <a:t>Steve </a:t>
            </a:r>
            <a:r>
              <a:rPr lang="en-US" sz="1800" dirty="0" err="1" smtClean="0"/>
              <a:t>Feiner</a:t>
            </a:r>
            <a:endParaRPr lang="en-US" sz="1800" dirty="0" smtClean="0"/>
          </a:p>
          <a:p>
            <a:r>
              <a:rPr lang="en-US" dirty="0" smtClean="0"/>
              <a:t>Professor of Computer Science  &amp; Director, Computer Graphics and User Interfaces Laboratory</a:t>
            </a:r>
          </a:p>
          <a:p>
            <a:r>
              <a:rPr lang="en-US" dirty="0" smtClean="0"/>
              <a:t>Columbia University</a:t>
            </a:r>
            <a:endParaRPr lang="en-US" dirty="0"/>
          </a:p>
        </p:txBody>
      </p:sp>
      <p:pic>
        <p:nvPicPr>
          <p:cNvPr id="606210" name="Picture 2"/>
          <p:cNvPicPr>
            <a:picLocks noChangeAspect="1" noChangeArrowheads="1"/>
          </p:cNvPicPr>
          <p:nvPr/>
        </p:nvPicPr>
        <p:blipFill>
          <a:blip r:embed="rId9" cstate="print"/>
          <a:srcRect/>
          <a:stretch>
            <a:fillRect/>
          </a:stretch>
        </p:blipFill>
        <p:spPr bwMode="auto">
          <a:xfrm>
            <a:off x="609600" y="5257800"/>
            <a:ext cx="1143000" cy="1143000"/>
          </a:xfrm>
          <a:prstGeom prst="rect">
            <a:avLst/>
          </a:prstGeom>
          <a:noFill/>
          <a:ln w="9525">
            <a:noFill/>
            <a:miter lim="800000"/>
            <a:headEnd/>
            <a:tailEnd/>
          </a:ln>
        </p:spPr>
      </p:pic>
      <p:sp>
        <p:nvSpPr>
          <p:cNvPr id="23" name="Rectangle 22"/>
          <p:cNvSpPr/>
          <p:nvPr/>
        </p:nvSpPr>
        <p:spPr>
          <a:xfrm>
            <a:off x="1905000" y="5257800"/>
            <a:ext cx="3429000" cy="1101840"/>
          </a:xfrm>
          <a:prstGeom prst="rect">
            <a:avLst/>
          </a:prstGeom>
        </p:spPr>
        <p:txBody>
          <a:bodyPr wrap="square">
            <a:spAutoFit/>
          </a:bodyPr>
          <a:lstStyle/>
          <a:p>
            <a:r>
              <a:rPr lang="en-US" sz="1800" dirty="0" smtClean="0"/>
              <a:t>John F. Hughes</a:t>
            </a:r>
          </a:p>
          <a:p>
            <a:r>
              <a:rPr lang="en-US" dirty="0" smtClean="0"/>
              <a:t>Associate Professor of Computer Science</a:t>
            </a:r>
          </a:p>
          <a:p>
            <a:r>
              <a:rPr lang="en-US" dirty="0" smtClean="0"/>
              <a:t>Brown University</a:t>
            </a:r>
          </a:p>
        </p:txBody>
      </p:sp>
      <p:sp>
        <p:nvSpPr>
          <p:cNvPr id="24" name="Rectangle 23"/>
          <p:cNvSpPr/>
          <p:nvPr/>
        </p:nvSpPr>
        <p:spPr>
          <a:xfrm>
            <a:off x="1905000" y="968716"/>
            <a:ext cx="3429000" cy="1317284"/>
          </a:xfrm>
          <a:prstGeom prst="rect">
            <a:avLst/>
          </a:prstGeom>
        </p:spPr>
        <p:txBody>
          <a:bodyPr wrap="square">
            <a:spAutoFit/>
          </a:bodyPr>
          <a:lstStyle/>
          <a:p>
            <a:r>
              <a:rPr lang="en-US" sz="1800" dirty="0" smtClean="0"/>
              <a:t>Jim Foley</a:t>
            </a:r>
          </a:p>
          <a:p>
            <a:r>
              <a:rPr lang="en-US" dirty="0" smtClean="0"/>
              <a:t>Professor, College of Computing &amp; Stephen Fleming Chair in Telecommunications</a:t>
            </a:r>
          </a:p>
          <a:p>
            <a:r>
              <a:rPr lang="en-US" dirty="0" smtClean="0"/>
              <a:t>Georgia Institute of Technology</a:t>
            </a:r>
            <a:endParaRPr lang="en-US" dirty="0"/>
          </a:p>
        </p:txBody>
      </p:sp>
      <p:pic>
        <p:nvPicPr>
          <p:cNvPr id="606211" name="Picture 3"/>
          <p:cNvPicPr>
            <a:picLocks noChangeAspect="1" noChangeArrowheads="1"/>
          </p:cNvPicPr>
          <p:nvPr/>
        </p:nvPicPr>
        <p:blipFill>
          <a:blip r:embed="rId10" cstate="print"/>
          <a:srcRect/>
          <a:stretch>
            <a:fillRect/>
          </a:stretch>
        </p:blipFill>
        <p:spPr bwMode="auto">
          <a:xfrm>
            <a:off x="609600" y="990600"/>
            <a:ext cx="1131983" cy="1371600"/>
          </a:xfrm>
          <a:prstGeom prst="rect">
            <a:avLst/>
          </a:prstGeom>
          <a:noFill/>
          <a:ln w="9525">
            <a:noFill/>
            <a:miter lim="800000"/>
            <a:headEnd/>
            <a:tailEnd/>
          </a:ln>
        </p:spPr>
      </p:pic>
      <p:sp>
        <p:nvSpPr>
          <p:cNvPr id="12"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Acknowledgements:</a:t>
            </a:r>
          </a:p>
          <a:p>
            <a:pPr algn="ctr">
              <a:spcBef>
                <a:spcPct val="0"/>
              </a:spcBef>
              <a:buClrTx/>
            </a:pPr>
            <a:r>
              <a:rPr lang="en-US" sz="2800" dirty="0" err="1" smtClean="0">
                <a:solidFill>
                  <a:srgbClr val="5B0DAA"/>
                </a:solidFill>
                <a:latin typeface="Copperplate Gothic Light" pitchFamily="34" charset="0"/>
              </a:rPr>
              <a:t>Splines</a:t>
            </a:r>
            <a:endParaRPr lang="en-US" sz="2000" dirty="0">
              <a:solidFill>
                <a:srgbClr val="5B0DAA"/>
              </a:solidFill>
              <a:latin typeface="Copperplate Gothic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06211"/>
                                        </p:tgtEl>
                                        <p:attrNameLst>
                                          <p:attrName>style.visibility</p:attrName>
                                        </p:attrNameLst>
                                      </p:cBhvr>
                                      <p:to>
                                        <p:strVal val="visible"/>
                                      </p:to>
                                    </p:set>
                                    <p:animEffect transition="in" filter="plus(in)">
                                      <p:cBhvr>
                                        <p:cTn id="7" dur="2000"/>
                                        <p:tgtEl>
                                          <p:spTgt spid="606211"/>
                                        </p:tgtEl>
                                      </p:cBhvr>
                                    </p:animEffect>
                                  </p:childTnLst>
                                </p:cTn>
                              </p:par>
                              <p:par>
                                <p:cTn id="8" presetID="13"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plus(in)">
                                      <p:cBhvr>
                                        <p:cTn id="10" dur="2000"/>
                                        <p:tgtEl>
                                          <p:spTgt spid="19"/>
                                        </p:tgtEl>
                                      </p:cBhvr>
                                    </p:animEffect>
                                  </p:childTnLst>
                                </p:cTn>
                              </p:par>
                              <p:par>
                                <p:cTn id="11" presetID="13"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plus(in)">
                                      <p:cBhvr>
                                        <p:cTn id="13" dur="2000"/>
                                        <p:tgtEl>
                                          <p:spTgt spid="21"/>
                                        </p:tgtEl>
                                      </p:cBhvr>
                                    </p:animEffect>
                                  </p:childTnLst>
                                </p:cTn>
                              </p:par>
                              <p:par>
                                <p:cTn id="14" presetID="13" presetClass="entr" presetSubtype="16" fill="hold" nodeType="withEffect">
                                  <p:stCondLst>
                                    <p:cond delay="0"/>
                                  </p:stCondLst>
                                  <p:childTnLst>
                                    <p:set>
                                      <p:cBhvr>
                                        <p:cTn id="15" dur="1" fill="hold">
                                          <p:stCondLst>
                                            <p:cond delay="0"/>
                                          </p:stCondLst>
                                        </p:cTn>
                                        <p:tgtEl>
                                          <p:spTgt spid="606210"/>
                                        </p:tgtEl>
                                        <p:attrNameLst>
                                          <p:attrName>style.visibility</p:attrName>
                                        </p:attrNameLst>
                                      </p:cBhvr>
                                      <p:to>
                                        <p:strVal val="visible"/>
                                      </p:to>
                                    </p:set>
                                    <p:animEffect transition="in" filter="plus(in)">
                                      <p:cBhvr>
                                        <p:cTn id="16" dur="2000"/>
                                        <p:tgtEl>
                                          <p:spTgt spid="606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Polynomial Functions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0243" name="Picture 3"/>
          <p:cNvPicPr>
            <a:picLocks noChangeAspect="1" noChangeArrowheads="1"/>
          </p:cNvPicPr>
          <p:nvPr/>
        </p:nvPicPr>
        <p:blipFill>
          <a:blip r:embed="rId6" cstate="print"/>
          <a:srcRect/>
          <a:stretch>
            <a:fillRect/>
          </a:stretch>
        </p:blipFill>
        <p:spPr bwMode="auto">
          <a:xfrm>
            <a:off x="838200" y="1219200"/>
            <a:ext cx="7858125" cy="4152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Vector Polynomials (Curves)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1" name="Picture 3"/>
          <p:cNvPicPr>
            <a:picLocks noChangeAspect="1" noChangeArrowheads="1"/>
          </p:cNvPicPr>
          <p:nvPr/>
        </p:nvPicPr>
        <p:blipFill>
          <a:blip r:embed="rId6" cstate="print"/>
          <a:srcRect/>
          <a:stretch>
            <a:fillRect/>
          </a:stretch>
        </p:blipFill>
        <p:spPr bwMode="auto">
          <a:xfrm>
            <a:off x="838200" y="1190625"/>
            <a:ext cx="7877175" cy="4143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Linear Interpolation</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2290" name="Picture 2"/>
          <p:cNvPicPr>
            <a:picLocks noChangeAspect="1" noChangeArrowheads="1"/>
          </p:cNvPicPr>
          <p:nvPr/>
        </p:nvPicPr>
        <p:blipFill>
          <a:blip r:embed="rId6" cstate="print"/>
          <a:srcRect/>
          <a:stretch>
            <a:fillRect/>
          </a:stretch>
        </p:blipFill>
        <p:spPr bwMode="auto">
          <a:xfrm>
            <a:off x="800100" y="1219200"/>
            <a:ext cx="7886700" cy="4162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Splines</a:t>
            </a:r>
            <a:r>
              <a:rPr lang="en-US" sz="2800" dirty="0" smtClean="0">
                <a:solidFill>
                  <a:srgbClr val="5B0DAA"/>
                </a:solidFill>
                <a:latin typeface="Copperplate Gothic Light" pitchFamily="34" charset="0"/>
              </a:rPr>
              <a:t> [1]:</a:t>
            </a:r>
          </a:p>
          <a:p>
            <a:pPr algn="ctr">
              <a:spcBef>
                <a:spcPct val="0"/>
              </a:spcBef>
              <a:buClrTx/>
            </a:pPr>
            <a:r>
              <a:rPr lang="en-US" sz="2800" dirty="0" smtClean="0">
                <a:solidFill>
                  <a:srgbClr val="5B0DAA"/>
                </a:solidFill>
                <a:latin typeface="Copperplate Gothic Light" pitchFamily="34" charset="0"/>
              </a:rPr>
              <a:t>Representing General Curves</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8" name="Picture 2"/>
          <p:cNvPicPr>
            <a:picLocks noChangeAspect="1" noChangeArrowheads="1"/>
          </p:cNvPicPr>
          <p:nvPr/>
        </p:nvPicPr>
        <p:blipFill>
          <a:blip r:embed="rId5" cstate="print"/>
          <a:srcRect/>
          <a:stretch>
            <a:fillRect/>
          </a:stretch>
        </p:blipFill>
        <p:spPr bwMode="auto">
          <a:xfrm>
            <a:off x="838200" y="1066800"/>
            <a:ext cx="7891229" cy="4495800"/>
          </a:xfrm>
          <a:prstGeom prst="rect">
            <a:avLst/>
          </a:prstGeom>
          <a:noFill/>
          <a:ln w="9525">
            <a:noFill/>
            <a:miter lim="800000"/>
            <a:headEnd/>
            <a:tailEnd/>
          </a:ln>
        </p:spPr>
      </p:pic>
      <p:pic>
        <p:nvPicPr>
          <p:cNvPr id="10" name="Picture 9" descr="brown-logo.png"/>
          <p:cNvPicPr>
            <a:picLocks noChangeAspect="1"/>
          </p:cNvPicPr>
          <p:nvPr/>
        </p:nvPicPr>
        <p:blipFill>
          <a:blip r:embed="rId6" cstate="print"/>
          <a:stretch>
            <a:fillRect/>
          </a:stretch>
        </p:blipFill>
        <p:spPr>
          <a:xfrm>
            <a:off x="5341844" y="5943600"/>
            <a:ext cx="268941" cy="457200"/>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Splines</a:t>
            </a:r>
            <a:r>
              <a:rPr lang="en-US" sz="2800" dirty="0" smtClean="0">
                <a:solidFill>
                  <a:srgbClr val="5B0DAA"/>
                </a:solidFill>
                <a:latin typeface="Copperplate Gothic Light" pitchFamily="34" charset="0"/>
              </a:rPr>
              <a:t> [2]:</a:t>
            </a:r>
          </a:p>
          <a:p>
            <a:pPr algn="ctr">
              <a:spcBef>
                <a:spcPct val="0"/>
              </a:spcBef>
              <a:buClrTx/>
            </a:pPr>
            <a:r>
              <a:rPr lang="en-US" sz="2800" dirty="0" err="1" smtClean="0">
                <a:solidFill>
                  <a:srgbClr val="5B0DAA"/>
                </a:solidFill>
                <a:latin typeface="Copperplate Gothic Light" pitchFamily="34" charset="0"/>
              </a:rPr>
              <a:t>Spline</a:t>
            </a:r>
            <a:r>
              <a:rPr lang="en-US" sz="2800" dirty="0" smtClean="0">
                <a:solidFill>
                  <a:srgbClr val="5B0DAA"/>
                </a:solidFill>
                <a:latin typeface="Copperplate Gothic Light" pitchFamily="34" charset="0"/>
              </a:rPr>
              <a:t> Types &amp; Uses</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10" name="Picture 9" descr="brown-logo.png"/>
          <p:cNvPicPr>
            <a:picLocks noChangeAspect="1"/>
          </p:cNvPicPr>
          <p:nvPr/>
        </p:nvPicPr>
        <p:blipFill>
          <a:blip r:embed="rId5" cstate="print"/>
          <a:stretch>
            <a:fillRect/>
          </a:stretch>
        </p:blipFill>
        <p:spPr>
          <a:xfrm>
            <a:off x="5341844" y="5943600"/>
            <a:ext cx="268941" cy="457200"/>
          </a:xfrm>
          <a:prstGeom prst="rect">
            <a:avLst/>
          </a:prstGeom>
        </p:spPr>
      </p:pic>
      <p:pic>
        <p:nvPicPr>
          <p:cNvPr id="14338" name="Picture 2"/>
          <p:cNvPicPr>
            <a:picLocks noChangeAspect="1" noChangeArrowheads="1"/>
          </p:cNvPicPr>
          <p:nvPr/>
        </p:nvPicPr>
        <p:blipFill>
          <a:blip r:embed="rId6" cstate="print"/>
          <a:srcRect/>
          <a:stretch>
            <a:fillRect/>
          </a:stretch>
        </p:blipFill>
        <p:spPr bwMode="auto">
          <a:xfrm>
            <a:off x="762000" y="1147542"/>
            <a:ext cx="8001000" cy="456745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Splines</a:t>
            </a:r>
            <a:r>
              <a:rPr lang="en-US" sz="2800" dirty="0" smtClean="0">
                <a:solidFill>
                  <a:srgbClr val="5B0DAA"/>
                </a:solidFill>
                <a:latin typeface="Copperplate Gothic Light" pitchFamily="34" charset="0"/>
              </a:rPr>
              <a:t> [3]:</a:t>
            </a:r>
          </a:p>
          <a:p>
            <a:pPr algn="ctr">
              <a:spcBef>
                <a:spcPct val="0"/>
              </a:spcBef>
              <a:buClrTx/>
            </a:pPr>
            <a:r>
              <a:rPr lang="en-US" sz="2800" dirty="0" err="1" smtClean="0">
                <a:solidFill>
                  <a:srgbClr val="5B0DAA"/>
                </a:solidFill>
                <a:latin typeface="Copperplate Gothic Light" pitchFamily="34" charset="0"/>
              </a:rPr>
              <a:t>Hermite</a:t>
            </a:r>
            <a:r>
              <a:rPr lang="en-US" sz="2800" dirty="0" smtClean="0">
                <a:solidFill>
                  <a:srgbClr val="5B0DAA"/>
                </a:solidFill>
                <a:latin typeface="Copperplate Gothic Light" pitchFamily="34" charset="0"/>
              </a:rPr>
              <a:t> Curves</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10" name="Picture 9" descr="brown-logo.png"/>
          <p:cNvPicPr>
            <a:picLocks noChangeAspect="1"/>
          </p:cNvPicPr>
          <p:nvPr/>
        </p:nvPicPr>
        <p:blipFill>
          <a:blip r:embed="rId5" cstate="print"/>
          <a:stretch>
            <a:fillRect/>
          </a:stretch>
        </p:blipFill>
        <p:spPr>
          <a:xfrm>
            <a:off x="5341844" y="5943600"/>
            <a:ext cx="268941" cy="457200"/>
          </a:xfrm>
          <a:prstGeom prst="rect">
            <a:avLst/>
          </a:prstGeom>
        </p:spPr>
      </p:pic>
      <p:pic>
        <p:nvPicPr>
          <p:cNvPr id="15362" name="Picture 2"/>
          <p:cNvPicPr>
            <a:picLocks noChangeAspect="1" noChangeArrowheads="1"/>
          </p:cNvPicPr>
          <p:nvPr/>
        </p:nvPicPr>
        <p:blipFill>
          <a:blip r:embed="rId6" cstate="print"/>
          <a:srcRect/>
          <a:stretch>
            <a:fillRect/>
          </a:stretch>
        </p:blipFill>
        <p:spPr bwMode="auto">
          <a:xfrm>
            <a:off x="838200" y="1066800"/>
            <a:ext cx="7772400" cy="463127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Splines</a:t>
            </a:r>
            <a:r>
              <a:rPr lang="en-US" sz="2800" dirty="0" smtClean="0">
                <a:solidFill>
                  <a:srgbClr val="5B0DAA"/>
                </a:solidFill>
                <a:latin typeface="Copperplate Gothic Light" pitchFamily="34" charset="0"/>
              </a:rPr>
              <a:t> [4]:</a:t>
            </a:r>
          </a:p>
          <a:p>
            <a:pPr algn="ctr">
              <a:spcBef>
                <a:spcPct val="0"/>
              </a:spcBef>
              <a:buClrTx/>
            </a:pPr>
            <a:r>
              <a:rPr lang="en-US" sz="2800" dirty="0" err="1" smtClean="0">
                <a:solidFill>
                  <a:srgbClr val="5B0DAA"/>
                </a:solidFill>
                <a:latin typeface="Copperplate Gothic Light" pitchFamily="34" charset="0"/>
              </a:rPr>
              <a:t>Hermite</a:t>
            </a:r>
            <a:r>
              <a:rPr lang="en-US" sz="2800" dirty="0" smtClean="0">
                <a:solidFill>
                  <a:srgbClr val="5B0DAA"/>
                </a:solidFill>
                <a:latin typeface="Copperplate Gothic Light" pitchFamily="34" charset="0"/>
              </a:rPr>
              <a:t> Weighting Explained</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10" name="Picture 9" descr="brown-logo.png"/>
          <p:cNvPicPr>
            <a:picLocks noChangeAspect="1"/>
          </p:cNvPicPr>
          <p:nvPr/>
        </p:nvPicPr>
        <p:blipFill>
          <a:blip r:embed="rId5" cstate="print"/>
          <a:stretch>
            <a:fillRect/>
          </a:stretch>
        </p:blipFill>
        <p:spPr>
          <a:xfrm>
            <a:off x="5341844" y="5943600"/>
            <a:ext cx="268941" cy="457200"/>
          </a:xfrm>
          <a:prstGeom prst="rect">
            <a:avLst/>
          </a:prstGeom>
        </p:spPr>
      </p:pic>
      <p:pic>
        <p:nvPicPr>
          <p:cNvPr id="16386" name="Picture 2"/>
          <p:cNvPicPr>
            <a:picLocks noChangeAspect="1" noChangeArrowheads="1"/>
          </p:cNvPicPr>
          <p:nvPr/>
        </p:nvPicPr>
        <p:blipFill>
          <a:blip r:embed="rId6" cstate="print"/>
          <a:srcRect/>
          <a:stretch>
            <a:fillRect/>
          </a:stretch>
        </p:blipFill>
        <p:spPr bwMode="auto">
          <a:xfrm>
            <a:off x="933450" y="1295400"/>
            <a:ext cx="7277100" cy="42481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1"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a:t>
            </a:r>
            <a:r>
              <a:rPr lang="en-US" sz="1800" dirty="0" smtClean="0">
                <a:solidFill>
                  <a:srgbClr val="800000"/>
                </a:solidFill>
                <a:latin typeface="Arial"/>
                <a:cs typeface="Arial"/>
              </a:rPr>
              <a:t>§</a:t>
            </a:r>
            <a:r>
              <a:rPr lang="en-US" sz="1800" dirty="0" smtClean="0">
                <a:solidFill>
                  <a:srgbClr val="800000"/>
                </a:solidFill>
              </a:rPr>
              <a:t>5.3 – 5.5, Eberly </a:t>
            </a:r>
            <a:r>
              <a:rPr lang="en-US" sz="1800" i="1" dirty="0" smtClean="0">
                <a:solidFill>
                  <a:srgbClr val="800000"/>
                </a:solidFill>
              </a:rPr>
              <a:t>2</a:t>
            </a:r>
            <a:r>
              <a:rPr lang="en-US" sz="1800" i="1" baseline="30000" dirty="0" smtClean="0">
                <a:solidFill>
                  <a:srgbClr val="800000"/>
                </a:solidFill>
              </a:rPr>
              <a:t>e</a:t>
            </a:r>
            <a:r>
              <a:rPr lang="en-US" sz="1800" dirty="0" smtClean="0">
                <a:solidFill>
                  <a:srgbClr val="990033"/>
                </a:solidFill>
              </a:rPr>
              <a:t>,</a:t>
            </a:r>
            <a:r>
              <a:rPr lang="en-US" sz="1800" b="0" dirty="0" smtClean="0"/>
              <a:t> </a:t>
            </a:r>
            <a:r>
              <a:rPr lang="en-US" sz="1800" dirty="0" smtClean="0">
                <a:solidFill>
                  <a:srgbClr val="FF6600"/>
                </a:solidFill>
              </a:rPr>
              <a:t>CGA handout</a:t>
            </a:r>
          </a:p>
          <a:p>
            <a:pPr marL="342900" indent="-342900">
              <a:spcBef>
                <a:spcPts val="600"/>
              </a:spcBef>
              <a:buClr>
                <a:srgbClr val="800000"/>
              </a:buClr>
              <a:buFont typeface="Wingdings" pitchFamily="2" charset="2"/>
              <a:buChar char="l"/>
            </a:pPr>
            <a:r>
              <a:rPr lang="en-US" sz="1800" dirty="0" smtClean="0">
                <a:solidFill>
                  <a:srgbClr val="800000"/>
                </a:solidFill>
              </a:rPr>
              <a:t>Reading for Today: </a:t>
            </a:r>
            <a:r>
              <a:rPr lang="en-US" sz="1800" dirty="0" smtClean="0">
                <a:solidFill>
                  <a:srgbClr val="800000"/>
                </a:solidFill>
                <a:latin typeface="Arial"/>
                <a:cs typeface="Arial"/>
              </a:rPr>
              <a:t>§</a:t>
            </a:r>
            <a:r>
              <a:rPr lang="en-US" sz="1800" dirty="0" smtClean="0">
                <a:solidFill>
                  <a:srgbClr val="800000"/>
                </a:solidFill>
              </a:rPr>
              <a:t>10.4, 12.7, Eberly </a:t>
            </a:r>
            <a:r>
              <a:rPr lang="en-US" sz="1800" i="1" dirty="0" smtClean="0">
                <a:solidFill>
                  <a:srgbClr val="800000"/>
                </a:solidFill>
              </a:rPr>
              <a:t>2</a:t>
            </a:r>
            <a:r>
              <a:rPr lang="en-US" sz="1800" i="1" baseline="30000" dirty="0" smtClean="0">
                <a:solidFill>
                  <a:srgbClr val="800000"/>
                </a:solidFill>
              </a:rPr>
              <a:t>e</a:t>
            </a:r>
            <a:r>
              <a:rPr lang="en-US" sz="1800" dirty="0" smtClean="0">
                <a:solidFill>
                  <a:srgbClr val="990033"/>
                </a:solidFill>
              </a:rPr>
              <a:t>,</a:t>
            </a:r>
            <a:r>
              <a:rPr lang="en-US" sz="1800" b="0" dirty="0" smtClean="0"/>
              <a:t> </a:t>
            </a:r>
            <a:r>
              <a:rPr lang="en-US" sz="1800" dirty="0" smtClean="0">
                <a:solidFill>
                  <a:srgbClr val="FF6600"/>
                </a:solidFill>
              </a:rPr>
              <a:t>Mesh handout</a:t>
            </a:r>
          </a:p>
          <a:p>
            <a:pPr marL="342900" indent="-342900">
              <a:spcBef>
                <a:spcPts val="600"/>
              </a:spcBef>
              <a:buClr>
                <a:srgbClr val="800000"/>
              </a:buClr>
              <a:buFont typeface="Wingdings" pitchFamily="2" charset="2"/>
              <a:buChar char="l"/>
            </a:pPr>
            <a:r>
              <a:rPr lang="en-US" sz="1800" dirty="0" smtClean="0">
                <a:solidFill>
                  <a:srgbClr val="800000"/>
                </a:solidFill>
              </a:rPr>
              <a:t>Reading for Next Class</a:t>
            </a:r>
            <a:r>
              <a:rPr lang="en-US" sz="1800" dirty="0" smtClean="0">
                <a:solidFill>
                  <a:srgbClr val="990033"/>
                </a:solidFill>
              </a:rPr>
              <a:t>: </a:t>
            </a:r>
            <a:r>
              <a:rPr lang="en-US" sz="1800" dirty="0" smtClean="0">
                <a:solidFill>
                  <a:srgbClr val="800000"/>
                </a:solidFill>
                <a:latin typeface="Arial"/>
                <a:cs typeface="Arial"/>
              </a:rPr>
              <a:t>§</a:t>
            </a:r>
            <a:r>
              <a:rPr lang="en-US" sz="1800" dirty="0" smtClean="0">
                <a:solidFill>
                  <a:srgbClr val="800000"/>
                </a:solidFill>
              </a:rPr>
              <a:t>11.1 – 11.6 (736), </a:t>
            </a:r>
            <a:r>
              <a:rPr lang="en-US" sz="1800" dirty="0" smtClean="0">
                <a:solidFill>
                  <a:srgbClr val="FF6600"/>
                </a:solidFill>
              </a:rPr>
              <a:t>Flash animation handout</a:t>
            </a:r>
          </a:p>
          <a:p>
            <a:pPr marL="342900" indent="-342900">
              <a:lnSpc>
                <a:spcPct val="110000"/>
              </a:lnSpc>
              <a:buClr>
                <a:srgbClr val="800000"/>
              </a:buClr>
              <a:buFont typeface="Wingdings" pitchFamily="2" charset="2"/>
              <a:buChar char="l"/>
            </a:pPr>
            <a:r>
              <a:rPr lang="en-US" sz="1800" dirty="0" smtClean="0">
                <a:solidFill>
                  <a:srgbClr val="800000"/>
                </a:solidFill>
              </a:rPr>
              <a:t>Last Time: Skinning and Morphing</a:t>
            </a:r>
          </a:p>
          <a:p>
            <a:pPr marL="742950" lvl="1" indent="-285750">
              <a:spcBef>
                <a:spcPts val="600"/>
              </a:spcBef>
              <a:buClr>
                <a:srgbClr val="5B0DAA"/>
              </a:buClr>
              <a:buFont typeface="Wingdings" pitchFamily="2" charset="2"/>
              <a:buChar char="­"/>
            </a:pPr>
            <a:r>
              <a:rPr lang="en-US" sz="1800" u="sng" dirty="0" smtClean="0">
                <a:solidFill>
                  <a:srgbClr val="0000CC"/>
                </a:solidFill>
              </a:rPr>
              <a:t>Skins</a:t>
            </a:r>
            <a:r>
              <a:rPr lang="en-US" sz="1800" dirty="0" smtClean="0">
                <a:solidFill>
                  <a:srgbClr val="0000CC"/>
                </a:solidFill>
              </a:rPr>
              <a:t>: surface meshes for faces, character models</a:t>
            </a:r>
          </a:p>
          <a:p>
            <a:pPr marL="742950" lvl="1" indent="-285750">
              <a:spcBef>
                <a:spcPts val="600"/>
              </a:spcBef>
              <a:buClr>
                <a:srgbClr val="5B0DAA"/>
              </a:buClr>
              <a:buFont typeface="Wingdings" pitchFamily="2" charset="2"/>
              <a:buChar char="­"/>
            </a:pPr>
            <a:r>
              <a:rPr lang="en-US" sz="1800" u="sng" dirty="0" smtClean="0">
                <a:solidFill>
                  <a:srgbClr val="0000CC"/>
                </a:solidFill>
              </a:rPr>
              <a:t>Morphing</a:t>
            </a:r>
            <a:r>
              <a:rPr lang="en-US" sz="1800" dirty="0" smtClean="0">
                <a:solidFill>
                  <a:srgbClr val="0000CC"/>
                </a:solidFill>
              </a:rPr>
              <a:t>: gradual transition between skins</a:t>
            </a:r>
          </a:p>
          <a:p>
            <a:pPr marL="742950" lvl="1" indent="-285750">
              <a:spcBef>
                <a:spcPts val="600"/>
              </a:spcBef>
              <a:buClr>
                <a:srgbClr val="5B0DAA"/>
              </a:buClr>
              <a:buFont typeface="Wingdings" pitchFamily="2" charset="2"/>
              <a:buChar char="­"/>
            </a:pPr>
            <a:r>
              <a:rPr lang="en-US" sz="1800" dirty="0" smtClean="0">
                <a:solidFill>
                  <a:srgbClr val="0000CC"/>
                </a:solidFill>
              </a:rPr>
              <a:t>GPU-based </a:t>
            </a:r>
            <a:r>
              <a:rPr lang="en-US" sz="1800" u="sng" dirty="0" smtClean="0">
                <a:solidFill>
                  <a:srgbClr val="0000CC"/>
                </a:solidFill>
              </a:rPr>
              <a:t>vertex </a:t>
            </a:r>
            <a:r>
              <a:rPr lang="en-US" sz="1800" u="sng" dirty="0" err="1" smtClean="0">
                <a:solidFill>
                  <a:srgbClr val="0000CC"/>
                </a:solidFill>
              </a:rPr>
              <a:t>tweening</a:t>
            </a:r>
            <a:r>
              <a:rPr lang="en-US" sz="1800" dirty="0" smtClean="0">
                <a:solidFill>
                  <a:srgbClr val="0000CC"/>
                </a:solidFill>
              </a:rPr>
              <a:t>: texture arrays, vertex texturing, hybrid</a:t>
            </a: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Today: Curves &amp; Surfaces</a:t>
            </a:r>
          </a:p>
          <a:p>
            <a:pPr marL="742950" lvl="1" indent="-285750">
              <a:spcBef>
                <a:spcPts val="600"/>
              </a:spcBef>
              <a:buClr>
                <a:srgbClr val="5B0DAA"/>
              </a:buClr>
              <a:buFont typeface="Wingdings" pitchFamily="2" charset="2"/>
              <a:buChar char="­"/>
            </a:pPr>
            <a:r>
              <a:rPr lang="en-US" sz="1800" dirty="0" smtClean="0">
                <a:solidFill>
                  <a:srgbClr val="0000CC"/>
                </a:solidFill>
              </a:rPr>
              <a:t>Piecewise linear, quadratic, cubic curves and their properties</a:t>
            </a:r>
          </a:p>
          <a:p>
            <a:pPr marL="742950" lvl="1" indent="-285750">
              <a:spcBef>
                <a:spcPts val="600"/>
              </a:spcBef>
              <a:buClr>
                <a:srgbClr val="5B0DAA"/>
              </a:buClr>
              <a:buFont typeface="Wingdings" pitchFamily="2" charset="2"/>
              <a:buChar char="­"/>
            </a:pPr>
            <a:r>
              <a:rPr lang="en-US" sz="1800" dirty="0" smtClean="0">
                <a:solidFill>
                  <a:srgbClr val="0000CC"/>
                </a:solidFill>
              </a:rPr>
              <a:t>Interpolation: subdivision (</a:t>
            </a:r>
            <a:r>
              <a:rPr lang="en-US" sz="1800" dirty="0" err="1" smtClean="0">
                <a:solidFill>
                  <a:srgbClr val="0000CC"/>
                </a:solidFill>
              </a:rPr>
              <a:t>DeCasteljau’s</a:t>
            </a:r>
            <a:r>
              <a:rPr lang="en-US" sz="1800" dirty="0" smtClean="0">
                <a:solidFill>
                  <a:srgbClr val="0000CC"/>
                </a:solidFill>
              </a:rPr>
              <a:t> algorithm)</a:t>
            </a:r>
          </a:p>
          <a:p>
            <a:pPr marL="742950" lvl="1" indent="-285750">
              <a:spcBef>
                <a:spcPts val="600"/>
              </a:spcBef>
              <a:buClr>
                <a:srgbClr val="5B0DAA"/>
              </a:buClr>
              <a:buFont typeface="Wingdings" pitchFamily="2" charset="2"/>
              <a:buChar char="­"/>
            </a:pPr>
            <a:r>
              <a:rPr lang="en-US" sz="1800" dirty="0" err="1" smtClean="0">
                <a:solidFill>
                  <a:srgbClr val="0000CC"/>
                </a:solidFill>
              </a:rPr>
              <a:t>Bicubic</a:t>
            </a:r>
            <a:r>
              <a:rPr lang="en-US" sz="1800" dirty="0" smtClean="0">
                <a:solidFill>
                  <a:srgbClr val="0000CC"/>
                </a:solidFill>
              </a:rPr>
              <a:t> surfaces &amp; bilinear interpolation</a:t>
            </a:r>
          </a:p>
          <a:p>
            <a:pPr marL="342900" indent="-342900">
              <a:lnSpc>
                <a:spcPct val="110000"/>
              </a:lnSpc>
              <a:buClr>
                <a:srgbClr val="800000"/>
              </a:buClr>
              <a:buFont typeface="Wingdings" pitchFamily="2" charset="2"/>
              <a:buChar char="l"/>
            </a:pPr>
            <a:r>
              <a:rPr lang="en-US" sz="1800" dirty="0" smtClean="0">
                <a:solidFill>
                  <a:srgbClr val="800000"/>
                </a:solidFill>
              </a:rPr>
              <a:t>Outside Viewing: CG Basics 10, Advanced CG 4 &amp; 5</a:t>
            </a:r>
          </a:p>
          <a:p>
            <a:pPr marL="342900" indent="-342900">
              <a:lnSpc>
                <a:spcPct val="110000"/>
              </a:lnSpc>
              <a:buClr>
                <a:srgbClr val="800000"/>
              </a:buClr>
              <a:buFont typeface="Wingdings" pitchFamily="2" charset="2"/>
              <a:buChar char="l"/>
            </a:pPr>
            <a:r>
              <a:rPr lang="en-US" sz="1800" dirty="0" smtClean="0">
                <a:solidFill>
                  <a:srgbClr val="800000"/>
                </a:solidFill>
              </a:rPr>
              <a:t>Previous Videos: Morphing &amp; Other Special Effects (SFX)</a:t>
            </a:r>
          </a:p>
          <a:p>
            <a:pPr marL="342900" indent="-342900">
              <a:lnSpc>
                <a:spcPct val="110000"/>
              </a:lnSpc>
              <a:buClr>
                <a:srgbClr val="800000"/>
              </a:buClr>
              <a:buFont typeface="Wingdings" pitchFamily="2" charset="2"/>
              <a:buChar char="l"/>
            </a:pPr>
            <a:r>
              <a:rPr lang="en-US" sz="1800" dirty="0" smtClean="0">
                <a:solidFill>
                  <a:srgbClr val="800000"/>
                </a:solidFill>
              </a:rPr>
              <a:t>Today’s Videos: </a:t>
            </a:r>
            <a:r>
              <a:rPr lang="en-US" sz="1800" dirty="0" err="1" smtClean="0">
                <a:solidFill>
                  <a:srgbClr val="800000"/>
                </a:solidFill>
              </a:rPr>
              <a:t>Bicubic</a:t>
            </a:r>
            <a:r>
              <a:rPr lang="en-US" sz="1800" dirty="0" smtClean="0">
                <a:solidFill>
                  <a:srgbClr val="800000"/>
                </a:solidFill>
              </a:rPr>
              <a:t> Surfaces (NURBS), Solid Modeling</a:t>
            </a: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p:txBody>
      </p:sp>
      <p:sp>
        <p:nvSpPr>
          <p:cNvPr id="4" name="Rectangle 2"/>
          <p:cNvSpPr>
            <a:spLocks noChangeArrowheads="1"/>
          </p:cNvSpPr>
          <p:nvPr/>
        </p:nvSpPr>
        <p:spPr bwMode="auto">
          <a:xfrm>
            <a:off x="1219200" y="76200"/>
            <a:ext cx="7391400" cy="762000"/>
          </a:xfrm>
          <a:prstGeom prst="rect">
            <a:avLst/>
          </a:prstGeom>
          <a:noFill/>
          <a:ln w="9525">
            <a:noFill/>
            <a:miter lim="800000"/>
            <a:headEnd/>
            <a:tailEnd/>
          </a:ln>
          <a:effectLst/>
        </p:spPr>
        <p:txBody>
          <a:bodyPr anchor="ctr"/>
          <a:lstStyle/>
          <a:p>
            <a:pPr algn="ctr">
              <a:spcBef>
                <a:spcPct val="0"/>
              </a:spcBef>
              <a:buClrTx/>
            </a:pPr>
            <a:r>
              <a:rPr lang="en-US" sz="2800" dirty="0">
                <a:solidFill>
                  <a:srgbClr val="5B0DAA"/>
                </a:solidFill>
                <a:latin typeface="Copperplate Gothic Light" pitchFamily="34" charset="0"/>
              </a:rPr>
              <a:t>Lecture Outline</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Splines</a:t>
            </a:r>
            <a:r>
              <a:rPr lang="en-US" sz="2800" dirty="0" smtClean="0">
                <a:solidFill>
                  <a:srgbClr val="5B0DAA"/>
                </a:solidFill>
                <a:latin typeface="Copperplate Gothic Light" pitchFamily="34" charset="0"/>
              </a:rPr>
              <a:t> [5]:</a:t>
            </a:r>
          </a:p>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Curves</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10" name="Picture 9" descr="brown-logo.png"/>
          <p:cNvPicPr>
            <a:picLocks noChangeAspect="1"/>
          </p:cNvPicPr>
          <p:nvPr/>
        </p:nvPicPr>
        <p:blipFill>
          <a:blip r:embed="rId5" cstate="print"/>
          <a:stretch>
            <a:fillRect/>
          </a:stretch>
        </p:blipFill>
        <p:spPr>
          <a:xfrm>
            <a:off x="5341844" y="5943600"/>
            <a:ext cx="268941" cy="457200"/>
          </a:xfrm>
          <a:prstGeom prst="rect">
            <a:avLst/>
          </a:prstGeom>
        </p:spPr>
      </p:pic>
      <p:pic>
        <p:nvPicPr>
          <p:cNvPr id="17410" name="Picture 2"/>
          <p:cNvPicPr>
            <a:picLocks noChangeAspect="1" noChangeArrowheads="1"/>
          </p:cNvPicPr>
          <p:nvPr/>
        </p:nvPicPr>
        <p:blipFill>
          <a:blip r:embed="rId6" cstate="print"/>
          <a:srcRect/>
          <a:stretch>
            <a:fillRect/>
          </a:stretch>
        </p:blipFill>
        <p:spPr bwMode="auto">
          <a:xfrm>
            <a:off x="762000" y="1219200"/>
            <a:ext cx="7958500" cy="3886200"/>
          </a:xfrm>
          <a:prstGeom prst="rect">
            <a:avLst/>
          </a:prstGeom>
          <a:noFill/>
          <a:ln w="9525">
            <a:noFill/>
            <a:miter lim="800000"/>
            <a:headEnd/>
            <a:tailEnd/>
          </a:ln>
        </p:spPr>
      </p:pic>
      <p:sp>
        <p:nvSpPr>
          <p:cNvPr id="7" name="Rectangle 6"/>
          <p:cNvSpPr/>
          <p:nvPr/>
        </p:nvSpPr>
        <p:spPr>
          <a:xfrm>
            <a:off x="2133600" y="5181600"/>
            <a:ext cx="4987263" cy="307777"/>
          </a:xfrm>
          <a:prstGeom prst="rect">
            <a:avLst/>
          </a:prstGeom>
        </p:spPr>
        <p:txBody>
          <a:bodyPr wrap="none">
            <a:spAutoFit/>
          </a:bodyPr>
          <a:lstStyle/>
          <a:p>
            <a:r>
              <a:rPr lang="en-US" dirty="0" smtClean="0">
                <a:solidFill>
                  <a:srgbClr val="800000"/>
                </a:solidFill>
              </a:rPr>
              <a:t>Brown Exploratory (</a:t>
            </a:r>
            <a:r>
              <a:rPr lang="en-US" dirty="0" err="1" smtClean="0">
                <a:solidFill>
                  <a:srgbClr val="800000"/>
                </a:solidFill>
              </a:rPr>
              <a:t>Spalter</a:t>
            </a:r>
            <a:r>
              <a:rPr lang="en-US" dirty="0" smtClean="0">
                <a:solidFill>
                  <a:srgbClr val="800000"/>
                </a:solidFill>
              </a:rPr>
              <a:t> &amp; </a:t>
            </a:r>
            <a:r>
              <a:rPr lang="en-US" dirty="0" err="1" smtClean="0">
                <a:solidFill>
                  <a:srgbClr val="800000"/>
                </a:solidFill>
              </a:rPr>
              <a:t>Bielawa</a:t>
            </a:r>
            <a:r>
              <a:rPr lang="en-US" dirty="0" smtClean="0">
                <a:solidFill>
                  <a:srgbClr val="800000"/>
                </a:solidFill>
              </a:rPr>
              <a:t>): </a:t>
            </a:r>
            <a:r>
              <a:rPr lang="en-US" dirty="0" smtClean="0">
                <a:solidFill>
                  <a:srgbClr val="800000"/>
                </a:solidFill>
                <a:hlinkClick r:id="rId7"/>
              </a:rPr>
              <a:t>http://bit.ly/fva1il</a:t>
            </a:r>
            <a:endParaRPr lang="en-US" dirty="0">
              <a:solidFill>
                <a:srgbClr val="8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Curves [1]:</a:t>
            </a:r>
          </a:p>
          <a:p>
            <a:pPr algn="ctr">
              <a:spcBef>
                <a:spcPct val="0"/>
              </a:spcBef>
              <a:buClrTx/>
            </a:pPr>
            <a:r>
              <a:rPr lang="en-US" sz="2800" dirty="0" smtClean="0">
                <a:solidFill>
                  <a:srgbClr val="5B0DAA"/>
                </a:solidFill>
                <a:latin typeface="Copperplate Gothic Light" pitchFamily="34" charset="0"/>
              </a:rPr>
              <a:t>Piecewise Cubic Curves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7" name="Picture 3"/>
          <p:cNvPicPr>
            <a:picLocks noChangeAspect="1" noChangeArrowheads="1"/>
          </p:cNvPicPr>
          <p:nvPr/>
        </p:nvPicPr>
        <p:blipFill>
          <a:blip r:embed="rId6" cstate="print"/>
          <a:srcRect/>
          <a:stretch>
            <a:fillRect/>
          </a:stretch>
        </p:blipFill>
        <p:spPr bwMode="auto">
          <a:xfrm>
            <a:off x="819150" y="1219200"/>
            <a:ext cx="7867650" cy="4429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Curves [2]:</a:t>
            </a:r>
          </a:p>
          <a:p>
            <a:pPr algn="ctr">
              <a:spcBef>
                <a:spcPct val="0"/>
              </a:spcBef>
              <a:buClrTx/>
            </a:pPr>
            <a:r>
              <a:rPr lang="en-US" sz="2800" dirty="0" smtClean="0">
                <a:solidFill>
                  <a:srgbClr val="5B0DAA"/>
                </a:solidFill>
                <a:latin typeface="Copperplate Gothic Light" pitchFamily="34" charset="0"/>
              </a:rPr>
              <a:t>Formulation</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8" name="Picture 3"/>
          <p:cNvPicPr>
            <a:picLocks noChangeAspect="1" noChangeArrowheads="1"/>
          </p:cNvPicPr>
          <p:nvPr/>
        </p:nvPicPr>
        <p:blipFill>
          <a:blip r:embed="rId6" cstate="print"/>
          <a:srcRect/>
          <a:stretch>
            <a:fillRect/>
          </a:stretch>
        </p:blipFill>
        <p:spPr bwMode="auto">
          <a:xfrm>
            <a:off x="809625" y="1219200"/>
            <a:ext cx="7877175" cy="4067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Curves [3]:</a:t>
            </a:r>
          </a:p>
          <a:p>
            <a:pPr algn="ctr">
              <a:spcBef>
                <a:spcPct val="0"/>
              </a:spcBef>
              <a:buClrTx/>
            </a:pPr>
            <a:r>
              <a:rPr lang="en-US" sz="2800" dirty="0" smtClean="0">
                <a:solidFill>
                  <a:srgbClr val="5B0DAA"/>
                </a:solidFill>
                <a:latin typeface="Copperplate Gothic Light" pitchFamily="34" charset="0"/>
              </a:rPr>
              <a:t>Interpolation Problem Defined</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0" name="Picture 3"/>
          <p:cNvPicPr>
            <a:picLocks noChangeAspect="1" noChangeArrowheads="1"/>
          </p:cNvPicPr>
          <p:nvPr/>
        </p:nvPicPr>
        <p:blipFill>
          <a:blip r:embed="rId6" cstate="print"/>
          <a:srcRect/>
          <a:stretch>
            <a:fillRect/>
          </a:stretch>
        </p:blipFill>
        <p:spPr bwMode="auto">
          <a:xfrm>
            <a:off x="809625" y="1143000"/>
            <a:ext cx="7877175" cy="41814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[1]:</a:t>
            </a:r>
          </a:p>
          <a:p>
            <a:pPr algn="ctr">
              <a:spcBef>
                <a:spcPct val="0"/>
              </a:spcBef>
              <a:buClrTx/>
            </a:pPr>
            <a:r>
              <a:rPr lang="en-US" sz="2800" dirty="0" smtClean="0">
                <a:solidFill>
                  <a:srgbClr val="5B0DAA"/>
                </a:solidFill>
                <a:latin typeface="Copperplate Gothic Light" pitchFamily="34" charset="0"/>
              </a:rPr>
              <a:t>Idea</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6" name="Picture 4"/>
          <p:cNvPicPr>
            <a:picLocks noChangeAspect="1" noChangeArrowheads="1"/>
          </p:cNvPicPr>
          <p:nvPr/>
        </p:nvPicPr>
        <p:blipFill>
          <a:blip r:embed="rId6" cstate="print"/>
          <a:srcRect/>
          <a:stretch>
            <a:fillRect/>
          </a:stretch>
        </p:blipFill>
        <p:spPr bwMode="auto">
          <a:xfrm>
            <a:off x="809625" y="1285875"/>
            <a:ext cx="7877175" cy="40481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[2]:</a:t>
            </a:r>
          </a:p>
          <a:p>
            <a:pPr algn="ctr">
              <a:spcBef>
                <a:spcPct val="0"/>
              </a:spcBef>
              <a:buClrTx/>
            </a:pPr>
            <a:r>
              <a:rPr lang="en-US" sz="2800" dirty="0" smtClean="0">
                <a:solidFill>
                  <a:srgbClr val="5B0DAA"/>
                </a:solidFill>
                <a:latin typeface="Copperplate Gothic Light" pitchFamily="34" charset="0"/>
              </a:rPr>
              <a:t>Initialization</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762000" y="1219200"/>
            <a:ext cx="7896225" cy="4114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srcRect/>
          <a:stretch>
            <a:fillRect/>
          </a:stretch>
        </p:blipFill>
        <p:spPr bwMode="auto">
          <a:xfrm>
            <a:off x="762000" y="1219200"/>
            <a:ext cx="7896225" cy="4114800"/>
          </a:xfrm>
          <a:prstGeom prst="rect">
            <a:avLst/>
          </a:prstGeom>
          <a:noFill/>
          <a:ln w="9525">
            <a:noFill/>
            <a:miter lim="800000"/>
            <a:headEnd/>
            <a:tailEnd/>
          </a:ln>
        </p:spPr>
      </p:pic>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[3]:</a:t>
            </a:r>
          </a:p>
          <a:p>
            <a:pPr algn="ctr">
              <a:spcBef>
                <a:spcPct val="0"/>
              </a:spcBef>
              <a:buClrTx/>
            </a:pPr>
            <a:r>
              <a:rPr lang="en-US" sz="2800" dirty="0" smtClean="0">
                <a:solidFill>
                  <a:srgbClr val="5B0DAA"/>
                </a:solidFill>
                <a:latin typeface="Copperplate Gothic Light" pitchFamily="34" charset="0"/>
              </a:rPr>
              <a:t>Lerp Step 1</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5"/>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6" cstate="print"/>
          <a:stretch>
            <a:fillRect/>
          </a:stretch>
        </p:blipFill>
        <p:spPr>
          <a:xfrm>
            <a:off x="6400800" y="6036320"/>
            <a:ext cx="1781175" cy="276225"/>
          </a:xfrm>
          <a:prstGeom prst="rect">
            <a:avLst/>
          </a:prstGeom>
        </p:spPr>
      </p:pic>
      <p:pic>
        <p:nvPicPr>
          <p:cNvPr id="8" name="Picture 3"/>
          <p:cNvPicPr>
            <a:picLocks noChangeAspect="1" noChangeArrowheads="1"/>
          </p:cNvPicPr>
          <p:nvPr/>
        </p:nvPicPr>
        <p:blipFill>
          <a:blip r:embed="rId7" cstate="print"/>
          <a:srcRect/>
          <a:stretch>
            <a:fillRect/>
          </a:stretch>
        </p:blipFill>
        <p:spPr bwMode="auto">
          <a:xfrm>
            <a:off x="762000" y="1257300"/>
            <a:ext cx="7886700" cy="4076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[4]:</a:t>
            </a:r>
          </a:p>
          <a:p>
            <a:pPr algn="ctr">
              <a:spcBef>
                <a:spcPct val="0"/>
              </a:spcBef>
              <a:buClrTx/>
            </a:pPr>
            <a:r>
              <a:rPr lang="en-US" sz="2800" dirty="0" smtClean="0">
                <a:solidFill>
                  <a:srgbClr val="5B0DAA"/>
                </a:solidFill>
                <a:latin typeface="Copperplate Gothic Light" pitchFamily="34" charset="0"/>
              </a:rPr>
              <a:t>Lerp Step 2</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7" name="Picture 3"/>
          <p:cNvPicPr>
            <a:picLocks noChangeAspect="1" noChangeArrowheads="1"/>
          </p:cNvPicPr>
          <p:nvPr/>
        </p:nvPicPr>
        <p:blipFill>
          <a:blip r:embed="rId6" cstate="print"/>
          <a:srcRect/>
          <a:stretch>
            <a:fillRect/>
          </a:stretch>
        </p:blipFill>
        <p:spPr bwMode="auto">
          <a:xfrm>
            <a:off x="762000" y="1257300"/>
            <a:ext cx="7886700" cy="4076700"/>
          </a:xfrm>
          <a:prstGeom prst="rect">
            <a:avLst/>
          </a:prstGeom>
          <a:noFill/>
          <a:ln w="9525">
            <a:noFill/>
            <a:miter lim="800000"/>
            <a:headEnd/>
            <a:tailEnd/>
          </a:ln>
        </p:spPr>
      </p:pic>
      <p:pic>
        <p:nvPicPr>
          <p:cNvPr id="21506" name="Picture 2"/>
          <p:cNvPicPr>
            <a:picLocks noChangeAspect="1" noChangeArrowheads="1"/>
          </p:cNvPicPr>
          <p:nvPr/>
        </p:nvPicPr>
        <p:blipFill>
          <a:blip r:embed="rId7" cstate="print"/>
          <a:srcRect/>
          <a:stretch>
            <a:fillRect/>
          </a:stretch>
        </p:blipFill>
        <p:spPr bwMode="auto">
          <a:xfrm>
            <a:off x="762000" y="1257300"/>
            <a:ext cx="7886700" cy="4076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[5]:</a:t>
            </a:r>
          </a:p>
          <a:p>
            <a:pPr algn="ctr">
              <a:spcBef>
                <a:spcPct val="0"/>
              </a:spcBef>
              <a:buClrTx/>
            </a:pPr>
            <a:r>
              <a:rPr lang="en-US" sz="2800" dirty="0" smtClean="0">
                <a:solidFill>
                  <a:srgbClr val="5B0DAA"/>
                </a:solidFill>
                <a:latin typeface="Copperplate Gothic Light" pitchFamily="34" charset="0"/>
              </a:rPr>
              <a:t>Lerp Step 3</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8" name="Picture 2"/>
          <p:cNvPicPr>
            <a:picLocks noChangeAspect="1" noChangeArrowheads="1"/>
          </p:cNvPicPr>
          <p:nvPr/>
        </p:nvPicPr>
        <p:blipFill>
          <a:blip r:embed="rId6" cstate="print"/>
          <a:srcRect/>
          <a:stretch>
            <a:fillRect/>
          </a:stretch>
        </p:blipFill>
        <p:spPr bwMode="auto">
          <a:xfrm>
            <a:off x="762000" y="1257300"/>
            <a:ext cx="7886700" cy="4076700"/>
          </a:xfrm>
          <a:prstGeom prst="rect">
            <a:avLst/>
          </a:prstGeom>
          <a:noFill/>
          <a:ln w="9525">
            <a:noFill/>
            <a:miter lim="800000"/>
            <a:headEnd/>
            <a:tailEnd/>
          </a:ln>
        </p:spPr>
      </p:pic>
      <p:pic>
        <p:nvPicPr>
          <p:cNvPr id="22530" name="Picture 2"/>
          <p:cNvPicPr>
            <a:picLocks noChangeAspect="1" noChangeArrowheads="1"/>
          </p:cNvPicPr>
          <p:nvPr/>
        </p:nvPicPr>
        <p:blipFill>
          <a:blip r:embed="rId7" cstate="print"/>
          <a:srcRect/>
          <a:stretch>
            <a:fillRect/>
          </a:stretch>
        </p:blipFill>
        <p:spPr bwMode="auto">
          <a:xfrm>
            <a:off x="762000" y="1219200"/>
            <a:ext cx="7886700" cy="4067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De </a:t>
            </a:r>
            <a:r>
              <a:rPr lang="en-US" sz="2800" dirty="0" err="1" smtClean="0">
                <a:solidFill>
                  <a:srgbClr val="5B0DAA"/>
                </a:solidFill>
                <a:latin typeface="Copperplate Gothic Light" pitchFamily="34" charset="0"/>
              </a:rPr>
              <a:t>Casteljau’s</a:t>
            </a:r>
            <a:r>
              <a:rPr lang="en-US" sz="2800" dirty="0" smtClean="0">
                <a:solidFill>
                  <a:srgbClr val="5B0DAA"/>
                </a:solidFill>
                <a:latin typeface="Copperplate Gothic Light" pitchFamily="34" charset="0"/>
              </a:rPr>
              <a:t> Algorithm [6]:</a:t>
            </a:r>
          </a:p>
          <a:p>
            <a:pPr algn="ctr">
              <a:spcBef>
                <a:spcPct val="0"/>
              </a:spcBef>
              <a:buClrTx/>
            </a:pPr>
            <a:r>
              <a:rPr lang="en-US" sz="2800" dirty="0" smtClean="0">
                <a:solidFill>
                  <a:srgbClr val="5B0DAA"/>
                </a:solidFill>
                <a:latin typeface="Copperplate Gothic Light" pitchFamily="34" charset="0"/>
              </a:rPr>
              <a:t>Recursive Linear Interpolation</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1" name="Picture 1"/>
          <p:cNvPicPr>
            <a:picLocks noChangeAspect="1" noChangeArrowheads="1"/>
          </p:cNvPicPr>
          <p:nvPr/>
        </p:nvPicPr>
        <p:blipFill>
          <a:blip r:embed="rId6" cstate="print"/>
          <a:srcRect/>
          <a:stretch>
            <a:fillRect/>
          </a:stretch>
        </p:blipFill>
        <p:spPr bwMode="auto">
          <a:xfrm>
            <a:off x="762000" y="1219200"/>
            <a:ext cx="7896225" cy="4191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4" cstate="print"/>
          <a:srcRect/>
          <a:stretch>
            <a:fillRect/>
          </a:stretch>
        </p:blipFill>
        <p:spPr bwMode="auto">
          <a:xfrm>
            <a:off x="1952625" y="5667375"/>
            <a:ext cx="6153150" cy="733425"/>
          </a:xfrm>
          <a:prstGeom prst="rect">
            <a:avLst/>
          </a:prstGeom>
          <a:noFill/>
        </p:spPr>
      </p:pic>
      <p:sp>
        <p:nvSpPr>
          <p:cNvPr id="13314" name="Rectangle 2"/>
          <p:cNvSpPr>
            <a:spLocks noChangeArrowheads="1"/>
          </p:cNvSpPr>
          <p:nvPr/>
        </p:nvSpPr>
        <p:spPr bwMode="auto">
          <a:xfrm>
            <a:off x="1066800" y="76200"/>
            <a:ext cx="7924800" cy="762000"/>
          </a:xfrm>
          <a:prstGeom prst="rect">
            <a:avLst/>
          </a:prstGeom>
          <a:noFill/>
          <a:ln w="9525">
            <a:noFill/>
            <a:miter lim="800000"/>
            <a:headEnd/>
            <a:tailEnd/>
          </a:ln>
        </p:spPr>
        <p:txBody>
          <a:bodyPr anchor="ctr"/>
          <a:lstStyle/>
          <a:p>
            <a:pPr algn="ctr"/>
            <a:r>
              <a:rPr lang="en-US" sz="2800" u="none" dirty="0">
                <a:solidFill>
                  <a:srgbClr val="5B0DAA"/>
                </a:solidFill>
                <a:latin typeface="Copperplate Gothic Light" pitchFamily="34" charset="0"/>
              </a:rPr>
              <a:t>Where We Are</a:t>
            </a:r>
          </a:p>
        </p:txBody>
      </p:sp>
      <p:pic>
        <p:nvPicPr>
          <p:cNvPr id="8" name="Picture 3"/>
          <p:cNvPicPr>
            <a:picLocks noChangeAspect="1" noChangeArrowheads="1"/>
          </p:cNvPicPr>
          <p:nvPr/>
        </p:nvPicPr>
        <p:blipFill>
          <a:blip r:embed="rId5" cstate="print"/>
          <a:srcRect/>
          <a:stretch>
            <a:fillRect/>
          </a:stretch>
        </p:blipFill>
        <p:spPr bwMode="auto">
          <a:xfrm>
            <a:off x="1733550" y="990467"/>
            <a:ext cx="6515100" cy="4350915"/>
          </a:xfrm>
          <a:prstGeom prst="rect">
            <a:avLst/>
          </a:prstGeom>
          <a:noFill/>
          <a:ln w="9525">
            <a:noFill/>
            <a:miter lim="800000"/>
            <a:headEnd/>
            <a:tailEnd/>
          </a:ln>
        </p:spPr>
      </p:pic>
      <p:sp>
        <p:nvSpPr>
          <p:cNvPr id="9" name="Rectangle 8"/>
          <p:cNvSpPr>
            <a:spLocks noChangeArrowheads="1"/>
          </p:cNvSpPr>
          <p:nvPr/>
        </p:nvSpPr>
        <p:spPr bwMode="auto">
          <a:xfrm>
            <a:off x="1447800" y="5105400"/>
            <a:ext cx="7010400" cy="228600"/>
          </a:xfrm>
          <a:prstGeom prst="rect">
            <a:avLst/>
          </a:prstGeom>
          <a:solidFill>
            <a:schemeClr val="accent2">
              <a:alpha val="10196"/>
            </a:schemeClr>
          </a:solidFill>
          <a:ln w="38100" algn="ctr">
            <a:solidFill>
              <a:schemeClr val="accent2"/>
            </a:solidFill>
            <a:miter lim="800000"/>
            <a:headEnd/>
            <a:tailEnd/>
          </a:ln>
        </p:spPr>
        <p:txBody>
          <a:bodyPr wrap="none"/>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Bernstein Polynomials [1]:</a:t>
            </a:r>
          </a:p>
          <a:p>
            <a:pPr algn="ctr">
              <a:spcBef>
                <a:spcPct val="0"/>
              </a:spcBef>
              <a:buClrTx/>
            </a:pPr>
            <a:r>
              <a:rPr lang="en-US" sz="2800" dirty="0" smtClean="0">
                <a:solidFill>
                  <a:srgbClr val="5B0DAA"/>
                </a:solidFill>
                <a:latin typeface="Copperplate Gothic Light" pitchFamily="34" charset="0"/>
              </a:rPr>
              <a:t>Coefficients of Control Points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10" name="Picture 3"/>
          <p:cNvPicPr>
            <a:picLocks noChangeAspect="1" noChangeArrowheads="1"/>
          </p:cNvPicPr>
          <p:nvPr/>
        </p:nvPicPr>
        <p:blipFill>
          <a:blip r:embed="rId6" cstate="print"/>
          <a:srcRect/>
          <a:stretch>
            <a:fillRect/>
          </a:stretch>
        </p:blipFill>
        <p:spPr bwMode="auto">
          <a:xfrm>
            <a:off x="762000" y="1219200"/>
            <a:ext cx="7858125" cy="4038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Bernstein Polynomials [2]:</a:t>
            </a:r>
          </a:p>
          <a:p>
            <a:pPr algn="ctr">
              <a:spcBef>
                <a:spcPct val="0"/>
              </a:spcBef>
              <a:buClrTx/>
            </a:pPr>
            <a:r>
              <a:rPr lang="en-US" sz="2800" dirty="0" smtClean="0">
                <a:solidFill>
                  <a:srgbClr val="5B0DAA"/>
                </a:solidFill>
                <a:latin typeface="Copperplate Gothic Light" pitchFamily="34" charset="0"/>
              </a:rPr>
              <a:t>Piecewise Cubic Basis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723900" y="1219200"/>
            <a:ext cx="7886700" cy="4419600"/>
          </a:xfrm>
          <a:prstGeom prst="rect">
            <a:avLst/>
          </a:prstGeom>
          <a:noFill/>
          <a:ln w="9525">
            <a:noFill/>
            <a:miter lim="800000"/>
            <a:headEnd/>
            <a:tailEnd/>
          </a:ln>
        </p:spPr>
      </p:pic>
      <p:pic>
        <p:nvPicPr>
          <p:cNvPr id="103427" name="Picture 3"/>
          <p:cNvPicPr>
            <a:picLocks noChangeAspect="1" noChangeArrowheads="1"/>
          </p:cNvPicPr>
          <p:nvPr/>
        </p:nvPicPr>
        <p:blipFill>
          <a:blip r:embed="rId7" cstate="print"/>
          <a:srcRect/>
          <a:stretch>
            <a:fillRect/>
          </a:stretch>
        </p:blipFill>
        <p:spPr bwMode="auto">
          <a:xfrm>
            <a:off x="6276975" y="2925652"/>
            <a:ext cx="2257425" cy="213024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fade">
                                      <p:cBhvr>
                                        <p:cTn id="7" dur="20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Bernstein Polynomials [3]:</a:t>
            </a:r>
          </a:p>
          <a:p>
            <a:pPr algn="ctr">
              <a:spcBef>
                <a:spcPct val="0"/>
              </a:spcBef>
              <a:buClrTx/>
            </a:pPr>
            <a:r>
              <a:rPr lang="en-US" sz="2800" dirty="0" smtClean="0">
                <a:solidFill>
                  <a:srgbClr val="5B0DAA"/>
                </a:solidFill>
                <a:latin typeface="Copperplate Gothic Light" pitchFamily="34" charset="0"/>
              </a:rPr>
              <a:t>Binomial Form of Basis Functions</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6" name="Picture 3"/>
          <p:cNvPicPr>
            <a:picLocks noChangeAspect="1" noChangeArrowheads="1"/>
          </p:cNvPicPr>
          <p:nvPr/>
        </p:nvPicPr>
        <p:blipFill>
          <a:blip r:embed="rId6" cstate="print"/>
          <a:srcRect/>
          <a:stretch>
            <a:fillRect/>
          </a:stretch>
        </p:blipFill>
        <p:spPr bwMode="auto">
          <a:xfrm>
            <a:off x="685800" y="1228725"/>
            <a:ext cx="7896225" cy="43338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Bernstein Polynomials [4]:</a:t>
            </a:r>
          </a:p>
          <a:p>
            <a:pPr algn="ctr">
              <a:spcBef>
                <a:spcPct val="0"/>
              </a:spcBef>
              <a:buClrTx/>
            </a:pPr>
            <a:r>
              <a:rPr lang="en-US" sz="2800" dirty="0" smtClean="0">
                <a:solidFill>
                  <a:srgbClr val="5B0DAA"/>
                </a:solidFill>
                <a:latin typeface="Copperplate Gothic Light" pitchFamily="34" charset="0"/>
              </a:rPr>
              <a:t>Cubic Matrix Form</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762000" y="1219200"/>
            <a:ext cx="7858125" cy="4038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u="sng" dirty="0" smtClean="0">
                <a:solidFill>
                  <a:srgbClr val="800000"/>
                </a:solidFill>
              </a:rPr>
              <a:t>Geometric</a:t>
            </a:r>
            <a:r>
              <a:rPr lang="en-US" sz="1800" u="sng" baseline="30000" dirty="0" smtClean="0">
                <a:solidFill>
                  <a:srgbClr val="800000"/>
                </a:solidFill>
              </a:rPr>
              <a:t> </a:t>
            </a:r>
            <a:r>
              <a:rPr lang="en-US" sz="1800" u="sng" dirty="0" smtClean="0">
                <a:solidFill>
                  <a:srgbClr val="800000"/>
                </a:solidFill>
              </a:rPr>
              <a:t>Continuity</a:t>
            </a:r>
            <a:r>
              <a:rPr lang="en-US" sz="1800" dirty="0" smtClean="0">
                <a:solidFill>
                  <a:srgbClr val="800000"/>
                </a:solidFill>
              </a:rPr>
              <a:t>: </a:t>
            </a:r>
            <a:r>
              <a:rPr lang="en-US" sz="1800" i="1" dirty="0" err="1" smtClean="0">
                <a:solidFill>
                  <a:srgbClr val="800000"/>
                </a:solidFill>
              </a:rPr>
              <a:t>G</a:t>
            </a:r>
            <a:r>
              <a:rPr lang="en-US" sz="1800" baseline="30000" dirty="0" err="1" smtClean="0">
                <a:solidFill>
                  <a:srgbClr val="800000"/>
                </a:solidFill>
              </a:rPr>
              <a:t>i</a:t>
            </a:r>
            <a:endParaRPr lang="en-US" sz="1800"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Guarantees that direction of </a:t>
            </a:r>
            <a:r>
              <a:rPr lang="en-US" sz="1800" i="1" dirty="0" err="1" smtClean="0">
                <a:solidFill>
                  <a:srgbClr val="0000CC"/>
                </a:solidFill>
              </a:rPr>
              <a:t>i</a:t>
            </a:r>
            <a:r>
              <a:rPr lang="en-US" sz="1800" baseline="30000" dirty="0" err="1" smtClean="0">
                <a:solidFill>
                  <a:srgbClr val="0000CC"/>
                </a:solidFill>
              </a:rPr>
              <a:t>th</a:t>
            </a:r>
            <a:r>
              <a:rPr lang="en-US" sz="1800" dirty="0" smtClean="0">
                <a:solidFill>
                  <a:srgbClr val="0000CC"/>
                </a:solidFill>
              </a:rPr>
              <a:t> derivative equal</a:t>
            </a:r>
          </a:p>
          <a:p>
            <a:pPr marL="742950" lvl="1" indent="-285750">
              <a:spcBef>
                <a:spcPts val="600"/>
              </a:spcBef>
              <a:buClr>
                <a:srgbClr val="5B0DAA"/>
              </a:buClr>
              <a:buFont typeface="Wingdings" pitchFamily="2" charset="2"/>
              <a:buChar char="­"/>
            </a:pPr>
            <a:r>
              <a:rPr lang="en-US" sz="1800" i="1" dirty="0" smtClean="0">
                <a:solidFill>
                  <a:srgbClr val="0000CC"/>
                </a:solidFill>
              </a:rPr>
              <a:t>G</a:t>
            </a:r>
            <a:r>
              <a:rPr lang="en-US" sz="1800" baseline="30000" dirty="0" smtClean="0">
                <a:solidFill>
                  <a:srgbClr val="0000CC"/>
                </a:solidFill>
              </a:rPr>
              <a:t>0</a:t>
            </a:r>
            <a:r>
              <a:rPr lang="en-US" sz="1800" dirty="0" smtClean="0">
                <a:solidFill>
                  <a:srgbClr val="0000CC"/>
                </a:solidFill>
              </a:rPr>
              <a:t>: curves touch at join point</a:t>
            </a:r>
          </a:p>
          <a:p>
            <a:pPr marL="742950" lvl="1" indent="-285750">
              <a:spcBef>
                <a:spcPts val="600"/>
              </a:spcBef>
              <a:buClr>
                <a:srgbClr val="5B0DAA"/>
              </a:buClr>
              <a:buFont typeface="Wingdings" pitchFamily="2" charset="2"/>
              <a:buChar char="­"/>
            </a:pPr>
            <a:r>
              <a:rPr lang="en-US" sz="1800" i="1" dirty="0" smtClean="0">
                <a:solidFill>
                  <a:srgbClr val="0000CC"/>
                </a:solidFill>
              </a:rPr>
              <a:t>G</a:t>
            </a:r>
            <a:r>
              <a:rPr lang="en-US" sz="1800" baseline="30000" dirty="0" smtClean="0">
                <a:solidFill>
                  <a:srgbClr val="0000CC"/>
                </a:solidFill>
              </a:rPr>
              <a:t>1</a:t>
            </a:r>
            <a:r>
              <a:rPr lang="en-US" sz="1800" dirty="0" smtClean="0">
                <a:solidFill>
                  <a:srgbClr val="0000CC"/>
                </a:solidFill>
              </a:rPr>
              <a:t>: curves also share common tangent direction at join point</a:t>
            </a:r>
          </a:p>
          <a:p>
            <a:pPr marL="742950" lvl="1" indent="-285750">
              <a:spcBef>
                <a:spcPts val="600"/>
              </a:spcBef>
              <a:buClr>
                <a:srgbClr val="5B0DAA"/>
              </a:buClr>
              <a:buFont typeface="Wingdings" pitchFamily="2" charset="2"/>
              <a:buChar char="­"/>
            </a:pPr>
            <a:r>
              <a:rPr lang="en-US" sz="1800" i="1" dirty="0" smtClean="0">
                <a:solidFill>
                  <a:srgbClr val="0000CC"/>
                </a:solidFill>
              </a:rPr>
              <a:t>G</a:t>
            </a:r>
            <a:r>
              <a:rPr lang="en-US" sz="1800" baseline="30000" dirty="0" smtClean="0">
                <a:solidFill>
                  <a:srgbClr val="0000CC"/>
                </a:solidFill>
              </a:rPr>
              <a:t>2</a:t>
            </a:r>
            <a:r>
              <a:rPr lang="en-US" sz="1800" dirty="0" smtClean="0">
                <a:solidFill>
                  <a:srgbClr val="0000CC"/>
                </a:solidFill>
              </a:rPr>
              <a:t>: curves also share common center of curvature at join point</a:t>
            </a:r>
          </a:p>
          <a:p>
            <a:pPr marL="342900" indent="-342900">
              <a:lnSpc>
                <a:spcPct val="110000"/>
              </a:lnSpc>
              <a:buClr>
                <a:srgbClr val="800000"/>
              </a:buClr>
              <a:buFont typeface="Wingdings" pitchFamily="2" charset="2"/>
              <a:buChar char="l"/>
            </a:pPr>
            <a:r>
              <a:rPr lang="en-US" sz="1800" u="sng" dirty="0" smtClean="0">
                <a:solidFill>
                  <a:srgbClr val="800000"/>
                </a:solidFill>
              </a:rPr>
              <a:t>Mathematical</a:t>
            </a:r>
            <a:r>
              <a:rPr lang="en-US" sz="1800" u="sng" baseline="30000" dirty="0" smtClean="0">
                <a:solidFill>
                  <a:srgbClr val="800000"/>
                </a:solidFill>
              </a:rPr>
              <a:t> </a:t>
            </a:r>
            <a:r>
              <a:rPr lang="en-US" sz="1800" u="sng" dirty="0" smtClean="0">
                <a:solidFill>
                  <a:srgbClr val="800000"/>
                </a:solidFill>
              </a:rPr>
              <a:t>Continuity</a:t>
            </a:r>
            <a:r>
              <a:rPr lang="en-US" sz="1800" dirty="0" smtClean="0">
                <a:solidFill>
                  <a:srgbClr val="800000"/>
                </a:solidFill>
              </a:rPr>
              <a:t>: </a:t>
            </a:r>
            <a:r>
              <a:rPr lang="en-US" sz="1800" i="1" dirty="0" err="1" smtClean="0">
                <a:solidFill>
                  <a:srgbClr val="800000"/>
                </a:solidFill>
              </a:rPr>
              <a:t>C</a:t>
            </a:r>
            <a:r>
              <a:rPr lang="en-US" sz="1800" baseline="30000" dirty="0" err="1" smtClean="0">
                <a:solidFill>
                  <a:srgbClr val="800000"/>
                </a:solidFill>
              </a:rPr>
              <a:t>i</a:t>
            </a:r>
            <a:endParaRPr lang="en-US" sz="1800"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Guarantees that direction, magnitude of </a:t>
            </a:r>
            <a:r>
              <a:rPr lang="en-US" sz="1800" i="1" dirty="0" err="1" smtClean="0">
                <a:solidFill>
                  <a:srgbClr val="0000CC"/>
                </a:solidFill>
              </a:rPr>
              <a:t>i</a:t>
            </a:r>
            <a:r>
              <a:rPr lang="en-US" sz="1800" baseline="30000" dirty="0" err="1" smtClean="0">
                <a:solidFill>
                  <a:srgbClr val="0000CC"/>
                </a:solidFill>
              </a:rPr>
              <a:t>th</a:t>
            </a:r>
            <a:r>
              <a:rPr lang="en-US" sz="1800" dirty="0" smtClean="0">
                <a:solidFill>
                  <a:srgbClr val="0000CC"/>
                </a:solidFill>
              </a:rPr>
              <a:t> derivative equal</a:t>
            </a:r>
          </a:p>
          <a:p>
            <a:pPr marL="742950" lvl="1" indent="-285750">
              <a:spcBef>
                <a:spcPts val="600"/>
              </a:spcBef>
              <a:buClr>
                <a:srgbClr val="5B0DAA"/>
              </a:buClr>
              <a:buFont typeface="Wingdings" pitchFamily="2" charset="2"/>
              <a:buChar char="­"/>
            </a:pPr>
            <a:r>
              <a:rPr lang="en-US" sz="1800" i="1" dirty="0" smtClean="0">
                <a:solidFill>
                  <a:srgbClr val="0000CC"/>
                </a:solidFill>
              </a:rPr>
              <a:t>C</a:t>
            </a:r>
            <a:r>
              <a:rPr lang="en-US" sz="1800" baseline="30000" dirty="0" smtClean="0">
                <a:solidFill>
                  <a:srgbClr val="0000CC"/>
                </a:solidFill>
              </a:rPr>
              <a:t>0</a:t>
            </a:r>
            <a:r>
              <a:rPr lang="en-US" sz="1800" dirty="0" smtClean="0">
                <a:solidFill>
                  <a:srgbClr val="0000CC"/>
                </a:solidFill>
                <a:sym typeface="Symbol"/>
              </a:rPr>
              <a:t></a:t>
            </a:r>
            <a:r>
              <a:rPr lang="en-US" sz="1800" dirty="0" smtClean="0">
                <a:solidFill>
                  <a:srgbClr val="0000CC"/>
                </a:solidFill>
              </a:rPr>
              <a:t> </a:t>
            </a:r>
            <a:r>
              <a:rPr lang="en-US" sz="1800" i="1" dirty="0" smtClean="0">
                <a:solidFill>
                  <a:srgbClr val="0000CC"/>
                </a:solidFill>
              </a:rPr>
              <a:t>G</a:t>
            </a:r>
            <a:r>
              <a:rPr lang="en-US" sz="1800" baseline="30000" dirty="0" smtClean="0">
                <a:solidFill>
                  <a:srgbClr val="0000CC"/>
                </a:solidFill>
              </a:rPr>
              <a:t>0</a:t>
            </a:r>
            <a:r>
              <a:rPr lang="en-US" sz="1800" dirty="0" smtClean="0">
                <a:solidFill>
                  <a:srgbClr val="0000CC"/>
                </a:solidFill>
              </a:rPr>
              <a:t>: curves touch at join point</a:t>
            </a:r>
          </a:p>
          <a:p>
            <a:pPr marL="742950" lvl="1" indent="-285750">
              <a:spcBef>
                <a:spcPts val="600"/>
              </a:spcBef>
              <a:buClr>
                <a:srgbClr val="5B0DAA"/>
              </a:buClr>
              <a:buFont typeface="Wingdings" pitchFamily="2" charset="2"/>
              <a:buChar char="­"/>
            </a:pPr>
            <a:r>
              <a:rPr lang="en-US" sz="1800" i="1" dirty="0" smtClean="0">
                <a:solidFill>
                  <a:srgbClr val="0000CC"/>
                </a:solidFill>
              </a:rPr>
              <a:t>C</a:t>
            </a:r>
            <a:r>
              <a:rPr lang="en-US" sz="1800" baseline="30000" dirty="0" smtClean="0">
                <a:solidFill>
                  <a:srgbClr val="0000CC"/>
                </a:solidFill>
              </a:rPr>
              <a:t>1</a:t>
            </a:r>
            <a:r>
              <a:rPr lang="en-US" sz="1800" dirty="0" smtClean="0">
                <a:solidFill>
                  <a:srgbClr val="0000CC"/>
                </a:solidFill>
              </a:rPr>
              <a:t>: curves share common tangent direction / magnitude at join point</a:t>
            </a:r>
          </a:p>
          <a:p>
            <a:pPr marL="742950" lvl="1" indent="-285750">
              <a:spcBef>
                <a:spcPts val="600"/>
              </a:spcBef>
              <a:buClr>
                <a:srgbClr val="5B0DAA"/>
              </a:buClr>
              <a:buFont typeface="Wingdings" pitchFamily="2" charset="2"/>
              <a:buChar char="­"/>
            </a:pPr>
            <a:r>
              <a:rPr lang="en-US" sz="1800" i="1" dirty="0" smtClean="0">
                <a:solidFill>
                  <a:srgbClr val="0000CC"/>
                </a:solidFill>
              </a:rPr>
              <a:t>C</a:t>
            </a:r>
            <a:r>
              <a:rPr lang="en-US" sz="1800" baseline="30000" dirty="0" smtClean="0">
                <a:solidFill>
                  <a:srgbClr val="0000CC"/>
                </a:solidFill>
              </a:rPr>
              <a:t>2</a:t>
            </a:r>
            <a:r>
              <a:rPr lang="en-US" sz="1800" dirty="0" smtClean="0">
                <a:solidFill>
                  <a:srgbClr val="0000CC"/>
                </a:solidFill>
              </a:rPr>
              <a:t>: curves share common second derivative at join point</a:t>
            </a:r>
          </a:p>
        </p:txBody>
      </p:sp>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Geometric (</a:t>
            </a:r>
            <a:r>
              <a:rPr lang="en-US" sz="2800" dirty="0" err="1" smtClean="0">
                <a:solidFill>
                  <a:srgbClr val="5B0DAA"/>
                </a:solidFill>
              </a:rPr>
              <a:t>G</a:t>
            </a:r>
            <a:r>
              <a:rPr lang="en-US" sz="2800" baseline="30000" dirty="0" err="1" smtClean="0">
                <a:solidFill>
                  <a:srgbClr val="5B0DAA"/>
                </a:solidFill>
              </a:rPr>
              <a:t>i</a:t>
            </a:r>
            <a:r>
              <a:rPr lang="en-US" sz="2800" dirty="0" smtClean="0">
                <a:solidFill>
                  <a:srgbClr val="5B0DAA"/>
                </a:solidFill>
                <a:latin typeface="Copperplate Gothic Light" pitchFamily="34" charset="0"/>
              </a:rPr>
              <a:t>)</a:t>
            </a:r>
            <a:r>
              <a:rPr lang="en-US" sz="2800" i="1" dirty="0" smtClean="0">
                <a:solidFill>
                  <a:srgbClr val="5B0DAA"/>
                </a:solidFill>
                <a:latin typeface="Copperplate Gothic Light" pitchFamily="34" charset="0"/>
              </a:rPr>
              <a:t>vs.</a:t>
            </a:r>
            <a:r>
              <a:rPr lang="en-US" sz="2800" dirty="0" smtClean="0">
                <a:solidFill>
                  <a:srgbClr val="5B0DAA"/>
                </a:solidFill>
                <a:latin typeface="Copperplate Gothic Light" pitchFamily="34" charset="0"/>
              </a:rPr>
              <a:t> Mathematical (</a:t>
            </a:r>
            <a:r>
              <a:rPr lang="en-US" sz="2800" dirty="0" err="1" smtClean="0">
                <a:solidFill>
                  <a:srgbClr val="5B0DAA"/>
                </a:solidFill>
              </a:rPr>
              <a:t>C</a:t>
            </a:r>
            <a:r>
              <a:rPr lang="en-US" sz="2800" baseline="30000" dirty="0" err="1" smtClean="0">
                <a:solidFill>
                  <a:srgbClr val="5B0DAA"/>
                </a:solidFill>
              </a:rPr>
              <a:t>i</a:t>
            </a:r>
            <a:r>
              <a:rPr lang="en-US" sz="2800" dirty="0" smtClean="0">
                <a:solidFill>
                  <a:srgbClr val="5B0DAA"/>
                </a:solidFill>
                <a:latin typeface="Copperplate Gothic Light" pitchFamily="34" charset="0"/>
              </a:rPr>
              <a:t> ) Continuity</a:t>
            </a:r>
            <a:endParaRPr lang="en-US" sz="2000" dirty="0">
              <a:solidFill>
                <a:srgbClr val="5B0DAA"/>
              </a:solidFill>
              <a:latin typeface="Copperplate Gothic Light" pitchFamily="34" charset="0"/>
            </a:endParaRPr>
          </a:p>
        </p:txBody>
      </p:sp>
      <p:pic>
        <p:nvPicPr>
          <p:cNvPr id="10" name="Picture 9" descr="800px-Parametric_continuity_c0.gif"/>
          <p:cNvPicPr>
            <a:picLocks noChangeAspect="1"/>
          </p:cNvPicPr>
          <p:nvPr/>
        </p:nvPicPr>
        <p:blipFill>
          <a:blip r:embed="rId4" cstate="print"/>
          <a:stretch>
            <a:fillRect/>
          </a:stretch>
        </p:blipFill>
        <p:spPr>
          <a:xfrm>
            <a:off x="990600" y="4710589"/>
            <a:ext cx="3429000" cy="865823"/>
          </a:xfrm>
          <a:prstGeom prst="rect">
            <a:avLst/>
          </a:prstGeom>
        </p:spPr>
      </p:pic>
      <p:pic>
        <p:nvPicPr>
          <p:cNvPr id="14" name="Picture 13" descr="800px-Parametric_continuity_vector.svg.png"/>
          <p:cNvPicPr>
            <a:picLocks noChangeAspect="1"/>
          </p:cNvPicPr>
          <p:nvPr/>
        </p:nvPicPr>
        <p:blipFill>
          <a:blip r:embed="rId5" cstate="print"/>
          <a:stretch>
            <a:fillRect/>
          </a:stretch>
        </p:blipFill>
        <p:spPr>
          <a:xfrm>
            <a:off x="4779818" y="4648200"/>
            <a:ext cx="3602182" cy="990600"/>
          </a:xfrm>
          <a:prstGeom prst="rect">
            <a:avLst/>
          </a:prstGeom>
        </p:spPr>
      </p:pic>
      <p:sp>
        <p:nvSpPr>
          <p:cNvPr id="15" name="Rectangle 14"/>
          <p:cNvSpPr/>
          <p:nvPr/>
        </p:nvSpPr>
        <p:spPr>
          <a:xfrm>
            <a:off x="2851807" y="5715000"/>
            <a:ext cx="3354060" cy="461665"/>
          </a:xfrm>
          <a:prstGeom prst="rect">
            <a:avLst/>
          </a:prstGeom>
        </p:spPr>
        <p:txBody>
          <a:bodyPr wrap="none">
            <a:spAutoFit/>
          </a:bodyPr>
          <a:lstStyle/>
          <a:p>
            <a:pPr algn="ctr">
              <a:spcBef>
                <a:spcPts val="0"/>
              </a:spcBef>
            </a:pPr>
            <a:r>
              <a:rPr lang="en-US" sz="1200" dirty="0" smtClean="0"/>
              <a:t>© 2008 – 2009 Wikipedia, </a:t>
            </a:r>
            <a:r>
              <a:rPr lang="en-US" sz="1200" i="1" dirty="0" smtClean="0"/>
              <a:t>Smooth Function</a:t>
            </a:r>
          </a:p>
          <a:p>
            <a:pPr algn="ctr">
              <a:spcBef>
                <a:spcPts val="0"/>
              </a:spcBef>
            </a:pPr>
            <a:r>
              <a:rPr lang="en-US" sz="1200" dirty="0" smtClean="0">
                <a:hlinkClick r:id="rId6"/>
              </a:rPr>
              <a:t>http://bit.ly/hQwnY2</a:t>
            </a:r>
            <a:endParaRPr lang="en-US" sz="1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up)">
                                      <p:cBhvr>
                                        <p:cTn id="33" dur="500"/>
                                        <p:tgtEl>
                                          <p:spTgt spid="7">
                                            <p:txEl>
                                              <p:pRg st="5" end="5"/>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500"/>
                                        <p:tgtEl>
                                          <p:spTgt spid="7">
                                            <p:txEl>
                                              <p:pRg st="6" end="6"/>
                                            </p:txEl>
                                          </p:spTgt>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wipe(up)">
                                      <p:cBhvr>
                                        <p:cTn id="41" dur="500"/>
                                        <p:tgtEl>
                                          <p:spTgt spid="7">
                                            <p:txEl>
                                              <p:pRg st="7" end="7"/>
                                            </p:txEl>
                                          </p:spTgt>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wipe(up)">
                                      <p:cBhvr>
                                        <p:cTn id="45" dur="500"/>
                                        <p:tgtEl>
                                          <p:spTgt spid="7">
                                            <p:txEl>
                                              <p:pRg st="8" end="8"/>
                                            </p:txEl>
                                          </p:spTgt>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wipe(up)">
                                      <p:cBhvr>
                                        <p:cTn id="49" dur="500"/>
                                        <p:tgtEl>
                                          <p:spTgt spid="7">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Connecting </a:t>
            </a: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Curves:</a:t>
            </a:r>
          </a:p>
          <a:p>
            <a:pPr algn="ctr">
              <a:spcBef>
                <a:spcPct val="0"/>
              </a:spcBef>
              <a:buClrTx/>
            </a:pPr>
            <a:r>
              <a:rPr lang="en-US" sz="2800" dirty="0" err="1" smtClean="0">
                <a:solidFill>
                  <a:srgbClr val="5B0DAA"/>
                </a:solidFill>
                <a:latin typeface="+mn-lt"/>
              </a:rPr>
              <a:t>C</a:t>
            </a:r>
            <a:r>
              <a:rPr lang="en-US" sz="2800" baseline="30000" dirty="0" err="1" smtClean="0">
                <a:solidFill>
                  <a:srgbClr val="5B0DAA"/>
                </a:solidFill>
                <a:latin typeface="+mn-lt"/>
              </a:rPr>
              <a:t>i</a:t>
            </a:r>
            <a:r>
              <a:rPr lang="en-US" sz="2800" dirty="0" smtClean="0">
                <a:solidFill>
                  <a:srgbClr val="5B0DAA"/>
                </a:solidFill>
                <a:latin typeface="Copperplate Gothic Light" pitchFamily="34" charset="0"/>
              </a:rPr>
              <a:t> Continuity</a:t>
            </a:r>
            <a:endParaRPr lang="en-US" sz="2000" dirty="0">
              <a:solidFill>
                <a:srgbClr val="5B0DAA"/>
              </a:solidFill>
              <a:latin typeface="Copperplate Gothic Light" pitchFamily="34" charset="0"/>
            </a:endParaRPr>
          </a:p>
        </p:txBody>
      </p:sp>
      <p:sp>
        <p:nvSpPr>
          <p:cNvPr id="12" name="Rectangle 5"/>
          <p:cNvSpPr>
            <a:spLocks noChangeArrowheads="1"/>
          </p:cNvSpPr>
          <p:nvPr/>
        </p:nvSpPr>
        <p:spPr bwMode="auto">
          <a:xfrm>
            <a:off x="457200" y="5943600"/>
            <a:ext cx="4480714"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2003 – 2006 S. Rotenberg, UCSD</a:t>
            </a:r>
            <a:endParaRPr lang="en-GB" sz="1200" dirty="0">
              <a:solidFill>
                <a:srgbClr val="003366"/>
              </a:solidFill>
              <a:sym typeface="Symbol" pitchFamily="18" charset="2"/>
            </a:endParaRPr>
          </a:p>
          <a:p>
            <a:pPr>
              <a:spcBef>
                <a:spcPts val="0"/>
              </a:spcBef>
            </a:pPr>
            <a:r>
              <a:rPr lang="en-US" sz="1200" dirty="0" smtClean="0">
                <a:solidFill>
                  <a:srgbClr val="003366"/>
                </a:solidFill>
              </a:rPr>
              <a:t>CSE167: Computer Graphics, Fall 2006</a:t>
            </a:r>
            <a:r>
              <a:rPr lang="en-GB" sz="1200" dirty="0" smtClean="0">
                <a:solidFill>
                  <a:srgbClr val="003366"/>
                </a:solidFill>
                <a:sym typeface="Symbol" pitchFamily="18" charset="2"/>
              </a:rPr>
              <a:t>, </a:t>
            </a:r>
            <a:r>
              <a:rPr lang="en-GB" sz="1200" dirty="0" smtClean="0">
                <a:solidFill>
                  <a:srgbClr val="003366"/>
                </a:solidFill>
                <a:sym typeface="Symbol" pitchFamily="18" charset="2"/>
                <a:hlinkClick r:id="rId4"/>
              </a:rPr>
              <a:t>http://bit.ly/hXxAlP</a:t>
            </a:r>
            <a:endParaRPr lang="en-US" sz="1200" dirty="0">
              <a:solidFill>
                <a:srgbClr val="003366"/>
              </a:solidFill>
              <a:sym typeface="Symbol" pitchFamily="18" charset="2"/>
            </a:endParaRPr>
          </a:p>
        </p:txBody>
      </p:sp>
      <p:pic>
        <p:nvPicPr>
          <p:cNvPr id="13" name="Picture 12" descr="UCSD_logo_top.gif"/>
          <p:cNvPicPr>
            <a:picLocks noChangeAspect="1"/>
          </p:cNvPicPr>
          <p:nvPr/>
        </p:nvPicPr>
        <p:blipFill>
          <a:blip r:embed="rId5" cstate="print"/>
          <a:stretch>
            <a:fillRect/>
          </a:stretch>
        </p:blipFill>
        <p:spPr>
          <a:xfrm>
            <a:off x="6400800" y="6036320"/>
            <a:ext cx="1781175" cy="276225"/>
          </a:xfrm>
          <a:prstGeom prst="rect">
            <a:avLst/>
          </a:prstGeom>
        </p:spPr>
      </p:pic>
      <p:pic>
        <p:nvPicPr>
          <p:cNvPr id="6" name="Picture 1"/>
          <p:cNvPicPr>
            <a:picLocks noChangeAspect="1" noChangeArrowheads="1"/>
          </p:cNvPicPr>
          <p:nvPr/>
        </p:nvPicPr>
        <p:blipFill>
          <a:blip r:embed="rId6" cstate="print"/>
          <a:srcRect/>
          <a:stretch>
            <a:fillRect/>
          </a:stretch>
        </p:blipFill>
        <p:spPr bwMode="auto">
          <a:xfrm>
            <a:off x="762000" y="1114425"/>
            <a:ext cx="7886700" cy="4448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Building 3-D Primitives</a:t>
            </a:r>
            <a:endParaRPr lang="en-US" sz="2000" dirty="0">
              <a:solidFill>
                <a:srgbClr val="5B0DAA"/>
              </a:solidFill>
              <a:latin typeface="Copperplate Gothic Light" pitchFamily="34" charset="0"/>
            </a:endParaRPr>
          </a:p>
        </p:txBody>
      </p:sp>
      <p:sp>
        <p:nvSpPr>
          <p:cNvPr id="6" name="Rectangle 5"/>
          <p:cNvSpPr/>
          <p:nvPr/>
        </p:nvSpPr>
        <p:spPr>
          <a:xfrm>
            <a:off x="457200" y="5943600"/>
            <a:ext cx="4800600" cy="461665"/>
          </a:xfrm>
          <a:prstGeom prst="rect">
            <a:avLst/>
          </a:prstGeom>
        </p:spPr>
        <p:txBody>
          <a:bodyPr wrap="square">
            <a:spAutoFit/>
          </a:bodyPr>
          <a:lstStyle/>
          <a:p>
            <a:pPr>
              <a:spcBef>
                <a:spcPts val="0"/>
              </a:spcBef>
            </a:pPr>
            <a:r>
              <a:rPr lang="en-US" sz="1200" dirty="0" smtClean="0">
                <a:solidFill>
                  <a:srgbClr val="800000"/>
                </a:solidFill>
              </a:rPr>
              <a:t>Adapted from slides © 2010 van Dam </a:t>
            </a:r>
            <a:r>
              <a:rPr lang="en-US" sz="1200" i="1" dirty="0" smtClean="0">
                <a:solidFill>
                  <a:srgbClr val="800000"/>
                </a:solidFill>
              </a:rPr>
              <a:t>et al.</a:t>
            </a:r>
            <a:r>
              <a:rPr lang="en-US" sz="1200" dirty="0" smtClean="0">
                <a:solidFill>
                  <a:srgbClr val="800000"/>
                </a:solidFill>
              </a:rPr>
              <a:t>, Brown University</a:t>
            </a:r>
            <a:endParaRPr lang="en-US" sz="1200" i="1" dirty="0" smtClean="0">
              <a:solidFill>
                <a:srgbClr val="800000"/>
              </a:solidFill>
            </a:endParaRPr>
          </a:p>
          <a:p>
            <a:pPr>
              <a:spcBef>
                <a:spcPts val="0"/>
              </a:spcBef>
            </a:pPr>
            <a:r>
              <a:rPr lang="en-US" sz="1200" dirty="0" smtClean="0">
                <a:solidFill>
                  <a:srgbClr val="008000"/>
                </a:solidFill>
                <a:hlinkClick r:id="rId4"/>
              </a:rPr>
              <a:t>http://bit.ly/hiSt0f</a:t>
            </a:r>
            <a:r>
              <a:rPr lang="en-US" sz="1200" dirty="0" smtClean="0">
                <a:solidFill>
                  <a:srgbClr val="008000"/>
                </a:solidFill>
              </a:rPr>
              <a:t>   </a:t>
            </a:r>
            <a:r>
              <a:rPr lang="en-US" sz="1200" dirty="0" smtClean="0">
                <a:solidFill>
                  <a:srgbClr val="800000"/>
                </a:solidFill>
              </a:rPr>
              <a:t>Reused with permission.</a:t>
            </a:r>
            <a:endParaRPr lang="en-US" sz="1200" dirty="0">
              <a:solidFill>
                <a:srgbClr val="800000"/>
              </a:solidFill>
            </a:endParaRPr>
          </a:p>
        </p:txBody>
      </p:sp>
      <p:pic>
        <p:nvPicPr>
          <p:cNvPr id="10" name="Picture 9" descr="brown-logo.png"/>
          <p:cNvPicPr>
            <a:picLocks noChangeAspect="1"/>
          </p:cNvPicPr>
          <p:nvPr/>
        </p:nvPicPr>
        <p:blipFill>
          <a:blip r:embed="rId5" cstate="print"/>
          <a:stretch>
            <a:fillRect/>
          </a:stretch>
        </p:blipFill>
        <p:spPr>
          <a:xfrm>
            <a:off x="5341844" y="5943600"/>
            <a:ext cx="268941" cy="457200"/>
          </a:xfrm>
          <a:prstGeom prst="rect">
            <a:avLst/>
          </a:prstGeom>
        </p:spPr>
      </p:pic>
      <p:pic>
        <p:nvPicPr>
          <p:cNvPr id="8" name="Picture 2"/>
          <p:cNvPicPr>
            <a:picLocks noChangeAspect="1" noChangeArrowheads="1"/>
          </p:cNvPicPr>
          <p:nvPr/>
        </p:nvPicPr>
        <p:blipFill>
          <a:blip r:embed="rId6" cstate="print"/>
          <a:srcRect/>
          <a:stretch>
            <a:fillRect/>
          </a:stretch>
        </p:blipFill>
        <p:spPr bwMode="auto">
          <a:xfrm>
            <a:off x="685800" y="1066800"/>
            <a:ext cx="7659438" cy="4343400"/>
          </a:xfrm>
          <a:prstGeom prst="rect">
            <a:avLst/>
          </a:prstGeom>
          <a:noFill/>
          <a:ln w="9525">
            <a:noFill/>
            <a:miter lim="800000"/>
            <a:headEnd/>
            <a:tailEnd/>
          </a:ln>
        </p:spPr>
      </p:pic>
      <p:sp>
        <p:nvSpPr>
          <p:cNvPr id="11" name="Rectangle 10"/>
          <p:cNvSpPr/>
          <p:nvPr/>
        </p:nvSpPr>
        <p:spPr>
          <a:xfrm>
            <a:off x="5791200" y="3886200"/>
            <a:ext cx="3276600" cy="246221"/>
          </a:xfrm>
          <a:prstGeom prst="rect">
            <a:avLst/>
          </a:prstGeom>
        </p:spPr>
        <p:txBody>
          <a:bodyPr wrap="square">
            <a:spAutoFit/>
          </a:bodyPr>
          <a:lstStyle/>
          <a:p>
            <a:r>
              <a:rPr lang="en-US" sz="1000" dirty="0" smtClean="0">
                <a:solidFill>
                  <a:srgbClr val="800000"/>
                </a:solidFill>
              </a:rPr>
              <a:t>Image credit (Stanford Bunny): </a:t>
            </a:r>
            <a:r>
              <a:rPr lang="en-US" sz="1000" dirty="0" smtClean="0">
                <a:solidFill>
                  <a:srgbClr val="800000"/>
                </a:solidFill>
                <a:hlinkClick r:id="rId7"/>
              </a:rPr>
              <a:t>http://bit.ly/fDSxn9</a:t>
            </a:r>
            <a:endParaRPr lang="en-US" sz="1000" dirty="0">
              <a:solidFill>
                <a:srgbClr val="8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Rectangle 2"/>
          <p:cNvSpPr>
            <a:spLocks noChangeArrowheads="1"/>
          </p:cNvSpPr>
          <p:nvPr/>
        </p:nvSpPr>
        <p:spPr bwMode="auto">
          <a:xfrm>
            <a:off x="609600" y="1268413"/>
            <a:ext cx="8015288" cy="4294187"/>
          </a:xfrm>
          <a:prstGeom prst="rect">
            <a:avLst/>
          </a:prstGeom>
          <a:noFill/>
          <a:ln w="9525">
            <a:noFill/>
            <a:miter lim="800000"/>
            <a:headEnd/>
            <a:tailEnd/>
          </a:ln>
          <a:effectLst/>
        </p:spPr>
        <p:txBody>
          <a:bodyPr/>
          <a:lstStyle/>
          <a:p>
            <a:pPr marL="342900" indent="-342900">
              <a:buClr>
                <a:srgbClr val="5B0DAA"/>
              </a:buClr>
              <a:buFont typeface="Arial" pitchFamily="34" charset="0"/>
              <a:buChar char="•"/>
            </a:pPr>
            <a:endParaRPr lang="en-GB" sz="1800" dirty="0" smtClean="0">
              <a:sym typeface="Symbol" pitchFamily="18" charset="2"/>
            </a:endParaRPr>
          </a:p>
        </p:txBody>
      </p:sp>
      <p:sp>
        <p:nvSpPr>
          <p:cNvPr id="13"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Surface Modeling:</a:t>
            </a:r>
          </a:p>
          <a:p>
            <a:pPr algn="ctr">
              <a:spcBef>
                <a:spcPct val="0"/>
              </a:spcBef>
              <a:buClrTx/>
            </a:pPr>
            <a:r>
              <a:rPr lang="en-US" sz="2800" dirty="0" smtClean="0">
                <a:solidFill>
                  <a:srgbClr val="5B0DAA"/>
                </a:solidFill>
                <a:latin typeface="Copperplate Gothic Light" pitchFamily="34" charset="0"/>
              </a:rPr>
              <a:t>Utah Teapot</a:t>
            </a:r>
            <a:endParaRPr lang="en-US" sz="2000" dirty="0">
              <a:solidFill>
                <a:srgbClr val="5B0DAA"/>
              </a:solidFill>
              <a:latin typeface="Copperplate Gothic Light" pitchFamily="34" charset="0"/>
            </a:endParaRPr>
          </a:p>
        </p:txBody>
      </p:sp>
      <p:sp>
        <p:nvSpPr>
          <p:cNvPr id="14"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4"/>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5" name="Picture 14" descr="dculogo.jpg"/>
          <p:cNvPicPr>
            <a:picLocks noChangeAspect="1"/>
          </p:cNvPicPr>
          <p:nvPr/>
        </p:nvPicPr>
        <p:blipFill>
          <a:blip r:embed="rId5" cstate="print"/>
          <a:stretch>
            <a:fillRect/>
          </a:stretch>
        </p:blipFill>
        <p:spPr>
          <a:xfrm>
            <a:off x="5181600" y="5762625"/>
            <a:ext cx="838200" cy="638175"/>
          </a:xfrm>
          <a:prstGeom prst="rect">
            <a:avLst/>
          </a:prstGeom>
        </p:spPr>
      </p:pic>
      <p:pic>
        <p:nvPicPr>
          <p:cNvPr id="18" name="Picture 5"/>
          <p:cNvPicPr>
            <a:picLocks noChangeAspect="1" noChangeArrowheads="1"/>
          </p:cNvPicPr>
          <p:nvPr/>
        </p:nvPicPr>
        <p:blipFill>
          <a:blip r:embed="rId6" cstate="print"/>
          <a:srcRect/>
          <a:stretch>
            <a:fillRect/>
          </a:stretch>
        </p:blipFill>
        <p:spPr bwMode="auto">
          <a:xfrm>
            <a:off x="7435468" y="2362200"/>
            <a:ext cx="1569244" cy="1013139"/>
          </a:xfrm>
          <a:prstGeom prst="rect">
            <a:avLst/>
          </a:prstGeom>
          <a:noFill/>
          <a:ln w="9525">
            <a:noFill/>
            <a:miter lim="800000"/>
            <a:headEnd/>
            <a:tailEnd/>
          </a:ln>
          <a:effectLst/>
        </p:spPr>
      </p:pic>
      <p:pic>
        <p:nvPicPr>
          <p:cNvPr id="19" name="Picture 6"/>
          <p:cNvPicPr>
            <a:picLocks noChangeAspect="1" noChangeArrowheads="1"/>
          </p:cNvPicPr>
          <p:nvPr/>
        </p:nvPicPr>
        <p:blipFill>
          <a:blip r:embed="rId7" cstate="print"/>
          <a:srcRect/>
          <a:stretch>
            <a:fillRect/>
          </a:stretch>
        </p:blipFill>
        <p:spPr bwMode="auto">
          <a:xfrm>
            <a:off x="7372381" y="3626649"/>
            <a:ext cx="1695419" cy="1021551"/>
          </a:xfrm>
          <a:prstGeom prst="rect">
            <a:avLst/>
          </a:prstGeom>
          <a:noFill/>
          <a:ln w="9525">
            <a:noFill/>
            <a:miter lim="800000"/>
            <a:headEnd/>
            <a:tailEnd/>
          </a:ln>
          <a:effectLst/>
        </p:spPr>
      </p:pic>
      <p:sp>
        <p:nvSpPr>
          <p:cNvPr id="21" name="Rectangle 3"/>
          <p:cNvSpPr txBox="1">
            <a:spLocks noChangeArrowheads="1"/>
          </p:cNvSpPr>
          <p:nvPr/>
        </p:nvSpPr>
        <p:spPr>
          <a:xfrm>
            <a:off x="533400" y="990600"/>
            <a:ext cx="7945438" cy="4724400"/>
          </a:xfrm>
          <a:prstGeom prst="rect">
            <a:avLst/>
          </a:prstGeom>
        </p:spPr>
        <p:txBody>
          <a:bodyPr/>
          <a:lstStyle/>
          <a:p>
            <a:pPr marL="342900" lvl="0" indent="-342900">
              <a:buClr>
                <a:srgbClr val="5B0DAA"/>
              </a:buClr>
              <a:buFont typeface="Wingdings" pitchFamily="2" charset="2"/>
              <a:buChar char="l"/>
            </a:pPr>
            <a:r>
              <a:rPr lang="en-GB" sz="1800" dirty="0" smtClean="0">
                <a:sym typeface="Symbol" pitchFamily="18" charset="2"/>
              </a:rPr>
              <a:t>Many real-world objects: inherently smooth</a:t>
            </a:r>
            <a:endParaRPr kumimoji="0" lang="en-US" altLang="zh-CN" sz="18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0" fontAlgn="base" latinLnBrk="0" hangingPunct="0">
              <a:lnSpc>
                <a:spcPct val="100000"/>
              </a:lnSpc>
              <a:spcBef>
                <a:spcPct val="20000"/>
              </a:spcBef>
              <a:spcAft>
                <a:spcPct val="0"/>
              </a:spcAft>
              <a:buClr>
                <a:srgbClr val="5B0DAA"/>
              </a:buClr>
              <a:buSzTx/>
              <a:buFont typeface="Wingdings" pitchFamily="2" charset="2"/>
              <a:buChar char="­"/>
              <a:tabLst/>
              <a:defRPr/>
            </a:pPr>
            <a:r>
              <a:rPr lang="en-GB" sz="1800" dirty="0" smtClean="0">
                <a:sym typeface="Symbol" pitchFamily="18" charset="2"/>
              </a:rPr>
              <a:t>Therefore need infinitely many points to model them</a:t>
            </a:r>
          </a:p>
          <a:p>
            <a:pPr marL="742950" marR="0" lvl="1" indent="-285750" algn="l" defTabSz="914400" rtl="0" eaLnBrk="0" fontAlgn="base" latinLnBrk="0" hangingPunct="0">
              <a:lnSpc>
                <a:spcPct val="100000"/>
              </a:lnSpc>
              <a:spcBef>
                <a:spcPct val="20000"/>
              </a:spcBef>
              <a:spcAft>
                <a:spcPct val="0"/>
              </a:spcAft>
              <a:buClr>
                <a:srgbClr val="5B0DAA"/>
              </a:buClr>
              <a:buSzTx/>
              <a:buFont typeface="Wingdings" pitchFamily="2" charset="2"/>
              <a:buChar char="­"/>
              <a:tabLst/>
              <a:defRPr/>
            </a:pPr>
            <a:r>
              <a:rPr lang="en-GB" sz="1800" dirty="0" smtClean="0">
                <a:sym typeface="Symbol" pitchFamily="18" charset="2"/>
              </a:rPr>
              <a:t>Not feasible for a computer with finite storage</a:t>
            </a:r>
          </a:p>
          <a:p>
            <a:pPr marL="342900" lvl="0" indent="-342900">
              <a:buClr>
                <a:srgbClr val="5B0DAA"/>
              </a:buClr>
              <a:buFont typeface="Wingdings" pitchFamily="2" charset="2"/>
              <a:buChar char="l"/>
            </a:pPr>
            <a:r>
              <a:rPr lang="en-GB" sz="1800" dirty="0" smtClean="0">
                <a:sym typeface="Symbol" pitchFamily="18" charset="2"/>
              </a:rPr>
              <a:t>More often we merely approximate objects with</a:t>
            </a:r>
          </a:p>
          <a:p>
            <a:pPr marL="742950" lvl="1" indent="-285750">
              <a:buClr>
                <a:srgbClr val="5B0DAA"/>
              </a:buClr>
              <a:buFont typeface="Wingdings" pitchFamily="2" charset="2"/>
              <a:buChar char="­"/>
              <a:defRPr/>
            </a:pPr>
            <a:r>
              <a:rPr lang="en-GB" sz="1800" dirty="0" smtClean="0">
                <a:sym typeface="Symbol" pitchFamily="18" charset="2"/>
              </a:rPr>
              <a:t>Pieces of planes</a:t>
            </a:r>
          </a:p>
          <a:p>
            <a:pPr marL="742950" lvl="1" indent="-285750">
              <a:buClr>
                <a:srgbClr val="5B0DAA"/>
              </a:buClr>
              <a:buFont typeface="Wingdings" pitchFamily="2" charset="2"/>
              <a:buChar char="­"/>
              <a:defRPr/>
            </a:pPr>
            <a:r>
              <a:rPr lang="en-GB" sz="1800" dirty="0" smtClean="0">
                <a:sym typeface="Symbol" pitchFamily="18" charset="2"/>
              </a:rPr>
              <a:t>Spheres</a:t>
            </a:r>
          </a:p>
          <a:p>
            <a:pPr marL="742950" lvl="1" indent="-285750">
              <a:buClr>
                <a:srgbClr val="5B0DAA"/>
              </a:buClr>
              <a:buFont typeface="Wingdings" pitchFamily="2" charset="2"/>
              <a:buChar char="­"/>
              <a:defRPr/>
            </a:pPr>
            <a:r>
              <a:rPr lang="en-GB" sz="1800" dirty="0" smtClean="0">
                <a:sym typeface="Symbol" pitchFamily="18" charset="2"/>
              </a:rPr>
              <a:t>Other shapes that are easy to describe mathematically</a:t>
            </a:r>
          </a:p>
          <a:p>
            <a:pPr marL="342900" lvl="0" indent="-342900">
              <a:buClr>
                <a:srgbClr val="5B0DAA"/>
              </a:buClr>
              <a:buFont typeface="Wingdings" pitchFamily="2" charset="2"/>
              <a:buChar char="l"/>
            </a:pPr>
            <a:r>
              <a:rPr lang="en-GB" sz="1800" dirty="0" smtClean="0">
                <a:sym typeface="Symbol" pitchFamily="18" charset="2"/>
              </a:rPr>
              <a:t>Two most common representations for 3-D surfaces</a:t>
            </a:r>
          </a:p>
          <a:p>
            <a:pPr marL="742950" lvl="1" indent="-285750">
              <a:buClr>
                <a:srgbClr val="5B0DAA"/>
              </a:buClr>
              <a:buFont typeface="Wingdings" pitchFamily="2" charset="2"/>
              <a:buChar char="­"/>
              <a:defRPr/>
            </a:pPr>
            <a:r>
              <a:rPr lang="en-GB" sz="1800" dirty="0" smtClean="0">
                <a:sym typeface="Symbol" pitchFamily="18" charset="2"/>
              </a:rPr>
              <a:t>Polygon mesh surfaces</a:t>
            </a:r>
          </a:p>
          <a:p>
            <a:pPr marL="742950" lvl="1" indent="-285750">
              <a:buClr>
                <a:srgbClr val="5B0DAA"/>
              </a:buClr>
              <a:buFont typeface="Wingdings" pitchFamily="2" charset="2"/>
              <a:buChar char="­"/>
              <a:defRPr/>
            </a:pPr>
            <a:r>
              <a:rPr lang="en-GB" sz="1800" dirty="0" smtClean="0">
                <a:sym typeface="Symbol" pitchFamily="18" charset="2"/>
              </a:rPr>
              <a:t>Parametric surfaces</a:t>
            </a:r>
          </a:p>
          <a:p>
            <a:pPr marL="342900" lvl="0" indent="-342900">
              <a:buClr>
                <a:srgbClr val="5B0DAA"/>
              </a:buClr>
              <a:buFont typeface="Wingdings" pitchFamily="2" charset="2"/>
              <a:buChar char="l"/>
            </a:pPr>
            <a:r>
              <a:rPr lang="en-GB" sz="1800" dirty="0" smtClean="0">
                <a:sym typeface="Symbol" pitchFamily="18" charset="2"/>
              </a:rPr>
              <a:t>Will also discuss parametric curves</a:t>
            </a:r>
          </a:p>
          <a:p>
            <a:pPr marL="742950" lvl="1" indent="-285750">
              <a:buClr>
                <a:srgbClr val="5B0DAA"/>
              </a:buClr>
              <a:buFont typeface="Wingdings" pitchFamily="2" charset="2"/>
              <a:buChar char="­"/>
              <a:defRPr/>
            </a:pPr>
            <a:r>
              <a:rPr lang="en-GB" sz="1800" dirty="0" smtClean="0">
                <a:sym typeface="Symbol" pitchFamily="18" charset="2"/>
              </a:rPr>
              <a:t>2-D, embedded in 3-D</a:t>
            </a:r>
          </a:p>
          <a:p>
            <a:pPr marL="742950" lvl="1" indent="-285750">
              <a:buClr>
                <a:srgbClr val="5B0DAA"/>
              </a:buClr>
              <a:buFont typeface="Wingdings" pitchFamily="2" charset="2"/>
              <a:buChar char="­"/>
              <a:defRPr/>
            </a:pPr>
            <a:r>
              <a:rPr lang="en-GB" sz="1800" dirty="0" smtClean="0">
                <a:sym typeface="Symbol" pitchFamily="18" charset="2"/>
              </a:rPr>
              <a:t>Think of parametric surfaces as generalization of curves</a:t>
            </a:r>
          </a:p>
        </p:txBody>
      </p:sp>
      <p:pic>
        <p:nvPicPr>
          <p:cNvPr id="22" name="Picture 3"/>
          <p:cNvPicPr>
            <a:picLocks noChangeAspect="1" noChangeArrowheads="1"/>
          </p:cNvPicPr>
          <p:nvPr/>
        </p:nvPicPr>
        <p:blipFill>
          <a:blip r:embed="rId8" cstate="print"/>
          <a:srcRect/>
          <a:stretch>
            <a:fillRect/>
          </a:stretch>
        </p:blipFill>
        <p:spPr bwMode="auto">
          <a:xfrm>
            <a:off x="7418466" y="990600"/>
            <a:ext cx="1603248" cy="1066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wipe(up)">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wipe(up)">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wipe(up)">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wipe(up)">
                                      <p:cBhvr>
                                        <p:cTn id="32" dur="5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Effect transition="in" filter="wipe(up)">
                                      <p:cBhvr>
                                        <p:cTn id="42" dur="500"/>
                                        <p:tgtEl>
                                          <p:spTgt spid="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1">
                                            <p:txEl>
                                              <p:pRg st="6" end="6"/>
                                            </p:txEl>
                                          </p:spTgt>
                                        </p:tgtEl>
                                        <p:attrNameLst>
                                          <p:attrName>style.visibility</p:attrName>
                                        </p:attrNameLst>
                                      </p:cBhvr>
                                      <p:to>
                                        <p:strVal val="visible"/>
                                      </p:to>
                                    </p:set>
                                    <p:animEffect transition="in" filter="wipe(up)">
                                      <p:cBhvr>
                                        <p:cTn id="47" dur="500"/>
                                        <p:tgtEl>
                                          <p:spTgt spid="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1">
                                            <p:txEl>
                                              <p:pRg st="7" end="7"/>
                                            </p:txEl>
                                          </p:spTgt>
                                        </p:tgtEl>
                                        <p:attrNameLst>
                                          <p:attrName>style.visibility</p:attrName>
                                        </p:attrNameLst>
                                      </p:cBhvr>
                                      <p:to>
                                        <p:strVal val="visible"/>
                                      </p:to>
                                    </p:set>
                                    <p:animEffect transition="in" filter="wipe(up)">
                                      <p:cBhvr>
                                        <p:cTn id="52" dur="500"/>
                                        <p:tgtEl>
                                          <p:spTgt spid="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1">
                                            <p:txEl>
                                              <p:pRg st="8" end="8"/>
                                            </p:txEl>
                                          </p:spTgt>
                                        </p:tgtEl>
                                        <p:attrNameLst>
                                          <p:attrName>style.visibility</p:attrName>
                                        </p:attrNameLst>
                                      </p:cBhvr>
                                      <p:to>
                                        <p:strVal val="visible"/>
                                      </p:to>
                                    </p:set>
                                    <p:animEffect transition="in" filter="wipe(up)">
                                      <p:cBhvr>
                                        <p:cTn id="57" dur="500"/>
                                        <p:tgtEl>
                                          <p:spTgt spid="21">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dissolv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1">
                                            <p:txEl>
                                              <p:pRg st="9" end="9"/>
                                            </p:txEl>
                                          </p:spTgt>
                                        </p:tgtEl>
                                        <p:attrNameLst>
                                          <p:attrName>style.visibility</p:attrName>
                                        </p:attrNameLst>
                                      </p:cBhvr>
                                      <p:to>
                                        <p:strVal val="visible"/>
                                      </p:to>
                                    </p:set>
                                    <p:animEffect transition="in" filter="wipe(up)">
                                      <p:cBhvr>
                                        <p:cTn id="67" dur="500"/>
                                        <p:tgtEl>
                                          <p:spTgt spid="21">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1">
                                            <p:txEl>
                                              <p:pRg st="10" end="10"/>
                                            </p:txEl>
                                          </p:spTgt>
                                        </p:tgtEl>
                                        <p:attrNameLst>
                                          <p:attrName>style.visibility</p:attrName>
                                        </p:attrNameLst>
                                      </p:cBhvr>
                                      <p:to>
                                        <p:strVal val="visible"/>
                                      </p:to>
                                    </p:set>
                                    <p:animEffect transition="in" filter="wipe(up)">
                                      <p:cBhvr>
                                        <p:cTn id="72" dur="500"/>
                                        <p:tgtEl>
                                          <p:spTgt spid="21">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1">
                                            <p:txEl>
                                              <p:pRg st="11" end="11"/>
                                            </p:txEl>
                                          </p:spTgt>
                                        </p:tgtEl>
                                        <p:attrNameLst>
                                          <p:attrName>style.visibility</p:attrName>
                                        </p:attrNameLst>
                                      </p:cBhvr>
                                      <p:to>
                                        <p:strVal val="visible"/>
                                      </p:to>
                                    </p:set>
                                    <p:animEffect transition="in" filter="wipe(up)">
                                      <p:cBhvr>
                                        <p:cTn id="77" dur="500"/>
                                        <p:tgtEl>
                                          <p:spTgt spid="21">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1">
                                            <p:txEl>
                                              <p:pRg st="12" end="12"/>
                                            </p:txEl>
                                          </p:spTgt>
                                        </p:tgtEl>
                                        <p:attrNameLst>
                                          <p:attrName>style.visibility</p:attrName>
                                        </p:attrNameLst>
                                      </p:cBhvr>
                                      <p:to>
                                        <p:strVal val="visible"/>
                                      </p:to>
                                    </p:set>
                                    <p:animEffect transition="in" filter="wipe(up)">
                                      <p:cBhvr>
                                        <p:cTn id="82" dur="500"/>
                                        <p:tgtEl>
                                          <p:spTgt spid="2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8" name="Group 4"/>
          <p:cNvGraphicFramePr>
            <a:graphicFrameLocks noGrp="1"/>
          </p:cNvGraphicFramePr>
          <p:nvPr/>
        </p:nvGraphicFramePr>
        <p:xfrm>
          <a:off x="1597619" y="3352800"/>
          <a:ext cx="1297981" cy="1530996"/>
        </p:xfrm>
        <a:graphic>
          <a:graphicData uri="http://schemas.openxmlformats.org/drawingml/2006/table">
            <a:tbl>
              <a:tblPr/>
              <a:tblGrid>
                <a:gridCol w="1297981"/>
              </a:tblGrid>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VERTEX TABLE</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x</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y</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 z</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x</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y</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 z</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x</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y</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 z</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smtClean="0">
                          <a:ln>
                            <a:noFill/>
                          </a:ln>
                          <a:solidFill>
                            <a:schemeClr val="tx1"/>
                          </a:solidFill>
                          <a:effectLst/>
                          <a:latin typeface="+mn-lt"/>
                          <a:ea typeface="宋体" charset="-122"/>
                          <a:cs typeface="Times New Roman" pitchFamily="16" charset="0"/>
                        </a:rPr>
                        <a:t>4</a:t>
                      </a:r>
                      <a:r>
                        <a:rPr kumimoji="0" lang="en-IE" sz="1100" b="1" i="0" u="none" strike="noStrike" cap="none" normalizeH="0" baseline="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smtClean="0">
                          <a:ln>
                            <a:noFill/>
                          </a:ln>
                          <a:solidFill>
                            <a:schemeClr val="tx1"/>
                          </a:solidFill>
                          <a:effectLst/>
                          <a:latin typeface="+mn-lt"/>
                          <a:ea typeface="宋体" charset="-122"/>
                          <a:cs typeface="Times New Roman" pitchFamily="16" charset="0"/>
                        </a:rPr>
                        <a:t>x</a:t>
                      </a:r>
                      <a:r>
                        <a:rPr kumimoji="0" lang="en-IE" sz="1100" b="1" i="1" u="none" strike="noStrike" cap="none" normalizeH="0" baseline="-30000" smtClean="0">
                          <a:ln>
                            <a:noFill/>
                          </a:ln>
                          <a:solidFill>
                            <a:schemeClr val="tx1"/>
                          </a:solidFill>
                          <a:effectLst/>
                          <a:latin typeface="+mn-lt"/>
                          <a:ea typeface="宋体" charset="-122"/>
                          <a:cs typeface="Times New Roman" pitchFamily="16" charset="0"/>
                        </a:rPr>
                        <a:t>4</a:t>
                      </a:r>
                      <a:r>
                        <a:rPr kumimoji="0" lang="en-IE" sz="1100" b="1" i="0" u="none" strike="noStrike" cap="none" normalizeH="0" baseline="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smtClean="0">
                          <a:ln>
                            <a:noFill/>
                          </a:ln>
                          <a:solidFill>
                            <a:schemeClr val="tx1"/>
                          </a:solidFill>
                          <a:effectLst/>
                          <a:latin typeface="+mn-lt"/>
                          <a:ea typeface="宋体" charset="-122"/>
                          <a:cs typeface="Times New Roman" pitchFamily="16" charset="0"/>
                        </a:rPr>
                        <a:t>y</a:t>
                      </a:r>
                      <a:r>
                        <a:rPr kumimoji="0" lang="en-IE" sz="1100" b="1" i="1" u="none" strike="noStrike" cap="none" normalizeH="0" baseline="-30000" smtClean="0">
                          <a:ln>
                            <a:noFill/>
                          </a:ln>
                          <a:solidFill>
                            <a:schemeClr val="tx1"/>
                          </a:solidFill>
                          <a:effectLst/>
                          <a:latin typeface="+mn-lt"/>
                          <a:ea typeface="宋体" charset="-122"/>
                          <a:cs typeface="Times New Roman" pitchFamily="16" charset="0"/>
                        </a:rPr>
                        <a:t>4</a:t>
                      </a:r>
                      <a:r>
                        <a:rPr kumimoji="0" lang="en-IE" sz="1100" b="1" i="0" u="none" strike="noStrike" cap="none" normalizeH="0" baseline="0" smtClean="0">
                          <a:ln>
                            <a:noFill/>
                          </a:ln>
                          <a:solidFill>
                            <a:schemeClr val="tx1"/>
                          </a:solidFill>
                          <a:effectLst/>
                          <a:latin typeface="+mn-lt"/>
                          <a:ea typeface="宋体" charset="-122"/>
                          <a:cs typeface="Times New Roman" pitchFamily="16" charset="0"/>
                        </a:rPr>
                        <a:t>,</a:t>
                      </a:r>
                      <a:r>
                        <a:rPr kumimoji="0" lang="en-IE" sz="1100" b="1" i="1" u="none" strike="noStrike" cap="none" normalizeH="0" baseline="0" smtClean="0">
                          <a:ln>
                            <a:noFill/>
                          </a:ln>
                          <a:solidFill>
                            <a:schemeClr val="tx1"/>
                          </a:solidFill>
                          <a:effectLst/>
                          <a:latin typeface="+mn-lt"/>
                          <a:ea typeface="宋体" charset="-122"/>
                          <a:cs typeface="Times New Roman" pitchFamily="16" charset="0"/>
                        </a:rPr>
                        <a:t> z</a:t>
                      </a:r>
                      <a:r>
                        <a:rPr kumimoji="0" lang="en-IE" sz="1100" b="1" i="1" u="none" strike="noStrike" cap="none" normalizeH="0" baseline="-30000" smtClean="0">
                          <a:ln>
                            <a:noFill/>
                          </a:ln>
                          <a:solidFill>
                            <a:schemeClr val="tx1"/>
                          </a:solidFill>
                          <a:effectLst/>
                          <a:latin typeface="+mn-lt"/>
                          <a:ea typeface="宋体" charset="-122"/>
                          <a:cs typeface="Times New Roman" pitchFamily="16" charset="0"/>
                        </a:rPr>
                        <a:t>4</a:t>
                      </a:r>
                      <a:endParaRPr kumimoji="0" lang="en-IE" sz="1100" b="0" i="0" u="none" strike="noStrike" cap="none" normalizeH="0" baseline="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55166">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x</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y</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 z</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73524" name="Group 20"/>
          <p:cNvGraphicFramePr>
            <a:graphicFrameLocks noGrp="1"/>
          </p:cNvGraphicFramePr>
          <p:nvPr/>
        </p:nvGraphicFramePr>
        <p:xfrm>
          <a:off x="3635376" y="3352800"/>
          <a:ext cx="1650902" cy="1888173"/>
        </p:xfrm>
        <a:graphic>
          <a:graphicData uri="http://schemas.openxmlformats.org/drawingml/2006/table">
            <a:tbl>
              <a:tblPr/>
              <a:tblGrid>
                <a:gridCol w="1650902"/>
              </a:tblGrid>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EDGE TABLE</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endParaRPr kumimoji="0" lang="en-IE" sz="1100" b="0" i="0"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endParaRPr kumimoji="0" lang="en-IE" sz="1100" b="1" i="1"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8587">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endParaRPr kumimoji="0" lang="en-IE" sz="1100" b="1" i="1"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4</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3</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4</a:t>
                      </a:r>
                      <a:endParaRPr kumimoji="0" lang="en-IE" sz="1100" b="1" i="1"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4</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endParaRPr kumimoji="0" lang="en-IE" sz="1100" b="1" i="1"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9931">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6</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5</a:t>
                      </a:r>
                      <a:r>
                        <a:rPr kumimoji="0" lang="en-IE" sz="11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1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100" b="1" i="1" u="none" strike="noStrike" cap="none" normalizeH="0" baseline="-30000" dirty="0" smtClean="0">
                          <a:ln>
                            <a:noFill/>
                          </a:ln>
                          <a:solidFill>
                            <a:schemeClr val="tx1"/>
                          </a:solidFill>
                          <a:effectLst/>
                          <a:latin typeface="+mn-lt"/>
                          <a:ea typeface="宋体" charset="-122"/>
                          <a:cs typeface="Times New Roman" pitchFamily="16" charset="0"/>
                        </a:rPr>
                        <a:t>1</a:t>
                      </a:r>
                      <a:endParaRPr kumimoji="0" lang="en-IE" sz="1100" b="1" i="1" u="none" strike="noStrike" cap="none" normalizeH="0" baseline="0" dirty="0" smtClean="0">
                        <a:ln>
                          <a:noFill/>
                        </a:ln>
                        <a:solidFill>
                          <a:schemeClr val="tx1"/>
                        </a:solidFill>
                        <a:effectLst/>
                        <a:latin typeface="+mn-lt"/>
                        <a:ea typeface="宋体" charset="-122"/>
                        <a:cs typeface="Times New Roman" pitchFamily="16" charset="0"/>
                      </a:endParaRPr>
                    </a:p>
                  </a:txBody>
                  <a:tcPr marL="85055" marR="85055" marT="42528" marB="4252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73542" name="Group 38"/>
          <p:cNvGraphicFramePr>
            <a:graphicFrameLocks noGrp="1"/>
          </p:cNvGraphicFramePr>
          <p:nvPr/>
        </p:nvGraphicFramePr>
        <p:xfrm>
          <a:off x="6781800" y="3352800"/>
          <a:ext cx="1751013" cy="822960"/>
        </p:xfrm>
        <a:graphic>
          <a:graphicData uri="http://schemas.openxmlformats.org/drawingml/2006/table">
            <a:tbl>
              <a:tblPr/>
              <a:tblGrid>
                <a:gridCol w="1751013"/>
              </a:tblGrid>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POLYGON TABLE</a:t>
                      </a:r>
                      <a:endParaRPr kumimoji="0" lang="en-IE" sz="1200" b="0" i="0" u="none" strike="noStrike" cap="none" normalizeH="0" baseline="0" dirty="0" smtClean="0">
                        <a:ln>
                          <a:noFill/>
                        </a:ln>
                        <a:solidFill>
                          <a:schemeClr val="tx1"/>
                        </a:solidFill>
                        <a:effectLst/>
                        <a:latin typeface="+mn-lt"/>
                        <a:ea typeface="宋体" charset="-122"/>
                        <a:cs typeface="Times New Roman" pitchFamily="16"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P</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2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3</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P</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1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3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4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V</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5</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73552" name="Group 48"/>
          <p:cNvGraphicFramePr>
            <a:graphicFrameLocks noGrp="1"/>
          </p:cNvGraphicFramePr>
          <p:nvPr/>
        </p:nvGraphicFramePr>
        <p:xfrm>
          <a:off x="6781800" y="4739640"/>
          <a:ext cx="1751013" cy="822960"/>
        </p:xfrm>
        <a:graphic>
          <a:graphicData uri="http://schemas.openxmlformats.org/drawingml/2006/table">
            <a:tbl>
              <a:tblPr/>
              <a:tblGrid>
                <a:gridCol w="1751013"/>
              </a:tblGrid>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POLYGON TABLE</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P</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1</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2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3</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964">
                <a:tc>
                  <a:txBody>
                    <a:bodyPr/>
                    <a:lstStyle/>
                    <a:p>
                      <a:pPr marL="0" marR="0" lvl="0" indent="0" algn="ctr" defTabSz="914400" rtl="0" eaLnBrk="0" fontAlgn="base" latinLnBrk="0" hangingPunct="0">
                        <a:lnSpc>
                          <a:spcPct val="100000"/>
                        </a:lnSpc>
                        <a:spcBef>
                          <a:spcPct val="0"/>
                        </a:spcBef>
                        <a:spcAft>
                          <a:spcPct val="0"/>
                        </a:spcAft>
                        <a:buClr>
                          <a:srgbClr val="5B0DAA"/>
                        </a:buClr>
                        <a:buSzTx/>
                        <a:buFont typeface="Wingdings" pitchFamily="2" charset="2"/>
                        <a:buNone/>
                        <a:tabLst/>
                      </a:pP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P</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2</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3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4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5 </a:t>
                      </a:r>
                      <a:r>
                        <a:rPr kumimoji="0" lang="en-IE" sz="1200" b="1" i="0" u="none" strike="noStrike" cap="none" normalizeH="0" baseline="0" dirty="0" smtClean="0">
                          <a:ln>
                            <a:noFill/>
                          </a:ln>
                          <a:solidFill>
                            <a:schemeClr val="tx1"/>
                          </a:solidFill>
                          <a:effectLst/>
                          <a:latin typeface="+mn-lt"/>
                          <a:ea typeface="宋体" charset="-122"/>
                          <a:cs typeface="Times New Roman" pitchFamily="16" charset="0"/>
                        </a:rPr>
                        <a:t>, </a:t>
                      </a:r>
                      <a:r>
                        <a:rPr kumimoji="0" lang="en-IE" sz="1200" b="1" i="1" u="none" strike="noStrike" cap="none" normalizeH="0" baseline="0" dirty="0" smtClean="0">
                          <a:ln>
                            <a:noFill/>
                          </a:ln>
                          <a:solidFill>
                            <a:schemeClr val="tx1"/>
                          </a:solidFill>
                          <a:effectLst/>
                          <a:latin typeface="+mn-lt"/>
                          <a:ea typeface="宋体" charset="-122"/>
                          <a:cs typeface="Times New Roman" pitchFamily="16" charset="0"/>
                        </a:rPr>
                        <a:t>E</a:t>
                      </a:r>
                      <a:r>
                        <a:rPr kumimoji="0" lang="en-IE" sz="1200" b="1" i="1" u="none" strike="noStrike" cap="none" normalizeH="0" baseline="-30000" dirty="0" smtClean="0">
                          <a:ln>
                            <a:noFill/>
                          </a:ln>
                          <a:solidFill>
                            <a:schemeClr val="tx1"/>
                          </a:solidFill>
                          <a:effectLst/>
                          <a:latin typeface="+mn-lt"/>
                          <a:ea typeface="宋体" charset="-122"/>
                          <a:cs typeface="Times New Roman" pitchFamily="16" charset="0"/>
                        </a:rPr>
                        <a:t>6</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73562" name="Text Box 58"/>
          <p:cNvSpPr txBox="1">
            <a:spLocks noChangeArrowheads="1"/>
          </p:cNvSpPr>
          <p:nvPr/>
        </p:nvSpPr>
        <p:spPr bwMode="auto">
          <a:xfrm>
            <a:off x="7288213" y="4267200"/>
            <a:ext cx="530915" cy="369332"/>
          </a:xfrm>
          <a:prstGeom prst="rect">
            <a:avLst/>
          </a:prstGeom>
          <a:noFill/>
          <a:ln w="9525">
            <a:noFill/>
            <a:miter lim="800000"/>
            <a:headEnd/>
            <a:tailEnd/>
          </a:ln>
          <a:effectLst/>
        </p:spPr>
        <p:txBody>
          <a:bodyPr wrap="none">
            <a:spAutoFit/>
          </a:bodyPr>
          <a:lstStyle/>
          <a:p>
            <a:pPr eaLnBrk="1" hangingPunct="1">
              <a:spcBef>
                <a:spcPct val="0"/>
              </a:spcBef>
              <a:buClrTx/>
            </a:pPr>
            <a:r>
              <a:rPr lang="en-GB" sz="1800" u="sng" dirty="0" smtClean="0"/>
              <a:t>OR</a:t>
            </a:r>
            <a:endParaRPr lang="en-GB" sz="1800" u="sng" dirty="0"/>
          </a:p>
        </p:txBody>
      </p:sp>
      <p:grpSp>
        <p:nvGrpSpPr>
          <p:cNvPr id="2" name="Group 59"/>
          <p:cNvGrpSpPr>
            <a:grpSpLocks/>
          </p:cNvGrpSpPr>
          <p:nvPr/>
        </p:nvGrpSpPr>
        <p:grpSpPr bwMode="auto">
          <a:xfrm>
            <a:off x="1676400" y="1105413"/>
            <a:ext cx="5334000" cy="2195951"/>
            <a:chOff x="839" y="781"/>
            <a:chExt cx="3901" cy="1606"/>
          </a:xfrm>
        </p:grpSpPr>
        <p:grpSp>
          <p:nvGrpSpPr>
            <p:cNvPr id="3" name="Group 60"/>
            <p:cNvGrpSpPr>
              <a:grpSpLocks/>
            </p:cNvGrpSpPr>
            <p:nvPr/>
          </p:nvGrpSpPr>
          <p:grpSpPr bwMode="auto">
            <a:xfrm>
              <a:off x="839" y="781"/>
              <a:ext cx="3901" cy="1606"/>
              <a:chOff x="839" y="781"/>
              <a:chExt cx="3901" cy="1606"/>
            </a:xfrm>
          </p:grpSpPr>
          <p:pic>
            <p:nvPicPr>
              <p:cNvPr id="1173565" name="Picture 61"/>
              <p:cNvPicPr>
                <a:picLocks noChangeAspect="1" noChangeArrowheads="1"/>
              </p:cNvPicPr>
              <p:nvPr/>
            </p:nvPicPr>
            <p:blipFill>
              <a:blip r:embed="rId4" cstate="print"/>
              <a:srcRect/>
              <a:stretch>
                <a:fillRect/>
              </a:stretch>
            </p:blipFill>
            <p:spPr bwMode="auto">
              <a:xfrm>
                <a:off x="839" y="935"/>
                <a:ext cx="1361" cy="879"/>
              </a:xfrm>
              <a:prstGeom prst="rect">
                <a:avLst/>
              </a:prstGeom>
              <a:noFill/>
              <a:ln w="9525">
                <a:noFill/>
                <a:miter lim="800000"/>
                <a:headEnd/>
                <a:tailEnd/>
              </a:ln>
              <a:effectLst/>
            </p:spPr>
          </p:pic>
          <p:sp>
            <p:nvSpPr>
              <p:cNvPr id="1173566" name="Oval 62"/>
              <p:cNvSpPr>
                <a:spLocks noChangeArrowheads="1"/>
              </p:cNvSpPr>
              <p:nvPr/>
            </p:nvSpPr>
            <p:spPr bwMode="auto">
              <a:xfrm>
                <a:off x="1973" y="1207"/>
                <a:ext cx="136" cy="136"/>
              </a:xfrm>
              <a:prstGeom prst="ellipse">
                <a:avLst/>
              </a:prstGeom>
              <a:noFill/>
              <a:ln w="38100">
                <a:solidFill>
                  <a:schemeClr val="tx1"/>
                </a:solidFill>
                <a:round/>
                <a:headEnd/>
                <a:tailEnd/>
              </a:ln>
              <a:effectLst/>
            </p:spPr>
            <p:txBody>
              <a:bodyPr wrap="none" anchor="ctr"/>
              <a:lstStyle/>
              <a:p>
                <a:pPr algn="ctr"/>
                <a:endParaRPr lang="en-US"/>
              </a:p>
            </p:txBody>
          </p:sp>
          <p:sp>
            <p:nvSpPr>
              <p:cNvPr id="1173567" name="Arc 63"/>
              <p:cNvSpPr>
                <a:spLocks/>
              </p:cNvSpPr>
              <p:nvPr/>
            </p:nvSpPr>
            <p:spPr bwMode="auto">
              <a:xfrm rot="-3370771">
                <a:off x="2101" y="989"/>
                <a:ext cx="544" cy="527"/>
              </a:xfrm>
              <a:custGeom>
                <a:avLst/>
                <a:gdLst>
                  <a:gd name="G0" fmla="+- 0 0 0"/>
                  <a:gd name="G1" fmla="+- 20533 0 0"/>
                  <a:gd name="G2" fmla="+- 21600 0 0"/>
                  <a:gd name="T0" fmla="*/ 6705 w 21600"/>
                  <a:gd name="T1" fmla="*/ 0 h 25058"/>
                  <a:gd name="T2" fmla="*/ 21121 w 21600"/>
                  <a:gd name="T3" fmla="*/ 25058 h 25058"/>
                  <a:gd name="T4" fmla="*/ 0 w 21600"/>
                  <a:gd name="T5" fmla="*/ 20533 h 25058"/>
                </a:gdLst>
                <a:ahLst/>
                <a:cxnLst>
                  <a:cxn ang="0">
                    <a:pos x="T0" y="T1"/>
                  </a:cxn>
                  <a:cxn ang="0">
                    <a:pos x="T2" y="T3"/>
                  </a:cxn>
                  <a:cxn ang="0">
                    <a:pos x="T4" y="T5"/>
                  </a:cxn>
                </a:cxnLst>
                <a:rect l="0" t="0" r="r" b="b"/>
                <a:pathLst>
                  <a:path w="21600" h="25058" fill="none" extrusionOk="0">
                    <a:moveTo>
                      <a:pt x="6704" y="0"/>
                    </a:moveTo>
                    <a:cubicBezTo>
                      <a:pt x="15589" y="2901"/>
                      <a:pt x="21600" y="11187"/>
                      <a:pt x="21600" y="20533"/>
                    </a:cubicBezTo>
                    <a:cubicBezTo>
                      <a:pt x="21600" y="22053"/>
                      <a:pt x="21439" y="23570"/>
                      <a:pt x="21120" y="25057"/>
                    </a:cubicBezTo>
                  </a:path>
                  <a:path w="21600" h="25058" stroke="0" extrusionOk="0">
                    <a:moveTo>
                      <a:pt x="6704" y="0"/>
                    </a:moveTo>
                    <a:cubicBezTo>
                      <a:pt x="15589" y="2901"/>
                      <a:pt x="21600" y="11187"/>
                      <a:pt x="21600" y="20533"/>
                    </a:cubicBezTo>
                    <a:cubicBezTo>
                      <a:pt x="21600" y="22053"/>
                      <a:pt x="21439" y="23570"/>
                      <a:pt x="21120" y="25057"/>
                    </a:cubicBezTo>
                    <a:lnTo>
                      <a:pt x="0" y="20533"/>
                    </a:lnTo>
                    <a:close/>
                  </a:path>
                </a:pathLst>
              </a:custGeom>
              <a:noFill/>
              <a:ln w="28575">
                <a:solidFill>
                  <a:schemeClr val="tx1"/>
                </a:solidFill>
                <a:round/>
                <a:headEnd/>
                <a:tailEnd type="stealth" w="lg" len="lg"/>
              </a:ln>
              <a:effectLst/>
            </p:spPr>
            <p:txBody>
              <a:bodyPr wrap="none" anchor="ctr"/>
              <a:lstStyle/>
              <a:p>
                <a:pPr algn="ctr"/>
                <a:endParaRPr lang="en-US"/>
              </a:p>
            </p:txBody>
          </p:sp>
          <p:sp>
            <p:nvSpPr>
              <p:cNvPr id="1173568" name="Arc 64"/>
              <p:cNvSpPr>
                <a:spLocks/>
              </p:cNvSpPr>
              <p:nvPr/>
            </p:nvSpPr>
            <p:spPr bwMode="auto">
              <a:xfrm flipH="1">
                <a:off x="1383" y="2069"/>
                <a:ext cx="1452" cy="3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stealth" w="lg" len="lg"/>
              </a:ln>
              <a:effectLst/>
            </p:spPr>
            <p:txBody>
              <a:bodyPr wrap="none" anchor="ctr"/>
              <a:lstStyle/>
              <a:p>
                <a:pPr algn="ctr"/>
                <a:endParaRPr lang="en-US"/>
              </a:p>
            </p:txBody>
          </p:sp>
          <p:sp>
            <p:nvSpPr>
              <p:cNvPr id="1173569" name="Arc 65"/>
              <p:cNvSpPr>
                <a:spLocks/>
              </p:cNvSpPr>
              <p:nvPr/>
            </p:nvSpPr>
            <p:spPr bwMode="auto">
              <a:xfrm>
                <a:off x="4377" y="2069"/>
                <a:ext cx="363" cy="31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stealth" w="lg" len="lg"/>
              </a:ln>
              <a:effectLst/>
            </p:spPr>
            <p:txBody>
              <a:bodyPr wrap="none" anchor="ctr"/>
              <a:lstStyle/>
              <a:p>
                <a:pPr algn="ctr"/>
                <a:endParaRPr lang="en-US"/>
              </a:p>
            </p:txBody>
          </p:sp>
          <p:grpSp>
            <p:nvGrpSpPr>
              <p:cNvPr id="4" name="Group 66"/>
              <p:cNvGrpSpPr>
                <a:grpSpLocks/>
              </p:cNvGrpSpPr>
              <p:nvPr/>
            </p:nvGrpSpPr>
            <p:grpSpPr bwMode="auto">
              <a:xfrm>
                <a:off x="2881" y="781"/>
                <a:ext cx="1767" cy="1289"/>
                <a:chOff x="2881" y="781"/>
                <a:chExt cx="1767" cy="1289"/>
              </a:xfrm>
            </p:grpSpPr>
            <p:sp>
              <p:nvSpPr>
                <p:cNvPr id="1173571" name="Line 67"/>
                <p:cNvSpPr>
                  <a:spLocks noChangeShapeType="1"/>
                </p:cNvSpPr>
                <p:nvPr/>
              </p:nvSpPr>
              <p:spPr bwMode="auto">
                <a:xfrm flipV="1">
                  <a:off x="3073" y="902"/>
                  <a:ext cx="652" cy="994"/>
                </a:xfrm>
                <a:prstGeom prst="line">
                  <a:avLst/>
                </a:prstGeom>
                <a:noFill/>
                <a:ln w="9525">
                  <a:solidFill>
                    <a:schemeClr val="tx1"/>
                  </a:solidFill>
                  <a:round/>
                  <a:headEnd/>
                  <a:tailEnd/>
                </a:ln>
                <a:effectLst/>
              </p:spPr>
              <p:txBody>
                <a:bodyPr/>
                <a:lstStyle/>
                <a:p>
                  <a:endParaRPr lang="en-US"/>
                </a:p>
              </p:txBody>
            </p:sp>
            <p:sp>
              <p:nvSpPr>
                <p:cNvPr id="1173572" name="Line 68"/>
                <p:cNvSpPr>
                  <a:spLocks noChangeShapeType="1"/>
                </p:cNvSpPr>
                <p:nvPr/>
              </p:nvSpPr>
              <p:spPr bwMode="auto">
                <a:xfrm>
                  <a:off x="3725" y="902"/>
                  <a:ext cx="0" cy="560"/>
                </a:xfrm>
                <a:prstGeom prst="line">
                  <a:avLst/>
                </a:prstGeom>
                <a:noFill/>
                <a:ln w="9525">
                  <a:solidFill>
                    <a:schemeClr val="tx1"/>
                  </a:solidFill>
                  <a:round/>
                  <a:headEnd/>
                  <a:tailEnd/>
                </a:ln>
                <a:effectLst/>
              </p:spPr>
              <p:txBody>
                <a:bodyPr/>
                <a:lstStyle/>
                <a:p>
                  <a:endParaRPr lang="en-US"/>
                </a:p>
              </p:txBody>
            </p:sp>
            <p:sp>
              <p:nvSpPr>
                <p:cNvPr id="1173573" name="Line 69"/>
                <p:cNvSpPr>
                  <a:spLocks noChangeShapeType="1"/>
                </p:cNvSpPr>
                <p:nvPr/>
              </p:nvSpPr>
              <p:spPr bwMode="auto">
                <a:xfrm flipH="1">
                  <a:off x="3073" y="1462"/>
                  <a:ext cx="652" cy="434"/>
                </a:xfrm>
                <a:prstGeom prst="line">
                  <a:avLst/>
                </a:prstGeom>
                <a:noFill/>
                <a:ln w="9525">
                  <a:solidFill>
                    <a:schemeClr val="tx1"/>
                  </a:solidFill>
                  <a:round/>
                  <a:headEnd/>
                  <a:tailEnd/>
                </a:ln>
                <a:effectLst/>
              </p:spPr>
              <p:txBody>
                <a:bodyPr/>
                <a:lstStyle/>
                <a:p>
                  <a:endParaRPr lang="en-US"/>
                </a:p>
              </p:txBody>
            </p:sp>
            <p:sp>
              <p:nvSpPr>
                <p:cNvPr id="1173574" name="Line 70"/>
                <p:cNvSpPr>
                  <a:spLocks noChangeShapeType="1"/>
                </p:cNvSpPr>
                <p:nvPr/>
              </p:nvSpPr>
              <p:spPr bwMode="auto">
                <a:xfrm>
                  <a:off x="3725" y="1462"/>
                  <a:ext cx="196" cy="434"/>
                </a:xfrm>
                <a:prstGeom prst="line">
                  <a:avLst/>
                </a:prstGeom>
                <a:noFill/>
                <a:ln w="9525">
                  <a:solidFill>
                    <a:schemeClr val="tx1"/>
                  </a:solidFill>
                  <a:round/>
                  <a:headEnd/>
                  <a:tailEnd/>
                </a:ln>
                <a:effectLst/>
              </p:spPr>
              <p:txBody>
                <a:bodyPr/>
                <a:lstStyle/>
                <a:p>
                  <a:endParaRPr lang="en-US"/>
                </a:p>
              </p:txBody>
            </p:sp>
            <p:sp>
              <p:nvSpPr>
                <p:cNvPr id="1173575" name="Line 71"/>
                <p:cNvSpPr>
                  <a:spLocks noChangeShapeType="1"/>
                </p:cNvSpPr>
                <p:nvPr/>
              </p:nvSpPr>
              <p:spPr bwMode="auto">
                <a:xfrm>
                  <a:off x="3725" y="902"/>
                  <a:ext cx="717" cy="560"/>
                </a:xfrm>
                <a:prstGeom prst="line">
                  <a:avLst/>
                </a:prstGeom>
                <a:noFill/>
                <a:ln w="9525">
                  <a:solidFill>
                    <a:schemeClr val="tx1"/>
                  </a:solidFill>
                  <a:round/>
                  <a:headEnd/>
                  <a:tailEnd/>
                </a:ln>
                <a:effectLst/>
              </p:spPr>
              <p:txBody>
                <a:bodyPr/>
                <a:lstStyle/>
                <a:p>
                  <a:endParaRPr lang="en-US"/>
                </a:p>
              </p:txBody>
            </p:sp>
            <p:sp>
              <p:nvSpPr>
                <p:cNvPr id="1173576" name="Line 72"/>
                <p:cNvSpPr>
                  <a:spLocks noChangeShapeType="1"/>
                </p:cNvSpPr>
                <p:nvPr/>
              </p:nvSpPr>
              <p:spPr bwMode="auto">
                <a:xfrm flipH="1">
                  <a:off x="3921" y="1462"/>
                  <a:ext cx="521" cy="434"/>
                </a:xfrm>
                <a:prstGeom prst="line">
                  <a:avLst/>
                </a:prstGeom>
                <a:noFill/>
                <a:ln w="9525">
                  <a:solidFill>
                    <a:schemeClr val="tx1"/>
                  </a:solidFill>
                  <a:round/>
                  <a:headEnd/>
                  <a:tailEnd/>
                </a:ln>
                <a:effectLst/>
              </p:spPr>
              <p:txBody>
                <a:bodyPr/>
                <a:lstStyle/>
                <a:p>
                  <a:endParaRPr lang="en-US"/>
                </a:p>
              </p:txBody>
            </p:sp>
            <p:sp>
              <p:nvSpPr>
                <p:cNvPr id="1173577" name="Oval 73"/>
                <p:cNvSpPr>
                  <a:spLocks noChangeArrowheads="1"/>
                </p:cNvSpPr>
                <p:nvPr/>
              </p:nvSpPr>
              <p:spPr bwMode="auto">
                <a:xfrm>
                  <a:off x="3034" y="1871"/>
                  <a:ext cx="65" cy="62"/>
                </a:xfrm>
                <a:prstGeom prst="ellipse">
                  <a:avLst/>
                </a:prstGeom>
                <a:solidFill>
                  <a:schemeClr val="tx1"/>
                </a:solidFill>
                <a:ln w="9525">
                  <a:solidFill>
                    <a:schemeClr val="tx1"/>
                  </a:solidFill>
                  <a:round/>
                  <a:headEnd/>
                  <a:tailEnd/>
                </a:ln>
                <a:effectLst/>
              </p:spPr>
              <p:txBody>
                <a:bodyPr wrap="none" anchor="ctr"/>
                <a:lstStyle/>
                <a:p>
                  <a:pPr algn="ctr"/>
                  <a:endParaRPr lang="en-US"/>
                </a:p>
              </p:txBody>
            </p:sp>
            <p:sp>
              <p:nvSpPr>
                <p:cNvPr id="1173578" name="Oval 74"/>
                <p:cNvSpPr>
                  <a:spLocks noChangeArrowheads="1"/>
                </p:cNvSpPr>
                <p:nvPr/>
              </p:nvSpPr>
              <p:spPr bwMode="auto">
                <a:xfrm>
                  <a:off x="3686" y="1449"/>
                  <a:ext cx="65" cy="62"/>
                </a:xfrm>
                <a:prstGeom prst="ellipse">
                  <a:avLst/>
                </a:prstGeom>
                <a:solidFill>
                  <a:schemeClr val="tx1"/>
                </a:solidFill>
                <a:ln w="9525">
                  <a:solidFill>
                    <a:schemeClr val="tx1"/>
                  </a:solidFill>
                  <a:round/>
                  <a:headEnd/>
                  <a:tailEnd/>
                </a:ln>
                <a:effectLst/>
              </p:spPr>
              <p:txBody>
                <a:bodyPr wrap="none" anchor="ctr"/>
                <a:lstStyle/>
                <a:p>
                  <a:pPr algn="ctr"/>
                  <a:endParaRPr lang="en-US"/>
                </a:p>
              </p:txBody>
            </p:sp>
            <p:sp>
              <p:nvSpPr>
                <p:cNvPr id="1173579" name="Oval 75"/>
                <p:cNvSpPr>
                  <a:spLocks noChangeArrowheads="1"/>
                </p:cNvSpPr>
                <p:nvPr/>
              </p:nvSpPr>
              <p:spPr bwMode="auto">
                <a:xfrm>
                  <a:off x="3895" y="1847"/>
                  <a:ext cx="64" cy="61"/>
                </a:xfrm>
                <a:prstGeom prst="ellipse">
                  <a:avLst/>
                </a:prstGeom>
                <a:solidFill>
                  <a:schemeClr val="tx1"/>
                </a:solidFill>
                <a:ln w="9525">
                  <a:solidFill>
                    <a:schemeClr val="tx1"/>
                  </a:solidFill>
                  <a:round/>
                  <a:headEnd/>
                  <a:tailEnd/>
                </a:ln>
                <a:effectLst/>
              </p:spPr>
              <p:txBody>
                <a:bodyPr wrap="none" anchor="ctr"/>
                <a:lstStyle/>
                <a:p>
                  <a:pPr algn="ctr"/>
                  <a:endParaRPr lang="en-US"/>
                </a:p>
              </p:txBody>
            </p:sp>
            <p:sp>
              <p:nvSpPr>
                <p:cNvPr id="1173580" name="Oval 76"/>
                <p:cNvSpPr>
                  <a:spLocks noChangeArrowheads="1"/>
                </p:cNvSpPr>
                <p:nvPr/>
              </p:nvSpPr>
              <p:spPr bwMode="auto">
                <a:xfrm>
                  <a:off x="4403" y="1437"/>
                  <a:ext cx="65" cy="62"/>
                </a:xfrm>
                <a:prstGeom prst="ellipse">
                  <a:avLst/>
                </a:prstGeom>
                <a:solidFill>
                  <a:schemeClr val="tx1"/>
                </a:solidFill>
                <a:ln w="9525">
                  <a:solidFill>
                    <a:schemeClr val="tx1"/>
                  </a:solidFill>
                  <a:round/>
                  <a:headEnd/>
                  <a:tailEnd/>
                </a:ln>
                <a:effectLst/>
              </p:spPr>
              <p:txBody>
                <a:bodyPr wrap="none" anchor="ctr"/>
                <a:lstStyle/>
                <a:p>
                  <a:pPr algn="ctr"/>
                  <a:endParaRPr lang="en-US"/>
                </a:p>
              </p:txBody>
            </p:sp>
            <p:sp>
              <p:nvSpPr>
                <p:cNvPr id="1173581" name="Oval 77"/>
                <p:cNvSpPr>
                  <a:spLocks noChangeArrowheads="1"/>
                </p:cNvSpPr>
                <p:nvPr/>
              </p:nvSpPr>
              <p:spPr bwMode="auto">
                <a:xfrm>
                  <a:off x="3699" y="890"/>
                  <a:ext cx="65" cy="62"/>
                </a:xfrm>
                <a:prstGeom prst="ellipse">
                  <a:avLst/>
                </a:prstGeom>
                <a:solidFill>
                  <a:schemeClr val="tx1"/>
                </a:solidFill>
                <a:ln w="9525">
                  <a:solidFill>
                    <a:schemeClr val="tx1"/>
                  </a:solidFill>
                  <a:round/>
                  <a:headEnd/>
                  <a:tailEnd/>
                </a:ln>
                <a:effectLst/>
              </p:spPr>
              <p:txBody>
                <a:bodyPr wrap="none" anchor="ctr"/>
                <a:lstStyle/>
                <a:p>
                  <a:pPr algn="ctr"/>
                  <a:endParaRPr lang="en-US"/>
                </a:p>
              </p:txBody>
            </p:sp>
            <p:sp>
              <p:nvSpPr>
                <p:cNvPr id="1173582" name="Text Box 78"/>
                <p:cNvSpPr txBox="1">
                  <a:spLocks noChangeArrowheads="1"/>
                </p:cNvSpPr>
                <p:nvPr/>
              </p:nvSpPr>
              <p:spPr bwMode="auto">
                <a:xfrm>
                  <a:off x="3316" y="1257"/>
                  <a:ext cx="291"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a:t>E</a:t>
                  </a:r>
                  <a:r>
                    <a:rPr lang="en-GB" sz="1000" i="1" baseline="-25000"/>
                    <a:t>1</a:t>
                  </a:r>
                  <a:endParaRPr lang="en-GB" sz="1000" i="1"/>
                </a:p>
              </p:txBody>
            </p:sp>
            <p:sp>
              <p:nvSpPr>
                <p:cNvPr id="1173583" name="Text Box 79"/>
                <p:cNvSpPr txBox="1">
                  <a:spLocks noChangeArrowheads="1"/>
                </p:cNvSpPr>
                <p:nvPr/>
              </p:nvSpPr>
              <p:spPr bwMode="auto">
                <a:xfrm>
                  <a:off x="3343" y="1580"/>
                  <a:ext cx="292"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a:t>E</a:t>
                  </a:r>
                  <a:r>
                    <a:rPr lang="en-GB" sz="1000" i="1" baseline="-25000"/>
                    <a:t>2</a:t>
                  </a:r>
                  <a:endParaRPr lang="en-GB" sz="1000" i="1"/>
                </a:p>
              </p:txBody>
            </p:sp>
            <p:sp>
              <p:nvSpPr>
                <p:cNvPr id="1173584" name="Text Box 80"/>
                <p:cNvSpPr txBox="1">
                  <a:spLocks noChangeArrowheads="1"/>
                </p:cNvSpPr>
                <p:nvPr/>
              </p:nvSpPr>
              <p:spPr bwMode="auto">
                <a:xfrm>
                  <a:off x="3621" y="1150"/>
                  <a:ext cx="292"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dirty="0"/>
                    <a:t>E</a:t>
                  </a:r>
                  <a:r>
                    <a:rPr lang="en-GB" sz="1000" i="1" baseline="-25000" dirty="0"/>
                    <a:t>3</a:t>
                  </a:r>
                  <a:endParaRPr lang="en-GB" sz="1000" i="1" dirty="0"/>
                </a:p>
              </p:txBody>
            </p:sp>
            <p:sp>
              <p:nvSpPr>
                <p:cNvPr id="1173585" name="Text Box 81"/>
                <p:cNvSpPr txBox="1">
                  <a:spLocks noChangeArrowheads="1"/>
                </p:cNvSpPr>
                <p:nvPr/>
              </p:nvSpPr>
              <p:spPr bwMode="auto">
                <a:xfrm>
                  <a:off x="4078" y="1601"/>
                  <a:ext cx="292"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a:t>E</a:t>
                  </a:r>
                  <a:r>
                    <a:rPr lang="en-GB" sz="1000" i="1" baseline="-25000"/>
                    <a:t>5</a:t>
                  </a:r>
                  <a:endParaRPr lang="en-GB" sz="1000" i="1"/>
                </a:p>
              </p:txBody>
            </p:sp>
            <p:sp>
              <p:nvSpPr>
                <p:cNvPr id="1173586" name="Text Box 82"/>
                <p:cNvSpPr txBox="1">
                  <a:spLocks noChangeArrowheads="1"/>
                </p:cNvSpPr>
                <p:nvPr/>
              </p:nvSpPr>
              <p:spPr bwMode="auto">
                <a:xfrm>
                  <a:off x="3709" y="1574"/>
                  <a:ext cx="292"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a:t>E</a:t>
                  </a:r>
                  <a:r>
                    <a:rPr lang="en-GB" sz="1000" i="1" baseline="-25000"/>
                    <a:t>4</a:t>
                  </a:r>
                  <a:endParaRPr lang="en-GB" sz="1000" i="1"/>
                </a:p>
              </p:txBody>
            </p:sp>
            <p:sp>
              <p:nvSpPr>
                <p:cNvPr id="1173587" name="Text Box 83"/>
                <p:cNvSpPr txBox="1">
                  <a:spLocks noChangeArrowheads="1"/>
                </p:cNvSpPr>
                <p:nvPr/>
              </p:nvSpPr>
              <p:spPr bwMode="auto">
                <a:xfrm>
                  <a:off x="4009" y="1125"/>
                  <a:ext cx="292" cy="155"/>
                </a:xfrm>
                <a:prstGeom prst="rect">
                  <a:avLst/>
                </a:prstGeom>
                <a:solidFill>
                  <a:schemeClr val="bg1"/>
                </a:solidFill>
                <a:ln w="9525">
                  <a:noFill/>
                  <a:miter lim="800000"/>
                  <a:headEnd/>
                  <a:tailEnd/>
                </a:ln>
                <a:effectLst/>
              </p:spPr>
              <p:txBody>
                <a:bodyPr>
                  <a:spAutoFit/>
                </a:bodyPr>
                <a:lstStyle/>
                <a:p>
                  <a:pPr eaLnBrk="1" hangingPunct="1">
                    <a:spcBef>
                      <a:spcPct val="0"/>
                    </a:spcBef>
                    <a:buClrTx/>
                  </a:pPr>
                  <a:r>
                    <a:rPr lang="en-GB" sz="1000" i="1"/>
                    <a:t>E</a:t>
                  </a:r>
                  <a:r>
                    <a:rPr lang="en-GB" sz="1000" i="1" baseline="-25000"/>
                    <a:t>6</a:t>
                  </a:r>
                  <a:endParaRPr lang="en-GB" sz="1000" i="1"/>
                </a:p>
              </p:txBody>
            </p:sp>
            <p:sp>
              <p:nvSpPr>
                <p:cNvPr id="1173588" name="Text Box 84"/>
                <p:cNvSpPr txBox="1">
                  <a:spLocks noChangeArrowheads="1"/>
                </p:cNvSpPr>
                <p:nvPr/>
              </p:nvSpPr>
              <p:spPr bwMode="auto">
                <a:xfrm>
                  <a:off x="2881" y="1870"/>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dirty="0"/>
                    <a:t>V</a:t>
                  </a:r>
                  <a:r>
                    <a:rPr lang="en-GB" sz="1000" i="1" baseline="-25000" dirty="0"/>
                    <a:t>2</a:t>
                  </a:r>
                  <a:endParaRPr lang="en-GB" sz="1000" i="1" dirty="0"/>
                </a:p>
              </p:txBody>
            </p:sp>
            <p:sp>
              <p:nvSpPr>
                <p:cNvPr id="1173589" name="Text Box 85"/>
                <p:cNvSpPr txBox="1">
                  <a:spLocks noChangeArrowheads="1"/>
                </p:cNvSpPr>
                <p:nvPr/>
              </p:nvSpPr>
              <p:spPr bwMode="auto">
                <a:xfrm>
                  <a:off x="3578" y="1534"/>
                  <a:ext cx="226" cy="174"/>
                </a:xfrm>
                <a:prstGeom prst="rect">
                  <a:avLst/>
                </a:prstGeom>
                <a:noFill/>
                <a:ln w="9525">
                  <a:noFill/>
                  <a:miter lim="800000"/>
                  <a:headEnd/>
                  <a:tailEnd/>
                </a:ln>
                <a:effectLst/>
              </p:spPr>
              <p:txBody>
                <a:bodyPr>
                  <a:spAutoFit/>
                </a:bodyPr>
                <a:lstStyle/>
                <a:p>
                  <a:pPr eaLnBrk="1" hangingPunct="1">
                    <a:spcBef>
                      <a:spcPct val="0"/>
                    </a:spcBef>
                    <a:buClrTx/>
                  </a:pPr>
                  <a:r>
                    <a:rPr lang="en-GB" sz="1200" i="1"/>
                    <a:t>V</a:t>
                  </a:r>
                  <a:r>
                    <a:rPr lang="en-GB" sz="1200" i="1" baseline="-25000"/>
                    <a:t>3</a:t>
                  </a:r>
                  <a:endParaRPr lang="en-GB" sz="1200" i="1"/>
                </a:p>
              </p:txBody>
            </p:sp>
            <p:sp>
              <p:nvSpPr>
                <p:cNvPr id="1173590" name="Text Box 86"/>
                <p:cNvSpPr txBox="1">
                  <a:spLocks noChangeArrowheads="1"/>
                </p:cNvSpPr>
                <p:nvPr/>
              </p:nvSpPr>
              <p:spPr bwMode="auto">
                <a:xfrm>
                  <a:off x="3879" y="1915"/>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a:t>V</a:t>
                  </a:r>
                  <a:r>
                    <a:rPr lang="en-GB" sz="1000" i="1" baseline="-25000"/>
                    <a:t>4</a:t>
                  </a:r>
                  <a:endParaRPr lang="en-GB" sz="1000" i="1"/>
                </a:p>
              </p:txBody>
            </p:sp>
            <p:sp>
              <p:nvSpPr>
                <p:cNvPr id="1173591" name="Text Box 87"/>
                <p:cNvSpPr txBox="1">
                  <a:spLocks noChangeArrowheads="1"/>
                </p:cNvSpPr>
                <p:nvPr/>
              </p:nvSpPr>
              <p:spPr bwMode="auto">
                <a:xfrm>
                  <a:off x="4422" y="1507"/>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a:t>V</a:t>
                  </a:r>
                  <a:r>
                    <a:rPr lang="en-GB" sz="1000" i="1" baseline="-25000"/>
                    <a:t>5</a:t>
                  </a:r>
                  <a:endParaRPr lang="en-GB" sz="1000" i="1"/>
                </a:p>
              </p:txBody>
            </p:sp>
            <p:sp>
              <p:nvSpPr>
                <p:cNvPr id="1173592" name="Text Box 88"/>
                <p:cNvSpPr txBox="1">
                  <a:spLocks noChangeArrowheads="1"/>
                </p:cNvSpPr>
                <p:nvPr/>
              </p:nvSpPr>
              <p:spPr bwMode="auto">
                <a:xfrm>
                  <a:off x="3742" y="781"/>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dirty="0"/>
                    <a:t>V</a:t>
                  </a:r>
                  <a:r>
                    <a:rPr lang="en-GB" sz="1000" i="1" baseline="-25000" dirty="0"/>
                    <a:t>1</a:t>
                  </a:r>
                  <a:endParaRPr lang="en-GB" sz="1000" i="1" dirty="0"/>
                </a:p>
              </p:txBody>
            </p:sp>
            <p:sp>
              <p:nvSpPr>
                <p:cNvPr id="1173593" name="Text Box 89"/>
                <p:cNvSpPr txBox="1">
                  <a:spLocks noChangeArrowheads="1"/>
                </p:cNvSpPr>
                <p:nvPr/>
              </p:nvSpPr>
              <p:spPr bwMode="auto">
                <a:xfrm>
                  <a:off x="3470" y="1298"/>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dirty="0"/>
                    <a:t>P</a:t>
                  </a:r>
                  <a:r>
                    <a:rPr lang="en-GB" sz="1000" i="1" baseline="-25000" dirty="0"/>
                    <a:t>1</a:t>
                  </a:r>
                  <a:endParaRPr lang="en-GB" sz="1000" i="1" dirty="0"/>
                </a:p>
              </p:txBody>
            </p:sp>
            <p:sp>
              <p:nvSpPr>
                <p:cNvPr id="1173594" name="Text Box 90"/>
                <p:cNvSpPr txBox="1">
                  <a:spLocks noChangeArrowheads="1"/>
                </p:cNvSpPr>
                <p:nvPr/>
              </p:nvSpPr>
              <p:spPr bwMode="auto">
                <a:xfrm>
                  <a:off x="3905" y="1344"/>
                  <a:ext cx="226" cy="155"/>
                </a:xfrm>
                <a:prstGeom prst="rect">
                  <a:avLst/>
                </a:prstGeom>
                <a:noFill/>
                <a:ln w="9525">
                  <a:noFill/>
                  <a:miter lim="800000"/>
                  <a:headEnd/>
                  <a:tailEnd/>
                </a:ln>
                <a:effectLst/>
              </p:spPr>
              <p:txBody>
                <a:bodyPr>
                  <a:spAutoFit/>
                </a:bodyPr>
                <a:lstStyle/>
                <a:p>
                  <a:pPr eaLnBrk="1" hangingPunct="1">
                    <a:spcBef>
                      <a:spcPct val="0"/>
                    </a:spcBef>
                    <a:buClrTx/>
                  </a:pPr>
                  <a:r>
                    <a:rPr lang="en-GB" sz="1000" i="1"/>
                    <a:t>P</a:t>
                  </a:r>
                  <a:r>
                    <a:rPr lang="en-GB" sz="1000" i="1" baseline="-25000"/>
                    <a:t>2</a:t>
                  </a:r>
                  <a:endParaRPr lang="en-GB" sz="1000" i="1"/>
                </a:p>
              </p:txBody>
            </p:sp>
          </p:grpSp>
        </p:grpSp>
        <p:sp>
          <p:nvSpPr>
            <p:cNvPr id="1173595" name="Line 91"/>
            <p:cNvSpPr>
              <a:spLocks noChangeShapeType="1"/>
            </p:cNvSpPr>
            <p:nvPr/>
          </p:nvSpPr>
          <p:spPr bwMode="auto">
            <a:xfrm flipH="1">
              <a:off x="3107" y="2069"/>
              <a:ext cx="317" cy="318"/>
            </a:xfrm>
            <a:prstGeom prst="line">
              <a:avLst/>
            </a:prstGeom>
            <a:noFill/>
            <a:ln w="28575">
              <a:solidFill>
                <a:schemeClr val="tx1"/>
              </a:solidFill>
              <a:round/>
              <a:headEnd/>
              <a:tailEnd type="stealth" w="lg" len="lg"/>
            </a:ln>
            <a:effectLst/>
          </p:spPr>
          <p:txBody>
            <a:bodyPr/>
            <a:lstStyle/>
            <a:p>
              <a:endParaRPr lang="en-US"/>
            </a:p>
          </p:txBody>
        </p:sp>
      </p:grpSp>
      <p:sp>
        <p:nvSpPr>
          <p:cNvPr id="46"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5"/>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47" name="Picture 46" descr="dculogo.jpg"/>
          <p:cNvPicPr>
            <a:picLocks noChangeAspect="1"/>
          </p:cNvPicPr>
          <p:nvPr/>
        </p:nvPicPr>
        <p:blipFill>
          <a:blip r:embed="rId6" cstate="print"/>
          <a:stretch>
            <a:fillRect/>
          </a:stretch>
        </p:blipFill>
        <p:spPr>
          <a:xfrm>
            <a:off x="5181600" y="5762625"/>
            <a:ext cx="838200" cy="638175"/>
          </a:xfrm>
          <a:prstGeom prst="rect">
            <a:avLst/>
          </a:prstGeom>
        </p:spPr>
      </p:pic>
      <p:sp>
        <p:nvSpPr>
          <p:cNvPr id="4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Polygon Meshes [1]:</a:t>
            </a:r>
          </a:p>
          <a:p>
            <a:pPr algn="ctr">
              <a:spcBef>
                <a:spcPct val="0"/>
              </a:spcBef>
              <a:buClrTx/>
            </a:pPr>
            <a:r>
              <a:rPr lang="en-US" sz="2800" dirty="0" smtClean="0">
                <a:solidFill>
                  <a:srgbClr val="5B0DAA"/>
                </a:solidFill>
                <a:latin typeface="Copperplate Gothic Light" pitchFamily="34" charset="0"/>
              </a:rPr>
              <a:t>Vertex, Edge, Polygon Tables</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173508"/>
                                        </p:tgtEl>
                                        <p:attrNameLst>
                                          <p:attrName>style.visibility</p:attrName>
                                        </p:attrNameLst>
                                      </p:cBhvr>
                                      <p:to>
                                        <p:strVal val="visible"/>
                                      </p:to>
                                    </p:set>
                                    <p:animEffect transition="in" filter="strips(downLeft)">
                                      <p:cBhvr>
                                        <p:cTn id="11" dur="1000"/>
                                        <p:tgtEl>
                                          <p:spTgt spid="1173508"/>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1173524"/>
                                        </p:tgtEl>
                                        <p:attrNameLst>
                                          <p:attrName>style.visibility</p:attrName>
                                        </p:attrNameLst>
                                      </p:cBhvr>
                                      <p:to>
                                        <p:strVal val="visible"/>
                                      </p:to>
                                    </p:set>
                                    <p:animEffect transition="in" filter="wipe(up)">
                                      <p:cBhvr>
                                        <p:cTn id="15" dur="1000"/>
                                        <p:tgtEl>
                                          <p:spTgt spid="1173524"/>
                                        </p:tgtEl>
                                      </p:cBhvr>
                                    </p:animEffect>
                                  </p:childTnLst>
                                </p:cTn>
                              </p:par>
                            </p:childTnLst>
                          </p:cTn>
                        </p:par>
                        <p:par>
                          <p:cTn id="16" fill="hold">
                            <p:stCondLst>
                              <p:cond delay="4000"/>
                            </p:stCondLst>
                            <p:childTnLst>
                              <p:par>
                                <p:cTn id="17" presetID="18" presetClass="entr" presetSubtype="6" fill="hold" nodeType="afterEffect">
                                  <p:stCondLst>
                                    <p:cond delay="0"/>
                                  </p:stCondLst>
                                  <p:childTnLst>
                                    <p:set>
                                      <p:cBhvr>
                                        <p:cTn id="18" dur="1" fill="hold">
                                          <p:stCondLst>
                                            <p:cond delay="0"/>
                                          </p:stCondLst>
                                        </p:cTn>
                                        <p:tgtEl>
                                          <p:spTgt spid="1173542"/>
                                        </p:tgtEl>
                                        <p:attrNameLst>
                                          <p:attrName>style.visibility</p:attrName>
                                        </p:attrNameLst>
                                      </p:cBhvr>
                                      <p:to>
                                        <p:strVal val="visible"/>
                                      </p:to>
                                    </p:set>
                                    <p:animEffect transition="in" filter="strips(downRight)">
                                      <p:cBhvr>
                                        <p:cTn id="19" dur="1000"/>
                                        <p:tgtEl>
                                          <p:spTgt spid="1173542"/>
                                        </p:tgtEl>
                                      </p:cBhvr>
                                    </p:animEffect>
                                  </p:childTnLst>
                                </p:cTn>
                              </p:par>
                            </p:childTnLst>
                          </p:cTn>
                        </p:par>
                        <p:par>
                          <p:cTn id="20" fill="hold">
                            <p:stCondLst>
                              <p:cond delay="5000"/>
                            </p:stCondLst>
                            <p:childTnLst>
                              <p:par>
                                <p:cTn id="21" presetID="22" presetClass="entr" presetSubtype="1" fill="hold" grpId="0" nodeType="afterEffect">
                                  <p:stCondLst>
                                    <p:cond delay="0"/>
                                  </p:stCondLst>
                                  <p:childTnLst>
                                    <p:set>
                                      <p:cBhvr>
                                        <p:cTn id="22" dur="1" fill="hold">
                                          <p:stCondLst>
                                            <p:cond delay="0"/>
                                          </p:stCondLst>
                                        </p:cTn>
                                        <p:tgtEl>
                                          <p:spTgt spid="1173562"/>
                                        </p:tgtEl>
                                        <p:attrNameLst>
                                          <p:attrName>style.visibility</p:attrName>
                                        </p:attrNameLst>
                                      </p:cBhvr>
                                      <p:to>
                                        <p:strVal val="visible"/>
                                      </p:to>
                                    </p:set>
                                    <p:animEffect transition="in" filter="wipe(up)">
                                      <p:cBhvr>
                                        <p:cTn id="23" dur="1000"/>
                                        <p:tgtEl>
                                          <p:spTgt spid="1173562"/>
                                        </p:tgtEl>
                                      </p:cBhvr>
                                    </p:animEffect>
                                  </p:childTnLst>
                                </p:cTn>
                              </p:par>
                            </p:childTnLst>
                          </p:cTn>
                        </p:par>
                        <p:par>
                          <p:cTn id="24" fill="hold">
                            <p:stCondLst>
                              <p:cond delay="6000"/>
                            </p:stCondLst>
                            <p:childTnLst>
                              <p:par>
                                <p:cTn id="25" presetID="22" presetClass="entr" presetSubtype="1" fill="hold" nodeType="afterEffect">
                                  <p:stCondLst>
                                    <p:cond delay="0"/>
                                  </p:stCondLst>
                                  <p:childTnLst>
                                    <p:set>
                                      <p:cBhvr>
                                        <p:cTn id="26" dur="1" fill="hold">
                                          <p:stCondLst>
                                            <p:cond delay="0"/>
                                          </p:stCondLst>
                                        </p:cTn>
                                        <p:tgtEl>
                                          <p:spTgt spid="1173552"/>
                                        </p:tgtEl>
                                        <p:attrNameLst>
                                          <p:attrName>style.visibility</p:attrName>
                                        </p:attrNameLst>
                                      </p:cBhvr>
                                      <p:to>
                                        <p:strVal val="visible"/>
                                      </p:to>
                                    </p:set>
                                    <p:animEffect transition="in" filter="wipe(up)">
                                      <p:cBhvr>
                                        <p:cTn id="27" dur="1000"/>
                                        <p:tgtEl>
                                          <p:spTgt spid="1173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6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ChangeArrowheads="1"/>
          </p:cNvSpPr>
          <p:nvPr/>
        </p:nvSpPr>
        <p:spPr bwMode="auto">
          <a:xfrm>
            <a:off x="755650" y="1143000"/>
            <a:ext cx="7854950" cy="4297362"/>
          </a:xfrm>
          <a:prstGeom prst="rect">
            <a:avLst/>
          </a:prstGeom>
          <a:noFill/>
          <a:ln w="9525">
            <a:noFill/>
            <a:miter lim="800000"/>
            <a:headEnd/>
            <a:tailEnd/>
          </a:ln>
          <a:effectLst/>
        </p:spPr>
        <p:txBody>
          <a:bodyPr/>
          <a:lstStyle/>
          <a:p>
            <a:pPr marL="342900" indent="-342900">
              <a:buClr>
                <a:srgbClr val="5B0DAA"/>
              </a:buClr>
              <a:buFont typeface="Wingdings" pitchFamily="2" charset="2"/>
              <a:buChar char="l"/>
            </a:pPr>
            <a:r>
              <a:rPr lang="en-GB" sz="1800" dirty="0">
                <a:sym typeface="Symbol" pitchFamily="18" charset="2"/>
              </a:rPr>
              <a:t>The geometry can be stored as three tables: a vertex table, an edge table, and a polygon table. Each entry in the vertex table is a list of coordinates defining that point. Each entry in the edge table consists of a pointer to each endpoint of that edge. And the entries in the polygon table define a polygon by providing pointers to the edges that make up the polygon.</a:t>
            </a:r>
          </a:p>
          <a:p>
            <a:pPr marL="342900" indent="-342900">
              <a:buClr>
                <a:srgbClr val="5B0DAA"/>
              </a:buClr>
              <a:buFont typeface="Wingdings" pitchFamily="2" charset="2"/>
              <a:buChar char="l"/>
            </a:pPr>
            <a:endParaRPr lang="en-GB" sz="1800" dirty="0">
              <a:sym typeface="Symbol" pitchFamily="18" charset="2"/>
            </a:endParaRPr>
          </a:p>
          <a:p>
            <a:pPr marL="342900" indent="-342900">
              <a:buClr>
                <a:srgbClr val="5B0DAA"/>
              </a:buClr>
              <a:buFont typeface="Wingdings" pitchFamily="2" charset="2"/>
              <a:buChar char="l"/>
            </a:pPr>
            <a:r>
              <a:rPr lang="en-GB" sz="1800" dirty="0">
                <a:sym typeface="Symbol" pitchFamily="18" charset="2"/>
              </a:rPr>
              <a:t>We can eliminate the edge table by letting the polygon table reference the vertices directly, but we can run into problems, such as drawing some edges twice, because we don't realise that we have visited the same set of points before, in a different polygon. We could go even further and eliminate the vertex table by listing all the coordinates explicitly in the polygon table, but this wastes space because the same points appear in the polygon table several times.</a:t>
            </a:r>
          </a:p>
          <a:p>
            <a:pPr marL="342900" indent="-342900">
              <a:buClr>
                <a:srgbClr val="5B0DAA"/>
              </a:buClr>
              <a:buFont typeface="Wingdings" pitchFamily="2" charset="2"/>
              <a:buNone/>
            </a:pPr>
            <a:endParaRPr lang="en-GB" sz="1200" b="0" dirty="0">
              <a:sym typeface="Symbol" pitchFamily="18" charset="2"/>
            </a:endParaRPr>
          </a:p>
        </p:txBody>
      </p:sp>
      <p:sp>
        <p:nvSpPr>
          <p:cNvPr id="18"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Polygon Meshes [2]:</a:t>
            </a:r>
          </a:p>
          <a:p>
            <a:pPr algn="ctr">
              <a:spcBef>
                <a:spcPct val="0"/>
              </a:spcBef>
              <a:buClrTx/>
            </a:pPr>
            <a:r>
              <a:rPr lang="en-US" sz="2800" dirty="0" smtClean="0">
                <a:solidFill>
                  <a:srgbClr val="5B0DAA"/>
                </a:solidFill>
                <a:latin typeface="Copperplate Gothic Light" pitchFamily="34" charset="0"/>
              </a:rPr>
              <a:t>“Eliminating” Edge Table</a:t>
            </a:r>
            <a:endParaRPr lang="en-US" sz="2000" dirty="0">
              <a:solidFill>
                <a:srgbClr val="5B0DAA"/>
              </a:solidFill>
              <a:latin typeface="Copperplate Gothic Light" pitchFamily="34" charset="0"/>
            </a:endParaRPr>
          </a:p>
        </p:txBody>
      </p:sp>
      <p:sp>
        <p:nvSpPr>
          <p:cNvPr id="19"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4"/>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20" name="Picture 19" descr="dculogo.jpg"/>
          <p:cNvPicPr>
            <a:picLocks noChangeAspect="1"/>
          </p:cNvPicPr>
          <p:nvPr/>
        </p:nvPicPr>
        <p:blipFill>
          <a:blip r:embed="rId5" cstate="print"/>
          <a:stretch>
            <a:fillRect/>
          </a:stretch>
        </p:blipFill>
        <p:spPr>
          <a:xfrm>
            <a:off x="5181600" y="5762625"/>
            <a:ext cx="838200" cy="638175"/>
          </a:xfrm>
          <a:prstGeom prst="rect">
            <a:avLst/>
          </a:prstGeom>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914400" y="76200"/>
            <a:ext cx="7924800" cy="762000"/>
          </a:xfrm>
          <a:prstGeom prst="rect">
            <a:avLst/>
          </a:prstGeom>
          <a:noFill/>
          <a:ln w="9525">
            <a:noFill/>
            <a:miter lim="800000"/>
            <a:headEnd/>
            <a:tailEnd/>
          </a:ln>
          <a:effectLst/>
        </p:spPr>
        <p:txBody>
          <a:bodyPr anchor="ctr"/>
          <a:lstStyle/>
          <a:p>
            <a:pPr algn="ctr">
              <a:spcBef>
                <a:spcPct val="0"/>
              </a:spcBef>
              <a:buClrTx/>
            </a:pPr>
            <a:r>
              <a:rPr lang="en-US" sz="2800" u="none" dirty="0" smtClean="0">
                <a:solidFill>
                  <a:srgbClr val="5B0DAA"/>
                </a:solidFill>
                <a:latin typeface="Copperplate Gothic Light" pitchFamily="34" charset="0"/>
              </a:rPr>
              <a:t>Where We’re Going</a:t>
            </a:r>
            <a:endParaRPr lang="en-US" sz="2800" u="none" dirty="0">
              <a:solidFill>
                <a:srgbClr val="5B0DAA"/>
              </a:solidFill>
              <a:latin typeface="Copperplate Gothic Light" pitchFamily="34" charset="0"/>
            </a:endParaRPr>
          </a:p>
        </p:txBody>
      </p:sp>
      <p:pic>
        <p:nvPicPr>
          <p:cNvPr id="2052" name="Picture 4"/>
          <p:cNvPicPr>
            <a:picLocks noChangeAspect="1" noChangeArrowheads="1"/>
          </p:cNvPicPr>
          <p:nvPr/>
        </p:nvPicPr>
        <p:blipFill>
          <a:blip r:embed="rId4" cstate="print"/>
          <a:srcRect/>
          <a:stretch>
            <a:fillRect/>
          </a:stretch>
        </p:blipFill>
        <p:spPr bwMode="auto">
          <a:xfrm>
            <a:off x="1657350" y="5505504"/>
            <a:ext cx="6438900" cy="895296"/>
          </a:xfrm>
          <a:prstGeom prst="rect">
            <a:avLst/>
          </a:prstGeom>
          <a:noFill/>
          <a:ln w="9525">
            <a:noFill/>
            <a:miter lim="800000"/>
            <a:headEnd/>
            <a:tailEnd/>
          </a:ln>
        </p:spPr>
      </p:pic>
      <p:pic>
        <p:nvPicPr>
          <p:cNvPr id="2" name="Picture 4"/>
          <p:cNvPicPr>
            <a:picLocks noChangeAspect="1" noChangeArrowheads="1"/>
          </p:cNvPicPr>
          <p:nvPr/>
        </p:nvPicPr>
        <p:blipFill>
          <a:blip r:embed="rId5" cstate="print"/>
          <a:srcRect/>
          <a:stretch>
            <a:fillRect/>
          </a:stretch>
        </p:blipFill>
        <p:spPr bwMode="auto">
          <a:xfrm>
            <a:off x="1562100" y="990600"/>
            <a:ext cx="6629400" cy="441577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5"/>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sp>
        <p:nvSpPr>
          <p:cNvPr id="1175556" name="Rectangle 4"/>
          <p:cNvSpPr>
            <a:spLocks noChangeArrowheads="1"/>
          </p:cNvSpPr>
          <p:nvPr/>
        </p:nvSpPr>
        <p:spPr bwMode="auto">
          <a:xfrm>
            <a:off x="609600" y="1066800"/>
            <a:ext cx="8015288" cy="4419599"/>
          </a:xfrm>
          <a:prstGeom prst="rect">
            <a:avLst/>
          </a:prstGeom>
          <a:noFill/>
          <a:ln w="9525">
            <a:noFill/>
            <a:miter lim="800000"/>
            <a:headEnd/>
            <a:tailEnd/>
          </a:ln>
          <a:effectLst/>
        </p:spPr>
        <p:txBody>
          <a:bodyPr/>
          <a:lstStyle/>
          <a:p>
            <a:pPr marL="342900" indent="-342900">
              <a:buClr>
                <a:srgbClr val="5B0DAA"/>
              </a:buClr>
              <a:buFont typeface="Wingdings" pitchFamily="2" charset="2"/>
              <a:buAutoNum type="arabicPeriod"/>
            </a:pPr>
            <a:r>
              <a:rPr lang="en-GB" sz="1800" dirty="0" smtClean="0">
                <a:sym typeface="Symbol" pitchFamily="18" charset="2"/>
              </a:rPr>
              <a:t>Explicit </a:t>
            </a:r>
            <a:r>
              <a:rPr lang="en-GB" sz="1800" dirty="0">
                <a:sym typeface="Symbol" pitchFamily="18" charset="2"/>
              </a:rPr>
              <a:t>way: just list 3D vertices of each polygon in a </a:t>
            </a:r>
            <a:r>
              <a:rPr lang="en-GB" sz="1800" dirty="0" smtClean="0">
                <a:sym typeface="Symbol" pitchFamily="18" charset="2"/>
              </a:rPr>
              <a:t>certain order</a:t>
            </a:r>
            <a:r>
              <a:rPr lang="en-GB" sz="1800" dirty="0">
                <a:sym typeface="Symbol" pitchFamily="18" charset="2"/>
              </a:rPr>
              <a:t>. </a:t>
            </a:r>
            <a:r>
              <a:rPr lang="en-GB" sz="1800" dirty="0" smtClean="0">
                <a:sym typeface="Symbol" pitchFamily="18" charset="2"/>
              </a:rPr>
              <a:t>Problems </a:t>
            </a:r>
            <a:r>
              <a:rPr lang="en-GB" sz="1800" dirty="0">
                <a:sym typeface="Symbol" pitchFamily="18" charset="2"/>
              </a:rPr>
              <a:t>are, firstly </a:t>
            </a:r>
            <a:r>
              <a:rPr lang="en-GB" sz="1800" dirty="0" smtClean="0">
                <a:sym typeface="Symbol" pitchFamily="18" charset="2"/>
              </a:rPr>
              <a:t>it represents </a:t>
            </a:r>
            <a:r>
              <a:rPr lang="en-GB" sz="1800" dirty="0">
                <a:sym typeface="Symbol" pitchFamily="18" charset="2"/>
              </a:rPr>
              <a:t>same vertex many </a:t>
            </a:r>
            <a:r>
              <a:rPr lang="en-GB" sz="1800" dirty="0" smtClean="0">
                <a:sym typeface="Symbol" pitchFamily="18" charset="2"/>
              </a:rPr>
              <a:t>times </a:t>
            </a:r>
            <a:r>
              <a:rPr lang="en-GB" sz="1800" dirty="0">
                <a:sym typeface="Symbol" pitchFamily="18" charset="2"/>
              </a:rPr>
              <a:t>and secondly, no explicit representation of shared </a:t>
            </a:r>
            <a:r>
              <a:rPr lang="en-GB" sz="1800" dirty="0" smtClean="0">
                <a:sym typeface="Symbol" pitchFamily="18" charset="2"/>
              </a:rPr>
              <a:t>edges and vertices</a:t>
            </a:r>
          </a:p>
          <a:p>
            <a:pPr marL="342900" indent="-342900">
              <a:buClr>
                <a:srgbClr val="5B0DAA"/>
              </a:buClr>
              <a:buFont typeface="Wingdings" pitchFamily="2" charset="2"/>
              <a:buAutoNum type="arabicPeriod"/>
            </a:pPr>
            <a:endParaRPr lang="en-GB" sz="1800" dirty="0" smtClean="0">
              <a:sym typeface="Symbol" pitchFamily="18" charset="2"/>
            </a:endParaRPr>
          </a:p>
          <a:p>
            <a:pPr marL="342900" indent="-342900">
              <a:buClr>
                <a:srgbClr val="5B0DAA"/>
              </a:buClr>
              <a:buFont typeface="Wingdings" pitchFamily="2" charset="2"/>
              <a:buAutoNum type="arabicPeriod"/>
            </a:pPr>
            <a:endParaRPr lang="en-GB" sz="1800" dirty="0" smtClean="0">
              <a:sym typeface="Symbol" pitchFamily="18" charset="2"/>
            </a:endParaRPr>
          </a:p>
          <a:p>
            <a:pPr marL="342900" indent="-342900">
              <a:buClr>
                <a:srgbClr val="5B0DAA"/>
              </a:buClr>
              <a:buFont typeface="Wingdings" pitchFamily="2" charset="2"/>
              <a:buAutoNum type="arabicPeriod"/>
            </a:pPr>
            <a:r>
              <a:rPr lang="en-GB" sz="1800" dirty="0" smtClean="0">
                <a:sym typeface="Symbol" pitchFamily="18" charset="2"/>
              </a:rPr>
              <a:t>Pointer </a:t>
            </a:r>
            <a:r>
              <a:rPr lang="en-GB" sz="1800" dirty="0">
                <a:sym typeface="Symbol" pitchFamily="18" charset="2"/>
              </a:rPr>
              <a:t>to a vertex list: store all vertices once into a numbered </a:t>
            </a:r>
            <a:r>
              <a:rPr lang="en-GB" sz="1800" dirty="0" smtClean="0">
                <a:sym typeface="Symbol" pitchFamily="18" charset="2"/>
              </a:rPr>
              <a:t>list</a:t>
            </a:r>
            <a:r>
              <a:rPr lang="en-GB" sz="1800" dirty="0">
                <a:sym typeface="Symbol" pitchFamily="18" charset="2"/>
              </a:rPr>
              <a:t>, and represent each polygon by its vertices. It saves space </a:t>
            </a:r>
            <a:r>
              <a:rPr lang="en-GB" sz="1800" dirty="0" smtClean="0">
                <a:sym typeface="Symbol" pitchFamily="18" charset="2"/>
              </a:rPr>
              <a:t>(</a:t>
            </a:r>
            <a:r>
              <a:rPr lang="en-GB" sz="1800" dirty="0">
                <a:sym typeface="Symbol" pitchFamily="18" charset="2"/>
              </a:rPr>
              <a:t>vertex only listed once) but still has no explicit representation </a:t>
            </a:r>
            <a:r>
              <a:rPr lang="en-GB" sz="1800" dirty="0" smtClean="0">
                <a:sym typeface="Symbol" pitchFamily="18" charset="2"/>
              </a:rPr>
              <a:t>of shared </a:t>
            </a:r>
            <a:r>
              <a:rPr lang="en-GB" sz="1800" dirty="0">
                <a:sym typeface="Symbol" pitchFamily="18" charset="2"/>
              </a:rPr>
              <a:t>edges and </a:t>
            </a:r>
            <a:r>
              <a:rPr lang="en-GB" sz="1800" dirty="0" smtClean="0">
                <a:sym typeface="Symbol" pitchFamily="18" charset="2"/>
              </a:rPr>
              <a:t>vertices</a:t>
            </a:r>
          </a:p>
          <a:p>
            <a:pPr marL="342900" indent="-342900">
              <a:buClr>
                <a:srgbClr val="5B0DAA"/>
              </a:buClr>
              <a:buFont typeface="Wingdings" pitchFamily="2" charset="2"/>
              <a:buAutoNum type="arabicPeriod"/>
            </a:pPr>
            <a:endParaRPr lang="en-GB" sz="1800" dirty="0" smtClean="0">
              <a:sym typeface="Symbol" pitchFamily="18" charset="2"/>
            </a:endParaRPr>
          </a:p>
          <a:p>
            <a:pPr marL="342900" indent="-342900">
              <a:buClr>
                <a:srgbClr val="5B0DAA"/>
              </a:buClr>
              <a:buFont typeface="Wingdings" pitchFamily="2" charset="2"/>
              <a:buAutoNum type="arabicPeriod"/>
            </a:pPr>
            <a:r>
              <a:rPr lang="en-GB" sz="1800" dirty="0" smtClean="0">
                <a:sym typeface="Symbol" pitchFamily="18" charset="2"/>
              </a:rPr>
              <a:t>Explicit </a:t>
            </a:r>
            <a:r>
              <a:rPr lang="en-GB" sz="1800" dirty="0">
                <a:sym typeface="Symbol" pitchFamily="18" charset="2"/>
              </a:rPr>
              <a:t>edges: list all edges that belong to a polygon, and for </a:t>
            </a:r>
            <a:r>
              <a:rPr lang="en-GB" sz="1800" dirty="0" smtClean="0">
                <a:sym typeface="Symbol" pitchFamily="18" charset="2"/>
              </a:rPr>
              <a:t>each </a:t>
            </a:r>
            <a:r>
              <a:rPr lang="en-GB" sz="1800" dirty="0">
                <a:sym typeface="Symbol" pitchFamily="18" charset="2"/>
              </a:rPr>
              <a:t>edge list the vertices that define it along with the polygons </a:t>
            </a:r>
            <a:r>
              <a:rPr lang="en-GB" sz="1800" dirty="0" smtClean="0">
                <a:sym typeface="Symbol" pitchFamily="18" charset="2"/>
              </a:rPr>
              <a:t>of </a:t>
            </a:r>
            <a:r>
              <a:rPr lang="en-GB" sz="1800" dirty="0">
                <a:sym typeface="Symbol" pitchFamily="18" charset="2"/>
              </a:rPr>
              <a:t>which it is a member</a:t>
            </a:r>
            <a:r>
              <a:rPr lang="en-GB" sz="1800" dirty="0" smtClean="0">
                <a:sym typeface="Symbol" pitchFamily="18" charset="2"/>
              </a:rPr>
              <a:t>.</a:t>
            </a:r>
          </a:p>
          <a:p>
            <a:pPr marL="342900" indent="-342900">
              <a:buClr>
                <a:srgbClr val="5B0DAA"/>
              </a:buClr>
              <a:buFont typeface="Wingdings" pitchFamily="2" charset="2"/>
              <a:buNone/>
            </a:pPr>
            <a:endParaRPr lang="en-GB" b="0" dirty="0" smtClean="0">
              <a:sym typeface="Symbol" pitchFamily="18" charset="2"/>
            </a:endParaRPr>
          </a:p>
          <a:p>
            <a:pPr marL="342900" indent="-342900">
              <a:buClr>
                <a:srgbClr val="5B0DAA"/>
              </a:buClr>
              <a:buFont typeface="Wingdings" pitchFamily="2" charset="2"/>
              <a:buNone/>
            </a:pPr>
            <a:r>
              <a:rPr lang="en-GB" b="0" dirty="0" smtClean="0">
                <a:sym typeface="Symbol" pitchFamily="18" charset="2"/>
              </a:rPr>
              <a:t>		</a:t>
            </a:r>
            <a:endParaRPr lang="en-GB" b="0" dirty="0">
              <a:sym typeface="Symbol" pitchFamily="18" charset="2"/>
            </a:endParaRPr>
          </a:p>
        </p:txBody>
      </p:sp>
      <p:pic>
        <p:nvPicPr>
          <p:cNvPr id="13" name="Picture 12" descr="dculogo.jpg"/>
          <p:cNvPicPr>
            <a:picLocks noChangeAspect="1"/>
          </p:cNvPicPr>
          <p:nvPr/>
        </p:nvPicPr>
        <p:blipFill>
          <a:blip r:embed="rId6" cstate="print"/>
          <a:stretch>
            <a:fillRect/>
          </a:stretch>
        </p:blipFill>
        <p:spPr>
          <a:xfrm>
            <a:off x="5181600" y="5762625"/>
            <a:ext cx="838200" cy="638175"/>
          </a:xfrm>
          <a:prstGeom prst="rect">
            <a:avLst/>
          </a:prstGeom>
        </p:spPr>
      </p:pic>
      <p:sp>
        <p:nvSpPr>
          <p:cNvPr id="14"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Polygon Meshes [3]:</a:t>
            </a:r>
          </a:p>
          <a:p>
            <a:pPr algn="ctr">
              <a:spcBef>
                <a:spcPct val="0"/>
              </a:spcBef>
              <a:buClrTx/>
            </a:pPr>
            <a:r>
              <a:rPr lang="en-US" sz="2800" dirty="0" smtClean="0">
                <a:solidFill>
                  <a:srgbClr val="5B0DAA"/>
                </a:solidFill>
                <a:latin typeface="Copperplate Gothic Light" pitchFamily="34" charset="0"/>
              </a:rPr>
              <a:t>Representation</a:t>
            </a:r>
            <a:endParaRPr lang="en-US" sz="2000" dirty="0">
              <a:solidFill>
                <a:srgbClr val="5B0DAA"/>
              </a:solidFill>
              <a:latin typeface="Copperplate Gothic Light" pitchFamily="34" charset="0"/>
            </a:endParaRPr>
          </a:p>
        </p:txBody>
      </p:sp>
      <p:graphicFrame>
        <p:nvGraphicFramePr>
          <p:cNvPr id="1029" name="Object 5"/>
          <p:cNvGraphicFramePr>
            <a:graphicFrameLocks noChangeAspect="1"/>
          </p:cNvGraphicFramePr>
          <p:nvPr/>
        </p:nvGraphicFramePr>
        <p:xfrm>
          <a:off x="2801442" y="2015070"/>
          <a:ext cx="3827958" cy="347130"/>
        </p:xfrm>
        <a:graphic>
          <a:graphicData uri="http://schemas.openxmlformats.org/presentationml/2006/ole">
            <p:oleObj spid="_x0000_s1029" name="Equation" r:id="rId7" imgW="2514600" imgH="228600" progId="Equation.3">
              <p:embed/>
            </p:oleObj>
          </a:graphicData>
        </a:graphic>
      </p:graphicFrame>
      <p:graphicFrame>
        <p:nvGraphicFramePr>
          <p:cNvPr id="1030" name="Object 6"/>
          <p:cNvGraphicFramePr>
            <a:graphicFrameLocks noChangeAspect="1"/>
          </p:cNvGraphicFramePr>
          <p:nvPr/>
        </p:nvGraphicFramePr>
        <p:xfrm>
          <a:off x="4049068" y="3805787"/>
          <a:ext cx="1332706" cy="309013"/>
        </p:xfrm>
        <a:graphic>
          <a:graphicData uri="http://schemas.openxmlformats.org/presentationml/2006/ole">
            <p:oleObj spid="_x0000_s1030" name="Equation" r:id="rId8" imgW="876240" imgH="203040" progId="Equation.3">
              <p:embed/>
            </p:oleObj>
          </a:graphicData>
        </a:graphic>
      </p:graphicFrame>
      <p:graphicFrame>
        <p:nvGraphicFramePr>
          <p:cNvPr id="1031" name="Object 7"/>
          <p:cNvGraphicFramePr>
            <a:graphicFrameLocks noChangeAspect="1"/>
          </p:cNvGraphicFramePr>
          <p:nvPr/>
        </p:nvGraphicFramePr>
        <p:xfrm>
          <a:off x="4010271" y="5029200"/>
          <a:ext cx="1410300" cy="328072"/>
        </p:xfrm>
        <a:graphic>
          <a:graphicData uri="http://schemas.openxmlformats.org/presentationml/2006/ole">
            <p:oleObj spid="_x0000_s1031" name="Equation" r:id="rId9" imgW="927000" imgH="2156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80" name="Rectangle 4"/>
          <p:cNvSpPr>
            <a:spLocks noChangeArrowheads="1"/>
          </p:cNvSpPr>
          <p:nvPr/>
        </p:nvSpPr>
        <p:spPr bwMode="auto">
          <a:xfrm>
            <a:off x="457200" y="1268412"/>
            <a:ext cx="8167688" cy="4141788"/>
          </a:xfrm>
          <a:prstGeom prst="rect">
            <a:avLst/>
          </a:prstGeom>
          <a:noFill/>
          <a:ln w="9525">
            <a:noFill/>
            <a:miter lim="800000"/>
            <a:headEnd/>
            <a:tailEnd/>
          </a:ln>
          <a:effectLst/>
        </p:spPr>
        <p:txBody>
          <a:bodyPr/>
          <a:lstStyle/>
          <a:p>
            <a:pPr marL="342900" indent="-342900">
              <a:buClr>
                <a:srgbClr val="5B0DAA"/>
              </a:buClr>
              <a:buFont typeface="Wingdings" pitchFamily="2" charset="2"/>
              <a:buAutoNum type="arabicPeriod"/>
            </a:pPr>
            <a:r>
              <a:rPr lang="en-GB" sz="1600" dirty="0" smtClean="0">
                <a:sym typeface="Symbol" pitchFamily="18" charset="2"/>
              </a:rPr>
              <a:t>Explicit</a:t>
            </a:r>
          </a:p>
          <a:p>
            <a:pPr marL="800100" lvl="1" indent="-342900">
              <a:buClr>
                <a:srgbClr val="5B0DAA"/>
              </a:buClr>
            </a:pPr>
            <a:r>
              <a:rPr lang="en-US" sz="1600" dirty="0" smtClean="0">
                <a:sym typeface="Symbol" pitchFamily="18" charset="2"/>
              </a:rPr>
              <a:t>In Cartesian plane, explicit equation of planar curve given by</a:t>
            </a:r>
          </a:p>
          <a:p>
            <a:pPr marL="800100" lvl="1" indent="-342900" algn="ctr">
              <a:buClr>
                <a:srgbClr val="5B0DAA"/>
              </a:buClr>
            </a:pPr>
            <a:r>
              <a:rPr lang="en-US" sz="1600" i="1" dirty="0" smtClean="0">
                <a:solidFill>
                  <a:srgbClr val="800000"/>
                </a:solidFill>
                <a:sym typeface="Symbol" pitchFamily="18" charset="2"/>
              </a:rPr>
              <a:t>y</a:t>
            </a:r>
            <a:r>
              <a:rPr lang="en-US" sz="1600" dirty="0" smtClean="0">
                <a:solidFill>
                  <a:srgbClr val="800000"/>
                </a:solidFill>
                <a:sym typeface="Symbol" pitchFamily="18" charset="2"/>
              </a:rPr>
              <a:t> = </a:t>
            </a:r>
            <a:r>
              <a:rPr lang="en-US" sz="1600" i="1" dirty="0" smtClean="0">
                <a:solidFill>
                  <a:srgbClr val="800000"/>
                </a:solidFill>
                <a:sym typeface="Symbol" pitchFamily="18" charset="2"/>
              </a:rPr>
              <a:t>f</a:t>
            </a:r>
            <a:r>
              <a:rPr lang="en-US" sz="1600" dirty="0" smtClean="0">
                <a:solidFill>
                  <a:srgbClr val="800000"/>
                </a:solidFill>
                <a:sym typeface="Symbol" pitchFamily="18" charset="2"/>
              </a:rPr>
              <a:t>(</a:t>
            </a:r>
            <a:r>
              <a:rPr lang="en-US" sz="1600" i="1" dirty="0" smtClean="0">
                <a:solidFill>
                  <a:srgbClr val="800000"/>
                </a:solidFill>
                <a:sym typeface="Symbol" pitchFamily="18" charset="2"/>
              </a:rPr>
              <a:t>x</a:t>
            </a:r>
            <a:r>
              <a:rPr lang="en-US" sz="1600" dirty="0" smtClean="0">
                <a:solidFill>
                  <a:srgbClr val="800000"/>
                </a:solidFill>
                <a:sym typeface="Symbol" pitchFamily="18" charset="2"/>
              </a:rPr>
              <a:t>)</a:t>
            </a:r>
          </a:p>
          <a:p>
            <a:pPr marL="800100" lvl="1" indent="-342900">
              <a:buClr>
                <a:srgbClr val="5B0DAA"/>
              </a:buClr>
            </a:pPr>
            <a:r>
              <a:rPr lang="en-US" sz="1600" dirty="0" smtClean="0">
                <a:sym typeface="Symbol" pitchFamily="18" charset="2"/>
              </a:rPr>
              <a:t>Difficulties with this approach</a:t>
            </a:r>
          </a:p>
          <a:p>
            <a:pPr marL="800100" lvl="1" indent="-342900">
              <a:buClr>
                <a:srgbClr val="5B0DAA"/>
              </a:buClr>
              <a:buFont typeface="+mj-lt"/>
              <a:buAutoNum type="alphaLcParenR"/>
            </a:pPr>
            <a:r>
              <a:rPr lang="en-US" sz="1600" dirty="0" smtClean="0">
                <a:sym typeface="Symbol" pitchFamily="18" charset="2"/>
              </a:rPr>
              <a:t>impossible to get multiple values of </a:t>
            </a:r>
            <a:r>
              <a:rPr lang="en-US" sz="1600" i="1" dirty="0" smtClean="0">
                <a:solidFill>
                  <a:srgbClr val="800000"/>
                </a:solidFill>
                <a:sym typeface="Symbol" pitchFamily="18" charset="2"/>
              </a:rPr>
              <a:t>y</a:t>
            </a:r>
            <a:r>
              <a:rPr lang="en-US" sz="1600" dirty="0" smtClean="0">
                <a:sym typeface="Symbol" pitchFamily="18" charset="2"/>
              </a:rPr>
              <a:t> for single </a:t>
            </a:r>
            <a:r>
              <a:rPr lang="en-US" sz="1600" i="1" dirty="0" smtClean="0">
                <a:solidFill>
                  <a:srgbClr val="800000"/>
                </a:solidFill>
                <a:sym typeface="Symbol" pitchFamily="18" charset="2"/>
              </a:rPr>
              <a:t>x</a:t>
            </a:r>
            <a:r>
              <a:rPr lang="en-US" sz="1600" dirty="0" smtClean="0">
                <a:sym typeface="Symbol" pitchFamily="18" charset="2"/>
              </a:rPr>
              <a:t>, so curves such as circles and ellipses must be represented by multiple curve segments</a:t>
            </a:r>
          </a:p>
          <a:p>
            <a:pPr marL="800100" lvl="1" indent="-342900">
              <a:buClr>
                <a:srgbClr val="5B0DAA"/>
              </a:buClr>
              <a:buFont typeface="+mj-lt"/>
              <a:buAutoNum type="alphaLcParenR"/>
            </a:pPr>
            <a:r>
              <a:rPr lang="en-US" sz="1600" dirty="0" smtClean="0">
                <a:sym typeface="Symbol" pitchFamily="18" charset="2"/>
              </a:rPr>
              <a:t>describing curves with vertical tangents: difficult, numerically unstable</a:t>
            </a:r>
          </a:p>
          <a:p>
            <a:pPr marL="800100" lvl="1" indent="-342900">
              <a:buClr>
                <a:srgbClr val="5B0DAA"/>
              </a:buClr>
            </a:pPr>
            <a:endParaRPr lang="en-GB" sz="1600" dirty="0" smtClean="0">
              <a:sym typeface="Symbol" pitchFamily="18" charset="2"/>
            </a:endParaRPr>
          </a:p>
          <a:p>
            <a:pPr marL="342900" indent="-342900">
              <a:buClr>
                <a:srgbClr val="5B0DAA"/>
              </a:buClr>
              <a:buFont typeface="Wingdings" pitchFamily="2" charset="2"/>
              <a:buAutoNum type="arabicPeriod"/>
            </a:pPr>
            <a:r>
              <a:rPr lang="en-GB" sz="1600" dirty="0" smtClean="0">
                <a:sym typeface="Symbol" pitchFamily="18" charset="2"/>
              </a:rPr>
              <a:t>Implicit</a:t>
            </a:r>
          </a:p>
          <a:p>
            <a:pPr marL="800100" lvl="1" indent="-342900" algn="ctr">
              <a:buClr>
                <a:srgbClr val="5B0DAA"/>
              </a:buClr>
            </a:pPr>
            <a:r>
              <a:rPr lang="en-GB" sz="1600" i="1" dirty="0" smtClean="0">
                <a:solidFill>
                  <a:srgbClr val="800000"/>
                </a:solidFill>
                <a:sym typeface="Symbol" pitchFamily="18" charset="2"/>
              </a:rPr>
              <a:t>f(x</a:t>
            </a:r>
            <a:r>
              <a:rPr lang="en-GB" sz="1600" i="1" dirty="0">
                <a:solidFill>
                  <a:srgbClr val="800000"/>
                </a:solidFill>
                <a:sym typeface="Symbol" pitchFamily="18" charset="2"/>
              </a:rPr>
              <a:t>, y</a:t>
            </a:r>
            <a:r>
              <a:rPr lang="en-GB" sz="1600" dirty="0" smtClean="0">
                <a:solidFill>
                  <a:srgbClr val="800000"/>
                </a:solidFill>
                <a:sym typeface="Symbol" pitchFamily="18" charset="2"/>
              </a:rPr>
              <a:t>) = 0</a:t>
            </a:r>
          </a:p>
          <a:p>
            <a:pPr marL="800100" lvl="1" indent="-342900" algn="ctr">
              <a:buClr>
                <a:srgbClr val="5B0DAA"/>
              </a:buClr>
              <a:buFont typeface="Wingdings" pitchFamily="2" charset="2"/>
              <a:buNone/>
            </a:pPr>
            <a:r>
              <a:rPr lang="en-GB" sz="1600" dirty="0" err="1" smtClean="0">
                <a:solidFill>
                  <a:srgbClr val="800000"/>
                </a:solidFill>
                <a:sym typeface="Symbol" pitchFamily="18" charset="2"/>
              </a:rPr>
              <a:t>A</a:t>
            </a:r>
            <a:r>
              <a:rPr lang="en-GB" sz="1600" i="1" dirty="0" err="1" smtClean="0">
                <a:solidFill>
                  <a:srgbClr val="800000"/>
                </a:solidFill>
                <a:sym typeface="Symbol" pitchFamily="18" charset="2"/>
              </a:rPr>
              <a:t>x</a:t>
            </a:r>
            <a:r>
              <a:rPr lang="en-GB" sz="1600" i="1" dirty="0" smtClean="0">
                <a:solidFill>
                  <a:srgbClr val="800000"/>
                </a:solidFill>
                <a:sym typeface="Symbol" pitchFamily="18" charset="2"/>
              </a:rPr>
              <a:t> </a:t>
            </a:r>
            <a:r>
              <a:rPr lang="en-GB" sz="1600" dirty="0" smtClean="0">
                <a:solidFill>
                  <a:srgbClr val="800000"/>
                </a:solidFill>
                <a:sym typeface="Symbol" pitchFamily="18" charset="2"/>
              </a:rPr>
              <a:t>+ B</a:t>
            </a:r>
            <a:r>
              <a:rPr lang="en-GB" sz="1600" i="1" dirty="0" smtClean="0">
                <a:solidFill>
                  <a:srgbClr val="800000"/>
                </a:solidFill>
                <a:sym typeface="Symbol" pitchFamily="18" charset="2"/>
              </a:rPr>
              <a:t>y </a:t>
            </a:r>
            <a:r>
              <a:rPr lang="en-GB" sz="1600" dirty="0" smtClean="0">
                <a:solidFill>
                  <a:srgbClr val="800000"/>
                </a:solidFill>
                <a:sym typeface="Symbol" pitchFamily="18" charset="2"/>
              </a:rPr>
              <a:t>+ C </a:t>
            </a:r>
            <a:r>
              <a:rPr lang="en-GB" sz="1600" dirty="0">
                <a:solidFill>
                  <a:srgbClr val="800000"/>
                </a:solidFill>
                <a:sym typeface="Symbol" pitchFamily="18" charset="2"/>
              </a:rPr>
              <a:t>=0</a:t>
            </a:r>
          </a:p>
          <a:p>
            <a:pPr marL="342900" indent="-342900">
              <a:buClr>
                <a:srgbClr val="5B0DAA"/>
              </a:buClr>
              <a:buFont typeface="Wingdings" pitchFamily="2" charset="2"/>
              <a:buNone/>
            </a:pPr>
            <a:r>
              <a:rPr lang="en-GB" sz="1600" dirty="0" smtClean="0">
                <a:sym typeface="Symbol" pitchFamily="18" charset="2"/>
              </a:rPr>
              <a:t>	Difficulties: determining </a:t>
            </a:r>
            <a:r>
              <a:rPr lang="en-IE" sz="1600" dirty="0" err="1">
                <a:sym typeface="Symbol" pitchFamily="18" charset="2"/>
              </a:rPr>
              <a:t>ta</a:t>
            </a:r>
            <a:r>
              <a:rPr lang="en-GB" sz="1600" dirty="0" err="1">
                <a:sym typeface="Symbol" pitchFamily="18" charset="2"/>
              </a:rPr>
              <a:t>ngent</a:t>
            </a:r>
            <a:r>
              <a:rPr lang="en-GB" sz="1600" dirty="0">
                <a:sym typeface="Symbol" pitchFamily="18" charset="2"/>
              </a:rPr>
              <a:t> continuity of </a:t>
            </a:r>
            <a:r>
              <a:rPr lang="en-GB" sz="1600" dirty="0" smtClean="0">
                <a:sym typeface="Symbol" pitchFamily="18" charset="2"/>
              </a:rPr>
              <a:t>two given curves – crucial </a:t>
            </a:r>
            <a:r>
              <a:rPr lang="en-GB" sz="1600" dirty="0">
                <a:sym typeface="Symbol" pitchFamily="18" charset="2"/>
              </a:rPr>
              <a:t>in many </a:t>
            </a:r>
            <a:r>
              <a:rPr lang="en-GB" sz="1600" dirty="0" smtClean="0">
                <a:sym typeface="Symbol" pitchFamily="18" charset="2"/>
              </a:rPr>
              <a:t>applications</a:t>
            </a:r>
            <a:endParaRPr lang="en-IE" sz="1600" dirty="0" smtClean="0">
              <a:sym typeface="Symbol" pitchFamily="18" charset="2"/>
            </a:endParaRPr>
          </a:p>
          <a:p>
            <a:pPr marL="342900" indent="-342900">
              <a:buClr>
                <a:srgbClr val="5B0DAA"/>
              </a:buClr>
              <a:buFont typeface="Wingdings" pitchFamily="2" charset="2"/>
              <a:buNone/>
            </a:pPr>
            <a:r>
              <a:rPr lang="en-IE" sz="1600" dirty="0" smtClean="0">
                <a:sym typeface="Symbol" pitchFamily="18" charset="2"/>
              </a:rPr>
              <a:t>	(</a:t>
            </a:r>
            <a:r>
              <a:rPr lang="en-IE" sz="1600" dirty="0">
                <a:sym typeface="Symbol" pitchFamily="18" charset="2"/>
              </a:rPr>
              <a:t>Circle can be defined as: </a:t>
            </a:r>
            <a:r>
              <a:rPr lang="en-GB" sz="1600" i="1" dirty="0" smtClean="0">
                <a:solidFill>
                  <a:srgbClr val="800000"/>
                </a:solidFill>
                <a:sym typeface="Symbol" pitchFamily="18" charset="2"/>
              </a:rPr>
              <a:t>x</a:t>
            </a:r>
            <a:r>
              <a:rPr lang="en-IE" sz="1600" baseline="30000" dirty="0" smtClean="0">
                <a:solidFill>
                  <a:srgbClr val="800000"/>
                </a:solidFill>
                <a:sym typeface="Symbol" pitchFamily="18" charset="2"/>
              </a:rPr>
              <a:t>2 </a:t>
            </a:r>
            <a:r>
              <a:rPr lang="en-IE" sz="1600" dirty="0" smtClean="0">
                <a:solidFill>
                  <a:srgbClr val="800000"/>
                </a:solidFill>
                <a:sym typeface="Symbol" pitchFamily="18" charset="2"/>
              </a:rPr>
              <a:t>+ </a:t>
            </a:r>
            <a:r>
              <a:rPr lang="en-GB" sz="1600" i="1" dirty="0" smtClean="0">
                <a:solidFill>
                  <a:srgbClr val="800000"/>
                </a:solidFill>
                <a:sym typeface="Symbol" pitchFamily="18" charset="2"/>
              </a:rPr>
              <a:t>y</a:t>
            </a:r>
            <a:r>
              <a:rPr lang="en-IE" sz="1600" baseline="30000" dirty="0" smtClean="0">
                <a:solidFill>
                  <a:srgbClr val="800000"/>
                </a:solidFill>
                <a:sym typeface="Symbol" pitchFamily="18" charset="2"/>
              </a:rPr>
              <a:t>2 </a:t>
            </a:r>
            <a:r>
              <a:rPr lang="en-IE" sz="1600" dirty="0" smtClean="0">
                <a:solidFill>
                  <a:srgbClr val="800000"/>
                </a:solidFill>
                <a:sym typeface="Symbol" pitchFamily="18" charset="2"/>
              </a:rPr>
              <a:t>= 1</a:t>
            </a:r>
            <a:r>
              <a:rPr lang="en-IE" sz="1600" dirty="0">
                <a:sym typeface="Symbol" pitchFamily="18" charset="2"/>
              </a:rPr>
              <a:t>, but what about </a:t>
            </a:r>
            <a:r>
              <a:rPr lang="en-IE" sz="1600" dirty="0" smtClean="0">
                <a:sym typeface="Symbol" pitchFamily="18" charset="2"/>
              </a:rPr>
              <a:t>half </a:t>
            </a:r>
            <a:r>
              <a:rPr lang="en-IE" sz="1600" dirty="0">
                <a:sym typeface="Symbol" pitchFamily="18" charset="2"/>
              </a:rPr>
              <a:t>circle?)</a:t>
            </a:r>
            <a:endParaRPr lang="en-GB" sz="1600" dirty="0">
              <a:sym typeface="Symbol" pitchFamily="18" charset="2"/>
            </a:endParaRPr>
          </a:p>
        </p:txBody>
      </p:sp>
      <p:sp>
        <p:nvSpPr>
          <p:cNvPr id="9"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4"/>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0" name="Picture 9" descr="dculogo.jpg"/>
          <p:cNvPicPr>
            <a:picLocks noChangeAspect="1"/>
          </p:cNvPicPr>
          <p:nvPr/>
        </p:nvPicPr>
        <p:blipFill>
          <a:blip r:embed="rId5" cstate="print"/>
          <a:stretch>
            <a:fillRect/>
          </a:stretch>
        </p:blipFill>
        <p:spPr>
          <a:xfrm>
            <a:off x="5181600" y="5762625"/>
            <a:ext cx="838200" cy="638175"/>
          </a:xfrm>
          <a:prstGeom prst="rect">
            <a:avLst/>
          </a:prstGeom>
        </p:spPr>
      </p:pic>
      <p:sp>
        <p:nvSpPr>
          <p:cNvPr id="11"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Types of Curves [1]:</a:t>
            </a:r>
          </a:p>
          <a:p>
            <a:pPr algn="ctr">
              <a:spcBef>
                <a:spcPct val="0"/>
              </a:spcBef>
              <a:buClrTx/>
            </a:pPr>
            <a:r>
              <a:rPr lang="en-US" sz="2800" dirty="0" smtClean="0">
                <a:solidFill>
                  <a:srgbClr val="5B0DAA"/>
                </a:solidFill>
                <a:latin typeface="Copperplate Gothic Light" pitchFamily="34" charset="0"/>
              </a:rPr>
              <a:t>Explicit &amp; Implicit</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ChangeArrowheads="1"/>
          </p:cNvSpPr>
          <p:nvPr/>
        </p:nvSpPr>
        <p:spPr bwMode="auto">
          <a:xfrm>
            <a:off x="685800" y="1066800"/>
            <a:ext cx="8229600" cy="4446587"/>
          </a:xfrm>
          <a:prstGeom prst="rect">
            <a:avLst/>
          </a:prstGeom>
          <a:noFill/>
          <a:ln w="9525">
            <a:noFill/>
            <a:miter lim="800000"/>
            <a:headEnd/>
            <a:tailEnd/>
          </a:ln>
          <a:effectLst/>
        </p:spPr>
        <p:txBody>
          <a:bodyPr/>
          <a:lstStyle/>
          <a:p>
            <a:pPr marL="342900" indent="-342900">
              <a:lnSpc>
                <a:spcPct val="150000"/>
              </a:lnSpc>
              <a:buClr>
                <a:srgbClr val="5B0DAA"/>
              </a:buClr>
              <a:buFont typeface="+mj-lt"/>
              <a:buAutoNum type="arabicPeriod" startAt="3"/>
            </a:pPr>
            <a:r>
              <a:rPr lang="en-GB" sz="1600" dirty="0" smtClean="0">
                <a:sym typeface="Symbol" pitchFamily="18" charset="2"/>
              </a:rPr>
              <a:t>Parametric Curves</a:t>
            </a:r>
          </a:p>
          <a:p>
            <a:pPr marL="342900" indent="-342900">
              <a:lnSpc>
                <a:spcPct val="150000"/>
              </a:lnSpc>
              <a:buClr>
                <a:srgbClr val="5B0DAA"/>
              </a:buClr>
              <a:buFont typeface="Wingdings" pitchFamily="2" charset="2"/>
              <a:buNone/>
            </a:pPr>
            <a:r>
              <a:rPr lang="en-GB" sz="1600" dirty="0" smtClean="0">
                <a:sym typeface="Symbol" pitchFamily="18" charset="2"/>
              </a:rPr>
              <a:t>	Cubic </a:t>
            </a:r>
            <a:r>
              <a:rPr lang="en-GB" sz="1600" dirty="0">
                <a:sym typeface="Symbol" pitchFamily="18" charset="2"/>
              </a:rPr>
              <a:t>polynomials that </a:t>
            </a:r>
            <a:r>
              <a:rPr lang="en-GB" sz="1600" dirty="0" smtClean="0">
                <a:sym typeface="Symbol" pitchFamily="18" charset="2"/>
              </a:rPr>
              <a:t>define </a:t>
            </a:r>
            <a:r>
              <a:rPr lang="en-GB" sz="1600" dirty="0">
                <a:sym typeface="Symbol" pitchFamily="18" charset="2"/>
              </a:rPr>
              <a:t>curve segment </a:t>
            </a:r>
            <a:r>
              <a:rPr lang="en-GB" sz="1600" i="1" dirty="0">
                <a:solidFill>
                  <a:srgbClr val="800000"/>
                </a:solidFill>
                <a:sym typeface="Symbol" pitchFamily="18" charset="2"/>
              </a:rPr>
              <a:t>Q</a:t>
            </a:r>
            <a:r>
              <a:rPr lang="en-GB" sz="1600" dirty="0">
                <a:solidFill>
                  <a:srgbClr val="800000"/>
                </a:solidFill>
                <a:sym typeface="Symbol" pitchFamily="18" charset="2"/>
              </a:rPr>
              <a:t>(</a:t>
            </a:r>
            <a:r>
              <a:rPr lang="en-GB" sz="1600" i="1" dirty="0">
                <a:solidFill>
                  <a:srgbClr val="800000"/>
                </a:solidFill>
                <a:sym typeface="Symbol" pitchFamily="18" charset="2"/>
              </a:rPr>
              <a:t>t</a:t>
            </a:r>
            <a:r>
              <a:rPr lang="en-GB" sz="1600" dirty="0">
                <a:solidFill>
                  <a:srgbClr val="800000"/>
                </a:solidFill>
                <a:sym typeface="Symbol" pitchFamily="18" charset="2"/>
              </a:rPr>
              <a:t>)= [</a:t>
            </a:r>
            <a:r>
              <a:rPr lang="en-GB" sz="1600" i="1" dirty="0">
                <a:solidFill>
                  <a:srgbClr val="800000"/>
                </a:solidFill>
                <a:sym typeface="Symbol" pitchFamily="18" charset="2"/>
              </a:rPr>
              <a:t>x</a:t>
            </a:r>
            <a:r>
              <a:rPr lang="en-GB" sz="1600" dirty="0">
                <a:solidFill>
                  <a:srgbClr val="800000"/>
                </a:solidFill>
                <a:sym typeface="Symbol" pitchFamily="18" charset="2"/>
              </a:rPr>
              <a:t>(</a:t>
            </a:r>
            <a:r>
              <a:rPr lang="en-GB" sz="1600" i="1" dirty="0">
                <a:solidFill>
                  <a:srgbClr val="800000"/>
                </a:solidFill>
                <a:sym typeface="Symbol" pitchFamily="18" charset="2"/>
              </a:rPr>
              <a:t>t</a:t>
            </a:r>
            <a:r>
              <a:rPr lang="en-GB" sz="1600" dirty="0">
                <a:solidFill>
                  <a:srgbClr val="800000"/>
                </a:solidFill>
                <a:sym typeface="Symbol" pitchFamily="18" charset="2"/>
              </a:rPr>
              <a:t>) </a:t>
            </a:r>
            <a:r>
              <a:rPr lang="en-GB" sz="1600" i="1" dirty="0" smtClean="0">
                <a:solidFill>
                  <a:srgbClr val="800000"/>
                </a:solidFill>
                <a:sym typeface="Symbol" pitchFamily="18" charset="2"/>
              </a:rPr>
              <a:t>y</a:t>
            </a:r>
            <a:r>
              <a:rPr lang="en-GB" sz="1600" dirty="0" smtClean="0">
                <a:solidFill>
                  <a:srgbClr val="800000"/>
                </a:solidFill>
                <a:sym typeface="Symbol" pitchFamily="18" charset="2"/>
              </a:rPr>
              <a:t>(</a:t>
            </a:r>
            <a:r>
              <a:rPr lang="en-GB" sz="1600" i="1" dirty="0" smtClean="0">
                <a:solidFill>
                  <a:srgbClr val="800000"/>
                </a:solidFill>
                <a:sym typeface="Symbol" pitchFamily="18" charset="2"/>
              </a:rPr>
              <a:t>t</a:t>
            </a:r>
            <a:r>
              <a:rPr lang="en-GB" sz="1600" dirty="0">
                <a:solidFill>
                  <a:srgbClr val="800000"/>
                </a:solidFill>
                <a:sym typeface="Symbol" pitchFamily="18" charset="2"/>
              </a:rPr>
              <a:t>)]</a:t>
            </a:r>
            <a:r>
              <a:rPr lang="en-GB" sz="1600" baseline="30000" dirty="0">
                <a:solidFill>
                  <a:srgbClr val="800000"/>
                </a:solidFill>
                <a:sym typeface="Symbol" pitchFamily="18" charset="2"/>
              </a:rPr>
              <a:t>T</a:t>
            </a:r>
            <a:r>
              <a:rPr lang="en-GB" sz="1600" dirty="0">
                <a:sym typeface="Symbol" pitchFamily="18" charset="2"/>
              </a:rPr>
              <a:t> are of </a:t>
            </a:r>
            <a:r>
              <a:rPr lang="en-GB" sz="1600" dirty="0" smtClean="0">
                <a:sym typeface="Symbol" pitchFamily="18" charset="2"/>
              </a:rPr>
              <a:t>form:</a:t>
            </a:r>
            <a:endParaRPr lang="en-GB" sz="1600" dirty="0">
              <a:sym typeface="Symbol" pitchFamily="18" charset="2"/>
            </a:endParaRPr>
          </a:p>
          <a:p>
            <a:pPr marL="342900" indent="-342900">
              <a:lnSpc>
                <a:spcPct val="150000"/>
              </a:lnSpc>
              <a:buClr>
                <a:srgbClr val="5B0DAA"/>
              </a:buClr>
              <a:buFont typeface="Wingdings" pitchFamily="2" charset="2"/>
              <a:buNone/>
            </a:pPr>
            <a:endParaRPr lang="en-GB" sz="1600" dirty="0">
              <a:sym typeface="Symbol" pitchFamily="18" charset="2"/>
            </a:endParaRPr>
          </a:p>
          <a:p>
            <a:pPr marL="342900" indent="-342900">
              <a:lnSpc>
                <a:spcPct val="150000"/>
              </a:lnSpc>
              <a:buClr>
                <a:srgbClr val="5B0DAA"/>
              </a:buClr>
              <a:buFont typeface="Wingdings" pitchFamily="2" charset="2"/>
              <a:buNone/>
            </a:pPr>
            <a:endParaRPr lang="en-GB" sz="1600" dirty="0">
              <a:sym typeface="Symbol" pitchFamily="18" charset="2"/>
            </a:endParaRPr>
          </a:p>
          <a:p>
            <a:pPr marL="342900" indent="-342900">
              <a:lnSpc>
                <a:spcPct val="150000"/>
              </a:lnSpc>
              <a:buClr>
                <a:srgbClr val="5B0DAA"/>
              </a:buClr>
              <a:buFont typeface="Wingdings" pitchFamily="2" charset="2"/>
              <a:buNone/>
            </a:pPr>
            <a:r>
              <a:rPr lang="en-GB" sz="1600" dirty="0">
                <a:sym typeface="Symbol" pitchFamily="18" charset="2"/>
              </a:rPr>
              <a:t>	</a:t>
            </a:r>
            <a:r>
              <a:rPr lang="en-GB" sz="1600" dirty="0" smtClean="0">
                <a:sym typeface="Symbol" pitchFamily="18" charset="2"/>
              </a:rPr>
              <a:t>Written </a:t>
            </a:r>
            <a:r>
              <a:rPr lang="en-GB" sz="1600" dirty="0">
                <a:sym typeface="Symbol" pitchFamily="18" charset="2"/>
              </a:rPr>
              <a:t>in matrix form, </a:t>
            </a:r>
            <a:r>
              <a:rPr lang="en-GB" sz="1600" dirty="0" smtClean="0">
                <a:sym typeface="Symbol" pitchFamily="18" charset="2"/>
              </a:rPr>
              <a:t>system becomes</a:t>
            </a:r>
            <a:endParaRPr lang="en-GB" sz="1600" dirty="0">
              <a:sym typeface="Symbol" pitchFamily="18" charset="2"/>
            </a:endParaRPr>
          </a:p>
          <a:p>
            <a:pPr marL="342900" indent="-342900" algn="ctr">
              <a:lnSpc>
                <a:spcPct val="150000"/>
              </a:lnSpc>
              <a:buClr>
                <a:srgbClr val="5B0DAA"/>
              </a:buClr>
              <a:buFont typeface="Wingdings" pitchFamily="2" charset="2"/>
              <a:buNone/>
            </a:pPr>
            <a:r>
              <a:rPr lang="en-GB" sz="1600" i="1" dirty="0" smtClean="0">
                <a:solidFill>
                  <a:srgbClr val="800000"/>
                </a:solidFill>
                <a:sym typeface="Symbol" pitchFamily="18" charset="2"/>
              </a:rPr>
              <a:t>Q</a:t>
            </a:r>
            <a:r>
              <a:rPr lang="en-GB" sz="1600" dirty="0" smtClean="0">
                <a:solidFill>
                  <a:srgbClr val="800000"/>
                </a:solidFill>
                <a:sym typeface="Symbol" pitchFamily="18" charset="2"/>
              </a:rPr>
              <a:t>(</a:t>
            </a:r>
            <a:r>
              <a:rPr lang="en-GB" sz="1600" i="1" dirty="0" smtClean="0">
                <a:solidFill>
                  <a:srgbClr val="800000"/>
                </a:solidFill>
                <a:sym typeface="Symbol" pitchFamily="18" charset="2"/>
              </a:rPr>
              <a:t>t</a:t>
            </a:r>
            <a:r>
              <a:rPr lang="en-GB" sz="1600" dirty="0">
                <a:solidFill>
                  <a:srgbClr val="800000"/>
                </a:solidFill>
                <a:sym typeface="Symbol" pitchFamily="18" charset="2"/>
              </a:rPr>
              <a:t>)= [</a:t>
            </a:r>
            <a:r>
              <a:rPr lang="en-GB" sz="1600" i="1" dirty="0">
                <a:solidFill>
                  <a:srgbClr val="800000"/>
                </a:solidFill>
                <a:sym typeface="Symbol" pitchFamily="18" charset="2"/>
              </a:rPr>
              <a:t>x</a:t>
            </a:r>
            <a:r>
              <a:rPr lang="en-GB" sz="1600" dirty="0">
                <a:solidFill>
                  <a:srgbClr val="800000"/>
                </a:solidFill>
                <a:sym typeface="Symbol" pitchFamily="18" charset="2"/>
              </a:rPr>
              <a:t>(</a:t>
            </a:r>
            <a:r>
              <a:rPr lang="en-GB" sz="1600" i="1" dirty="0">
                <a:solidFill>
                  <a:srgbClr val="800000"/>
                </a:solidFill>
                <a:sym typeface="Symbol" pitchFamily="18" charset="2"/>
              </a:rPr>
              <a:t>t</a:t>
            </a:r>
            <a:r>
              <a:rPr lang="en-GB" sz="1600" dirty="0">
                <a:solidFill>
                  <a:srgbClr val="800000"/>
                </a:solidFill>
                <a:sym typeface="Symbol" pitchFamily="18" charset="2"/>
              </a:rPr>
              <a:t>) </a:t>
            </a:r>
            <a:r>
              <a:rPr lang="en-GB" sz="1600" i="1" dirty="0">
                <a:solidFill>
                  <a:srgbClr val="800000"/>
                </a:solidFill>
                <a:sym typeface="Symbol" pitchFamily="18" charset="2"/>
              </a:rPr>
              <a:t>y</a:t>
            </a:r>
            <a:r>
              <a:rPr lang="en-GB" sz="1600" dirty="0">
                <a:solidFill>
                  <a:srgbClr val="800000"/>
                </a:solidFill>
                <a:sym typeface="Symbol" pitchFamily="18" charset="2"/>
              </a:rPr>
              <a:t>(</a:t>
            </a:r>
            <a:r>
              <a:rPr lang="en-GB" sz="1600" i="1" dirty="0">
                <a:solidFill>
                  <a:srgbClr val="800000"/>
                </a:solidFill>
                <a:sym typeface="Symbol" pitchFamily="18" charset="2"/>
              </a:rPr>
              <a:t>t</a:t>
            </a:r>
            <a:r>
              <a:rPr lang="en-GB" sz="1600" dirty="0">
                <a:solidFill>
                  <a:srgbClr val="800000"/>
                </a:solidFill>
                <a:sym typeface="Symbol" pitchFamily="18" charset="2"/>
              </a:rPr>
              <a:t>)] = </a:t>
            </a:r>
            <a:r>
              <a:rPr lang="en-IE" sz="1600" i="1" dirty="0">
                <a:solidFill>
                  <a:srgbClr val="800000"/>
                </a:solidFill>
                <a:sym typeface="Symbol" pitchFamily="18" charset="2"/>
              </a:rPr>
              <a:t>T</a:t>
            </a:r>
            <a:r>
              <a:rPr lang="en-GB" sz="1600" i="1" dirty="0">
                <a:solidFill>
                  <a:srgbClr val="800000"/>
                </a:solidFill>
                <a:sym typeface="Symbol" pitchFamily="18" charset="2"/>
              </a:rPr>
              <a:t> </a:t>
            </a:r>
            <a:r>
              <a:rPr lang="en-IE" sz="1600" i="1" dirty="0">
                <a:solidFill>
                  <a:srgbClr val="800000"/>
                </a:solidFill>
                <a:sym typeface="Symbol" pitchFamily="18" charset="2"/>
              </a:rPr>
              <a:t>C</a:t>
            </a:r>
            <a:endParaRPr lang="en-GB" sz="1600" dirty="0">
              <a:solidFill>
                <a:srgbClr val="800000"/>
              </a:solidFill>
              <a:sym typeface="Symbol" pitchFamily="18" charset="2"/>
            </a:endParaRPr>
          </a:p>
          <a:p>
            <a:pPr marL="342900" indent="-342900">
              <a:lnSpc>
                <a:spcPct val="150000"/>
              </a:lnSpc>
              <a:buClr>
                <a:srgbClr val="5B0DAA"/>
              </a:buClr>
              <a:buFont typeface="Wingdings" pitchFamily="2" charset="2"/>
              <a:buNone/>
            </a:pPr>
            <a:r>
              <a:rPr lang="en-GB" sz="1600" dirty="0">
                <a:sym typeface="Symbol" pitchFamily="18" charset="2"/>
              </a:rPr>
              <a:t>	</a:t>
            </a:r>
            <a:r>
              <a:rPr lang="en-GB" sz="1600" dirty="0" smtClean="0">
                <a:sym typeface="Symbol" pitchFamily="18" charset="2"/>
              </a:rPr>
              <a:t>where</a:t>
            </a:r>
            <a:endParaRPr lang="en-GB" b="0" dirty="0">
              <a:sym typeface="Symbol" pitchFamily="18" charset="2"/>
            </a:endParaRPr>
          </a:p>
        </p:txBody>
      </p:sp>
      <p:graphicFrame>
        <p:nvGraphicFramePr>
          <p:cNvPr id="1177605" name="Object 5"/>
          <p:cNvGraphicFramePr>
            <a:graphicFrameLocks noChangeAspect="1"/>
          </p:cNvGraphicFramePr>
          <p:nvPr/>
        </p:nvGraphicFramePr>
        <p:xfrm>
          <a:off x="3518804" y="1968451"/>
          <a:ext cx="2517554" cy="774749"/>
        </p:xfrm>
        <a:graphic>
          <a:graphicData uri="http://schemas.openxmlformats.org/presentationml/2006/ole">
            <p:oleObj spid="_x0000_s2050" name="Equation" r:id="rId5" imgW="1650960" imgH="507960" progId="Equation.3">
              <p:embed/>
            </p:oleObj>
          </a:graphicData>
        </a:graphic>
      </p:graphicFrame>
      <p:grpSp>
        <p:nvGrpSpPr>
          <p:cNvPr id="15" name="Group 14"/>
          <p:cNvGrpSpPr/>
          <p:nvPr/>
        </p:nvGrpSpPr>
        <p:grpSpPr>
          <a:xfrm>
            <a:off x="2971800" y="4038600"/>
            <a:ext cx="3611562" cy="1481504"/>
            <a:chOff x="3017838" y="4038600"/>
            <a:chExt cx="3611562" cy="1481504"/>
          </a:xfrm>
        </p:grpSpPr>
        <p:graphicFrame>
          <p:nvGraphicFramePr>
            <p:cNvPr id="1177606" name="Object 6"/>
            <p:cNvGraphicFramePr>
              <a:graphicFrameLocks noChangeAspect="1"/>
            </p:cNvGraphicFramePr>
            <p:nvPr/>
          </p:nvGraphicFramePr>
          <p:xfrm>
            <a:off x="3017838" y="4038600"/>
            <a:ext cx="1200150" cy="1481504"/>
          </p:xfrm>
          <a:graphic>
            <a:graphicData uri="http://schemas.openxmlformats.org/presentationml/2006/ole">
              <p:oleObj spid="_x0000_s2051" name="Equation" r:id="rId6" imgW="761760" imgH="939600" progId="Equation.3">
                <p:embed/>
              </p:oleObj>
            </a:graphicData>
          </a:graphic>
        </p:graphicFrame>
        <p:graphicFrame>
          <p:nvGraphicFramePr>
            <p:cNvPr id="1177607" name="Object 7"/>
            <p:cNvGraphicFramePr>
              <a:graphicFrameLocks noChangeAspect="1"/>
            </p:cNvGraphicFramePr>
            <p:nvPr/>
          </p:nvGraphicFramePr>
          <p:xfrm>
            <a:off x="4800599" y="4572000"/>
            <a:ext cx="1828801" cy="351137"/>
          </p:xfrm>
          <a:graphic>
            <a:graphicData uri="http://schemas.openxmlformats.org/presentationml/2006/ole">
              <p:oleObj spid="_x0000_s2052" name="Equation" r:id="rId7" imgW="1104840" imgH="228600" progId="Equation.3">
                <p:embed/>
              </p:oleObj>
            </a:graphicData>
          </a:graphic>
        </p:graphicFrame>
      </p:grpSp>
      <p:sp>
        <p:nvSpPr>
          <p:cNvPr id="12"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8"/>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3" name="Picture 12" descr="dculogo.jpg"/>
          <p:cNvPicPr>
            <a:picLocks noChangeAspect="1"/>
          </p:cNvPicPr>
          <p:nvPr/>
        </p:nvPicPr>
        <p:blipFill>
          <a:blip r:embed="rId9" cstate="print"/>
          <a:stretch>
            <a:fillRect/>
          </a:stretch>
        </p:blipFill>
        <p:spPr>
          <a:xfrm>
            <a:off x="5181600" y="5762625"/>
            <a:ext cx="838200" cy="638175"/>
          </a:xfrm>
          <a:prstGeom prst="rect">
            <a:avLst/>
          </a:prstGeom>
        </p:spPr>
      </p:pic>
      <p:sp>
        <p:nvSpPr>
          <p:cNvPr id="14"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Types of Curves [2]:</a:t>
            </a:r>
          </a:p>
          <a:p>
            <a:pPr algn="ctr">
              <a:spcBef>
                <a:spcPct val="0"/>
              </a:spcBef>
              <a:buClrTx/>
            </a:pPr>
            <a:r>
              <a:rPr lang="en-US" sz="2800" dirty="0" smtClean="0">
                <a:solidFill>
                  <a:srgbClr val="5B0DAA"/>
                </a:solidFill>
                <a:latin typeface="Copperplate Gothic Light" pitchFamily="34" charset="0"/>
              </a:rPr>
              <a:t>Parametric</a:t>
            </a:r>
            <a:endParaRPr lang="en-US" sz="2000" dirty="0">
              <a:solidFill>
                <a:srgbClr val="5B0DAA"/>
              </a:solidFill>
              <a:latin typeface="Copperplate Gothic Light" pitchFamily="34" charset="0"/>
            </a:endParaRPr>
          </a:p>
        </p:txBody>
      </p:sp>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609600" y="990600"/>
            <a:ext cx="8305800" cy="4297362"/>
          </a:xfrm>
          <a:prstGeom prst="rect">
            <a:avLst/>
          </a:prstGeom>
          <a:noFill/>
          <a:ln w="9525">
            <a:noFill/>
            <a:miter lim="800000"/>
            <a:headEnd/>
            <a:tailEnd/>
          </a:ln>
          <a:effectLst/>
        </p:spPr>
        <p:txBody>
          <a:bodyPr/>
          <a:lstStyle/>
          <a:p>
            <a:pPr marL="342900" indent="-342900">
              <a:buClr>
                <a:srgbClr val="5B0DAA"/>
              </a:buClr>
              <a:buFont typeface="Wingdings" pitchFamily="2" charset="2"/>
              <a:buChar char="l"/>
            </a:pPr>
            <a:r>
              <a:rPr lang="en-GB" sz="1800" dirty="0" smtClean="0">
                <a:solidFill>
                  <a:schemeClr val="tx2"/>
                </a:solidFill>
              </a:rPr>
              <a:t>Equations that describe parametric curve depend on variable </a:t>
            </a:r>
            <a:r>
              <a:rPr lang="en-GB" sz="1800" i="1" dirty="0" smtClean="0">
                <a:solidFill>
                  <a:schemeClr val="tx2"/>
                </a:solidFill>
              </a:rPr>
              <a:t>t</a:t>
            </a:r>
            <a:r>
              <a:rPr lang="en-GB" sz="1800" dirty="0" smtClean="0">
                <a:solidFill>
                  <a:schemeClr val="tx2"/>
                </a:solidFill>
              </a:rPr>
              <a:t> not explicitly part of geometry</a:t>
            </a:r>
          </a:p>
          <a:p>
            <a:pPr marL="342900" indent="-342900">
              <a:buClr>
                <a:srgbClr val="5B0DAA"/>
              </a:buClr>
              <a:buFont typeface="Wingdings" pitchFamily="2" charset="2"/>
              <a:buChar char="l"/>
            </a:pPr>
            <a:endParaRPr lang="en-GB" sz="1800" dirty="0" smtClean="0">
              <a:solidFill>
                <a:schemeClr val="tx2"/>
              </a:solidFill>
            </a:endParaRPr>
          </a:p>
          <a:p>
            <a:pPr marL="342900" indent="-342900">
              <a:buClr>
                <a:srgbClr val="5B0DAA"/>
              </a:buClr>
              <a:buFont typeface="Wingdings" pitchFamily="2" charset="2"/>
              <a:buChar char="l"/>
            </a:pPr>
            <a:endParaRPr lang="en-GB" sz="1800" dirty="0" smtClean="0">
              <a:solidFill>
                <a:schemeClr val="tx2"/>
              </a:solidFill>
            </a:endParaRPr>
          </a:p>
          <a:p>
            <a:pPr marL="342900" indent="-342900">
              <a:buClr>
                <a:srgbClr val="5B0DAA"/>
              </a:buClr>
              <a:buFont typeface="Wingdings" pitchFamily="2" charset="2"/>
              <a:buChar char="l"/>
            </a:pPr>
            <a:endParaRPr lang="en-GB" sz="1800" dirty="0" smtClean="0">
              <a:solidFill>
                <a:schemeClr val="tx2"/>
              </a:solidFill>
            </a:endParaRPr>
          </a:p>
          <a:p>
            <a:pPr marL="342900" indent="-342900">
              <a:buClr>
                <a:srgbClr val="5B0DAA"/>
              </a:buClr>
              <a:buFont typeface="Wingdings" pitchFamily="2" charset="2"/>
              <a:buChar char="l"/>
            </a:pPr>
            <a:r>
              <a:rPr lang="en-GB" sz="1800" dirty="0" smtClean="0">
                <a:solidFill>
                  <a:schemeClr val="tx2"/>
                </a:solidFill>
              </a:rPr>
              <a:t>By </a:t>
            </a:r>
            <a:r>
              <a:rPr lang="en-GB" sz="1800" u="sng" dirty="0" smtClean="0">
                <a:solidFill>
                  <a:schemeClr val="tx2"/>
                </a:solidFill>
              </a:rPr>
              <a:t>sweeping</a:t>
            </a:r>
            <a:r>
              <a:rPr lang="en-GB" sz="1800" dirty="0" smtClean="0">
                <a:solidFill>
                  <a:schemeClr val="tx2"/>
                </a:solidFill>
              </a:rPr>
              <a:t> through </a:t>
            </a:r>
            <a:r>
              <a:rPr lang="en-GB" sz="1800" i="1" dirty="0" smtClean="0">
                <a:solidFill>
                  <a:schemeClr val="tx2"/>
                </a:solidFill>
              </a:rPr>
              <a:t>t</a:t>
            </a:r>
            <a:r>
              <a:rPr lang="en-GB" sz="1800" dirty="0" smtClean="0">
                <a:solidFill>
                  <a:schemeClr val="tx2"/>
                </a:solidFill>
              </a:rPr>
              <a:t>, in our case </a:t>
            </a:r>
            <a:r>
              <a:rPr lang="en-GB" sz="1800" i="1" dirty="0" smtClean="0">
                <a:solidFill>
                  <a:schemeClr val="tx2"/>
                </a:solidFill>
              </a:rPr>
              <a:t>0</a:t>
            </a:r>
            <a:r>
              <a:rPr lang="en-GB" sz="1800" dirty="0" smtClean="0">
                <a:solidFill>
                  <a:schemeClr val="tx2"/>
                </a:solidFill>
              </a:rPr>
              <a:t> </a:t>
            </a:r>
            <a:r>
              <a:rPr lang="en-GB" sz="1800" dirty="0" smtClean="0">
                <a:solidFill>
                  <a:schemeClr val="tx2"/>
                </a:solidFill>
                <a:cs typeface="Arial" charset="0"/>
              </a:rPr>
              <a:t>≤ </a:t>
            </a:r>
            <a:r>
              <a:rPr lang="en-GB" sz="1800" i="1" dirty="0" smtClean="0">
                <a:solidFill>
                  <a:schemeClr val="tx2"/>
                </a:solidFill>
                <a:cs typeface="Arial" charset="0"/>
              </a:rPr>
              <a:t>t </a:t>
            </a:r>
            <a:r>
              <a:rPr lang="en-GB" sz="1800" dirty="0" smtClean="0">
                <a:solidFill>
                  <a:schemeClr val="tx2"/>
                </a:solidFill>
                <a:cs typeface="Arial" charset="0"/>
              </a:rPr>
              <a:t>≤ 1, we can evaluate  equations and determine </a:t>
            </a:r>
            <a:r>
              <a:rPr lang="en-GB" sz="1800" i="1" dirty="0" smtClean="0">
                <a:solidFill>
                  <a:schemeClr val="tx2"/>
                </a:solidFill>
                <a:cs typeface="Arial" charset="0"/>
              </a:rPr>
              <a:t>x</a:t>
            </a:r>
            <a:r>
              <a:rPr lang="en-GB" sz="1800" dirty="0" smtClean="0">
                <a:solidFill>
                  <a:schemeClr val="tx2"/>
                </a:solidFill>
                <a:cs typeface="Arial" charset="0"/>
              </a:rPr>
              <a:t>, </a:t>
            </a:r>
            <a:r>
              <a:rPr lang="en-GB" sz="1800" i="1" dirty="0" smtClean="0">
                <a:solidFill>
                  <a:schemeClr val="tx2"/>
                </a:solidFill>
                <a:cs typeface="Arial" charset="0"/>
              </a:rPr>
              <a:t>y</a:t>
            </a:r>
            <a:r>
              <a:rPr lang="en-GB" sz="1800" dirty="0" smtClean="0">
                <a:solidFill>
                  <a:schemeClr val="tx2"/>
                </a:solidFill>
                <a:cs typeface="Arial" charset="0"/>
              </a:rPr>
              <a:t> values for points on curve</a:t>
            </a:r>
          </a:p>
        </p:txBody>
      </p:sp>
      <p:graphicFrame>
        <p:nvGraphicFramePr>
          <p:cNvPr id="1178629" name="Object 5"/>
          <p:cNvGraphicFramePr>
            <a:graphicFrameLocks noChangeAspect="1"/>
          </p:cNvGraphicFramePr>
          <p:nvPr/>
        </p:nvGraphicFramePr>
        <p:xfrm>
          <a:off x="4321430" y="1698625"/>
          <a:ext cx="936625" cy="739775"/>
        </p:xfrm>
        <a:graphic>
          <a:graphicData uri="http://schemas.openxmlformats.org/presentationml/2006/ole">
            <p:oleObj spid="_x0000_s3074" name="Equation" r:id="rId5" imgW="545760" imgH="431640" progId="Equation.3">
              <p:embed/>
            </p:oleObj>
          </a:graphicData>
        </a:graphic>
      </p:graphicFrame>
      <p:grpSp>
        <p:nvGrpSpPr>
          <p:cNvPr id="19" name="Group 18"/>
          <p:cNvGrpSpPr/>
          <p:nvPr/>
        </p:nvGrpSpPr>
        <p:grpSpPr>
          <a:xfrm>
            <a:off x="2721484" y="3372580"/>
            <a:ext cx="4136516" cy="2037620"/>
            <a:chOff x="2478087" y="3330574"/>
            <a:chExt cx="4608512" cy="2270121"/>
          </a:xfrm>
        </p:grpSpPr>
        <p:pic>
          <p:nvPicPr>
            <p:cNvPr id="1178630" name="Picture 6"/>
            <p:cNvPicPr>
              <a:picLocks noChangeAspect="1" noChangeArrowheads="1"/>
            </p:cNvPicPr>
            <p:nvPr/>
          </p:nvPicPr>
          <p:blipFill>
            <a:blip r:embed="rId6" cstate="print"/>
            <a:srcRect/>
            <a:stretch>
              <a:fillRect/>
            </a:stretch>
          </p:blipFill>
          <p:spPr bwMode="auto">
            <a:xfrm>
              <a:off x="2549525" y="3330574"/>
              <a:ext cx="4321175" cy="1943099"/>
            </a:xfrm>
            <a:prstGeom prst="rect">
              <a:avLst/>
            </a:prstGeom>
            <a:noFill/>
            <a:ln w="9525">
              <a:noFill/>
              <a:miter lim="800000"/>
              <a:headEnd/>
              <a:tailEnd/>
            </a:ln>
            <a:effectLst/>
          </p:spPr>
        </p:pic>
        <p:sp>
          <p:nvSpPr>
            <p:cNvPr id="1178631" name="Text Box 7"/>
            <p:cNvSpPr txBox="1">
              <a:spLocks noChangeArrowheads="1"/>
            </p:cNvSpPr>
            <p:nvPr/>
          </p:nvSpPr>
          <p:spPr bwMode="auto">
            <a:xfrm>
              <a:off x="5573712" y="4249735"/>
              <a:ext cx="690563" cy="304800"/>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a:t>t</a:t>
              </a:r>
              <a:r>
                <a:rPr lang="en-GB" dirty="0"/>
                <a:t> = 0.0</a:t>
              </a:r>
              <a:endParaRPr lang="en-GB" i="1" dirty="0"/>
            </a:p>
          </p:txBody>
        </p:sp>
        <p:sp>
          <p:nvSpPr>
            <p:cNvPr id="1178632" name="Text Box 8"/>
            <p:cNvSpPr txBox="1">
              <a:spLocks noChangeArrowheads="1"/>
            </p:cNvSpPr>
            <p:nvPr/>
          </p:nvSpPr>
          <p:spPr bwMode="auto">
            <a:xfrm>
              <a:off x="6396036" y="3746498"/>
              <a:ext cx="690563" cy="304800"/>
            </a:xfrm>
            <a:prstGeom prst="rect">
              <a:avLst/>
            </a:prstGeom>
            <a:noFill/>
            <a:ln w="9525">
              <a:noFill/>
              <a:miter lim="800000"/>
              <a:headEnd/>
              <a:tailEnd/>
            </a:ln>
            <a:effectLst/>
          </p:spPr>
          <p:txBody>
            <a:bodyPr wrap="none">
              <a:spAutoFit/>
            </a:bodyPr>
            <a:lstStyle/>
            <a:p>
              <a:pPr eaLnBrk="1" hangingPunct="1">
                <a:spcBef>
                  <a:spcPct val="0"/>
                </a:spcBef>
                <a:buClrTx/>
              </a:pPr>
              <a:r>
                <a:rPr lang="en-GB" i="1"/>
                <a:t>t</a:t>
              </a:r>
              <a:r>
                <a:rPr lang="en-GB"/>
                <a:t> = 1.0</a:t>
              </a:r>
              <a:endParaRPr lang="en-GB" i="1"/>
            </a:p>
          </p:txBody>
        </p:sp>
        <p:sp>
          <p:nvSpPr>
            <p:cNvPr id="1178633" name="Text Box 9"/>
            <p:cNvSpPr txBox="1">
              <a:spLocks noChangeArrowheads="1"/>
            </p:cNvSpPr>
            <p:nvPr/>
          </p:nvSpPr>
          <p:spPr bwMode="auto">
            <a:xfrm>
              <a:off x="3773487" y="4194173"/>
              <a:ext cx="242888" cy="304800"/>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a:t>t</a:t>
              </a:r>
            </a:p>
          </p:txBody>
        </p:sp>
        <p:sp>
          <p:nvSpPr>
            <p:cNvPr id="1178634" name="Text Box 10"/>
            <p:cNvSpPr txBox="1">
              <a:spLocks noChangeArrowheads="1"/>
            </p:cNvSpPr>
            <p:nvPr/>
          </p:nvSpPr>
          <p:spPr bwMode="auto">
            <a:xfrm>
              <a:off x="2478087" y="5257799"/>
              <a:ext cx="1806985" cy="342896"/>
            </a:xfrm>
            <a:prstGeom prst="rect">
              <a:avLst/>
            </a:prstGeom>
            <a:noFill/>
            <a:ln w="9525">
              <a:noFill/>
              <a:miter lim="800000"/>
              <a:headEnd/>
              <a:tailEnd/>
            </a:ln>
            <a:effectLst/>
          </p:spPr>
          <p:txBody>
            <a:bodyPr wrap="square">
              <a:spAutoFit/>
            </a:bodyPr>
            <a:lstStyle/>
            <a:p>
              <a:pPr eaLnBrk="1" hangingPunct="1">
                <a:spcBef>
                  <a:spcPct val="0"/>
                </a:spcBef>
                <a:buClrTx/>
              </a:pPr>
              <a:r>
                <a:rPr lang="en-GB" dirty="0"/>
                <a:t>Parameter space</a:t>
              </a:r>
            </a:p>
          </p:txBody>
        </p:sp>
        <p:sp>
          <p:nvSpPr>
            <p:cNvPr id="1178635" name="Text Box 11"/>
            <p:cNvSpPr txBox="1">
              <a:spLocks noChangeArrowheads="1"/>
            </p:cNvSpPr>
            <p:nvPr/>
          </p:nvSpPr>
          <p:spPr bwMode="auto">
            <a:xfrm>
              <a:off x="4976811" y="5257799"/>
              <a:ext cx="1515524" cy="342896"/>
            </a:xfrm>
            <a:prstGeom prst="rect">
              <a:avLst/>
            </a:prstGeom>
            <a:noFill/>
            <a:ln w="9525">
              <a:noFill/>
              <a:miter lim="800000"/>
              <a:headEnd/>
              <a:tailEnd/>
            </a:ln>
            <a:effectLst/>
          </p:spPr>
          <p:txBody>
            <a:bodyPr wrap="square">
              <a:spAutoFit/>
            </a:bodyPr>
            <a:lstStyle/>
            <a:p>
              <a:pPr eaLnBrk="1" hangingPunct="1">
                <a:spcBef>
                  <a:spcPct val="0"/>
                </a:spcBef>
                <a:buClrTx/>
              </a:pPr>
              <a:r>
                <a:rPr lang="en-GB" dirty="0"/>
                <a:t>Object space</a:t>
              </a:r>
            </a:p>
          </p:txBody>
        </p:sp>
      </p:grpSp>
      <p:sp>
        <p:nvSpPr>
          <p:cNvPr id="16"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7"/>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7" name="Picture 16" descr="dculogo.jpg"/>
          <p:cNvPicPr>
            <a:picLocks noChangeAspect="1"/>
          </p:cNvPicPr>
          <p:nvPr/>
        </p:nvPicPr>
        <p:blipFill>
          <a:blip r:embed="rId8" cstate="print"/>
          <a:stretch>
            <a:fillRect/>
          </a:stretch>
        </p:blipFill>
        <p:spPr>
          <a:xfrm>
            <a:off x="5181600" y="5762625"/>
            <a:ext cx="838200" cy="638175"/>
          </a:xfrm>
          <a:prstGeom prst="rect">
            <a:avLst/>
          </a:prstGeom>
        </p:spPr>
      </p:pic>
      <p:sp>
        <p:nvSpPr>
          <p:cNvPr id="18"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Parametric </a:t>
            </a:r>
            <a:r>
              <a:rPr lang="en-US" sz="2800" dirty="0" err="1" smtClean="0">
                <a:solidFill>
                  <a:srgbClr val="5B0DAA"/>
                </a:solidFill>
                <a:latin typeface="Copperplate Gothic Light" pitchFamily="34" charset="0"/>
              </a:rPr>
              <a:t>Bicubic</a:t>
            </a:r>
            <a:r>
              <a:rPr lang="en-US" sz="2800" dirty="0" smtClean="0">
                <a:solidFill>
                  <a:srgbClr val="5B0DAA"/>
                </a:solidFill>
                <a:latin typeface="Copperplate Gothic Light" pitchFamily="34" charset="0"/>
              </a:rPr>
              <a:t> Surfaces [1]</a:t>
            </a:r>
            <a:endParaRPr lang="en-US" sz="2000" dirty="0">
              <a:solidFill>
                <a:srgbClr val="5B0DAA"/>
              </a:solidFill>
              <a:latin typeface="Copperplate Gothic Light"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609600" y="990600"/>
            <a:ext cx="8305800" cy="4297362"/>
          </a:xfrm>
          <a:prstGeom prst="rect">
            <a:avLst/>
          </a:prstGeom>
          <a:noFill/>
          <a:ln w="9525">
            <a:noFill/>
            <a:miter lim="800000"/>
            <a:headEnd/>
            <a:tailEnd/>
          </a:ln>
          <a:effectLst/>
        </p:spPr>
        <p:txBody>
          <a:bodyPr/>
          <a:lstStyle/>
          <a:p>
            <a:pPr marL="342900" indent="-342900">
              <a:buClr>
                <a:srgbClr val="5B0DAA"/>
              </a:buClr>
              <a:buFont typeface="Wingdings" pitchFamily="2" charset="2"/>
              <a:buChar char="l"/>
            </a:pPr>
            <a:r>
              <a:rPr lang="en-GB" sz="1800" dirty="0" smtClean="0">
                <a:solidFill>
                  <a:schemeClr val="tx2"/>
                </a:solidFill>
              </a:rPr>
              <a:t>Parametric </a:t>
            </a:r>
            <a:r>
              <a:rPr lang="en-GB" sz="1800" dirty="0" err="1" smtClean="0">
                <a:solidFill>
                  <a:schemeClr val="tx2"/>
                </a:solidFill>
              </a:rPr>
              <a:t>Bicubic</a:t>
            </a:r>
            <a:r>
              <a:rPr lang="en-GB" sz="1800" dirty="0" smtClean="0">
                <a:solidFill>
                  <a:schemeClr val="tx2"/>
                </a:solidFill>
              </a:rPr>
              <a:t> Surface: Generalization of Parametric Cubic Curve</a:t>
            </a:r>
          </a:p>
          <a:p>
            <a:pPr marL="342900" indent="-342900">
              <a:buClr>
                <a:srgbClr val="5B0DAA"/>
              </a:buClr>
              <a:buFont typeface="Wingdings" pitchFamily="2" charset="2"/>
              <a:buChar char="l"/>
            </a:pPr>
            <a:endParaRPr lang="en-GB" sz="1800" dirty="0" smtClean="0">
              <a:solidFill>
                <a:schemeClr val="tx2"/>
              </a:solidFill>
            </a:endParaRPr>
          </a:p>
          <a:p>
            <a:pPr marL="342900" indent="-342900">
              <a:buClr>
                <a:srgbClr val="5B0DAA"/>
              </a:buClr>
              <a:buFont typeface="Wingdings" pitchFamily="2" charset="2"/>
              <a:buChar char="l"/>
            </a:pPr>
            <a:endParaRPr lang="en-GB" sz="1800" dirty="0" smtClean="0">
              <a:solidFill>
                <a:schemeClr val="tx2"/>
              </a:solidFill>
            </a:endParaRPr>
          </a:p>
          <a:p>
            <a:pPr marL="342900" indent="-342900">
              <a:buClr>
                <a:srgbClr val="5B0DAA"/>
              </a:buClr>
              <a:buFont typeface="Wingdings" pitchFamily="2" charset="2"/>
              <a:buChar char="l"/>
            </a:pPr>
            <a:r>
              <a:rPr lang="en-GB" sz="1800" dirty="0" smtClean="0">
                <a:solidFill>
                  <a:schemeClr val="tx2"/>
                </a:solidFill>
              </a:rPr>
              <a:t>From Curves to Surfaces</a:t>
            </a:r>
            <a:endParaRPr lang="en-GB" sz="1800" b="0" dirty="0" smtClean="0">
              <a:solidFill>
                <a:schemeClr val="tx2"/>
              </a:solidFill>
            </a:endParaRPr>
          </a:p>
          <a:p>
            <a:pPr marL="742950" lvl="1" indent="-285750">
              <a:buClr>
                <a:srgbClr val="5B0DAA"/>
              </a:buClr>
              <a:buFont typeface="Wingdings" pitchFamily="2" charset="2"/>
              <a:buChar char="­"/>
              <a:defRPr/>
            </a:pPr>
            <a:r>
              <a:rPr lang="en-GB" sz="1800" b="0" dirty="0" smtClean="0"/>
              <a:t>Let one parameter (say </a:t>
            </a:r>
            <a:r>
              <a:rPr lang="en-GB" sz="1800" b="0" i="1" dirty="0" smtClean="0"/>
              <a:t>v</a:t>
            </a:r>
            <a:r>
              <a:rPr lang="en-GB" sz="1800" b="0" dirty="0" smtClean="0"/>
              <a:t>) be held at constant value</a:t>
            </a:r>
          </a:p>
          <a:p>
            <a:pPr marL="742950" lvl="1" indent="-285750">
              <a:buClr>
                <a:srgbClr val="5B0DAA"/>
              </a:buClr>
              <a:buFont typeface="Wingdings" pitchFamily="2" charset="2"/>
              <a:buChar char="­"/>
              <a:defRPr/>
            </a:pPr>
            <a:r>
              <a:rPr lang="en-GB" sz="1800" b="0" dirty="0" smtClean="0"/>
              <a:t>Above will represent a curve</a:t>
            </a:r>
          </a:p>
          <a:p>
            <a:pPr marL="742950" lvl="1" indent="-285750">
              <a:buClr>
                <a:srgbClr val="5B0DAA"/>
              </a:buClr>
              <a:buFont typeface="Wingdings" pitchFamily="2" charset="2"/>
              <a:buChar char="­"/>
              <a:defRPr/>
            </a:pPr>
            <a:r>
              <a:rPr lang="en-GB" sz="1800" b="0" dirty="0" smtClean="0"/>
              <a:t>Surface generated by sweeping all points on boundary curve, </a:t>
            </a:r>
            <a:r>
              <a:rPr lang="en-GB" sz="1800" b="0" i="1" dirty="0" smtClean="0"/>
              <a:t>e.g.</a:t>
            </a:r>
            <a:r>
              <a:rPr lang="en-GB" sz="1800" b="0" dirty="0" smtClean="0"/>
              <a:t>, </a:t>
            </a:r>
            <a:r>
              <a:rPr lang="en-GB" sz="1800" b="0" i="1" dirty="0" smtClean="0"/>
              <a:t>P</a:t>
            </a:r>
            <a:r>
              <a:rPr lang="en-GB" sz="1800" b="0" dirty="0" smtClean="0"/>
              <a:t>(</a:t>
            </a:r>
            <a:r>
              <a:rPr lang="en-GB" sz="1800" b="0" i="1" dirty="0" smtClean="0"/>
              <a:t>u, 0</a:t>
            </a:r>
            <a:r>
              <a:rPr lang="en-GB" sz="1800" b="0" dirty="0" smtClean="0"/>
              <a:t>), through cubic trajectories, defined using </a:t>
            </a:r>
            <a:r>
              <a:rPr lang="en-GB" sz="1800" b="0" i="1" dirty="0" smtClean="0"/>
              <a:t>v</a:t>
            </a:r>
            <a:r>
              <a:rPr lang="en-GB" sz="1800" b="0" dirty="0" smtClean="0"/>
              <a:t>, to boundary curve </a:t>
            </a:r>
            <a:r>
              <a:rPr lang="en-GB" sz="1800" b="0" i="1" dirty="0" smtClean="0"/>
              <a:t>P</a:t>
            </a:r>
            <a:r>
              <a:rPr lang="en-GB" sz="1800" b="0" dirty="0" smtClean="0"/>
              <a:t>(</a:t>
            </a:r>
            <a:r>
              <a:rPr lang="en-GB" sz="1800" b="0" i="1" dirty="0" smtClean="0"/>
              <a:t>u,1</a:t>
            </a:r>
            <a:r>
              <a:rPr lang="en-GB" sz="1800" b="0" dirty="0" smtClean="0"/>
              <a:t>)</a:t>
            </a:r>
            <a:endParaRPr lang="en-GB" sz="1800" b="0" dirty="0" smtClean="0">
              <a:solidFill>
                <a:schemeClr val="tx2"/>
              </a:solidFill>
            </a:endParaRPr>
          </a:p>
        </p:txBody>
      </p:sp>
      <p:graphicFrame>
        <p:nvGraphicFramePr>
          <p:cNvPr id="1179653" name="Object 5"/>
          <p:cNvGraphicFramePr>
            <a:graphicFrameLocks noChangeAspect="1"/>
          </p:cNvGraphicFramePr>
          <p:nvPr/>
        </p:nvGraphicFramePr>
        <p:xfrm>
          <a:off x="1855242" y="1447800"/>
          <a:ext cx="5993358" cy="381000"/>
        </p:xfrm>
        <a:graphic>
          <a:graphicData uri="http://schemas.openxmlformats.org/presentationml/2006/ole">
            <p:oleObj spid="_x0000_s111618" name="Equation" r:id="rId5" imgW="3390840" imgH="215640" progId="Equation.3">
              <p:embed/>
            </p:oleObj>
          </a:graphicData>
        </a:graphic>
      </p:graphicFrame>
      <p:pic>
        <p:nvPicPr>
          <p:cNvPr id="1179656" name="Picture 8"/>
          <p:cNvPicPr>
            <a:picLocks noChangeAspect="1" noChangeArrowheads="1"/>
          </p:cNvPicPr>
          <p:nvPr/>
        </p:nvPicPr>
        <p:blipFill>
          <a:blip r:embed="rId6" cstate="print"/>
          <a:srcRect/>
          <a:stretch>
            <a:fillRect/>
          </a:stretch>
        </p:blipFill>
        <p:spPr bwMode="auto">
          <a:xfrm>
            <a:off x="2057400" y="3657600"/>
            <a:ext cx="5334271" cy="1841963"/>
          </a:xfrm>
          <a:prstGeom prst="rect">
            <a:avLst/>
          </a:prstGeom>
          <a:noFill/>
          <a:ln w="9525">
            <a:noFill/>
            <a:miter lim="800000"/>
            <a:headEnd/>
            <a:tailEnd/>
          </a:ln>
          <a:effectLst/>
        </p:spPr>
      </p:pic>
      <p:grpSp>
        <p:nvGrpSpPr>
          <p:cNvPr id="2" name="Group 21"/>
          <p:cNvGrpSpPr/>
          <p:nvPr/>
        </p:nvGrpSpPr>
        <p:grpSpPr>
          <a:xfrm>
            <a:off x="4800600" y="3820442"/>
            <a:ext cx="617477" cy="983135"/>
            <a:chOff x="4800600" y="3820442"/>
            <a:chExt cx="617477" cy="983135"/>
          </a:xfrm>
        </p:grpSpPr>
        <p:sp>
          <p:nvSpPr>
            <p:cNvPr id="1179658" name="Text Box 10"/>
            <p:cNvSpPr txBox="1">
              <a:spLocks noChangeArrowheads="1"/>
            </p:cNvSpPr>
            <p:nvPr/>
          </p:nvSpPr>
          <p:spPr bwMode="auto">
            <a:xfrm>
              <a:off x="4800600" y="4495800"/>
              <a:ext cx="617477" cy="307777"/>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smtClean="0"/>
                <a:t>u </a:t>
              </a:r>
              <a:r>
                <a:rPr lang="en-GB" dirty="0" smtClean="0"/>
                <a:t>= 0</a:t>
              </a:r>
              <a:endParaRPr lang="en-GB" i="1" dirty="0"/>
            </a:p>
          </p:txBody>
        </p:sp>
        <p:sp>
          <p:nvSpPr>
            <p:cNvPr id="1179659" name="Text Box 11"/>
            <p:cNvSpPr txBox="1">
              <a:spLocks noChangeArrowheads="1"/>
            </p:cNvSpPr>
            <p:nvPr/>
          </p:nvSpPr>
          <p:spPr bwMode="auto">
            <a:xfrm>
              <a:off x="4800600" y="3820442"/>
              <a:ext cx="617477" cy="307777"/>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smtClean="0"/>
                <a:t>u </a:t>
              </a:r>
              <a:r>
                <a:rPr lang="en-GB" dirty="0" smtClean="0"/>
                <a:t>= 1</a:t>
              </a:r>
              <a:endParaRPr lang="en-GB" i="1" dirty="0"/>
            </a:p>
          </p:txBody>
        </p:sp>
      </p:grpSp>
      <p:grpSp>
        <p:nvGrpSpPr>
          <p:cNvPr id="3" name="Group 20"/>
          <p:cNvGrpSpPr/>
          <p:nvPr/>
        </p:nvGrpSpPr>
        <p:grpSpPr>
          <a:xfrm>
            <a:off x="5334000" y="4886619"/>
            <a:ext cx="2360459" cy="307777"/>
            <a:chOff x="5334000" y="4886619"/>
            <a:chExt cx="2360459" cy="307777"/>
          </a:xfrm>
        </p:grpSpPr>
        <p:sp>
          <p:nvSpPr>
            <p:cNvPr id="1179657" name="Text Box 9"/>
            <p:cNvSpPr txBox="1">
              <a:spLocks noChangeArrowheads="1"/>
            </p:cNvSpPr>
            <p:nvPr/>
          </p:nvSpPr>
          <p:spPr bwMode="auto">
            <a:xfrm>
              <a:off x="5334000" y="4886619"/>
              <a:ext cx="607859" cy="307777"/>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smtClean="0"/>
                <a:t>v </a:t>
              </a:r>
              <a:r>
                <a:rPr lang="en-GB" dirty="0" smtClean="0"/>
                <a:t>= 0</a:t>
              </a:r>
              <a:endParaRPr lang="en-GB" i="1" dirty="0"/>
            </a:p>
          </p:txBody>
        </p:sp>
        <p:sp>
          <p:nvSpPr>
            <p:cNvPr id="1179660" name="Text Box 12"/>
            <p:cNvSpPr txBox="1">
              <a:spLocks noChangeArrowheads="1"/>
            </p:cNvSpPr>
            <p:nvPr/>
          </p:nvSpPr>
          <p:spPr bwMode="auto">
            <a:xfrm>
              <a:off x="7086600" y="4886619"/>
              <a:ext cx="607859" cy="307777"/>
            </a:xfrm>
            <a:prstGeom prst="rect">
              <a:avLst/>
            </a:prstGeom>
            <a:noFill/>
            <a:ln w="9525">
              <a:noFill/>
              <a:miter lim="800000"/>
              <a:headEnd/>
              <a:tailEnd/>
            </a:ln>
            <a:effectLst/>
          </p:spPr>
          <p:txBody>
            <a:bodyPr wrap="none">
              <a:spAutoFit/>
            </a:bodyPr>
            <a:lstStyle/>
            <a:p>
              <a:pPr eaLnBrk="1" hangingPunct="1">
                <a:spcBef>
                  <a:spcPct val="0"/>
                </a:spcBef>
                <a:buClrTx/>
              </a:pPr>
              <a:r>
                <a:rPr lang="en-GB" i="1" dirty="0" smtClean="0"/>
                <a:t>v </a:t>
              </a:r>
              <a:r>
                <a:rPr lang="en-GB" dirty="0" smtClean="0"/>
                <a:t>= 1</a:t>
              </a:r>
              <a:endParaRPr lang="en-GB" i="1" dirty="0"/>
            </a:p>
          </p:txBody>
        </p:sp>
      </p:grpSp>
      <p:sp>
        <p:nvSpPr>
          <p:cNvPr id="17"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7"/>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8" name="Picture 17" descr="dculogo.jpg"/>
          <p:cNvPicPr>
            <a:picLocks noChangeAspect="1"/>
          </p:cNvPicPr>
          <p:nvPr/>
        </p:nvPicPr>
        <p:blipFill>
          <a:blip r:embed="rId8" cstate="print"/>
          <a:stretch>
            <a:fillRect/>
          </a:stretch>
        </p:blipFill>
        <p:spPr>
          <a:xfrm>
            <a:off x="5181600" y="5762625"/>
            <a:ext cx="838200" cy="638175"/>
          </a:xfrm>
          <a:prstGeom prst="rect">
            <a:avLst/>
          </a:prstGeom>
        </p:spPr>
      </p:pic>
      <p:sp>
        <p:nvSpPr>
          <p:cNvPr id="1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[8]:</a:t>
            </a:r>
          </a:p>
          <a:p>
            <a:pPr algn="ctr">
              <a:spcBef>
                <a:spcPct val="0"/>
              </a:spcBef>
              <a:buClrTx/>
            </a:pPr>
            <a:r>
              <a:rPr lang="en-US" sz="2800" dirty="0" smtClean="0">
                <a:solidFill>
                  <a:srgbClr val="5B0DAA"/>
                </a:solidFill>
                <a:latin typeface="Copperplate Gothic Light" pitchFamily="34" charset="0"/>
              </a:rPr>
              <a:t>Parametric </a:t>
            </a:r>
            <a:r>
              <a:rPr lang="en-US" sz="2800" dirty="0" err="1" smtClean="0">
                <a:solidFill>
                  <a:srgbClr val="5B0DAA"/>
                </a:solidFill>
                <a:latin typeface="Copperplate Gothic Light" pitchFamily="34" charset="0"/>
              </a:rPr>
              <a:t>Bicubic</a:t>
            </a:r>
            <a:r>
              <a:rPr lang="en-US" sz="2800" dirty="0" smtClean="0">
                <a:solidFill>
                  <a:srgbClr val="5B0DAA"/>
                </a:solidFill>
                <a:latin typeface="Copperplate Gothic Light" pitchFamily="34" charset="0"/>
              </a:rPr>
              <a:t> Surfaces</a:t>
            </a:r>
            <a:endParaRPr lang="en-US" sz="2000" dirty="0">
              <a:solidFill>
                <a:srgbClr val="5B0DAA"/>
              </a:solidFill>
              <a:latin typeface="Copperplate Gothic Light" pitchFamily="34" charset="0"/>
            </a:endParaRPr>
          </a:p>
        </p:txBody>
      </p:sp>
      <p:sp>
        <p:nvSpPr>
          <p:cNvPr id="14" name="Arc 13"/>
          <p:cNvSpPr/>
          <p:nvPr/>
        </p:nvSpPr>
        <p:spPr bwMode="auto">
          <a:xfrm>
            <a:off x="4648200" y="3124200"/>
            <a:ext cx="1143000" cy="1676400"/>
          </a:xfrm>
          <a:prstGeom prst="arc">
            <a:avLst>
              <a:gd name="adj1" fmla="val 21104260"/>
              <a:gd name="adj2" fmla="val 3843725"/>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5" name="Freeform 14"/>
          <p:cNvSpPr/>
          <p:nvPr/>
        </p:nvSpPr>
        <p:spPr bwMode="auto">
          <a:xfrm>
            <a:off x="5564038" y="3838755"/>
            <a:ext cx="1794294" cy="992037"/>
          </a:xfrm>
          <a:custGeom>
            <a:avLst/>
            <a:gdLst>
              <a:gd name="connsiteX0" fmla="*/ 0 w 1794294"/>
              <a:gd name="connsiteY0" fmla="*/ 819509 h 992037"/>
              <a:gd name="connsiteX1" fmla="*/ 163902 w 1794294"/>
              <a:gd name="connsiteY1" fmla="*/ 698739 h 992037"/>
              <a:gd name="connsiteX2" fmla="*/ 327804 w 1794294"/>
              <a:gd name="connsiteY2" fmla="*/ 690113 h 992037"/>
              <a:gd name="connsiteX3" fmla="*/ 474453 w 1794294"/>
              <a:gd name="connsiteY3" fmla="*/ 698739 h 992037"/>
              <a:gd name="connsiteX4" fmla="*/ 474453 w 1794294"/>
              <a:gd name="connsiteY4" fmla="*/ 698739 h 992037"/>
              <a:gd name="connsiteX5" fmla="*/ 785004 w 1794294"/>
              <a:gd name="connsiteY5" fmla="*/ 785003 h 992037"/>
              <a:gd name="connsiteX6" fmla="*/ 879894 w 1794294"/>
              <a:gd name="connsiteY6" fmla="*/ 854015 h 992037"/>
              <a:gd name="connsiteX7" fmla="*/ 1069675 w 1794294"/>
              <a:gd name="connsiteY7" fmla="*/ 923026 h 992037"/>
              <a:gd name="connsiteX8" fmla="*/ 1199071 w 1794294"/>
              <a:gd name="connsiteY8" fmla="*/ 966158 h 992037"/>
              <a:gd name="connsiteX9" fmla="*/ 1328468 w 1794294"/>
              <a:gd name="connsiteY9" fmla="*/ 983411 h 992037"/>
              <a:gd name="connsiteX10" fmla="*/ 1492370 w 1794294"/>
              <a:gd name="connsiteY10" fmla="*/ 992037 h 992037"/>
              <a:gd name="connsiteX11" fmla="*/ 1578634 w 1794294"/>
              <a:gd name="connsiteY11" fmla="*/ 940279 h 992037"/>
              <a:gd name="connsiteX12" fmla="*/ 1656271 w 1794294"/>
              <a:gd name="connsiteY12" fmla="*/ 914400 h 992037"/>
              <a:gd name="connsiteX13" fmla="*/ 1733909 w 1794294"/>
              <a:gd name="connsiteY13" fmla="*/ 862641 h 992037"/>
              <a:gd name="connsiteX14" fmla="*/ 1794294 w 1794294"/>
              <a:gd name="connsiteY14" fmla="*/ 793630 h 992037"/>
              <a:gd name="connsiteX15" fmla="*/ 1690777 w 1794294"/>
              <a:gd name="connsiteY15" fmla="*/ 750498 h 992037"/>
              <a:gd name="connsiteX16" fmla="*/ 1639019 w 1794294"/>
              <a:gd name="connsiteY16" fmla="*/ 664234 h 992037"/>
              <a:gd name="connsiteX17" fmla="*/ 1578634 w 1794294"/>
              <a:gd name="connsiteY17" fmla="*/ 552090 h 992037"/>
              <a:gd name="connsiteX18" fmla="*/ 1535502 w 1794294"/>
              <a:gd name="connsiteY18" fmla="*/ 474453 h 992037"/>
              <a:gd name="connsiteX19" fmla="*/ 1492370 w 1794294"/>
              <a:gd name="connsiteY19" fmla="*/ 370936 h 992037"/>
              <a:gd name="connsiteX20" fmla="*/ 1457864 w 1794294"/>
              <a:gd name="connsiteY20" fmla="*/ 301924 h 992037"/>
              <a:gd name="connsiteX21" fmla="*/ 1397479 w 1794294"/>
              <a:gd name="connsiteY21" fmla="*/ 198407 h 992037"/>
              <a:gd name="connsiteX22" fmla="*/ 1371600 w 1794294"/>
              <a:gd name="connsiteY22" fmla="*/ 43132 h 992037"/>
              <a:gd name="connsiteX23" fmla="*/ 1371600 w 1794294"/>
              <a:gd name="connsiteY23" fmla="*/ 0 h 992037"/>
              <a:gd name="connsiteX24" fmla="*/ 1233577 w 1794294"/>
              <a:gd name="connsiteY24" fmla="*/ 112143 h 992037"/>
              <a:gd name="connsiteX25" fmla="*/ 1147313 w 1794294"/>
              <a:gd name="connsiteY25" fmla="*/ 146649 h 992037"/>
              <a:gd name="connsiteX26" fmla="*/ 1052422 w 1794294"/>
              <a:gd name="connsiteY26" fmla="*/ 129396 h 992037"/>
              <a:gd name="connsiteX27" fmla="*/ 966158 w 1794294"/>
              <a:gd name="connsiteY27" fmla="*/ 129396 h 992037"/>
              <a:gd name="connsiteX28" fmla="*/ 862641 w 1794294"/>
              <a:gd name="connsiteY28" fmla="*/ 120770 h 992037"/>
              <a:gd name="connsiteX29" fmla="*/ 785004 w 1794294"/>
              <a:gd name="connsiteY29" fmla="*/ 86264 h 992037"/>
              <a:gd name="connsiteX30" fmla="*/ 681487 w 1794294"/>
              <a:gd name="connsiteY30" fmla="*/ 60385 h 992037"/>
              <a:gd name="connsiteX31" fmla="*/ 577970 w 1794294"/>
              <a:gd name="connsiteY31" fmla="*/ 51758 h 992037"/>
              <a:gd name="connsiteX32" fmla="*/ 491705 w 1794294"/>
              <a:gd name="connsiteY32" fmla="*/ 43132 h 992037"/>
              <a:gd name="connsiteX33" fmla="*/ 388188 w 1794294"/>
              <a:gd name="connsiteY33" fmla="*/ 51758 h 992037"/>
              <a:gd name="connsiteX34" fmla="*/ 284671 w 1794294"/>
              <a:gd name="connsiteY34" fmla="*/ 112143 h 992037"/>
              <a:gd name="connsiteX35" fmla="*/ 258792 w 1794294"/>
              <a:gd name="connsiteY35" fmla="*/ 250166 h 992037"/>
              <a:gd name="connsiteX36" fmla="*/ 224287 w 1794294"/>
              <a:gd name="connsiteY36" fmla="*/ 414068 h 992037"/>
              <a:gd name="connsiteX37" fmla="*/ 146649 w 1794294"/>
              <a:gd name="connsiteY37" fmla="*/ 595222 h 992037"/>
              <a:gd name="connsiteX38" fmla="*/ 94890 w 1794294"/>
              <a:gd name="connsiteY38" fmla="*/ 681487 h 992037"/>
              <a:gd name="connsiteX39" fmla="*/ 0 w 1794294"/>
              <a:gd name="connsiteY39" fmla="*/ 819509 h 99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4294" h="992037">
                <a:moveTo>
                  <a:pt x="0" y="819509"/>
                </a:moveTo>
                <a:lnTo>
                  <a:pt x="163902" y="698739"/>
                </a:lnTo>
                <a:lnTo>
                  <a:pt x="327804" y="690113"/>
                </a:lnTo>
                <a:lnTo>
                  <a:pt x="474453" y="698739"/>
                </a:lnTo>
                <a:lnTo>
                  <a:pt x="474453" y="698739"/>
                </a:lnTo>
                <a:lnTo>
                  <a:pt x="785004" y="785003"/>
                </a:lnTo>
                <a:lnTo>
                  <a:pt x="879894" y="854015"/>
                </a:lnTo>
                <a:lnTo>
                  <a:pt x="1069675" y="923026"/>
                </a:lnTo>
                <a:lnTo>
                  <a:pt x="1199071" y="966158"/>
                </a:lnTo>
                <a:lnTo>
                  <a:pt x="1328468" y="983411"/>
                </a:lnTo>
                <a:lnTo>
                  <a:pt x="1492370" y="992037"/>
                </a:lnTo>
                <a:lnTo>
                  <a:pt x="1578634" y="940279"/>
                </a:lnTo>
                <a:lnTo>
                  <a:pt x="1656271" y="914400"/>
                </a:lnTo>
                <a:lnTo>
                  <a:pt x="1733909" y="862641"/>
                </a:lnTo>
                <a:lnTo>
                  <a:pt x="1794294" y="793630"/>
                </a:lnTo>
                <a:lnTo>
                  <a:pt x="1690777" y="750498"/>
                </a:lnTo>
                <a:lnTo>
                  <a:pt x="1639019" y="664234"/>
                </a:lnTo>
                <a:lnTo>
                  <a:pt x="1578634" y="552090"/>
                </a:lnTo>
                <a:lnTo>
                  <a:pt x="1535502" y="474453"/>
                </a:lnTo>
                <a:lnTo>
                  <a:pt x="1492370" y="370936"/>
                </a:lnTo>
                <a:lnTo>
                  <a:pt x="1457864" y="301924"/>
                </a:lnTo>
                <a:lnTo>
                  <a:pt x="1397479" y="198407"/>
                </a:lnTo>
                <a:lnTo>
                  <a:pt x="1371600" y="43132"/>
                </a:lnTo>
                <a:lnTo>
                  <a:pt x="1371600" y="0"/>
                </a:lnTo>
                <a:lnTo>
                  <a:pt x="1233577" y="112143"/>
                </a:lnTo>
                <a:lnTo>
                  <a:pt x="1147313" y="146649"/>
                </a:lnTo>
                <a:lnTo>
                  <a:pt x="1052422" y="129396"/>
                </a:lnTo>
                <a:lnTo>
                  <a:pt x="966158" y="129396"/>
                </a:lnTo>
                <a:lnTo>
                  <a:pt x="862641" y="120770"/>
                </a:lnTo>
                <a:lnTo>
                  <a:pt x="785004" y="86264"/>
                </a:lnTo>
                <a:lnTo>
                  <a:pt x="681487" y="60385"/>
                </a:lnTo>
                <a:lnTo>
                  <a:pt x="577970" y="51758"/>
                </a:lnTo>
                <a:lnTo>
                  <a:pt x="491705" y="43132"/>
                </a:lnTo>
                <a:lnTo>
                  <a:pt x="388188" y="51758"/>
                </a:lnTo>
                <a:lnTo>
                  <a:pt x="284671" y="112143"/>
                </a:lnTo>
                <a:lnTo>
                  <a:pt x="258792" y="250166"/>
                </a:lnTo>
                <a:lnTo>
                  <a:pt x="224287" y="414068"/>
                </a:lnTo>
                <a:lnTo>
                  <a:pt x="146649" y="595222"/>
                </a:lnTo>
                <a:lnTo>
                  <a:pt x="94890" y="681487"/>
                </a:lnTo>
                <a:lnTo>
                  <a:pt x="0" y="819509"/>
                </a:lnTo>
                <a:close/>
              </a:path>
            </a:pathLst>
          </a:custGeom>
          <a:gradFill flip="none" rotWithShape="1">
            <a:gsLst>
              <a:gs pos="0">
                <a:srgbClr val="FF99CC">
                  <a:alpha val="25000"/>
                </a:srgbClr>
              </a:gs>
              <a:gs pos="100000">
                <a:srgbClr val="FF0000">
                  <a:alpha val="50000"/>
                </a:srgbClr>
              </a:gs>
            </a:gsLst>
            <a:path path="rect">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6" name="Arc 15"/>
          <p:cNvSpPr/>
          <p:nvPr/>
        </p:nvSpPr>
        <p:spPr bwMode="auto">
          <a:xfrm flipH="1">
            <a:off x="6934200" y="2743200"/>
            <a:ext cx="1295400" cy="1905000"/>
          </a:xfrm>
          <a:prstGeom prst="arc">
            <a:avLst>
              <a:gd name="adj1" fmla="val 541062"/>
              <a:gd name="adj2" fmla="val 4725668"/>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
                <a:schemeClr val="bg1"/>
              </a:buClr>
              <a:buSzTx/>
              <a:buFontTx/>
              <a:buNone/>
              <a:tabLst/>
            </a:pPr>
            <a:endParaRPr kumimoji="0" lang="en-US" sz="1400" b="1" i="0" u="none" strike="noStrike" cap="none" normalizeH="0" baseline="0" smtClean="0">
              <a:ln>
                <a:noFill/>
              </a:ln>
              <a:solidFill>
                <a:schemeClr val="tx1"/>
              </a:solidFill>
              <a:effectLst/>
              <a:latin typeface="Arial"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up)">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79653"/>
                                        </p:tgtEl>
                                        <p:attrNameLst>
                                          <p:attrName>style.visibility</p:attrName>
                                        </p:attrNameLst>
                                      </p:cBhvr>
                                      <p:to>
                                        <p:strVal val="visible"/>
                                      </p:to>
                                    </p:set>
                                    <p:animEffect transition="in" filter="dissolve">
                                      <p:cBhvr>
                                        <p:cTn id="12" dur="500"/>
                                        <p:tgtEl>
                                          <p:spTgt spid="11796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wipe(up)">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179656"/>
                                        </p:tgtEl>
                                        <p:attrNameLst>
                                          <p:attrName>style.visibility</p:attrName>
                                        </p:attrNameLst>
                                      </p:cBhvr>
                                      <p:to>
                                        <p:strVal val="visible"/>
                                      </p:to>
                                    </p:set>
                                    <p:animEffect transition="in" filter="strips(upRight)">
                                      <p:cBhvr>
                                        <p:cTn id="22" dur="500"/>
                                        <p:tgtEl>
                                          <p:spTgt spid="11796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up)">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Effect transition="in" filter="wipe(up)">
                                      <p:cBhvr>
                                        <p:cTn id="37" dur="500"/>
                                        <p:tgtEl>
                                          <p:spTgt spid="2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xEl>
                                              <p:pRg st="6" end="6"/>
                                            </p:txEl>
                                          </p:spTgt>
                                        </p:tgtEl>
                                        <p:attrNameLst>
                                          <p:attrName>style.visibility</p:attrName>
                                        </p:attrNameLst>
                                      </p:cBhvr>
                                      <p:to>
                                        <p:strVal val="visible"/>
                                      </p:to>
                                    </p:set>
                                    <p:animEffect transition="in" filter="wipe(up)">
                                      <p:cBhvr>
                                        <p:cTn id="47" dur="500"/>
                                        <p:tgtEl>
                                          <p:spTgt spid="2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1" nodeType="clickEffect">
                                  <p:stCondLst>
                                    <p:cond delay="0"/>
                                  </p:stCondLst>
                                  <p:childTnLst>
                                    <p:animMotion origin="layout" path="M -3.33333E-6 2.22222E-6 L 0.1875 2.22222E-6 " pathEditMode="relative" rAng="0" ptsTypes="AA">
                                      <p:cBhvr>
                                        <p:cTn id="56" dur="2000" fill="hold"/>
                                        <p:tgtEl>
                                          <p:spTgt spid="14"/>
                                        </p:tgtEl>
                                        <p:attrNameLst>
                                          <p:attrName>ppt_x</p:attrName>
                                          <p:attrName>ppt_y</p:attrName>
                                        </p:attrNameLst>
                                      </p:cBhvr>
                                      <p:rCtr x="94" y="0"/>
                                    </p:animMotion>
                                  </p:childTnLst>
                                  <p:subTnLst>
                                    <p:set>
                                      <p:cBhvr override="childStyle">
                                        <p:cTn dur="1" fill="hold" display="0" masterRel="sameClick" afterEffect="1">
                                          <p:stCondLst>
                                            <p:cond evt="end" delay="0">
                                              <p:tn val="55"/>
                                            </p:cond>
                                          </p:stCondLst>
                                        </p:cTn>
                                        <p:tgtEl>
                                          <p:spTgt spid="14"/>
                                        </p:tgtEl>
                                        <p:attrNameLst>
                                          <p:attrName>style.visibility</p:attrName>
                                        </p:attrNameLst>
                                      </p:cBhvr>
                                      <p:to>
                                        <p:strVal val="hidden"/>
                                      </p:to>
                                    </p:set>
                                  </p:sub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2500"/>
                            </p:stCondLst>
                            <p:childTnLst>
                              <p:par>
                                <p:cTn id="62" presetID="9"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4" grpId="0" animBg="1"/>
      <p:bldP spid="14" grpId="1"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0674" name="Picture 2"/>
          <p:cNvPicPr>
            <a:picLocks noChangeAspect="1" noChangeArrowheads="1"/>
          </p:cNvPicPr>
          <p:nvPr/>
        </p:nvPicPr>
        <p:blipFill>
          <a:blip r:embed="rId4" cstate="print"/>
          <a:srcRect/>
          <a:stretch>
            <a:fillRect/>
          </a:stretch>
        </p:blipFill>
        <p:spPr bwMode="auto">
          <a:xfrm>
            <a:off x="3265487" y="3733800"/>
            <a:ext cx="3087413" cy="1905000"/>
          </a:xfrm>
          <a:prstGeom prst="rect">
            <a:avLst/>
          </a:prstGeom>
          <a:noFill/>
          <a:ln w="9525">
            <a:noFill/>
            <a:miter lim="800000"/>
            <a:headEnd/>
            <a:tailEnd/>
          </a:ln>
          <a:effectLst/>
        </p:spPr>
      </p:pic>
      <p:sp>
        <p:nvSpPr>
          <p:cNvPr id="1180675" name="Rectangle 3"/>
          <p:cNvSpPr>
            <a:spLocks noChangeArrowheads="1"/>
          </p:cNvSpPr>
          <p:nvPr/>
        </p:nvSpPr>
        <p:spPr bwMode="auto">
          <a:xfrm>
            <a:off x="762000" y="1072277"/>
            <a:ext cx="7993062" cy="2585323"/>
          </a:xfrm>
          <a:prstGeom prst="rect">
            <a:avLst/>
          </a:prstGeom>
          <a:noFill/>
          <a:ln w="9525">
            <a:noFill/>
            <a:miter lim="800000"/>
            <a:headEnd/>
            <a:tailEnd/>
          </a:ln>
          <a:effectLst/>
        </p:spPr>
        <p:txBody>
          <a:bodyPr>
            <a:spAutoFit/>
          </a:bodyPr>
          <a:lstStyle/>
          <a:p>
            <a:pPr eaLnBrk="1" hangingPunct="1">
              <a:spcBef>
                <a:spcPct val="0"/>
              </a:spcBef>
              <a:buClrTx/>
            </a:pPr>
            <a:r>
              <a:rPr lang="en-GB" sz="1800" dirty="0" smtClean="0"/>
              <a:t>The </a:t>
            </a:r>
            <a:r>
              <a:rPr lang="en-GB" sz="1800" dirty="0"/>
              <a:t>representation of the </a:t>
            </a:r>
            <a:r>
              <a:rPr lang="en-GB" sz="1800" dirty="0" err="1"/>
              <a:t>bicubic</a:t>
            </a:r>
            <a:r>
              <a:rPr lang="en-GB" sz="1800" dirty="0"/>
              <a:t> surface patch can be illustrated by considering the </a:t>
            </a:r>
            <a:r>
              <a:rPr lang="en-GB" sz="1800" dirty="0" err="1"/>
              <a:t>Bézier</a:t>
            </a:r>
            <a:r>
              <a:rPr lang="en-GB" sz="1800" dirty="0"/>
              <a:t> Surface Patch. The edge </a:t>
            </a:r>
            <a:r>
              <a:rPr lang="en-GB" sz="1800" i="1" dirty="0"/>
              <a:t>P</a:t>
            </a:r>
            <a:r>
              <a:rPr lang="en-GB" sz="1800" dirty="0"/>
              <a:t>(</a:t>
            </a:r>
            <a:r>
              <a:rPr lang="en-GB" sz="1800" i="1" dirty="0"/>
              <a:t>0</a:t>
            </a:r>
            <a:r>
              <a:rPr lang="en-GB" sz="1800" i="1" dirty="0" smtClean="0"/>
              <a:t>, v</a:t>
            </a:r>
            <a:r>
              <a:rPr lang="en-GB" sz="1800" dirty="0"/>
              <a:t>) of a Bezier patch is defined by giving four control points P</a:t>
            </a:r>
            <a:r>
              <a:rPr lang="en-GB" sz="1800" baseline="-25000" dirty="0"/>
              <a:t>00</a:t>
            </a:r>
            <a:r>
              <a:rPr lang="en-GB" sz="1800" dirty="0"/>
              <a:t>, P</a:t>
            </a:r>
            <a:r>
              <a:rPr lang="en-GB" sz="1800" baseline="-25000" dirty="0"/>
              <a:t>01</a:t>
            </a:r>
            <a:r>
              <a:rPr lang="en-GB" sz="1800" dirty="0"/>
              <a:t>, P</a:t>
            </a:r>
            <a:r>
              <a:rPr lang="en-GB" sz="1800" baseline="-25000" dirty="0"/>
              <a:t>02</a:t>
            </a:r>
            <a:r>
              <a:rPr lang="en-GB" sz="1800" dirty="0"/>
              <a:t> and P</a:t>
            </a:r>
            <a:r>
              <a:rPr lang="en-GB" sz="1800" baseline="-25000" dirty="0"/>
              <a:t>03</a:t>
            </a:r>
            <a:r>
              <a:rPr lang="en-GB" sz="1800" dirty="0"/>
              <a:t>. Similarly the opposite edge </a:t>
            </a:r>
            <a:r>
              <a:rPr lang="en-GB" sz="1800" i="1" dirty="0"/>
              <a:t>P</a:t>
            </a:r>
            <a:r>
              <a:rPr lang="en-GB" sz="1800" dirty="0"/>
              <a:t>(</a:t>
            </a:r>
            <a:r>
              <a:rPr lang="en-GB" sz="1800" i="1" dirty="0"/>
              <a:t>1</a:t>
            </a:r>
            <a:r>
              <a:rPr lang="en-GB" sz="1800" i="1" dirty="0" smtClean="0"/>
              <a:t>, v</a:t>
            </a:r>
            <a:r>
              <a:rPr lang="en-GB" sz="1800" dirty="0"/>
              <a:t>) can be represented by a Bezier curve with four control points. The surface patch is generated by sweeping the curve </a:t>
            </a:r>
            <a:r>
              <a:rPr lang="en-GB" sz="1800" i="1" dirty="0"/>
              <a:t>P</a:t>
            </a:r>
            <a:r>
              <a:rPr lang="en-GB" sz="1800" dirty="0"/>
              <a:t>(</a:t>
            </a:r>
            <a:r>
              <a:rPr lang="en-GB" sz="1800" i="1" dirty="0"/>
              <a:t>0</a:t>
            </a:r>
            <a:r>
              <a:rPr lang="en-GB" sz="1800" i="1" dirty="0" smtClean="0"/>
              <a:t>, v</a:t>
            </a:r>
            <a:r>
              <a:rPr lang="en-GB" sz="1800" dirty="0"/>
              <a:t>) through a cubic trajectory in the parameter </a:t>
            </a:r>
            <a:r>
              <a:rPr lang="en-GB" sz="1800" i="1" dirty="0"/>
              <a:t>u</a:t>
            </a:r>
            <a:r>
              <a:rPr lang="en-GB" sz="1800" dirty="0"/>
              <a:t> to </a:t>
            </a:r>
            <a:r>
              <a:rPr lang="en-GB" sz="1800" i="1" dirty="0"/>
              <a:t>P</a:t>
            </a:r>
            <a:r>
              <a:rPr lang="en-GB" sz="1800" dirty="0"/>
              <a:t>(</a:t>
            </a:r>
            <a:r>
              <a:rPr lang="en-GB" sz="1800" i="1" dirty="0"/>
              <a:t>1</a:t>
            </a:r>
            <a:r>
              <a:rPr lang="en-GB" sz="1800" i="1" dirty="0" smtClean="0"/>
              <a:t>, v</a:t>
            </a:r>
            <a:r>
              <a:rPr lang="en-GB" sz="1800" dirty="0"/>
              <a:t>). To define this trajectory we need four control points, hence the Bezier surface patch requires a mesh of 4</a:t>
            </a:r>
            <a:r>
              <a:rPr lang="en-GB" sz="1800" dirty="0">
                <a:sym typeface="Symbol" pitchFamily="18" charset="2"/>
              </a:rPr>
              <a:t></a:t>
            </a:r>
            <a:r>
              <a:rPr lang="en-GB" sz="1800" dirty="0"/>
              <a:t>4 control points as illustrated below. </a:t>
            </a:r>
          </a:p>
        </p:txBody>
      </p:sp>
      <p:sp>
        <p:nvSpPr>
          <p:cNvPr id="10"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5"/>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11" name="Picture 10" descr="dculogo.jpg"/>
          <p:cNvPicPr>
            <a:picLocks noChangeAspect="1"/>
          </p:cNvPicPr>
          <p:nvPr/>
        </p:nvPicPr>
        <p:blipFill>
          <a:blip r:embed="rId6" cstate="print"/>
          <a:stretch>
            <a:fillRect/>
          </a:stretch>
        </p:blipFill>
        <p:spPr>
          <a:xfrm>
            <a:off x="5181600" y="5762625"/>
            <a:ext cx="838200" cy="638175"/>
          </a:xfrm>
          <a:prstGeom prst="rect">
            <a:avLst/>
          </a:prstGeom>
        </p:spPr>
      </p:pic>
      <p:sp>
        <p:nvSpPr>
          <p:cNvPr id="12"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Surface Patch</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80674"/>
                                        </p:tgtEl>
                                        <p:attrNameLst>
                                          <p:attrName>style.visibility</p:attrName>
                                        </p:attrNameLst>
                                      </p:cBhvr>
                                      <p:to>
                                        <p:strVal val="visible"/>
                                      </p:to>
                                    </p:set>
                                    <p:animEffect transition="in" filter="box(out)">
                                      <p:cBhvr>
                                        <p:cTn id="7" dur="1000"/>
                                        <p:tgtEl>
                                          <p:spTgt spid="1180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3" name="Rectangle 3"/>
          <p:cNvSpPr>
            <a:spLocks noGrp="1" noChangeArrowheads="1"/>
          </p:cNvSpPr>
          <p:nvPr>
            <p:ph type="body" idx="1"/>
          </p:nvPr>
        </p:nvSpPr>
        <p:spPr>
          <a:xfrm>
            <a:off x="685800" y="1143000"/>
            <a:ext cx="8077200" cy="4343400"/>
          </a:xfrm>
        </p:spPr>
        <p:txBody>
          <a:bodyPr/>
          <a:lstStyle/>
          <a:p>
            <a:pPr>
              <a:lnSpc>
                <a:spcPct val="90000"/>
              </a:lnSpc>
            </a:pPr>
            <a:r>
              <a:rPr lang="en-GB" sz="1800" b="1" dirty="0"/>
              <a:t>Easy to </a:t>
            </a:r>
            <a:r>
              <a:rPr lang="en-GB" sz="1800" b="1" dirty="0" smtClean="0"/>
              <a:t>generalize </a:t>
            </a:r>
            <a:r>
              <a:rPr lang="en-GB" sz="1800" b="1" dirty="0"/>
              <a:t>from cubic curves to </a:t>
            </a:r>
            <a:r>
              <a:rPr lang="en-GB" sz="1800" b="1" dirty="0" err="1"/>
              <a:t>bicubic</a:t>
            </a:r>
            <a:r>
              <a:rPr lang="en-GB" sz="1800" b="1" dirty="0"/>
              <a:t> </a:t>
            </a:r>
            <a:r>
              <a:rPr lang="en-GB" sz="1800" b="1" dirty="0" smtClean="0"/>
              <a:t>surfaces</a:t>
            </a:r>
            <a:endParaRPr lang="en-GB" sz="1800" b="1" dirty="0"/>
          </a:p>
          <a:p>
            <a:pPr>
              <a:lnSpc>
                <a:spcPct val="90000"/>
              </a:lnSpc>
            </a:pPr>
            <a:r>
              <a:rPr lang="en-GB" sz="1800" b="1" dirty="0"/>
              <a:t>Surfaces defined by parametric equations of two variables, </a:t>
            </a:r>
            <a:r>
              <a:rPr lang="en-GB" sz="1800" b="1" i="1" dirty="0"/>
              <a:t>s </a:t>
            </a:r>
            <a:r>
              <a:rPr lang="en-GB" sz="1800" b="1" dirty="0"/>
              <a:t>and </a:t>
            </a:r>
            <a:r>
              <a:rPr lang="en-GB" sz="1800" b="1" i="1" dirty="0" smtClean="0"/>
              <a:t>t</a:t>
            </a:r>
            <a:endParaRPr lang="en-GB" sz="1800" b="1" dirty="0"/>
          </a:p>
          <a:p>
            <a:pPr>
              <a:lnSpc>
                <a:spcPct val="90000"/>
              </a:lnSpc>
            </a:pPr>
            <a:r>
              <a:rPr lang="en-GB" sz="1800" b="1" i="1" dirty="0" smtClean="0"/>
              <a:t>i.e.</a:t>
            </a:r>
            <a:r>
              <a:rPr lang="en-GB" sz="1800" b="1" dirty="0" smtClean="0"/>
              <a:t>, surface </a:t>
            </a:r>
            <a:r>
              <a:rPr lang="en-GB" sz="1800" b="1" dirty="0"/>
              <a:t>is approximated </a:t>
            </a:r>
            <a:r>
              <a:rPr lang="en-GB" sz="1800" b="1" dirty="0" smtClean="0"/>
              <a:t>by </a:t>
            </a:r>
            <a:r>
              <a:rPr lang="en-GB" sz="1800" b="1" dirty="0"/>
              <a:t>series of crossing parametric cubic curves</a:t>
            </a:r>
          </a:p>
          <a:p>
            <a:pPr>
              <a:lnSpc>
                <a:spcPct val="90000"/>
              </a:lnSpc>
            </a:pPr>
            <a:r>
              <a:rPr lang="en-GB" sz="1800" b="1" dirty="0"/>
              <a:t>Result is </a:t>
            </a:r>
            <a:r>
              <a:rPr lang="en-GB" sz="1800" b="1" dirty="0" smtClean="0"/>
              <a:t>polygon mesh</a:t>
            </a:r>
          </a:p>
          <a:p>
            <a:pPr>
              <a:lnSpc>
                <a:spcPct val="90000"/>
              </a:lnSpc>
            </a:pPr>
            <a:r>
              <a:rPr lang="en-GB" sz="1800" b="1" dirty="0" smtClean="0"/>
              <a:t>Decreasing </a:t>
            </a:r>
            <a:r>
              <a:rPr lang="en-GB" sz="1800" b="1" dirty="0"/>
              <a:t>step size in </a:t>
            </a:r>
            <a:r>
              <a:rPr lang="en-GB" sz="1800" b="1" i="1" dirty="0"/>
              <a:t>s </a:t>
            </a:r>
            <a:r>
              <a:rPr lang="en-GB" sz="1800" b="1" dirty="0"/>
              <a:t>and </a:t>
            </a:r>
            <a:r>
              <a:rPr lang="en-GB" sz="1800" b="1" i="1" dirty="0"/>
              <a:t>t </a:t>
            </a:r>
            <a:r>
              <a:rPr lang="en-GB" sz="1800" b="1" dirty="0"/>
              <a:t>will </a:t>
            </a:r>
            <a:r>
              <a:rPr lang="en-GB" sz="1800" b="1" dirty="0" smtClean="0"/>
              <a:t>give</a:t>
            </a:r>
          </a:p>
          <a:p>
            <a:pPr lvl="1">
              <a:lnSpc>
                <a:spcPct val="90000"/>
              </a:lnSpc>
            </a:pPr>
            <a:r>
              <a:rPr lang="en-GB" b="1" dirty="0" smtClean="0"/>
              <a:t>mesh </a:t>
            </a:r>
            <a:r>
              <a:rPr lang="en-GB" b="1" dirty="0"/>
              <a:t>of small near-planar quadrilateral </a:t>
            </a:r>
            <a:r>
              <a:rPr lang="en-GB" b="1" dirty="0" smtClean="0"/>
              <a:t>patches</a:t>
            </a:r>
          </a:p>
          <a:p>
            <a:pPr lvl="1">
              <a:lnSpc>
                <a:spcPct val="90000"/>
              </a:lnSpc>
            </a:pPr>
            <a:r>
              <a:rPr lang="en-GB" b="1" dirty="0" smtClean="0"/>
              <a:t>more accuracy</a:t>
            </a:r>
            <a:endParaRPr lang="en-GB" b="1" dirty="0"/>
          </a:p>
        </p:txBody>
      </p:sp>
      <p:graphicFrame>
        <p:nvGraphicFramePr>
          <p:cNvPr id="1182724" name="Object 4"/>
          <p:cNvGraphicFramePr>
            <a:graphicFrameLocks noChangeAspect="1"/>
          </p:cNvGraphicFramePr>
          <p:nvPr/>
        </p:nvGraphicFramePr>
        <p:xfrm>
          <a:off x="2895600" y="3810000"/>
          <a:ext cx="3429000" cy="381000"/>
        </p:xfrm>
        <a:graphic>
          <a:graphicData uri="http://schemas.openxmlformats.org/presentationml/2006/ole">
            <p:oleObj spid="_x0000_s5122" name="Equation" r:id="rId5" imgW="1536480" imgH="203040" progId="Equation.3">
              <p:embed/>
            </p:oleObj>
          </a:graphicData>
        </a:graphic>
      </p:graphicFrame>
      <p:sp>
        <p:nvSpPr>
          <p:cNvPr id="11"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Surfaces – Simple Extension</a:t>
            </a:r>
            <a:endParaRPr lang="en-US" sz="2000" dirty="0">
              <a:solidFill>
                <a:srgbClr val="5B0DAA"/>
              </a:solidFill>
              <a:latin typeface="Copperplate Gothic Light" pitchFamily="34" charset="0"/>
            </a:endParaRPr>
          </a:p>
        </p:txBody>
      </p:sp>
      <p:sp>
        <p:nvSpPr>
          <p:cNvPr id="12" name="Rectangle 11"/>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6"/>
              </a:rPr>
              <a:t>http://bit.ly/gmY8R8</a:t>
            </a:r>
            <a:endParaRPr lang="en-US" sz="1200" dirty="0">
              <a:solidFill>
                <a:srgbClr val="003D7A"/>
              </a:solidFill>
              <a:sym typeface="Symbol" pitchFamily="18" charset="2"/>
            </a:endParaRPr>
          </a:p>
        </p:txBody>
      </p:sp>
      <p:pic>
        <p:nvPicPr>
          <p:cNvPr id="13" name="Picture 12" descr="massey-university-masthead.png"/>
          <p:cNvPicPr>
            <a:picLocks noChangeAspect="1"/>
          </p:cNvPicPr>
          <p:nvPr/>
        </p:nvPicPr>
        <p:blipFill>
          <a:blip r:embed="rId7" cstate="print"/>
          <a:stretch>
            <a:fillRect/>
          </a:stretch>
        </p:blipFill>
        <p:spPr>
          <a:xfrm>
            <a:off x="5638800" y="6002593"/>
            <a:ext cx="2057400" cy="398207"/>
          </a:xfrm>
          <a:prstGeom prst="rect">
            <a:avLst/>
          </a:prstGeom>
        </p:spPr>
      </p:pic>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1" name="Rectangle 3"/>
          <p:cNvSpPr>
            <a:spLocks noGrp="1" noChangeArrowheads="1"/>
          </p:cNvSpPr>
          <p:nvPr>
            <p:ph type="body" idx="1"/>
          </p:nvPr>
        </p:nvSpPr>
        <p:spPr>
          <a:xfrm>
            <a:off x="685800" y="1371600"/>
            <a:ext cx="7945438" cy="3962400"/>
          </a:xfrm>
        </p:spPr>
        <p:txBody>
          <a:bodyPr/>
          <a:lstStyle/>
          <a:p>
            <a:pPr>
              <a:lnSpc>
                <a:spcPct val="90000"/>
              </a:lnSpc>
            </a:pPr>
            <a:r>
              <a:rPr lang="en-GB" sz="1800" b="1" dirty="0"/>
              <a:t>Control is </a:t>
            </a:r>
            <a:r>
              <a:rPr lang="en-GB" sz="1800" b="1" dirty="0" smtClean="0"/>
              <a:t>now 2-D </a:t>
            </a:r>
            <a:r>
              <a:rPr lang="en-GB" sz="1800" b="1" dirty="0"/>
              <a:t>array of control </a:t>
            </a:r>
            <a:r>
              <a:rPr lang="en-GB" sz="1800" b="1" dirty="0" smtClean="0"/>
              <a:t>points</a:t>
            </a:r>
            <a:endParaRPr lang="en-GB" sz="1800" b="1" dirty="0"/>
          </a:p>
          <a:p>
            <a:pPr>
              <a:lnSpc>
                <a:spcPct val="90000"/>
              </a:lnSpc>
            </a:pPr>
            <a:r>
              <a:rPr lang="en-GB" sz="1800" b="1" dirty="0" smtClean="0"/>
              <a:t>Two </a:t>
            </a:r>
            <a:r>
              <a:rPr lang="en-GB" sz="1800" b="1" dirty="0"/>
              <a:t>parameter surface function, forming </a:t>
            </a:r>
            <a:r>
              <a:rPr lang="en-GB" sz="1800" b="1" dirty="0" smtClean="0"/>
              <a:t>tensor </a:t>
            </a:r>
            <a:r>
              <a:rPr lang="en-GB" sz="1800" b="1" dirty="0"/>
              <a:t>product with </a:t>
            </a:r>
            <a:r>
              <a:rPr lang="en-GB" sz="1800" b="1" dirty="0" smtClean="0"/>
              <a:t>blending functions, </a:t>
            </a:r>
            <a:r>
              <a:rPr lang="en-GB" sz="1800" b="1" dirty="0"/>
              <a:t>is:</a:t>
            </a:r>
          </a:p>
          <a:p>
            <a:pPr>
              <a:lnSpc>
                <a:spcPct val="90000"/>
              </a:lnSpc>
            </a:pPr>
            <a:endParaRPr lang="en-GB" sz="1800" b="1" dirty="0"/>
          </a:p>
          <a:p>
            <a:pPr>
              <a:lnSpc>
                <a:spcPct val="90000"/>
              </a:lnSpc>
            </a:pPr>
            <a:endParaRPr lang="en-GB" sz="1800" b="1" dirty="0" smtClean="0"/>
          </a:p>
          <a:p>
            <a:pPr>
              <a:lnSpc>
                <a:spcPct val="90000"/>
              </a:lnSpc>
            </a:pPr>
            <a:endParaRPr lang="en-GB" sz="1800" b="1" dirty="0" smtClean="0"/>
          </a:p>
          <a:p>
            <a:pPr>
              <a:lnSpc>
                <a:spcPct val="90000"/>
              </a:lnSpc>
            </a:pPr>
            <a:endParaRPr lang="en-GB" sz="1800" b="1" dirty="0" smtClean="0"/>
          </a:p>
          <a:p>
            <a:pPr>
              <a:lnSpc>
                <a:spcPct val="90000"/>
              </a:lnSpc>
            </a:pPr>
            <a:endParaRPr lang="en-GB" sz="1800" b="1" dirty="0" smtClean="0"/>
          </a:p>
          <a:p>
            <a:pPr>
              <a:lnSpc>
                <a:spcPct val="90000"/>
              </a:lnSpc>
            </a:pPr>
            <a:r>
              <a:rPr lang="en-GB" sz="1800" b="1" dirty="0" smtClean="0"/>
              <a:t>Use </a:t>
            </a:r>
            <a:r>
              <a:rPr lang="en-GB" sz="1800" b="1" dirty="0"/>
              <a:t>appropriate blending functions for </a:t>
            </a:r>
            <a:r>
              <a:rPr lang="en-GB" sz="1800" b="1" dirty="0" err="1"/>
              <a:t>B</a:t>
            </a:r>
            <a:r>
              <a:rPr lang="en-GB" sz="1800" b="1" dirty="0" err="1">
                <a:cs typeface="Times New Roman" pitchFamily="16" charset="0"/>
              </a:rPr>
              <a:t>ézier</a:t>
            </a:r>
            <a:r>
              <a:rPr lang="en-GB" sz="1800" b="1" dirty="0">
                <a:cs typeface="Times New Roman" pitchFamily="16" charset="0"/>
              </a:rPr>
              <a:t> and B-</a:t>
            </a:r>
            <a:r>
              <a:rPr lang="en-GB" sz="1800" b="1" dirty="0" err="1">
                <a:cs typeface="Times New Roman" pitchFamily="16" charset="0"/>
              </a:rPr>
              <a:t>Spline</a:t>
            </a:r>
            <a:r>
              <a:rPr lang="en-GB" sz="1800" b="1" dirty="0">
                <a:cs typeface="Times New Roman" pitchFamily="16" charset="0"/>
              </a:rPr>
              <a:t> surface </a:t>
            </a:r>
            <a:r>
              <a:rPr lang="en-GB" sz="1800" b="1" dirty="0" smtClean="0">
                <a:cs typeface="Times New Roman" pitchFamily="16" charset="0"/>
              </a:rPr>
              <a:t>functions</a:t>
            </a:r>
            <a:endParaRPr lang="en-GB" sz="1800" b="1" dirty="0">
              <a:cs typeface="Times New Roman" pitchFamily="16" charset="0"/>
            </a:endParaRPr>
          </a:p>
          <a:p>
            <a:pPr>
              <a:lnSpc>
                <a:spcPct val="90000"/>
              </a:lnSpc>
            </a:pPr>
            <a:r>
              <a:rPr lang="en-GB" sz="1800" b="1" dirty="0">
                <a:cs typeface="Times New Roman" pitchFamily="16" charset="0"/>
              </a:rPr>
              <a:t>Convex Hull property </a:t>
            </a:r>
            <a:r>
              <a:rPr lang="en-GB" sz="1800" b="1" dirty="0" smtClean="0">
                <a:cs typeface="Times New Roman" pitchFamily="16" charset="0"/>
              </a:rPr>
              <a:t>preserved </a:t>
            </a:r>
            <a:r>
              <a:rPr lang="en-GB" sz="1800" b="1" dirty="0">
                <a:cs typeface="Times New Roman" pitchFamily="16" charset="0"/>
              </a:rPr>
              <a:t>since </a:t>
            </a:r>
            <a:r>
              <a:rPr lang="en-GB" sz="1800" b="1" dirty="0" err="1">
                <a:cs typeface="Times New Roman" pitchFamily="16" charset="0"/>
              </a:rPr>
              <a:t>bicubic</a:t>
            </a:r>
            <a:r>
              <a:rPr lang="en-GB" sz="1800" b="1" dirty="0">
                <a:cs typeface="Times New Roman" pitchFamily="16" charset="0"/>
              </a:rPr>
              <a:t> is still </a:t>
            </a:r>
            <a:r>
              <a:rPr lang="en-GB" sz="1800" b="1" dirty="0" smtClean="0">
                <a:cs typeface="Times New Roman" pitchFamily="16" charset="0"/>
              </a:rPr>
              <a:t>weighted </a:t>
            </a:r>
            <a:r>
              <a:rPr lang="en-GB" sz="1800" b="1" dirty="0">
                <a:cs typeface="Times New Roman" pitchFamily="16" charset="0"/>
              </a:rPr>
              <a:t>sum (1</a:t>
            </a:r>
            <a:r>
              <a:rPr lang="en-GB" sz="1800" b="1" dirty="0" smtClean="0">
                <a:cs typeface="Times New Roman" pitchFamily="16" charset="0"/>
              </a:rPr>
              <a:t>)</a:t>
            </a:r>
            <a:endParaRPr lang="en-GB" sz="1800" b="1" dirty="0"/>
          </a:p>
        </p:txBody>
      </p:sp>
      <p:graphicFrame>
        <p:nvGraphicFramePr>
          <p:cNvPr id="1184772" name="Object 4"/>
          <p:cNvGraphicFramePr>
            <a:graphicFrameLocks noChangeAspect="1"/>
          </p:cNvGraphicFramePr>
          <p:nvPr/>
        </p:nvGraphicFramePr>
        <p:xfrm>
          <a:off x="2820988" y="2514600"/>
          <a:ext cx="3806825" cy="990600"/>
        </p:xfrm>
        <a:graphic>
          <a:graphicData uri="http://schemas.openxmlformats.org/presentationml/2006/ole">
            <p:oleObj spid="_x0000_s6146" name="Equation" r:id="rId5" imgW="1866600" imgH="583920" progId="Equation.3">
              <p:embed/>
            </p:oleObj>
          </a:graphicData>
        </a:graphic>
      </p:graphicFrame>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Control of Surface Shape</a:t>
            </a:r>
            <a:endParaRPr lang="en-US" sz="2000" dirty="0">
              <a:solidFill>
                <a:srgbClr val="5B0DAA"/>
              </a:solidFill>
              <a:latin typeface="Copperplate Gothic Light" pitchFamily="34" charset="0"/>
            </a:endParaRPr>
          </a:p>
        </p:txBody>
      </p:sp>
      <p:sp>
        <p:nvSpPr>
          <p:cNvPr id="10" name="Rectangle 9"/>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6"/>
              </a:rPr>
              <a:t>http://bit.ly/gmY8R8</a:t>
            </a:r>
            <a:endParaRPr lang="en-US" sz="1200" dirty="0">
              <a:solidFill>
                <a:srgbClr val="003D7A"/>
              </a:solidFill>
              <a:sym typeface="Symbol" pitchFamily="18" charset="2"/>
            </a:endParaRPr>
          </a:p>
        </p:txBody>
      </p:sp>
      <p:pic>
        <p:nvPicPr>
          <p:cNvPr id="11" name="Picture 10" descr="massey-university-masthead.png"/>
          <p:cNvPicPr>
            <a:picLocks noChangeAspect="1"/>
          </p:cNvPicPr>
          <p:nvPr/>
        </p:nvPicPr>
        <p:blipFill>
          <a:blip r:embed="rId7" cstate="print"/>
          <a:stretch>
            <a:fillRect/>
          </a:stretch>
        </p:blipFill>
        <p:spPr>
          <a:xfrm>
            <a:off x="5638800" y="6002593"/>
            <a:ext cx="2057400" cy="398207"/>
          </a:xfrm>
          <a:prstGeom prst="rect">
            <a:avLst/>
          </a:prstGeom>
        </p:spPr>
      </p:pic>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5" name="Rectangle 3"/>
          <p:cNvSpPr>
            <a:spLocks noGrp="1" noChangeArrowheads="1"/>
          </p:cNvSpPr>
          <p:nvPr>
            <p:ph type="body" idx="1"/>
          </p:nvPr>
        </p:nvSpPr>
        <p:spPr>
          <a:xfrm>
            <a:off x="685800" y="1066800"/>
            <a:ext cx="7945438" cy="4724400"/>
          </a:xfrm>
        </p:spPr>
        <p:txBody>
          <a:bodyPr/>
          <a:lstStyle/>
          <a:p>
            <a:r>
              <a:rPr lang="en-GB" b="1" dirty="0"/>
              <a:t>Matrix formulation </a:t>
            </a:r>
            <a:r>
              <a:rPr lang="en-GB" b="1" dirty="0" smtClean="0"/>
              <a:t>as follows</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Substitute suitable values for </a:t>
            </a:r>
            <a:r>
              <a:rPr lang="en-GB" b="1" i="1" dirty="0" smtClean="0"/>
              <a:t>s</a:t>
            </a:r>
            <a:r>
              <a:rPr lang="en-GB" b="1" dirty="0" smtClean="0"/>
              <a:t>,</a:t>
            </a:r>
            <a:r>
              <a:rPr lang="en-GB" b="1" i="1" dirty="0" smtClean="0"/>
              <a:t> t </a:t>
            </a:r>
            <a:r>
              <a:rPr lang="en-GB" b="1" dirty="0" smtClean="0"/>
              <a:t>(20 in above example)</a:t>
            </a:r>
            <a:endParaRPr lang="en-GB" b="1" dirty="0"/>
          </a:p>
        </p:txBody>
      </p:sp>
      <p:graphicFrame>
        <p:nvGraphicFramePr>
          <p:cNvPr id="1185796" name="Object 4"/>
          <p:cNvGraphicFramePr>
            <a:graphicFrameLocks noChangeAspect="1"/>
          </p:cNvGraphicFramePr>
          <p:nvPr/>
        </p:nvGraphicFramePr>
        <p:xfrm>
          <a:off x="762000" y="1752600"/>
          <a:ext cx="4000500" cy="2971800"/>
        </p:xfrm>
        <a:graphic>
          <a:graphicData uri="http://schemas.openxmlformats.org/presentationml/2006/ole">
            <p:oleObj spid="_x0000_s7170" name="Equation" r:id="rId5" imgW="2070000" imgH="1473120" progId="Equation.3">
              <p:embed/>
            </p:oleObj>
          </a:graphicData>
        </a:graphic>
      </p:graphicFrame>
      <p:pic>
        <p:nvPicPr>
          <p:cNvPr id="1185797" name="Picture 5" descr="gprac92"/>
          <p:cNvPicPr>
            <a:picLocks noChangeAspect="1" noChangeArrowheads="1"/>
          </p:cNvPicPr>
          <p:nvPr/>
        </p:nvPicPr>
        <p:blipFill>
          <a:blip r:embed="rId6" cstate="print"/>
          <a:srcRect/>
          <a:stretch>
            <a:fillRect/>
          </a:stretch>
        </p:blipFill>
        <p:spPr bwMode="auto">
          <a:xfrm>
            <a:off x="5029200" y="1752600"/>
            <a:ext cx="3886200" cy="2354263"/>
          </a:xfrm>
          <a:prstGeom prst="rect">
            <a:avLst/>
          </a:prstGeom>
          <a:noFill/>
        </p:spPr>
      </p:pic>
      <p:sp>
        <p:nvSpPr>
          <p:cNvPr id="13"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Example </a:t>
            </a:r>
            <a:r>
              <a:rPr lang="en-US" sz="2000" dirty="0" smtClean="0">
                <a:solidFill>
                  <a:srgbClr val="5B0DAA"/>
                </a:solidFill>
                <a:latin typeface="Copperplate Gothic Light" pitchFamily="34" charset="0"/>
              </a:rPr>
              <a:t>:</a:t>
            </a:r>
          </a:p>
          <a:p>
            <a:pPr algn="ctr">
              <a:spcBef>
                <a:spcPct val="0"/>
              </a:spcBef>
              <a:buClrTx/>
            </a:pPr>
            <a:r>
              <a:rPr lang="en-US" sz="2800" dirty="0" err="1" smtClean="0">
                <a:solidFill>
                  <a:srgbClr val="5B0DAA"/>
                </a:solidFill>
                <a:latin typeface="Copperplate Gothic Light" pitchFamily="34" charset="0"/>
              </a:rPr>
              <a:t>Bézier</a:t>
            </a:r>
            <a:r>
              <a:rPr lang="en-US" sz="2800" dirty="0" smtClean="0">
                <a:solidFill>
                  <a:srgbClr val="5B0DAA"/>
                </a:solidFill>
                <a:latin typeface="Copperplate Gothic Light" pitchFamily="34" charset="0"/>
              </a:rPr>
              <a:t> Surface</a:t>
            </a:r>
            <a:endParaRPr lang="en-US" sz="2000" dirty="0">
              <a:solidFill>
                <a:srgbClr val="5B0DAA"/>
              </a:solidFill>
              <a:latin typeface="Copperplate Gothic Light" pitchFamily="34" charset="0"/>
            </a:endParaRPr>
          </a:p>
        </p:txBody>
      </p:sp>
      <p:sp>
        <p:nvSpPr>
          <p:cNvPr id="14" name="Rectangle 13"/>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7"/>
              </a:rPr>
              <a:t>http://bit.ly/gmY8R8</a:t>
            </a:r>
            <a:endParaRPr lang="en-US" sz="1200" dirty="0">
              <a:solidFill>
                <a:srgbClr val="003D7A"/>
              </a:solidFill>
              <a:sym typeface="Symbol" pitchFamily="18" charset="2"/>
            </a:endParaRPr>
          </a:p>
        </p:txBody>
      </p:sp>
      <p:pic>
        <p:nvPicPr>
          <p:cNvPr id="15" name="Picture 14" descr="massey-university-masthead.png"/>
          <p:cNvPicPr>
            <a:picLocks noChangeAspect="1"/>
          </p:cNvPicPr>
          <p:nvPr/>
        </p:nvPicPr>
        <p:blipFill>
          <a:blip r:embed="rId8" cstate="print"/>
          <a:stretch>
            <a:fillRect/>
          </a:stretch>
        </p:blipFill>
        <p:spPr>
          <a:xfrm>
            <a:off x="5638800" y="6002593"/>
            <a:ext cx="2057400" cy="398207"/>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85797"/>
                                        </p:tgtEl>
                                        <p:attrNameLst>
                                          <p:attrName>style.visibility</p:attrName>
                                        </p:attrNameLst>
                                      </p:cBhvr>
                                      <p:to>
                                        <p:strVal val="visible"/>
                                      </p:to>
                                    </p:set>
                                    <p:animEffect transition="in" filter="wipe(down)">
                                      <p:cBhvr>
                                        <p:cTn id="7" dur="500"/>
                                        <p:tgtEl>
                                          <p:spTgt spid="1185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9" name="Rectangle 3"/>
          <p:cNvSpPr>
            <a:spLocks noGrp="1" noChangeArrowheads="1"/>
          </p:cNvSpPr>
          <p:nvPr>
            <p:ph type="body" idx="1"/>
          </p:nvPr>
        </p:nvSpPr>
        <p:spPr>
          <a:xfrm>
            <a:off x="685800" y="1371600"/>
            <a:ext cx="7772400" cy="4114800"/>
          </a:xfrm>
        </p:spPr>
        <p:txBody>
          <a:bodyPr/>
          <a:lstStyle/>
          <a:p>
            <a:pPr>
              <a:lnSpc>
                <a:spcPct val="90000"/>
              </a:lnSpc>
            </a:pPr>
            <a:r>
              <a:rPr lang="en-GB" b="1" dirty="0"/>
              <a:t>Break surface into 4-sided patches choosing suitable values for </a:t>
            </a:r>
            <a:r>
              <a:rPr lang="en-GB" b="1" i="1" dirty="0"/>
              <a:t>s </a:t>
            </a:r>
            <a:r>
              <a:rPr lang="en-GB" b="1" dirty="0"/>
              <a:t>and </a:t>
            </a:r>
            <a:r>
              <a:rPr lang="en-GB" b="1" i="1" dirty="0" smtClean="0"/>
              <a:t>t</a:t>
            </a:r>
            <a:endParaRPr lang="en-GB" b="1" dirty="0"/>
          </a:p>
          <a:p>
            <a:pPr>
              <a:lnSpc>
                <a:spcPct val="90000"/>
              </a:lnSpc>
            </a:pPr>
            <a:r>
              <a:rPr lang="en-GB" b="1" dirty="0"/>
              <a:t>Points on any external edges must be multiple knots of multiplicity </a:t>
            </a:r>
            <a:r>
              <a:rPr lang="en-GB" b="1" i="1" dirty="0" smtClean="0"/>
              <a:t>k</a:t>
            </a:r>
            <a:endParaRPr lang="en-GB" b="1" dirty="0"/>
          </a:p>
          <a:p>
            <a:pPr>
              <a:lnSpc>
                <a:spcPct val="90000"/>
              </a:lnSpc>
            </a:pPr>
            <a:r>
              <a:rPr lang="en-GB" b="1" dirty="0"/>
              <a:t>Lot more work than </a:t>
            </a:r>
            <a:r>
              <a:rPr lang="en-GB" b="1" dirty="0" err="1" smtClean="0"/>
              <a:t>B</a:t>
            </a:r>
            <a:r>
              <a:rPr lang="en-GB" b="1" dirty="0" err="1" smtClean="0">
                <a:cs typeface="Times New Roman" pitchFamily="16" charset="0"/>
              </a:rPr>
              <a:t>ézier</a:t>
            </a:r>
            <a:endParaRPr lang="en-GB" b="1" dirty="0">
              <a:cs typeface="Times New Roman" pitchFamily="16" charset="0"/>
            </a:endParaRPr>
          </a:p>
          <a:p>
            <a:pPr>
              <a:lnSpc>
                <a:spcPct val="90000"/>
              </a:lnSpc>
            </a:pPr>
            <a:r>
              <a:rPr lang="en-GB" b="1" dirty="0">
                <a:cs typeface="Times New Roman" pitchFamily="16" charset="0"/>
              </a:rPr>
              <a:t>There are other types of </a:t>
            </a:r>
            <a:r>
              <a:rPr lang="en-GB" b="1" dirty="0" err="1">
                <a:cs typeface="Times New Roman" pitchFamily="16" charset="0"/>
              </a:rPr>
              <a:t>spline</a:t>
            </a:r>
            <a:r>
              <a:rPr lang="en-GB" b="1" dirty="0">
                <a:cs typeface="Times New Roman" pitchFamily="16" charset="0"/>
              </a:rPr>
              <a:t> systems and NURBS modelling packages are available to make the work much </a:t>
            </a:r>
            <a:r>
              <a:rPr lang="en-GB" b="1" dirty="0" smtClean="0">
                <a:cs typeface="Times New Roman" pitchFamily="16" charset="0"/>
              </a:rPr>
              <a:t>easier</a:t>
            </a:r>
            <a:endParaRPr lang="en-GB" b="1" dirty="0">
              <a:cs typeface="Times New Roman" pitchFamily="16" charset="0"/>
            </a:endParaRPr>
          </a:p>
          <a:p>
            <a:pPr>
              <a:lnSpc>
                <a:spcPct val="90000"/>
              </a:lnSpc>
            </a:pPr>
            <a:r>
              <a:rPr lang="en-GB" b="1" dirty="0"/>
              <a:t>Use polygon packages for display, hidden-surface removal and </a:t>
            </a:r>
            <a:r>
              <a:rPr lang="en-GB" b="1" dirty="0" smtClean="0"/>
              <a:t>rendering </a:t>
            </a:r>
            <a:r>
              <a:rPr lang="en-GB" b="1" dirty="0"/>
              <a:t>(</a:t>
            </a:r>
            <a:r>
              <a:rPr lang="en-GB" b="1" dirty="0" err="1"/>
              <a:t>B</a:t>
            </a:r>
            <a:r>
              <a:rPr lang="en-GB" b="1" dirty="0" err="1">
                <a:cs typeface="Times New Roman" pitchFamily="16" charset="0"/>
              </a:rPr>
              <a:t>ézier</a:t>
            </a:r>
            <a:r>
              <a:rPr lang="en-GB" b="1" dirty="0">
                <a:cs typeface="Times New Roman" pitchFamily="16" charset="0"/>
              </a:rPr>
              <a:t> too)</a:t>
            </a:r>
            <a:endParaRPr lang="en-GB" b="1" dirty="0"/>
          </a:p>
        </p:txBody>
      </p:sp>
      <p:sp>
        <p:nvSpPr>
          <p:cNvPr id="15"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B-</a:t>
            </a:r>
            <a:r>
              <a:rPr lang="en-US" sz="2800" dirty="0" err="1" smtClean="0">
                <a:solidFill>
                  <a:srgbClr val="5B0DAA"/>
                </a:solidFill>
                <a:latin typeface="Copperplate Gothic Light" pitchFamily="34" charset="0"/>
              </a:rPr>
              <a:t>Spline</a:t>
            </a:r>
            <a:r>
              <a:rPr lang="en-US" sz="2800" dirty="0" smtClean="0">
                <a:solidFill>
                  <a:srgbClr val="5B0DAA"/>
                </a:solidFill>
                <a:latin typeface="Copperplate Gothic Light" pitchFamily="34" charset="0"/>
              </a:rPr>
              <a:t> Surfaces</a:t>
            </a:r>
            <a:endParaRPr lang="en-US" sz="2000" dirty="0">
              <a:solidFill>
                <a:srgbClr val="5B0DAA"/>
              </a:solidFill>
              <a:latin typeface="Copperplate Gothic Light" pitchFamily="34" charset="0"/>
            </a:endParaRPr>
          </a:p>
        </p:txBody>
      </p:sp>
      <p:sp>
        <p:nvSpPr>
          <p:cNvPr id="16" name="Rectangle 15"/>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4"/>
              </a:rPr>
              <a:t>http://bit.ly/gmY8R8</a:t>
            </a:r>
            <a:endParaRPr lang="en-US" sz="1200" dirty="0">
              <a:solidFill>
                <a:srgbClr val="003D7A"/>
              </a:solidFill>
              <a:sym typeface="Symbol" pitchFamily="18" charset="2"/>
            </a:endParaRPr>
          </a:p>
        </p:txBody>
      </p:sp>
      <p:pic>
        <p:nvPicPr>
          <p:cNvPr id="17" name="Picture 16" descr="massey-university-masthead.png"/>
          <p:cNvPicPr>
            <a:picLocks noChangeAspect="1"/>
          </p:cNvPicPr>
          <p:nvPr/>
        </p:nvPicPr>
        <p:blipFill>
          <a:blip r:embed="rId5" cstate="print"/>
          <a:stretch>
            <a:fillRect/>
          </a:stretch>
        </p:blipFill>
        <p:spPr>
          <a:xfrm>
            <a:off x="5638800" y="6002593"/>
            <a:ext cx="2057400" cy="398207"/>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[1]:</a:t>
            </a:r>
          </a:p>
          <a:p>
            <a:pPr algn="ctr">
              <a:spcBef>
                <a:spcPct val="0"/>
              </a:spcBef>
              <a:buClrTx/>
            </a:pPr>
            <a:r>
              <a:rPr lang="en-US" sz="2800" dirty="0" smtClean="0">
                <a:solidFill>
                  <a:srgbClr val="5B0DAA"/>
                </a:solidFill>
                <a:latin typeface="Copperplate Gothic Light" pitchFamily="34" charset="0"/>
              </a:rPr>
              <a:t>Morphing Targets</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grpSp>
        <p:nvGrpSpPr>
          <p:cNvPr id="11" name="Group 10"/>
          <p:cNvGrpSpPr/>
          <p:nvPr/>
        </p:nvGrpSpPr>
        <p:grpSpPr>
          <a:xfrm>
            <a:off x="5334000" y="2380690"/>
            <a:ext cx="3352800" cy="3048620"/>
            <a:chOff x="5334000" y="2380690"/>
            <a:chExt cx="3352800" cy="3048620"/>
          </a:xfrm>
        </p:grpSpPr>
        <p:pic>
          <p:nvPicPr>
            <p:cNvPr id="8" name="Picture 2"/>
            <p:cNvPicPr>
              <a:picLocks noChangeAspect="1" noChangeArrowheads="1"/>
            </p:cNvPicPr>
            <p:nvPr/>
          </p:nvPicPr>
          <p:blipFill>
            <a:blip r:embed="rId7" cstate="print"/>
            <a:srcRect/>
            <a:stretch>
              <a:fillRect/>
            </a:stretch>
          </p:blipFill>
          <p:spPr bwMode="auto">
            <a:xfrm>
              <a:off x="5334000" y="2380690"/>
              <a:ext cx="3352800" cy="2600886"/>
            </a:xfrm>
            <a:prstGeom prst="rect">
              <a:avLst/>
            </a:prstGeom>
            <a:noFill/>
            <a:ln w="9525">
              <a:noFill/>
              <a:miter lim="800000"/>
              <a:headEnd/>
              <a:tailEnd/>
            </a:ln>
          </p:spPr>
        </p:pic>
        <p:sp>
          <p:nvSpPr>
            <p:cNvPr id="10" name="Rectangle 9"/>
            <p:cNvSpPr/>
            <p:nvPr/>
          </p:nvSpPr>
          <p:spPr>
            <a:xfrm>
              <a:off x="6057900" y="5029200"/>
              <a:ext cx="1905000" cy="400110"/>
            </a:xfrm>
            <a:prstGeom prst="rect">
              <a:avLst/>
            </a:prstGeom>
          </p:spPr>
          <p:txBody>
            <a:bodyPr wrap="square">
              <a:spAutoFit/>
            </a:bodyPr>
            <a:lstStyle/>
            <a:p>
              <a:pPr algn="ctr">
                <a:spcBef>
                  <a:spcPts val="0"/>
                </a:spcBef>
              </a:pPr>
              <a:r>
                <a:rPr lang="en-US" sz="1000" dirty="0" smtClean="0">
                  <a:solidFill>
                    <a:srgbClr val="FF0000"/>
                  </a:solidFill>
                </a:rPr>
                <a:t>© 1987 Exxon Mobil, Inc.</a:t>
              </a:r>
              <a:endParaRPr lang="en-US" sz="1000" i="1" dirty="0" smtClean="0">
                <a:solidFill>
                  <a:srgbClr val="FF0000"/>
                </a:solidFill>
              </a:endParaRPr>
            </a:p>
            <a:p>
              <a:pPr algn="ctr">
                <a:spcBef>
                  <a:spcPts val="0"/>
                </a:spcBef>
              </a:pPr>
              <a:r>
                <a:rPr lang="en-US" sz="1000" dirty="0" smtClean="0">
                  <a:solidFill>
                    <a:srgbClr val="FF0000"/>
                  </a:solidFill>
                  <a:hlinkClick r:id="rId8"/>
                </a:rPr>
                <a:t>http://youtu.be/Vi5PlrZpG40</a:t>
              </a:r>
              <a:endParaRPr lang="en-US" sz="1000" dirty="0">
                <a:solidFill>
                  <a:srgbClr val="FF0000"/>
                </a:solidFill>
              </a:endParaRPr>
            </a:p>
          </p:txBody>
        </p:sp>
      </p:grpSp>
      <p:sp>
        <p:nvSpPr>
          <p:cNvPr id="12" name="Rectangle 11"/>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u="sng" dirty="0" smtClean="0">
                <a:solidFill>
                  <a:srgbClr val="800000"/>
                </a:solidFill>
              </a:rPr>
              <a:t>Vertex </a:t>
            </a:r>
            <a:r>
              <a:rPr lang="en-US" sz="1800" u="sng" dirty="0" err="1" smtClean="0">
                <a:solidFill>
                  <a:srgbClr val="800000"/>
                </a:solidFill>
              </a:rPr>
              <a:t>Tweening</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Two key meshes are blended</a:t>
            </a:r>
          </a:p>
          <a:p>
            <a:pPr marL="742950" lvl="1" indent="-285750">
              <a:spcBef>
                <a:spcPts val="600"/>
              </a:spcBef>
              <a:buClr>
                <a:srgbClr val="5B0DAA"/>
              </a:buClr>
              <a:buFont typeface="Wingdings" pitchFamily="2" charset="2"/>
              <a:buChar char="­"/>
            </a:pPr>
            <a:r>
              <a:rPr lang="en-US" sz="1800" dirty="0" smtClean="0">
                <a:solidFill>
                  <a:srgbClr val="0000CC"/>
                </a:solidFill>
              </a:rPr>
              <a:t>Varying by time</a:t>
            </a:r>
          </a:p>
          <a:p>
            <a:pPr marL="342900" indent="-342900">
              <a:spcBef>
                <a:spcPts val="600"/>
              </a:spcBef>
              <a:buClr>
                <a:srgbClr val="800000"/>
              </a:buClr>
              <a:buFont typeface="Wingdings" pitchFamily="2" charset="2"/>
              <a:buChar char="l"/>
            </a:pPr>
            <a:r>
              <a:rPr lang="en-US" sz="1800" u="sng" dirty="0" smtClean="0">
                <a:solidFill>
                  <a:srgbClr val="800000"/>
                </a:solidFill>
              </a:rPr>
              <a:t>Morph Targets</a:t>
            </a:r>
          </a:p>
          <a:p>
            <a:pPr marL="742950" lvl="1" indent="-285750">
              <a:spcBef>
                <a:spcPts val="600"/>
              </a:spcBef>
              <a:buClr>
                <a:srgbClr val="5B0DAA"/>
              </a:buClr>
              <a:buFont typeface="Wingdings" pitchFamily="2" charset="2"/>
              <a:buChar char="­"/>
            </a:pPr>
            <a:r>
              <a:rPr lang="en-US" sz="1800" dirty="0" smtClean="0">
                <a:solidFill>
                  <a:srgbClr val="0000CC"/>
                </a:solidFill>
              </a:rPr>
              <a:t>Represent by relative vectors</a:t>
            </a:r>
          </a:p>
          <a:p>
            <a:pPr marL="1200150" lvl="2" indent="-285750">
              <a:spcBef>
                <a:spcPts val="600"/>
              </a:spcBef>
              <a:buClr>
                <a:srgbClr val="5B0DAA"/>
              </a:buClr>
              <a:buFont typeface="Wingdings" pitchFamily="2" charset="2"/>
              <a:buChar char="Ø"/>
            </a:pPr>
            <a:r>
              <a:rPr lang="en-US" sz="1800" dirty="0" smtClean="0">
                <a:solidFill>
                  <a:srgbClr val="0000CC"/>
                </a:solidFill>
              </a:rPr>
              <a:t>From base mesh</a:t>
            </a:r>
          </a:p>
          <a:p>
            <a:pPr marL="1200150" lvl="2" indent="-285750">
              <a:spcBef>
                <a:spcPts val="600"/>
              </a:spcBef>
              <a:buClr>
                <a:srgbClr val="5B0DAA"/>
              </a:buClr>
              <a:buFont typeface="Wingdings" pitchFamily="2" charset="2"/>
              <a:buChar char="Ø"/>
            </a:pPr>
            <a:r>
              <a:rPr lang="en-US" sz="1800" dirty="0" smtClean="0">
                <a:solidFill>
                  <a:srgbClr val="0000CC"/>
                </a:solidFill>
              </a:rPr>
              <a:t>To target meshes</a:t>
            </a:r>
          </a:p>
          <a:p>
            <a:pPr marL="742950" lvl="1" indent="-285750">
              <a:spcBef>
                <a:spcPts val="600"/>
              </a:spcBef>
              <a:buClr>
                <a:srgbClr val="5B0DAA"/>
              </a:buClr>
              <a:buFont typeface="Wingdings" pitchFamily="2" charset="2"/>
              <a:buChar char="­"/>
            </a:pPr>
            <a:r>
              <a:rPr lang="en-US" sz="1800" u="sng" dirty="0" smtClean="0">
                <a:solidFill>
                  <a:srgbClr val="0000CC"/>
                </a:solidFill>
              </a:rPr>
              <a:t>Geometry</a:t>
            </a:r>
            <a:r>
              <a:rPr lang="en-US" sz="1800" dirty="0" smtClean="0">
                <a:solidFill>
                  <a:srgbClr val="0000CC"/>
                </a:solidFill>
              </a:rPr>
              <a:t>: mesh represents model</a:t>
            </a:r>
          </a:p>
          <a:p>
            <a:pPr marL="742950" lvl="1" indent="-285750">
              <a:spcBef>
                <a:spcPts val="600"/>
              </a:spcBef>
              <a:buClr>
                <a:srgbClr val="5B0DAA"/>
              </a:buClr>
              <a:buFont typeface="Wingdings" pitchFamily="2" charset="2"/>
              <a:buChar char="­"/>
            </a:pPr>
            <a:r>
              <a:rPr lang="en-US" sz="1800" u="sng" dirty="0" smtClean="0">
                <a:solidFill>
                  <a:srgbClr val="0000CC"/>
                </a:solidFill>
              </a:rPr>
              <a:t>Samples</a:t>
            </a:r>
            <a:r>
              <a:rPr lang="en-US" sz="1800" dirty="0" smtClean="0">
                <a:solidFill>
                  <a:srgbClr val="0000CC"/>
                </a:solidFill>
              </a:rPr>
              <a:t>: corresponding images</a:t>
            </a:r>
          </a:p>
          <a:p>
            <a:pPr marL="342900" indent="-342900">
              <a:spcBef>
                <a:spcPts val="600"/>
              </a:spcBef>
              <a:buClr>
                <a:srgbClr val="800000"/>
              </a:buClr>
              <a:buFont typeface="Wingdings" pitchFamily="2" charset="2"/>
              <a:buChar char="l"/>
            </a:pPr>
            <a:r>
              <a:rPr lang="en-US" sz="1800" dirty="0" smtClean="0">
                <a:solidFill>
                  <a:srgbClr val="800000"/>
                </a:solidFill>
              </a:rPr>
              <a:t>Applications</a:t>
            </a:r>
          </a:p>
          <a:p>
            <a:pPr marL="742950" lvl="1" indent="-285750">
              <a:spcBef>
                <a:spcPts val="600"/>
              </a:spcBef>
              <a:buClr>
                <a:srgbClr val="5B0DAA"/>
              </a:buClr>
              <a:buFont typeface="Wingdings" pitchFamily="2" charset="2"/>
              <a:buChar char="­"/>
            </a:pPr>
            <a:r>
              <a:rPr lang="en-US" sz="1800" dirty="0" smtClean="0">
                <a:solidFill>
                  <a:srgbClr val="0000CC"/>
                </a:solidFill>
              </a:rPr>
              <a:t>Image morphing (see videos)</a:t>
            </a:r>
          </a:p>
          <a:p>
            <a:pPr marL="742950" lvl="1" indent="-285750">
              <a:spcBef>
                <a:spcPts val="600"/>
              </a:spcBef>
              <a:buClr>
                <a:srgbClr val="5B0DAA"/>
              </a:buClr>
              <a:buFont typeface="Wingdings" pitchFamily="2" charset="2"/>
              <a:buChar char="­"/>
            </a:pPr>
            <a:r>
              <a:rPr lang="en-US" sz="1800" dirty="0" smtClean="0">
                <a:solidFill>
                  <a:srgbClr val="0000CC"/>
                </a:solidFill>
              </a:rPr>
              <a:t>Lip syncing (work of </a:t>
            </a:r>
            <a:r>
              <a:rPr lang="en-US" sz="1800" dirty="0" err="1" smtClean="0">
                <a:solidFill>
                  <a:srgbClr val="0000CC"/>
                </a:solidFill>
              </a:rPr>
              <a:t>Elon</a:t>
            </a:r>
            <a:r>
              <a:rPr lang="en-US" sz="1800" dirty="0" smtClean="0">
                <a:solidFill>
                  <a:srgbClr val="0000CC"/>
                </a:solidFill>
              </a:rPr>
              <a:t> Gasper)</a:t>
            </a:r>
          </a:p>
          <a:p>
            <a:pPr marL="1200150" lvl="2" indent="-285750">
              <a:spcBef>
                <a:spcPts val="600"/>
              </a:spcBef>
              <a:buClr>
                <a:srgbClr val="5B0DAA"/>
              </a:buClr>
              <a:buFont typeface="Wingdings" pitchFamily="2" charset="2"/>
              <a:buChar char="Ø"/>
            </a:pPr>
            <a:endParaRPr lang="en-US" sz="1800" dirty="0" smtClean="0">
              <a:solidFill>
                <a:srgbClr val="0000CC"/>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Grp="1" noChangeArrowheads="1"/>
          </p:cNvSpPr>
          <p:nvPr>
            <p:ph type="body" idx="1"/>
          </p:nvPr>
        </p:nvSpPr>
        <p:spPr>
          <a:xfrm>
            <a:off x="685800" y="1066800"/>
            <a:ext cx="7945438" cy="4419600"/>
          </a:xfrm>
        </p:spPr>
        <p:txBody>
          <a:bodyPr/>
          <a:lstStyle/>
          <a:p>
            <a:pPr>
              <a:lnSpc>
                <a:spcPct val="90000"/>
              </a:lnSpc>
            </a:pPr>
            <a:r>
              <a:rPr lang="en-GB" sz="1800" b="1" dirty="0" err="1"/>
              <a:t>Hermite</a:t>
            </a:r>
            <a:r>
              <a:rPr lang="en-GB" sz="1800" b="1" dirty="0"/>
              <a:t> and </a:t>
            </a:r>
            <a:r>
              <a:rPr lang="en-GB" sz="1800" b="1" dirty="0" err="1"/>
              <a:t>B</a:t>
            </a:r>
            <a:r>
              <a:rPr lang="en-GB" sz="1800" b="1" dirty="0" err="1">
                <a:cs typeface="Times New Roman" pitchFamily="16" charset="0"/>
              </a:rPr>
              <a:t>é</a:t>
            </a:r>
            <a:r>
              <a:rPr lang="en-GB" sz="1800" b="1" dirty="0" err="1"/>
              <a:t>zier</a:t>
            </a:r>
            <a:r>
              <a:rPr lang="en-GB" sz="1800" b="1" dirty="0"/>
              <a:t> patches</a:t>
            </a:r>
          </a:p>
          <a:p>
            <a:pPr lvl="1">
              <a:lnSpc>
                <a:spcPct val="90000"/>
              </a:lnSpc>
            </a:pPr>
            <a:r>
              <a:rPr lang="en-GB" b="1" dirty="0"/>
              <a:t>C</a:t>
            </a:r>
            <a:r>
              <a:rPr lang="en-GB" b="1" baseline="30000" dirty="0"/>
              <a:t>0</a:t>
            </a:r>
            <a:r>
              <a:rPr lang="en-GB" b="1" baseline="-25000" dirty="0"/>
              <a:t> </a:t>
            </a:r>
            <a:r>
              <a:rPr lang="en-GB" b="1" dirty="0"/>
              <a:t>continuity by sharing 4 control points between </a:t>
            </a:r>
            <a:r>
              <a:rPr lang="en-GB" b="1" dirty="0" smtClean="0"/>
              <a:t>patches</a:t>
            </a:r>
            <a:endParaRPr lang="en-GB" b="1" dirty="0"/>
          </a:p>
          <a:p>
            <a:pPr lvl="1">
              <a:lnSpc>
                <a:spcPct val="90000"/>
              </a:lnSpc>
            </a:pPr>
            <a:r>
              <a:rPr lang="en-GB" b="1" dirty="0" smtClean="0"/>
              <a:t>C</a:t>
            </a:r>
            <a:r>
              <a:rPr lang="en-GB" b="1" baseline="30000" dirty="0" smtClean="0"/>
              <a:t>1</a:t>
            </a:r>
            <a:r>
              <a:rPr lang="en-GB" b="1" baseline="-25000" dirty="0" smtClean="0"/>
              <a:t> </a:t>
            </a:r>
            <a:r>
              <a:rPr lang="en-GB" b="1" dirty="0"/>
              <a:t>continuity when both sets of control points either side of the edge are collinear with the </a:t>
            </a:r>
            <a:r>
              <a:rPr lang="en-GB" b="1" dirty="0" smtClean="0"/>
              <a:t>edge</a:t>
            </a:r>
            <a:endParaRPr lang="en-GB" b="1" dirty="0"/>
          </a:p>
          <a:p>
            <a:pPr>
              <a:lnSpc>
                <a:spcPct val="90000"/>
              </a:lnSpc>
            </a:pPr>
            <a:r>
              <a:rPr lang="en-GB" sz="1800" b="1" dirty="0"/>
              <a:t>B-</a:t>
            </a:r>
            <a:r>
              <a:rPr lang="en-GB" sz="1800" b="1" dirty="0" err="1"/>
              <a:t>Spline</a:t>
            </a:r>
            <a:r>
              <a:rPr lang="en-GB" sz="1800" b="1" dirty="0"/>
              <a:t> </a:t>
            </a:r>
            <a:r>
              <a:rPr lang="en-GB" sz="1800" b="1" dirty="0" smtClean="0"/>
              <a:t>patch</a:t>
            </a:r>
            <a:endParaRPr lang="en-GB" sz="1800" b="1" dirty="0"/>
          </a:p>
          <a:p>
            <a:pPr lvl="1">
              <a:lnSpc>
                <a:spcPct val="90000"/>
              </a:lnSpc>
            </a:pPr>
            <a:r>
              <a:rPr lang="en-GB" b="1" dirty="0" smtClean="0"/>
              <a:t>C</a:t>
            </a:r>
            <a:r>
              <a:rPr lang="en-GB" b="1" baseline="30000" dirty="0" smtClean="0"/>
              <a:t>2</a:t>
            </a:r>
            <a:r>
              <a:rPr lang="en-GB" b="1" dirty="0" smtClean="0"/>
              <a:t> </a:t>
            </a:r>
            <a:r>
              <a:rPr lang="en-GB" b="1" dirty="0"/>
              <a:t>continuity between </a:t>
            </a:r>
            <a:r>
              <a:rPr lang="en-GB" b="1" dirty="0" smtClean="0"/>
              <a:t>patches</a:t>
            </a:r>
            <a:endParaRPr lang="en-GB" dirty="0"/>
          </a:p>
        </p:txBody>
      </p:sp>
      <p:sp>
        <p:nvSpPr>
          <p:cNvPr id="11"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Continuity of </a:t>
            </a:r>
            <a:r>
              <a:rPr lang="en-US" sz="2800" dirty="0" err="1" smtClean="0">
                <a:solidFill>
                  <a:srgbClr val="5B0DAA"/>
                </a:solidFill>
                <a:latin typeface="Copperplate Gothic Light" pitchFamily="34" charset="0"/>
              </a:rPr>
              <a:t>Bicubic</a:t>
            </a:r>
            <a:r>
              <a:rPr lang="en-US" sz="2800" dirty="0" smtClean="0">
                <a:solidFill>
                  <a:srgbClr val="5B0DAA"/>
                </a:solidFill>
                <a:latin typeface="Copperplate Gothic Light" pitchFamily="34" charset="0"/>
              </a:rPr>
              <a:t> Patches</a:t>
            </a:r>
            <a:endParaRPr lang="en-US" sz="2000" dirty="0">
              <a:solidFill>
                <a:srgbClr val="5B0DAA"/>
              </a:solidFill>
              <a:latin typeface="Copperplate Gothic Light" pitchFamily="34" charset="0"/>
            </a:endParaRPr>
          </a:p>
        </p:txBody>
      </p:sp>
      <p:sp>
        <p:nvSpPr>
          <p:cNvPr id="12" name="Rectangle 11"/>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4"/>
              </a:rPr>
              <a:t>http://bit.ly/gmY8R8</a:t>
            </a:r>
            <a:endParaRPr lang="en-US" sz="1200" dirty="0">
              <a:solidFill>
                <a:srgbClr val="003D7A"/>
              </a:solidFill>
              <a:sym typeface="Symbol" pitchFamily="18" charset="2"/>
            </a:endParaRPr>
          </a:p>
        </p:txBody>
      </p:sp>
      <p:pic>
        <p:nvPicPr>
          <p:cNvPr id="13" name="Picture 12" descr="massey-university-masthead.png"/>
          <p:cNvPicPr>
            <a:picLocks noChangeAspect="1"/>
          </p:cNvPicPr>
          <p:nvPr/>
        </p:nvPicPr>
        <p:blipFill>
          <a:blip r:embed="rId5" cstate="print"/>
          <a:stretch>
            <a:fillRect/>
          </a:stretch>
        </p:blipFill>
        <p:spPr>
          <a:xfrm>
            <a:off x="5638800" y="6002593"/>
            <a:ext cx="2057400" cy="398207"/>
          </a:xfrm>
          <a:prstGeom prst="rect">
            <a:avLst/>
          </a:prstGeom>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7" name="Rectangle 3"/>
          <p:cNvSpPr>
            <a:spLocks noGrp="1" noChangeArrowheads="1"/>
          </p:cNvSpPr>
          <p:nvPr>
            <p:ph type="body" idx="1"/>
          </p:nvPr>
        </p:nvSpPr>
        <p:spPr>
          <a:xfrm>
            <a:off x="685800" y="1143000"/>
            <a:ext cx="7945438" cy="4267200"/>
          </a:xfrm>
        </p:spPr>
        <p:txBody>
          <a:bodyPr/>
          <a:lstStyle/>
          <a:p>
            <a:r>
              <a:rPr lang="en-GB" sz="1800" b="1" dirty="0"/>
              <a:t>Can calculate surface </a:t>
            </a:r>
            <a:r>
              <a:rPr lang="en-GB" sz="1800" b="1" dirty="0" err="1"/>
              <a:t>normals</a:t>
            </a:r>
            <a:r>
              <a:rPr lang="en-GB" sz="1800" b="1" dirty="0"/>
              <a:t> to </a:t>
            </a:r>
            <a:r>
              <a:rPr lang="en-GB" sz="1800" b="1" dirty="0" err="1"/>
              <a:t>bicubic</a:t>
            </a:r>
            <a:r>
              <a:rPr lang="en-GB" sz="1800" b="1" dirty="0"/>
              <a:t> surfaces by vector cross product of </a:t>
            </a:r>
            <a:r>
              <a:rPr lang="en-GB" sz="1800" b="1" dirty="0" smtClean="0"/>
              <a:t>their 2 </a:t>
            </a:r>
            <a:r>
              <a:rPr lang="en-GB" sz="1800" b="1" dirty="0"/>
              <a:t>tangent </a:t>
            </a:r>
            <a:r>
              <a:rPr lang="en-GB" sz="1800" b="1" dirty="0" smtClean="0"/>
              <a:t>vectors</a:t>
            </a:r>
            <a:endParaRPr lang="en-GB" sz="1800" b="1" dirty="0"/>
          </a:p>
          <a:p>
            <a:r>
              <a:rPr lang="en-GB" sz="1800" b="1" dirty="0"/>
              <a:t>Normal is expensive to compute</a:t>
            </a:r>
          </a:p>
          <a:p>
            <a:pPr lvl="1"/>
            <a:r>
              <a:rPr lang="en-GB" b="1" dirty="0"/>
              <a:t>Formulation of normal is a </a:t>
            </a:r>
            <a:r>
              <a:rPr lang="en-GB" b="1" dirty="0" err="1"/>
              <a:t>biquintic</a:t>
            </a:r>
            <a:r>
              <a:rPr lang="en-GB" b="1" dirty="0"/>
              <a:t> (two-variable</a:t>
            </a:r>
            <a:r>
              <a:rPr lang="en-GB" b="1" dirty="0" smtClean="0"/>
              <a:t>, fifth-degree</a:t>
            </a:r>
            <a:r>
              <a:rPr lang="en-GB" b="1" dirty="0"/>
              <a:t>) </a:t>
            </a:r>
            <a:r>
              <a:rPr lang="en-GB" b="1" dirty="0" smtClean="0"/>
              <a:t>polynomial</a:t>
            </a:r>
            <a:endParaRPr lang="en-GB" b="1" dirty="0"/>
          </a:p>
          <a:p>
            <a:r>
              <a:rPr lang="en-GB" sz="1800" b="1" dirty="0" smtClean="0"/>
              <a:t>Display</a:t>
            </a:r>
            <a:endParaRPr lang="en-GB" sz="1800" b="1" dirty="0"/>
          </a:p>
          <a:p>
            <a:pPr lvl="1"/>
            <a:r>
              <a:rPr lang="en-GB" b="1" dirty="0"/>
              <a:t>Can use brute-force method – very </a:t>
            </a:r>
            <a:r>
              <a:rPr lang="en-GB" b="1" dirty="0" smtClean="0"/>
              <a:t>expensive!</a:t>
            </a:r>
            <a:endParaRPr lang="en-GB" b="1" dirty="0"/>
          </a:p>
          <a:p>
            <a:pPr lvl="1"/>
            <a:r>
              <a:rPr lang="en-GB" b="1" dirty="0"/>
              <a:t>Forward differencing method very </a:t>
            </a:r>
            <a:r>
              <a:rPr lang="en-GB" b="1" dirty="0" smtClean="0"/>
              <a:t>attractive</a:t>
            </a:r>
            <a:endParaRPr lang="en-GB" b="1" dirty="0"/>
          </a:p>
        </p:txBody>
      </p:sp>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Display (Rendering) of </a:t>
            </a:r>
            <a:r>
              <a:rPr lang="en-US" sz="2800" dirty="0" err="1" smtClean="0">
                <a:solidFill>
                  <a:srgbClr val="5B0DAA"/>
                </a:solidFill>
                <a:latin typeface="Copperplate Gothic Light" pitchFamily="34" charset="0"/>
              </a:rPr>
              <a:t>Bicubic</a:t>
            </a:r>
            <a:r>
              <a:rPr lang="en-US" sz="2800" dirty="0" smtClean="0">
                <a:solidFill>
                  <a:srgbClr val="5B0DAA"/>
                </a:solidFill>
                <a:latin typeface="Copperplate Gothic Light" pitchFamily="34" charset="0"/>
              </a:rPr>
              <a:t> Patches</a:t>
            </a:r>
          </a:p>
        </p:txBody>
      </p:sp>
      <p:sp>
        <p:nvSpPr>
          <p:cNvPr id="10" name="Rectangle 9"/>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a:t>
            </a:r>
            <a:r>
              <a:rPr lang="en-GB" sz="1200" dirty="0">
                <a:solidFill>
                  <a:srgbClr val="003D7A"/>
                </a:solidFill>
                <a:sym typeface="Symbol" pitchFamily="18" charset="2"/>
              </a:rPr>
              <a:t>Graphics and Graphical </a:t>
            </a:r>
            <a:r>
              <a:rPr lang="en-GB" sz="1200" dirty="0" smtClean="0">
                <a:solidFill>
                  <a:srgbClr val="003D7A"/>
                </a:solidFill>
                <a:sym typeface="Symbol" pitchFamily="18" charset="2"/>
              </a:rPr>
              <a:t>Programming, </a:t>
            </a:r>
            <a:r>
              <a:rPr lang="en-GB" sz="1200" dirty="0" smtClean="0">
                <a:solidFill>
                  <a:srgbClr val="003D7A"/>
                </a:solidFill>
                <a:sym typeface="Symbol" pitchFamily="18" charset="2"/>
                <a:hlinkClick r:id="rId4"/>
              </a:rPr>
              <a:t>http://bit.ly/gmY8R8</a:t>
            </a:r>
            <a:endParaRPr lang="en-US" sz="1200" dirty="0">
              <a:solidFill>
                <a:srgbClr val="003D7A"/>
              </a:solidFill>
              <a:sym typeface="Symbol" pitchFamily="18" charset="2"/>
            </a:endParaRPr>
          </a:p>
        </p:txBody>
      </p:sp>
      <p:pic>
        <p:nvPicPr>
          <p:cNvPr id="11" name="Picture 10" descr="massey-university-masthead.png"/>
          <p:cNvPicPr>
            <a:picLocks noChangeAspect="1"/>
          </p:cNvPicPr>
          <p:nvPr/>
        </p:nvPicPr>
        <p:blipFill>
          <a:blip r:embed="rId5" cstate="print"/>
          <a:stretch>
            <a:fillRect/>
          </a:stretch>
        </p:blipFill>
        <p:spPr>
          <a:xfrm>
            <a:off x="5638800" y="6002593"/>
            <a:ext cx="2057400" cy="398207"/>
          </a:xfrm>
          <a:prstGeom prst="rect">
            <a:avLst/>
          </a:prstGeom>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u="sng" dirty="0" smtClean="0">
                <a:solidFill>
                  <a:srgbClr val="5B0DAA"/>
                </a:solidFill>
                <a:latin typeface="Copperplate Gothic Light" pitchFamily="34" charset="0"/>
              </a:rPr>
              <a:t>N</a:t>
            </a:r>
            <a:r>
              <a:rPr lang="en-US" sz="2800" dirty="0" smtClean="0">
                <a:solidFill>
                  <a:srgbClr val="5B0DAA"/>
                </a:solidFill>
                <a:latin typeface="Copperplate Gothic Light" pitchFamily="34" charset="0"/>
              </a:rPr>
              <a:t>on-</a:t>
            </a:r>
            <a:r>
              <a:rPr lang="en-US" sz="2800" u="sng" dirty="0" smtClean="0">
                <a:solidFill>
                  <a:srgbClr val="5B0DAA"/>
                </a:solidFill>
                <a:latin typeface="Copperplate Gothic Light" pitchFamily="34" charset="0"/>
              </a:rPr>
              <a:t>U</a:t>
            </a:r>
            <a:r>
              <a:rPr lang="en-US" sz="2800" dirty="0" smtClean="0">
                <a:solidFill>
                  <a:srgbClr val="5B0DAA"/>
                </a:solidFill>
                <a:latin typeface="Copperplate Gothic Light" pitchFamily="34" charset="0"/>
              </a:rPr>
              <a:t>niform </a:t>
            </a:r>
            <a:r>
              <a:rPr lang="en-US" sz="2800" u="sng" dirty="0" smtClean="0">
                <a:solidFill>
                  <a:srgbClr val="5B0DAA"/>
                </a:solidFill>
                <a:latin typeface="Copperplate Gothic Light" pitchFamily="34" charset="0"/>
              </a:rPr>
              <a:t>R</a:t>
            </a:r>
            <a:r>
              <a:rPr lang="en-US" sz="2800" dirty="0" smtClean="0">
                <a:solidFill>
                  <a:srgbClr val="5B0DAA"/>
                </a:solidFill>
                <a:latin typeface="Copperplate Gothic Light" pitchFamily="34" charset="0"/>
              </a:rPr>
              <a:t>ational </a:t>
            </a:r>
            <a:r>
              <a:rPr lang="en-US" sz="2800" u="sng" dirty="0" smtClean="0">
                <a:solidFill>
                  <a:srgbClr val="5B0DAA"/>
                </a:solidFill>
                <a:latin typeface="Copperplate Gothic Light" pitchFamily="34" charset="0"/>
              </a:rPr>
              <a:t>B</a:t>
            </a:r>
            <a:r>
              <a:rPr lang="en-US" sz="2800" dirty="0" smtClean="0">
                <a:solidFill>
                  <a:srgbClr val="5B0DAA"/>
                </a:solidFill>
                <a:latin typeface="Copperplate Gothic Light" pitchFamily="34" charset="0"/>
              </a:rPr>
              <a:t>-</a:t>
            </a:r>
            <a:r>
              <a:rPr lang="en-US" sz="2800" u="sng" dirty="0" err="1" smtClean="0">
                <a:solidFill>
                  <a:srgbClr val="5B0DAA"/>
                </a:solidFill>
                <a:latin typeface="Copperplate Gothic Light" pitchFamily="34" charset="0"/>
              </a:rPr>
              <a:t>S</a:t>
            </a:r>
            <a:r>
              <a:rPr lang="en-US" sz="2800" dirty="0" err="1" smtClean="0">
                <a:solidFill>
                  <a:srgbClr val="5B0DAA"/>
                </a:solidFill>
                <a:latin typeface="Copperplate Gothic Light" pitchFamily="34" charset="0"/>
              </a:rPr>
              <a:t>plines</a:t>
            </a:r>
            <a:r>
              <a:rPr lang="en-US" sz="2800" dirty="0" smtClean="0">
                <a:solidFill>
                  <a:srgbClr val="5B0DAA"/>
                </a:solidFill>
                <a:latin typeface="Copperplate Gothic Light" pitchFamily="34" charset="0"/>
              </a:rPr>
              <a:t> &amp;</a:t>
            </a:r>
          </a:p>
          <a:p>
            <a:pPr algn="ctr">
              <a:spcBef>
                <a:spcPct val="0"/>
              </a:spcBef>
              <a:buClrTx/>
            </a:pPr>
            <a:r>
              <a:rPr lang="en-US" sz="2800" dirty="0" smtClean="0">
                <a:solidFill>
                  <a:srgbClr val="5B0DAA"/>
                </a:solidFill>
                <a:latin typeface="Copperplate Gothic Light" pitchFamily="34" charset="0"/>
              </a:rPr>
              <a:t>NURBS Surfaces</a:t>
            </a:r>
          </a:p>
        </p:txBody>
      </p:sp>
      <p:sp>
        <p:nvSpPr>
          <p:cNvPr id="11" name="Rectangle 10"/>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dirty="0" smtClean="0">
                <a:solidFill>
                  <a:srgbClr val="800000"/>
                </a:solidFill>
              </a:rPr>
              <a:t>B-</a:t>
            </a:r>
            <a:r>
              <a:rPr lang="en-US" sz="1800" dirty="0" err="1" smtClean="0">
                <a:solidFill>
                  <a:srgbClr val="800000"/>
                </a:solidFill>
              </a:rPr>
              <a:t>Splines</a:t>
            </a: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endParaRPr lang="en-US" sz="1800" dirty="0" smtClean="0">
              <a:solidFill>
                <a:srgbClr val="800000"/>
              </a:solidFill>
            </a:endParaRPr>
          </a:p>
          <a:p>
            <a:pPr marL="342900" indent="-342900">
              <a:lnSpc>
                <a:spcPct val="110000"/>
              </a:lnSpc>
              <a:buClr>
                <a:srgbClr val="800000"/>
              </a:buClr>
              <a:buFont typeface="Wingdings" pitchFamily="2" charset="2"/>
              <a:buChar char="l"/>
            </a:pPr>
            <a:r>
              <a:rPr lang="en-US" sz="1800" dirty="0" smtClean="0">
                <a:solidFill>
                  <a:srgbClr val="800000"/>
                </a:solidFill>
              </a:rPr>
              <a:t>NURBS</a:t>
            </a: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NURBS Surface</a:t>
            </a:r>
          </a:p>
        </p:txBody>
      </p:sp>
      <p:pic>
        <p:nvPicPr>
          <p:cNvPr id="12" name="Picture 11" descr="Spline01.gif"/>
          <p:cNvPicPr>
            <a:picLocks noChangeAspect="1"/>
          </p:cNvPicPr>
          <p:nvPr/>
        </p:nvPicPr>
        <p:blipFill>
          <a:blip r:embed="rId4" cstate="print"/>
          <a:stretch>
            <a:fillRect/>
          </a:stretch>
        </p:blipFill>
        <p:spPr>
          <a:xfrm>
            <a:off x="3276600" y="2843263"/>
            <a:ext cx="3429000" cy="1176227"/>
          </a:xfrm>
          <a:prstGeom prst="rect">
            <a:avLst/>
          </a:prstGeom>
        </p:spPr>
      </p:pic>
      <p:sp>
        <p:nvSpPr>
          <p:cNvPr id="13" name="Rectangle 12"/>
          <p:cNvSpPr/>
          <p:nvPr/>
        </p:nvSpPr>
        <p:spPr>
          <a:xfrm>
            <a:off x="3437630" y="4095690"/>
            <a:ext cx="3106941" cy="400110"/>
          </a:xfrm>
          <a:prstGeom prst="rect">
            <a:avLst/>
          </a:prstGeom>
        </p:spPr>
        <p:txBody>
          <a:bodyPr wrap="none">
            <a:spAutoFit/>
          </a:bodyPr>
          <a:lstStyle/>
          <a:p>
            <a:pPr>
              <a:spcBef>
                <a:spcPts val="0"/>
              </a:spcBef>
            </a:pPr>
            <a:r>
              <a:rPr lang="en-US" sz="1000" dirty="0" smtClean="0"/>
              <a:t>© 2007 Wikipedia, </a:t>
            </a:r>
            <a:r>
              <a:rPr lang="en-US" sz="1000" i="1" dirty="0" smtClean="0"/>
              <a:t>Non-uniform rational B-</a:t>
            </a:r>
            <a:r>
              <a:rPr lang="en-US" sz="1000" i="1" dirty="0" err="1" smtClean="0"/>
              <a:t>spline</a:t>
            </a:r>
            <a:endParaRPr lang="en-US" sz="1000" i="1" dirty="0" smtClean="0"/>
          </a:p>
          <a:p>
            <a:pPr algn="ctr">
              <a:spcBef>
                <a:spcPts val="0"/>
              </a:spcBef>
            </a:pPr>
            <a:r>
              <a:rPr lang="en-US" sz="1000" dirty="0" smtClean="0">
                <a:hlinkClick r:id="rId5"/>
              </a:rPr>
              <a:t>http://bit.ly/eNmDA4</a:t>
            </a:r>
            <a:endParaRPr lang="en-US" sz="1000" dirty="0"/>
          </a:p>
        </p:txBody>
      </p:sp>
      <p:pic>
        <p:nvPicPr>
          <p:cNvPr id="14" name="Picture 13" descr="NURBS_3-D_surface.gif"/>
          <p:cNvPicPr>
            <a:picLocks noChangeAspect="1"/>
          </p:cNvPicPr>
          <p:nvPr/>
        </p:nvPicPr>
        <p:blipFill>
          <a:blip r:embed="rId6" cstate="print"/>
          <a:stretch>
            <a:fillRect/>
          </a:stretch>
        </p:blipFill>
        <p:spPr>
          <a:xfrm>
            <a:off x="1236459" y="4960620"/>
            <a:ext cx="2057400" cy="1440180"/>
          </a:xfrm>
          <a:prstGeom prst="rect">
            <a:avLst/>
          </a:prstGeom>
        </p:spPr>
      </p:pic>
      <p:sp>
        <p:nvSpPr>
          <p:cNvPr id="15" name="Rectangle 14"/>
          <p:cNvSpPr/>
          <p:nvPr/>
        </p:nvSpPr>
        <p:spPr>
          <a:xfrm>
            <a:off x="3370059" y="5480655"/>
            <a:ext cx="3106941" cy="400110"/>
          </a:xfrm>
          <a:prstGeom prst="rect">
            <a:avLst/>
          </a:prstGeom>
        </p:spPr>
        <p:txBody>
          <a:bodyPr wrap="none">
            <a:spAutoFit/>
          </a:bodyPr>
          <a:lstStyle/>
          <a:p>
            <a:pPr>
              <a:spcBef>
                <a:spcPts val="0"/>
              </a:spcBef>
            </a:pPr>
            <a:r>
              <a:rPr lang="en-US" sz="1000" dirty="0" smtClean="0"/>
              <a:t>© 2010 Wikipedia, </a:t>
            </a:r>
            <a:r>
              <a:rPr lang="en-US" sz="1000" i="1" dirty="0" smtClean="0"/>
              <a:t>Non-uniform rational B-</a:t>
            </a:r>
            <a:r>
              <a:rPr lang="en-US" sz="1000" i="1" dirty="0" err="1" smtClean="0"/>
              <a:t>spline</a:t>
            </a:r>
            <a:endParaRPr lang="en-US" sz="1000" i="1" dirty="0" smtClean="0"/>
          </a:p>
          <a:p>
            <a:pPr algn="ctr">
              <a:spcBef>
                <a:spcPts val="0"/>
              </a:spcBef>
            </a:pPr>
            <a:r>
              <a:rPr lang="en-US" sz="1000" dirty="0" smtClean="0">
                <a:hlinkClick r:id="rId7"/>
              </a:rPr>
              <a:t>http://bit.ly/eNmDA4</a:t>
            </a:r>
            <a:endParaRPr lang="en-US" sz="1000" dirty="0"/>
          </a:p>
        </p:txBody>
      </p:sp>
      <p:pic>
        <p:nvPicPr>
          <p:cNvPr id="16" name="Picture 15" descr="page1-800px-SplinesTilburg.pdf.jpg"/>
          <p:cNvPicPr>
            <a:picLocks noChangeAspect="1"/>
          </p:cNvPicPr>
          <p:nvPr/>
        </p:nvPicPr>
        <p:blipFill>
          <a:blip r:embed="rId8" cstate="print"/>
          <a:stretch>
            <a:fillRect/>
          </a:stretch>
        </p:blipFill>
        <p:spPr>
          <a:xfrm>
            <a:off x="5130114" y="1371600"/>
            <a:ext cx="1499286" cy="1040130"/>
          </a:xfrm>
          <a:prstGeom prst="rect">
            <a:avLst/>
          </a:prstGeom>
        </p:spPr>
      </p:pic>
      <p:sp>
        <p:nvSpPr>
          <p:cNvPr id="17" name="Rectangle 16"/>
          <p:cNvSpPr/>
          <p:nvPr/>
        </p:nvSpPr>
        <p:spPr>
          <a:xfrm>
            <a:off x="3276600" y="1691610"/>
            <a:ext cx="1803699" cy="400110"/>
          </a:xfrm>
          <a:prstGeom prst="rect">
            <a:avLst/>
          </a:prstGeom>
        </p:spPr>
        <p:txBody>
          <a:bodyPr wrap="none">
            <a:spAutoFit/>
          </a:bodyPr>
          <a:lstStyle/>
          <a:p>
            <a:pPr>
              <a:spcBef>
                <a:spcPts val="0"/>
              </a:spcBef>
            </a:pPr>
            <a:r>
              <a:rPr lang="en-US" sz="1000" dirty="0" smtClean="0"/>
              <a:t>© 2009 Wikipedia, </a:t>
            </a:r>
            <a:r>
              <a:rPr lang="en-US" sz="1000" i="1" dirty="0" smtClean="0"/>
              <a:t>B-</a:t>
            </a:r>
            <a:r>
              <a:rPr lang="en-US" sz="1000" i="1" dirty="0" err="1" smtClean="0"/>
              <a:t>spline</a:t>
            </a:r>
            <a:endParaRPr lang="en-US" sz="1000" i="1" dirty="0" smtClean="0"/>
          </a:p>
          <a:p>
            <a:pPr algn="ctr">
              <a:spcBef>
                <a:spcPts val="0"/>
              </a:spcBef>
            </a:pPr>
            <a:r>
              <a:rPr lang="en-US" sz="1000" dirty="0" smtClean="0">
                <a:hlinkClick r:id="rId9"/>
              </a:rPr>
              <a:t>http://bit.ly/gNzrCK</a:t>
            </a:r>
            <a:endParaRPr lang="en-US" sz="1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9891" name="Rectangle 3"/>
          <p:cNvSpPr>
            <a:spLocks noGrp="1" noChangeArrowheads="1"/>
          </p:cNvSpPr>
          <p:nvPr>
            <p:ph type="body" idx="1"/>
          </p:nvPr>
        </p:nvSpPr>
        <p:spPr>
          <a:xfrm>
            <a:off x="685800" y="1066800"/>
            <a:ext cx="7945438" cy="2895600"/>
          </a:xfrm>
        </p:spPr>
        <p:txBody>
          <a:bodyPr/>
          <a:lstStyle/>
          <a:p>
            <a:r>
              <a:rPr lang="en-GB" sz="1800" b="1" dirty="0" smtClean="0"/>
              <a:t>Curves</a:t>
            </a:r>
          </a:p>
          <a:p>
            <a:pPr lvl="1"/>
            <a:r>
              <a:rPr lang="en-GB" sz="1600" b="1" dirty="0" err="1" smtClean="0"/>
              <a:t>Bézier</a:t>
            </a:r>
            <a:r>
              <a:rPr lang="en-GB" sz="1600" b="1" dirty="0" smtClean="0"/>
              <a:t>: easier to scan convert (</a:t>
            </a:r>
            <a:r>
              <a:rPr lang="en-GB" sz="1600" b="1" dirty="0" err="1" smtClean="0"/>
              <a:t>DeCasteljau</a:t>
            </a:r>
            <a:r>
              <a:rPr lang="en-GB" sz="1600" b="1" dirty="0" smtClean="0"/>
              <a:t>)</a:t>
            </a:r>
          </a:p>
          <a:p>
            <a:pPr lvl="1"/>
            <a:r>
              <a:rPr lang="en-GB" sz="1600" b="1" dirty="0" err="1" smtClean="0"/>
              <a:t>Hermite</a:t>
            </a:r>
            <a:r>
              <a:rPr lang="en-GB" sz="1600" b="1" dirty="0" smtClean="0"/>
              <a:t>: easier to control via GUI (tangent)</a:t>
            </a:r>
            <a:endParaRPr lang="en-GB" sz="1600" b="1" dirty="0"/>
          </a:p>
          <a:p>
            <a:r>
              <a:rPr lang="en-GB" sz="1800" b="1" dirty="0" err="1"/>
              <a:t>Bicubic</a:t>
            </a:r>
            <a:r>
              <a:rPr lang="en-GB" sz="1800" b="1" dirty="0"/>
              <a:t> patches</a:t>
            </a:r>
          </a:p>
          <a:p>
            <a:pPr lvl="1"/>
            <a:r>
              <a:rPr lang="en-GB" sz="1600" b="1" dirty="0" smtClean="0"/>
              <a:t>Bilinear interpolation</a:t>
            </a:r>
          </a:p>
          <a:p>
            <a:pPr lvl="1"/>
            <a:r>
              <a:rPr lang="en-GB" sz="1600" b="1" dirty="0" smtClean="0"/>
              <a:t>Control patch </a:t>
            </a:r>
            <a:r>
              <a:rPr lang="en-GB" sz="1600" b="1" i="1" dirty="0" smtClean="0"/>
              <a:t>aka</a:t>
            </a:r>
            <a:r>
              <a:rPr lang="en-GB" sz="1600" b="1" dirty="0" smtClean="0"/>
              <a:t> Coons patch</a:t>
            </a:r>
          </a:p>
          <a:p>
            <a:pPr>
              <a:buNone/>
            </a:pPr>
            <a:endParaRPr lang="en-GB" sz="1800" b="1" dirty="0"/>
          </a:p>
          <a:p>
            <a:r>
              <a:rPr lang="en-GB" sz="1800" b="1" dirty="0"/>
              <a:t>Acknowledgments - thanks to Eric McKenzie, Edinburgh, from whose Graphics Course some of these slides were adapted.</a:t>
            </a:r>
          </a:p>
        </p:txBody>
      </p:sp>
      <p:sp>
        <p:nvSpPr>
          <p:cNvPr id="6" name="Rectangle 5"/>
          <p:cNvSpPr>
            <a:spLocks noChangeArrowheads="1"/>
          </p:cNvSpPr>
          <p:nvPr/>
        </p:nvSpPr>
        <p:spPr bwMode="auto">
          <a:xfrm>
            <a:off x="457200" y="5939135"/>
            <a:ext cx="510428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D7A"/>
                </a:solidFill>
                <a:sym typeface="Symbol" pitchFamily="18" charset="2"/>
              </a:rPr>
              <a:t>Adapted from slide © 2007 - 2008 K. </a:t>
            </a:r>
            <a:r>
              <a:rPr lang="en-GB" sz="1200" dirty="0" err="1" smtClean="0">
                <a:solidFill>
                  <a:srgbClr val="003D7A"/>
                </a:solidFill>
                <a:sym typeface="Symbol" pitchFamily="18" charset="2"/>
              </a:rPr>
              <a:t>Hawick</a:t>
            </a:r>
            <a:r>
              <a:rPr lang="en-GB" sz="1200" dirty="0">
                <a:solidFill>
                  <a:srgbClr val="003D7A"/>
                </a:solidFill>
                <a:sym typeface="Symbol" pitchFamily="18" charset="2"/>
              </a:rPr>
              <a:t>, </a:t>
            </a:r>
            <a:r>
              <a:rPr lang="en-GB" sz="1200" dirty="0" smtClean="0">
                <a:solidFill>
                  <a:srgbClr val="003D7A"/>
                </a:solidFill>
                <a:sym typeface="Symbol" pitchFamily="18" charset="2"/>
              </a:rPr>
              <a:t>Massey University</a:t>
            </a:r>
          </a:p>
          <a:p>
            <a:pPr>
              <a:spcBef>
                <a:spcPts val="0"/>
              </a:spcBef>
            </a:pPr>
            <a:r>
              <a:rPr lang="en-GB" sz="1200" dirty="0" smtClean="0">
                <a:solidFill>
                  <a:srgbClr val="003D7A"/>
                </a:solidFill>
                <a:sym typeface="Symbol" pitchFamily="18" charset="2"/>
              </a:rPr>
              <a:t>159-235 Graphics and Graphical Programming, </a:t>
            </a:r>
            <a:r>
              <a:rPr lang="en-GB" sz="1200" dirty="0" smtClean="0">
                <a:solidFill>
                  <a:srgbClr val="003D7A"/>
                </a:solidFill>
                <a:sym typeface="Symbol" pitchFamily="18" charset="2"/>
                <a:hlinkClick r:id="rId4"/>
              </a:rPr>
              <a:t>http://bit.ly/gmY8R8</a:t>
            </a:r>
            <a:endParaRPr lang="en-US" sz="1200" dirty="0">
              <a:solidFill>
                <a:srgbClr val="003D7A"/>
              </a:solidFill>
              <a:sym typeface="Symbol" pitchFamily="18" charset="2"/>
            </a:endParaRPr>
          </a:p>
        </p:txBody>
      </p:sp>
      <p:pic>
        <p:nvPicPr>
          <p:cNvPr id="7" name="Picture 6" descr="massey-university-masthead.png"/>
          <p:cNvPicPr>
            <a:picLocks noChangeAspect="1"/>
          </p:cNvPicPr>
          <p:nvPr/>
        </p:nvPicPr>
        <p:blipFill>
          <a:blip r:embed="rId5" cstate="print"/>
          <a:stretch>
            <a:fillRect/>
          </a:stretch>
        </p:blipFill>
        <p:spPr>
          <a:xfrm>
            <a:off x="5638800" y="6002593"/>
            <a:ext cx="2057400" cy="398207"/>
          </a:xfrm>
          <a:prstGeom prst="rect">
            <a:avLst/>
          </a:prstGeom>
        </p:spPr>
      </p:pic>
      <p:sp>
        <p:nvSpPr>
          <p:cNvPr id="9"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Curves &amp; Surfaces: Summary</a:t>
            </a:r>
          </a:p>
        </p:txBody>
      </p:sp>
      <p:grpSp>
        <p:nvGrpSpPr>
          <p:cNvPr id="10" name="Group 9"/>
          <p:cNvGrpSpPr/>
          <p:nvPr/>
        </p:nvGrpSpPr>
        <p:grpSpPr>
          <a:xfrm>
            <a:off x="2360624" y="4038600"/>
            <a:ext cx="5171841" cy="1676400"/>
            <a:chOff x="2360624" y="4038600"/>
            <a:chExt cx="5171841" cy="1676400"/>
          </a:xfrm>
        </p:grpSpPr>
        <p:pic>
          <p:nvPicPr>
            <p:cNvPr id="112642" name="Picture 2"/>
            <p:cNvPicPr>
              <a:picLocks noChangeAspect="1" noChangeArrowheads="1"/>
            </p:cNvPicPr>
            <p:nvPr/>
          </p:nvPicPr>
          <p:blipFill>
            <a:blip r:embed="rId6" cstate="print"/>
            <a:srcRect/>
            <a:stretch>
              <a:fillRect/>
            </a:stretch>
          </p:blipFill>
          <p:spPr bwMode="auto">
            <a:xfrm>
              <a:off x="2360624" y="4038600"/>
              <a:ext cx="2349363" cy="1676400"/>
            </a:xfrm>
            <a:prstGeom prst="rect">
              <a:avLst/>
            </a:prstGeom>
            <a:noFill/>
            <a:ln w="9525">
              <a:noFill/>
              <a:miter lim="800000"/>
              <a:headEnd/>
              <a:tailEnd/>
            </a:ln>
          </p:spPr>
        </p:pic>
        <p:sp>
          <p:nvSpPr>
            <p:cNvPr id="8" name="Rectangle 7"/>
            <p:cNvSpPr>
              <a:spLocks noChangeArrowheads="1"/>
            </p:cNvSpPr>
            <p:nvPr/>
          </p:nvSpPr>
          <p:spPr bwMode="auto">
            <a:xfrm>
              <a:off x="4799024" y="4445913"/>
              <a:ext cx="2733441" cy="861774"/>
            </a:xfrm>
            <a:prstGeom prst="rect">
              <a:avLst/>
            </a:prstGeom>
            <a:noFill/>
            <a:ln w="9525" algn="ctr">
              <a:noFill/>
              <a:miter lim="800000"/>
              <a:headEnd/>
              <a:tailEnd/>
            </a:ln>
            <a:effectLst/>
          </p:spPr>
          <p:txBody>
            <a:bodyPr wrap="none">
              <a:spAutoFit/>
            </a:bodyPr>
            <a:lstStyle/>
            <a:p>
              <a:pPr>
                <a:spcBef>
                  <a:spcPts val="0"/>
                </a:spcBef>
              </a:pPr>
              <a:r>
                <a:rPr lang="en-GB" sz="1000" i="1" dirty="0" smtClean="0">
                  <a:solidFill>
                    <a:srgbClr val="FF9900"/>
                  </a:solidFill>
                  <a:sym typeface="Symbol" pitchFamily="18" charset="2"/>
                </a:rPr>
                <a:t>Sinbad: Legend of the Seven Seas</a:t>
              </a:r>
            </a:p>
            <a:p>
              <a:pPr>
                <a:spcBef>
                  <a:spcPts val="0"/>
                </a:spcBef>
              </a:pPr>
              <a:r>
                <a:rPr lang="en-GB" sz="1000" dirty="0" smtClean="0">
                  <a:solidFill>
                    <a:srgbClr val="FF9900"/>
                  </a:solidFill>
                  <a:sym typeface="Symbol" pitchFamily="18" charset="2"/>
                </a:rPr>
                <a:t>© 2003 </a:t>
              </a:r>
              <a:r>
                <a:rPr lang="en-GB" sz="1000" dirty="0" err="1" smtClean="0">
                  <a:solidFill>
                    <a:srgbClr val="FF9900"/>
                  </a:solidFill>
                  <a:sym typeface="Symbol" pitchFamily="18" charset="2"/>
                </a:rPr>
                <a:t>Dreamworks</a:t>
              </a:r>
              <a:r>
                <a:rPr lang="en-GB" sz="1000" dirty="0" smtClean="0">
                  <a:solidFill>
                    <a:srgbClr val="FF9900"/>
                  </a:solidFill>
                  <a:sym typeface="Symbol" pitchFamily="18" charset="2"/>
                </a:rPr>
                <a:t> SKG</a:t>
              </a:r>
            </a:p>
            <a:p>
              <a:pPr>
                <a:spcBef>
                  <a:spcPts val="0"/>
                </a:spcBef>
              </a:pPr>
              <a:r>
                <a:rPr lang="en-US" sz="1000" dirty="0" smtClean="0"/>
                <a:t>Trailer: </a:t>
              </a:r>
              <a:r>
                <a:rPr lang="en-US" sz="1000" dirty="0" smtClean="0">
                  <a:hlinkClick r:id="rId7"/>
                </a:rPr>
                <a:t>http://youtu.be/1KCX0pFPRwk</a:t>
              </a:r>
              <a:r>
                <a:rPr lang="en-US" sz="1000" dirty="0" smtClean="0"/>
                <a:t> </a:t>
              </a:r>
            </a:p>
            <a:p>
              <a:pPr>
                <a:spcBef>
                  <a:spcPts val="0"/>
                </a:spcBef>
              </a:pPr>
              <a:r>
                <a:rPr lang="en-US" sz="1000" dirty="0" smtClean="0"/>
                <a:t>Eris scene: </a:t>
              </a:r>
              <a:r>
                <a:rPr lang="en-US" sz="1000" dirty="0" smtClean="0">
                  <a:hlinkClick r:id="rId8"/>
                </a:rPr>
                <a:t>http://youtu.be/w1r8_vByXW4</a:t>
              </a:r>
              <a:endParaRPr lang="en-US" sz="1000" dirty="0" smtClean="0"/>
            </a:p>
            <a:p>
              <a:pPr>
                <a:spcBef>
                  <a:spcPts val="0"/>
                </a:spcBef>
              </a:pPr>
              <a:r>
                <a:rPr lang="en-US" sz="1000" dirty="0" smtClean="0">
                  <a:sym typeface="Symbol" pitchFamily="18" charset="2"/>
                </a:rPr>
                <a:t>2003 </a:t>
              </a:r>
              <a:r>
                <a:rPr lang="en-US" sz="1000" i="1" dirty="0" smtClean="0">
                  <a:sym typeface="Symbol" pitchFamily="18" charset="2"/>
                </a:rPr>
                <a:t>Wired</a:t>
              </a:r>
              <a:r>
                <a:rPr lang="en-US" sz="1000" dirty="0" smtClean="0">
                  <a:sym typeface="Symbol" pitchFamily="18" charset="2"/>
                </a:rPr>
                <a:t> article: </a:t>
              </a:r>
              <a:r>
                <a:rPr lang="en-US" sz="1000" dirty="0" smtClean="0">
                  <a:sym typeface="Symbol" pitchFamily="18" charset="2"/>
                  <a:hlinkClick r:id="rId9"/>
                </a:rPr>
                <a:t>http://bit.ly/gm85UU</a:t>
              </a:r>
              <a:endParaRPr lang="en-GB" sz="1000" dirty="0" smtClean="0">
                <a:sym typeface="Symbol" pitchFamily="18" charset="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89891">
                                            <p:txEl>
                                              <p:pRg st="1" end="1"/>
                                            </p:txEl>
                                          </p:spTgt>
                                        </p:tgtEl>
                                        <p:attrNameLst>
                                          <p:attrName>style.visibility</p:attrName>
                                        </p:attrNameLst>
                                      </p:cBhvr>
                                      <p:to>
                                        <p:strVal val="visible"/>
                                      </p:to>
                                    </p:set>
                                    <p:anim calcmode="lin" valueType="num">
                                      <p:cBhvr additive="base">
                                        <p:cTn id="11" dur="500" fill="hold"/>
                                        <p:tgtEl>
                                          <p:spTgt spid="11898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898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89891">
                                            <p:txEl>
                                              <p:pRg st="2" end="2"/>
                                            </p:txEl>
                                          </p:spTgt>
                                        </p:tgtEl>
                                        <p:attrNameLst>
                                          <p:attrName>style.visibility</p:attrName>
                                        </p:attrNameLst>
                                      </p:cBhvr>
                                      <p:to>
                                        <p:strVal val="visible"/>
                                      </p:to>
                                    </p:set>
                                    <p:anim calcmode="lin" valueType="num">
                                      <p:cBhvr additive="base">
                                        <p:cTn id="15" dur="500" fill="hold"/>
                                        <p:tgtEl>
                                          <p:spTgt spid="11898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89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89891">
                                            <p:txEl>
                                              <p:pRg st="3" end="3"/>
                                            </p:txEl>
                                          </p:spTgt>
                                        </p:tgtEl>
                                        <p:attrNameLst>
                                          <p:attrName>style.visibility</p:attrName>
                                        </p:attrNameLst>
                                      </p:cBhvr>
                                      <p:to>
                                        <p:strVal val="visible"/>
                                      </p:to>
                                    </p:set>
                                    <p:anim calcmode="lin" valueType="num">
                                      <p:cBhvr additive="base">
                                        <p:cTn id="21" dur="500" fill="hold"/>
                                        <p:tgtEl>
                                          <p:spTgt spid="11898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8989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89891">
                                            <p:txEl>
                                              <p:pRg st="4" end="4"/>
                                            </p:txEl>
                                          </p:spTgt>
                                        </p:tgtEl>
                                        <p:attrNameLst>
                                          <p:attrName>style.visibility</p:attrName>
                                        </p:attrNameLst>
                                      </p:cBhvr>
                                      <p:to>
                                        <p:strVal val="visible"/>
                                      </p:to>
                                    </p:set>
                                    <p:anim calcmode="lin" valueType="num">
                                      <p:cBhvr additive="base">
                                        <p:cTn id="25" dur="500" fill="hold"/>
                                        <p:tgtEl>
                                          <p:spTgt spid="118989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898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89891">
                                            <p:txEl>
                                              <p:pRg st="5" end="5"/>
                                            </p:txEl>
                                          </p:spTgt>
                                        </p:tgtEl>
                                        <p:attrNameLst>
                                          <p:attrName>style.visibility</p:attrName>
                                        </p:attrNameLst>
                                      </p:cBhvr>
                                      <p:to>
                                        <p:strVal val="visible"/>
                                      </p:to>
                                    </p:set>
                                    <p:anim calcmode="lin" valueType="num">
                                      <p:cBhvr additive="base">
                                        <p:cTn id="29" dur="500" fill="hold"/>
                                        <p:tgtEl>
                                          <p:spTgt spid="118989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89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89891">
                                            <p:txEl>
                                              <p:pRg st="7" end="7"/>
                                            </p:txEl>
                                          </p:spTgt>
                                        </p:tgtEl>
                                        <p:attrNameLst>
                                          <p:attrName>style.visibility</p:attrName>
                                        </p:attrNameLst>
                                      </p:cBhvr>
                                      <p:to>
                                        <p:strVal val="visible"/>
                                      </p:to>
                                    </p:set>
                                    <p:anim calcmode="lin" valueType="num">
                                      <p:cBhvr additive="base">
                                        <p:cTn id="35" dur="500" fill="hold"/>
                                        <p:tgtEl>
                                          <p:spTgt spid="1189891">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898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8)">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uiExpand="1"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9" name="Rectangle 3"/>
          <p:cNvSpPr>
            <a:spLocks noGrp="1" noChangeArrowheads="1"/>
          </p:cNvSpPr>
          <p:nvPr>
            <p:ph type="body" idx="1"/>
          </p:nvPr>
        </p:nvSpPr>
        <p:spPr>
          <a:xfrm>
            <a:off x="685800" y="990600"/>
            <a:ext cx="8305800" cy="4724400"/>
          </a:xfrm>
        </p:spPr>
        <p:txBody>
          <a:bodyPr/>
          <a:lstStyle/>
          <a:p>
            <a:r>
              <a:rPr lang="en-IE" sz="1800" b="1" dirty="0" smtClean="0"/>
              <a:t>Foley </a:t>
            </a:r>
            <a:r>
              <a:rPr lang="en-IE" sz="1800" b="1" i="1" dirty="0" smtClean="0"/>
              <a:t>et al.</a:t>
            </a:r>
            <a:r>
              <a:rPr lang="en-IE" sz="1800" b="1" dirty="0" smtClean="0"/>
              <a:t>: </a:t>
            </a:r>
            <a:r>
              <a:rPr lang="en-IE" sz="1800" b="1" i="1" dirty="0" smtClean="0"/>
              <a:t>Computer Graphics: Principles and Practice</a:t>
            </a:r>
          </a:p>
          <a:p>
            <a:pPr lvl="1"/>
            <a:r>
              <a:rPr lang="en-IE" sz="1600" b="1" dirty="0" smtClean="0"/>
              <a:t>2</a:t>
            </a:r>
            <a:r>
              <a:rPr lang="en-IE" sz="1600" b="1" baseline="30000" dirty="0" smtClean="0"/>
              <a:t>nd</a:t>
            </a:r>
            <a:r>
              <a:rPr lang="en-IE" sz="1600" b="1" dirty="0" smtClean="0"/>
              <a:t> edition in C (1991), </a:t>
            </a:r>
            <a:r>
              <a:rPr lang="en-IE" sz="1600" b="1" dirty="0" smtClean="0">
                <a:hlinkClick r:id="rId4"/>
              </a:rPr>
              <a:t>http://amzn.to/hFNqNC</a:t>
            </a:r>
            <a:endParaRPr lang="en-IE" sz="1600" b="1" dirty="0" smtClean="0"/>
          </a:p>
          <a:p>
            <a:pPr lvl="1"/>
            <a:r>
              <a:rPr lang="en-IE" sz="1600" b="1" dirty="0" smtClean="0"/>
              <a:t>Chapter 11: Representing Curves and Surfaces</a:t>
            </a:r>
          </a:p>
          <a:p>
            <a:r>
              <a:rPr lang="en-GB" sz="1800" b="1" dirty="0" smtClean="0"/>
              <a:t>Approaches: Classical (OpenGL v1 &amp; 2) vs. New (OpenGL v3 &amp; 4)</a:t>
            </a:r>
          </a:p>
          <a:p>
            <a:pPr lvl="1"/>
            <a:r>
              <a:rPr lang="en-US" sz="1600" b="1" dirty="0" smtClean="0"/>
              <a:t>Classical: </a:t>
            </a:r>
            <a:r>
              <a:rPr lang="en-GB" sz="1600" b="1" dirty="0" err="1" smtClean="0">
                <a:solidFill>
                  <a:srgbClr val="004F9E"/>
                </a:solidFill>
                <a:latin typeface="Courier New" pitchFamily="49" charset="0"/>
                <a:cs typeface="Courier New" pitchFamily="49" charset="0"/>
              </a:rPr>
              <a:t>evalCoord</a:t>
            </a:r>
            <a:r>
              <a:rPr lang="en-GB" sz="1600" b="1" dirty="0" smtClean="0"/>
              <a:t> (</a:t>
            </a:r>
            <a:r>
              <a:rPr lang="en-GB" sz="1600" b="1" dirty="0" smtClean="0">
                <a:hlinkClick r:id="rId5"/>
              </a:rPr>
              <a:t>http://bit.ly/e8olZj</a:t>
            </a:r>
            <a:r>
              <a:rPr lang="en-GB" sz="1600" b="1" dirty="0" smtClean="0"/>
              <a:t>), </a:t>
            </a:r>
            <a:r>
              <a:rPr lang="en-GB" sz="1600" b="1" dirty="0" err="1" smtClean="0">
                <a:solidFill>
                  <a:srgbClr val="004F9E"/>
                </a:solidFill>
                <a:latin typeface="Courier New" pitchFamily="49" charset="0"/>
                <a:cs typeface="Courier New" pitchFamily="49" charset="0"/>
              </a:rPr>
              <a:t>evalMesh</a:t>
            </a:r>
            <a:r>
              <a:rPr lang="en-GB" sz="1600" b="1" dirty="0" smtClean="0">
                <a:solidFill>
                  <a:srgbClr val="004F9E"/>
                </a:solidFill>
                <a:latin typeface="Courier New" pitchFamily="49" charset="0"/>
                <a:cs typeface="Courier New" pitchFamily="49" charset="0"/>
              </a:rPr>
              <a:t> </a:t>
            </a:r>
            <a:r>
              <a:rPr lang="en-GB" sz="1600" b="1" dirty="0" smtClean="0"/>
              <a:t>(</a:t>
            </a:r>
            <a:r>
              <a:rPr lang="en-GB" sz="1600" b="1" dirty="0" smtClean="0">
                <a:hlinkClick r:id="rId6"/>
              </a:rPr>
              <a:t>http://bit.ly/gGkt8Z</a:t>
            </a:r>
            <a:r>
              <a:rPr lang="en-GB" sz="1600" b="1" dirty="0" smtClean="0"/>
              <a:t>)</a:t>
            </a:r>
          </a:p>
          <a:p>
            <a:pPr lvl="1"/>
            <a:r>
              <a:rPr lang="en-GB" sz="1600" b="1" dirty="0" smtClean="0"/>
              <a:t>New: </a:t>
            </a:r>
            <a:r>
              <a:rPr lang="en-GB" sz="1600" b="1" dirty="0" smtClean="0">
                <a:solidFill>
                  <a:srgbClr val="004F9E"/>
                </a:solidFill>
                <a:latin typeface="Courier New" pitchFamily="49" charset="0"/>
                <a:cs typeface="Courier New" pitchFamily="49" charset="0"/>
              </a:rPr>
              <a:t>Map{1|2}{</a:t>
            </a:r>
            <a:r>
              <a:rPr lang="en-GB" sz="1600" b="1" dirty="0" err="1" smtClean="0">
                <a:solidFill>
                  <a:srgbClr val="004F9E"/>
                </a:solidFill>
                <a:latin typeface="Courier New" pitchFamily="49" charset="0"/>
                <a:cs typeface="Courier New" pitchFamily="49" charset="0"/>
              </a:rPr>
              <a:t>f|d</a:t>
            </a:r>
            <a:r>
              <a:rPr lang="en-GB" sz="1600" b="1" dirty="0" smtClean="0">
                <a:solidFill>
                  <a:srgbClr val="004F9E"/>
                </a:solidFill>
                <a:latin typeface="Courier New" pitchFamily="49" charset="0"/>
                <a:cs typeface="Courier New" pitchFamily="49" charset="0"/>
              </a:rPr>
              <a:t>};</a:t>
            </a:r>
            <a:r>
              <a:rPr lang="en-GB" sz="1600" b="1" dirty="0" smtClean="0"/>
              <a:t> Chapter 5, compatibility profile (</a:t>
            </a:r>
            <a:r>
              <a:rPr lang="en-GB" sz="1600" b="1" dirty="0" smtClean="0">
                <a:hlinkClick r:id="rId7"/>
              </a:rPr>
              <a:t>http://bit.ly/gkbVyE</a:t>
            </a:r>
            <a:r>
              <a:rPr lang="en-GB" sz="1600" b="1" dirty="0" smtClean="0"/>
              <a:t>)</a:t>
            </a:r>
          </a:p>
          <a:p>
            <a:r>
              <a:rPr lang="en-GB" sz="1800" b="1" i="1" dirty="0" smtClean="0"/>
              <a:t>OpenGL 1.1 Specification</a:t>
            </a:r>
          </a:p>
          <a:p>
            <a:pPr lvl="1"/>
            <a:r>
              <a:rPr lang="en-GB" sz="1600" b="1" dirty="0" smtClean="0"/>
              <a:t>All versions: </a:t>
            </a:r>
            <a:r>
              <a:rPr lang="en-US" sz="1600" b="1" dirty="0" smtClean="0">
                <a:hlinkClick r:id="rId8"/>
              </a:rPr>
              <a:t>http://www.opengl.org/documentation/specs/</a:t>
            </a:r>
            <a:endParaRPr lang="en-GB" sz="1600" b="1" dirty="0" smtClean="0"/>
          </a:p>
          <a:p>
            <a:pPr lvl="1"/>
            <a:r>
              <a:rPr lang="en-GB" sz="1600" b="1" dirty="0" smtClean="0"/>
              <a:t>Chapter 5: Evaluators, </a:t>
            </a:r>
            <a:r>
              <a:rPr lang="en-GB" sz="1600" b="1" dirty="0" smtClean="0">
                <a:hlinkClick r:id="rId9"/>
              </a:rPr>
              <a:t>http://bit.ly/gMVzAO</a:t>
            </a:r>
            <a:endParaRPr lang="en-GB" sz="1600" b="1" dirty="0" smtClean="0"/>
          </a:p>
          <a:p>
            <a:r>
              <a:rPr lang="en-GB" sz="1800" b="1" dirty="0" smtClean="0"/>
              <a:t>Red Book (</a:t>
            </a:r>
            <a:r>
              <a:rPr lang="en-GB" sz="1800" b="1" i="1" dirty="0" smtClean="0"/>
              <a:t>OpenGL Programming Guide</a:t>
            </a:r>
            <a:r>
              <a:rPr lang="en-GB" sz="1800" b="1" dirty="0" smtClean="0"/>
              <a:t>)</a:t>
            </a:r>
          </a:p>
          <a:p>
            <a:pPr lvl="1"/>
            <a:r>
              <a:rPr lang="en-GB" sz="1600" b="1" dirty="0" smtClean="0"/>
              <a:t>v1.1: </a:t>
            </a:r>
            <a:r>
              <a:rPr lang="en-GB" sz="1600" b="1" dirty="0" smtClean="0">
                <a:hlinkClick r:id="rId10"/>
              </a:rPr>
              <a:t>http://glprogramming.com/red/</a:t>
            </a:r>
            <a:r>
              <a:rPr lang="en-GB" sz="1600" b="1" dirty="0" smtClean="0"/>
              <a:t> (current edition: 7</a:t>
            </a:r>
            <a:r>
              <a:rPr lang="en-GB" sz="1600" b="1" baseline="30000" dirty="0" smtClean="0"/>
              <a:t>th</a:t>
            </a:r>
            <a:r>
              <a:rPr lang="en-GB" sz="1600" b="1" dirty="0" smtClean="0"/>
              <a:t>)</a:t>
            </a:r>
          </a:p>
          <a:p>
            <a:pPr lvl="1"/>
            <a:r>
              <a:rPr lang="en-GB" sz="1600" b="1" dirty="0" smtClean="0"/>
              <a:t>Chapter 12: Evaluators and NURBS, </a:t>
            </a:r>
            <a:r>
              <a:rPr lang="en-GB" sz="1600" b="1" dirty="0" smtClean="0">
                <a:hlinkClick r:id="rId11"/>
              </a:rPr>
              <a:t>http://bit.ly/hZ1tpb</a:t>
            </a:r>
            <a:endParaRPr lang="en-GB" sz="1600" b="1" dirty="0" smtClean="0"/>
          </a:p>
          <a:p>
            <a:r>
              <a:rPr lang="en-GB" sz="1800" b="1" dirty="0" smtClean="0"/>
              <a:t>Blue Book (</a:t>
            </a:r>
            <a:r>
              <a:rPr lang="en-GB" sz="1800" b="1" i="1" dirty="0" smtClean="0"/>
              <a:t>OpenGL Reference Manual</a:t>
            </a:r>
            <a:r>
              <a:rPr lang="en-GB" sz="1800" b="1" dirty="0" smtClean="0"/>
              <a:t>)</a:t>
            </a:r>
          </a:p>
          <a:p>
            <a:pPr lvl="1"/>
            <a:r>
              <a:rPr lang="en-GB" sz="1600" b="1" dirty="0" smtClean="0"/>
              <a:t>1992 edition: </a:t>
            </a:r>
            <a:r>
              <a:rPr lang="en-GB" sz="1600" b="1" dirty="0" smtClean="0">
                <a:hlinkClick r:id="rId12"/>
              </a:rPr>
              <a:t>http://glprogramming.com/blue/</a:t>
            </a:r>
            <a:endParaRPr lang="en-GB" sz="1600" b="1" dirty="0" smtClean="0"/>
          </a:p>
          <a:p>
            <a:pPr lvl="1"/>
            <a:r>
              <a:rPr lang="en-GB" sz="1600" b="1" dirty="0" smtClean="0"/>
              <a:t>See </a:t>
            </a:r>
            <a:r>
              <a:rPr lang="en-GB" sz="1600" b="1" dirty="0" err="1" smtClean="0">
                <a:solidFill>
                  <a:srgbClr val="004F9E"/>
                </a:solidFill>
                <a:latin typeface="Courier New" pitchFamily="49" charset="0"/>
                <a:cs typeface="Courier New" pitchFamily="49" charset="0"/>
              </a:rPr>
              <a:t>evalCoord</a:t>
            </a:r>
            <a:r>
              <a:rPr lang="en-GB" sz="1600" b="1" dirty="0" smtClean="0"/>
              <a:t> (</a:t>
            </a:r>
            <a:r>
              <a:rPr lang="en-GB" sz="1600" b="1" dirty="0" smtClean="0">
                <a:hlinkClick r:id="rId13"/>
              </a:rPr>
              <a:t>http://bit.ly/eADQLM</a:t>
            </a:r>
            <a:r>
              <a:rPr lang="en-GB" sz="1600" b="1" dirty="0" smtClean="0"/>
              <a:t>), </a:t>
            </a:r>
            <a:r>
              <a:rPr lang="en-GB" sz="1600" b="1" dirty="0" err="1" smtClean="0">
                <a:solidFill>
                  <a:srgbClr val="004F9E"/>
                </a:solidFill>
                <a:latin typeface="Courier New" pitchFamily="49" charset="0"/>
                <a:cs typeface="Courier New" pitchFamily="49" charset="0"/>
              </a:rPr>
              <a:t>evalMesh</a:t>
            </a:r>
            <a:r>
              <a:rPr lang="en-GB" sz="1600" b="1" dirty="0" smtClean="0">
                <a:solidFill>
                  <a:srgbClr val="004F9E"/>
                </a:solidFill>
                <a:latin typeface="Courier New" pitchFamily="49" charset="0"/>
                <a:cs typeface="Courier New" pitchFamily="49" charset="0"/>
              </a:rPr>
              <a:t> </a:t>
            </a:r>
            <a:r>
              <a:rPr lang="en-GB" sz="1600" b="1" dirty="0" smtClean="0"/>
              <a:t>(</a:t>
            </a:r>
            <a:r>
              <a:rPr lang="en-GB" sz="1600" b="1" dirty="0" smtClean="0">
                <a:hlinkClick r:id="rId14"/>
              </a:rPr>
              <a:t>http://bit.ly/f7Juog</a:t>
            </a:r>
            <a:r>
              <a:rPr lang="en-GB" sz="1600" b="1" dirty="0" smtClean="0"/>
              <a:t>)</a:t>
            </a:r>
          </a:p>
        </p:txBody>
      </p:sp>
      <p:sp>
        <p:nvSpPr>
          <p:cNvPr id="8" name="Rectangle 5"/>
          <p:cNvSpPr>
            <a:spLocks noChangeArrowheads="1"/>
          </p:cNvSpPr>
          <p:nvPr/>
        </p:nvSpPr>
        <p:spPr bwMode="auto">
          <a:xfrm>
            <a:off x="436446" y="5939135"/>
            <a:ext cx="4634602" cy="461665"/>
          </a:xfrm>
          <a:prstGeom prst="rect">
            <a:avLst/>
          </a:prstGeom>
          <a:noFill/>
          <a:ln w="9525" algn="ctr">
            <a:noFill/>
            <a:miter lim="800000"/>
            <a:headEnd/>
            <a:tailEnd/>
          </a:ln>
          <a:effectLst/>
        </p:spPr>
        <p:txBody>
          <a:bodyPr wrap="none">
            <a:spAutoFit/>
          </a:bodyPr>
          <a:lstStyle/>
          <a:p>
            <a:pPr>
              <a:spcBef>
                <a:spcPts val="0"/>
              </a:spcBef>
            </a:pPr>
            <a:r>
              <a:rPr lang="en-GB" sz="1200" dirty="0" smtClean="0">
                <a:solidFill>
                  <a:srgbClr val="003366"/>
                </a:solidFill>
                <a:sym typeface="Symbol" pitchFamily="18" charset="2"/>
              </a:rPr>
              <a:t>Adapted from slides © 2006 B. </a:t>
            </a:r>
            <a:r>
              <a:rPr lang="en-GB" sz="1200" dirty="0" err="1" smtClean="0">
                <a:solidFill>
                  <a:srgbClr val="003366"/>
                </a:solidFill>
                <a:sym typeface="Symbol" pitchFamily="18" charset="2"/>
              </a:rPr>
              <a:t>McCaul</a:t>
            </a:r>
            <a:r>
              <a:rPr lang="en-GB" sz="1200" dirty="0" smtClean="0">
                <a:solidFill>
                  <a:srgbClr val="003366"/>
                </a:solidFill>
                <a:sym typeface="Symbol" pitchFamily="18" charset="2"/>
              </a:rPr>
              <a:t>, Dublin City University</a:t>
            </a:r>
            <a:endParaRPr lang="en-GB" sz="1200" dirty="0">
              <a:solidFill>
                <a:srgbClr val="003366"/>
              </a:solidFill>
              <a:sym typeface="Symbol" pitchFamily="18" charset="2"/>
            </a:endParaRPr>
          </a:p>
          <a:p>
            <a:pPr>
              <a:spcBef>
                <a:spcPts val="0"/>
              </a:spcBef>
            </a:pPr>
            <a:r>
              <a:rPr lang="en-GB" sz="1200" dirty="0">
                <a:solidFill>
                  <a:srgbClr val="003366"/>
                </a:solidFill>
                <a:sym typeface="Symbol" pitchFamily="18" charset="2"/>
              </a:rPr>
              <a:t>CA433 Computer Graphics </a:t>
            </a:r>
            <a:r>
              <a:rPr lang="en-GB" sz="1200" dirty="0" smtClean="0">
                <a:solidFill>
                  <a:srgbClr val="003366"/>
                </a:solidFill>
                <a:sym typeface="Symbol" pitchFamily="18" charset="2"/>
              </a:rPr>
              <a:t>I, </a:t>
            </a:r>
            <a:r>
              <a:rPr lang="en-GB" sz="1200" dirty="0" smtClean="0">
                <a:solidFill>
                  <a:srgbClr val="003366"/>
                </a:solidFill>
                <a:sym typeface="Symbol" pitchFamily="18" charset="2"/>
                <a:hlinkClick r:id="rId15"/>
              </a:rPr>
              <a:t>http://bit.ly/ghw08y</a:t>
            </a:r>
            <a:r>
              <a:rPr lang="en-GB" sz="1200" dirty="0" smtClean="0">
                <a:solidFill>
                  <a:srgbClr val="003366"/>
                </a:solidFill>
                <a:sym typeface="Symbol" pitchFamily="18" charset="2"/>
              </a:rPr>
              <a:t> </a:t>
            </a:r>
            <a:endParaRPr lang="en-US" sz="1200" dirty="0">
              <a:solidFill>
                <a:srgbClr val="003366"/>
              </a:solidFill>
              <a:sym typeface="Symbol" pitchFamily="18" charset="2"/>
            </a:endParaRPr>
          </a:p>
        </p:txBody>
      </p:sp>
      <p:pic>
        <p:nvPicPr>
          <p:cNvPr id="9" name="Picture 8" descr="dculogo.jpg"/>
          <p:cNvPicPr>
            <a:picLocks noChangeAspect="1"/>
          </p:cNvPicPr>
          <p:nvPr/>
        </p:nvPicPr>
        <p:blipFill>
          <a:blip r:embed="rId16" cstate="print"/>
          <a:stretch>
            <a:fillRect/>
          </a:stretch>
        </p:blipFill>
        <p:spPr>
          <a:xfrm>
            <a:off x="5181600" y="5762625"/>
            <a:ext cx="838200" cy="638175"/>
          </a:xfrm>
          <a:prstGeom prst="rect">
            <a:avLst/>
          </a:prstGeom>
        </p:spPr>
      </p:pic>
      <p:sp>
        <p:nvSpPr>
          <p:cNvPr id="11"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Further Reading</a:t>
            </a:r>
            <a:endParaRPr lang="en-US" sz="2000" dirty="0">
              <a:solidFill>
                <a:srgbClr val="5B0DAA"/>
              </a:solidFill>
              <a:latin typeface="Copperplate Gothic Light" pitchFamily="34" charset="0"/>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Summary</a:t>
            </a:r>
            <a:endParaRPr lang="en-US" sz="2000" dirty="0">
              <a:solidFill>
                <a:srgbClr val="5B0DAA"/>
              </a:solidFill>
              <a:latin typeface="Copperplate Gothic Light" pitchFamily="34" charset="0"/>
            </a:endParaRPr>
          </a:p>
        </p:txBody>
      </p:sp>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Reading for Last Class: </a:t>
            </a:r>
            <a:r>
              <a:rPr lang="en-US" sz="1800" dirty="0" smtClean="0">
                <a:solidFill>
                  <a:srgbClr val="990033"/>
                </a:solidFill>
                <a:latin typeface="Arial"/>
                <a:cs typeface="Arial"/>
              </a:rPr>
              <a:t>§</a:t>
            </a:r>
            <a:r>
              <a:rPr lang="en-US" sz="1800" dirty="0" smtClean="0">
                <a:solidFill>
                  <a:srgbClr val="990033"/>
                </a:solidFill>
              </a:rPr>
              <a:t>5.3 – 5.5, Eberly </a:t>
            </a:r>
            <a:r>
              <a:rPr lang="en-US" sz="1800" i="1" dirty="0" smtClean="0">
                <a:solidFill>
                  <a:srgbClr val="990033"/>
                </a:solidFill>
              </a:rPr>
              <a:t>2</a:t>
            </a:r>
            <a:r>
              <a:rPr lang="en-US" sz="1800" i="1" baseline="30000" dirty="0" smtClean="0">
                <a:solidFill>
                  <a:srgbClr val="990033"/>
                </a:solidFill>
              </a:rPr>
              <a:t>e</a:t>
            </a:r>
            <a:r>
              <a:rPr lang="en-US" sz="1800" dirty="0" smtClean="0">
                <a:solidFill>
                  <a:srgbClr val="990033"/>
                </a:solidFill>
              </a:rPr>
              <a:t>,</a:t>
            </a:r>
            <a:r>
              <a:rPr lang="en-US" sz="1800" b="0" dirty="0" smtClean="0"/>
              <a:t> </a:t>
            </a:r>
            <a:r>
              <a:rPr lang="en-US" sz="1800" dirty="0" smtClean="0">
                <a:solidFill>
                  <a:srgbClr val="FF6600"/>
                </a:solidFill>
              </a:rPr>
              <a:t>CGA handout</a:t>
            </a:r>
          </a:p>
          <a:p>
            <a:pPr marL="342900" indent="-342900">
              <a:spcBef>
                <a:spcPts val="600"/>
              </a:spcBef>
              <a:buClr>
                <a:srgbClr val="800000"/>
              </a:buClr>
              <a:buFont typeface="Wingdings" pitchFamily="2" charset="2"/>
              <a:buChar char="l"/>
            </a:pPr>
            <a:r>
              <a:rPr lang="en-US" sz="1800" dirty="0" smtClean="0">
                <a:solidFill>
                  <a:srgbClr val="800000"/>
                </a:solidFill>
              </a:rPr>
              <a:t>Reading for Today: </a:t>
            </a:r>
            <a:r>
              <a:rPr lang="en-US" sz="1800" dirty="0" smtClean="0">
                <a:solidFill>
                  <a:srgbClr val="800000"/>
                </a:solidFill>
                <a:latin typeface="Arial"/>
                <a:cs typeface="Arial"/>
              </a:rPr>
              <a:t>§</a:t>
            </a:r>
            <a:r>
              <a:rPr lang="en-US" sz="1800" dirty="0" smtClean="0">
                <a:solidFill>
                  <a:srgbClr val="800000"/>
                </a:solidFill>
              </a:rPr>
              <a:t>10.4, 12.7, Eberly </a:t>
            </a:r>
            <a:r>
              <a:rPr lang="en-US" sz="1800" i="1" dirty="0" smtClean="0">
                <a:solidFill>
                  <a:srgbClr val="800000"/>
                </a:solidFill>
              </a:rPr>
              <a:t>2</a:t>
            </a:r>
            <a:r>
              <a:rPr lang="en-US" sz="1800" i="1" baseline="30000" dirty="0" smtClean="0">
                <a:solidFill>
                  <a:srgbClr val="800000"/>
                </a:solidFill>
              </a:rPr>
              <a:t>e</a:t>
            </a:r>
            <a:r>
              <a:rPr lang="en-US" sz="1800" dirty="0" smtClean="0">
                <a:solidFill>
                  <a:srgbClr val="990033"/>
                </a:solidFill>
              </a:rPr>
              <a:t>,</a:t>
            </a:r>
            <a:r>
              <a:rPr lang="en-US" sz="1800" b="0" dirty="0" smtClean="0"/>
              <a:t> </a:t>
            </a:r>
            <a:r>
              <a:rPr lang="en-US" sz="1800" dirty="0" smtClean="0">
                <a:solidFill>
                  <a:srgbClr val="FF6600"/>
                </a:solidFill>
              </a:rPr>
              <a:t>Mesh handout</a:t>
            </a:r>
          </a:p>
          <a:p>
            <a:pPr marL="342900" indent="-342900">
              <a:spcBef>
                <a:spcPts val="600"/>
              </a:spcBef>
              <a:buClr>
                <a:srgbClr val="800000"/>
              </a:buClr>
              <a:buFont typeface="Wingdings" pitchFamily="2" charset="2"/>
              <a:buChar char="l"/>
            </a:pPr>
            <a:r>
              <a:rPr lang="en-US" sz="1800" dirty="0" smtClean="0">
                <a:solidFill>
                  <a:srgbClr val="800000"/>
                </a:solidFill>
              </a:rPr>
              <a:t>Reading for Next Class</a:t>
            </a:r>
            <a:r>
              <a:rPr lang="en-US" sz="1800" dirty="0" smtClean="0">
                <a:solidFill>
                  <a:srgbClr val="990033"/>
                </a:solidFill>
              </a:rPr>
              <a:t>: </a:t>
            </a:r>
            <a:r>
              <a:rPr lang="en-US" sz="1800" dirty="0" smtClean="0">
                <a:solidFill>
                  <a:srgbClr val="800000"/>
                </a:solidFill>
                <a:latin typeface="Arial"/>
                <a:cs typeface="Arial"/>
              </a:rPr>
              <a:t>§</a:t>
            </a:r>
            <a:r>
              <a:rPr lang="en-US" sz="1800" dirty="0" smtClean="0">
                <a:solidFill>
                  <a:srgbClr val="800000"/>
                </a:solidFill>
              </a:rPr>
              <a:t>11.1 – 11.6 (736), </a:t>
            </a:r>
            <a:r>
              <a:rPr lang="en-US" sz="1800" dirty="0" smtClean="0">
                <a:solidFill>
                  <a:srgbClr val="FF6600"/>
                </a:solidFill>
              </a:rPr>
              <a:t>Flash animation handout</a:t>
            </a:r>
          </a:p>
          <a:p>
            <a:pPr marL="342900" indent="-342900">
              <a:lnSpc>
                <a:spcPct val="110000"/>
              </a:lnSpc>
              <a:buClr>
                <a:srgbClr val="800000"/>
              </a:buClr>
              <a:buFont typeface="Wingdings" pitchFamily="2" charset="2"/>
              <a:buChar char="l"/>
            </a:pPr>
            <a:r>
              <a:rPr lang="en-US" sz="1800" dirty="0" smtClean="0">
                <a:solidFill>
                  <a:srgbClr val="800000"/>
                </a:solidFill>
              </a:rPr>
              <a:t>Last Time: Brief Survey of Skinning and Morphing</a:t>
            </a:r>
          </a:p>
          <a:p>
            <a:pPr marL="742950" lvl="1" indent="-285750">
              <a:spcBef>
                <a:spcPts val="600"/>
              </a:spcBef>
              <a:buClr>
                <a:srgbClr val="5B0DAA"/>
              </a:buClr>
              <a:buFont typeface="Wingdings" pitchFamily="2" charset="2"/>
              <a:buChar char="­"/>
            </a:pPr>
            <a:r>
              <a:rPr lang="en-US" sz="1800" dirty="0" smtClean="0">
                <a:solidFill>
                  <a:srgbClr val="0000CC"/>
                </a:solidFill>
              </a:rPr>
              <a:t>GPU-based vertex </a:t>
            </a:r>
            <a:r>
              <a:rPr lang="en-US" sz="1800" dirty="0" err="1" smtClean="0">
                <a:solidFill>
                  <a:srgbClr val="0000CC"/>
                </a:solidFill>
              </a:rPr>
              <a:t>tweening</a:t>
            </a:r>
            <a:r>
              <a:rPr lang="en-US" sz="1800" dirty="0" smtClean="0">
                <a:solidFill>
                  <a:srgbClr val="0000CC"/>
                </a:solidFill>
              </a:rPr>
              <a:t>: texture arrays, vertex texturing, hybrid</a:t>
            </a:r>
          </a:p>
          <a:p>
            <a:pPr marL="742950" lvl="1" indent="-285750">
              <a:spcBef>
                <a:spcPts val="600"/>
              </a:spcBef>
              <a:buClr>
                <a:srgbClr val="5B0DAA"/>
              </a:buClr>
              <a:buFont typeface="Wingdings" pitchFamily="2" charset="2"/>
              <a:buChar char="­"/>
            </a:pPr>
            <a:r>
              <a:rPr lang="en-US" sz="1800" dirty="0" smtClean="0">
                <a:solidFill>
                  <a:srgbClr val="0000CC"/>
                </a:solidFill>
              </a:rPr>
              <a:t>Agent simulation using GPU-based finite state machines</a:t>
            </a:r>
          </a:p>
          <a:p>
            <a:pPr marL="342900" indent="-342900">
              <a:lnSpc>
                <a:spcPct val="110000"/>
              </a:lnSpc>
              <a:buClr>
                <a:srgbClr val="800000"/>
              </a:buClr>
              <a:buFont typeface="Wingdings" pitchFamily="2" charset="2"/>
              <a:buChar char="l"/>
            </a:pPr>
            <a:r>
              <a:rPr lang="en-US" sz="1800" dirty="0" smtClean="0">
                <a:solidFill>
                  <a:srgbClr val="800000"/>
                </a:solidFill>
              </a:rPr>
              <a:t>Today: Curves &amp; Surfaces</a:t>
            </a:r>
          </a:p>
          <a:p>
            <a:pPr marL="742950" lvl="1" indent="-285750">
              <a:spcBef>
                <a:spcPts val="600"/>
              </a:spcBef>
              <a:buClr>
                <a:srgbClr val="5B0DAA"/>
              </a:buClr>
              <a:buFont typeface="Wingdings" pitchFamily="2" charset="2"/>
              <a:buChar char="­"/>
            </a:pPr>
            <a:r>
              <a:rPr lang="en-US" sz="1800" dirty="0" smtClean="0">
                <a:solidFill>
                  <a:srgbClr val="0000CC"/>
                </a:solidFill>
              </a:rPr>
              <a:t>Piecewise linear, quadratic, cubic curves and their properties</a:t>
            </a:r>
          </a:p>
          <a:p>
            <a:pPr marL="742950" lvl="1" indent="-285750">
              <a:spcBef>
                <a:spcPts val="600"/>
              </a:spcBef>
              <a:buClr>
                <a:srgbClr val="5B0DAA"/>
              </a:buClr>
              <a:buFont typeface="Wingdings" pitchFamily="2" charset="2"/>
              <a:buChar char="­"/>
            </a:pPr>
            <a:r>
              <a:rPr lang="en-US" sz="1800" dirty="0" smtClean="0">
                <a:solidFill>
                  <a:srgbClr val="0000CC"/>
                </a:solidFill>
              </a:rPr>
              <a:t>Interpolation: subdivision (</a:t>
            </a:r>
            <a:r>
              <a:rPr lang="en-US" sz="1800" dirty="0" err="1" smtClean="0">
                <a:solidFill>
                  <a:srgbClr val="0000CC"/>
                </a:solidFill>
              </a:rPr>
              <a:t>DeCasteljau’s</a:t>
            </a:r>
            <a:r>
              <a:rPr lang="en-US" sz="1800" dirty="0" smtClean="0">
                <a:solidFill>
                  <a:srgbClr val="0000CC"/>
                </a:solidFill>
              </a:rPr>
              <a:t> algorithm)</a:t>
            </a:r>
          </a:p>
          <a:p>
            <a:pPr marL="742950" lvl="1" indent="-285750">
              <a:spcBef>
                <a:spcPts val="600"/>
              </a:spcBef>
              <a:buClr>
                <a:srgbClr val="5B0DAA"/>
              </a:buClr>
              <a:buFont typeface="Wingdings" pitchFamily="2" charset="2"/>
              <a:buChar char="­"/>
            </a:pPr>
            <a:r>
              <a:rPr lang="en-US" sz="1800" dirty="0" err="1" smtClean="0">
                <a:solidFill>
                  <a:srgbClr val="0000CC"/>
                </a:solidFill>
              </a:rPr>
              <a:t>Bicubic</a:t>
            </a:r>
            <a:r>
              <a:rPr lang="en-US" sz="1800" dirty="0" smtClean="0">
                <a:solidFill>
                  <a:srgbClr val="0000CC"/>
                </a:solidFill>
              </a:rPr>
              <a:t> surfaces &amp; bilinear interpolation</a:t>
            </a:r>
          </a:p>
          <a:p>
            <a:pPr marL="342900" indent="-342900">
              <a:lnSpc>
                <a:spcPct val="110000"/>
              </a:lnSpc>
              <a:buClr>
                <a:srgbClr val="800000"/>
              </a:buClr>
              <a:buFont typeface="Wingdings" pitchFamily="2" charset="2"/>
              <a:buChar char="l"/>
            </a:pPr>
            <a:r>
              <a:rPr lang="en-US" sz="1800" dirty="0" smtClean="0">
                <a:solidFill>
                  <a:srgbClr val="800000"/>
                </a:solidFill>
              </a:rPr>
              <a:t>Outside Viewing</a:t>
            </a:r>
          </a:p>
          <a:p>
            <a:pPr marL="742950" lvl="1" indent="-285750">
              <a:spcBef>
                <a:spcPts val="600"/>
              </a:spcBef>
              <a:buClr>
                <a:srgbClr val="5B0DAA"/>
              </a:buClr>
              <a:buFont typeface="Wingdings" pitchFamily="2" charset="2"/>
              <a:buChar char="­"/>
            </a:pPr>
            <a:r>
              <a:rPr lang="en-US" sz="1800" dirty="0" smtClean="0">
                <a:solidFill>
                  <a:srgbClr val="0000CC"/>
                </a:solidFill>
              </a:rPr>
              <a:t>CIS 536 &amp; 636 students: watch Basic CG lecture 10 on VSD</a:t>
            </a:r>
          </a:p>
          <a:p>
            <a:pPr marL="742950" lvl="1" indent="-285750">
              <a:spcBef>
                <a:spcPts val="600"/>
              </a:spcBef>
              <a:buClr>
                <a:srgbClr val="5B0DAA"/>
              </a:buClr>
              <a:buFont typeface="Wingdings" pitchFamily="2" charset="2"/>
              <a:buChar char="­"/>
            </a:pPr>
            <a:r>
              <a:rPr lang="en-US" sz="1800" dirty="0" smtClean="0">
                <a:solidFill>
                  <a:srgbClr val="0000CC"/>
                </a:solidFill>
              </a:rPr>
              <a:t>CIS 736 students: watch Advanced CG lectures 4 &amp; 5 on CGA, IK</a:t>
            </a:r>
          </a:p>
          <a:p>
            <a:pPr marL="342900" indent="-342900">
              <a:lnSpc>
                <a:spcPct val="110000"/>
              </a:lnSpc>
              <a:buClr>
                <a:srgbClr val="800000"/>
              </a:buClr>
              <a:buFont typeface="Wingdings" pitchFamily="2" charset="2"/>
              <a:buChar char="l"/>
            </a:pPr>
            <a:r>
              <a:rPr lang="en-US" sz="1800" dirty="0" smtClean="0">
                <a:solidFill>
                  <a:srgbClr val="800000"/>
                </a:solidFill>
              </a:rPr>
              <a:t>Previous Videos: Morphing &amp; Other Special Effects (SFX)</a:t>
            </a:r>
          </a:p>
          <a:p>
            <a:pPr marL="342900" indent="-342900">
              <a:lnSpc>
                <a:spcPct val="110000"/>
              </a:lnSpc>
              <a:buClr>
                <a:srgbClr val="800000"/>
              </a:buClr>
              <a:buFont typeface="Wingdings" pitchFamily="2" charset="2"/>
              <a:buChar char="l"/>
            </a:pPr>
            <a:r>
              <a:rPr lang="en-US" sz="1800" dirty="0" smtClean="0">
                <a:solidFill>
                  <a:srgbClr val="800000"/>
                </a:solidFill>
              </a:rPr>
              <a:t>Today’s Videos: </a:t>
            </a:r>
            <a:r>
              <a:rPr lang="en-US" sz="1800" dirty="0" err="1" smtClean="0">
                <a:solidFill>
                  <a:srgbClr val="800000"/>
                </a:solidFill>
              </a:rPr>
              <a:t>Bicubic</a:t>
            </a:r>
            <a:r>
              <a:rPr lang="en-US" sz="1800" dirty="0" smtClean="0">
                <a:solidFill>
                  <a:srgbClr val="800000"/>
                </a:solidFill>
              </a:rPr>
              <a:t> Surfaces (NURBS), Solid Modeling</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Terminology</a:t>
            </a:r>
            <a:endParaRPr lang="en-US" sz="2000" dirty="0">
              <a:solidFill>
                <a:srgbClr val="5B0DAA"/>
              </a:solidFill>
              <a:latin typeface="Copperplate Gothic Light" pitchFamily="34" charset="0"/>
            </a:endParaRPr>
          </a:p>
        </p:txBody>
      </p:sp>
      <p:sp>
        <p:nvSpPr>
          <p:cNvPr id="4" name="Rectangle 3"/>
          <p:cNvSpPr>
            <a:spLocks noChangeArrowheads="1"/>
          </p:cNvSpPr>
          <p:nvPr/>
        </p:nvSpPr>
        <p:spPr bwMode="auto">
          <a:xfrm>
            <a:off x="609600" y="990600"/>
            <a:ext cx="8382000" cy="5410200"/>
          </a:xfrm>
          <a:prstGeom prst="rect">
            <a:avLst/>
          </a:prstGeom>
          <a:noFill/>
          <a:ln w="9525">
            <a:noFill/>
            <a:miter lim="800000"/>
            <a:headEnd/>
            <a:tailEnd/>
          </a:ln>
          <a:effectLst/>
        </p:spPr>
        <p:txBody>
          <a:bodyPr lIns="92075" tIns="46038" rIns="92075" bIns="46038"/>
          <a:lstStyle/>
          <a:p>
            <a:pPr marL="342900" indent="-342900">
              <a:lnSpc>
                <a:spcPct val="110000"/>
              </a:lnSpc>
              <a:buClr>
                <a:srgbClr val="800000"/>
              </a:buClr>
              <a:buFont typeface="Wingdings" pitchFamily="2" charset="2"/>
              <a:buChar char="l"/>
            </a:pPr>
            <a:r>
              <a:rPr lang="en-US" sz="1800" u="sng" dirty="0" smtClean="0">
                <a:solidFill>
                  <a:srgbClr val="800000"/>
                </a:solidFill>
              </a:rPr>
              <a:t>Skins</a:t>
            </a:r>
            <a:r>
              <a:rPr lang="en-US" sz="1800" dirty="0" smtClean="0">
                <a:solidFill>
                  <a:srgbClr val="800000"/>
                </a:solidFill>
              </a:rPr>
              <a:t> – Surface Meshes for Faces, Character Models</a:t>
            </a:r>
            <a:endParaRPr lang="en-US" sz="1800" u="sng" dirty="0" smtClean="0">
              <a:solidFill>
                <a:srgbClr val="800000"/>
              </a:solidFill>
            </a:endParaRPr>
          </a:p>
          <a:p>
            <a:pPr marL="342900" indent="-342900">
              <a:lnSpc>
                <a:spcPct val="110000"/>
              </a:lnSpc>
              <a:buClr>
                <a:srgbClr val="800000"/>
              </a:buClr>
              <a:buFont typeface="Wingdings" pitchFamily="2" charset="2"/>
              <a:buChar char="l"/>
            </a:pPr>
            <a:r>
              <a:rPr lang="en-US" sz="1800" u="sng" dirty="0" smtClean="0">
                <a:solidFill>
                  <a:srgbClr val="800000"/>
                </a:solidFill>
              </a:rPr>
              <a:t>Morphing</a:t>
            </a:r>
            <a:r>
              <a:rPr lang="en-US" sz="1800" dirty="0" smtClean="0">
                <a:solidFill>
                  <a:srgbClr val="800000"/>
                </a:solidFill>
              </a:rPr>
              <a:t> </a:t>
            </a:r>
            <a:r>
              <a:rPr lang="en-US" sz="1800" dirty="0" smtClean="0">
                <a:solidFill>
                  <a:srgbClr val="0000CC"/>
                </a:solidFill>
              </a:rPr>
              <a:t>– gradual transition between images or meshes</a:t>
            </a:r>
          </a:p>
          <a:p>
            <a:pPr marL="742950" lvl="1" indent="-285750">
              <a:spcBef>
                <a:spcPts val="600"/>
              </a:spcBef>
              <a:buClr>
                <a:srgbClr val="5B0DAA"/>
              </a:buClr>
              <a:buFont typeface="Wingdings" pitchFamily="2" charset="2"/>
              <a:buChar char="­"/>
            </a:pPr>
            <a:r>
              <a:rPr lang="en-US" sz="1800" u="sng" dirty="0" smtClean="0">
                <a:solidFill>
                  <a:srgbClr val="0000CC"/>
                </a:solidFill>
              </a:rPr>
              <a:t>Vertex </a:t>
            </a:r>
            <a:r>
              <a:rPr lang="en-US" sz="1800" u="sng" dirty="0" err="1" smtClean="0">
                <a:solidFill>
                  <a:srgbClr val="0000CC"/>
                </a:solidFill>
              </a:rPr>
              <a:t>tweening</a:t>
            </a:r>
            <a:r>
              <a:rPr lang="en-US" sz="1800" dirty="0" smtClean="0">
                <a:solidFill>
                  <a:srgbClr val="0000CC"/>
                </a:solidFill>
              </a:rPr>
              <a:t> – texture arrays, vertex texturing, or hybrid method</a:t>
            </a:r>
          </a:p>
          <a:p>
            <a:pPr marL="742950" lvl="1" indent="-285750">
              <a:spcBef>
                <a:spcPts val="600"/>
              </a:spcBef>
              <a:buClr>
                <a:srgbClr val="5B0DAA"/>
              </a:buClr>
              <a:buFont typeface="Wingdings" pitchFamily="2" charset="2"/>
              <a:buChar char="­"/>
            </a:pPr>
            <a:r>
              <a:rPr lang="en-US" sz="1800" u="sng" dirty="0" smtClean="0">
                <a:solidFill>
                  <a:srgbClr val="0000CC"/>
                </a:solidFill>
              </a:rPr>
              <a:t>GPU computing</a:t>
            </a:r>
            <a:r>
              <a:rPr lang="en-US" sz="1800" dirty="0" smtClean="0">
                <a:solidFill>
                  <a:srgbClr val="0000CC"/>
                </a:solidFill>
              </a:rPr>
              <a:t> – offload some tasks to GPU</a:t>
            </a:r>
          </a:p>
          <a:p>
            <a:pPr marL="342900" indent="-342900">
              <a:lnSpc>
                <a:spcPct val="110000"/>
              </a:lnSpc>
              <a:buClr>
                <a:srgbClr val="800000"/>
              </a:buClr>
              <a:buFont typeface="Wingdings" pitchFamily="2" charset="2"/>
              <a:buChar char="l"/>
            </a:pPr>
            <a:r>
              <a:rPr lang="en-US" sz="1800" u="sng" dirty="0" smtClean="0">
                <a:solidFill>
                  <a:srgbClr val="800000"/>
                </a:solidFill>
              </a:rPr>
              <a:t>Piecewise Polynomial Curves</a:t>
            </a:r>
            <a:r>
              <a:rPr lang="en-US" sz="1800" dirty="0" smtClean="0">
                <a:solidFill>
                  <a:srgbClr val="800000"/>
                </a:solidFill>
              </a:rPr>
              <a:t> </a:t>
            </a:r>
            <a:r>
              <a:rPr lang="en-US" sz="1800" i="1" dirty="0" smtClean="0">
                <a:solidFill>
                  <a:srgbClr val="800000"/>
                </a:solidFill>
              </a:rPr>
              <a:t>aka </a:t>
            </a:r>
            <a:r>
              <a:rPr lang="en-US" sz="1800" u="sng" dirty="0" err="1" smtClean="0">
                <a:solidFill>
                  <a:srgbClr val="800000"/>
                </a:solidFill>
              </a:rPr>
              <a:t>Splines</a:t>
            </a:r>
            <a:endParaRPr lang="en-US" sz="1800" u="sng" dirty="0" smtClean="0">
              <a:solidFill>
                <a:srgbClr val="800000"/>
              </a:solidFill>
            </a:endParaRPr>
          </a:p>
          <a:p>
            <a:pPr marL="742950" lvl="1" indent="-285750">
              <a:spcBef>
                <a:spcPts val="600"/>
              </a:spcBef>
              <a:buClr>
                <a:srgbClr val="5B0DAA"/>
              </a:buClr>
              <a:buFont typeface="Wingdings" pitchFamily="2" charset="2"/>
              <a:buChar char="­"/>
            </a:pPr>
            <a:r>
              <a:rPr lang="en-US" sz="1800" u="sng" dirty="0" smtClean="0">
                <a:solidFill>
                  <a:srgbClr val="0000CC"/>
                </a:solidFill>
              </a:rPr>
              <a:t>Piecewise linear</a:t>
            </a:r>
            <a:r>
              <a:rPr lang="en-US" sz="1800" dirty="0" smtClean="0">
                <a:solidFill>
                  <a:srgbClr val="0000CC"/>
                </a:solidFill>
              </a:rPr>
              <a:t>, </a:t>
            </a:r>
            <a:r>
              <a:rPr lang="en-US" sz="1800" u="sng" dirty="0" smtClean="0">
                <a:solidFill>
                  <a:srgbClr val="0000CC"/>
                </a:solidFill>
              </a:rPr>
              <a:t>piecewise quadratic</a:t>
            </a:r>
            <a:r>
              <a:rPr lang="en-US" sz="1800" dirty="0" smtClean="0">
                <a:solidFill>
                  <a:srgbClr val="0000CC"/>
                </a:solidFill>
              </a:rPr>
              <a:t>, </a:t>
            </a:r>
            <a:r>
              <a:rPr lang="en-US" sz="1800" u="sng" dirty="0" smtClean="0">
                <a:solidFill>
                  <a:srgbClr val="0000CC"/>
                </a:solidFill>
              </a:rPr>
              <a:t>piecewise cubic</a:t>
            </a:r>
          </a:p>
          <a:p>
            <a:pPr marL="742950" lvl="1" indent="-285750">
              <a:spcBef>
                <a:spcPts val="600"/>
              </a:spcBef>
              <a:buClr>
                <a:srgbClr val="5B0DAA"/>
              </a:buClr>
              <a:buFont typeface="Wingdings" pitchFamily="2" charset="2"/>
              <a:buChar char="­"/>
            </a:pPr>
            <a:r>
              <a:rPr lang="en-US" sz="1800" dirty="0" smtClean="0">
                <a:solidFill>
                  <a:srgbClr val="0000CC"/>
                </a:solidFill>
              </a:rPr>
              <a:t>Types of </a:t>
            </a:r>
            <a:r>
              <a:rPr lang="en-US" sz="1800" dirty="0" err="1" smtClean="0">
                <a:solidFill>
                  <a:srgbClr val="0000CC"/>
                </a:solidFill>
              </a:rPr>
              <a:t>splines</a:t>
            </a:r>
            <a:r>
              <a:rPr lang="en-US" sz="1800" dirty="0" smtClean="0">
                <a:solidFill>
                  <a:srgbClr val="0000CC"/>
                </a:solidFill>
              </a:rPr>
              <a:t>: </a:t>
            </a:r>
            <a:r>
              <a:rPr lang="en-US" sz="1800" u="sng" dirty="0" err="1" smtClean="0">
                <a:solidFill>
                  <a:srgbClr val="0000CC"/>
                </a:solidFill>
                <a:latin typeface="+mn-lt"/>
              </a:rPr>
              <a:t>Bézier</a:t>
            </a:r>
            <a:r>
              <a:rPr lang="en-US" sz="1800" dirty="0" smtClean="0">
                <a:solidFill>
                  <a:srgbClr val="0000CC"/>
                </a:solidFill>
                <a:latin typeface="+mn-lt"/>
              </a:rPr>
              <a:t>, </a:t>
            </a:r>
            <a:r>
              <a:rPr lang="en-US" sz="1800" u="sng" dirty="0" err="1" smtClean="0">
                <a:solidFill>
                  <a:srgbClr val="0000CC"/>
                </a:solidFill>
                <a:latin typeface="+mn-lt"/>
              </a:rPr>
              <a:t>Hermite</a:t>
            </a:r>
            <a:r>
              <a:rPr lang="en-US" sz="1800" dirty="0" smtClean="0">
                <a:solidFill>
                  <a:srgbClr val="0000CC"/>
                </a:solidFill>
                <a:latin typeface="+mn-lt"/>
              </a:rPr>
              <a:t>, </a:t>
            </a:r>
            <a:r>
              <a:rPr lang="en-US" sz="1800" u="sng" dirty="0" smtClean="0">
                <a:solidFill>
                  <a:srgbClr val="0000CC"/>
                </a:solidFill>
                <a:latin typeface="+mn-lt"/>
              </a:rPr>
              <a:t>B-</a:t>
            </a:r>
            <a:r>
              <a:rPr lang="en-US" sz="1800" u="sng" dirty="0" err="1" smtClean="0">
                <a:solidFill>
                  <a:srgbClr val="0000CC"/>
                </a:solidFill>
                <a:latin typeface="+mn-lt"/>
              </a:rPr>
              <a:t>splines</a:t>
            </a:r>
            <a:r>
              <a:rPr lang="en-US" sz="1800" dirty="0" smtClean="0">
                <a:solidFill>
                  <a:srgbClr val="0000CC"/>
                </a:solidFill>
                <a:latin typeface="+mn-lt"/>
              </a:rPr>
              <a:t>, </a:t>
            </a:r>
            <a:r>
              <a:rPr lang="en-US" sz="1800" u="sng" dirty="0" smtClean="0">
                <a:solidFill>
                  <a:srgbClr val="0000CC"/>
                </a:solidFill>
                <a:latin typeface="+mn-lt"/>
              </a:rPr>
              <a:t>NURBS</a:t>
            </a:r>
          </a:p>
          <a:p>
            <a:pPr marL="742950" lvl="1" indent="-285750">
              <a:spcBef>
                <a:spcPts val="600"/>
              </a:spcBef>
              <a:buClr>
                <a:srgbClr val="5B0DAA"/>
              </a:buClr>
              <a:buFont typeface="Wingdings" pitchFamily="2" charset="2"/>
              <a:buChar char="­"/>
            </a:pPr>
            <a:r>
              <a:rPr lang="en-US" sz="1800" u="sng" dirty="0" err="1" smtClean="0">
                <a:solidFill>
                  <a:srgbClr val="0000CC"/>
                </a:solidFill>
              </a:rPr>
              <a:t>DeCasteljau’s</a:t>
            </a:r>
            <a:r>
              <a:rPr lang="en-US" sz="1800" u="sng" dirty="0" smtClean="0">
                <a:solidFill>
                  <a:srgbClr val="0000CC"/>
                </a:solidFill>
              </a:rPr>
              <a:t> algorithm</a:t>
            </a:r>
            <a:r>
              <a:rPr lang="en-US" sz="1800" dirty="0" smtClean="0">
                <a:solidFill>
                  <a:srgbClr val="0000CC"/>
                </a:solidFill>
              </a:rPr>
              <a:t>: recursive linear interpolation (subdivision)</a:t>
            </a:r>
          </a:p>
          <a:p>
            <a:pPr marL="742950" lvl="1" indent="-285750">
              <a:spcBef>
                <a:spcPts val="600"/>
              </a:spcBef>
              <a:buClr>
                <a:srgbClr val="5B0DAA"/>
              </a:buClr>
              <a:buFont typeface="Wingdings" pitchFamily="2" charset="2"/>
              <a:buChar char="­"/>
            </a:pPr>
            <a:r>
              <a:rPr lang="en-US" sz="1800" u="sng" dirty="0" smtClean="0">
                <a:solidFill>
                  <a:srgbClr val="0000CC"/>
                </a:solidFill>
              </a:rPr>
              <a:t>Control points</a:t>
            </a:r>
            <a:r>
              <a:rPr lang="en-US" sz="1800" dirty="0" smtClean="0">
                <a:solidFill>
                  <a:srgbClr val="0000CC"/>
                </a:solidFill>
              </a:rPr>
              <a:t>: vertices of </a:t>
            </a:r>
            <a:r>
              <a:rPr lang="en-US" sz="1800" u="sng" dirty="0" smtClean="0">
                <a:solidFill>
                  <a:srgbClr val="0000CC"/>
                </a:solidFill>
              </a:rPr>
              <a:t>control polygon</a:t>
            </a:r>
            <a:r>
              <a:rPr lang="en-US" sz="1800" dirty="0" smtClean="0">
                <a:solidFill>
                  <a:srgbClr val="0000CC"/>
                </a:solidFill>
              </a:rPr>
              <a:t>, determine </a:t>
            </a:r>
            <a:r>
              <a:rPr lang="en-US" sz="1800" dirty="0" err="1" smtClean="0">
                <a:solidFill>
                  <a:srgbClr val="0000CC"/>
                </a:solidFill>
              </a:rPr>
              <a:t>spline</a:t>
            </a:r>
            <a:r>
              <a:rPr lang="en-US" sz="1800" dirty="0" smtClean="0">
                <a:solidFill>
                  <a:srgbClr val="0000CC"/>
                </a:solidFill>
              </a:rPr>
              <a:t> shape</a:t>
            </a:r>
          </a:p>
          <a:p>
            <a:pPr marL="742950" lvl="1" indent="-285750">
              <a:spcBef>
                <a:spcPts val="600"/>
              </a:spcBef>
              <a:buClr>
                <a:srgbClr val="5B0DAA"/>
              </a:buClr>
              <a:buFont typeface="Wingdings" pitchFamily="2" charset="2"/>
              <a:buChar char="­"/>
            </a:pPr>
            <a:r>
              <a:rPr lang="en-US" sz="1800" u="sng" dirty="0" smtClean="0">
                <a:solidFill>
                  <a:srgbClr val="0000CC"/>
                </a:solidFill>
              </a:rPr>
              <a:t>Bernstein polynomials</a:t>
            </a:r>
            <a:r>
              <a:rPr lang="en-US" sz="1800" dirty="0" smtClean="0">
                <a:solidFill>
                  <a:srgbClr val="0000CC"/>
                </a:solidFill>
              </a:rPr>
              <a:t>: weight of each control point as function of </a:t>
            </a:r>
            <a:r>
              <a:rPr lang="en-US" sz="1800" i="1" dirty="0" smtClean="0">
                <a:solidFill>
                  <a:srgbClr val="0000CC"/>
                </a:solidFill>
              </a:rPr>
              <a:t>t</a:t>
            </a:r>
          </a:p>
          <a:p>
            <a:pPr marL="342900" indent="-342900">
              <a:spcBef>
                <a:spcPts val="600"/>
              </a:spcBef>
              <a:buClr>
                <a:srgbClr val="800000"/>
              </a:buClr>
              <a:buFont typeface="Wingdings" pitchFamily="2" charset="2"/>
              <a:buChar char="l"/>
            </a:pPr>
            <a:r>
              <a:rPr lang="en-US" sz="1800" u="sng" dirty="0" smtClean="0">
                <a:solidFill>
                  <a:srgbClr val="800000"/>
                </a:solidFill>
              </a:rPr>
              <a:t>Continuity</a:t>
            </a:r>
            <a:r>
              <a:rPr lang="en-US" sz="1800" dirty="0" smtClean="0">
                <a:solidFill>
                  <a:srgbClr val="800000"/>
                </a:solidFill>
              </a:rPr>
              <a:t>: </a:t>
            </a:r>
            <a:r>
              <a:rPr lang="en-US" sz="1800" u="sng" dirty="0" smtClean="0">
                <a:solidFill>
                  <a:srgbClr val="800000"/>
                </a:solidFill>
              </a:rPr>
              <a:t>Geometric</a:t>
            </a:r>
            <a:r>
              <a:rPr lang="en-US" sz="1800" dirty="0" smtClean="0">
                <a:solidFill>
                  <a:srgbClr val="800000"/>
                </a:solidFill>
              </a:rPr>
              <a:t> (</a:t>
            </a:r>
            <a:r>
              <a:rPr lang="en-US" sz="1800" i="1" u="sng" dirty="0" err="1" smtClean="0">
                <a:solidFill>
                  <a:srgbClr val="800000"/>
                </a:solidFill>
              </a:rPr>
              <a:t>G</a:t>
            </a:r>
            <a:r>
              <a:rPr lang="en-US" sz="1800" u="sng" baseline="30000" dirty="0" err="1" smtClean="0">
                <a:solidFill>
                  <a:srgbClr val="800000"/>
                </a:solidFill>
              </a:rPr>
              <a:t>i</a:t>
            </a:r>
            <a:r>
              <a:rPr lang="en-US" sz="1800" dirty="0" smtClean="0">
                <a:solidFill>
                  <a:srgbClr val="800000"/>
                </a:solidFill>
              </a:rPr>
              <a:t>), </a:t>
            </a:r>
            <a:r>
              <a:rPr lang="en-US" sz="1800" u="sng" dirty="0" smtClean="0">
                <a:solidFill>
                  <a:srgbClr val="800000"/>
                </a:solidFill>
              </a:rPr>
              <a:t>Mathematical</a:t>
            </a:r>
            <a:r>
              <a:rPr lang="en-US" sz="1800" dirty="0" smtClean="0">
                <a:solidFill>
                  <a:srgbClr val="800000"/>
                </a:solidFill>
              </a:rPr>
              <a:t> (</a:t>
            </a:r>
            <a:r>
              <a:rPr lang="en-US" sz="1800" i="1" dirty="0" err="1" smtClean="0">
                <a:solidFill>
                  <a:srgbClr val="800000"/>
                </a:solidFill>
              </a:rPr>
              <a:t>C</a:t>
            </a:r>
            <a:r>
              <a:rPr lang="en-US" sz="1800" baseline="30000" dirty="0" err="1" smtClean="0">
                <a:solidFill>
                  <a:srgbClr val="800000"/>
                </a:solidFill>
              </a:rPr>
              <a:t>i</a:t>
            </a:r>
            <a:r>
              <a:rPr lang="en-US" sz="1800" dirty="0" smtClean="0">
                <a:solidFill>
                  <a:srgbClr val="800000"/>
                </a:solidFill>
              </a:rPr>
              <a:t>)</a:t>
            </a:r>
          </a:p>
          <a:p>
            <a:pPr marL="342900" indent="-342900">
              <a:lnSpc>
                <a:spcPct val="110000"/>
              </a:lnSpc>
              <a:buClr>
                <a:srgbClr val="800000"/>
              </a:buClr>
              <a:buFont typeface="Wingdings" pitchFamily="2" charset="2"/>
              <a:buChar char="l"/>
            </a:pPr>
            <a:r>
              <a:rPr lang="en-US" sz="1800" u="sng" dirty="0" err="1" smtClean="0">
                <a:solidFill>
                  <a:srgbClr val="800000"/>
                </a:solidFill>
              </a:rPr>
              <a:t>Bicubic</a:t>
            </a:r>
            <a:r>
              <a:rPr lang="en-US" sz="1800" u="sng" dirty="0" smtClean="0">
                <a:solidFill>
                  <a:srgbClr val="800000"/>
                </a:solidFill>
              </a:rPr>
              <a:t> Surfaces</a:t>
            </a:r>
          </a:p>
          <a:p>
            <a:pPr marL="742950" lvl="1" indent="-285750">
              <a:spcBef>
                <a:spcPts val="600"/>
              </a:spcBef>
              <a:buClr>
                <a:srgbClr val="5B0DAA"/>
              </a:buClr>
              <a:buFont typeface="Wingdings" pitchFamily="2" charset="2"/>
              <a:buChar char="­"/>
            </a:pPr>
            <a:r>
              <a:rPr lang="en-US" sz="1800" dirty="0" smtClean="0">
                <a:solidFill>
                  <a:srgbClr val="0000CC"/>
                </a:solidFill>
              </a:rPr>
              <a:t>Controlled by </a:t>
            </a:r>
            <a:r>
              <a:rPr lang="en-US" sz="1800" u="sng" dirty="0" smtClean="0">
                <a:solidFill>
                  <a:srgbClr val="0000CC"/>
                </a:solidFill>
              </a:rPr>
              <a:t>control patch</a:t>
            </a:r>
            <a:r>
              <a:rPr lang="en-US" sz="1800" dirty="0" smtClean="0">
                <a:solidFill>
                  <a:srgbClr val="0000CC"/>
                </a:solidFill>
              </a:rPr>
              <a:t> (</a:t>
            </a:r>
            <a:r>
              <a:rPr lang="en-US" sz="1800" u="sng" dirty="0" smtClean="0">
                <a:solidFill>
                  <a:srgbClr val="0000CC"/>
                </a:solidFill>
              </a:rPr>
              <a:t>Coons patch</a:t>
            </a:r>
            <a:r>
              <a:rPr lang="en-US" sz="1800" dirty="0" smtClean="0">
                <a:solidFill>
                  <a:srgbClr val="0000CC"/>
                </a:solidFill>
              </a:rPr>
              <a:t>), defining 3-D surface</a:t>
            </a:r>
          </a:p>
          <a:p>
            <a:pPr marL="742950" lvl="1" indent="-285750">
              <a:spcBef>
                <a:spcPts val="600"/>
              </a:spcBef>
              <a:buClr>
                <a:srgbClr val="5B0DAA"/>
              </a:buClr>
              <a:buFont typeface="Wingdings" pitchFamily="2" charset="2"/>
              <a:buChar char="­"/>
            </a:pPr>
            <a:r>
              <a:rPr lang="en-US" sz="1800" u="sng" dirty="0" smtClean="0">
                <a:solidFill>
                  <a:srgbClr val="0000CC"/>
                </a:solidFill>
              </a:rPr>
              <a:t>Bilinear interpolation</a:t>
            </a:r>
            <a:r>
              <a:rPr lang="en-US" sz="1800" dirty="0" smtClean="0">
                <a:solidFill>
                  <a:srgbClr val="0000CC"/>
                </a:solidFill>
              </a:rPr>
              <a:t> – sweep </a:t>
            </a:r>
            <a:r>
              <a:rPr lang="en-US" sz="1800" dirty="0" err="1" smtClean="0">
                <a:solidFill>
                  <a:srgbClr val="0000CC"/>
                </a:solidFill>
              </a:rPr>
              <a:t>spline</a:t>
            </a:r>
            <a:r>
              <a:rPr lang="en-US" sz="1800" dirty="0" smtClean="0">
                <a:solidFill>
                  <a:srgbClr val="0000CC"/>
                </a:solidFill>
              </a:rPr>
              <a:t> along another </a:t>
            </a:r>
            <a:r>
              <a:rPr lang="en-US" sz="1800" dirty="0" err="1" smtClean="0">
                <a:solidFill>
                  <a:srgbClr val="0000CC"/>
                </a:solidFill>
              </a:rPr>
              <a:t>spline</a:t>
            </a:r>
            <a:r>
              <a:rPr lang="en-US" sz="1800" dirty="0" smtClean="0">
                <a:solidFill>
                  <a:srgbClr val="0000CC"/>
                </a:solidFill>
              </a:rPr>
              <a:t> path</a:t>
            </a:r>
          </a:p>
          <a:p>
            <a:pPr marL="742950" lvl="1" indent="-285750">
              <a:spcBef>
                <a:spcPts val="600"/>
              </a:spcBef>
              <a:buClr>
                <a:srgbClr val="5B0DAA"/>
              </a:buClr>
              <a:buFont typeface="Wingdings" pitchFamily="2" charset="2"/>
              <a:buChar char="­"/>
            </a:pPr>
            <a:r>
              <a:rPr lang="en-US" sz="1800" u="sng" dirty="0" smtClean="0">
                <a:solidFill>
                  <a:srgbClr val="0000CC"/>
                </a:solidFill>
              </a:rPr>
              <a:t>NURBS surface</a:t>
            </a:r>
            <a:r>
              <a:rPr lang="en-US" sz="1800" dirty="0" smtClean="0">
                <a:solidFill>
                  <a:srgbClr val="0000CC"/>
                </a:solidFill>
              </a:rPr>
              <a:t> – </a:t>
            </a:r>
            <a:r>
              <a:rPr lang="en-US" sz="1800" dirty="0" err="1" smtClean="0">
                <a:solidFill>
                  <a:srgbClr val="0000CC"/>
                </a:solidFill>
              </a:rPr>
              <a:t>bicubic</a:t>
            </a:r>
            <a:r>
              <a:rPr lang="en-US" sz="1800" dirty="0" smtClean="0">
                <a:solidFill>
                  <a:srgbClr val="0000CC"/>
                </a:solidFill>
              </a:rPr>
              <a:t> surface based on NURBS curves</a:t>
            </a:r>
            <a:endParaRPr lang="en-US" sz="1800" u="sng" dirty="0" smtClean="0">
              <a:solidFill>
                <a:srgbClr val="0000CC"/>
              </a:solidFill>
            </a:endParaRPr>
          </a:p>
          <a:p>
            <a:pPr marL="742950" lvl="1" indent="-285750">
              <a:spcBef>
                <a:spcPts val="600"/>
              </a:spcBef>
              <a:buClr>
                <a:srgbClr val="5B0DAA"/>
              </a:buClr>
              <a:buFont typeface="Wingdings" pitchFamily="2" charset="2"/>
              <a:buChar char="­"/>
            </a:pPr>
            <a:endParaRPr lang="en-US" sz="1800" dirty="0" smtClean="0">
              <a:solidFill>
                <a:srgbClr val="0000CC"/>
              </a:solidFill>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[2]:</a:t>
            </a:r>
          </a:p>
          <a:p>
            <a:pPr algn="ctr">
              <a:spcBef>
                <a:spcPct val="0"/>
              </a:spcBef>
              <a:buClrTx/>
            </a:pPr>
            <a:r>
              <a:rPr lang="en-US" sz="2800" dirty="0" smtClean="0">
                <a:solidFill>
                  <a:srgbClr val="5B0DAA"/>
                </a:solidFill>
                <a:latin typeface="Copperplate Gothic Light" pitchFamily="34" charset="0"/>
              </a:rPr>
              <a:t>Morph Target Animation &amp; Lip Sync</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sp>
        <p:nvSpPr>
          <p:cNvPr id="6" name="Rectangle 5"/>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From Base Mesh to Multiple Targets</a:t>
            </a:r>
          </a:p>
          <a:p>
            <a:pPr marL="342900" indent="-342900">
              <a:spcBef>
                <a:spcPts val="600"/>
              </a:spcBef>
              <a:buClr>
                <a:srgbClr val="800000"/>
              </a:buClr>
              <a:buFont typeface="Wingdings" pitchFamily="2" charset="2"/>
              <a:buChar char="l"/>
            </a:pPr>
            <a:r>
              <a:rPr lang="en-US" sz="1800" dirty="0" smtClean="0">
                <a:solidFill>
                  <a:srgbClr val="800000"/>
                </a:solidFill>
              </a:rPr>
              <a:t>Effects: Facial Animation with Muscle Deformation</a:t>
            </a: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Lip Sync</a:t>
            </a:r>
          </a:p>
          <a:p>
            <a:pPr marL="742950" lvl="1" indent="-285750">
              <a:spcBef>
                <a:spcPts val="600"/>
              </a:spcBef>
              <a:buClr>
                <a:srgbClr val="5B0DAA"/>
              </a:buClr>
              <a:buFont typeface="Wingdings" pitchFamily="2" charset="2"/>
              <a:buChar char="­"/>
            </a:pPr>
            <a:r>
              <a:rPr lang="en-US" sz="1800" dirty="0" smtClean="0">
                <a:solidFill>
                  <a:srgbClr val="0000CC"/>
                </a:solidFill>
              </a:rPr>
              <a:t>Problem: matching mouth movements to speech waveform</a:t>
            </a:r>
          </a:p>
          <a:p>
            <a:pPr marL="742950" lvl="1" indent="-285750">
              <a:spcBef>
                <a:spcPts val="600"/>
              </a:spcBef>
              <a:buClr>
                <a:srgbClr val="5B0DAA"/>
              </a:buClr>
              <a:buFont typeface="Wingdings" pitchFamily="2" charset="2"/>
              <a:buChar char="­"/>
            </a:pPr>
            <a:r>
              <a:rPr lang="en-US" sz="1800" dirty="0" smtClean="0">
                <a:solidFill>
                  <a:srgbClr val="0000CC"/>
                </a:solidFill>
              </a:rPr>
              <a:t>Early work: </a:t>
            </a:r>
            <a:r>
              <a:rPr lang="en-US" sz="1800" dirty="0" err="1" smtClean="0">
                <a:solidFill>
                  <a:srgbClr val="0000CC"/>
                </a:solidFill>
              </a:rPr>
              <a:t>Elon</a:t>
            </a:r>
            <a:r>
              <a:rPr lang="en-US" sz="1800" dirty="0" smtClean="0">
                <a:solidFill>
                  <a:srgbClr val="0000CC"/>
                </a:solidFill>
              </a:rPr>
              <a:t> Gasper &amp; Bright Star – </a:t>
            </a:r>
            <a:r>
              <a:rPr lang="en-US" sz="1800" dirty="0" smtClean="0">
                <a:solidFill>
                  <a:srgbClr val="0000CC"/>
                </a:solidFill>
                <a:hlinkClick r:id="rId7"/>
              </a:rPr>
              <a:t>http://bit.ly/g4sKBL</a:t>
            </a:r>
            <a:endParaRPr lang="en-US" sz="1800" dirty="0" smtClean="0">
              <a:solidFill>
                <a:srgbClr val="0000CC"/>
              </a:solidFill>
            </a:endParaRPr>
          </a:p>
          <a:p>
            <a:pPr marL="742950" lvl="1" indent="-285750">
              <a:spcBef>
                <a:spcPts val="600"/>
              </a:spcBef>
              <a:buClr>
                <a:srgbClr val="5B0DAA"/>
              </a:buClr>
              <a:buFont typeface="Wingdings" pitchFamily="2" charset="2"/>
              <a:buChar char="­"/>
            </a:pPr>
            <a:r>
              <a:rPr lang="en-US" sz="1800" dirty="0" smtClean="0">
                <a:solidFill>
                  <a:srgbClr val="0000CC"/>
                </a:solidFill>
              </a:rPr>
              <a:t>Used in Sierra’s </a:t>
            </a:r>
            <a:r>
              <a:rPr lang="en-US" sz="1800" i="1" dirty="0" smtClean="0">
                <a:solidFill>
                  <a:srgbClr val="0000CC"/>
                </a:solidFill>
              </a:rPr>
              <a:t>Alphabet Blocks</a:t>
            </a:r>
            <a:r>
              <a:rPr lang="en-US" sz="1800" dirty="0" smtClean="0">
                <a:solidFill>
                  <a:srgbClr val="0000CC"/>
                </a:solidFill>
              </a:rPr>
              <a:t> (1992) – </a:t>
            </a:r>
            <a:r>
              <a:rPr lang="en-US" sz="1800" dirty="0" smtClean="0">
                <a:solidFill>
                  <a:srgbClr val="0000CC"/>
                </a:solidFill>
                <a:hlinkClick r:id="rId8"/>
              </a:rPr>
              <a:t>http://bit.ly/hSKCE3</a:t>
            </a:r>
            <a:endParaRPr lang="en-US" sz="1800" dirty="0" smtClean="0">
              <a:solidFill>
                <a:srgbClr val="0000CC"/>
              </a:solidFill>
            </a:endParaRPr>
          </a:p>
        </p:txBody>
      </p:sp>
      <p:pic>
        <p:nvPicPr>
          <p:cNvPr id="11" name="Picture 6" descr="AngryHead_01"/>
          <p:cNvPicPr>
            <a:picLocks noChangeAspect="1" noChangeArrowheads="1"/>
          </p:cNvPicPr>
          <p:nvPr/>
        </p:nvPicPr>
        <p:blipFill>
          <a:blip r:embed="rId9" cstate="print"/>
          <a:srcRect/>
          <a:stretch>
            <a:fillRect/>
          </a:stretch>
        </p:blipFill>
        <p:spPr bwMode="auto">
          <a:xfrm>
            <a:off x="1143000" y="1859424"/>
            <a:ext cx="2133600" cy="2133600"/>
          </a:xfrm>
          <a:prstGeom prst="rect">
            <a:avLst/>
          </a:prstGeom>
          <a:noFill/>
        </p:spPr>
      </p:pic>
      <p:pic>
        <p:nvPicPr>
          <p:cNvPr id="12" name="Picture 8" descr="AngryHead_05"/>
          <p:cNvPicPr>
            <a:picLocks noChangeAspect="1" noChangeArrowheads="1"/>
          </p:cNvPicPr>
          <p:nvPr/>
        </p:nvPicPr>
        <p:blipFill>
          <a:blip r:embed="rId10" cstate="print"/>
          <a:srcRect/>
          <a:stretch>
            <a:fillRect/>
          </a:stretch>
        </p:blipFill>
        <p:spPr bwMode="auto">
          <a:xfrm>
            <a:off x="3649201" y="1840374"/>
            <a:ext cx="2133600" cy="2133600"/>
          </a:xfrm>
          <a:prstGeom prst="rect">
            <a:avLst/>
          </a:prstGeom>
          <a:noFill/>
        </p:spPr>
      </p:pic>
      <p:pic>
        <p:nvPicPr>
          <p:cNvPr id="13" name="Picture 10" descr="AngryHead_04"/>
          <p:cNvPicPr>
            <a:picLocks noChangeAspect="1" noChangeArrowheads="1"/>
          </p:cNvPicPr>
          <p:nvPr/>
        </p:nvPicPr>
        <p:blipFill>
          <a:blip r:embed="rId11" cstate="print"/>
          <a:srcRect/>
          <a:stretch>
            <a:fillRect/>
          </a:stretch>
        </p:blipFill>
        <p:spPr bwMode="auto">
          <a:xfrm>
            <a:off x="6148687" y="1828800"/>
            <a:ext cx="2157113" cy="215711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[3]: </a:t>
            </a:r>
          </a:p>
          <a:p>
            <a:pPr algn="ctr">
              <a:spcBef>
                <a:spcPct val="0"/>
              </a:spcBef>
              <a:buClrTx/>
            </a:pPr>
            <a:r>
              <a:rPr lang="en-US" sz="2800" dirty="0" smtClean="0">
                <a:solidFill>
                  <a:srgbClr val="5B0DAA"/>
                </a:solidFill>
                <a:latin typeface="Copperplate Gothic Light" pitchFamily="34" charset="0"/>
              </a:rPr>
              <a:t>GPU Animation Method 1</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sp>
        <p:nvSpPr>
          <p:cNvPr id="6" name="Rectangle 5"/>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Hold Vertex Data in Texture Arrays</a:t>
            </a:r>
          </a:p>
          <a:p>
            <a:pPr marL="342900" indent="-342900">
              <a:spcBef>
                <a:spcPts val="600"/>
              </a:spcBef>
              <a:buClr>
                <a:srgbClr val="800000"/>
              </a:buClr>
              <a:buFont typeface="Wingdings" pitchFamily="2" charset="2"/>
              <a:buChar char="l"/>
            </a:pPr>
            <a:r>
              <a:rPr lang="en-US" sz="1800" dirty="0" smtClean="0">
                <a:solidFill>
                  <a:srgbClr val="800000"/>
                </a:solidFill>
              </a:rPr>
              <a:t>Manipulate Data in Pixel Shader / Fragment Shader</a:t>
            </a:r>
          </a:p>
          <a:p>
            <a:pPr marL="342900" indent="-342900">
              <a:spcBef>
                <a:spcPts val="600"/>
              </a:spcBef>
              <a:buClr>
                <a:srgbClr val="800000"/>
              </a:buClr>
              <a:buFont typeface="Wingdings" pitchFamily="2" charset="2"/>
              <a:buChar char="l"/>
            </a:pPr>
            <a:r>
              <a:rPr lang="en-US" sz="1800" dirty="0" smtClean="0">
                <a:solidFill>
                  <a:srgbClr val="800000"/>
                </a:solidFill>
              </a:rPr>
              <a:t>Re-output to Texture Arrays</a:t>
            </a:r>
          </a:p>
          <a:p>
            <a:pPr marL="342900" indent="-342900">
              <a:spcBef>
                <a:spcPts val="600"/>
              </a:spcBef>
              <a:buClr>
                <a:srgbClr val="800000"/>
              </a:buClr>
              <a:buFont typeface="Wingdings" pitchFamily="2" charset="2"/>
              <a:buChar char="l"/>
            </a:pPr>
            <a:r>
              <a:rPr lang="en-US" sz="1800" dirty="0" smtClean="0">
                <a:solidFill>
                  <a:srgbClr val="800000"/>
                </a:solidFill>
              </a:rPr>
              <a:t>Pass Output as Input to Vertex Shader (NB: Usually Other Way Around!)</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[4]: </a:t>
            </a:r>
          </a:p>
          <a:p>
            <a:pPr algn="ctr">
              <a:spcBef>
                <a:spcPct val="0"/>
              </a:spcBef>
              <a:buClrTx/>
            </a:pPr>
            <a:r>
              <a:rPr lang="en-US" sz="2800" dirty="0" smtClean="0">
                <a:solidFill>
                  <a:srgbClr val="5B0DAA"/>
                </a:solidFill>
                <a:latin typeface="Copperplate Gothic Light" pitchFamily="34" charset="0"/>
              </a:rPr>
              <a:t>Pros &amp; Cons of GPU Method 1</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sp>
        <p:nvSpPr>
          <p:cNvPr id="11" name="Rectangle 10"/>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Advantages</a:t>
            </a:r>
          </a:p>
          <a:p>
            <a:pPr marL="742950" lvl="1" indent="-285750">
              <a:spcBef>
                <a:spcPts val="600"/>
              </a:spcBef>
              <a:buClr>
                <a:srgbClr val="5B0DAA"/>
              </a:buClr>
              <a:buFont typeface="Wingdings" pitchFamily="2" charset="2"/>
              <a:buChar char="­"/>
            </a:pPr>
            <a:r>
              <a:rPr lang="en-US" sz="1800" dirty="0" smtClean="0">
                <a:solidFill>
                  <a:srgbClr val="0000CC"/>
                </a:solidFill>
              </a:rPr>
              <a:t>Keeps vertex, geometry processing units’ workload at minimum (Why is this good?)</a:t>
            </a:r>
          </a:p>
          <a:p>
            <a:pPr marL="742950" lvl="1" indent="-285750">
              <a:spcBef>
                <a:spcPts val="600"/>
              </a:spcBef>
              <a:buClr>
                <a:srgbClr val="5B0DAA"/>
              </a:buClr>
              <a:buFont typeface="Wingdings" pitchFamily="2" charset="2"/>
              <a:buChar char="­"/>
            </a:pPr>
            <a:r>
              <a:rPr lang="en-US" sz="1800" dirty="0" smtClean="0">
                <a:solidFill>
                  <a:srgbClr val="0000CC"/>
                </a:solidFill>
              </a:rPr>
              <a:t>Good for copy operations, vertex </a:t>
            </a:r>
            <a:r>
              <a:rPr lang="en-US" sz="1800" dirty="0" err="1" smtClean="0">
                <a:solidFill>
                  <a:srgbClr val="0000CC"/>
                </a:solidFill>
              </a:rPr>
              <a:t>tweening</a:t>
            </a:r>
            <a:endParaRPr lang="en-US" sz="1800" dirty="0" smtClean="0">
              <a:solidFill>
                <a:srgbClr val="0000CC"/>
              </a:solidFill>
            </a:endParaRPr>
          </a:p>
          <a:p>
            <a:pPr marL="342900" indent="-342900">
              <a:spcBef>
                <a:spcPts val="600"/>
              </a:spcBef>
              <a:buClr>
                <a:srgbClr val="800000"/>
              </a:buClr>
              <a:buFont typeface="Wingdings" pitchFamily="2" charset="2"/>
              <a:buChar char="l"/>
            </a:pPr>
            <a:r>
              <a:rPr lang="en-US" sz="1800" dirty="0" smtClean="0">
                <a:solidFill>
                  <a:srgbClr val="800000"/>
                </a:solidFill>
              </a:rPr>
              <a:t>Disadvantages</a:t>
            </a:r>
          </a:p>
          <a:p>
            <a:pPr marL="742950" lvl="1" indent="-285750">
              <a:spcBef>
                <a:spcPts val="600"/>
              </a:spcBef>
              <a:buClr>
                <a:srgbClr val="5B0DAA"/>
              </a:buClr>
              <a:buFont typeface="Wingdings" pitchFamily="2" charset="2"/>
              <a:buChar char="­"/>
            </a:pPr>
            <a:r>
              <a:rPr lang="en-US" sz="1800" kern="0" dirty="0" smtClean="0">
                <a:solidFill>
                  <a:srgbClr val="0000CC"/>
                </a:solidFill>
              </a:rPr>
              <a:t>Per-vertex data has to be accessed through texture lookups</a:t>
            </a:r>
          </a:p>
          <a:p>
            <a:pPr marL="742950" lvl="1" indent="-285750">
              <a:spcBef>
                <a:spcPts val="600"/>
              </a:spcBef>
              <a:buClr>
                <a:srgbClr val="5B0DAA"/>
              </a:buClr>
              <a:buFont typeface="Wingdings" pitchFamily="2" charset="2"/>
              <a:buChar char="­"/>
            </a:pPr>
            <a:r>
              <a:rPr lang="en-US" sz="1800" kern="0" dirty="0" smtClean="0">
                <a:solidFill>
                  <a:srgbClr val="0000CC"/>
                </a:solidFill>
              </a:rPr>
              <a:t>Number of constant registers is less in pixel </a:t>
            </a:r>
            <a:r>
              <a:rPr lang="en-US" sz="1800" kern="0" dirty="0" err="1" smtClean="0">
                <a:solidFill>
                  <a:srgbClr val="0000CC"/>
                </a:solidFill>
              </a:rPr>
              <a:t>shader</a:t>
            </a:r>
            <a:r>
              <a:rPr lang="en-US" sz="1800" kern="0" dirty="0" smtClean="0">
                <a:solidFill>
                  <a:srgbClr val="0000CC"/>
                </a:solidFill>
              </a:rPr>
              <a:t> (224) than vertex </a:t>
            </a:r>
            <a:r>
              <a:rPr lang="en-US" sz="1800" kern="0" dirty="0" err="1" smtClean="0">
                <a:solidFill>
                  <a:srgbClr val="0000CC"/>
                </a:solidFill>
              </a:rPr>
              <a:t>shader</a:t>
            </a:r>
            <a:r>
              <a:rPr lang="en-US" sz="1800" kern="0" dirty="0" smtClean="0">
                <a:solidFill>
                  <a:srgbClr val="0000CC"/>
                </a:solidFill>
              </a:rPr>
              <a:t> (256)</a:t>
            </a:r>
          </a:p>
          <a:p>
            <a:pPr marL="742950" lvl="1" indent="-285750">
              <a:spcBef>
                <a:spcPts val="600"/>
              </a:spcBef>
              <a:buClr>
                <a:srgbClr val="5B0DAA"/>
              </a:buClr>
              <a:buFont typeface="Wingdings" pitchFamily="2" charset="2"/>
              <a:buChar char="­"/>
            </a:pPr>
            <a:r>
              <a:rPr lang="en-US" sz="1800" kern="0" dirty="0" smtClean="0">
                <a:solidFill>
                  <a:srgbClr val="0000CC"/>
                </a:solidFill>
              </a:rPr>
              <a:t>Can not divide modification process into several pieces because only single quad is drawn</a:t>
            </a:r>
          </a:p>
          <a:p>
            <a:pPr marL="742950" lvl="1" indent="-285750">
              <a:spcBef>
                <a:spcPts val="600"/>
              </a:spcBef>
              <a:buClr>
                <a:srgbClr val="5B0DAA"/>
              </a:buClr>
              <a:buFont typeface="Wingdings" pitchFamily="2" charset="2"/>
              <a:buChar char="­"/>
            </a:pPr>
            <a:r>
              <a:rPr lang="en-US" sz="1800" kern="0" dirty="0" smtClean="0">
                <a:solidFill>
                  <a:srgbClr val="0000CC"/>
                </a:solidFill>
              </a:rPr>
              <a:t>Therefore: constant registers must hold all bone matrices and morph target weights for entire object</a:t>
            </a:r>
          </a:p>
          <a:p>
            <a:pPr marL="342900" indent="-342900">
              <a:spcBef>
                <a:spcPts val="600"/>
              </a:spcBef>
              <a:buClr>
                <a:srgbClr val="800000"/>
              </a:buClr>
              <a:buFont typeface="Wingdings" pitchFamily="2" charset="2"/>
              <a:buChar char="l"/>
            </a:pPr>
            <a:endParaRPr lang="en-US" sz="1800" dirty="0" smtClean="0">
              <a:solidFill>
                <a:srgbClr val="800000"/>
              </a:solidFill>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1143000" y="76200"/>
            <a:ext cx="7848600" cy="762000"/>
          </a:xfrm>
          <a:prstGeom prst="rect">
            <a:avLst/>
          </a:prstGeom>
          <a:noFill/>
          <a:ln w="9525">
            <a:noFill/>
            <a:miter lim="800000"/>
            <a:headEnd/>
            <a:tailEnd/>
          </a:ln>
          <a:effectLst/>
        </p:spPr>
        <p:txBody>
          <a:bodyPr anchor="ctr"/>
          <a:lstStyle/>
          <a:p>
            <a:pPr algn="ctr">
              <a:spcBef>
                <a:spcPct val="0"/>
              </a:spcBef>
              <a:buClrTx/>
            </a:pPr>
            <a:r>
              <a:rPr lang="en-US" sz="2800" dirty="0" smtClean="0">
                <a:solidFill>
                  <a:srgbClr val="5B0DAA"/>
                </a:solidFill>
                <a:latin typeface="Copperplate Gothic Light" pitchFamily="34" charset="0"/>
              </a:rPr>
              <a:t>Review [5]: </a:t>
            </a:r>
          </a:p>
          <a:p>
            <a:pPr algn="ctr">
              <a:spcBef>
                <a:spcPct val="0"/>
              </a:spcBef>
              <a:buClrTx/>
            </a:pPr>
            <a:r>
              <a:rPr lang="en-US" sz="2800" dirty="0" smtClean="0">
                <a:solidFill>
                  <a:srgbClr val="5B0DAA"/>
                </a:solidFill>
                <a:latin typeface="Copperplate Gothic Light" pitchFamily="34" charset="0"/>
              </a:rPr>
              <a:t>GPU Animation Method 2</a:t>
            </a:r>
            <a:endParaRPr lang="en-US" sz="2000" dirty="0">
              <a:solidFill>
                <a:srgbClr val="5B0DAA"/>
              </a:solidFill>
              <a:latin typeface="Copperplate Gothic Light" pitchFamily="34" charset="0"/>
            </a:endParaRPr>
          </a:p>
        </p:txBody>
      </p:sp>
      <p:sp>
        <p:nvSpPr>
          <p:cNvPr id="5" name="Rectangle 4"/>
          <p:cNvSpPr/>
          <p:nvPr/>
        </p:nvSpPr>
        <p:spPr>
          <a:xfrm>
            <a:off x="457200" y="5867400"/>
            <a:ext cx="6934014" cy="461665"/>
          </a:xfrm>
          <a:prstGeom prst="rect">
            <a:avLst/>
          </a:prstGeom>
        </p:spPr>
        <p:txBody>
          <a:bodyPr wrap="none">
            <a:spAutoFit/>
          </a:bodyPr>
          <a:lstStyle/>
          <a:p>
            <a:pPr>
              <a:spcBef>
                <a:spcPts val="0"/>
              </a:spcBef>
            </a:pPr>
            <a:r>
              <a:rPr lang="en-US" sz="1200" dirty="0" smtClean="0">
                <a:solidFill>
                  <a:srgbClr val="003399"/>
                </a:solidFill>
              </a:rPr>
              <a:t>Adapted from “Morphing and Animation”</a:t>
            </a:r>
            <a:r>
              <a:rPr lang="en-US" sz="1200" i="1" dirty="0" smtClean="0">
                <a:solidFill>
                  <a:srgbClr val="003399"/>
                </a:solidFill>
              </a:rPr>
              <a:t> </a:t>
            </a:r>
            <a:r>
              <a:rPr lang="en-US" sz="1200" dirty="0" smtClean="0">
                <a:solidFill>
                  <a:srgbClr val="003399"/>
                </a:solidFill>
              </a:rPr>
              <a:t>© 2007 G. J. Katz, University of Pennsylvania</a:t>
            </a:r>
            <a:endParaRPr lang="en-US" sz="1200" dirty="0" smtClean="0">
              <a:solidFill>
                <a:srgbClr val="003399"/>
              </a:solidFill>
              <a:hlinkClick r:id="rId4"/>
            </a:endParaRPr>
          </a:p>
          <a:p>
            <a:pPr>
              <a:spcBef>
                <a:spcPts val="0"/>
              </a:spcBef>
            </a:pPr>
            <a:r>
              <a:rPr lang="en-US" sz="1200" dirty="0" smtClean="0">
                <a:solidFill>
                  <a:srgbClr val="003399"/>
                </a:solidFill>
              </a:rPr>
              <a:t>Lecture 12, CIS 565 (formerly 665): </a:t>
            </a:r>
            <a:r>
              <a:rPr lang="en-US" sz="1200" i="1" dirty="0" smtClean="0">
                <a:solidFill>
                  <a:srgbClr val="003399"/>
                </a:solidFill>
              </a:rPr>
              <a:t>GPU Programming and Architecture</a:t>
            </a:r>
            <a:r>
              <a:rPr lang="en-US" sz="1200" dirty="0" smtClean="0">
                <a:solidFill>
                  <a:srgbClr val="003399"/>
                </a:solidFill>
              </a:rPr>
              <a:t>, </a:t>
            </a:r>
            <a:r>
              <a:rPr lang="en-US" sz="1200" dirty="0" smtClean="0">
                <a:solidFill>
                  <a:srgbClr val="003399"/>
                </a:solidFill>
                <a:hlinkClick r:id="rId5"/>
              </a:rPr>
              <a:t>http://bit.ly/eFkXmk</a:t>
            </a:r>
            <a:endParaRPr lang="en-US" sz="1200" dirty="0">
              <a:solidFill>
                <a:srgbClr val="003399"/>
              </a:solidFill>
            </a:endParaRPr>
          </a:p>
        </p:txBody>
      </p:sp>
      <p:pic>
        <p:nvPicPr>
          <p:cNvPr id="9" name="Picture 8" descr="upenn-shield.gif"/>
          <p:cNvPicPr>
            <a:picLocks noChangeAspect="1"/>
          </p:cNvPicPr>
          <p:nvPr/>
        </p:nvPicPr>
        <p:blipFill>
          <a:blip r:embed="rId6" cstate="print"/>
          <a:stretch>
            <a:fillRect/>
          </a:stretch>
        </p:blipFill>
        <p:spPr>
          <a:xfrm>
            <a:off x="7391400" y="5715000"/>
            <a:ext cx="600075" cy="666750"/>
          </a:xfrm>
          <a:prstGeom prst="rect">
            <a:avLst/>
          </a:prstGeom>
        </p:spPr>
      </p:pic>
      <p:sp>
        <p:nvSpPr>
          <p:cNvPr id="10" name="Rectangle 9"/>
          <p:cNvSpPr>
            <a:spLocks noChangeArrowheads="1"/>
          </p:cNvSpPr>
          <p:nvPr/>
        </p:nvSpPr>
        <p:spPr bwMode="auto">
          <a:xfrm>
            <a:off x="609600" y="990600"/>
            <a:ext cx="8382000" cy="4495800"/>
          </a:xfrm>
          <a:prstGeom prst="rect">
            <a:avLst/>
          </a:prstGeom>
          <a:noFill/>
          <a:ln w="9525">
            <a:noFill/>
            <a:miter lim="800000"/>
            <a:headEnd/>
            <a:tailEnd/>
          </a:ln>
          <a:effectLst/>
        </p:spPr>
        <p:txBody>
          <a:bodyPr lIns="92075" tIns="46038" rIns="92075" bIns="46038"/>
          <a:lstStyle/>
          <a:p>
            <a:pPr marL="342900" indent="-342900">
              <a:spcBef>
                <a:spcPts val="600"/>
              </a:spcBef>
              <a:buClr>
                <a:srgbClr val="800000"/>
              </a:buClr>
              <a:buFont typeface="Wingdings" pitchFamily="2" charset="2"/>
              <a:buChar char="l"/>
            </a:pPr>
            <a:r>
              <a:rPr lang="en-US" sz="1800" dirty="0" smtClean="0">
                <a:solidFill>
                  <a:srgbClr val="800000"/>
                </a:solidFill>
              </a:rPr>
              <a:t>Apply Modifications in Vertex Shader, Do Nothing in Pixel Shader</a:t>
            </a:r>
          </a:p>
          <a:p>
            <a:pPr marL="742950" lvl="1" indent="-285750">
              <a:spcBef>
                <a:spcPts val="600"/>
              </a:spcBef>
              <a:buClr>
                <a:srgbClr val="5B0DAA"/>
              </a:buClr>
              <a:buFont typeface="Wingdings" pitchFamily="2" charset="2"/>
              <a:buChar char="­"/>
            </a:pPr>
            <a:r>
              <a:rPr lang="en-US" sz="1800" dirty="0" smtClean="0">
                <a:solidFill>
                  <a:srgbClr val="0000CC"/>
                </a:solidFill>
              </a:rPr>
              <a:t>Destination pixel is specified explicitly as vertex </a:t>
            </a:r>
            <a:r>
              <a:rPr lang="en-US" sz="1800" dirty="0" err="1" smtClean="0">
                <a:solidFill>
                  <a:srgbClr val="0000CC"/>
                </a:solidFill>
              </a:rPr>
              <a:t>shader</a:t>
            </a:r>
            <a:r>
              <a:rPr lang="en-US" sz="1800" dirty="0" smtClean="0">
                <a:solidFill>
                  <a:srgbClr val="0000CC"/>
                </a:solidFill>
              </a:rPr>
              <a:t> input</a:t>
            </a:r>
          </a:p>
          <a:p>
            <a:pPr marL="742950" lvl="1" indent="-285750">
              <a:spcBef>
                <a:spcPts val="600"/>
              </a:spcBef>
              <a:buClr>
                <a:srgbClr val="5B0DAA"/>
              </a:buClr>
              <a:buFont typeface="Wingdings" pitchFamily="2" charset="2"/>
              <a:buChar char="­"/>
            </a:pPr>
            <a:r>
              <a:rPr lang="en-US" sz="1800" dirty="0" smtClean="0">
                <a:solidFill>
                  <a:srgbClr val="0000CC"/>
                </a:solidFill>
              </a:rPr>
              <a:t>Still writing all vertices to texture</a:t>
            </a:r>
            <a:endParaRPr lang="en-US" sz="1800" dirty="0" smtClean="0">
              <a:solidFill>
                <a:srgbClr val="800000"/>
              </a:solidFill>
            </a:endParaRPr>
          </a:p>
          <a:p>
            <a:pPr marL="342900" indent="-342900">
              <a:spcBef>
                <a:spcPts val="600"/>
              </a:spcBef>
              <a:buClr>
                <a:srgbClr val="800000"/>
              </a:buClr>
              <a:buFont typeface="Wingdings" pitchFamily="2" charset="2"/>
              <a:buChar char="l"/>
            </a:pPr>
            <a:r>
              <a:rPr lang="en-US" sz="1800" dirty="0" smtClean="0">
                <a:solidFill>
                  <a:srgbClr val="800000"/>
                </a:solidFill>
              </a:rPr>
              <a:t>Advantage: Can Easily Segment Modification Groups</a:t>
            </a:r>
          </a:p>
          <a:p>
            <a:pPr marL="342900" indent="-342900">
              <a:spcBef>
                <a:spcPts val="600"/>
              </a:spcBef>
              <a:buClr>
                <a:srgbClr val="800000"/>
              </a:buClr>
              <a:buFont typeface="Wingdings" pitchFamily="2" charset="2"/>
              <a:buChar char="l"/>
            </a:pPr>
            <a:r>
              <a:rPr lang="en-US" sz="1800" dirty="0" smtClean="0">
                <a:solidFill>
                  <a:srgbClr val="800000"/>
                </a:solidFill>
              </a:rPr>
              <a:t>Disadvantage: Speed Issues Make This Method Impractical</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ETITLE" val="CIS736-Basics-01-Math"/>
  <p:tag name="FOLDERNAME" val="CIS736-Basics-01-Math_270108225806"/>
  <p:tag name="PD" val="1825588"/>
  <p:tag name="NPWI" val="46"/>
  <p:tag name="WMSI" val="369"/>
  <p:tag name="WMIS" val="46646"/>
  <p:tag name="PREC" val="T"/>
</p:tagLst>
</file>

<file path=ppt/tags/tag1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1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2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1.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2.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3.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4.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37.xml><?xml version="1.0" encoding="utf-8"?>
<p:tagLst xmlns:a="http://schemas.openxmlformats.org/drawingml/2006/main" xmlns:r="http://schemas.openxmlformats.org/officeDocument/2006/relationships" xmlns:p="http://schemas.openxmlformats.org/presentationml/2006/main">
  <p:tag name="SWI" val="24"/>
  <p:tag name="NBP" val="1"/>
  <p:tag name="SPT" val="TRUE"/>
  <p:tag name="CVB" val="24"/>
  <p:tag name="BSN" val="24"/>
  <p:tag name="LFXCI" val="1"/>
  <p:tag name="SVT" val="TRUE"/>
  <p:tag name="CII" val="24"/>
</p:tagLst>
</file>

<file path=ppt/tags/tag38.xml><?xml version="1.0" encoding="utf-8"?>
<p:tagLst xmlns:a="http://schemas.openxmlformats.org/drawingml/2006/main" xmlns:r="http://schemas.openxmlformats.org/officeDocument/2006/relationships" xmlns:p="http://schemas.openxmlformats.org/presentationml/2006/main">
  <p:tag name="SWI" val="4"/>
  <p:tag name="NBP" val="1"/>
  <p:tag name="SPT" val="FALSE"/>
  <p:tag name="CVB" val="4"/>
  <p:tag name="BSN" val="4"/>
  <p:tag name="LFXCI" val="0"/>
  <p:tag name="SVT" val="TRUE"/>
  <p:tag name="CII" val="4"/>
</p:tagLst>
</file>

<file path=ppt/tags/tag39.xml><?xml version="1.0" encoding="utf-8"?>
<p:tagLst xmlns:a="http://schemas.openxmlformats.org/drawingml/2006/main" xmlns:r="http://schemas.openxmlformats.org/officeDocument/2006/relationships" xmlns:p="http://schemas.openxmlformats.org/presentationml/2006/main">
  <p:tag name="BSN" val="5"/>
  <p:tag name="LFXCI" val="0"/>
  <p:tag name="SVT" val="TRUE"/>
  <p:tag name="SWI" val="25"/>
  <p:tag name="CVB" val="25"/>
  <p:tag name="NBP" val="1"/>
  <p:tag name="SPT" val="TRUE"/>
  <p:tag name="CII" val="25"/>
</p:tagLst>
</file>

<file path=ppt/tags/tag4.xml><?xml version="1.0" encoding="utf-8"?>
<p:tagLst xmlns:a="http://schemas.openxmlformats.org/drawingml/2006/main" xmlns:r="http://schemas.openxmlformats.org/officeDocument/2006/relationships" xmlns:p="http://schemas.openxmlformats.org/presentationml/2006/main">
  <p:tag name="SWI" val="37"/>
  <p:tag name="NBP" val="1"/>
  <p:tag name="SPT" val="FALSE"/>
  <p:tag name="CVB" val="37"/>
  <p:tag name="BSN" val="37"/>
  <p:tag name="LFXCI" val="0"/>
  <p:tag name="SVT" val="TRUE"/>
  <p:tag name="CII" val="37"/>
</p:tagLst>
</file>

<file path=ppt/tags/tag40.xml><?xml version="1.0" encoding="utf-8"?>
<p:tagLst xmlns:a="http://schemas.openxmlformats.org/drawingml/2006/main" xmlns:r="http://schemas.openxmlformats.org/officeDocument/2006/relationships" xmlns:p="http://schemas.openxmlformats.org/presentationml/2006/main">
  <p:tag name="SWI" val="6"/>
  <p:tag name="NBP" val="1"/>
  <p:tag name="SPT" val="FALSE"/>
  <p:tag name="CVB" val="6"/>
  <p:tag name="BSN" val="6"/>
  <p:tag name="LFXCI" val="0"/>
  <p:tag name="SVT" val="TRUE"/>
  <p:tag name="CII" val="6"/>
</p:tagLst>
</file>

<file path=ppt/tags/tag41.xml><?xml version="1.0" encoding="utf-8"?>
<p:tagLst xmlns:a="http://schemas.openxmlformats.org/drawingml/2006/main" xmlns:r="http://schemas.openxmlformats.org/officeDocument/2006/relationships" xmlns:p="http://schemas.openxmlformats.org/presentationml/2006/main">
  <p:tag name="SWI" val="7"/>
  <p:tag name="NBP" val="1"/>
  <p:tag name="SPT" val="FALSE"/>
  <p:tag name="CVB" val="7"/>
  <p:tag name="BSN" val="7"/>
  <p:tag name="LFXCI" val="0"/>
  <p:tag name="SVT" val="TRUE"/>
  <p:tag name="CII" val="7"/>
</p:tagLst>
</file>

<file path=ppt/tags/tag42.xml><?xml version="1.0" encoding="utf-8"?>
<p:tagLst xmlns:a="http://schemas.openxmlformats.org/drawingml/2006/main" xmlns:r="http://schemas.openxmlformats.org/officeDocument/2006/relationships" xmlns:p="http://schemas.openxmlformats.org/presentationml/2006/main">
  <p:tag name="SWI" val="8"/>
  <p:tag name="NBP" val="1"/>
  <p:tag name="SPT" val="FALSE"/>
  <p:tag name="CVB" val="8"/>
  <p:tag name="BSN" val="8"/>
  <p:tag name="LFXCI" val="0"/>
  <p:tag name="SVT" val="TRUE"/>
  <p:tag name="CII" val="8"/>
</p:tagLst>
</file>

<file path=ppt/tags/tag43.xml><?xml version="1.0" encoding="utf-8"?>
<p:tagLst xmlns:a="http://schemas.openxmlformats.org/drawingml/2006/main" xmlns:r="http://schemas.openxmlformats.org/officeDocument/2006/relationships" xmlns:p="http://schemas.openxmlformats.org/presentationml/2006/main">
  <p:tag name="SWI" val="9"/>
  <p:tag name="NBP" val="1"/>
  <p:tag name="SPT" val="FALSE"/>
  <p:tag name="CVB" val="9"/>
  <p:tag name="BSN" val="9"/>
  <p:tag name="LFXCI" val="0"/>
  <p:tag name="SVT" val="TRUE"/>
  <p:tag name="CII" val="9"/>
</p:tagLst>
</file>

<file path=ppt/tags/tag44.xml><?xml version="1.0" encoding="utf-8"?>
<p:tagLst xmlns:a="http://schemas.openxmlformats.org/drawingml/2006/main" xmlns:r="http://schemas.openxmlformats.org/officeDocument/2006/relationships" xmlns:p="http://schemas.openxmlformats.org/presentationml/2006/main">
  <p:tag name="SWI" val="10"/>
  <p:tag name="NBP" val="1"/>
  <p:tag name="SPT" val="FALSE"/>
  <p:tag name="CVB" val="10"/>
  <p:tag name="BSN" val="10"/>
  <p:tag name="LFXCI" val="0"/>
  <p:tag name="SVT" val="TRUE"/>
  <p:tag name="CII" val="10"/>
</p:tagLst>
</file>

<file path=ppt/tags/tag45.xml><?xml version="1.0" encoding="utf-8"?>
<p:tagLst xmlns:a="http://schemas.openxmlformats.org/drawingml/2006/main" xmlns:r="http://schemas.openxmlformats.org/officeDocument/2006/relationships" xmlns:p="http://schemas.openxmlformats.org/presentationml/2006/main">
  <p:tag name="SWI" val="11"/>
  <p:tag name="NBP" val="1"/>
  <p:tag name="SPT" val="FALSE"/>
  <p:tag name="CVB" val="11"/>
  <p:tag name="BSN" val="11"/>
  <p:tag name="LFXCI" val="0"/>
  <p:tag name="SVT" val="TRUE"/>
  <p:tag name="CII" val="11"/>
</p:tagLst>
</file>

<file path=ppt/tags/tag46.xml><?xml version="1.0" encoding="utf-8"?>
<p:tagLst xmlns:a="http://schemas.openxmlformats.org/drawingml/2006/main" xmlns:r="http://schemas.openxmlformats.org/officeDocument/2006/relationships" xmlns:p="http://schemas.openxmlformats.org/presentationml/2006/main">
  <p:tag name="SWI" val="13"/>
  <p:tag name="NBP" val="1"/>
  <p:tag name="SPT" val="FALSE"/>
  <p:tag name="CVB" val="13"/>
  <p:tag name="BSN" val="13"/>
  <p:tag name="LFXCI" val="0"/>
  <p:tag name="SVT" val="TRUE"/>
  <p:tag name="CII" val="13"/>
</p:tagLst>
</file>

<file path=ppt/tags/tag47.xml><?xml version="1.0" encoding="utf-8"?>
<p:tagLst xmlns:a="http://schemas.openxmlformats.org/drawingml/2006/main" xmlns:r="http://schemas.openxmlformats.org/officeDocument/2006/relationships" xmlns:p="http://schemas.openxmlformats.org/presentationml/2006/main">
  <p:tag name="SWI" val="15"/>
  <p:tag name="NBP" val="1"/>
  <p:tag name="SPT" val="FALSE"/>
  <p:tag name="CVB" val="15"/>
  <p:tag name="BSN" val="15"/>
  <p:tag name="LFXCI" val="0"/>
  <p:tag name="SVT" val="TRUE"/>
  <p:tag name="CII" val="15"/>
</p:tagLst>
</file>

<file path=ppt/tags/tag48.xml><?xml version="1.0" encoding="utf-8"?>
<p:tagLst xmlns:a="http://schemas.openxmlformats.org/drawingml/2006/main" xmlns:r="http://schemas.openxmlformats.org/officeDocument/2006/relationships" xmlns:p="http://schemas.openxmlformats.org/presentationml/2006/main">
  <p:tag name="SWI" val="16"/>
  <p:tag name="NBP" val="1"/>
  <p:tag name="SPT" val="FALSE"/>
  <p:tag name="CVB" val="16"/>
  <p:tag name="BSN" val="16"/>
  <p:tag name="LFXCI" val="0"/>
  <p:tag name="SVT" val="TRUE"/>
  <p:tag name="CII" val="16"/>
</p:tagLst>
</file>

<file path=ppt/tags/tag49.xml><?xml version="1.0" encoding="utf-8"?>
<p:tagLst xmlns:a="http://schemas.openxmlformats.org/drawingml/2006/main" xmlns:r="http://schemas.openxmlformats.org/officeDocument/2006/relationships" xmlns:p="http://schemas.openxmlformats.org/presentationml/2006/main">
  <p:tag name="BSN" val="17"/>
  <p:tag name="LFXCI" val="0"/>
  <p:tag name="SVT" val="TRUE"/>
  <p:tag name="SWI" val="26"/>
  <p:tag name="CVB" val="26"/>
  <p:tag name="NBP" val="1"/>
  <p:tag name="SPT" val="TRUE"/>
  <p:tag name="CII" val="26"/>
</p:tagLst>
</file>

<file path=ppt/tags/tag5.xml><?xml version="1.0" encoding="utf-8"?>
<p:tagLst xmlns:a="http://schemas.openxmlformats.org/drawingml/2006/main" xmlns:r="http://schemas.openxmlformats.org/officeDocument/2006/relationships" xmlns:p="http://schemas.openxmlformats.org/presentationml/2006/main">
  <p:tag name="SWI" val="38"/>
  <p:tag name="NBP" val="1"/>
  <p:tag name="SPT" val="FALSE"/>
  <p:tag name="CVB" val="38"/>
  <p:tag name="BSN" val="38"/>
  <p:tag name="LFXCI" val="0"/>
  <p:tag name="SVT" val="TRUE"/>
  <p:tag name="CII" val="38"/>
</p:tagLst>
</file>

<file path=ppt/tags/tag50.xml><?xml version="1.0" encoding="utf-8"?>
<p:tagLst xmlns:a="http://schemas.openxmlformats.org/drawingml/2006/main" xmlns:r="http://schemas.openxmlformats.org/officeDocument/2006/relationships" xmlns:p="http://schemas.openxmlformats.org/presentationml/2006/main">
  <p:tag name="SWI" val="18"/>
  <p:tag name="NBP" val="1"/>
  <p:tag name="SPT" val="FALSE"/>
  <p:tag name="CVB" val="18"/>
  <p:tag name="BSN" val="18"/>
  <p:tag name="LFXCI" val="0"/>
  <p:tag name="SVT" val="TRUE"/>
  <p:tag name="CII" val="18"/>
</p:tagLst>
</file>

<file path=ppt/tags/tag51.xml><?xml version="1.0" encoding="utf-8"?>
<p:tagLst xmlns:a="http://schemas.openxmlformats.org/drawingml/2006/main" xmlns:r="http://schemas.openxmlformats.org/officeDocument/2006/relationships" xmlns:p="http://schemas.openxmlformats.org/presentationml/2006/main">
  <p:tag name="SWI" val="19"/>
  <p:tag name="NBP" val="1"/>
  <p:tag name="SPT" val="FALSE"/>
  <p:tag name="CVB" val="19"/>
  <p:tag name="BSN" val="19"/>
  <p:tag name="LFXCI" val="0"/>
  <p:tag name="SVT" val="TRUE"/>
  <p:tag name="CII" val="19"/>
</p:tagLst>
</file>

<file path=ppt/tags/tag52.xml><?xml version="1.0" encoding="utf-8"?>
<p:tagLst xmlns:a="http://schemas.openxmlformats.org/drawingml/2006/main" xmlns:r="http://schemas.openxmlformats.org/officeDocument/2006/relationships" xmlns:p="http://schemas.openxmlformats.org/presentationml/2006/main">
  <p:tag name="SWI" val="20"/>
  <p:tag name="NBP" val="4"/>
  <p:tag name="SPT" val="FALSE"/>
  <p:tag name="CVB" val="20"/>
  <p:tag name="BSN" val="20"/>
  <p:tag name="LFXCI" val="0"/>
  <p:tag name="SVT" val="TRUE"/>
  <p:tag name="CII" val="20"/>
</p:tagLst>
</file>

<file path=ppt/tags/tag53.xml><?xml version="1.0" encoding="utf-8"?>
<p:tagLst xmlns:a="http://schemas.openxmlformats.org/drawingml/2006/main" xmlns:r="http://schemas.openxmlformats.org/officeDocument/2006/relationships" xmlns:p="http://schemas.openxmlformats.org/presentationml/2006/main">
  <p:tag name="SWI" val="20"/>
  <p:tag name="NBP" val="4"/>
  <p:tag name="SPT" val="FALSE"/>
  <p:tag name="CVB" val="20"/>
  <p:tag name="BSN" val="20"/>
  <p:tag name="LFXCI" val="0"/>
  <p:tag name="SVT" val="TRUE"/>
  <p:tag name="CII" val="20"/>
</p:tagLst>
</file>

<file path=ppt/tags/tag54.xml><?xml version="1.0" encoding="utf-8"?>
<p:tagLst xmlns:a="http://schemas.openxmlformats.org/drawingml/2006/main" xmlns:r="http://schemas.openxmlformats.org/officeDocument/2006/relationships" xmlns:p="http://schemas.openxmlformats.org/presentationml/2006/main">
  <p:tag name="SWI" val="12"/>
  <p:tag name="NBP" val="1"/>
  <p:tag name="SPT" val="FALSE"/>
  <p:tag name="CVB" val="12"/>
  <p:tag name="BSN" val="12"/>
  <p:tag name="LFXCI" val="0"/>
  <p:tag name="SVT" val="TRUE"/>
  <p:tag name="CII" val="12"/>
</p:tagLst>
</file>

<file path=ppt/tags/tag55.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5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6.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7.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ags/tag9.xml><?xml version="1.0" encoding="utf-8"?>
<p:tagLst xmlns:a="http://schemas.openxmlformats.org/drawingml/2006/main" xmlns:r="http://schemas.openxmlformats.org/officeDocument/2006/relationships" xmlns:p="http://schemas.openxmlformats.org/presentationml/2006/main">
  <p:tag name="SWI" val="2"/>
  <p:tag name="NBP" val="1"/>
  <p:tag name="SPT" val="FALSE"/>
  <p:tag name="CVB" val="2"/>
  <p:tag name="BSN" val="2"/>
  <p:tag name="LFXCI" val="0"/>
  <p:tag name="SVT" val="TRUE"/>
  <p:tag name="CII" val="2"/>
</p:tagLst>
</file>

<file path=ppt/theme/theme1.xml><?xml version="1.0" encoding="utf-8"?>
<a:theme xmlns:a="http://schemas.openxmlformats.org/drawingml/2006/main" name="CoopRob-presentations">
  <a:themeElements>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fontScheme name="CoopRob-presentations">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bg1"/>
          </a:buClr>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oopRob-presentatio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opRob-presentatio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opRob-presentatio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opRob-present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opRob-present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opRob-present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opRob-presentations 8">
        <a:dk1>
          <a:srgbClr val="000000"/>
        </a:dk1>
        <a:lt1>
          <a:srgbClr val="FFFFFF"/>
        </a:lt1>
        <a:dk2>
          <a:srgbClr val="000000"/>
        </a:dk2>
        <a:lt2>
          <a:srgbClr val="808080"/>
        </a:lt2>
        <a:accent1>
          <a:srgbClr val="FFD96D"/>
        </a:accent1>
        <a:accent2>
          <a:srgbClr val="0000E0"/>
        </a:accent2>
        <a:accent3>
          <a:srgbClr val="FFFFFF"/>
        </a:accent3>
        <a:accent4>
          <a:srgbClr val="000000"/>
        </a:accent4>
        <a:accent5>
          <a:srgbClr val="FFE9BA"/>
        </a:accent5>
        <a:accent6>
          <a:srgbClr val="0000CB"/>
        </a:accent6>
        <a:hlink>
          <a:srgbClr val="CC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Settings\sdeloach\Application Data\Microsoft\Templates\CoopRob-presentations.pot</Template>
  <TotalTime>41081</TotalTime>
  <Words>3830</Words>
  <Application>Microsoft Office PowerPoint</Application>
  <PresentationFormat>On-screen Show (4:3)</PresentationFormat>
  <Paragraphs>598</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CoopRob-presentations</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CIS736-Basics-01-Math</dc:title>
  <dc:creator>William H. Hsu</dc:creator>
  <cp:lastModifiedBy>William H. Hsu</cp:lastModifiedBy>
  <cp:revision>2048</cp:revision>
  <dcterms:created xsi:type="dcterms:W3CDTF">1601-01-01T00:00:00Z</dcterms:created>
  <dcterms:modified xsi:type="dcterms:W3CDTF">2011-03-06T03:45:44Z</dcterms:modified>
</cp:coreProperties>
</file>