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545" r:id="rId2"/>
    <p:sldId id="929" r:id="rId3"/>
    <p:sldId id="370" r:id="rId4"/>
    <p:sldId id="930" r:id="rId5"/>
    <p:sldId id="960" r:id="rId6"/>
    <p:sldId id="941" r:id="rId7"/>
    <p:sldId id="942" r:id="rId8"/>
    <p:sldId id="1004" r:id="rId9"/>
    <p:sldId id="1005" r:id="rId10"/>
    <p:sldId id="962" r:id="rId11"/>
    <p:sldId id="1012" r:id="rId12"/>
    <p:sldId id="1006" r:id="rId13"/>
    <p:sldId id="1007" r:id="rId14"/>
    <p:sldId id="958" r:id="rId15"/>
    <p:sldId id="956" r:id="rId16"/>
    <p:sldId id="963" r:id="rId17"/>
    <p:sldId id="964" r:id="rId18"/>
    <p:sldId id="965" r:id="rId19"/>
    <p:sldId id="966" r:id="rId20"/>
    <p:sldId id="967" r:id="rId21"/>
    <p:sldId id="968" r:id="rId22"/>
    <p:sldId id="969" r:id="rId23"/>
    <p:sldId id="970" r:id="rId24"/>
    <p:sldId id="1009" r:id="rId25"/>
    <p:sldId id="1010" r:id="rId26"/>
    <p:sldId id="1011" r:id="rId27"/>
    <p:sldId id="999" r:id="rId28"/>
    <p:sldId id="1000" r:id="rId29"/>
    <p:sldId id="1001" r:id="rId30"/>
    <p:sldId id="1002" r:id="rId31"/>
    <p:sldId id="928" r:id="rId32"/>
    <p:sldId id="547" r:id="rId33"/>
  </p:sldIdLst>
  <p:sldSz cx="9144000" cy="6858000" type="screen4x3"/>
  <p:notesSz cx="7315200" cy="9601200"/>
  <p:custDataLst>
    <p:tags r:id="rId36"/>
  </p:custDataLst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8000"/>
    <a:srgbClr val="0066CC"/>
    <a:srgbClr val="0000CC"/>
    <a:srgbClr val="FF9900"/>
    <a:srgbClr val="0099CC"/>
    <a:srgbClr val="669900"/>
    <a:srgbClr val="FF6600"/>
    <a:srgbClr val="800000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9" autoAdjust="0"/>
    <p:restoredTop sz="93977" autoAdjust="0"/>
  </p:normalViewPr>
  <p:slideViewPr>
    <p:cSldViewPr>
      <p:cViewPr varScale="1">
        <p:scale>
          <a:sx n="110" d="100"/>
          <a:sy n="110" d="100"/>
        </p:scale>
        <p:origin x="-11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32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fld id="{FE0B76BF-F47A-4723-ACD4-4C04EDB04D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fld id="{D8BEFEEC-EB37-4FAD-B44A-F724FBA528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F8B00-6917-4FF9-90B8-816218DC4A8F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81B79-FE0C-4BB4-A9FE-D1C6CC95DFE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9D05A1-954A-4984-9D92-2B3FA9AA8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211B33-C633-4EDB-9E7A-FB569C08CD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8763" y="111125"/>
            <a:ext cx="2022475" cy="598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338" y="111125"/>
            <a:ext cx="5915025" cy="598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2A7B45-6600-4D7E-9D61-86B0B211B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AC73EB-7913-4AC9-BDCE-9A74ED0A0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E8ED23-ADBF-4257-894E-C26DAF4ED1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957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1371600"/>
            <a:ext cx="3897313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64A9E5-E909-481E-89C3-C410227BC7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10C518-6918-490E-8D38-B435C9558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C9DA52-0F76-4537-968F-1029BB6C49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9A7722-CC11-43EE-9610-CCF780E920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BC47EB-CAD1-4589-B5DE-86656CC21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878815-2EB3-4AC4-A767-C0B7F04A6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 rot="5400000">
            <a:off x="4379912" y="2093913"/>
            <a:ext cx="384175" cy="9144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1338" y="111125"/>
            <a:ext cx="804545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99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9454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384175" cy="6858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84150" y="6262688"/>
            <a:ext cx="406400" cy="4064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82588" y="6092825"/>
            <a:ext cx="398462" cy="3794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565900" y="6461125"/>
            <a:ext cx="257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Computing &amp; Information Sciences</a:t>
            </a:r>
          </a:p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Kansas State University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23825"/>
            <a:ext cx="515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000" b="0">
                <a:solidFill>
                  <a:srgbClr val="FFFF99"/>
                </a:solidFill>
                <a:latin typeface="+mj-lt"/>
              </a:defRPr>
            </a:lvl1pPr>
          </a:lstStyle>
          <a:p>
            <a:fld id="{E57356D4-33B4-4E75-9FC2-36B203D83DE4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498475" y="76200"/>
            <a:ext cx="720725" cy="838200"/>
            <a:chOff x="1344" y="384"/>
            <a:chExt cx="1488" cy="1728"/>
          </a:xfrm>
        </p:grpSpPr>
        <p:sp>
          <p:nvSpPr>
            <p:cNvPr id="7181" name="Oval 13"/>
            <p:cNvSpPr>
              <a:spLocks noChangeArrowheads="1"/>
            </p:cNvSpPr>
            <p:nvPr/>
          </p:nvSpPr>
          <p:spPr bwMode="auto">
            <a:xfrm>
              <a:off x="1344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auto">
            <a:xfrm>
              <a:off x="1344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auto">
            <a:xfrm>
              <a:off x="1920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auto">
            <a:xfrm>
              <a:off x="2256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auto">
            <a:xfrm>
              <a:off x="2592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auto">
            <a:xfrm>
              <a:off x="1920" y="1392"/>
              <a:ext cx="240" cy="240"/>
            </a:xfrm>
            <a:prstGeom prst="ellipse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Oval 19"/>
            <p:cNvSpPr>
              <a:spLocks noChangeArrowheads="1"/>
            </p:cNvSpPr>
            <p:nvPr/>
          </p:nvSpPr>
          <p:spPr bwMode="auto">
            <a:xfrm>
              <a:off x="1632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Oval 20"/>
            <p:cNvSpPr>
              <a:spLocks noChangeArrowheads="1"/>
            </p:cNvSpPr>
            <p:nvPr/>
          </p:nvSpPr>
          <p:spPr bwMode="auto">
            <a:xfrm>
              <a:off x="2304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189" name="AutoShape 21"/>
            <p:cNvCxnSpPr>
              <a:cxnSpLocks noChangeShapeType="1"/>
              <a:stCxn id="7182" idx="4"/>
              <a:endCxn id="7181" idx="0"/>
            </p:cNvCxnSpPr>
            <p:nvPr/>
          </p:nvCxnSpPr>
          <p:spPr bwMode="auto">
            <a:xfrm>
              <a:off x="1464" y="636"/>
              <a:ext cx="0" cy="2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0" name="AutoShape 22"/>
            <p:cNvCxnSpPr>
              <a:cxnSpLocks noChangeShapeType="1"/>
              <a:stCxn id="7184" idx="3"/>
              <a:endCxn id="7183" idx="0"/>
            </p:cNvCxnSpPr>
            <p:nvPr/>
          </p:nvCxnSpPr>
          <p:spPr bwMode="auto">
            <a:xfrm flipH="1">
              <a:off x="2040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1" name="AutoShape 23"/>
            <p:cNvCxnSpPr>
              <a:cxnSpLocks noChangeShapeType="1"/>
              <a:stCxn id="7184" idx="5"/>
              <a:endCxn id="7185" idx="0"/>
            </p:cNvCxnSpPr>
            <p:nvPr/>
          </p:nvCxnSpPr>
          <p:spPr bwMode="auto">
            <a:xfrm>
              <a:off x="2461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2" name="AutoShape 24"/>
            <p:cNvCxnSpPr>
              <a:cxnSpLocks noChangeShapeType="1"/>
              <a:stCxn id="7181" idx="4"/>
              <a:endCxn id="7186" idx="1"/>
            </p:cNvCxnSpPr>
            <p:nvPr/>
          </p:nvCxnSpPr>
          <p:spPr bwMode="auto">
            <a:xfrm>
              <a:off x="1464" y="1152"/>
              <a:ext cx="491" cy="2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3" name="AutoShape 25"/>
            <p:cNvCxnSpPr>
              <a:cxnSpLocks noChangeShapeType="1"/>
              <a:stCxn id="7183" idx="4"/>
              <a:endCxn id="7186" idx="0"/>
            </p:cNvCxnSpPr>
            <p:nvPr/>
          </p:nvCxnSpPr>
          <p:spPr bwMode="auto">
            <a:xfrm>
              <a:off x="2040" y="1152"/>
              <a:ext cx="0" cy="2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4" name="AutoShape 26"/>
            <p:cNvCxnSpPr>
              <a:cxnSpLocks noChangeShapeType="1"/>
              <a:stCxn id="7185" idx="4"/>
              <a:endCxn id="7188" idx="0"/>
            </p:cNvCxnSpPr>
            <p:nvPr/>
          </p:nvCxnSpPr>
          <p:spPr bwMode="auto">
            <a:xfrm flipH="1">
              <a:off x="2424" y="1152"/>
              <a:ext cx="288" cy="70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5" name="AutoShape 27"/>
            <p:cNvCxnSpPr>
              <a:cxnSpLocks noChangeShapeType="1"/>
              <a:stCxn id="7186" idx="5"/>
              <a:endCxn id="7188" idx="1"/>
            </p:cNvCxnSpPr>
            <p:nvPr/>
          </p:nvCxnSpPr>
          <p:spPr bwMode="auto">
            <a:xfrm>
              <a:off x="2125" y="1609"/>
              <a:ext cx="214" cy="28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6" name="AutoShape 28"/>
            <p:cNvCxnSpPr>
              <a:cxnSpLocks noChangeShapeType="1"/>
              <a:stCxn id="7186" idx="3"/>
              <a:endCxn id="7187" idx="0"/>
            </p:cNvCxnSpPr>
            <p:nvPr/>
          </p:nvCxnSpPr>
          <p:spPr bwMode="auto">
            <a:xfrm flipH="1">
              <a:off x="1752" y="1609"/>
              <a:ext cx="203" cy="2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</p:grpSp>
      <p:pic>
        <p:nvPicPr>
          <p:cNvPr id="7197" name="Picture 29" descr="powerca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5800" y="5802313"/>
            <a:ext cx="838200" cy="674687"/>
          </a:xfrm>
          <a:prstGeom prst="rect">
            <a:avLst/>
          </a:prstGeom>
          <a:noFill/>
        </p:spPr>
      </p:pic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0" y="6461125"/>
            <a:ext cx="26997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CIS 536/636</a:t>
            </a:r>
          </a:p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Introduction to</a:t>
            </a:r>
            <a:r>
              <a:rPr lang="en-US" sz="1000" b="0" u="none" baseline="0" dirty="0" smtClean="0">
                <a:solidFill>
                  <a:srgbClr val="FFFF99"/>
                </a:solidFill>
                <a:latin typeface="Copperplate Gothic Light" pitchFamily="34" charset="0"/>
              </a:rPr>
              <a:t> </a:t>
            </a: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Computer Graphics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4036850" y="6535579"/>
            <a:ext cx="13901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Lecture 23 of 41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­"/>
        <a:defRPr>
          <a:solidFill>
            <a:srgbClr val="5B0DA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u"/>
        <a:defRPr sz="1400">
          <a:solidFill>
            <a:srgbClr val="5B0DA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ieUq45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cis.ksu.edu/~bhsu" TargetMode="External"/><Relationship Id="rId12" Type="http://schemas.openxmlformats.org/officeDocument/2006/relationships/hyperlink" Target="http://bit.ly/hv6zv0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hyperlink" Target="http://www.kddresearch.org/Courses/CIS636" TargetMode="External"/><Relationship Id="rId11" Type="http://schemas.openxmlformats.org/officeDocument/2006/relationships/hyperlink" Target="http://bit.ly/eBnCY4" TargetMode="External"/><Relationship Id="rId5" Type="http://schemas.openxmlformats.org/officeDocument/2006/relationships/hyperlink" Target="http://bit.ly/eVizrE" TargetMode="External"/><Relationship Id="rId10" Type="http://schemas.openxmlformats.org/officeDocument/2006/relationships/hyperlink" Target="http://bit.ly/f1GvTS" TargetMode="External"/><Relationship Id="rId4" Type="http://schemas.openxmlformats.org/officeDocument/2006/relationships/hyperlink" Target="http://bit.ly/hGvXlH" TargetMode="External"/><Relationship Id="rId9" Type="http://schemas.openxmlformats.org/officeDocument/2006/relationships/hyperlink" Target="http://bit.ly/gVxRF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7.gif"/><Relationship Id="rId5" Type="http://schemas.openxmlformats.org/officeDocument/2006/relationships/image" Target="../media/image23.png"/><Relationship Id="rId4" Type="http://schemas.openxmlformats.org/officeDocument/2006/relationships/hyperlink" Target="http://bit.ly/h9AHR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4.png"/><Relationship Id="rId5" Type="http://schemas.openxmlformats.org/officeDocument/2006/relationships/image" Target="../media/image5.gif"/><Relationship Id="rId4" Type="http://schemas.openxmlformats.org/officeDocument/2006/relationships/hyperlink" Target="http://bit.ly/f0ViA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5.png"/><Relationship Id="rId5" Type="http://schemas.openxmlformats.org/officeDocument/2006/relationships/image" Target="../media/image5.gif"/><Relationship Id="rId4" Type="http://schemas.openxmlformats.org/officeDocument/2006/relationships/hyperlink" Target="http://bit.ly/f0ViA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6.png"/><Relationship Id="rId5" Type="http://schemas.openxmlformats.org/officeDocument/2006/relationships/image" Target="../media/image5.gif"/><Relationship Id="rId4" Type="http://schemas.openxmlformats.org/officeDocument/2006/relationships/hyperlink" Target="http://bit.ly/f0ViA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7.gif"/><Relationship Id="rId5" Type="http://schemas.openxmlformats.org/officeDocument/2006/relationships/image" Target="../media/image27.jpeg"/><Relationship Id="rId4" Type="http://schemas.openxmlformats.org/officeDocument/2006/relationships/hyperlink" Target="http://bit.ly/h9AHR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28.png"/><Relationship Id="rId5" Type="http://schemas.openxmlformats.org/officeDocument/2006/relationships/hyperlink" Target="http://bit.ly/f8Myky" TargetMode="External"/><Relationship Id="rId4" Type="http://schemas.openxmlformats.org/officeDocument/2006/relationships/hyperlink" Target="http://bit.ly/feUES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9.png"/><Relationship Id="rId5" Type="http://schemas.openxmlformats.org/officeDocument/2006/relationships/image" Target="../media/image7.gif"/><Relationship Id="rId4" Type="http://schemas.openxmlformats.org/officeDocument/2006/relationships/hyperlink" Target="http://bit.ly/h9AHR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hyperlink" Target="http://bit.ly/h9AHRg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31.png"/><Relationship Id="rId5" Type="http://schemas.openxmlformats.org/officeDocument/2006/relationships/hyperlink" Target="http://bit.ly/h9AHRg" TargetMode="External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32.png"/><Relationship Id="rId5" Type="http://schemas.openxmlformats.org/officeDocument/2006/relationships/hyperlink" Target="http://bit.ly/h9AHRg" TargetMode="Externa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hyperlink" Target="http://youtu.be/-jBKKV2V8eU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33.png"/><Relationship Id="rId5" Type="http://schemas.openxmlformats.org/officeDocument/2006/relationships/hyperlink" Target="http://bit.ly/h9AHRg" TargetMode="External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34.png"/><Relationship Id="rId5" Type="http://schemas.openxmlformats.org/officeDocument/2006/relationships/hyperlink" Target="http://bit.ly/h9AHRg" TargetMode="External"/><Relationship Id="rId4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35.png"/><Relationship Id="rId5" Type="http://schemas.openxmlformats.org/officeDocument/2006/relationships/hyperlink" Target="http://bit.ly/h9AHRg" TargetMode="External"/><Relationship Id="rId4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hyperlink" Target="http://bit.ly/fcGufq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hyperlink" Target="http://bit.ly/dQy8Cp" TargetMode="External"/><Relationship Id="rId5" Type="http://schemas.openxmlformats.org/officeDocument/2006/relationships/hyperlink" Target="http://bit.ly/h9AHRg" TargetMode="External"/><Relationship Id="rId4" Type="http://schemas.openxmlformats.org/officeDocument/2006/relationships/image" Target="../media/image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5.gif"/><Relationship Id="rId5" Type="http://schemas.openxmlformats.org/officeDocument/2006/relationships/hyperlink" Target="http://bit.ly/f0ViAN" TargetMode="Externa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37.png"/><Relationship Id="rId5" Type="http://schemas.openxmlformats.org/officeDocument/2006/relationships/image" Target="../media/image5.gif"/><Relationship Id="rId4" Type="http://schemas.openxmlformats.org/officeDocument/2006/relationships/hyperlink" Target="http://bit.ly/f0ViAN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hr8r2u" TargetMode="External"/><Relationship Id="rId3" Type="http://schemas.openxmlformats.org/officeDocument/2006/relationships/notesSlide" Target="../notesSlides/notesSlide26.xml"/><Relationship Id="rId7" Type="http://schemas.openxmlformats.org/officeDocument/2006/relationships/hyperlink" Target="http://bit.ly/hsyTb0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hyperlink" Target="http://bit.ly/eh2d1c" TargetMode="External"/><Relationship Id="rId5" Type="http://schemas.openxmlformats.org/officeDocument/2006/relationships/hyperlink" Target="http://bit.ly/dLvejg" TargetMode="External"/><Relationship Id="rId4" Type="http://schemas.openxmlformats.org/officeDocument/2006/relationships/hyperlink" Target="http://bit.ly/hH43dX" TargetMode="External"/><Relationship Id="rId9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eA8PXN" TargetMode="External"/><Relationship Id="rId13" Type="http://schemas.openxmlformats.org/officeDocument/2006/relationships/image" Target="../media/image42.gif"/><Relationship Id="rId3" Type="http://schemas.openxmlformats.org/officeDocument/2006/relationships/notesSlide" Target="../notesSlides/notesSlide27.xml"/><Relationship Id="rId7" Type="http://schemas.openxmlformats.org/officeDocument/2006/relationships/hyperlink" Target="http://avl.ncsa.illinois.edu/" TargetMode="External"/><Relationship Id="rId12" Type="http://schemas.openxmlformats.org/officeDocument/2006/relationships/image" Target="../media/image4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hyperlink" Target="http://youtu.be/EgumU0Ns1YI" TargetMode="External"/><Relationship Id="rId11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hyperlink" Target="http://1.usa.gov/c02xuQ" TargetMode="External"/><Relationship Id="rId4" Type="http://schemas.openxmlformats.org/officeDocument/2006/relationships/hyperlink" Target="http://youtu.be/pE-1G_476nA" TargetMode="External"/><Relationship Id="rId9" Type="http://schemas.openxmlformats.org/officeDocument/2006/relationships/hyperlink" Target="http://bit.ly/9QHax4" TargetMode="External"/><Relationship Id="rId14" Type="http://schemas.openxmlformats.org/officeDocument/2006/relationships/image" Target="../media/image43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notesSlide" Target="../notesSlides/notesSlide28.xml"/><Relationship Id="rId7" Type="http://schemas.openxmlformats.org/officeDocument/2006/relationships/hyperlink" Target="http://bit.ly/dKNEnU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hyperlink" Target="http://bit.ly/feQxNK" TargetMode="External"/><Relationship Id="rId5" Type="http://schemas.openxmlformats.org/officeDocument/2006/relationships/hyperlink" Target="http://bit.ly/fAvNeP" TargetMode="Externa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y2gQk" TargetMode="External"/><Relationship Id="rId3" Type="http://schemas.openxmlformats.org/officeDocument/2006/relationships/notesSlide" Target="../notesSlides/notesSlide29.xml"/><Relationship Id="rId7" Type="http://schemas.openxmlformats.org/officeDocument/2006/relationships/hyperlink" Target="http://bit.ly/hskSyX" TargetMode="External"/><Relationship Id="rId12" Type="http://schemas.openxmlformats.org/officeDocument/2006/relationships/hyperlink" Target="http://bit.ly/2qvPYF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hyperlink" Target="http://bit.ly/wbvoL" TargetMode="External"/><Relationship Id="rId11" Type="http://schemas.openxmlformats.org/officeDocument/2006/relationships/hyperlink" Target="http://bit.ly/eENHXt" TargetMode="External"/><Relationship Id="rId5" Type="http://schemas.openxmlformats.org/officeDocument/2006/relationships/hyperlink" Target="http://bit.ly/hzfAQx" TargetMode="External"/><Relationship Id="rId10" Type="http://schemas.openxmlformats.org/officeDocument/2006/relationships/hyperlink" Target="http://bit.ly/ftALjU" TargetMode="External"/><Relationship Id="rId4" Type="http://schemas.openxmlformats.org/officeDocument/2006/relationships/image" Target="../media/image46.jpeg"/><Relationship Id="rId9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hyperlink" Target="http://bit.ly/dLTir7" TargetMode="External"/><Relationship Id="rId11" Type="http://schemas.openxmlformats.org/officeDocument/2006/relationships/hyperlink" Target="http://bit.ly/a9UviT" TargetMode="External"/><Relationship Id="rId5" Type="http://schemas.openxmlformats.org/officeDocument/2006/relationships/hyperlink" Target="http://bit.ly/2qT35y" TargetMode="External"/><Relationship Id="rId10" Type="http://schemas.openxmlformats.org/officeDocument/2006/relationships/image" Target="../media/image51.png"/><Relationship Id="rId4" Type="http://schemas.openxmlformats.org/officeDocument/2006/relationships/image" Target="../media/image48.jpeg"/><Relationship Id="rId9" Type="http://schemas.openxmlformats.org/officeDocument/2006/relationships/hyperlink" Target="http://bit.ly/gRRML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4" Type="http://schemas.openxmlformats.org/officeDocument/2006/relationships/hyperlink" Target="http://bit.ly/e1nuo9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ig.com/" TargetMode="External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hyperlink" Target="http://www.cs.virginia.edu/~dbrogan/" TargetMode="Externa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5.gif"/><Relationship Id="rId11" Type="http://schemas.openxmlformats.org/officeDocument/2006/relationships/hyperlink" Target="http://www.cse.ohio-state.edu/~parent/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7.gif"/><Relationship Id="rId4" Type="http://schemas.openxmlformats.org/officeDocument/2006/relationships/hyperlink" Target="http://graphics.ucsd.edu/" TargetMode="Externa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7.gif"/><Relationship Id="rId5" Type="http://schemas.openxmlformats.org/officeDocument/2006/relationships/image" Target="../media/image10.png"/><Relationship Id="rId4" Type="http://schemas.openxmlformats.org/officeDocument/2006/relationships/hyperlink" Target="http://bit.ly/h9AHR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hyperlink" Target="http://bit.ly/f8Myky" TargetMode="External"/><Relationship Id="rId10" Type="http://schemas.openxmlformats.org/officeDocument/2006/relationships/hyperlink" Target="http://bit.ly/gVaQCX" TargetMode="External"/><Relationship Id="rId4" Type="http://schemas.openxmlformats.org/officeDocument/2006/relationships/hyperlink" Target="http://bit.ly/feUESy" TargetMode="External"/><Relationship Id="rId9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5.jpeg"/><Relationship Id="rId5" Type="http://schemas.openxmlformats.org/officeDocument/2006/relationships/hyperlink" Target="http://bit.ly/f8Myky" TargetMode="External"/><Relationship Id="rId4" Type="http://schemas.openxmlformats.org/officeDocument/2006/relationships/hyperlink" Target="http://bit.ly/feUESy" TargetMode="External"/><Relationship Id="rId9" Type="http://schemas.openxmlformats.org/officeDocument/2006/relationships/hyperlink" Target="http://bit.ly/6NIXV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hyperlink" Target="http://bit.ly/e1nuo9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hyperlink" Target="http://bit.ly/6NIXVr" TargetMode="Externa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9.xml"/><Relationship Id="rId7" Type="http://schemas.openxmlformats.org/officeDocument/2006/relationships/hyperlink" Target="http://bit.ly/he0LN9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hyperlink" Target="http://bit.ly/hR88V2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18.gif"/><Relationship Id="rId10" Type="http://schemas.openxmlformats.org/officeDocument/2006/relationships/image" Target="../media/image21.png"/><Relationship Id="rId4" Type="http://schemas.openxmlformats.org/officeDocument/2006/relationships/hyperlink" Target="http://bit.ly/g32DQ5" TargetMode="Externa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1009650" y="2286000"/>
            <a:ext cx="77533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/>
              <a:t>William H. Hsu</a:t>
            </a:r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/>
              <a:t>Department of Computing and Information Sciences, </a:t>
            </a:r>
            <a:r>
              <a:rPr lang="en-US" sz="2000" dirty="0" smtClean="0"/>
              <a:t>KSU</a:t>
            </a:r>
            <a:endParaRPr lang="en-US" sz="1600" dirty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dirty="0"/>
          </a:p>
          <a:p>
            <a:pPr marL="342900" indent="-342900" algn="ctr">
              <a:buClr>
                <a:srgbClr val="5B0DAA"/>
              </a:buClr>
            </a:pPr>
            <a:r>
              <a:rPr lang="en-US" sz="1600" dirty="0" smtClean="0"/>
              <a:t>KSOL course pages: </a:t>
            </a:r>
            <a:r>
              <a:rPr lang="en-US" sz="1600" dirty="0" smtClean="0">
                <a:solidFill>
                  <a:srgbClr val="0000CC"/>
                </a:solidFill>
                <a:hlinkClick r:id="rId4"/>
              </a:rPr>
              <a:t>http://bit.ly/hGvXlH</a:t>
            </a:r>
            <a:r>
              <a:rPr lang="en-US" sz="1600" dirty="0" smtClean="0">
                <a:solidFill>
                  <a:srgbClr val="0000CC"/>
                </a:solidFill>
              </a:rPr>
              <a:t> / </a:t>
            </a:r>
            <a:r>
              <a:rPr lang="en-US" sz="1600" dirty="0" smtClean="0">
                <a:solidFill>
                  <a:srgbClr val="0000CC"/>
                </a:solidFill>
                <a:hlinkClick r:id="rId5"/>
              </a:rPr>
              <a:t>http://bit.ly/eVizrE</a:t>
            </a:r>
            <a:r>
              <a:rPr lang="en-US" sz="1600" dirty="0" smtClean="0">
                <a:solidFill>
                  <a:srgbClr val="0000CC"/>
                </a:solidFill>
              </a:rPr>
              <a:t> 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Public mirror web site: </a:t>
            </a:r>
            <a:r>
              <a:rPr lang="en-US" sz="1600" dirty="0" smtClean="0">
                <a:hlinkClick r:id="rId6"/>
              </a:rPr>
              <a:t>http://www.kddresearch.org/Courses/CIS636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Instructor home page: </a:t>
            </a:r>
            <a:r>
              <a:rPr lang="en-US" sz="1600" u="sng" dirty="0" smtClean="0">
                <a:hlinkClick r:id="rId7"/>
              </a:rPr>
              <a:t>http://www.cis.ksu.edu/~bhsu</a:t>
            </a: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Readings:</a:t>
            </a:r>
            <a:endParaRPr lang="en-US" sz="1600" dirty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Today: Chapter 10, 13, </a:t>
            </a:r>
            <a:r>
              <a:rPr lang="en-US" sz="1600" b="0" dirty="0" smtClean="0">
                <a:latin typeface="Arial"/>
                <a:cs typeface="Arial"/>
              </a:rPr>
              <a:t>§</a:t>
            </a:r>
            <a:r>
              <a:rPr lang="en-US" sz="1600" b="0" dirty="0" smtClean="0"/>
              <a:t>17.3 – 17.5, Eberly </a:t>
            </a:r>
            <a:r>
              <a:rPr lang="en-US" sz="1600" b="0" i="1" dirty="0" smtClean="0"/>
              <a:t>2</a:t>
            </a:r>
            <a:r>
              <a:rPr lang="en-US" sz="1600" b="0" i="1" baseline="30000" dirty="0" smtClean="0"/>
              <a:t>e </a:t>
            </a:r>
            <a:r>
              <a:rPr lang="en-US" sz="1600" b="0" dirty="0" smtClean="0"/>
              <a:t>– see </a:t>
            </a:r>
            <a:r>
              <a:rPr lang="en-US" sz="1600" dirty="0" smtClean="0">
                <a:hlinkClick r:id="rId8"/>
              </a:rPr>
              <a:t>http://bit.ly/ieUq45</a:t>
            </a:r>
            <a:endParaRPr lang="en-US" sz="1600" dirty="0" smtClean="0">
              <a:solidFill>
                <a:srgbClr val="FF6600"/>
              </a:solidFill>
            </a:endParaRPr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>
                <a:latin typeface="Arial"/>
                <a:cs typeface="Arial"/>
              </a:rPr>
              <a:t>Next class: §</a:t>
            </a:r>
            <a:r>
              <a:rPr lang="en-US" sz="1600" b="0" dirty="0" smtClean="0"/>
              <a:t>2.4.3, 8.1, Eberly </a:t>
            </a:r>
            <a:r>
              <a:rPr lang="en-US" sz="1600" b="0" i="1" dirty="0" smtClean="0"/>
              <a:t>2</a:t>
            </a:r>
            <a:r>
              <a:rPr lang="en-US" sz="1600" b="0" i="1" baseline="30000" dirty="0" smtClean="0"/>
              <a:t>e</a:t>
            </a:r>
            <a:r>
              <a:rPr lang="en-US" sz="1600" b="0" dirty="0" smtClean="0"/>
              <a:t>, </a:t>
            </a:r>
            <a:r>
              <a:rPr lang="en-US" sz="1600" dirty="0" smtClean="0">
                <a:solidFill>
                  <a:srgbClr val="FF6600"/>
                </a:solidFill>
              </a:rPr>
              <a:t>GL handout</a:t>
            </a:r>
            <a:endParaRPr lang="en-US" sz="1600" dirty="0" smtClean="0">
              <a:latin typeface="Arial"/>
              <a:cs typeface="Arial"/>
            </a:endParaRPr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>
                <a:latin typeface="Arial"/>
                <a:cs typeface="Arial"/>
              </a:rPr>
              <a:t>Wikipedia, </a:t>
            </a:r>
            <a:r>
              <a:rPr lang="en-US" sz="1600" b="0" i="1" dirty="0" smtClean="0">
                <a:latin typeface="Arial"/>
                <a:cs typeface="Arial"/>
              </a:rPr>
              <a:t>Visualization</a:t>
            </a:r>
            <a:r>
              <a:rPr lang="en-US" sz="1600" b="0" dirty="0" smtClean="0">
                <a:latin typeface="Arial"/>
                <a:cs typeface="Arial"/>
              </a:rPr>
              <a:t>: </a:t>
            </a:r>
            <a:r>
              <a:rPr lang="en-US" sz="1600" dirty="0" smtClean="0">
                <a:hlinkClick r:id="rId9"/>
              </a:rPr>
              <a:t>http://bit.ly/gVxRFp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>
                <a:latin typeface="Arial"/>
                <a:cs typeface="Arial"/>
              </a:rPr>
              <a:t>Wikipedia on </a:t>
            </a:r>
            <a:r>
              <a:rPr lang="en-US" sz="1600" b="0" dirty="0" err="1" smtClean="0">
                <a:latin typeface="Arial"/>
                <a:cs typeface="Arial"/>
              </a:rPr>
              <a:t>quaternions</a:t>
            </a:r>
            <a:r>
              <a:rPr lang="en-US" sz="1600" b="0" dirty="0" smtClean="0">
                <a:latin typeface="Arial"/>
                <a:cs typeface="Arial"/>
              </a:rPr>
              <a:t>: </a:t>
            </a:r>
            <a:r>
              <a:rPr lang="en-US" sz="1600" dirty="0" smtClean="0">
                <a:hlinkClick r:id="rId10"/>
              </a:rPr>
              <a:t>http://bit.ly/f1GvTS</a:t>
            </a:r>
            <a:r>
              <a:rPr lang="en-US" sz="1600" dirty="0" smtClean="0"/>
              <a:t>, </a:t>
            </a:r>
            <a:r>
              <a:rPr lang="en-US" sz="1600" dirty="0" smtClean="0">
                <a:hlinkClick r:id="rId11"/>
              </a:rPr>
              <a:t>http://bit.ly/eBnCY4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Reference: Ogre Wiki quaternion primer – </a:t>
            </a:r>
            <a:r>
              <a:rPr lang="en-US" sz="1600" dirty="0" smtClean="0">
                <a:hlinkClick r:id="rId12"/>
              </a:rPr>
              <a:t>http://bit.ly/hv6zv0</a:t>
            </a:r>
            <a:endParaRPr lang="en-US" sz="1600" dirty="0" smtClean="0"/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811476" y="950893"/>
            <a:ext cx="81498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More Rotations; Visualization, Simulation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Videos 4: Virtual &amp; Augmented Reality, </a:t>
            </a:r>
            <a:r>
              <a:rPr lang="en-US" sz="2800" dirty="0" err="1" smtClean="0"/>
              <a:t>Viz-Sim</a:t>
            </a:r>
            <a:endParaRPr lang="en-US" sz="2800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20378" y="76200"/>
            <a:ext cx="753189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Lecture 23 of 41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517853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2000 – 2004 D. Brogan, University of Virginia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 445/645, Introduction to Computer Graphics, </a:t>
            </a:r>
            <a:r>
              <a:rPr lang="en-US" sz="1200" dirty="0" smtClean="0">
                <a:solidFill>
                  <a:srgbClr val="003366"/>
                </a:solidFill>
                <a:hlinkClick r:id="rId4"/>
              </a:rPr>
              <a:t>http://bit.ly/h9AHRg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[4]: Method 3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Euler Angles &amp; Order Independence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371600"/>
            <a:ext cx="771374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uva-computer-scienc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7400" y="6048595"/>
            <a:ext cx="2286000" cy="3522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[5]: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smtClean="0">
                <a:solidFill>
                  <a:srgbClr val="5B0DAA"/>
                </a:solidFill>
                <a:latin typeface="Copperplate Gothic Light" pitchFamily="34" charset="0"/>
              </a:rPr>
              <a:t>Euler Angle Sequences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9" name="Picture 8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1212554"/>
            <a:ext cx="7696200" cy="389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Using Euler Angles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Representing Orientations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9" name="Picture 8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143000"/>
            <a:ext cx="822234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Using Euler Angles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Conversion: Euler Angle to RM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9" name="Picture 8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1219200"/>
            <a:ext cx="752949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517853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2000 – 2004 D. Brogan, University of Virginia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 445/645, Introduction to Computer Graphics, </a:t>
            </a:r>
            <a:r>
              <a:rPr lang="en-US" sz="1200" dirty="0" smtClean="0">
                <a:solidFill>
                  <a:srgbClr val="003366"/>
                </a:solidFill>
                <a:hlinkClick r:id="rId4"/>
              </a:rPr>
              <a:t>http://bit.ly/h9AHRg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[6]: Method 4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Axis-Angle: Specification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8" name="Picture 3" descr="axisAng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743200"/>
            <a:ext cx="4114800" cy="2743200"/>
          </a:xfrm>
          <a:prstGeom prst="rect">
            <a:avLst/>
          </a:prstGeom>
          <a:noFill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09600" y="1143000"/>
            <a:ext cx="778450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i="0" dirty="0">
                <a:solidFill>
                  <a:schemeClr val="tx1"/>
                </a:solidFill>
                <a:effectLst/>
                <a:latin typeface="+mn-lt"/>
              </a:rPr>
              <a:t>Given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i="0" dirty="0">
                <a:solidFill>
                  <a:schemeClr val="tx1"/>
                </a:solidFill>
                <a:effectLst/>
                <a:latin typeface="+mn-lt"/>
              </a:rPr>
              <a:t>   </a:t>
            </a:r>
            <a:r>
              <a:rPr lang="en-US" sz="2400" i="1" dirty="0">
                <a:solidFill>
                  <a:srgbClr val="FF6600"/>
                </a:solidFill>
                <a:effectLst/>
                <a:latin typeface="+mn-lt"/>
              </a:rPr>
              <a:t>r</a:t>
            </a:r>
            <a:r>
              <a:rPr lang="en-US" sz="2400" i="0" dirty="0">
                <a:solidFill>
                  <a:schemeClr val="tx1"/>
                </a:solidFill>
                <a:effectLst/>
                <a:latin typeface="+mn-lt"/>
              </a:rPr>
              <a:t> – </a:t>
            </a:r>
            <a:r>
              <a:rPr lang="en-US" sz="2400" i="0" dirty="0" smtClean="0">
                <a:solidFill>
                  <a:schemeClr val="tx1"/>
                </a:solidFill>
                <a:effectLst/>
                <a:latin typeface="+mn-lt"/>
              </a:rPr>
              <a:t>vector </a:t>
            </a:r>
            <a:r>
              <a:rPr lang="en-US" sz="2400" i="0" dirty="0">
                <a:solidFill>
                  <a:schemeClr val="tx1"/>
                </a:solidFill>
                <a:effectLst/>
                <a:latin typeface="+mn-lt"/>
              </a:rPr>
              <a:t>in space to rotate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i="0" dirty="0">
                <a:solidFill>
                  <a:schemeClr val="tx1"/>
                </a:solidFill>
                <a:effectLst/>
                <a:latin typeface="+mn-lt"/>
              </a:rPr>
              <a:t>  </a:t>
            </a:r>
            <a:r>
              <a:rPr lang="en-US" sz="2400" i="0" dirty="0">
                <a:solidFill>
                  <a:srgbClr val="33CC33"/>
                </a:solidFill>
                <a:effectLst/>
                <a:latin typeface="+mn-lt"/>
              </a:rPr>
              <a:t>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n</a:t>
            </a:r>
            <a:r>
              <a:rPr lang="en-US" sz="2400" i="0" dirty="0">
                <a:solidFill>
                  <a:srgbClr val="33CC33"/>
                </a:solidFill>
                <a:effectLst/>
                <a:latin typeface="+mn-lt"/>
              </a:rPr>
              <a:t> </a:t>
            </a:r>
            <a:r>
              <a:rPr lang="en-US" sz="2400" i="0" dirty="0">
                <a:solidFill>
                  <a:schemeClr val="tx1"/>
                </a:solidFill>
                <a:effectLst/>
                <a:latin typeface="+mn-lt"/>
              </a:rPr>
              <a:t>– </a:t>
            </a:r>
            <a:r>
              <a:rPr lang="en-US" sz="2400" i="0" dirty="0" smtClean="0">
                <a:solidFill>
                  <a:schemeClr val="tx1"/>
                </a:solidFill>
                <a:effectLst/>
                <a:latin typeface="+mn-lt"/>
              </a:rPr>
              <a:t>unit-length </a:t>
            </a:r>
            <a:r>
              <a:rPr lang="en-US" sz="2400" i="0" dirty="0">
                <a:solidFill>
                  <a:schemeClr val="tx1"/>
                </a:solidFill>
                <a:effectLst/>
                <a:latin typeface="+mn-lt"/>
              </a:rPr>
              <a:t>axis in space about which to rotate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i="0" dirty="0" smtClean="0">
                <a:solidFill>
                  <a:schemeClr val="tx1"/>
                </a:solidFill>
                <a:effectLst/>
                <a:latin typeface="+mn-lt"/>
              </a:rPr>
              <a:t>   </a:t>
            </a:r>
            <a:r>
              <a:rPr lang="en-US" sz="2400" i="0" dirty="0" smtClean="0">
                <a:solidFill>
                  <a:schemeClr val="tx1"/>
                </a:solidFill>
                <a:effectLst/>
                <a:latin typeface="+mn-lt"/>
                <a:ea typeface="Tahoma"/>
                <a:cs typeface="Tahoma"/>
                <a:sym typeface="Symbol"/>
              </a:rPr>
              <a:t></a:t>
            </a:r>
            <a:r>
              <a:rPr lang="en-US" sz="2400" i="0" dirty="0" smtClean="0">
                <a:solidFill>
                  <a:schemeClr val="tx1"/>
                </a:solidFill>
                <a:effectLst/>
                <a:latin typeface="+mn-lt"/>
              </a:rPr>
              <a:t> –amount </a:t>
            </a:r>
            <a:r>
              <a:rPr lang="en-US" sz="2400" i="0" dirty="0">
                <a:solidFill>
                  <a:schemeClr val="tx1"/>
                </a:solidFill>
                <a:effectLst/>
                <a:latin typeface="+mn-lt"/>
              </a:rPr>
              <a:t>about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n</a:t>
            </a:r>
            <a:r>
              <a:rPr lang="en-US" sz="2400" i="0" dirty="0">
                <a:solidFill>
                  <a:schemeClr val="tx1"/>
                </a:solidFill>
                <a:effectLst/>
                <a:latin typeface="+mn-lt"/>
              </a:rPr>
              <a:t> to rotate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i="0" dirty="0">
              <a:solidFill>
                <a:schemeClr val="tx1"/>
              </a:solidFill>
              <a:effectLst/>
              <a:latin typeface="+mn-lt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i="0" dirty="0">
                <a:solidFill>
                  <a:schemeClr val="tx1"/>
                </a:solidFill>
                <a:effectLst/>
                <a:latin typeface="+mn-lt"/>
              </a:rPr>
              <a:t>Solve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i="0" dirty="0">
                <a:solidFill>
                  <a:schemeClr val="tx1"/>
                </a:solidFill>
                <a:effectLst/>
                <a:latin typeface="+mn-lt"/>
              </a:rPr>
              <a:t>   </a:t>
            </a:r>
            <a:r>
              <a:rPr lang="en-US" sz="2400" i="1" dirty="0">
                <a:solidFill>
                  <a:srgbClr val="33CC33"/>
                </a:solidFill>
                <a:effectLst/>
                <a:latin typeface="+mn-lt"/>
              </a:rPr>
              <a:t>r’ </a:t>
            </a:r>
            <a:r>
              <a:rPr lang="en-US" sz="2400" i="0" dirty="0" smtClean="0">
                <a:solidFill>
                  <a:schemeClr val="tx1"/>
                </a:solidFill>
                <a:effectLst/>
                <a:latin typeface="+mn-lt"/>
              </a:rPr>
              <a:t>– rotated </a:t>
            </a:r>
            <a:r>
              <a:rPr lang="en-US" sz="2400" i="0" dirty="0">
                <a:solidFill>
                  <a:schemeClr val="tx1"/>
                </a:solidFill>
                <a:effectLst/>
                <a:latin typeface="+mn-lt"/>
              </a:rPr>
              <a:t>vector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829425" y="3505200"/>
            <a:ext cx="304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FF6600"/>
                </a:solidFill>
                <a:effectLst/>
              </a:rPr>
              <a:t>r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343775" y="3276600"/>
            <a:ext cx="401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00FF00"/>
                </a:solidFill>
                <a:effectLst/>
              </a:rPr>
              <a:t>r’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400800" y="3657600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effectLst/>
              </a:rPr>
              <a:t>n</a:t>
            </a:r>
          </a:p>
        </p:txBody>
      </p:sp>
      <p:pic>
        <p:nvPicPr>
          <p:cNvPr id="13" name="Picture 12" descr="uva-computer-scienc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7400" y="6048595"/>
            <a:ext cx="2286000" cy="3522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[7]: Method 5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Quaternions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to RM, Axis-Angle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830669"/>
            <a:ext cx="63244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C00000"/>
                </a:solidFill>
                <a:sym typeface="Symbol" pitchFamily="18" charset="2"/>
              </a:rPr>
              <a:t>Adapted from slides © 2007 – 2011 R. Parent, Ohio State University</a:t>
            </a:r>
            <a:endParaRPr lang="en-GB" sz="1200" dirty="0">
              <a:solidFill>
                <a:srgbClr val="C0000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682 (Computer Animation), </a:t>
            </a:r>
            <a:r>
              <a:rPr lang="en-US" sz="1200" dirty="0" smtClean="0">
                <a:solidFill>
                  <a:srgbClr val="C00000"/>
                </a:solidFill>
                <a:hlinkClick r:id="rId4"/>
              </a:rPr>
              <a:t>http://bit.ly/feUESy</a:t>
            </a:r>
            <a:endParaRPr lang="en-US" sz="120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683/684A (Computer Animation  Algorithms &amp; Techniques), </a:t>
            </a:r>
            <a:r>
              <a:rPr lang="en-US" sz="1200" dirty="0" smtClean="0">
                <a:solidFill>
                  <a:srgbClr val="C00000"/>
                </a:solidFill>
                <a:hlinkClick r:id="rId5"/>
              </a:rPr>
              <a:t>http://bit.ly/f8Myky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endParaRPr lang="en-US" sz="1200" dirty="0">
              <a:solidFill>
                <a:srgbClr val="C00000"/>
              </a:solidFill>
              <a:sym typeface="Symbol" pitchFamily="18" charset="2"/>
            </a:endParaRPr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017" y="1219200"/>
            <a:ext cx="8405583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9582" y="5867400"/>
            <a:ext cx="558018" cy="54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517853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2000 – 2004 D. Brogan, University of Virginia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 445/645, Introduction to Computer Graphics, </a:t>
            </a:r>
            <a:r>
              <a:rPr lang="en-US" sz="1200" dirty="0" smtClean="0">
                <a:solidFill>
                  <a:srgbClr val="003366"/>
                </a:solidFill>
                <a:hlinkClick r:id="rId4"/>
              </a:rPr>
              <a:t>http://bit.ly/h9AHRg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Quaternions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Basic Idea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3" name="Picture 12" descr="uva-computer-scienc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6048595"/>
            <a:ext cx="2286000" cy="3522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427" y="1143000"/>
            <a:ext cx="810677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Quaternions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Definition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3" name="Picture 12" descr="uva-computer-scienc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48595"/>
            <a:ext cx="2286000" cy="3522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295400"/>
            <a:ext cx="807982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5943600"/>
            <a:ext cx="517853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2000 – 2004 D. Brogan, University of Virginia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 445/645, Introduction to Computer Graphics, </a:t>
            </a:r>
            <a:r>
              <a:rPr lang="en-US" sz="1200" dirty="0" smtClean="0">
                <a:solidFill>
                  <a:srgbClr val="003366"/>
                </a:solidFill>
                <a:hlinkClick r:id="rId6"/>
              </a:rPr>
              <a:t>http://bit.ly/h9AHRg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Quaternions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Equivalent RM &amp; Composition</a:t>
            </a:r>
          </a:p>
        </p:txBody>
      </p:sp>
      <p:pic>
        <p:nvPicPr>
          <p:cNvPr id="13" name="Picture 12" descr="uva-computer-scienc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48595"/>
            <a:ext cx="2286000" cy="352205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5943600"/>
            <a:ext cx="517853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2000 – 2004 D. Brogan, University of Virginia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 445/645, Introduction to Computer Graphics, </a:t>
            </a:r>
            <a:r>
              <a:rPr lang="en-US" sz="1200" dirty="0" smtClean="0">
                <a:solidFill>
                  <a:srgbClr val="003366"/>
                </a:solidFill>
                <a:hlinkClick r:id="rId5"/>
              </a:rPr>
              <a:t>http://bit.ly/h9AHRg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512" y="1219200"/>
            <a:ext cx="83740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Quaternions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[4]: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Examples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3" name="Picture 12" descr="uva-computer-scienc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48595"/>
            <a:ext cx="2286000" cy="352205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5943600"/>
            <a:ext cx="517853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2000 – 2004 D. Brogan, University of Virginia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 445/645, Introduction to Computer Graphics, </a:t>
            </a:r>
            <a:r>
              <a:rPr lang="en-US" sz="1200" dirty="0" smtClean="0">
                <a:solidFill>
                  <a:srgbClr val="003366"/>
                </a:solidFill>
                <a:hlinkClick r:id="rId5"/>
              </a:rPr>
              <a:t>http://bit.ly/h9AHRg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5770" y="1066800"/>
            <a:ext cx="788103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Last Class: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17.1 – 17.2, 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Today: Chapter 10, 13,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17.3 – 17.5, 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Next Class: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2.4.3, 8.1, 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r>
              <a:rPr lang="en-US" sz="1800" dirty="0" smtClean="0">
                <a:solidFill>
                  <a:srgbClr val="800000"/>
                </a:solidFill>
              </a:rPr>
              <a:t>, </a:t>
            </a:r>
            <a:r>
              <a:rPr lang="en-US" sz="1800" dirty="0" smtClean="0">
                <a:solidFill>
                  <a:srgbClr val="FF6600"/>
                </a:solidFill>
              </a:rPr>
              <a:t>GL handout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Time: Rotations in Animation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Flight dynamics: roll, pitch, yaw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Matrix, angles (fixed, Euler, axis), </a:t>
            </a:r>
            <a:r>
              <a:rPr lang="en-US" sz="1800" dirty="0" err="1" smtClean="0">
                <a:solidFill>
                  <a:srgbClr val="0000CC"/>
                </a:solidFill>
              </a:rPr>
              <a:t>quaternions</a:t>
            </a:r>
            <a:r>
              <a:rPr lang="en-US" sz="1800" dirty="0" smtClean="0">
                <a:solidFill>
                  <a:srgbClr val="0000CC"/>
                </a:solidFill>
              </a:rPr>
              <a:t>, exponential maps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err="1" smtClean="0">
                <a:solidFill>
                  <a:srgbClr val="800000"/>
                </a:solidFill>
              </a:rPr>
              <a:t>Quaternions</a:t>
            </a:r>
            <a:r>
              <a:rPr lang="en-US" sz="1800" dirty="0" smtClean="0">
                <a:solidFill>
                  <a:srgbClr val="800000"/>
                </a:solidFill>
              </a:rPr>
              <a:t> Concluded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How </a:t>
            </a:r>
            <a:r>
              <a:rPr lang="en-US" sz="1800" dirty="0" err="1" smtClean="0">
                <a:solidFill>
                  <a:srgbClr val="0000CC"/>
                </a:solidFill>
              </a:rPr>
              <a:t>quaternions</a:t>
            </a:r>
            <a:r>
              <a:rPr lang="en-US" sz="1800" dirty="0" smtClean="0">
                <a:solidFill>
                  <a:srgbClr val="0000CC"/>
                </a:solidFill>
              </a:rPr>
              <a:t> work – properties (review)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Equivalent </a:t>
            </a:r>
            <a:r>
              <a:rPr lang="en-US" sz="1800" u="sng" dirty="0" smtClean="0">
                <a:solidFill>
                  <a:srgbClr val="0000CC"/>
                </a:solidFill>
              </a:rPr>
              <a:t>r</a:t>
            </a:r>
            <a:r>
              <a:rPr lang="en-US" sz="1800" dirty="0" smtClean="0">
                <a:solidFill>
                  <a:srgbClr val="0000CC"/>
                </a:solidFill>
              </a:rPr>
              <a:t>otation </a:t>
            </a:r>
            <a:r>
              <a:rPr lang="en-US" sz="1800" u="sng" dirty="0" smtClean="0">
                <a:solidFill>
                  <a:srgbClr val="0000CC"/>
                </a:solidFill>
              </a:rPr>
              <a:t>m</a:t>
            </a:r>
            <a:r>
              <a:rPr lang="en-US" sz="1800" dirty="0" smtClean="0">
                <a:solidFill>
                  <a:srgbClr val="0000CC"/>
                </a:solidFill>
              </a:rPr>
              <a:t>atrix (RM)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Quaternion arithmetic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Composition of rotations by quaternion multiplication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Advantage: easy incremental rotation; camera, character animation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Today: Intro to Visualization, Modeling &amp; Simulation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Virtual reality (VR), virtual environments (VE)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Augmented reality (AR)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76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>
                <a:solidFill>
                  <a:srgbClr val="5B0DAA"/>
                </a:solidFill>
                <a:latin typeface="Copperplate Gothic Light" pitchFamily="34" charset="0"/>
              </a:rPr>
              <a:t>Lecture Outline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Quaternions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[5]: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Interpolation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3" name="Picture 12" descr="uva-computer-scienc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48595"/>
            <a:ext cx="2286000" cy="352205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5943600"/>
            <a:ext cx="517853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2000 – 2004 D. Brogan, University of Virginia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 445/645, Introduction to Computer Graphics, </a:t>
            </a:r>
            <a:r>
              <a:rPr lang="en-US" sz="1200" dirty="0" smtClean="0">
                <a:solidFill>
                  <a:srgbClr val="003366"/>
                </a:solidFill>
                <a:hlinkClick r:id="rId5"/>
              </a:rPr>
              <a:t>http://bit.ly/h9AHRg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1371600"/>
            <a:ext cx="841139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15709" y="5178623"/>
            <a:ext cx="34451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Hint: see </a:t>
            </a:r>
            <a:r>
              <a:rPr lang="en-US" dirty="0" smtClean="0">
                <a:hlinkClick r:id="rId7"/>
              </a:rPr>
              <a:t>http://youtu.be/-jBKKV2V8eU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Quaternions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[6]: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Spherical Linear Interpolation (SLERP)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3" name="Picture 12" descr="uva-computer-scienc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48595"/>
            <a:ext cx="2286000" cy="352205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5943600"/>
            <a:ext cx="517853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2000 – 2004 D. Brogan, University of Virginia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 445/645, Introduction to Computer Graphics, </a:t>
            </a:r>
            <a:r>
              <a:rPr lang="en-US" sz="1200" dirty="0" smtClean="0">
                <a:solidFill>
                  <a:srgbClr val="003366"/>
                </a:solidFill>
                <a:hlinkClick r:id="rId5"/>
              </a:rPr>
              <a:t>http://bit.ly/h9AHRg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219200"/>
            <a:ext cx="824848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Quaternions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[7]: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Comparison with Euler Interpolation 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3" name="Picture 12" descr="uva-computer-scienc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48595"/>
            <a:ext cx="2286000" cy="352205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5943600"/>
            <a:ext cx="517853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2000 – 2004 D. Brogan, University of Virginia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 445/645, Introduction to Computer Graphics, </a:t>
            </a:r>
            <a:r>
              <a:rPr lang="en-US" sz="1200" dirty="0" smtClean="0">
                <a:solidFill>
                  <a:srgbClr val="003366"/>
                </a:solidFill>
                <a:hlinkClick r:id="rId5"/>
              </a:rPr>
              <a:t>http://bit.ly/h9AHRg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1219200"/>
            <a:ext cx="82736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Quaternions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[8]: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Code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3" name="Picture 12" descr="uva-computer-scienc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48595"/>
            <a:ext cx="2286000" cy="352205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5943600"/>
            <a:ext cx="517853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2000 – 2004 D. Brogan, University of Virginia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 445/645, Introduction to Computer Graphics, </a:t>
            </a:r>
            <a:r>
              <a:rPr lang="en-US" sz="1200" dirty="0" smtClean="0">
                <a:solidFill>
                  <a:srgbClr val="003366"/>
                </a:solidFill>
                <a:hlinkClick r:id="rId5"/>
              </a:rPr>
              <a:t>http://bit.ly/h9AHRg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err="1" smtClean="0">
                <a:solidFill>
                  <a:srgbClr val="800000"/>
                </a:solidFill>
              </a:rPr>
              <a:t>Gamasutra</a:t>
            </a:r>
            <a:r>
              <a:rPr lang="en-US" sz="1800" dirty="0" smtClean="0">
                <a:solidFill>
                  <a:srgbClr val="800000"/>
                </a:solidFill>
              </a:rPr>
              <a:t> (1998): </a:t>
            </a:r>
            <a:r>
              <a:rPr lang="en-US" sz="1800" dirty="0" smtClean="0">
                <a:solidFill>
                  <a:srgbClr val="800000"/>
                </a:solidFill>
                <a:hlinkClick r:id="rId6"/>
              </a:rPr>
              <a:t>http://bit.ly/dQy8Cp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Nate </a:t>
            </a:r>
            <a:r>
              <a:rPr lang="en-US" sz="1800" dirty="0" err="1" smtClean="0">
                <a:solidFill>
                  <a:srgbClr val="800000"/>
                </a:solidFill>
              </a:rPr>
              <a:t>Robins’s</a:t>
            </a:r>
            <a:r>
              <a:rPr lang="en-US" sz="1800" dirty="0" smtClean="0">
                <a:solidFill>
                  <a:srgbClr val="800000"/>
                </a:solidFill>
              </a:rPr>
              <a:t> Implementation: </a:t>
            </a:r>
            <a:r>
              <a:rPr lang="en-US" sz="1800" dirty="0" smtClean="0">
                <a:solidFill>
                  <a:srgbClr val="800000"/>
                </a:solidFill>
                <a:hlinkClick r:id="rId7"/>
              </a:rPr>
              <a:t>http://bit.ly/fcGufq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File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gltb.c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gltbMatrix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gltbMotion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Spherical Interpolation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Spheres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143000"/>
            <a:ext cx="830946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5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10" name="Picture 9" descr="UCSD_logo_top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Spherical Interpolation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Hyperspheres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10" name="Picture 9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399" y="1143000"/>
            <a:ext cx="846875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[8]: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Dynamics &amp; Kinematics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Dynamics</a:t>
            </a:r>
            <a:r>
              <a:rPr lang="en-US" sz="1800" dirty="0" smtClean="0">
                <a:solidFill>
                  <a:srgbClr val="800000"/>
                </a:solidFill>
              </a:rPr>
              <a:t>: Study of Motion &amp; Changes in Motion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Forward: model forces over time to find state, </a:t>
            </a:r>
            <a:r>
              <a:rPr lang="en-US" sz="1800" i="1" dirty="0" smtClean="0">
                <a:solidFill>
                  <a:srgbClr val="0000CC"/>
                </a:solidFill>
              </a:rPr>
              <a:t>e.g.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Given: initial position </a:t>
            </a:r>
            <a:r>
              <a:rPr lang="en-US" sz="1800" i="1" dirty="0" smtClean="0">
                <a:solidFill>
                  <a:srgbClr val="0000CC"/>
                </a:solidFill>
              </a:rPr>
              <a:t>p</a:t>
            </a:r>
            <a:r>
              <a:rPr lang="en-US" sz="1800" i="1" baseline="-25000" dirty="0" smtClean="0">
                <a:solidFill>
                  <a:srgbClr val="0000CC"/>
                </a:solidFill>
              </a:rPr>
              <a:t>0 </a:t>
            </a:r>
            <a:r>
              <a:rPr lang="en-US" sz="1800" dirty="0" smtClean="0">
                <a:solidFill>
                  <a:srgbClr val="0000CC"/>
                </a:solidFill>
              </a:rPr>
              <a:t>, velocity </a:t>
            </a:r>
            <a:r>
              <a:rPr lang="en-US" sz="1800" i="1" dirty="0" smtClean="0">
                <a:solidFill>
                  <a:srgbClr val="0000CC"/>
                </a:solidFill>
              </a:rPr>
              <a:t>v</a:t>
            </a:r>
            <a:r>
              <a:rPr lang="en-US" sz="1800" i="1" baseline="-25000" dirty="0" smtClean="0">
                <a:solidFill>
                  <a:srgbClr val="0000CC"/>
                </a:solidFill>
              </a:rPr>
              <a:t>0</a:t>
            </a:r>
            <a:r>
              <a:rPr lang="en-US" sz="1800" dirty="0" smtClean="0">
                <a:solidFill>
                  <a:srgbClr val="0000CC"/>
                </a:solidFill>
              </a:rPr>
              <a:t>, gravitational constants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Calculate: position </a:t>
            </a:r>
            <a:r>
              <a:rPr lang="en-US" sz="1800" i="1" dirty="0" smtClean="0">
                <a:solidFill>
                  <a:srgbClr val="0000CC"/>
                </a:solidFill>
              </a:rPr>
              <a:t>p</a:t>
            </a:r>
            <a:r>
              <a:rPr lang="en-US" sz="1800" i="1" baseline="-25000" dirty="0" smtClean="0">
                <a:solidFill>
                  <a:srgbClr val="0000CC"/>
                </a:solidFill>
              </a:rPr>
              <a:t>t</a:t>
            </a:r>
            <a:r>
              <a:rPr lang="en-US" sz="1800" dirty="0" smtClean="0">
                <a:solidFill>
                  <a:srgbClr val="0000CC"/>
                </a:solidFill>
              </a:rPr>
              <a:t> at time </a:t>
            </a:r>
            <a:r>
              <a:rPr lang="en-US" sz="1800" i="1" dirty="0" smtClean="0">
                <a:solidFill>
                  <a:srgbClr val="0000CC"/>
                </a:solidFill>
              </a:rPr>
              <a:t>t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Inverse: given state and constraints, calculate forces, </a:t>
            </a:r>
            <a:r>
              <a:rPr lang="en-US" sz="1800" i="1" dirty="0" smtClean="0">
                <a:solidFill>
                  <a:srgbClr val="0000CC"/>
                </a:solidFill>
              </a:rPr>
              <a:t>e.g.</a:t>
            </a:r>
            <a:r>
              <a:rPr lang="en-US" sz="1800" dirty="0" smtClean="0">
                <a:solidFill>
                  <a:srgbClr val="0000CC"/>
                </a:solidFill>
              </a:rPr>
              <a:t>,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Given: </a:t>
            </a:r>
            <a:r>
              <a:rPr lang="en-US" sz="1800" i="1" dirty="0" smtClean="0">
                <a:solidFill>
                  <a:srgbClr val="0000CC"/>
                </a:solidFill>
              </a:rPr>
              <a:t>desired</a:t>
            </a:r>
            <a:r>
              <a:rPr lang="en-US" sz="1800" dirty="0" smtClean="0">
                <a:solidFill>
                  <a:srgbClr val="0000CC"/>
                </a:solidFill>
              </a:rPr>
              <a:t> position </a:t>
            </a:r>
            <a:r>
              <a:rPr lang="en-US" sz="1800" i="1" dirty="0" smtClean="0">
                <a:solidFill>
                  <a:srgbClr val="0000CC"/>
                </a:solidFill>
              </a:rPr>
              <a:t>p</a:t>
            </a:r>
            <a:r>
              <a:rPr lang="en-US" sz="1800" i="1" baseline="-25000" dirty="0" smtClean="0">
                <a:solidFill>
                  <a:srgbClr val="0000CC"/>
                </a:solidFill>
              </a:rPr>
              <a:t>t</a:t>
            </a:r>
            <a:r>
              <a:rPr lang="en-US" sz="1800" dirty="0" smtClean="0">
                <a:solidFill>
                  <a:srgbClr val="0000CC"/>
                </a:solidFill>
              </a:rPr>
              <a:t> at time </a:t>
            </a:r>
            <a:r>
              <a:rPr lang="en-US" sz="1800" i="1" dirty="0" smtClean="0">
                <a:solidFill>
                  <a:srgbClr val="0000CC"/>
                </a:solidFill>
              </a:rPr>
              <a:t>t</a:t>
            </a:r>
            <a:r>
              <a:rPr lang="en-US" sz="1800" dirty="0" smtClean="0">
                <a:solidFill>
                  <a:srgbClr val="0000CC"/>
                </a:solidFill>
              </a:rPr>
              <a:t>,</a:t>
            </a:r>
            <a:r>
              <a:rPr lang="en-US" sz="1800" i="1" dirty="0" smtClean="0">
                <a:solidFill>
                  <a:srgbClr val="0000CC"/>
                </a:solidFill>
              </a:rPr>
              <a:t> </a:t>
            </a:r>
            <a:r>
              <a:rPr lang="en-US" sz="1800" dirty="0" smtClean="0">
                <a:solidFill>
                  <a:srgbClr val="0000CC"/>
                </a:solidFill>
              </a:rPr>
              <a:t>gravitational constants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Calculate: position </a:t>
            </a:r>
            <a:r>
              <a:rPr lang="en-US" sz="1800" i="1" dirty="0" smtClean="0">
                <a:solidFill>
                  <a:srgbClr val="0000CC"/>
                </a:solidFill>
              </a:rPr>
              <a:t>p</a:t>
            </a:r>
            <a:r>
              <a:rPr lang="en-US" sz="1800" i="1" baseline="-25000" dirty="0" smtClean="0">
                <a:solidFill>
                  <a:srgbClr val="0000CC"/>
                </a:solidFill>
              </a:rPr>
              <a:t>0 </a:t>
            </a:r>
            <a:r>
              <a:rPr lang="en-US" sz="1800" dirty="0" smtClean="0">
                <a:solidFill>
                  <a:srgbClr val="0000CC"/>
                </a:solidFill>
              </a:rPr>
              <a:t>, velocity </a:t>
            </a:r>
            <a:r>
              <a:rPr lang="en-US" sz="1800" i="1" dirty="0" smtClean="0">
                <a:solidFill>
                  <a:srgbClr val="0000CC"/>
                </a:solidFill>
              </a:rPr>
              <a:t>v</a:t>
            </a:r>
            <a:r>
              <a:rPr lang="en-US" sz="1800" i="1" baseline="-25000" dirty="0" smtClean="0">
                <a:solidFill>
                  <a:srgbClr val="0000CC"/>
                </a:solidFill>
              </a:rPr>
              <a:t>0</a:t>
            </a:r>
            <a:r>
              <a:rPr lang="en-US" sz="1800" dirty="0" smtClean="0">
                <a:solidFill>
                  <a:srgbClr val="0000CC"/>
                </a:solidFill>
              </a:rPr>
              <a:t> needed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Wikipedia: </a:t>
            </a:r>
            <a:r>
              <a:rPr lang="en-US" sz="1800" dirty="0" smtClean="0">
                <a:solidFill>
                  <a:srgbClr val="0000CC"/>
                </a:solidFill>
                <a:hlinkClick r:id="rId4"/>
              </a:rPr>
              <a:t>http://bit.ly/hH43dX</a:t>
            </a:r>
            <a:r>
              <a:rPr lang="en-US" sz="1800" dirty="0" smtClean="0">
                <a:solidFill>
                  <a:srgbClr val="0000CC"/>
                </a:solidFill>
              </a:rPr>
              <a:t> (see also: “Analytical dynamics”)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For non-particle objects: rigid-body dynamics (</a:t>
            </a:r>
            <a:r>
              <a:rPr lang="en-US" sz="1800" dirty="0" smtClean="0">
                <a:solidFill>
                  <a:srgbClr val="0000CC"/>
                </a:solidFill>
                <a:hlinkClick r:id="rId5"/>
              </a:rPr>
              <a:t>http://bit.ly/dLvejg</a:t>
            </a:r>
            <a:r>
              <a:rPr lang="en-US" sz="1800" dirty="0" smtClean="0">
                <a:solidFill>
                  <a:srgbClr val="0000CC"/>
                </a:solidFill>
              </a:rPr>
              <a:t>)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Kinematics</a:t>
            </a:r>
            <a:r>
              <a:rPr lang="en-US" sz="1800" dirty="0" smtClean="0">
                <a:solidFill>
                  <a:srgbClr val="800000"/>
                </a:solidFill>
              </a:rPr>
              <a:t>: Study of Motion without Regard to Causative Forces</a:t>
            </a:r>
            <a:endParaRPr lang="en-US" sz="1800" u="sng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Modeling systems – </a:t>
            </a:r>
            <a:r>
              <a:rPr lang="en-US" sz="1800" i="1" dirty="0" smtClean="0">
                <a:solidFill>
                  <a:srgbClr val="0000CC"/>
                </a:solidFill>
              </a:rPr>
              <a:t>e.g.</a:t>
            </a:r>
            <a:r>
              <a:rPr lang="en-US" sz="1800" dirty="0" smtClean="0">
                <a:solidFill>
                  <a:srgbClr val="0000CC"/>
                </a:solidFill>
              </a:rPr>
              <a:t>, articulated figure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Forward: from angles to position (</a:t>
            </a:r>
            <a:r>
              <a:rPr lang="en-US" sz="1800" dirty="0" smtClean="0">
                <a:solidFill>
                  <a:srgbClr val="0000CC"/>
                </a:solidFill>
                <a:hlinkClick r:id="rId6"/>
              </a:rPr>
              <a:t>http://bit.ly/eh2d1c</a:t>
            </a:r>
            <a:r>
              <a:rPr lang="en-US" sz="1800" dirty="0" smtClean="0">
                <a:solidFill>
                  <a:srgbClr val="0000CC"/>
                </a:solidFill>
              </a:rPr>
              <a:t>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Inverse: finding angles given desired position (</a:t>
            </a:r>
            <a:r>
              <a:rPr lang="en-US" sz="1800" dirty="0" smtClean="0">
                <a:solidFill>
                  <a:srgbClr val="0000CC"/>
                </a:solidFill>
                <a:hlinkClick r:id="rId7"/>
              </a:rPr>
              <a:t>http://bit.ly/hsyTb0</a:t>
            </a:r>
            <a:r>
              <a:rPr lang="en-US" sz="1800" dirty="0" smtClean="0">
                <a:solidFill>
                  <a:srgbClr val="0000CC"/>
                </a:solidFill>
              </a:rPr>
              <a:t>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Wikipedia: </a:t>
            </a:r>
            <a:r>
              <a:rPr lang="en-US" sz="1800" dirty="0" smtClean="0">
                <a:solidFill>
                  <a:srgbClr val="0000CC"/>
                </a:solidFill>
                <a:hlinkClick r:id="rId8"/>
              </a:rPr>
              <a:t>http://bit.ly/hr8r2u</a:t>
            </a:r>
            <a:endParaRPr lang="en-US" sz="1800" dirty="0" smtClean="0">
              <a:solidFill>
                <a:srgbClr val="0000CC"/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4826000" y="5600700"/>
            <a:ext cx="2794000" cy="723900"/>
            <a:chOff x="4826000" y="5600700"/>
            <a:chExt cx="2794000" cy="723900"/>
          </a:xfrm>
        </p:grpSpPr>
        <p:pic>
          <p:nvPicPr>
            <p:cNvPr id="8" name="Picture 7" descr="Robot_arm_model_1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26000" y="5600700"/>
              <a:ext cx="965200" cy="7239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867400" y="5762595"/>
              <a:ext cx="1752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i="1" dirty="0" smtClean="0"/>
                <a:t>Forward Kinematics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© 2009 Wikipedia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Visualization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Animating Simulations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13780" y="5314890"/>
            <a:ext cx="198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/>
              <a:t>132-day simulation using 2010 conditions</a:t>
            </a:r>
          </a:p>
          <a:p>
            <a:pPr algn="ctr">
              <a:spcBef>
                <a:spcPts val="0"/>
              </a:spcBef>
            </a:pPr>
            <a:r>
              <a:rPr lang="en-US" sz="1000" dirty="0" smtClean="0"/>
              <a:t>© 2010 National Center for Supercomputing Applications (NCSA)</a:t>
            </a:r>
          </a:p>
          <a:p>
            <a:pPr algn="ctr">
              <a:spcBef>
                <a:spcPts val="0"/>
              </a:spcBef>
            </a:pPr>
            <a:r>
              <a:rPr lang="en-US" sz="1000" dirty="0" smtClean="0">
                <a:hlinkClick r:id="rId4"/>
              </a:rPr>
              <a:t>http://youtu.be/pE-1G_476nA</a:t>
            </a:r>
            <a:endParaRPr lang="en-US" sz="1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238296"/>
            <a:ext cx="4038600" cy="356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693687" y="4884003"/>
            <a:ext cx="24048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FF9900"/>
                </a:solidFill>
              </a:rPr>
              <a:t>Wilhelmson </a:t>
            </a:r>
            <a:r>
              <a:rPr lang="en-US" sz="1200" i="1" dirty="0" smtClean="0">
                <a:solidFill>
                  <a:srgbClr val="FF9900"/>
                </a:solidFill>
              </a:rPr>
              <a:t>et al. </a:t>
            </a:r>
            <a:r>
              <a:rPr lang="en-US" sz="1200" dirty="0" smtClean="0">
                <a:solidFill>
                  <a:srgbClr val="FF9900"/>
                </a:solidFill>
              </a:rPr>
              <a:t>(2004)</a:t>
            </a:r>
          </a:p>
          <a:p>
            <a:pPr algn="ctr">
              <a:spcBef>
                <a:spcPts val="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http://youtu.be/EgumU0Ns1YI</a:t>
            </a:r>
            <a:endParaRPr lang="en-US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spcBef>
                <a:spcPts val="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http://avl.ncsa.illinois.edu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>
              <a:spcBef>
                <a:spcPts val="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http://bit.ly/eA8PXN</a:t>
            </a:r>
            <a:endParaRPr lang="en-US" sz="1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1457" y="1066800"/>
            <a:ext cx="35060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i="1" dirty="0" smtClean="0"/>
              <a:t>Deepwater Horizon </a:t>
            </a:r>
            <a:r>
              <a:rPr lang="en-US" sz="1000" dirty="0" smtClean="0"/>
              <a:t>Oil Spill (20 Apr 2010)</a:t>
            </a:r>
          </a:p>
          <a:p>
            <a:pPr algn="ctr">
              <a:spcBef>
                <a:spcPts val="0"/>
              </a:spcBef>
            </a:pPr>
            <a:r>
              <a:rPr lang="en-US" sz="1000" dirty="0" smtClean="0">
                <a:hlinkClick r:id="rId9"/>
              </a:rPr>
              <a:t>http://bit.ly/9QHax4</a:t>
            </a:r>
            <a:endParaRPr lang="en-US" sz="1000" dirty="0" smtClean="0"/>
          </a:p>
          <a:p>
            <a:pPr algn="ctr">
              <a:spcBef>
                <a:spcPts val="0"/>
              </a:spcBef>
            </a:pPr>
            <a:r>
              <a:rPr lang="en-US" sz="1000" dirty="0" smtClean="0"/>
              <a:t>120-day images © 2010 NOAA, </a:t>
            </a:r>
            <a:r>
              <a:rPr lang="en-US" sz="1000" dirty="0" smtClean="0">
                <a:hlinkClick r:id="rId10"/>
              </a:rPr>
              <a:t>http://1.usa.gov/c02xuQ</a:t>
            </a:r>
            <a:endParaRPr lang="en-US" sz="10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453014" y="3257490"/>
            <a:ext cx="21002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/>
              <a:t>120-day simulation using</a:t>
            </a:r>
          </a:p>
          <a:p>
            <a:pPr algn="ctr">
              <a:spcBef>
                <a:spcPts val="0"/>
              </a:spcBef>
            </a:pPr>
            <a:r>
              <a:rPr lang="en-US" sz="1000" dirty="0" smtClean="0"/>
              <a:t>06 Apr 1996 weather conditions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4453" y="5314890"/>
            <a:ext cx="21002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/>
              <a:t>120-day simulation using</a:t>
            </a:r>
          </a:p>
          <a:p>
            <a:pPr algn="ctr">
              <a:spcBef>
                <a:spcPts val="0"/>
              </a:spcBef>
            </a:pPr>
            <a:r>
              <a:rPr lang="en-US" sz="1000" dirty="0" smtClean="0"/>
              <a:t>15 Apr 1993 weather conditions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54253" y="3256002"/>
            <a:ext cx="21002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/>
              <a:t>120-day simulation using</a:t>
            </a:r>
          </a:p>
          <a:p>
            <a:pPr algn="ctr">
              <a:spcBef>
                <a:spcPts val="0"/>
              </a:spcBef>
            </a:pPr>
            <a:r>
              <a:rPr lang="en-US" sz="1000" dirty="0" smtClean="0"/>
              <a:t>17 Apr 1997 weather conditions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81900" y="3810000"/>
            <a:ext cx="164496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SpillMovie1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1963" y="1752600"/>
            <a:ext cx="1922356" cy="1447800"/>
          </a:xfrm>
          <a:prstGeom prst="rect">
            <a:avLst/>
          </a:prstGeom>
        </p:spPr>
      </p:pic>
      <p:pic>
        <p:nvPicPr>
          <p:cNvPr id="22" name="Picture 21" descr="SpillMovie2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43202" y="1752601"/>
            <a:ext cx="1922357" cy="1447800"/>
          </a:xfrm>
          <a:prstGeom prst="rect">
            <a:avLst/>
          </a:prstGeom>
        </p:spPr>
      </p:pic>
      <p:pic>
        <p:nvPicPr>
          <p:cNvPr id="23" name="Picture 22" descr="SpillMovie3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33401" y="3810000"/>
            <a:ext cx="1922358" cy="1447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uiExpand="1" build="p"/>
      <p:bldP spid="14" grpId="0"/>
      <p:bldP spid="17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V</a:t>
            </a:r>
            <a:r>
              <a:rPr lang="en-US" sz="1800" dirty="0" smtClean="0">
                <a:solidFill>
                  <a:srgbClr val="800000"/>
                </a:solidFill>
              </a:rPr>
              <a:t>irtual </a:t>
            </a:r>
            <a:r>
              <a:rPr lang="en-US" sz="1800" u="sng" dirty="0" smtClean="0">
                <a:solidFill>
                  <a:srgbClr val="800000"/>
                </a:solidFill>
              </a:rPr>
              <a:t>R</a:t>
            </a:r>
            <a:r>
              <a:rPr lang="en-US" sz="1800" dirty="0" smtClean="0">
                <a:solidFill>
                  <a:srgbClr val="800000"/>
                </a:solidFill>
              </a:rPr>
              <a:t>eality: Computer-Simulated Environments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Physical Presence: Real &amp; Imaginary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Hardware: User Interface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H</a:t>
            </a:r>
            <a:r>
              <a:rPr lang="en-US" sz="1800" dirty="0" smtClean="0">
                <a:solidFill>
                  <a:srgbClr val="0000CC"/>
                </a:solidFill>
              </a:rPr>
              <a:t>ead-</a:t>
            </a:r>
            <a:r>
              <a:rPr lang="en-US" sz="1800" u="sng" dirty="0" smtClean="0">
                <a:solidFill>
                  <a:srgbClr val="0000CC"/>
                </a:solidFill>
              </a:rPr>
              <a:t>m</a:t>
            </a:r>
            <a:r>
              <a:rPr lang="en-US" sz="1800" dirty="0" smtClean="0">
                <a:solidFill>
                  <a:srgbClr val="0000CC"/>
                </a:solidFill>
              </a:rPr>
              <a:t>ounted </a:t>
            </a:r>
            <a:r>
              <a:rPr lang="en-US" sz="1800" u="sng" dirty="0" smtClean="0">
                <a:solidFill>
                  <a:srgbClr val="0000CC"/>
                </a:solidFill>
              </a:rPr>
              <a:t>d</a:t>
            </a:r>
            <a:r>
              <a:rPr lang="en-US" sz="1800" dirty="0" smtClean="0">
                <a:solidFill>
                  <a:srgbClr val="0000CC"/>
                </a:solidFill>
              </a:rPr>
              <a:t>isplay (HMD), gloves – see </a:t>
            </a:r>
            <a:r>
              <a:rPr lang="en-US" sz="1800" dirty="0" err="1" smtClean="0">
                <a:solidFill>
                  <a:srgbClr val="0000CC"/>
                </a:solidFill>
              </a:rPr>
              <a:t>PopOptics</a:t>
            </a:r>
            <a:r>
              <a:rPr lang="en-US" sz="1800" dirty="0" smtClean="0">
                <a:solidFill>
                  <a:srgbClr val="0000CC"/>
                </a:solidFill>
              </a:rPr>
              <a:t> goggles (left)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VR glasses, wand, </a:t>
            </a:r>
            <a:r>
              <a:rPr lang="en-US" sz="1800" i="1" dirty="0" smtClean="0">
                <a:solidFill>
                  <a:srgbClr val="0000CC"/>
                </a:solidFill>
              </a:rPr>
              <a:t>etc. – </a:t>
            </a:r>
            <a:r>
              <a:rPr lang="en-US" sz="1800" dirty="0" smtClean="0">
                <a:solidFill>
                  <a:srgbClr val="0000CC"/>
                </a:solidFill>
              </a:rPr>
              <a:t>see NCSA CAVE (right)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endParaRPr lang="en-US" sz="1800" dirty="0" smtClean="0">
              <a:solidFill>
                <a:srgbClr val="0000CC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Visualization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V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irtual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R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eality (VR)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14400" y="2895302"/>
            <a:ext cx="2895599" cy="3197722"/>
            <a:chOff x="914400" y="2895302"/>
            <a:chExt cx="2895599" cy="3197722"/>
          </a:xfrm>
        </p:grpSpPr>
        <p:pic>
          <p:nvPicPr>
            <p:cNvPr id="6" name="Picture 5" descr="VR-gear-HMD.jpe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799" y="2895302"/>
              <a:ext cx="2590800" cy="259587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914400" y="5539026"/>
              <a:ext cx="289559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i="1" dirty="0" smtClean="0"/>
                <a:t>Virtual Reality</a:t>
              </a:r>
              <a:r>
                <a:rPr lang="en-US" sz="1000" dirty="0" smtClean="0"/>
                <a:t>, Wikipedia: </a:t>
              </a:r>
              <a:r>
                <a:rPr lang="en-US" sz="1000" dirty="0" smtClean="0">
                  <a:hlinkClick r:id="rId5"/>
                </a:rPr>
                <a:t>http://bit.ly/fAvNeP</a:t>
              </a:r>
              <a:endParaRPr lang="en-US" sz="1000" dirty="0" smtClean="0"/>
            </a:p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Image © 2007 National Air &amp; Space Museum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76800" y="2895600"/>
            <a:ext cx="3454400" cy="3505200"/>
            <a:chOff x="4876800" y="2895600"/>
            <a:chExt cx="3454400" cy="3505200"/>
          </a:xfrm>
        </p:grpSpPr>
        <p:sp>
          <p:nvSpPr>
            <p:cNvPr id="4" name="Rectangle 3"/>
            <p:cNvSpPr/>
            <p:nvPr/>
          </p:nvSpPr>
          <p:spPr>
            <a:xfrm>
              <a:off x="5177333" y="5539026"/>
              <a:ext cx="285333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CAVE (Cave Automatic Virtual Environment)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Image © 2009 D. </a:t>
              </a:r>
              <a:r>
                <a:rPr lang="en-US" sz="1000" dirty="0" err="1" smtClean="0"/>
                <a:t>Pape</a:t>
              </a:r>
              <a:endParaRPr lang="en-US" sz="1000" dirty="0" smtClean="0"/>
            </a:p>
            <a:p>
              <a:pPr algn="ctr">
                <a:spcBef>
                  <a:spcPts val="0"/>
                </a:spcBef>
              </a:pPr>
              <a:r>
                <a:rPr lang="en-US" sz="1000" dirty="0" err="1" smtClean="0"/>
                <a:t>HowStuffWorks</a:t>
              </a:r>
              <a:r>
                <a:rPr lang="en-US" sz="1000" dirty="0" smtClean="0"/>
                <a:t> article: </a:t>
              </a:r>
              <a:r>
                <a:rPr lang="en-US" sz="1000" dirty="0" smtClean="0">
                  <a:hlinkClick r:id="rId6"/>
                </a:rPr>
                <a:t>http://bit.ly/feQxNK</a:t>
              </a:r>
              <a:r>
                <a:rPr lang="en-US" sz="1000" dirty="0" smtClean="0"/>
                <a:t> © 2009 J. Strickland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Wikipedia: </a:t>
              </a:r>
              <a:r>
                <a:rPr lang="en-US" sz="1000" dirty="0" smtClean="0">
                  <a:hlinkClick r:id="rId7"/>
                </a:rPr>
                <a:t>http://bit.ly/dKNEnU</a:t>
              </a:r>
              <a:endParaRPr lang="en-US" sz="1000" dirty="0"/>
            </a:p>
          </p:txBody>
        </p:sp>
        <p:pic>
          <p:nvPicPr>
            <p:cNvPr id="10" name="Picture 9" descr="CAVE_Crayoland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76800" y="2895600"/>
              <a:ext cx="3454400" cy="259080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Visualization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V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irtual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E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nvironments (VE)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3" name="Picture 2" descr="philips_second_lif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2743200"/>
            <a:ext cx="4191000" cy="24796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7700" y="5334000"/>
            <a:ext cx="4114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i="1" dirty="0" err="1" smtClean="0">
                <a:solidFill>
                  <a:srgbClr val="FF9900"/>
                </a:solidFill>
              </a:rPr>
              <a:t>Experientia</a:t>
            </a:r>
            <a:r>
              <a:rPr lang="en-US" sz="1000" i="1" dirty="0" smtClean="0">
                <a:solidFill>
                  <a:srgbClr val="FF9900"/>
                </a:solidFill>
              </a:rPr>
              <a:t>  </a:t>
            </a:r>
            <a:r>
              <a:rPr lang="en-US" sz="1000" dirty="0" smtClean="0">
                <a:solidFill>
                  <a:srgbClr val="FF9900"/>
                </a:solidFill>
              </a:rPr>
              <a:t>©  2006 M. </a:t>
            </a:r>
            <a:r>
              <a:rPr lang="en-US" sz="1000" dirty="0" err="1" smtClean="0">
                <a:solidFill>
                  <a:srgbClr val="FF9900"/>
                </a:solidFill>
              </a:rPr>
              <a:t>Vanderbeeken</a:t>
            </a:r>
            <a:r>
              <a:rPr lang="en-US" sz="1000" dirty="0" smtClean="0">
                <a:solidFill>
                  <a:srgbClr val="FF9900"/>
                </a:solidFill>
              </a:rPr>
              <a:t> </a:t>
            </a:r>
            <a:r>
              <a:rPr lang="en-US" sz="1000" i="1" dirty="0" smtClean="0">
                <a:solidFill>
                  <a:srgbClr val="FF9900"/>
                </a:solidFill>
              </a:rPr>
              <a:t>et al.</a:t>
            </a:r>
            <a:r>
              <a:rPr lang="en-US" sz="1000" dirty="0" smtClean="0">
                <a:solidFill>
                  <a:srgbClr val="FF9900"/>
                </a:solidFill>
              </a:rPr>
              <a:t>, </a:t>
            </a:r>
            <a:r>
              <a:rPr lang="en-US" sz="1000" dirty="0" smtClean="0">
                <a:solidFill>
                  <a:srgbClr val="FF9900"/>
                </a:solidFill>
                <a:hlinkClick r:id="rId5"/>
              </a:rPr>
              <a:t>http://bit.ly/hzfAQx</a:t>
            </a:r>
            <a:endParaRPr lang="en-US" sz="1000" dirty="0" smtClean="0">
              <a:solidFill>
                <a:srgbClr val="FF99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000" i="1" dirty="0" smtClean="0">
                <a:solidFill>
                  <a:srgbClr val="FF9900"/>
                </a:solidFill>
              </a:rPr>
              <a:t>Second Life </a:t>
            </a:r>
            <a:r>
              <a:rPr lang="en-US" sz="1000" dirty="0" smtClean="0">
                <a:solidFill>
                  <a:srgbClr val="FF9900"/>
                </a:solidFill>
              </a:rPr>
              <a:t>© 2003 – 2011 Linden Labs, Inc., </a:t>
            </a:r>
            <a:r>
              <a:rPr lang="en-US" sz="1000" dirty="0" smtClean="0">
                <a:solidFill>
                  <a:srgbClr val="FF9900"/>
                </a:solidFill>
                <a:hlinkClick r:id="rId6"/>
              </a:rPr>
              <a:t>http://bit.ly/wbvoL</a:t>
            </a:r>
            <a:endParaRPr lang="en-US" sz="1000" dirty="0" smtClean="0">
              <a:solidFill>
                <a:srgbClr val="FF99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000" dirty="0" smtClean="0">
                <a:solidFill>
                  <a:srgbClr val="FF9900"/>
                </a:solidFill>
              </a:rPr>
              <a:t>Image © 2006 Philips Design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V</a:t>
            </a:r>
            <a:r>
              <a:rPr lang="en-US" sz="1800" dirty="0" smtClean="0">
                <a:solidFill>
                  <a:srgbClr val="800000"/>
                </a:solidFill>
              </a:rPr>
              <a:t>irtual </a:t>
            </a:r>
            <a:r>
              <a:rPr lang="en-US" sz="1800" u="sng" dirty="0" smtClean="0">
                <a:solidFill>
                  <a:srgbClr val="800000"/>
                </a:solidFill>
              </a:rPr>
              <a:t>E</a:t>
            </a:r>
            <a:r>
              <a:rPr lang="en-US" sz="1800" dirty="0" smtClean="0">
                <a:solidFill>
                  <a:srgbClr val="800000"/>
                </a:solidFill>
              </a:rPr>
              <a:t>nvironment: Part of </a:t>
            </a:r>
            <a:r>
              <a:rPr lang="en-US" sz="1800" u="sng" dirty="0" smtClean="0">
                <a:solidFill>
                  <a:srgbClr val="800000"/>
                </a:solidFill>
              </a:rPr>
              <a:t>V</a:t>
            </a:r>
            <a:r>
              <a:rPr lang="en-US" sz="1800" dirty="0" smtClean="0">
                <a:solidFill>
                  <a:srgbClr val="800000"/>
                </a:solidFill>
              </a:rPr>
              <a:t>irtual </a:t>
            </a:r>
            <a:r>
              <a:rPr lang="en-US" sz="1800" u="sng" dirty="0" smtClean="0">
                <a:solidFill>
                  <a:srgbClr val="800000"/>
                </a:solidFill>
              </a:rPr>
              <a:t>R</a:t>
            </a:r>
            <a:r>
              <a:rPr lang="en-US" sz="1800" dirty="0" smtClean="0">
                <a:solidFill>
                  <a:srgbClr val="800000"/>
                </a:solidFill>
              </a:rPr>
              <a:t>eality Experience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Other Parts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V</a:t>
            </a:r>
            <a:r>
              <a:rPr lang="en-US" sz="1800" dirty="0" smtClean="0">
                <a:solidFill>
                  <a:srgbClr val="0000CC"/>
                </a:solidFill>
              </a:rPr>
              <a:t>irtual </a:t>
            </a:r>
            <a:r>
              <a:rPr lang="en-US" sz="1800" u="sng" dirty="0" smtClean="0">
                <a:solidFill>
                  <a:srgbClr val="0000CC"/>
                </a:solidFill>
              </a:rPr>
              <a:t>a</a:t>
            </a:r>
            <a:r>
              <a:rPr lang="en-US" sz="1800" dirty="0" smtClean="0">
                <a:solidFill>
                  <a:srgbClr val="0000CC"/>
                </a:solidFill>
              </a:rPr>
              <a:t>rtifacts (VA): simulated objects – </a:t>
            </a:r>
            <a:r>
              <a:rPr lang="en-US" sz="1800" dirty="0" smtClean="0">
                <a:solidFill>
                  <a:srgbClr val="0000CC"/>
                </a:solidFill>
                <a:hlinkClick r:id="rId7"/>
              </a:rPr>
              <a:t>http://bit.ly/hskSyX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Intelligent agents</a:t>
            </a:r>
            <a:r>
              <a:rPr lang="en-US" sz="1800" dirty="0" smtClean="0">
                <a:solidFill>
                  <a:srgbClr val="0000CC"/>
                </a:solidFill>
              </a:rPr>
              <a:t>, artificial &amp; real – </a:t>
            </a:r>
            <a:r>
              <a:rPr lang="en-US" sz="1800" dirty="0" smtClean="0">
                <a:solidFill>
                  <a:srgbClr val="0000CC"/>
                </a:solidFill>
                <a:hlinkClick r:id="rId8"/>
              </a:rPr>
              <a:t>http://bit.ly/y2gQk</a:t>
            </a:r>
            <a:endParaRPr lang="en-US" sz="1800" dirty="0" smtClean="0">
              <a:solidFill>
                <a:srgbClr val="00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68240" y="2754312"/>
            <a:ext cx="393192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876800" y="5334000"/>
            <a:ext cx="411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i="1" dirty="0" smtClean="0">
                <a:solidFill>
                  <a:srgbClr val="FF6600"/>
                </a:solidFill>
              </a:rPr>
              <a:t>We Are Arcade  </a:t>
            </a:r>
            <a:r>
              <a:rPr lang="en-US" sz="1000" dirty="0" smtClean="0">
                <a:solidFill>
                  <a:srgbClr val="FF6600"/>
                </a:solidFill>
              </a:rPr>
              <a:t>© 2011 D. </a:t>
            </a:r>
            <a:r>
              <a:rPr lang="en-US" sz="1000" dirty="0" err="1" smtClean="0">
                <a:solidFill>
                  <a:srgbClr val="FF6600"/>
                </a:solidFill>
              </a:rPr>
              <a:t>Grossett</a:t>
            </a:r>
            <a:r>
              <a:rPr lang="en-US" sz="1000" dirty="0" smtClean="0">
                <a:solidFill>
                  <a:srgbClr val="FF6600"/>
                </a:solidFill>
              </a:rPr>
              <a:t> </a:t>
            </a:r>
            <a:r>
              <a:rPr lang="en-US" sz="1000" i="1" dirty="0" smtClean="0">
                <a:solidFill>
                  <a:srgbClr val="FF6600"/>
                </a:solidFill>
              </a:rPr>
              <a:t>et al.</a:t>
            </a:r>
            <a:r>
              <a:rPr lang="en-US" sz="1000" dirty="0" smtClean="0">
                <a:solidFill>
                  <a:srgbClr val="FF6600"/>
                </a:solidFill>
              </a:rPr>
              <a:t>, </a:t>
            </a:r>
            <a:r>
              <a:rPr lang="en-US" sz="1000" dirty="0" smtClean="0">
                <a:solidFill>
                  <a:srgbClr val="FF6600"/>
                </a:solidFill>
                <a:hlinkClick r:id="rId10"/>
              </a:rPr>
              <a:t>http://bit.ly/ftALjU</a:t>
            </a:r>
            <a:r>
              <a:rPr lang="en-US" sz="1000" dirty="0" smtClean="0">
                <a:solidFill>
                  <a:srgbClr val="FF6600"/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1000" i="1" dirty="0" smtClean="0">
                <a:solidFill>
                  <a:srgbClr val="FF6600"/>
                </a:solidFill>
              </a:rPr>
              <a:t>World of </a:t>
            </a:r>
            <a:r>
              <a:rPr lang="en-US" sz="1000" i="1" dirty="0" err="1" smtClean="0">
                <a:solidFill>
                  <a:srgbClr val="FF6600"/>
                </a:solidFill>
              </a:rPr>
              <a:t>Warcraft</a:t>
            </a:r>
            <a:r>
              <a:rPr lang="en-US" sz="1000" i="1" dirty="0" smtClean="0">
                <a:solidFill>
                  <a:srgbClr val="FF6600"/>
                </a:solidFill>
              </a:rPr>
              <a:t>: Cataclysm </a:t>
            </a:r>
            <a:r>
              <a:rPr lang="en-US" sz="1000" dirty="0" smtClean="0">
                <a:solidFill>
                  <a:srgbClr val="FF6600"/>
                </a:solidFill>
              </a:rPr>
              <a:t>review  © 2011                                 J. Greer, </a:t>
            </a:r>
            <a:r>
              <a:rPr lang="en-US" sz="1000" dirty="0" smtClean="0">
                <a:solidFill>
                  <a:srgbClr val="FF6600"/>
                </a:solidFill>
                <a:hlinkClick r:id="rId11"/>
              </a:rPr>
              <a:t>http://bit.ly/eENHXt</a:t>
            </a:r>
            <a:r>
              <a:rPr lang="en-US" sz="1000" dirty="0" smtClean="0">
                <a:solidFill>
                  <a:srgbClr val="FF6600"/>
                </a:solidFill>
              </a:rPr>
              <a:t> </a:t>
            </a:r>
            <a:endParaRPr lang="en-US" sz="1000" i="1" dirty="0" smtClean="0">
              <a:solidFill>
                <a:srgbClr val="FF66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000" i="1" dirty="0" smtClean="0">
                <a:solidFill>
                  <a:srgbClr val="FF6600"/>
                </a:solidFill>
              </a:rPr>
              <a:t>World of </a:t>
            </a:r>
            <a:r>
              <a:rPr lang="en-US" sz="1000" i="1" dirty="0" err="1" smtClean="0">
                <a:solidFill>
                  <a:srgbClr val="FF6600"/>
                </a:solidFill>
              </a:rPr>
              <a:t>Warcraft</a:t>
            </a:r>
            <a:r>
              <a:rPr lang="en-US" sz="1000" dirty="0" smtClean="0">
                <a:solidFill>
                  <a:srgbClr val="FF6600"/>
                </a:solidFill>
              </a:rPr>
              <a:t> © 2001 – 2011                                            Blizzard Entertainment, Inc.,</a:t>
            </a:r>
          </a:p>
          <a:p>
            <a:pPr algn="ctr">
              <a:spcBef>
                <a:spcPts val="0"/>
              </a:spcBef>
            </a:pPr>
            <a:r>
              <a:rPr lang="en-US" sz="1000" dirty="0" smtClean="0">
                <a:solidFill>
                  <a:srgbClr val="FF6600"/>
                </a:solidFill>
                <a:hlinkClick r:id="rId12"/>
              </a:rPr>
              <a:t>http://bit.ly/2qvPYF</a:t>
            </a:r>
            <a:endParaRPr lang="en-US" sz="1000" dirty="0" smtClean="0">
              <a:solidFill>
                <a:srgbClr val="FF66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625" y="5667375"/>
            <a:ext cx="6153150" cy="733425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u="none" smtClean="0">
                <a:solidFill>
                  <a:srgbClr val="5B0DAA"/>
                </a:solidFill>
                <a:latin typeface="Copperplate Gothic Light" pitchFamily="34" charset="0"/>
              </a:rPr>
              <a:t>Where </a:t>
            </a:r>
            <a:r>
              <a:rPr lang="en-US" sz="2800" u="none" dirty="0">
                <a:solidFill>
                  <a:srgbClr val="5B0DAA"/>
                </a:solidFill>
                <a:latin typeface="Copperplate Gothic Light" pitchFamily="34" charset="0"/>
              </a:rPr>
              <a:t>We Are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0700" y="914400"/>
            <a:ext cx="6629400" cy="441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0" y="1295400"/>
            <a:ext cx="7010400" cy="228600"/>
          </a:xfrm>
          <a:prstGeom prst="rect">
            <a:avLst/>
          </a:prstGeom>
          <a:solidFill>
            <a:schemeClr val="accent2">
              <a:alpha val="10196"/>
            </a:schemeClr>
          </a:solidFill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Visualization [4]: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A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ugmented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R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eality (AR)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4" name="Picture 3" descr="myna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828800"/>
            <a:ext cx="2509520" cy="37642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5628501"/>
            <a:ext cx="3276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>
                <a:solidFill>
                  <a:srgbClr val="669900"/>
                </a:solidFill>
              </a:rPr>
              <a:t>“40 Best Augmented Reality </a:t>
            </a:r>
            <a:r>
              <a:rPr lang="en-US" sz="1000" dirty="0" err="1" smtClean="0">
                <a:solidFill>
                  <a:srgbClr val="669900"/>
                </a:solidFill>
              </a:rPr>
              <a:t>iPhone</a:t>
            </a:r>
            <a:r>
              <a:rPr lang="en-US" sz="1000" dirty="0" smtClean="0">
                <a:solidFill>
                  <a:srgbClr val="669900"/>
                </a:solidFill>
              </a:rPr>
              <a:t> Applications”, © 2010 iPhoneNess.com, </a:t>
            </a:r>
            <a:r>
              <a:rPr lang="en-US" sz="1000" dirty="0" smtClean="0">
                <a:solidFill>
                  <a:srgbClr val="669900"/>
                </a:solidFill>
                <a:hlinkClick r:id="rId5"/>
              </a:rPr>
              <a:t>http://bit.ly/2qT35y</a:t>
            </a:r>
            <a:endParaRPr lang="en-US" sz="1000" dirty="0" smtClean="0">
              <a:solidFill>
                <a:srgbClr val="6699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000" i="1" dirty="0" err="1" smtClean="0">
                <a:solidFill>
                  <a:srgbClr val="669900"/>
                </a:solidFill>
              </a:rPr>
              <a:t>MyNav</a:t>
            </a:r>
            <a:r>
              <a:rPr lang="en-US" sz="1000" i="1" dirty="0" smtClean="0">
                <a:solidFill>
                  <a:srgbClr val="669900"/>
                </a:solidFill>
              </a:rPr>
              <a:t> </a:t>
            </a:r>
            <a:r>
              <a:rPr lang="en-US" sz="1000" dirty="0" smtClean="0">
                <a:solidFill>
                  <a:srgbClr val="669900"/>
                </a:solidFill>
              </a:rPr>
              <a:t>© 2010 Winfield &amp; Co. </a:t>
            </a:r>
            <a:r>
              <a:rPr lang="en-US" sz="1000" dirty="0" smtClean="0">
                <a:solidFill>
                  <a:srgbClr val="669900"/>
                </a:solidFill>
                <a:hlinkClick r:id="rId6"/>
              </a:rPr>
              <a:t>http://bit.ly/dLTir7</a:t>
            </a:r>
            <a:endParaRPr lang="en-US" sz="1000" dirty="0" smtClean="0">
              <a:solidFill>
                <a:srgbClr val="669900"/>
              </a:solidFill>
            </a:endParaRPr>
          </a:p>
        </p:txBody>
      </p:sp>
      <p:pic>
        <p:nvPicPr>
          <p:cNvPr id="13" name="Picture 12" descr="Google-Goggl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81437" y="1828800"/>
            <a:ext cx="4500563" cy="180022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226718" y="3782267"/>
            <a:ext cx="3810000" cy="408733"/>
            <a:chOff x="4724400" y="3903305"/>
            <a:chExt cx="3810000" cy="40873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24400" y="3903305"/>
              <a:ext cx="1447800" cy="408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6553200" y="3907616"/>
              <a:ext cx="1981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rgbClr val="3366FF"/>
                  </a:solidFill>
                </a:rPr>
                <a:t>Wikipedia, </a:t>
              </a:r>
              <a:r>
                <a:rPr lang="en-US" sz="1000" i="1" dirty="0" smtClean="0">
                  <a:solidFill>
                    <a:srgbClr val="3366FF"/>
                  </a:solidFill>
                </a:rPr>
                <a:t>Google Goggles</a:t>
              </a:r>
              <a:r>
                <a:rPr lang="en-US" sz="1000" dirty="0" smtClean="0">
                  <a:solidFill>
                    <a:srgbClr val="3366FF"/>
                  </a:solidFill>
                </a:rPr>
                <a:t>: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rgbClr val="3366FF"/>
                  </a:solidFill>
                  <a:hlinkClick r:id="rId9"/>
                </a:rPr>
                <a:t>http://bit.ly/gRRMLS</a:t>
              </a:r>
              <a:endParaRPr lang="en-US" sz="1000" dirty="0" smtClean="0">
                <a:solidFill>
                  <a:srgbClr val="3366FF"/>
                </a:solidFill>
              </a:endParaRPr>
            </a:p>
          </p:txBody>
        </p: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A</a:t>
            </a:r>
            <a:r>
              <a:rPr lang="en-US" sz="1800" dirty="0" smtClean="0">
                <a:solidFill>
                  <a:srgbClr val="800000"/>
                </a:solidFill>
              </a:rPr>
              <a:t>ugmented </a:t>
            </a:r>
            <a:r>
              <a:rPr lang="en-US" sz="1800" u="sng" dirty="0" smtClean="0">
                <a:solidFill>
                  <a:srgbClr val="800000"/>
                </a:solidFill>
              </a:rPr>
              <a:t>R</a:t>
            </a:r>
            <a:r>
              <a:rPr lang="en-US" sz="1800" dirty="0" smtClean="0">
                <a:solidFill>
                  <a:srgbClr val="800000"/>
                </a:solidFill>
              </a:rPr>
              <a:t>eality: </a:t>
            </a:r>
            <a:r>
              <a:rPr lang="en-US" sz="1800" u="sng" dirty="0" smtClean="0">
                <a:solidFill>
                  <a:srgbClr val="800000"/>
                </a:solidFill>
              </a:rPr>
              <a:t>C</a:t>
            </a:r>
            <a:r>
              <a:rPr lang="en-US" sz="1800" dirty="0" smtClean="0">
                <a:solidFill>
                  <a:srgbClr val="800000"/>
                </a:solidFill>
              </a:rPr>
              <a:t>omputer-</a:t>
            </a:r>
            <a:r>
              <a:rPr lang="en-US" sz="1800" u="sng" dirty="0" smtClean="0">
                <a:solidFill>
                  <a:srgbClr val="800000"/>
                </a:solidFill>
              </a:rPr>
              <a:t>G</a:t>
            </a:r>
            <a:r>
              <a:rPr lang="en-US" sz="1800" dirty="0" smtClean="0">
                <a:solidFill>
                  <a:srgbClr val="800000"/>
                </a:solidFill>
              </a:rPr>
              <a:t>enerated (CG) Sensory Overlay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Added to Physical, Real-World Environment</a:t>
            </a:r>
          </a:p>
        </p:txBody>
      </p:sp>
      <p:pic>
        <p:nvPicPr>
          <p:cNvPr id="18" name="Picture 17" descr="historic1version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1437" y="4343400"/>
            <a:ext cx="2993327" cy="18288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010400" y="4903857"/>
            <a:ext cx="198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i="1" dirty="0" smtClean="0">
                <a:solidFill>
                  <a:srgbClr val="FF9900"/>
                </a:solidFill>
              </a:rPr>
              <a:t>Bing Maps</a:t>
            </a:r>
            <a:r>
              <a:rPr lang="en-US" sz="1000" dirty="0" smtClean="0">
                <a:solidFill>
                  <a:srgbClr val="FF9900"/>
                </a:solidFill>
              </a:rPr>
              <a:t> © 2010 – 2011 </a:t>
            </a:r>
            <a:r>
              <a:rPr lang="en-US" sz="1000" dirty="0" smtClean="0">
                <a:solidFill>
                  <a:srgbClr val="0099CC"/>
                </a:solidFill>
              </a:rPr>
              <a:t>Microsoft Corporation</a:t>
            </a:r>
          </a:p>
          <a:p>
            <a:pPr algn="ctr">
              <a:spcBef>
                <a:spcPts val="0"/>
              </a:spcBef>
            </a:pPr>
            <a:r>
              <a:rPr lang="en-US" sz="1000" dirty="0" smtClean="0">
                <a:solidFill>
                  <a:srgbClr val="0099CC"/>
                </a:solidFill>
                <a:hlinkClick r:id="rId11"/>
              </a:rPr>
              <a:t>http://bit.ly/a9UviT</a:t>
            </a:r>
            <a:endParaRPr lang="en-US" sz="1000" dirty="0" smtClean="0">
              <a:solidFill>
                <a:srgbClr val="0099CC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000" dirty="0" smtClean="0">
                <a:solidFill>
                  <a:srgbClr val="0099CC"/>
                </a:solidFill>
              </a:rPr>
              <a:t>© 2010 TED Talks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uiExpand="1" build="p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Summary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Last Class: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17.1 – 17.2, 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Today: Chapter 10, 13,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17.3 – 17.5, 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Next Class: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2.4.3, 8.1, 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r>
              <a:rPr lang="en-US" sz="1800" dirty="0" smtClean="0">
                <a:solidFill>
                  <a:srgbClr val="800000"/>
                </a:solidFill>
              </a:rPr>
              <a:t>, </a:t>
            </a:r>
            <a:r>
              <a:rPr lang="en-US" sz="1800" dirty="0" smtClean="0">
                <a:solidFill>
                  <a:srgbClr val="FF6600"/>
                </a:solidFill>
              </a:rPr>
              <a:t>GL handout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Time: Rotations in Animation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Matrix, fixed angles, Euler angles, axis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err="1" smtClean="0">
                <a:solidFill>
                  <a:srgbClr val="0000CC"/>
                </a:solidFill>
              </a:rPr>
              <a:t>Quaternions</a:t>
            </a:r>
            <a:r>
              <a:rPr lang="en-US" sz="1800" dirty="0" smtClean="0">
                <a:solidFill>
                  <a:srgbClr val="0000CC"/>
                </a:solidFill>
              </a:rPr>
              <a:t> &amp; how they work – properties, arithmetic operations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Gimbal lock defined &amp; illustrated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err="1" smtClean="0">
                <a:solidFill>
                  <a:srgbClr val="800000"/>
                </a:solidFill>
              </a:rPr>
              <a:t>Quaternions</a:t>
            </a:r>
            <a:r>
              <a:rPr lang="en-US" sz="1800" dirty="0" smtClean="0">
                <a:solidFill>
                  <a:srgbClr val="800000"/>
                </a:solidFill>
              </a:rPr>
              <a:t> Concluded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Incremental rotation: spherical linear interpolation (</a:t>
            </a:r>
            <a:r>
              <a:rPr lang="en-US" sz="1800" dirty="0" err="1" smtClean="0">
                <a:solidFill>
                  <a:srgbClr val="0000CC"/>
                </a:solidFill>
              </a:rPr>
              <a:t>slerping</a:t>
            </a:r>
            <a:r>
              <a:rPr lang="en-US" sz="1800" dirty="0" smtClean="0">
                <a:solidFill>
                  <a:srgbClr val="0000CC"/>
                </a:solidFill>
              </a:rPr>
              <a:t>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Advantages of </a:t>
            </a:r>
            <a:r>
              <a:rPr lang="en-US" sz="1800" dirty="0" err="1" smtClean="0">
                <a:solidFill>
                  <a:srgbClr val="0000CC"/>
                </a:solidFill>
              </a:rPr>
              <a:t>slerping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i="1" dirty="0" smtClean="0">
                <a:solidFill>
                  <a:srgbClr val="0000CC"/>
                </a:solidFill>
              </a:rPr>
              <a:t>vs.</a:t>
            </a:r>
            <a:r>
              <a:rPr lang="en-US" sz="1800" dirty="0" smtClean="0">
                <a:solidFill>
                  <a:srgbClr val="0000CC"/>
                </a:solidFill>
              </a:rPr>
              <a:t> cubic interpolation between Euler angles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Uses: character animation, camera control (rotating Look vector)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Dynamics &amp; Kinematics (Preview of Lectures 28 – 30)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Today: Modeling &amp; Simulation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Virtual / augmented reality (VR/AR) &amp; virtual environments (VE)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Visualization &amp; simulation (</a:t>
            </a:r>
            <a:r>
              <a:rPr lang="en-US" sz="1800" dirty="0" err="1" smtClean="0">
                <a:solidFill>
                  <a:srgbClr val="0000CC"/>
                </a:solidFill>
              </a:rPr>
              <a:t>Viz-Sim</a:t>
            </a:r>
            <a:r>
              <a:rPr lang="en-US" sz="1800" dirty="0" smtClean="0">
                <a:solidFill>
                  <a:srgbClr val="0000CC"/>
                </a:solidFill>
              </a:rPr>
              <a:t>) preview</a:t>
            </a:r>
            <a:endParaRPr lang="en-US" sz="1800" dirty="0" smtClean="0">
              <a:solidFill>
                <a:srgbClr val="8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Terminology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Time: Rotation using </a:t>
            </a:r>
            <a:r>
              <a:rPr lang="en-US" sz="1800" u="sng" dirty="0" smtClean="0">
                <a:solidFill>
                  <a:srgbClr val="800000"/>
                </a:solidFill>
              </a:rPr>
              <a:t>Matrices</a:t>
            </a:r>
            <a:r>
              <a:rPr lang="en-US" sz="1800" dirty="0" smtClean="0">
                <a:solidFill>
                  <a:srgbClr val="800000"/>
                </a:solidFill>
              </a:rPr>
              <a:t>, </a:t>
            </a:r>
            <a:r>
              <a:rPr lang="en-US" sz="1800" u="sng" dirty="0" smtClean="0">
                <a:solidFill>
                  <a:srgbClr val="800000"/>
                </a:solidFill>
              </a:rPr>
              <a:t>Fixed Angles</a:t>
            </a:r>
            <a:r>
              <a:rPr lang="en-US" sz="1800" dirty="0" smtClean="0">
                <a:solidFill>
                  <a:srgbClr val="800000"/>
                </a:solidFill>
              </a:rPr>
              <a:t>, </a:t>
            </a:r>
            <a:r>
              <a:rPr lang="en-US" sz="1800" u="sng" dirty="0" smtClean="0">
                <a:solidFill>
                  <a:srgbClr val="800000"/>
                </a:solidFill>
              </a:rPr>
              <a:t>Euler Angles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Gimbal Lock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Loss of DOF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Reference (© 2007 S. </a:t>
            </a:r>
            <a:r>
              <a:rPr lang="en-US" sz="1800" dirty="0" err="1" smtClean="0">
                <a:solidFill>
                  <a:srgbClr val="0000CC"/>
                </a:solidFill>
              </a:rPr>
              <a:t>Seefield</a:t>
            </a:r>
            <a:r>
              <a:rPr lang="en-US" sz="1800" dirty="0" smtClean="0">
                <a:solidFill>
                  <a:srgbClr val="0000CC"/>
                </a:solidFill>
              </a:rPr>
              <a:t>): </a:t>
            </a:r>
            <a:r>
              <a:rPr lang="en-US" sz="1800" dirty="0" smtClean="0">
                <a:solidFill>
                  <a:srgbClr val="CC3399"/>
                </a:solidFill>
                <a:hlinkClick r:id="rId4"/>
              </a:rPr>
              <a:t>http://bit.ly/e1nuo9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Axis-Angle</a:t>
            </a:r>
            <a:r>
              <a:rPr lang="en-US" sz="1800" dirty="0" smtClean="0">
                <a:solidFill>
                  <a:srgbClr val="800000"/>
                </a:solidFill>
              </a:rPr>
              <a:t> – Rotate Reference Vector </a:t>
            </a:r>
            <a:r>
              <a:rPr lang="en-US" sz="1800" i="1" dirty="0" smtClean="0">
                <a:solidFill>
                  <a:srgbClr val="800000"/>
                </a:solidFill>
              </a:rPr>
              <a:t>r</a:t>
            </a:r>
            <a:r>
              <a:rPr lang="en-US" sz="1800" dirty="0" smtClean="0">
                <a:solidFill>
                  <a:srgbClr val="800000"/>
                </a:solidFill>
              </a:rPr>
              <a:t> about Arbitrary Axis (Vector) </a:t>
            </a:r>
            <a:r>
              <a:rPr lang="en-US" sz="1800" i="1" dirty="0" smtClean="0">
                <a:solidFill>
                  <a:srgbClr val="800000"/>
                </a:solidFill>
              </a:rPr>
              <a:t>A</a:t>
            </a:r>
            <a:r>
              <a:rPr lang="en-US" sz="1800" dirty="0" smtClean="0">
                <a:solidFill>
                  <a:srgbClr val="800000"/>
                </a:solidFill>
              </a:rPr>
              <a:t>/</a:t>
            </a:r>
            <a:r>
              <a:rPr lang="en-US" sz="1800" i="1" dirty="0" smtClean="0">
                <a:solidFill>
                  <a:srgbClr val="800000"/>
                </a:solidFill>
              </a:rPr>
              <a:t>n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err="1" smtClean="0">
                <a:solidFill>
                  <a:srgbClr val="800000"/>
                </a:solidFill>
              </a:rPr>
              <a:t>Quaternions</a:t>
            </a:r>
            <a:endParaRPr lang="en-US" sz="1800" u="sng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err="1" smtClean="0">
                <a:solidFill>
                  <a:srgbClr val="0000CC"/>
                </a:solidFill>
              </a:rPr>
              <a:t>Quaternions</a:t>
            </a:r>
            <a:r>
              <a:rPr lang="en-US" sz="1800" dirty="0" smtClean="0">
                <a:solidFill>
                  <a:srgbClr val="0000CC"/>
                </a:solidFill>
              </a:rPr>
              <a:t> – different representation of arbitrary rotation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Exponential maps</a:t>
            </a:r>
            <a:r>
              <a:rPr lang="en-US" sz="1800" dirty="0" smtClean="0">
                <a:solidFill>
                  <a:srgbClr val="0000CC"/>
                </a:solidFill>
              </a:rPr>
              <a:t> – 3-D representation related to </a:t>
            </a:r>
            <a:r>
              <a:rPr lang="en-US" sz="1800" dirty="0" err="1" smtClean="0">
                <a:solidFill>
                  <a:srgbClr val="0000CC"/>
                </a:solidFill>
              </a:rPr>
              <a:t>quaternions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Visualization</a:t>
            </a:r>
            <a:r>
              <a:rPr lang="en-US" sz="1800" dirty="0" smtClean="0">
                <a:solidFill>
                  <a:srgbClr val="800000"/>
                </a:solidFill>
              </a:rPr>
              <a:t> – Communicating with Images, Diagrams, Animations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Simulation</a:t>
            </a:r>
            <a:r>
              <a:rPr lang="en-US" sz="1800" dirty="0" smtClean="0">
                <a:solidFill>
                  <a:srgbClr val="800000"/>
                </a:solidFill>
              </a:rPr>
              <a:t> </a:t>
            </a:r>
            <a:r>
              <a:rPr lang="en-US" sz="1800" smtClean="0">
                <a:solidFill>
                  <a:srgbClr val="800000"/>
                </a:solidFill>
              </a:rPr>
              <a:t>– Artificial Model </a:t>
            </a:r>
            <a:r>
              <a:rPr lang="en-US" sz="1800" dirty="0" smtClean="0">
                <a:solidFill>
                  <a:srgbClr val="800000"/>
                </a:solidFill>
              </a:rPr>
              <a:t>of Real Process for Answering Questions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VR, VE, VA, AR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V</a:t>
            </a:r>
            <a:r>
              <a:rPr lang="en-US" sz="1800" dirty="0" smtClean="0">
                <a:solidFill>
                  <a:srgbClr val="0000CC"/>
                </a:solidFill>
              </a:rPr>
              <a:t>irtual </a:t>
            </a:r>
            <a:r>
              <a:rPr lang="en-US" sz="1800" u="sng" dirty="0" smtClean="0">
                <a:solidFill>
                  <a:srgbClr val="0000CC"/>
                </a:solidFill>
              </a:rPr>
              <a:t>R</a:t>
            </a:r>
            <a:r>
              <a:rPr lang="en-US" sz="1800" dirty="0" smtClean="0">
                <a:solidFill>
                  <a:srgbClr val="0000CC"/>
                </a:solidFill>
              </a:rPr>
              <a:t>eality: computer-simulated environments, objects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V</a:t>
            </a:r>
            <a:r>
              <a:rPr lang="en-US" sz="1800" dirty="0" smtClean="0">
                <a:solidFill>
                  <a:srgbClr val="0000CC"/>
                </a:solidFill>
              </a:rPr>
              <a:t>irtual </a:t>
            </a:r>
            <a:r>
              <a:rPr lang="en-US" sz="1800" u="sng" dirty="0" smtClean="0">
                <a:solidFill>
                  <a:srgbClr val="0000CC"/>
                </a:solidFill>
              </a:rPr>
              <a:t>E</a:t>
            </a:r>
            <a:r>
              <a:rPr lang="en-US" sz="1800" dirty="0" smtClean="0">
                <a:solidFill>
                  <a:srgbClr val="0000CC"/>
                </a:solidFill>
              </a:rPr>
              <a:t>nvironment: part of VR dealing with surroundings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V</a:t>
            </a:r>
            <a:r>
              <a:rPr lang="en-US" sz="1800" dirty="0" smtClean="0">
                <a:solidFill>
                  <a:srgbClr val="0000CC"/>
                </a:solidFill>
              </a:rPr>
              <a:t>irtual </a:t>
            </a:r>
            <a:r>
              <a:rPr lang="en-US" sz="1800" u="sng" dirty="0" smtClean="0">
                <a:solidFill>
                  <a:srgbClr val="0000CC"/>
                </a:solidFill>
              </a:rPr>
              <a:t>A</a:t>
            </a:r>
            <a:r>
              <a:rPr lang="en-US" sz="1800" dirty="0" smtClean="0">
                <a:solidFill>
                  <a:srgbClr val="0000CC"/>
                </a:solidFill>
              </a:rPr>
              <a:t>rtifacts: part of VR dealing with simulated objects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A</a:t>
            </a:r>
            <a:r>
              <a:rPr lang="en-US" sz="1800" dirty="0" smtClean="0">
                <a:solidFill>
                  <a:srgbClr val="0000CC"/>
                </a:solidFill>
              </a:rPr>
              <a:t>ugmented </a:t>
            </a:r>
            <a:r>
              <a:rPr lang="en-US" sz="1800" u="sng" dirty="0" smtClean="0">
                <a:solidFill>
                  <a:srgbClr val="0000CC"/>
                </a:solidFill>
              </a:rPr>
              <a:t>R</a:t>
            </a:r>
            <a:r>
              <a:rPr lang="en-US" sz="1800" dirty="0" smtClean="0">
                <a:solidFill>
                  <a:srgbClr val="0000CC"/>
                </a:solidFill>
              </a:rPr>
              <a:t>eality: CG sensory overlay on real-world images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533400" y="4413250"/>
            <a:ext cx="7166757" cy="1835150"/>
            <a:chOff x="533400" y="4413250"/>
            <a:chExt cx="7166757" cy="1835150"/>
          </a:xfrm>
        </p:grpSpPr>
        <p:grpSp>
          <p:nvGrpSpPr>
            <p:cNvPr id="3" name="Group 34"/>
            <p:cNvGrpSpPr/>
            <p:nvPr/>
          </p:nvGrpSpPr>
          <p:grpSpPr>
            <a:xfrm>
              <a:off x="533400" y="4413250"/>
              <a:ext cx="4800600" cy="1835150"/>
              <a:chOff x="533400" y="4470400"/>
              <a:chExt cx="4800600" cy="183515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905000" y="4700111"/>
                <a:ext cx="34290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3366"/>
                    </a:solidFill>
                  </a:rPr>
                  <a:t>Steve Rotenberg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</a:rPr>
                  <a:t>Visiting Lecturer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</a:rPr>
                  <a:t>Graphics Lab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</a:rPr>
                  <a:t>University of California – San Diego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</a:rPr>
                  <a:t>CEO/Chief Scientist, </a:t>
                </a:r>
                <a:r>
                  <a:rPr lang="en-US" sz="1200" dirty="0" err="1" smtClean="0">
                    <a:solidFill>
                      <a:srgbClr val="003366"/>
                    </a:solidFill>
                  </a:rPr>
                  <a:t>PixelActive</a:t>
                </a:r>
                <a:endParaRPr lang="en-US" sz="1200" dirty="0" smtClean="0">
                  <a:solidFill>
                    <a:srgbClr val="003366"/>
                  </a:solidFill>
                </a:endParaRPr>
              </a:p>
              <a:p>
                <a:r>
                  <a:rPr lang="en-US" sz="1200" dirty="0" smtClean="0">
                    <a:hlinkClick r:id="rId4"/>
                  </a:rPr>
                  <a:t>http://graphics.ucsd.edu</a:t>
                </a:r>
                <a:endParaRPr lang="en-US" sz="1200" dirty="0" smtClean="0">
                  <a:solidFill>
                    <a:srgbClr val="003366"/>
                  </a:solidFill>
                </a:endParaRPr>
              </a:p>
            </p:txBody>
          </p:sp>
          <p:pic>
            <p:nvPicPr>
              <p:cNvPr id="34" name="Picture 33" descr="smugglers_run-front_large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33400" y="4470400"/>
                <a:ext cx="1295400" cy="1835150"/>
              </a:xfrm>
              <a:prstGeom prst="rect">
                <a:avLst/>
              </a:prstGeom>
            </p:spPr>
          </p:pic>
        </p:grpSp>
        <p:pic>
          <p:nvPicPr>
            <p:cNvPr id="36" name="Picture 35" descr="UCSD_logo_top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18982" y="5243513"/>
              <a:ext cx="1781175" cy="276225"/>
            </a:xfrm>
            <a:prstGeom prst="rect">
              <a:avLst/>
            </a:prstGeom>
          </p:spPr>
        </p:pic>
      </p:grp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Acknowledgements: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CGA Rotations, Dynamics &amp; Kinematics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33400" y="2778158"/>
            <a:ext cx="8128782" cy="1489042"/>
            <a:chOff x="533400" y="2778158"/>
            <a:chExt cx="8128782" cy="1489042"/>
          </a:xfrm>
        </p:grpSpPr>
        <p:grpSp>
          <p:nvGrpSpPr>
            <p:cNvPr id="33" name="Group 32"/>
            <p:cNvGrpSpPr/>
            <p:nvPr/>
          </p:nvGrpSpPr>
          <p:grpSpPr>
            <a:xfrm>
              <a:off x="533400" y="2778158"/>
              <a:ext cx="7772400" cy="1489042"/>
              <a:chOff x="533400" y="2854396"/>
              <a:chExt cx="7772400" cy="148904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905000" y="2971053"/>
                <a:ext cx="6400800" cy="1255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3366"/>
                    </a:solidFill>
                  </a:rPr>
                  <a:t>David C. Brogan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</a:rPr>
                  <a:t>Visiting Assistant Professor, Computer Science Department, University of Virginia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  <a:hlinkClick r:id="rId7"/>
                  </a:rPr>
                  <a:t>http://www.cs.virginia.edu/~dbrogan/</a:t>
                </a:r>
                <a:endParaRPr lang="en-US" sz="1200" dirty="0" smtClean="0">
                  <a:solidFill>
                    <a:srgbClr val="003366"/>
                  </a:solidFill>
                </a:endParaRPr>
              </a:p>
              <a:p>
                <a:r>
                  <a:rPr lang="en-US" sz="1200" dirty="0" smtClean="0">
                    <a:solidFill>
                      <a:srgbClr val="003366"/>
                    </a:solidFill>
                  </a:rPr>
                  <a:t>Susquehanna International Group (SIG)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  <a:hlinkClick r:id="rId8"/>
                  </a:rPr>
                  <a:t>http://www.sig.com</a:t>
                </a:r>
                <a:endParaRPr lang="en-US" sz="1200" dirty="0" smtClean="0">
                  <a:solidFill>
                    <a:srgbClr val="003366"/>
                  </a:solidFill>
                </a:endParaRPr>
              </a:p>
            </p:txBody>
          </p:sp>
          <p:pic>
            <p:nvPicPr>
              <p:cNvPr id="112644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33400" y="2854396"/>
                <a:ext cx="1295400" cy="1489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2" name="Picture 31" descr="uva-computer-science.gif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18982" y="3552122"/>
              <a:ext cx="2743200" cy="422645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533400" y="1066800"/>
            <a:ext cx="6477000" cy="1523663"/>
            <a:chOff x="533400" y="1066800"/>
            <a:chExt cx="6477000" cy="1523663"/>
          </a:xfrm>
        </p:grpSpPr>
        <p:grpSp>
          <p:nvGrpSpPr>
            <p:cNvPr id="25" name="Group 24"/>
            <p:cNvGrpSpPr/>
            <p:nvPr/>
          </p:nvGrpSpPr>
          <p:grpSpPr>
            <a:xfrm>
              <a:off x="533400" y="1066800"/>
              <a:ext cx="5791200" cy="1523663"/>
              <a:chOff x="533400" y="1216749"/>
              <a:chExt cx="5791200" cy="1523663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905000" y="1332249"/>
                <a:ext cx="4419600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CC0000"/>
                    </a:solidFill>
                  </a:rPr>
                  <a:t>Rick Parent</a:t>
                </a:r>
              </a:p>
              <a:p>
                <a:r>
                  <a:rPr lang="en-US" sz="1200" dirty="0" smtClean="0">
                    <a:solidFill>
                      <a:srgbClr val="CC0000"/>
                    </a:solidFill>
                  </a:rPr>
                  <a:t>Professor</a:t>
                </a:r>
              </a:p>
              <a:p>
                <a:r>
                  <a:rPr lang="en-US" sz="1200" dirty="0" smtClean="0">
                    <a:solidFill>
                      <a:srgbClr val="CC0000"/>
                    </a:solidFill>
                  </a:rPr>
                  <a:t>Department of Computer Science and Engineering</a:t>
                </a:r>
              </a:p>
              <a:p>
                <a:r>
                  <a:rPr lang="en-US" sz="1200" dirty="0" smtClean="0">
                    <a:solidFill>
                      <a:srgbClr val="CC0000"/>
                    </a:solidFill>
                  </a:rPr>
                  <a:t>Ohio State University</a:t>
                </a:r>
              </a:p>
              <a:p>
                <a:r>
                  <a:rPr lang="en-US" sz="1200" dirty="0" smtClean="0">
                    <a:solidFill>
                      <a:srgbClr val="CC0000"/>
                    </a:solidFill>
                    <a:hlinkClick r:id="rId11"/>
                  </a:rPr>
                  <a:t>http://www.cse.ohio-state.edu/~parent/</a:t>
                </a:r>
                <a:endParaRPr lang="en-US" sz="1200" dirty="0" smtClean="0">
                  <a:solidFill>
                    <a:srgbClr val="CC0000"/>
                  </a:solidFill>
                </a:endParaRPr>
              </a:p>
            </p:txBody>
          </p:sp>
          <p:pic>
            <p:nvPicPr>
              <p:cNvPr id="112642" name="Picture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33400" y="1216749"/>
                <a:ext cx="1295400" cy="1523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2645" name="Picture 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918982" y="1295400"/>
              <a:ext cx="1091418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517853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2000 – 2004 D. Brogan, University of Virginia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 445/645, Introduction to Computer Graphics, </a:t>
            </a:r>
            <a:r>
              <a:rPr lang="en-US" sz="1200" dirty="0" smtClean="0">
                <a:solidFill>
                  <a:srgbClr val="003366"/>
                </a:solidFill>
                <a:hlinkClick r:id="rId4"/>
              </a:rPr>
              <a:t>http://bit.ly/h9AHRg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Representing 3 Rotational DOFs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535" y="1219200"/>
            <a:ext cx="833186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uva-computer-scienc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7400" y="6048595"/>
            <a:ext cx="2286000" cy="3522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[2]: Method 1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Rotation Matrices – Roll, Pitch, &amp; Yaw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830669"/>
            <a:ext cx="63244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C00000"/>
                </a:solidFill>
                <a:sym typeface="Symbol" pitchFamily="18" charset="2"/>
              </a:rPr>
              <a:t>Adapted from slides © 2007 – 2011 R. Parent, Ohio State University</a:t>
            </a:r>
            <a:endParaRPr lang="en-GB" sz="1200" dirty="0">
              <a:solidFill>
                <a:srgbClr val="C0000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682 (Computer Animation), </a:t>
            </a:r>
            <a:r>
              <a:rPr lang="en-US" sz="1200" dirty="0" smtClean="0">
                <a:solidFill>
                  <a:srgbClr val="C00000"/>
                </a:solidFill>
                <a:hlinkClick r:id="rId4"/>
              </a:rPr>
              <a:t>http://bit.ly/feUESy</a:t>
            </a:r>
            <a:endParaRPr lang="en-US" sz="120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683/684A (Computer Animation  Algorithms &amp; Techniques), </a:t>
            </a:r>
            <a:r>
              <a:rPr lang="en-US" sz="1200" dirty="0" smtClean="0">
                <a:solidFill>
                  <a:srgbClr val="C00000"/>
                </a:solidFill>
                <a:hlinkClick r:id="rId5"/>
              </a:rPr>
              <a:t>http://bit.ly/f8Myky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endParaRPr lang="en-US" sz="1200" dirty="0">
              <a:solidFill>
                <a:srgbClr val="C00000"/>
              </a:solidFill>
              <a:sym typeface="Symbol" pitchFamily="18" charset="2"/>
            </a:endParaRP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1018268"/>
            <a:ext cx="2590800" cy="477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9651" y="1511006"/>
            <a:ext cx="1991251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  <a:sym typeface="Symbol" pitchFamily="18" charset="2"/>
              </a:rPr>
              <a:t>Rotation about </a:t>
            </a:r>
            <a:r>
              <a:rPr lang="en-GB" i="1" dirty="0" smtClean="0">
                <a:solidFill>
                  <a:srgbClr val="C00000"/>
                </a:solidFill>
                <a:sym typeface="Symbol" pitchFamily="18" charset="2"/>
              </a:rPr>
              <a:t>x</a:t>
            </a:r>
            <a:r>
              <a:rPr lang="en-GB" dirty="0" smtClean="0">
                <a:solidFill>
                  <a:srgbClr val="C00000"/>
                </a:solidFill>
                <a:sym typeface="Symbol" pitchFamily="18" charset="2"/>
              </a:rPr>
              <a:t> axis</a:t>
            </a:r>
          </a:p>
          <a:p>
            <a:pPr algn="ctr"/>
            <a:r>
              <a:rPr lang="en-GB" dirty="0" smtClean="0">
                <a:solidFill>
                  <a:srgbClr val="C00000"/>
                </a:solidFill>
                <a:sym typeface="Symbol" pitchFamily="18" charset="2"/>
              </a:rPr>
              <a:t>(</a:t>
            </a:r>
            <a:r>
              <a:rPr lang="en-GB" u="sng" dirty="0" smtClean="0">
                <a:solidFill>
                  <a:srgbClr val="C00000"/>
                </a:solidFill>
                <a:sym typeface="Symbol" pitchFamily="18" charset="2"/>
              </a:rPr>
              <a:t>Roll</a:t>
            </a:r>
            <a:r>
              <a:rPr lang="en-GB" dirty="0" smtClean="0">
                <a:solidFill>
                  <a:srgbClr val="C00000"/>
                </a:solidFill>
                <a:sym typeface="Symbol" pitchFamily="18" charset="2"/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154497"/>
            <a:ext cx="1991251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rgbClr val="008000"/>
                </a:solidFill>
                <a:sym typeface="Symbol" pitchFamily="18" charset="2"/>
              </a:rPr>
              <a:t>Rotation about </a:t>
            </a:r>
            <a:r>
              <a:rPr lang="en-GB" i="1" dirty="0" smtClean="0">
                <a:solidFill>
                  <a:srgbClr val="008000"/>
                </a:solidFill>
                <a:sym typeface="Symbol" pitchFamily="18" charset="2"/>
              </a:rPr>
              <a:t>y</a:t>
            </a:r>
            <a:r>
              <a:rPr lang="en-GB" dirty="0" smtClean="0">
                <a:solidFill>
                  <a:srgbClr val="008000"/>
                </a:solidFill>
                <a:sym typeface="Symbol" pitchFamily="18" charset="2"/>
              </a:rPr>
              <a:t> axis</a:t>
            </a:r>
          </a:p>
          <a:p>
            <a:pPr algn="ctr"/>
            <a:r>
              <a:rPr lang="en-GB" dirty="0" smtClean="0">
                <a:solidFill>
                  <a:srgbClr val="008000"/>
                </a:solidFill>
                <a:sym typeface="Symbol" pitchFamily="18" charset="2"/>
              </a:rPr>
              <a:t>(</a:t>
            </a:r>
            <a:r>
              <a:rPr lang="en-GB" u="sng" dirty="0" smtClean="0">
                <a:solidFill>
                  <a:srgbClr val="008000"/>
                </a:solidFill>
                <a:sym typeface="Symbol" pitchFamily="18" charset="2"/>
              </a:rPr>
              <a:t>Pitch</a:t>
            </a:r>
            <a:r>
              <a:rPr lang="en-GB" dirty="0" smtClean="0">
                <a:solidFill>
                  <a:srgbClr val="008000"/>
                </a:solidFill>
                <a:sym typeface="Symbol" pitchFamily="18" charset="2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651" y="4754697"/>
            <a:ext cx="1991251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rgbClr val="003399"/>
                </a:solidFill>
                <a:sym typeface="Symbol" pitchFamily="18" charset="2"/>
              </a:rPr>
              <a:t>Rotation about </a:t>
            </a:r>
            <a:r>
              <a:rPr lang="en-GB" i="1" dirty="0" smtClean="0">
                <a:solidFill>
                  <a:srgbClr val="003399"/>
                </a:solidFill>
                <a:sym typeface="Symbol" pitchFamily="18" charset="2"/>
              </a:rPr>
              <a:t>z</a:t>
            </a:r>
            <a:r>
              <a:rPr lang="en-GB" dirty="0" smtClean="0">
                <a:solidFill>
                  <a:srgbClr val="003399"/>
                </a:solidFill>
                <a:sym typeface="Symbol" pitchFamily="18" charset="2"/>
              </a:rPr>
              <a:t> axis</a:t>
            </a:r>
          </a:p>
          <a:p>
            <a:pPr algn="ctr"/>
            <a:r>
              <a:rPr lang="en-GB" dirty="0" smtClean="0">
                <a:solidFill>
                  <a:srgbClr val="003399"/>
                </a:solidFill>
                <a:sym typeface="Symbol" pitchFamily="18" charset="2"/>
              </a:rPr>
              <a:t>(</a:t>
            </a:r>
            <a:r>
              <a:rPr lang="en-GB" u="sng" dirty="0" smtClean="0">
                <a:solidFill>
                  <a:srgbClr val="003399"/>
                </a:solidFill>
                <a:sym typeface="Symbol" pitchFamily="18" charset="2"/>
              </a:rPr>
              <a:t>Yaw</a:t>
            </a:r>
            <a:r>
              <a:rPr lang="en-GB" dirty="0" smtClean="0">
                <a:solidFill>
                  <a:srgbClr val="003399"/>
                </a:solidFill>
                <a:sym typeface="Symbol" pitchFamily="18" charset="2"/>
              </a:rPr>
              <a:t>)</a:t>
            </a:r>
            <a:endParaRPr lang="en-US" dirty="0">
              <a:solidFill>
                <a:srgbClr val="003399"/>
              </a:solidFill>
            </a:endParaRPr>
          </a:p>
        </p:txBody>
      </p:sp>
      <p:pic>
        <p:nvPicPr>
          <p:cNvPr id="9" name="Picture 8" descr="200px-Aileron_roll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000" y="971550"/>
            <a:ext cx="1905000" cy="1543050"/>
          </a:xfrm>
          <a:prstGeom prst="rect">
            <a:avLst/>
          </a:prstGeom>
        </p:spPr>
      </p:pic>
      <p:pic>
        <p:nvPicPr>
          <p:cNvPr id="11" name="Picture 10" descr="200px-Aptch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5000" y="2657475"/>
            <a:ext cx="1905000" cy="1533525"/>
          </a:xfrm>
          <a:prstGeom prst="rect">
            <a:avLst/>
          </a:prstGeom>
        </p:spPr>
      </p:pic>
      <p:pic>
        <p:nvPicPr>
          <p:cNvPr id="12" name="Picture 11" descr="200px-Ayaw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5000" y="4343400"/>
            <a:ext cx="1905000" cy="1524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604682" y="3004363"/>
            <a:ext cx="13869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/>
              <a:t>© 2006 Wikipedia,</a:t>
            </a:r>
          </a:p>
          <a:p>
            <a:pPr algn="ctr">
              <a:spcBef>
                <a:spcPts val="0"/>
              </a:spcBef>
            </a:pPr>
            <a:r>
              <a:rPr lang="en-US" sz="1000" i="1" dirty="0" smtClean="0"/>
              <a:t>Flight Dynamics</a:t>
            </a:r>
          </a:p>
          <a:p>
            <a:pPr algn="ctr">
              <a:spcBef>
                <a:spcPts val="0"/>
              </a:spcBef>
            </a:pPr>
            <a:r>
              <a:rPr lang="en-US" sz="1000" dirty="0" smtClean="0">
                <a:hlinkClick r:id="rId10"/>
              </a:rPr>
              <a:t>http://bit.ly/gVaQCX</a:t>
            </a:r>
            <a:endParaRPr lang="en-US" sz="1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5402094" y="1219200"/>
            <a:ext cx="2085042" cy="1283732"/>
            <a:chOff x="5402094" y="1219200"/>
            <a:chExt cx="2085042" cy="1283732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 rot="10800000" flipV="1">
              <a:off x="5658336" y="1219200"/>
              <a:ext cx="1828800" cy="106680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C00000">
                  <a:alpha val="50000"/>
                </a:srgb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Rectangle 17"/>
            <p:cNvSpPr/>
            <p:nvPr/>
          </p:nvSpPr>
          <p:spPr>
            <a:xfrm>
              <a:off x="5402094" y="2133600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i="1" dirty="0" smtClean="0">
                  <a:solidFill>
                    <a:srgbClr val="C00000"/>
                  </a:solidFill>
                  <a:sym typeface="Symbol" pitchFamily="18" charset="2"/>
                </a:rPr>
                <a:t>x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96000" y="2819400"/>
            <a:ext cx="1760706" cy="1131332"/>
            <a:chOff x="6096000" y="2819400"/>
            <a:chExt cx="1760706" cy="1131332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>
              <a:off x="6096000" y="2819400"/>
              <a:ext cx="1524000" cy="91440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339933">
                  <a:alpha val="50000"/>
                </a:srgb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Rectangle 21"/>
            <p:cNvSpPr/>
            <p:nvPr/>
          </p:nvSpPr>
          <p:spPr>
            <a:xfrm>
              <a:off x="7543800" y="3581400"/>
              <a:ext cx="312906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GB" sz="1800" i="1" dirty="0" smtClean="0">
                  <a:solidFill>
                    <a:srgbClr val="339933"/>
                  </a:solidFill>
                  <a:sym typeface="Symbol" pitchFamily="18" charset="2"/>
                </a:rPr>
                <a:t>y</a:t>
              </a:r>
              <a:endParaRPr lang="en-US" sz="1800" dirty="0">
                <a:solidFill>
                  <a:srgbClr val="339933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400800" y="4191000"/>
            <a:ext cx="284052" cy="1447800"/>
            <a:chOff x="6400800" y="4191000"/>
            <a:chExt cx="284052" cy="1447800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 rot="5400000" flipH="1" flipV="1">
              <a:off x="5982494" y="5066506"/>
              <a:ext cx="1143000" cy="1588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3399">
                  <a:alpha val="49804"/>
                </a:srgb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Rectangle 36"/>
            <p:cNvSpPr/>
            <p:nvPr/>
          </p:nvSpPr>
          <p:spPr>
            <a:xfrm>
              <a:off x="6400800" y="4191000"/>
              <a:ext cx="2840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dirty="0" smtClean="0">
                  <a:solidFill>
                    <a:srgbClr val="003399"/>
                  </a:solidFill>
                  <a:sym typeface="Symbol" pitchFamily="18" charset="2"/>
                </a:rPr>
                <a:t>z</a:t>
              </a:r>
              <a:endParaRPr lang="en-US" dirty="0">
                <a:solidFill>
                  <a:srgbClr val="003399"/>
                </a:solidFill>
              </a:endParaRPr>
            </a:p>
          </p:txBody>
        </p:sp>
      </p:grp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09582" y="5867400"/>
            <a:ext cx="558018" cy="54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[3]: Method 2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Fixed Angles &amp; Gimbal Lock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830669"/>
            <a:ext cx="63244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C00000"/>
                </a:solidFill>
                <a:sym typeface="Symbol" pitchFamily="18" charset="2"/>
              </a:rPr>
              <a:t>Adapted from slides © 2007 – 2011 R. Parent, Ohio State University</a:t>
            </a:r>
            <a:endParaRPr lang="en-GB" sz="1200" dirty="0">
              <a:solidFill>
                <a:srgbClr val="C0000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682 (Computer Animation), </a:t>
            </a:r>
            <a:r>
              <a:rPr lang="en-US" sz="1200" dirty="0" smtClean="0">
                <a:solidFill>
                  <a:srgbClr val="C00000"/>
                </a:solidFill>
                <a:hlinkClick r:id="rId4"/>
              </a:rPr>
              <a:t>http://bit.ly/feUESy</a:t>
            </a:r>
            <a:endParaRPr lang="en-US" sz="120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683/684A (Computer Animation  Algorithms &amp; Techniques), </a:t>
            </a:r>
            <a:r>
              <a:rPr lang="en-US" sz="1200" dirty="0" smtClean="0">
                <a:solidFill>
                  <a:srgbClr val="C00000"/>
                </a:solidFill>
                <a:hlinkClick r:id="rId5"/>
              </a:rPr>
              <a:t>http://bit.ly/f8Myky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endParaRPr lang="en-US" sz="1200" dirty="0">
              <a:solidFill>
                <a:srgbClr val="C00000"/>
              </a:solidFill>
              <a:sym typeface="Symbol" pitchFamily="18" charset="2"/>
            </a:endParaRPr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52563" y="999965"/>
            <a:ext cx="6548437" cy="479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9582" y="5867400"/>
            <a:ext cx="558018" cy="54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imbal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52600" y="1219200"/>
            <a:ext cx="2286000" cy="2286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54102" y="3581400"/>
            <a:ext cx="2282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Anticz.com © 2001 M. Brown</a:t>
            </a:r>
          </a:p>
          <a:p>
            <a:pPr algn="ctr">
              <a:spcBef>
                <a:spcPts val="0"/>
              </a:spcBef>
            </a:pPr>
            <a: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  <a:hlinkClick r:id="rId9"/>
              </a:rPr>
              <a:t>http://bit.ly/6NIXVr</a:t>
            </a:r>
            <a:endParaRPr lang="en-US" sz="12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Gimbal Lock Illustrated [1]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3" name="Picture 12" descr="gimba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2905780"/>
            <a:ext cx="2895600" cy="2895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90600" y="5348645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44501" y="5877580"/>
            <a:ext cx="2282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Anticz.com © 2001 M. Brown</a:t>
            </a:r>
          </a:p>
          <a:p>
            <a:pPr algn="ctr">
              <a:spcBef>
                <a:spcPts val="0"/>
              </a:spcBef>
            </a:pPr>
            <a: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  <a:hlinkClick r:id="rId5"/>
              </a:rPr>
              <a:t>http://bit.ly/6NIXVr</a:t>
            </a:r>
            <a:endParaRPr lang="en-US" sz="12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Gimbal Lock</a:t>
            </a:r>
            <a:r>
              <a:rPr lang="en-US" sz="1800" dirty="0" smtClean="0">
                <a:solidFill>
                  <a:srgbClr val="800000"/>
                </a:solidFill>
              </a:rPr>
              <a:t>: Loss of DOF when 2 of 3 Gimbals Driven until Parallel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Animated Examples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i="1" dirty="0" smtClean="0">
                <a:solidFill>
                  <a:srgbClr val="0000CC"/>
                </a:solidFill>
              </a:rPr>
              <a:t>e.g.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  <a:r>
              <a:rPr lang="en-US" sz="1800" i="1" dirty="0" smtClean="0">
                <a:solidFill>
                  <a:srgbClr val="0000CC"/>
                </a:solidFill>
              </a:rPr>
              <a:t>x</a:t>
            </a:r>
            <a:r>
              <a:rPr lang="en-US" sz="1800" dirty="0" smtClean="0">
                <a:solidFill>
                  <a:srgbClr val="0000CC"/>
                </a:solidFill>
              </a:rPr>
              <a:t> &amp; </a:t>
            </a:r>
            <a:r>
              <a:rPr lang="en-US" sz="1800" i="1" dirty="0" smtClean="0">
                <a:solidFill>
                  <a:srgbClr val="0000CC"/>
                </a:solidFill>
              </a:rPr>
              <a:t>z </a:t>
            </a:r>
            <a:r>
              <a:rPr lang="en-US" sz="1800" dirty="0" smtClean="0">
                <a:solidFill>
                  <a:srgbClr val="0000CC"/>
                </a:solidFill>
              </a:rPr>
              <a:t>(left), </a:t>
            </a:r>
            <a:r>
              <a:rPr lang="en-US" sz="1800" i="1" dirty="0" smtClean="0">
                <a:solidFill>
                  <a:srgbClr val="C00000"/>
                </a:solidFill>
              </a:rPr>
              <a:t>y</a:t>
            </a:r>
            <a:r>
              <a:rPr lang="en-US" sz="1800" dirty="0" smtClean="0">
                <a:solidFill>
                  <a:srgbClr val="0000CC"/>
                </a:solidFill>
              </a:rPr>
              <a:t> &amp; </a:t>
            </a:r>
            <a:r>
              <a:rPr lang="en-US" sz="1800" i="1" dirty="0" smtClean="0">
                <a:solidFill>
                  <a:srgbClr val="3366FF"/>
                </a:solidFill>
              </a:rPr>
              <a:t>z</a:t>
            </a:r>
            <a:r>
              <a:rPr lang="en-US" sz="1800" dirty="0" smtClean="0">
                <a:solidFill>
                  <a:srgbClr val="0000CC"/>
                </a:solidFill>
              </a:rPr>
              <a:t> (right)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Caution: </a:t>
            </a:r>
            <a:r>
              <a:rPr lang="en-US" sz="1800" dirty="0" err="1" smtClean="0">
                <a:solidFill>
                  <a:srgbClr val="0000CC"/>
                </a:solidFill>
              </a:rPr>
              <a:t>Seefeld</a:t>
            </a:r>
            <a:r>
              <a:rPr lang="en-US" sz="1800" dirty="0" smtClean="0">
                <a:solidFill>
                  <a:srgbClr val="0000CC"/>
                </a:solidFill>
              </a:rPr>
              <a:t> (right) refers to these as </a:t>
            </a:r>
            <a:r>
              <a:rPr lang="en-US" sz="1800" dirty="0" smtClean="0">
                <a:solidFill>
                  <a:srgbClr val="C00000"/>
                </a:solidFill>
              </a:rPr>
              <a:t>“</a:t>
            </a:r>
            <a:r>
              <a:rPr lang="en-US" sz="1800" i="1" dirty="0" smtClean="0">
                <a:solidFill>
                  <a:srgbClr val="C00000"/>
                </a:solidFill>
              </a:rPr>
              <a:t>x</a:t>
            </a:r>
            <a:r>
              <a:rPr lang="en-US" sz="1800" dirty="0" smtClean="0">
                <a:solidFill>
                  <a:srgbClr val="C00000"/>
                </a:solidFill>
              </a:rPr>
              <a:t>”</a:t>
            </a:r>
            <a:r>
              <a:rPr lang="en-US" sz="1800" i="1" dirty="0" smtClean="0">
                <a:solidFill>
                  <a:srgbClr val="C00000"/>
                </a:solidFill>
              </a:rPr>
              <a:t> </a:t>
            </a:r>
            <a:r>
              <a:rPr lang="en-US" sz="1800" dirty="0" smtClean="0">
                <a:solidFill>
                  <a:srgbClr val="C00000"/>
                </a:solidFill>
              </a:rPr>
              <a:t>(red)</a:t>
            </a:r>
            <a:r>
              <a:rPr lang="en-US" sz="1800" i="1" dirty="0" smtClean="0">
                <a:solidFill>
                  <a:srgbClr val="C00000"/>
                </a:solidFill>
              </a:rPr>
              <a:t> </a:t>
            </a:r>
            <a:r>
              <a:rPr lang="en-US" sz="1800" dirty="0" smtClean="0">
                <a:solidFill>
                  <a:srgbClr val="0000CC"/>
                </a:solidFill>
              </a:rPr>
              <a:t>&amp; </a:t>
            </a:r>
            <a:r>
              <a:rPr lang="en-US" sz="1800" i="1" dirty="0" smtClean="0">
                <a:solidFill>
                  <a:srgbClr val="3366FF"/>
                </a:solidFill>
              </a:rPr>
              <a:t>z </a:t>
            </a:r>
            <a:r>
              <a:rPr lang="en-US" sz="1800" dirty="0" smtClean="0">
                <a:solidFill>
                  <a:srgbClr val="3366FF"/>
                </a:solidFill>
              </a:rPr>
              <a:t>(blue)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i="1" dirty="0" smtClean="0">
                <a:solidFill>
                  <a:srgbClr val="C00000"/>
                </a:solidFill>
              </a:rPr>
              <a:t>y </a:t>
            </a:r>
            <a:r>
              <a:rPr lang="en-US" sz="1800" dirty="0" smtClean="0">
                <a:solidFill>
                  <a:srgbClr val="C00000"/>
                </a:solidFill>
              </a:rPr>
              <a:t>(Pitch) = “x”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  <a:r>
              <a:rPr lang="en-US" sz="1800" i="1" dirty="0" smtClean="0">
                <a:solidFill>
                  <a:srgbClr val="008000"/>
                </a:solidFill>
              </a:rPr>
              <a:t>x </a:t>
            </a:r>
            <a:r>
              <a:rPr lang="en-US" sz="1800" dirty="0" smtClean="0">
                <a:solidFill>
                  <a:srgbClr val="008000"/>
                </a:solidFill>
              </a:rPr>
              <a:t>(Roll) = “</a:t>
            </a:r>
            <a:r>
              <a:rPr lang="en-US" sz="1800" i="1" dirty="0" smtClean="0">
                <a:solidFill>
                  <a:srgbClr val="008000"/>
                </a:solidFill>
              </a:rPr>
              <a:t>y</a:t>
            </a:r>
            <a:r>
              <a:rPr lang="en-US" sz="1800" dirty="0" smtClean="0">
                <a:solidFill>
                  <a:srgbClr val="008000"/>
                </a:solidFill>
              </a:rPr>
              <a:t>”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  <a:r>
              <a:rPr lang="en-US" sz="1800" i="1" dirty="0" smtClean="0">
                <a:solidFill>
                  <a:srgbClr val="3366FF"/>
                </a:solidFill>
              </a:rPr>
              <a:t>z</a:t>
            </a:r>
            <a:r>
              <a:rPr lang="en-US" sz="1800" dirty="0" smtClean="0">
                <a:solidFill>
                  <a:srgbClr val="3366FF"/>
                </a:solidFill>
              </a:rPr>
              <a:t> (Yaw) = “</a:t>
            </a:r>
            <a:r>
              <a:rPr lang="en-US" sz="1800" i="1" dirty="0" smtClean="0">
                <a:solidFill>
                  <a:srgbClr val="3366FF"/>
                </a:solidFill>
              </a:rPr>
              <a:t>z</a:t>
            </a:r>
            <a:r>
              <a:rPr lang="en-US" sz="1800" dirty="0" smtClean="0">
                <a:solidFill>
                  <a:srgbClr val="3366FF"/>
                </a:solidFill>
              </a:rPr>
              <a:t>” (“zed”)</a:t>
            </a:r>
            <a:endParaRPr lang="en-US" sz="1800" i="1" dirty="0" smtClean="0">
              <a:solidFill>
                <a:srgbClr val="3366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90793" y="2895600"/>
            <a:ext cx="348640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506924" y="5867400"/>
            <a:ext cx="1600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200" dirty="0" smtClean="0">
                <a:solidFill>
                  <a:srgbClr val="CC3399"/>
                </a:solidFill>
              </a:rPr>
              <a:t>© 2007 S. </a:t>
            </a:r>
            <a:r>
              <a:rPr lang="en-US" sz="1200" dirty="0" err="1" smtClean="0">
                <a:solidFill>
                  <a:srgbClr val="CC3399"/>
                </a:solidFill>
              </a:rPr>
              <a:t>Seefeld</a:t>
            </a:r>
            <a:endParaRPr lang="en-US" sz="1200" dirty="0" smtClean="0">
              <a:solidFill>
                <a:srgbClr val="CC3399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200" dirty="0" smtClean="0">
                <a:solidFill>
                  <a:srgbClr val="CC3399"/>
                </a:solidFill>
                <a:hlinkClick r:id="rId7"/>
              </a:rPr>
              <a:t>http://bit.ly/e1nuo9</a:t>
            </a:r>
            <a:endParaRPr lang="en-US" sz="1200" dirty="0" smtClean="0">
              <a:solidFill>
                <a:srgbClr val="CC3399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Gimbal Lock Illustrated [2]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Gimbals: 2 of 3 Driven into Parallel Configuration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Happens With Euler Angles Too: </a:t>
            </a:r>
            <a:r>
              <a:rPr lang="en-US" sz="1800" dirty="0" smtClean="0">
                <a:solidFill>
                  <a:srgbClr val="800000"/>
                </a:solidFill>
                <a:hlinkClick r:id="rId4"/>
              </a:rPr>
              <a:t>http://bit.ly/g32DQ5</a:t>
            </a:r>
            <a:r>
              <a:rPr lang="en-US" sz="1800" dirty="0" smtClean="0">
                <a:solidFill>
                  <a:srgbClr val="800000"/>
                </a:solidFill>
              </a:rPr>
              <a:t> (Wikipedia)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Solution Approaches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Extra gimbal</a:t>
            </a:r>
            <a:endParaRPr lang="en-US" sz="1800" dirty="0" smtClean="0">
              <a:solidFill>
                <a:srgbClr val="0066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err="1" smtClean="0">
                <a:solidFill>
                  <a:srgbClr val="0000CC"/>
                </a:solidFill>
              </a:rPr>
              <a:t>Quaternions</a:t>
            </a:r>
            <a:r>
              <a:rPr lang="en-US" sz="1800" dirty="0" smtClean="0">
                <a:solidFill>
                  <a:srgbClr val="0000CC"/>
                </a:solidFill>
              </a:rPr>
              <a:t>: </a:t>
            </a:r>
            <a:endParaRPr lang="en-US" sz="1800" dirty="0" smtClean="0">
              <a:solidFill>
                <a:srgbClr val="800000"/>
              </a:solidFill>
            </a:endParaRPr>
          </a:p>
        </p:txBody>
      </p:sp>
      <p:pic>
        <p:nvPicPr>
          <p:cNvPr id="9" name="Picture 8" descr="Rotating_gimbal-xyz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2743200"/>
            <a:ext cx="2895600" cy="2895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9813" y="5662136"/>
            <a:ext cx="28827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200" i="1" dirty="0" smtClean="0"/>
              <a:t>Gimbal Lock </a:t>
            </a:r>
            <a:r>
              <a:rPr lang="en-US" sz="1200" dirty="0" smtClean="0"/>
              <a:t>figure © 2006 Wikipedia</a:t>
            </a:r>
          </a:p>
          <a:p>
            <a:pPr algn="ctr">
              <a:spcBef>
                <a:spcPts val="0"/>
              </a:spcBef>
            </a:pPr>
            <a:r>
              <a:rPr lang="en-US" sz="1200" dirty="0" smtClean="0"/>
              <a:t>(Rendered using POV-Ray)</a:t>
            </a:r>
          </a:p>
          <a:p>
            <a:pPr algn="ctr">
              <a:spcBef>
                <a:spcPts val="0"/>
              </a:spcBef>
            </a:pPr>
            <a:r>
              <a:rPr lang="en-US" sz="1200" dirty="0" smtClean="0">
                <a:hlinkClick r:id="rId6"/>
              </a:rPr>
              <a:t>http://bit.ly/hR88V2</a:t>
            </a:r>
            <a:endParaRPr lang="en-US" sz="12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4258859" y="5569803"/>
            <a:ext cx="38266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200" dirty="0" smtClean="0"/>
              <a:t>Left: not locked</a:t>
            </a:r>
          </a:p>
          <a:p>
            <a:pPr algn="ctr">
              <a:spcBef>
                <a:spcPts val="0"/>
              </a:spcBef>
            </a:pPr>
            <a:r>
              <a:rPr lang="en-US" sz="1200" dirty="0" smtClean="0"/>
              <a:t>Right: </a:t>
            </a:r>
            <a:r>
              <a:rPr lang="en-US" sz="1200" i="1" dirty="0" smtClean="0">
                <a:solidFill>
                  <a:srgbClr val="008000"/>
                </a:solidFill>
              </a:rPr>
              <a:t>x</a:t>
            </a:r>
            <a:r>
              <a:rPr lang="en-US" sz="1200" dirty="0" smtClean="0"/>
              <a:t> &amp; </a:t>
            </a:r>
            <a:r>
              <a:rPr lang="en-US" sz="1200" i="1" dirty="0" smtClean="0">
                <a:solidFill>
                  <a:srgbClr val="0000FF"/>
                </a:solidFill>
              </a:rPr>
              <a:t>z</a:t>
            </a:r>
            <a:r>
              <a:rPr lang="en-US" sz="1200" i="1" dirty="0" smtClean="0"/>
              <a:t> </a:t>
            </a:r>
            <a:r>
              <a:rPr lang="en-US" sz="1200" dirty="0" smtClean="0"/>
              <a:t>rotations locked (</a:t>
            </a:r>
            <a:r>
              <a:rPr lang="en-US" sz="1200" dirty="0" smtClean="0">
                <a:solidFill>
                  <a:srgbClr val="008000"/>
                </a:solidFill>
              </a:rPr>
              <a:t>roll</a:t>
            </a:r>
            <a:r>
              <a:rPr lang="en-US" sz="1200" dirty="0" smtClean="0"/>
              <a:t> &amp; </a:t>
            </a:r>
            <a:r>
              <a:rPr lang="en-US" sz="1200" dirty="0" smtClean="0">
                <a:solidFill>
                  <a:srgbClr val="800000"/>
                </a:solidFill>
              </a:rPr>
              <a:t>pitch</a:t>
            </a:r>
            <a:r>
              <a:rPr lang="en-US" sz="1200" dirty="0" smtClean="0"/>
              <a:t>, no </a:t>
            </a:r>
            <a:r>
              <a:rPr lang="en-US" sz="1200" dirty="0" smtClean="0">
                <a:solidFill>
                  <a:srgbClr val="0000FF"/>
                </a:solidFill>
              </a:rPr>
              <a:t>yaw</a:t>
            </a:r>
            <a:r>
              <a:rPr lang="en-US" sz="1200" dirty="0" smtClean="0"/>
              <a:t>)</a:t>
            </a:r>
          </a:p>
          <a:p>
            <a:pPr algn="ctr">
              <a:spcBef>
                <a:spcPts val="0"/>
              </a:spcBef>
            </a:pPr>
            <a:r>
              <a:rPr lang="en-US" sz="1200" i="1" dirty="0" smtClean="0"/>
              <a:t>Gimbal Lock </a:t>
            </a:r>
            <a:r>
              <a:rPr lang="en-US" sz="1200" dirty="0" smtClean="0"/>
              <a:t>figures © 2009 Wikipedia</a:t>
            </a:r>
          </a:p>
          <a:p>
            <a:pPr algn="ctr">
              <a:spcBef>
                <a:spcPts val="0"/>
              </a:spcBef>
            </a:pPr>
            <a:r>
              <a:rPr lang="en-US" sz="1200" dirty="0" smtClean="0">
                <a:hlinkClick r:id="rId7"/>
              </a:rPr>
              <a:t>http://bit.ly/he0LN9</a:t>
            </a:r>
            <a:endParaRPr lang="en-US" sz="1200" dirty="0" smtClean="0"/>
          </a:p>
        </p:txBody>
      </p:sp>
      <p:grpSp>
        <p:nvGrpSpPr>
          <p:cNvPr id="2" name="Group 19"/>
          <p:cNvGrpSpPr/>
          <p:nvPr/>
        </p:nvGrpSpPr>
        <p:grpSpPr>
          <a:xfrm>
            <a:off x="3962400" y="3200400"/>
            <a:ext cx="4419600" cy="1864659"/>
            <a:chOff x="3962400" y="3200400"/>
            <a:chExt cx="4419600" cy="1864659"/>
          </a:xfrm>
        </p:grpSpPr>
        <p:pic>
          <p:nvPicPr>
            <p:cNvPr id="14" name="Picture 13" descr="No_gimbal_lock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62400" y="3200400"/>
              <a:ext cx="1880962" cy="1864659"/>
            </a:xfrm>
            <a:prstGeom prst="rect">
              <a:avLst/>
            </a:prstGeom>
          </p:spPr>
        </p:pic>
        <p:pic>
          <p:nvPicPr>
            <p:cNvPr id="19" name="Picture 18" descr="Gimbal_lock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00800" y="3200400"/>
              <a:ext cx="1981200" cy="1861474"/>
            </a:xfrm>
            <a:prstGeom prst="rect">
              <a:avLst/>
            </a:prstGeom>
          </p:spPr>
        </p:pic>
      </p:grpSp>
      <p:grpSp>
        <p:nvGrpSpPr>
          <p:cNvPr id="3" name="Group 22"/>
          <p:cNvGrpSpPr/>
          <p:nvPr/>
        </p:nvGrpSpPr>
        <p:grpSpPr>
          <a:xfrm>
            <a:off x="2971800" y="2438400"/>
            <a:ext cx="5562600" cy="238125"/>
            <a:chOff x="2895600" y="2438400"/>
            <a:chExt cx="5562600" cy="238125"/>
          </a:xfrm>
        </p:grpSpPr>
        <p:pic>
          <p:nvPicPr>
            <p:cNvPr id="21" name="Picture 20" descr="quaternion-rotation-equation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95600" y="2457450"/>
              <a:ext cx="4162425" cy="200025"/>
            </a:xfrm>
            <a:prstGeom prst="rect">
              <a:avLst/>
            </a:prstGeom>
          </p:spPr>
        </p:pic>
        <p:pic>
          <p:nvPicPr>
            <p:cNvPr id="22" name="Picture 21" descr="axis-angle-axis_formula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39000" y="2438400"/>
              <a:ext cx="1219200" cy="238125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TITLE" val="CIS736-Basics-01-Math"/>
  <p:tag name="FOLDERNAME" val="CIS736-Basics-01-Math_270108225806"/>
  <p:tag name="PD" val="1825588"/>
  <p:tag name="NPWI" val="46"/>
  <p:tag name="WMSI" val="369"/>
  <p:tag name="WMIS" val="46646"/>
  <p:tag name="PREC" val="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CVB" val="1"/>
  <p:tag name="SPT" val="FALSE"/>
  <p:tag name="BSN" val="1"/>
  <p:tag name="LFXCI" val="0"/>
  <p:tag name="SVT" val="TRUE"/>
  <p:tag name="CII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SPT" val="FALSE"/>
  <p:tag name="CVB" val="37"/>
  <p:tag name="BSN" val="37"/>
  <p:tag name="LFXCI" val="0"/>
  <p:tag name="SVT" val="TRUE"/>
  <p:tag name="CII" val="3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heme/theme1.xml><?xml version="1.0" encoding="utf-8"?>
<a:theme xmlns:a="http://schemas.openxmlformats.org/drawingml/2006/main" name="CoopRob-presentations">
  <a:themeElements>
    <a:clrScheme name="CoopRob-presentations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D96D"/>
      </a:accent1>
      <a:accent2>
        <a:srgbClr val="0000E0"/>
      </a:accent2>
      <a:accent3>
        <a:srgbClr val="FFFFFF"/>
      </a:accent3>
      <a:accent4>
        <a:srgbClr val="000000"/>
      </a:accent4>
      <a:accent5>
        <a:srgbClr val="FFE9BA"/>
      </a:accent5>
      <a:accent6>
        <a:srgbClr val="0000CB"/>
      </a:accent6>
      <a:hlink>
        <a:srgbClr val="CC0000"/>
      </a:hlink>
      <a:folHlink>
        <a:srgbClr val="B2B2B2"/>
      </a:folHlink>
    </a:clrScheme>
    <a:fontScheme name="CoopRob-presentations">
      <a:majorFont>
        <a:latin typeface="Copperplate Gothic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opRob-present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pRob-presenta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D96D"/>
        </a:accent1>
        <a:accent2>
          <a:srgbClr val="0000E0"/>
        </a:accent2>
        <a:accent3>
          <a:srgbClr val="FFFFFF"/>
        </a:accent3>
        <a:accent4>
          <a:srgbClr val="000000"/>
        </a:accent4>
        <a:accent5>
          <a:srgbClr val="FFE9BA"/>
        </a:accent5>
        <a:accent6>
          <a:srgbClr val="0000CB"/>
        </a:accent6>
        <a:hlink>
          <a:srgbClr val="CC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Settings\sdeloach\Application Data\Microsoft\Templates\CoopRob-presentations.pot</Template>
  <TotalTime>51532</TotalTime>
  <Words>2076</Words>
  <Application>Microsoft Office PowerPoint</Application>
  <PresentationFormat>On-screen Show (4:3)</PresentationFormat>
  <Paragraphs>320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CoopRob-presentations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CIS736-Basics-01-Math</dc:title>
  <dc:creator>William H. Hsu</dc:creator>
  <cp:lastModifiedBy>William H. Hsu</cp:lastModifiedBy>
  <cp:revision>2555</cp:revision>
  <dcterms:created xsi:type="dcterms:W3CDTF">1601-01-01T00:00:00Z</dcterms:created>
  <dcterms:modified xsi:type="dcterms:W3CDTF">2011-03-14T05:26:11Z</dcterms:modified>
</cp:coreProperties>
</file>