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545" r:id="rId2"/>
    <p:sldId id="929" r:id="rId3"/>
    <p:sldId id="370" r:id="rId4"/>
    <p:sldId id="930" r:id="rId5"/>
    <p:sldId id="941" r:id="rId6"/>
    <p:sldId id="964" r:id="rId7"/>
    <p:sldId id="965" r:id="rId8"/>
    <p:sldId id="967" r:id="rId9"/>
    <p:sldId id="1061" r:id="rId10"/>
    <p:sldId id="1025" r:id="rId11"/>
    <p:sldId id="1026" r:id="rId12"/>
    <p:sldId id="996" r:id="rId13"/>
    <p:sldId id="999" r:id="rId14"/>
    <p:sldId id="1000" r:id="rId15"/>
    <p:sldId id="1001" r:id="rId16"/>
    <p:sldId id="1002" r:id="rId17"/>
    <p:sldId id="1003" r:id="rId18"/>
    <p:sldId id="1034" r:id="rId19"/>
    <p:sldId id="1033" r:id="rId20"/>
    <p:sldId id="1035" r:id="rId21"/>
    <p:sldId id="1036" r:id="rId22"/>
    <p:sldId id="1045" r:id="rId23"/>
    <p:sldId id="1046" r:id="rId24"/>
    <p:sldId id="1037" r:id="rId25"/>
    <p:sldId id="1060" r:id="rId26"/>
    <p:sldId id="1039" r:id="rId27"/>
    <p:sldId id="1040" r:id="rId28"/>
    <p:sldId id="1041" r:id="rId29"/>
    <p:sldId id="1042" r:id="rId30"/>
    <p:sldId id="1047" r:id="rId31"/>
    <p:sldId id="1048" r:id="rId32"/>
    <p:sldId id="1049" r:id="rId33"/>
    <p:sldId id="1050" r:id="rId34"/>
    <p:sldId id="1051" r:id="rId35"/>
    <p:sldId id="1052" r:id="rId36"/>
    <p:sldId id="1053" r:id="rId37"/>
    <p:sldId id="1054" r:id="rId38"/>
    <p:sldId id="1055" r:id="rId39"/>
    <p:sldId id="1056" r:id="rId40"/>
    <p:sldId id="1058" r:id="rId41"/>
    <p:sldId id="1057" r:id="rId42"/>
    <p:sldId id="1005" r:id="rId43"/>
    <p:sldId id="1043" r:id="rId44"/>
    <p:sldId id="1030" r:id="rId45"/>
    <p:sldId id="1044" r:id="rId46"/>
    <p:sldId id="1059" r:id="rId47"/>
    <p:sldId id="928" r:id="rId48"/>
    <p:sldId id="547" r:id="rId49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FF"/>
    <a:srgbClr val="008000"/>
    <a:srgbClr val="0066CC"/>
    <a:srgbClr val="FF9900"/>
    <a:srgbClr val="0099CC"/>
    <a:srgbClr val="669900"/>
    <a:srgbClr val="FF6600"/>
    <a:srgbClr val="80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123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3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24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14rFz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hr8r2u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bit.ly/hsyTb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://bit.ly/eh2d1c" TargetMode="External"/><Relationship Id="rId5" Type="http://schemas.openxmlformats.org/officeDocument/2006/relationships/hyperlink" Target="http://bit.ly/dLvejg" TargetMode="External"/><Relationship Id="rId4" Type="http://schemas.openxmlformats.org/officeDocument/2006/relationships/hyperlink" Target="http://bit.ly/hH43dX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A8PXN" TargetMode="External"/><Relationship Id="rId13" Type="http://schemas.openxmlformats.org/officeDocument/2006/relationships/image" Target="../media/image24.gif"/><Relationship Id="rId3" Type="http://schemas.openxmlformats.org/officeDocument/2006/relationships/notesSlide" Target="../notesSlides/notesSlide13.xml"/><Relationship Id="rId7" Type="http://schemas.openxmlformats.org/officeDocument/2006/relationships/hyperlink" Target="http://avl.ncsa.illinois.edu/" TargetMode="External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://youtu.be/EgumU0Ns1YI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hyperlink" Target="http://1.usa.gov/c02xuQ" TargetMode="External"/><Relationship Id="rId4" Type="http://schemas.openxmlformats.org/officeDocument/2006/relationships/hyperlink" Target="http://youtu.be/pE-1G_476nA" TargetMode="External"/><Relationship Id="rId9" Type="http://schemas.openxmlformats.org/officeDocument/2006/relationships/hyperlink" Target="http://bit.ly/9QHax4" TargetMode="External"/><Relationship Id="rId1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4.xml"/><Relationship Id="rId7" Type="http://schemas.openxmlformats.org/officeDocument/2006/relationships/hyperlink" Target="http://bit.ly/dKNEn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://bit.ly/feQxNK" TargetMode="External"/><Relationship Id="rId5" Type="http://schemas.openxmlformats.org/officeDocument/2006/relationships/hyperlink" Target="http://bit.ly/fAvNeP" TargetMode="Externa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y2gQk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bit.ly/hskSyX" TargetMode="External"/><Relationship Id="rId12" Type="http://schemas.openxmlformats.org/officeDocument/2006/relationships/hyperlink" Target="http://bit.ly/2qvPY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hyperlink" Target="http://bit.ly/wbvoL" TargetMode="External"/><Relationship Id="rId11" Type="http://schemas.openxmlformats.org/officeDocument/2006/relationships/hyperlink" Target="http://bit.ly/eENHXt" TargetMode="External"/><Relationship Id="rId5" Type="http://schemas.openxmlformats.org/officeDocument/2006/relationships/hyperlink" Target="http://bit.ly/hzfAQx" TargetMode="External"/><Relationship Id="rId10" Type="http://schemas.openxmlformats.org/officeDocument/2006/relationships/hyperlink" Target="http://bit.ly/ftALjU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hyperlink" Target="http://bit.ly/dLTir7" TargetMode="External"/><Relationship Id="rId11" Type="http://schemas.openxmlformats.org/officeDocument/2006/relationships/hyperlink" Target="http://bit.ly/a9UviT" TargetMode="External"/><Relationship Id="rId5" Type="http://schemas.openxmlformats.org/officeDocument/2006/relationships/hyperlink" Target="http://bit.ly/2qT35y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jpeg"/><Relationship Id="rId9" Type="http://schemas.openxmlformats.org/officeDocument/2006/relationships/hyperlink" Target="http://bit.ly/gRRML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enKbfs" TargetMode="External"/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geometrictools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http://bit.ly/ieUq45" TargetMode="External"/><Relationship Id="rId5" Type="http://schemas.openxmlformats.org/officeDocument/2006/relationships/hyperlink" Target="http://bit.ly/eM1gz8" TargetMode="Externa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://bit.ly/ieUq45" TargetMode="External"/><Relationship Id="rId5" Type="http://schemas.openxmlformats.org/officeDocument/2006/relationships/hyperlink" Target="http://bit.ly/eM1gz8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6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7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8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9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0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1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2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43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5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47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48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49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50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51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52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53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54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.com/" TargetMode="Externa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cs.virginia.edu/~dbrogan/" TargetMode="Externa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hyperlink" Target="http://www.cse.ohio-state.edu/~parent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hyperlink" Target="http://graphics.ucsd.edu/" TargetMode="Externa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55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56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42.xml"/><Relationship Id="rId7" Type="http://schemas.openxmlformats.org/officeDocument/2006/relationships/hyperlink" Target="http://bit.ly/huEzNW" TargetMode="External"/><Relationship Id="rId12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57.png"/><Relationship Id="rId11" Type="http://schemas.openxmlformats.org/officeDocument/2006/relationships/hyperlink" Target="http://bit.ly/euEopw" TargetMode="External"/><Relationship Id="rId5" Type="http://schemas.openxmlformats.org/officeDocument/2006/relationships/hyperlink" Target="http://bit.ly/ieUq45" TargetMode="External"/><Relationship Id="rId10" Type="http://schemas.openxmlformats.org/officeDocument/2006/relationships/hyperlink" Target="http://bit.ly/eKhE2f" TargetMode="External"/><Relationship Id="rId4" Type="http://schemas.openxmlformats.org/officeDocument/2006/relationships/hyperlink" Target="http://bit.ly/eM1gz8" TargetMode="External"/><Relationship Id="rId9" Type="http://schemas.openxmlformats.org/officeDocument/2006/relationships/hyperlink" Target="http://bit.ly/9OWjQ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60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61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62.png"/><Relationship Id="rId5" Type="http://schemas.openxmlformats.org/officeDocument/2006/relationships/hyperlink" Target="http://bit.ly/ieUq45" TargetMode="External"/><Relationship Id="rId4" Type="http://schemas.openxmlformats.org/officeDocument/2006/relationships/hyperlink" Target="http://bit.ly/eM1gz8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hyperlink" Target="http://bit.ly/f8Myky" TargetMode="External"/><Relationship Id="rId10" Type="http://schemas.openxmlformats.org/officeDocument/2006/relationships/hyperlink" Target="http://bit.ly/gVaQCX" TargetMode="External"/><Relationship Id="rId4" Type="http://schemas.openxmlformats.org/officeDocument/2006/relationships/hyperlink" Target="http://bit.ly/feUESy" TargetMode="External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bit.ly/h9AHR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youtu.be/-jBKKV2V8e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hyperlink" Target="http://bit.ly/h9AHRg" TargetMode="Externa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openxmlformats.org/officeDocument/2006/relationships/hyperlink" Target="http://bit.ly/f0Vi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2.4.3, 8.1,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 – see </a:t>
            </a:r>
            <a:r>
              <a:rPr lang="en-US" sz="1600" dirty="0" smtClean="0">
                <a:hlinkClick r:id="rId8"/>
              </a:rPr>
              <a:t>http://bit.ly/ieUq45</a:t>
            </a:r>
            <a:r>
              <a:rPr lang="en-US" sz="1600" b="0" dirty="0" smtClean="0"/>
              <a:t>;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GL handout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Chapter 6, esp. §</a:t>
            </a:r>
            <a:r>
              <a:rPr lang="en-US" sz="1600" b="0" dirty="0" smtClean="0"/>
              <a:t>6.1,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Wikipedia, </a:t>
            </a:r>
            <a:r>
              <a:rPr lang="en-US" sz="1600" b="0" i="1" dirty="0" smtClean="0"/>
              <a:t>Collision Detection</a:t>
            </a:r>
            <a:r>
              <a:rPr lang="en-US" sz="1600" b="0" dirty="0" smtClean="0"/>
              <a:t>: </a:t>
            </a:r>
            <a:r>
              <a:rPr lang="en-US" sz="1600" dirty="0" smtClean="0">
                <a:hlinkClick r:id="rId9"/>
              </a:rPr>
              <a:t>http://bit.ly/14rFzG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075356" y="950893"/>
            <a:ext cx="7622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Collision Handling Part 1 of 2: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Separating Axes, Oriented Bounding Boxes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24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Interpolating Quaternions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Slerp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8" name="Picture 7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577" y="1143000"/>
            <a:ext cx="80144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Interpolating Quaternions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Slerp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Optimization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8" name="Picture 7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309" y="1066800"/>
            <a:ext cx="828989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Dynamics &amp; Kinematics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Dynamics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&amp; Changes in Motion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model forces over time to find state,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initial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, 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given state and constraints, calculate forces,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Given: </a:t>
            </a:r>
            <a:r>
              <a:rPr lang="en-US" sz="1800" i="1" dirty="0" smtClean="0">
                <a:solidFill>
                  <a:srgbClr val="0000CC"/>
                </a:solidFill>
              </a:rPr>
              <a:t>desired</a:t>
            </a:r>
            <a:r>
              <a:rPr lang="en-US" sz="1800" dirty="0" smtClean="0">
                <a:solidFill>
                  <a:srgbClr val="0000CC"/>
                </a:solidFill>
              </a:rPr>
              <a:t>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 at time </a:t>
            </a:r>
            <a:r>
              <a:rPr lang="en-US" sz="1800" i="1" dirty="0" smtClean="0">
                <a:solidFill>
                  <a:srgbClr val="0000CC"/>
                </a:solidFill>
              </a:rPr>
              <a:t>t</a:t>
            </a:r>
            <a:r>
              <a:rPr lang="en-US" sz="1800" dirty="0" smtClean="0">
                <a:solidFill>
                  <a:srgbClr val="0000CC"/>
                </a:solidFill>
              </a:rPr>
              <a:t>,</a:t>
            </a:r>
            <a:r>
              <a:rPr lang="en-US" sz="1800" i="1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gravitational constants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Calculate: position </a:t>
            </a:r>
            <a:r>
              <a:rPr lang="en-US" sz="1800" i="1" dirty="0" smtClean="0">
                <a:solidFill>
                  <a:srgbClr val="0000CC"/>
                </a:solidFill>
              </a:rPr>
              <a:t>p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 </a:t>
            </a:r>
            <a:r>
              <a:rPr lang="en-US" sz="1800" dirty="0" smtClean="0">
                <a:solidFill>
                  <a:srgbClr val="0000CC"/>
                </a:solidFill>
              </a:rPr>
              <a:t>, velocity </a:t>
            </a:r>
            <a:r>
              <a:rPr lang="en-US" sz="1800" i="1" dirty="0" smtClean="0">
                <a:solidFill>
                  <a:srgbClr val="0000CC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 needed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http://bit.ly/hH43dX</a:t>
            </a:r>
            <a:r>
              <a:rPr lang="en-US" sz="1800" dirty="0" smtClean="0">
                <a:solidFill>
                  <a:srgbClr val="0000CC"/>
                </a:solidFill>
              </a:rPr>
              <a:t> (see also: “Analytical dynamics”)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non-particle objects: rigid-body dynamics (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http://bit.ly/dLvejg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Kinematics</a:t>
            </a:r>
            <a:r>
              <a:rPr lang="en-US" sz="1800" dirty="0" smtClean="0">
                <a:solidFill>
                  <a:srgbClr val="800000"/>
                </a:solidFill>
              </a:rPr>
              <a:t>: Study of Motion without Regard to Causative Forces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Modeling systems –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Forward: from angles to position (</a:t>
            </a:r>
            <a:r>
              <a:rPr lang="en-US" sz="1800" dirty="0" smtClean="0">
                <a:solidFill>
                  <a:srgbClr val="0000CC"/>
                </a:solidFill>
                <a:hlinkClick r:id="rId6"/>
              </a:rPr>
              <a:t>http://bit.ly/eh2d1c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Inverse: finding angles given desired position (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http://bit.ly/hsyTb0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Wikipedia: </a:t>
            </a:r>
            <a:r>
              <a:rPr lang="en-US" sz="1800" dirty="0" smtClean="0">
                <a:solidFill>
                  <a:srgbClr val="0000CC"/>
                </a:solidFill>
                <a:hlinkClick r:id="rId8"/>
              </a:rPr>
              <a:t>http://bit.ly/hr8r2u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26000" y="5600700"/>
            <a:ext cx="2794000" cy="723900"/>
            <a:chOff x="4826000" y="5600700"/>
            <a:chExt cx="2794000" cy="723900"/>
          </a:xfrm>
        </p:grpSpPr>
        <p:pic>
          <p:nvPicPr>
            <p:cNvPr id="8" name="Picture 7" descr="Robot_arm_model_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6000" y="5600700"/>
              <a:ext cx="965200" cy="7239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867400" y="5762595"/>
              <a:ext cx="1752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Forward Kinematics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2009 Wikipedia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 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Visualization &amp; Simulation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3780" y="5314890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132-day simulation using 2010 conditions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© 2010 National Center for Supercomputing Applications (NCSA)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4"/>
              </a:rPr>
              <a:t>http://youtu.be/pE-1G_476nA</a:t>
            </a:r>
            <a:endParaRPr 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38296"/>
            <a:ext cx="4038600" cy="356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693687" y="4884003"/>
            <a:ext cx="240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9900"/>
                </a:solidFill>
              </a:rPr>
              <a:t>Wilhelmson </a:t>
            </a:r>
            <a:r>
              <a:rPr lang="en-US" sz="1200" i="1" dirty="0" smtClean="0">
                <a:solidFill>
                  <a:srgbClr val="FF9900"/>
                </a:solidFill>
              </a:rPr>
              <a:t>et al. </a:t>
            </a:r>
            <a:r>
              <a:rPr lang="en-US" sz="1200" dirty="0" smtClean="0">
                <a:solidFill>
                  <a:srgbClr val="FF9900"/>
                </a:solidFill>
              </a:rPr>
              <a:t>(2004)</a:t>
            </a:r>
          </a:p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http://youtu.be/EgumU0Ns1YI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http://avl.ncsa.illinois.edu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http://bit.ly/eA8PXN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457" y="1066800"/>
            <a:ext cx="35060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smtClean="0"/>
              <a:t>Deepwater Horizon </a:t>
            </a:r>
            <a:r>
              <a:rPr lang="en-US" sz="1000" dirty="0" smtClean="0"/>
              <a:t>Oil Spill (20 Apr 2010)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9"/>
              </a:rPr>
              <a:t>http://bit.ly/9QHax4</a:t>
            </a:r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120-day images © 2010 NOAA, </a:t>
            </a:r>
            <a:r>
              <a:rPr lang="en-US" sz="1000" dirty="0" smtClean="0">
                <a:hlinkClick r:id="rId10"/>
              </a:rPr>
              <a:t>http://1.usa.gov/c02xuQ</a:t>
            </a:r>
            <a:endParaRPr lang="en-US" sz="1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53014" y="3257490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120-day simulation using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06 Apr 1996 weather conditions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453" y="5314890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120-day simulation using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15 Apr 1993 weather conditions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54253" y="3256002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120-day simulation using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17 Apr 1997 weather conditions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1900" y="3810000"/>
            <a:ext cx="16449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pillMovie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963" y="1752600"/>
            <a:ext cx="1922356" cy="1447800"/>
          </a:xfrm>
          <a:prstGeom prst="rect">
            <a:avLst/>
          </a:prstGeom>
        </p:spPr>
      </p:pic>
      <p:pic>
        <p:nvPicPr>
          <p:cNvPr id="22" name="Picture 21" descr="SpillMovie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43202" y="1752601"/>
            <a:ext cx="1922357" cy="1447800"/>
          </a:xfrm>
          <a:prstGeom prst="rect">
            <a:avLst/>
          </a:prstGeom>
        </p:spPr>
      </p:pic>
      <p:pic>
        <p:nvPicPr>
          <p:cNvPr id="23" name="Picture 22" descr="SpillMovie3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3401" y="3810000"/>
            <a:ext cx="1922358" cy="1447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4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eality: Computer-Simulated Environments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Physical Presence: Real &amp; Imaginary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Hardware: User Interface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H</a:t>
            </a:r>
            <a:r>
              <a:rPr lang="en-US" sz="1800" dirty="0" smtClean="0">
                <a:solidFill>
                  <a:srgbClr val="0000CC"/>
                </a:solidFill>
              </a:rPr>
              <a:t>ead-</a:t>
            </a:r>
            <a:r>
              <a:rPr lang="en-US" sz="1800" u="sng" dirty="0" smtClean="0">
                <a:solidFill>
                  <a:srgbClr val="0000CC"/>
                </a:solidFill>
              </a:rPr>
              <a:t>m</a:t>
            </a:r>
            <a:r>
              <a:rPr lang="en-US" sz="1800" dirty="0" smtClean="0">
                <a:solidFill>
                  <a:srgbClr val="0000CC"/>
                </a:solidFill>
              </a:rPr>
              <a:t>ounted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isplay (HMD), gloves – see </a:t>
            </a:r>
            <a:r>
              <a:rPr lang="en-US" sz="1800" dirty="0" err="1" smtClean="0">
                <a:solidFill>
                  <a:srgbClr val="0000CC"/>
                </a:solidFill>
              </a:rPr>
              <a:t>PopOptics</a:t>
            </a:r>
            <a:r>
              <a:rPr lang="en-US" sz="1800" dirty="0" smtClean="0">
                <a:solidFill>
                  <a:srgbClr val="0000CC"/>
                </a:solidFill>
              </a:rPr>
              <a:t> goggles (left)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VR glasses, wand, </a:t>
            </a:r>
            <a:r>
              <a:rPr lang="en-US" sz="1800" i="1" dirty="0" smtClean="0">
                <a:solidFill>
                  <a:srgbClr val="0000CC"/>
                </a:solidFill>
              </a:rPr>
              <a:t>etc. – </a:t>
            </a:r>
            <a:r>
              <a:rPr lang="en-US" sz="1800" dirty="0" smtClean="0">
                <a:solidFill>
                  <a:srgbClr val="0000CC"/>
                </a:solidFill>
              </a:rPr>
              <a:t>see NCSA CAVE (right)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irtual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eality (VR)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2895302"/>
            <a:ext cx="2895599" cy="3197722"/>
            <a:chOff x="914400" y="2895302"/>
            <a:chExt cx="2895599" cy="3197722"/>
          </a:xfrm>
        </p:grpSpPr>
        <p:pic>
          <p:nvPicPr>
            <p:cNvPr id="6" name="Picture 5" descr="VR-gear-HMD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9" y="2895302"/>
              <a:ext cx="2590800" cy="259587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14400" y="5539026"/>
              <a:ext cx="289559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/>
                <a:t>Virtual Reality</a:t>
              </a:r>
              <a:r>
                <a:rPr lang="en-US" sz="1000" dirty="0" smtClean="0"/>
                <a:t>, Wikipedia: </a:t>
              </a:r>
              <a:r>
                <a:rPr lang="en-US" sz="1000" dirty="0" smtClean="0">
                  <a:hlinkClick r:id="rId5"/>
                </a:rPr>
                <a:t>http://bit.ly/fAvNeP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Image © 2007 National Air &amp; Space Museum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6800" y="2895600"/>
            <a:ext cx="3454400" cy="3505200"/>
            <a:chOff x="4876800" y="2895600"/>
            <a:chExt cx="3454400" cy="3505200"/>
          </a:xfrm>
        </p:grpSpPr>
        <p:sp>
          <p:nvSpPr>
            <p:cNvPr id="4" name="Rectangle 3"/>
            <p:cNvSpPr/>
            <p:nvPr/>
          </p:nvSpPr>
          <p:spPr>
            <a:xfrm>
              <a:off x="5177333" y="5539026"/>
              <a:ext cx="285333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CAVE (Cave Automatic Virtual Environment)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Image © 2009 D. </a:t>
              </a:r>
              <a:r>
                <a:rPr lang="en-US" sz="1000" dirty="0" err="1" smtClean="0"/>
                <a:t>Pape</a:t>
              </a:r>
              <a:endParaRPr lang="en-US" sz="1000" dirty="0" smtClean="0"/>
            </a:p>
            <a:p>
              <a:pPr algn="ctr">
                <a:spcBef>
                  <a:spcPts val="0"/>
                </a:spcBef>
              </a:pPr>
              <a:r>
                <a:rPr lang="en-US" sz="1000" dirty="0" err="1" smtClean="0"/>
                <a:t>HowStuffWorks</a:t>
              </a:r>
              <a:r>
                <a:rPr lang="en-US" sz="1000" dirty="0" smtClean="0"/>
                <a:t> article: </a:t>
              </a:r>
              <a:r>
                <a:rPr lang="en-US" sz="1000" dirty="0" smtClean="0">
                  <a:hlinkClick r:id="rId6"/>
                </a:rPr>
                <a:t>http://bit.ly/feQxNK</a:t>
              </a:r>
              <a:r>
                <a:rPr lang="en-US" sz="1000" dirty="0" smtClean="0"/>
                <a:t> © 2009 J. Strickland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Wikipedia: </a:t>
              </a:r>
              <a:r>
                <a:rPr lang="en-US" sz="1000" dirty="0" smtClean="0">
                  <a:hlinkClick r:id="rId7"/>
                </a:rPr>
                <a:t>http://bit.ly/dKNEnU</a:t>
              </a:r>
              <a:endParaRPr lang="en-US" sz="1000" dirty="0"/>
            </a:p>
          </p:txBody>
        </p:sp>
        <p:pic>
          <p:nvPicPr>
            <p:cNvPr id="10" name="Picture 9" descr="CAVE_Crayolan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6800" y="2895600"/>
              <a:ext cx="3454400" cy="25908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V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irtual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nvironments (VE)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" name="Picture 2" descr="philips_second_li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743200"/>
            <a:ext cx="4191000" cy="2479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" y="5334000"/>
            <a:ext cx="411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err="1" smtClean="0">
                <a:solidFill>
                  <a:srgbClr val="FF9900"/>
                </a:solidFill>
              </a:rPr>
              <a:t>Experientia</a:t>
            </a:r>
            <a:r>
              <a:rPr lang="en-US" sz="1000" i="1" dirty="0" smtClean="0">
                <a:solidFill>
                  <a:srgbClr val="FF9900"/>
                </a:solidFill>
              </a:rPr>
              <a:t>  </a:t>
            </a:r>
            <a:r>
              <a:rPr lang="en-US" sz="1000" dirty="0" smtClean="0">
                <a:solidFill>
                  <a:srgbClr val="FF9900"/>
                </a:solidFill>
              </a:rPr>
              <a:t>©  2006 M. </a:t>
            </a:r>
            <a:r>
              <a:rPr lang="en-US" sz="1000" dirty="0" err="1" smtClean="0">
                <a:solidFill>
                  <a:srgbClr val="FF9900"/>
                </a:solidFill>
              </a:rPr>
              <a:t>Vanderbeeken</a:t>
            </a:r>
            <a:r>
              <a:rPr lang="en-US" sz="1000" dirty="0" smtClean="0">
                <a:solidFill>
                  <a:srgbClr val="FF9900"/>
                </a:solidFill>
              </a:rPr>
              <a:t> </a:t>
            </a:r>
            <a:r>
              <a:rPr lang="en-US" sz="1000" i="1" dirty="0" smtClean="0">
                <a:solidFill>
                  <a:srgbClr val="FF9900"/>
                </a:solidFill>
              </a:rPr>
              <a:t>et al.</a:t>
            </a:r>
            <a:r>
              <a:rPr lang="en-US" sz="1000" dirty="0" smtClean="0">
                <a:solidFill>
                  <a:srgbClr val="FF9900"/>
                </a:solidFill>
              </a:rPr>
              <a:t>, </a:t>
            </a:r>
            <a:r>
              <a:rPr lang="en-US" sz="1000" dirty="0" smtClean="0">
                <a:solidFill>
                  <a:srgbClr val="FF9900"/>
                </a:solidFill>
                <a:hlinkClick r:id="rId5"/>
              </a:rPr>
              <a:t>http://bit.ly/hzfAQx</a:t>
            </a:r>
            <a:endParaRPr lang="en-US" sz="1000" dirty="0" smtClean="0">
              <a:solidFill>
                <a:srgbClr val="FF99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9900"/>
                </a:solidFill>
              </a:rPr>
              <a:t>Second Life </a:t>
            </a:r>
            <a:r>
              <a:rPr lang="en-US" sz="1000" dirty="0" smtClean="0">
                <a:solidFill>
                  <a:srgbClr val="FF9900"/>
                </a:solidFill>
              </a:rPr>
              <a:t>© 2003 – 2011 Linden Labs, Inc., </a:t>
            </a:r>
            <a:r>
              <a:rPr lang="en-US" sz="1000" dirty="0" smtClean="0">
                <a:solidFill>
                  <a:srgbClr val="FF9900"/>
                </a:solidFill>
                <a:hlinkClick r:id="rId6"/>
              </a:rPr>
              <a:t>http://bit.ly/wbvoL</a:t>
            </a:r>
            <a:endParaRPr lang="en-US" sz="1000" dirty="0" smtClean="0">
              <a:solidFill>
                <a:srgbClr val="FF99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FF9900"/>
                </a:solidFill>
              </a:rPr>
              <a:t>Image © 2006 Philips Design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nvironment: Part of </a:t>
            </a: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 Experience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Other Parts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rtifacts (VA): simulated objects – </a:t>
            </a:r>
            <a:r>
              <a:rPr lang="en-US" sz="1800" dirty="0" smtClean="0">
                <a:solidFill>
                  <a:srgbClr val="0000CC"/>
                </a:solidFill>
                <a:hlinkClick r:id="rId7"/>
              </a:rPr>
              <a:t>http://bit.ly/hskSyX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Intelligent agents</a:t>
            </a:r>
            <a:r>
              <a:rPr lang="en-US" sz="1800" dirty="0" smtClean="0">
                <a:solidFill>
                  <a:srgbClr val="0000CC"/>
                </a:solidFill>
              </a:rPr>
              <a:t>, artificial &amp; real – </a:t>
            </a:r>
            <a:r>
              <a:rPr lang="en-US" sz="1800" dirty="0" smtClean="0">
                <a:solidFill>
                  <a:srgbClr val="0000CC"/>
                </a:solidFill>
                <a:hlinkClick r:id="rId8"/>
              </a:rPr>
              <a:t>http://bit.ly/y2gQk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8240" y="2754312"/>
            <a:ext cx="393192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76800" y="53340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6600"/>
                </a:solidFill>
              </a:rPr>
              <a:t>We Are Arcade  </a:t>
            </a:r>
            <a:r>
              <a:rPr lang="en-US" sz="1000" dirty="0" smtClean="0">
                <a:solidFill>
                  <a:srgbClr val="FF6600"/>
                </a:solidFill>
              </a:rPr>
              <a:t>© 2011 D. </a:t>
            </a:r>
            <a:r>
              <a:rPr lang="en-US" sz="1000" dirty="0" err="1" smtClean="0">
                <a:solidFill>
                  <a:srgbClr val="FF6600"/>
                </a:solidFill>
              </a:rPr>
              <a:t>Grossett</a:t>
            </a:r>
            <a:r>
              <a:rPr lang="en-US" sz="1000" dirty="0" smtClean="0">
                <a:solidFill>
                  <a:srgbClr val="FF6600"/>
                </a:solidFill>
              </a:rPr>
              <a:t> </a:t>
            </a:r>
            <a:r>
              <a:rPr lang="en-US" sz="1000" i="1" dirty="0" smtClean="0">
                <a:solidFill>
                  <a:srgbClr val="FF6600"/>
                </a:solidFill>
              </a:rPr>
              <a:t>et al.</a:t>
            </a:r>
            <a:r>
              <a:rPr lang="en-US" sz="1000" dirty="0" smtClean="0">
                <a:solidFill>
                  <a:srgbClr val="FF6600"/>
                </a:solidFill>
              </a:rPr>
              <a:t>, </a:t>
            </a:r>
            <a:r>
              <a:rPr lang="en-US" sz="1000" dirty="0" smtClean="0">
                <a:solidFill>
                  <a:srgbClr val="FF6600"/>
                </a:solidFill>
                <a:hlinkClick r:id="rId10"/>
              </a:rPr>
              <a:t>http://bit.ly/ftALjU</a:t>
            </a:r>
            <a:r>
              <a:rPr lang="en-US" sz="1000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6600"/>
                </a:solidFill>
              </a:rPr>
              <a:t>World of </a:t>
            </a:r>
            <a:r>
              <a:rPr lang="en-US" sz="1000" i="1" dirty="0" err="1" smtClean="0">
                <a:solidFill>
                  <a:srgbClr val="FF6600"/>
                </a:solidFill>
              </a:rPr>
              <a:t>Warcraft</a:t>
            </a:r>
            <a:r>
              <a:rPr lang="en-US" sz="1000" i="1" dirty="0" smtClean="0">
                <a:solidFill>
                  <a:srgbClr val="FF6600"/>
                </a:solidFill>
              </a:rPr>
              <a:t>: Cataclysm </a:t>
            </a:r>
            <a:r>
              <a:rPr lang="en-US" sz="1000" dirty="0" smtClean="0">
                <a:solidFill>
                  <a:srgbClr val="FF6600"/>
                </a:solidFill>
              </a:rPr>
              <a:t>review  © 2011                                 J. Greer, </a:t>
            </a:r>
            <a:r>
              <a:rPr lang="en-US" sz="1000" dirty="0" smtClean="0">
                <a:solidFill>
                  <a:srgbClr val="FF6600"/>
                </a:solidFill>
                <a:hlinkClick r:id="rId11"/>
              </a:rPr>
              <a:t>http://bit.ly/eENHXt</a:t>
            </a:r>
            <a:r>
              <a:rPr lang="en-US" sz="1000" dirty="0" smtClean="0">
                <a:solidFill>
                  <a:srgbClr val="FF6600"/>
                </a:solidFill>
              </a:rPr>
              <a:t> </a:t>
            </a:r>
            <a:endParaRPr lang="en-US" sz="1000" i="1" dirty="0" smtClean="0">
              <a:solidFill>
                <a:srgbClr val="FF66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6600"/>
                </a:solidFill>
              </a:rPr>
              <a:t>World of </a:t>
            </a:r>
            <a:r>
              <a:rPr lang="en-US" sz="1000" i="1" dirty="0" err="1" smtClean="0">
                <a:solidFill>
                  <a:srgbClr val="FF6600"/>
                </a:solidFill>
              </a:rPr>
              <a:t>Warcraft</a:t>
            </a:r>
            <a:r>
              <a:rPr lang="en-US" sz="1000" dirty="0" smtClean="0">
                <a:solidFill>
                  <a:srgbClr val="FF6600"/>
                </a:solidFill>
              </a:rPr>
              <a:t> © 2001 – 2011                                            Blizzard Entertainment, Inc.,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FF6600"/>
                </a:solidFill>
                <a:hlinkClick r:id="rId12"/>
              </a:rPr>
              <a:t>http://bit.ly/2qvPYF</a:t>
            </a:r>
            <a:endParaRPr lang="en-US" sz="1000" dirty="0" smtClean="0">
              <a:solidFill>
                <a:srgbClr val="FF66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A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ugmented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eality (AR)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" name="Picture 3" descr="myn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828800"/>
            <a:ext cx="2509520" cy="3764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628501"/>
            <a:ext cx="327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669900"/>
                </a:solidFill>
              </a:rPr>
              <a:t>“40 Best Augmented Reality </a:t>
            </a:r>
            <a:r>
              <a:rPr lang="en-US" sz="1000" dirty="0" err="1" smtClean="0">
                <a:solidFill>
                  <a:srgbClr val="669900"/>
                </a:solidFill>
              </a:rPr>
              <a:t>iPhone</a:t>
            </a:r>
            <a:r>
              <a:rPr lang="en-US" sz="1000" dirty="0" smtClean="0">
                <a:solidFill>
                  <a:srgbClr val="669900"/>
                </a:solidFill>
              </a:rPr>
              <a:t> Applications”, © 2010 iPhoneNess.com, </a:t>
            </a:r>
            <a:r>
              <a:rPr lang="en-US" sz="1000" dirty="0" smtClean="0">
                <a:solidFill>
                  <a:srgbClr val="669900"/>
                </a:solidFill>
                <a:hlinkClick r:id="rId5"/>
              </a:rPr>
              <a:t>http://bit.ly/2qT35y</a:t>
            </a:r>
            <a:endParaRPr lang="en-US" sz="1000" dirty="0" smtClean="0">
              <a:solidFill>
                <a:srgbClr val="6699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i="1" dirty="0" err="1" smtClean="0">
                <a:solidFill>
                  <a:srgbClr val="669900"/>
                </a:solidFill>
              </a:rPr>
              <a:t>MyNav</a:t>
            </a:r>
            <a:r>
              <a:rPr lang="en-US" sz="1000" i="1" dirty="0" smtClean="0">
                <a:solidFill>
                  <a:srgbClr val="669900"/>
                </a:solidFill>
              </a:rPr>
              <a:t> </a:t>
            </a:r>
            <a:r>
              <a:rPr lang="en-US" sz="1000" dirty="0" smtClean="0">
                <a:solidFill>
                  <a:srgbClr val="669900"/>
                </a:solidFill>
              </a:rPr>
              <a:t>© 2010 Winfield &amp; Co. </a:t>
            </a:r>
            <a:r>
              <a:rPr lang="en-US" sz="1000" dirty="0" smtClean="0">
                <a:solidFill>
                  <a:srgbClr val="669900"/>
                </a:solidFill>
                <a:hlinkClick r:id="rId6"/>
              </a:rPr>
              <a:t>http://bit.ly/dLTir7</a:t>
            </a:r>
            <a:endParaRPr lang="en-US" sz="1000" dirty="0" smtClean="0">
              <a:solidFill>
                <a:srgbClr val="669900"/>
              </a:solidFill>
            </a:endParaRPr>
          </a:p>
        </p:txBody>
      </p:sp>
      <p:pic>
        <p:nvPicPr>
          <p:cNvPr id="13" name="Picture 12" descr="Google-Goggl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437" y="1828800"/>
            <a:ext cx="4500563" cy="18002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26718" y="3782267"/>
            <a:ext cx="3810000" cy="408733"/>
            <a:chOff x="4724400" y="3903305"/>
            <a:chExt cx="3810000" cy="4087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3903305"/>
              <a:ext cx="1447800" cy="408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553200" y="3907616"/>
              <a:ext cx="1981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3366FF"/>
                  </a:solidFill>
                </a:rPr>
                <a:t>Wikipedia, </a:t>
              </a:r>
              <a:r>
                <a:rPr lang="en-US" sz="1000" i="1" dirty="0" smtClean="0">
                  <a:solidFill>
                    <a:srgbClr val="3366FF"/>
                  </a:solidFill>
                </a:rPr>
                <a:t>Google Goggles</a:t>
              </a:r>
              <a:r>
                <a:rPr lang="en-US" sz="1000" dirty="0" smtClean="0">
                  <a:solidFill>
                    <a:srgbClr val="3366FF"/>
                  </a:solidFill>
                </a:rPr>
                <a:t>: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3366FF"/>
                  </a:solidFill>
                  <a:hlinkClick r:id="rId9"/>
                </a:rPr>
                <a:t>http://bit.ly/gRRMLS</a:t>
              </a:r>
              <a:endParaRPr lang="en-US" sz="1000" dirty="0" smtClean="0">
                <a:solidFill>
                  <a:srgbClr val="3366FF"/>
                </a:solidFill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ugmented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eality: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omputer-</a:t>
            </a:r>
            <a:r>
              <a:rPr lang="en-US" sz="1800" u="sng" dirty="0" smtClean="0">
                <a:solidFill>
                  <a:srgbClr val="800000"/>
                </a:solidFill>
              </a:rPr>
              <a:t>G</a:t>
            </a:r>
            <a:r>
              <a:rPr lang="en-US" sz="1800" dirty="0" smtClean="0">
                <a:solidFill>
                  <a:srgbClr val="800000"/>
                </a:solidFill>
              </a:rPr>
              <a:t>enerated (CG) Sensory Overlay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Added to Physical, Real-World Environment</a:t>
            </a:r>
          </a:p>
        </p:txBody>
      </p:sp>
      <p:pic>
        <p:nvPicPr>
          <p:cNvPr id="18" name="Picture 17" descr="historic1version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1437" y="4343400"/>
            <a:ext cx="2993327" cy="1828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010400" y="4903857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i="1" dirty="0" smtClean="0">
                <a:solidFill>
                  <a:srgbClr val="FF9900"/>
                </a:solidFill>
              </a:rPr>
              <a:t>Bing Maps</a:t>
            </a:r>
            <a:r>
              <a:rPr lang="en-US" sz="1000" dirty="0" smtClean="0">
                <a:solidFill>
                  <a:srgbClr val="FF9900"/>
                </a:solidFill>
              </a:rPr>
              <a:t> © 2010 – 2011 </a:t>
            </a:r>
            <a:r>
              <a:rPr lang="en-US" sz="1000" dirty="0" smtClean="0">
                <a:solidFill>
                  <a:srgbClr val="0099CC"/>
                </a:solidFill>
              </a:rPr>
              <a:t>Microsoft Corporation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99CC"/>
                </a:solidFill>
                <a:hlinkClick r:id="rId11"/>
              </a:rPr>
              <a:t>http://bit.ly/a9UviT</a:t>
            </a:r>
            <a:endParaRPr lang="en-US" sz="1000" dirty="0" smtClean="0">
              <a:solidFill>
                <a:srgbClr val="0099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99CC"/>
                </a:solidFill>
              </a:rPr>
              <a:t>© 2010 TED Talks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uiExpand="1" build="p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Intersections, Containment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– Eberly 1</a:t>
            </a:r>
            <a:r>
              <a:rPr lang="en-US" sz="2800" baseline="30000" dirty="0" smtClean="0">
                <a:solidFill>
                  <a:srgbClr val="5B0DAA"/>
                </a:solidFill>
                <a:latin typeface="Copperplate Gothic Light" pitchFamily="34" charset="0"/>
              </a:rPr>
              <a:t>e</a:t>
            </a:r>
            <a:endParaRPr lang="en-US" sz="2000" baseline="30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2" name="Picture 16" descr="eberly-3d_game_engine_design-1e-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72746"/>
            <a:ext cx="2743200" cy="349465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6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990600"/>
            <a:ext cx="5486400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Today’s material: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View Frustum clipping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§</a:t>
            </a:r>
            <a:r>
              <a:rPr lang="en-US" sz="1600" dirty="0" smtClean="0">
                <a:solidFill>
                  <a:srgbClr val="7030A0"/>
                </a:solidFill>
              </a:rPr>
              <a:t>2.4.3, p. 70 – 77, 2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§</a:t>
            </a:r>
            <a:r>
              <a:rPr lang="en-US" sz="1600" dirty="0" smtClean="0">
                <a:solidFill>
                  <a:srgbClr val="7030A0"/>
                </a:solidFill>
              </a:rPr>
              <a:t>3.4.3, p. 93 – 99, &amp; </a:t>
            </a: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§</a:t>
            </a:r>
            <a:r>
              <a:rPr lang="en-US" sz="1600" dirty="0" smtClean="0">
                <a:solidFill>
                  <a:srgbClr val="7030A0"/>
                </a:solidFill>
              </a:rPr>
              <a:t>3.7.2, p. 133 – 136, 1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  <a:endParaRPr lang="en-US" sz="1600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Collision detection: separating axes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§</a:t>
            </a:r>
            <a:r>
              <a:rPr lang="en-US" sz="1600" dirty="0" smtClean="0">
                <a:solidFill>
                  <a:srgbClr val="7030A0"/>
                </a:solidFill>
              </a:rPr>
              <a:t>8.1, p. 393 – 443, 2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§</a:t>
            </a:r>
            <a:r>
              <a:rPr lang="en-US" sz="1600" dirty="0" smtClean="0">
                <a:solidFill>
                  <a:srgbClr val="7030A0"/>
                </a:solidFill>
              </a:rPr>
              <a:t>6.4. p. 203 – 214, 1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</a:p>
          <a:p>
            <a:r>
              <a:rPr lang="en-US" sz="1600" dirty="0" smtClean="0"/>
              <a:t>Later: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Distance methods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Chapter 14, p. 639 – 679, </a:t>
            </a:r>
            <a:r>
              <a:rPr lang="en-US" sz="1600" dirty="0" smtClean="0">
                <a:solidFill>
                  <a:srgbClr val="7030A0"/>
                </a:solidFill>
              </a:rPr>
              <a:t>2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  <a:endParaRPr lang="en-US" sz="160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§</a:t>
            </a:r>
            <a:r>
              <a:rPr lang="en-US" sz="1600" dirty="0" smtClean="0">
                <a:solidFill>
                  <a:srgbClr val="7030A0"/>
                </a:solidFill>
              </a:rPr>
              <a:t>2.6, p. 38 – 77, 1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Intersection methods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Chapter 15, p. 681 – 717, </a:t>
            </a:r>
            <a:r>
              <a:rPr lang="en-US" sz="1600" dirty="0" smtClean="0">
                <a:solidFill>
                  <a:srgbClr val="7030A0"/>
                </a:solidFill>
              </a:rPr>
              <a:t>2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  <a:endParaRPr lang="en-US" sz="160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§</a:t>
            </a:r>
            <a:r>
              <a:rPr lang="en-US" sz="1600" dirty="0" smtClean="0">
                <a:solidFill>
                  <a:srgbClr val="7030A0"/>
                </a:solidFill>
              </a:rPr>
              <a:t>6.2 – 6.5, p. 188 – 243, 1</a:t>
            </a:r>
            <a:r>
              <a:rPr lang="en-US" sz="1600" baseline="30000" dirty="0" smtClean="0">
                <a:solidFill>
                  <a:srgbClr val="7030A0"/>
                </a:solidFill>
              </a:rPr>
              <a:t>e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2971800" cy="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David H. Eberly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Chief Technology Officer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Geometric Tools, LLC</a:t>
            </a:r>
          </a:p>
          <a:p>
            <a:r>
              <a:rPr lang="en-US" sz="1200" dirty="0" smtClean="0">
                <a:solidFill>
                  <a:srgbClr val="00B050"/>
                </a:solidFill>
                <a:hlinkClick r:id="rId7"/>
              </a:rPr>
              <a:t>http://www.geometrictools.com</a:t>
            </a:r>
            <a:endParaRPr lang="en-US" sz="1200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solidFill>
                  <a:srgbClr val="00B050"/>
                </a:solidFill>
                <a:hlinkClick r:id="rId8"/>
              </a:rPr>
              <a:t>http://bit.ly/enKbfs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View Frustum Clipping: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Triangle Splitting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150" y="1309688"/>
            <a:ext cx="59817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5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6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Handling: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Detection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Response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916" y="1219200"/>
            <a:ext cx="8460684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Chapter 10, 13,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17.3 – 17.5,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2.4.3, 8.1,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dirty="0" smtClean="0">
                <a:solidFill>
                  <a:srgbClr val="FF6600"/>
                </a:solidFill>
              </a:rPr>
              <a:t>GL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Chapter 6, Esp.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6.1,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err="1" smtClean="0">
                <a:solidFill>
                  <a:srgbClr val="800000"/>
                </a:solidFill>
              </a:rPr>
              <a:t>Quaternions</a:t>
            </a:r>
            <a:r>
              <a:rPr lang="en-US" sz="1800" dirty="0" smtClean="0">
                <a:solidFill>
                  <a:srgbClr val="800000"/>
                </a:solidFill>
              </a:rPr>
              <a:t> Concluded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How </a:t>
            </a: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 work – properties, matrix equivalence, arithmetic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Composing rotations by quaternion multiplication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Incremental rotation and error issues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Videos 4: Modeling &amp; Simulation, Visualization; VR/VE/VA/AR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eality, </a:t>
            </a:r>
            <a:r>
              <a:rPr lang="en-US" sz="1800" u="sng" dirty="0" smtClean="0">
                <a:solidFill>
                  <a:srgbClr val="0000CC"/>
                </a:solidFill>
              </a:rPr>
              <a:t>e</a:t>
            </a:r>
            <a:r>
              <a:rPr lang="en-US" sz="1800" dirty="0" smtClean="0">
                <a:solidFill>
                  <a:srgbClr val="0000CC"/>
                </a:solidFill>
              </a:rPr>
              <a:t>nvironments, artifacts (VR/VE/VA); </a:t>
            </a: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ugmented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eality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Relationship among visualization, simulation, &amp; animation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Collision Detection Part 1 of 2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Test-intersection queries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find-intersection queries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Static</a:t>
            </a:r>
            <a:r>
              <a:rPr lang="en-US" sz="1800" dirty="0" smtClean="0">
                <a:solidFill>
                  <a:srgbClr val="0000CC"/>
                </a:solidFill>
              </a:rPr>
              <a:t>: stationary objects (both not moving)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Dynamic</a:t>
            </a:r>
            <a:r>
              <a:rPr lang="en-US" sz="1800" dirty="0" smtClean="0">
                <a:solidFill>
                  <a:srgbClr val="0000CC"/>
                </a:solidFill>
              </a:rPr>
              <a:t>: moving objects (one or both)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Distance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intersection methods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Technical Problem Defined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338" y="1181469"/>
            <a:ext cx="8157862" cy="41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Intersections – Testing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Finding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143000"/>
            <a:ext cx="8153400" cy="414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Queries – Test-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Find-Intersection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Test-Intersection</a:t>
            </a:r>
            <a:r>
              <a:rPr lang="en-US" sz="1800" dirty="0" smtClean="0">
                <a:solidFill>
                  <a:srgbClr val="800000"/>
                </a:solidFill>
              </a:rPr>
              <a:t>: Determine If Objects Intersect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Static: test whether they do at given instant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Dynamic: test whether they intersect at any point along trajectories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Find-Intersection</a:t>
            </a:r>
            <a:r>
              <a:rPr lang="en-US" sz="1800" dirty="0" smtClean="0">
                <a:solidFill>
                  <a:srgbClr val="800000"/>
                </a:solidFill>
              </a:rPr>
              <a:t>: Determine Intersection (or Contact) Set of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Static: intersection set (compare: A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</a:t>
            </a:r>
            <a:r>
              <a:rPr lang="en-US" sz="1800" dirty="0" smtClean="0">
                <a:solidFill>
                  <a:srgbClr val="0000CC"/>
                </a:solidFill>
              </a:rPr>
              <a:t> B)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Dynamic: contact time (interval of overlap), sets (depends on time)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Queries – Distance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Intersection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Distance-Based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Parametric representation of object boundaries/interiors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Want: closest points on two objects (to see whether they intersect)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Use: constrained minimization to solve for closest points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Intersection-Based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Also uses parametric representation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Want: overlapping subset of interior of two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General approach: equate objects, solve for parameters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 one of two kinds of solution methods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Analytical (when feasible to solve exactly –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OBBs)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Numerical (approximate region of overlap)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Solving for parameters in equation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Harder to compute than distance-based; use only when needed</a:t>
            </a:r>
            <a:endParaRPr lang="en-US" sz="1800" dirty="0" smtClean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Primitives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084521"/>
            <a:ext cx="8229600" cy="44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Particle Collisions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999" y="1223241"/>
            <a:ext cx="7999689" cy="40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Code – Basic Components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143000"/>
            <a:ext cx="8015086" cy="44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Code – Primitives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95400"/>
            <a:ext cx="8001000" cy="405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Segment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Triangle – Query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269" y="1143000"/>
            <a:ext cx="800473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Segment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Triangle – Solution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13231"/>
            <a:ext cx="7848600" cy="434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1524000"/>
            <a:ext cx="7010400" cy="1524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[10]: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Segment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Triangle – Point Test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708" y="1295400"/>
            <a:ext cx="79222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Faster Triangle – Point Containment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658" y="1219200"/>
            <a:ext cx="808634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Segment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Mesh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67170"/>
            <a:ext cx="8001000" cy="404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Segment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Moving Mesh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314063"/>
            <a:ext cx="7924800" cy="40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Triangle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Triangle – Query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053" y="1295400"/>
            <a:ext cx="784874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Triangle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Triangle – Plane Equations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09897"/>
            <a:ext cx="7848600" cy="396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Triangle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Triangle – Distances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113954"/>
            <a:ext cx="7772400" cy="43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Triangle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Triangle – Intersection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19200"/>
            <a:ext cx="7848600" cy="424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Mesh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Mesh – Kinds of Collisions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78413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[19]: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Moving Mesh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vs.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Moving Mesh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19200"/>
            <a:ext cx="77813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33400" y="4413250"/>
            <a:ext cx="7166757" cy="1835150"/>
            <a:chOff x="533400" y="4413250"/>
            <a:chExt cx="7166757" cy="1835150"/>
          </a:xfrm>
        </p:grpSpPr>
        <p:grpSp>
          <p:nvGrpSpPr>
            <p:cNvPr id="3" name="Group 34"/>
            <p:cNvGrpSpPr/>
            <p:nvPr/>
          </p:nvGrpSpPr>
          <p:grpSpPr>
            <a:xfrm>
              <a:off x="533400" y="4413250"/>
              <a:ext cx="4800600" cy="1835150"/>
              <a:chOff x="533400" y="4470400"/>
              <a:chExt cx="4800600" cy="18351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905000" y="4700111"/>
                <a:ext cx="3429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Steve Rotenberg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Graphics Lab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University of California – San Diego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CEO/Chief Scientist, </a:t>
                </a:r>
                <a:r>
                  <a:rPr lang="en-US" sz="1200" dirty="0" err="1" smtClean="0">
                    <a:solidFill>
                      <a:srgbClr val="003366"/>
                    </a:solidFill>
                  </a:rPr>
                  <a:t>PixelActive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hlinkClick r:id="rId4"/>
                  </a:rPr>
                  <a:t>http://graphics.ucsd.edu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34" name="Picture 33" descr="smugglers_run-front_larg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3400" y="4470400"/>
                <a:ext cx="1295400" cy="1835150"/>
              </a:xfrm>
              <a:prstGeom prst="rect">
                <a:avLst/>
              </a:prstGeom>
            </p:spPr>
          </p:pic>
        </p:grpSp>
        <p:pic>
          <p:nvPicPr>
            <p:cNvPr id="36" name="Picture 35" descr="UCSD_logo_top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8982" y="5243513"/>
              <a:ext cx="1781175" cy="276225"/>
            </a:xfrm>
            <a:prstGeom prst="rect">
              <a:avLst/>
            </a:prstGeom>
          </p:spPr>
        </p:pic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Quaternions, Collision Handling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3400" y="2778158"/>
            <a:ext cx="8128782" cy="1489042"/>
            <a:chOff x="533400" y="2778158"/>
            <a:chExt cx="8128782" cy="1489042"/>
          </a:xfrm>
        </p:grpSpPr>
        <p:grpSp>
          <p:nvGrpSpPr>
            <p:cNvPr id="33" name="Group 32"/>
            <p:cNvGrpSpPr/>
            <p:nvPr/>
          </p:nvGrpSpPr>
          <p:grpSpPr>
            <a:xfrm>
              <a:off x="533400" y="2778158"/>
              <a:ext cx="7772400" cy="1489042"/>
              <a:chOff x="533400" y="2854396"/>
              <a:chExt cx="7772400" cy="148904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971053"/>
                <a:ext cx="6400800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David C. Brogan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Assistant Professor, Computer Science Department, University of Virginia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7"/>
                  </a:rPr>
                  <a:t>http://www.cs.virginia.edu/~dbrogan/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Susquehanna International Group (SIG)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  <a:hlinkClick r:id="rId8"/>
                  </a:rPr>
                  <a:t>http://www.sig.com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112644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3400" y="2854396"/>
                <a:ext cx="1295400" cy="1489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31" descr="uva-computer-science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8982" y="3552122"/>
              <a:ext cx="2743200" cy="42264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1066800"/>
            <a:ext cx="6477000" cy="1523663"/>
            <a:chOff x="533400" y="1066800"/>
            <a:chExt cx="6477000" cy="1523663"/>
          </a:xfrm>
        </p:grpSpPr>
        <p:grpSp>
          <p:nvGrpSpPr>
            <p:cNvPr id="25" name="Group 24"/>
            <p:cNvGrpSpPr/>
            <p:nvPr/>
          </p:nvGrpSpPr>
          <p:grpSpPr>
            <a:xfrm>
              <a:off x="533400" y="1066800"/>
              <a:ext cx="5791200" cy="1523663"/>
              <a:chOff x="533400" y="1216749"/>
              <a:chExt cx="5791200" cy="152366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905000" y="1332249"/>
                <a:ext cx="44196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CC0000"/>
                    </a:solidFill>
                  </a:rPr>
                  <a:t>Rick Parent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Professor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Department of Computer Science and Engineering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</a:rPr>
                  <a:t>Ohio State University</a:t>
                </a:r>
              </a:p>
              <a:p>
                <a:r>
                  <a:rPr lang="en-US" sz="1200" dirty="0" smtClean="0">
                    <a:solidFill>
                      <a:srgbClr val="CC0000"/>
                    </a:solidFill>
                    <a:hlinkClick r:id="rId11"/>
                  </a:rPr>
                  <a:t>http://www.cse.ohio-state.edu/~parent/</a:t>
                </a:r>
                <a:endParaRPr lang="en-US" sz="1200" dirty="0" smtClean="0">
                  <a:solidFill>
                    <a:srgbClr val="CC0000"/>
                  </a:solidFill>
                </a:endParaRPr>
              </a:p>
            </p:txBody>
          </p:sp>
          <p:pic>
            <p:nvPicPr>
              <p:cNvPr id="11264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33400" y="1216749"/>
                <a:ext cx="1295400" cy="1523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645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18982" y="1295400"/>
              <a:ext cx="109141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[20]: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Moving Meshes: Extrusion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993" y="1243012"/>
            <a:ext cx="7786807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Detection [21]: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Intersection Issues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199" y="1171065"/>
            <a:ext cx="7770499" cy="393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Static Intersection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Sphere-Swept Volumes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Adapted from </a:t>
            </a: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Sphere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Locus of points in 3-D equidistant from center point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Rotational sweep of circle (hollow sphere) or disc (solid </a:t>
            </a:r>
            <a:r>
              <a:rPr lang="en-US" sz="1800" u="sng" dirty="0" smtClean="0">
                <a:solidFill>
                  <a:srgbClr val="0000CC"/>
                </a:solidFill>
              </a:rPr>
              <a:t>ball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“Null” sweep of sphere (invariant under rotation, translation by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Capsule</a:t>
            </a:r>
            <a:r>
              <a:rPr lang="en-US" sz="1800" dirty="0" smtClean="0">
                <a:solidFill>
                  <a:srgbClr val="800000"/>
                </a:solidFill>
              </a:rPr>
              <a:t>: Translational Sweep of Sphere Along Line Segment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Lozenge</a:t>
            </a:r>
            <a:r>
              <a:rPr lang="en-US" sz="1800" dirty="0" smtClean="0">
                <a:solidFill>
                  <a:srgbClr val="800000"/>
                </a:solidFill>
              </a:rPr>
              <a:t>: Sweep of Sphere Across Rectangle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08472" y="3200400"/>
            <a:ext cx="1925528" cy="2458998"/>
            <a:chOff x="3693672" y="3352800"/>
            <a:chExt cx="1925528" cy="245899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4300" y="3352800"/>
              <a:ext cx="1505323" cy="187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693672" y="5257800"/>
              <a:ext cx="192552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Capsule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Image © 2007 </a:t>
              </a:r>
              <a:r>
                <a:rPr lang="en-US" sz="1000" dirty="0" err="1" smtClean="0"/>
                <a:t>Remotion</a:t>
              </a:r>
              <a:r>
                <a:rPr lang="en-US" sz="1000" dirty="0" smtClean="0"/>
                <a:t> Wiki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7"/>
                </a:rPr>
                <a:t>http://bit.ly/huEzNW</a:t>
              </a:r>
              <a:endParaRPr lang="en-US" sz="1000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6910" y="3352800"/>
            <a:ext cx="146446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66800" y="4800600"/>
            <a:ext cx="1904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Wikipedia: </a:t>
            </a:r>
            <a:r>
              <a:rPr lang="en-US" sz="1000" i="1" dirty="0" smtClean="0"/>
              <a:t>Sphere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9"/>
              </a:rPr>
              <a:t>http://bit.ly/9OWjQi</a:t>
            </a:r>
            <a:r>
              <a:rPr lang="en-US" sz="1000" dirty="0" smtClean="0"/>
              <a:t> 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/>
              <a:t>Image © 2008 ClipArtOf.com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10"/>
              </a:rPr>
              <a:t>http://bit.ly/eKhE2f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943600" y="3200400"/>
            <a:ext cx="2540000" cy="2516088"/>
            <a:chOff x="5867400" y="3352800"/>
            <a:chExt cx="2540000" cy="2516088"/>
          </a:xfrm>
        </p:grpSpPr>
        <p:sp>
          <p:nvSpPr>
            <p:cNvPr id="16" name="Rectangle 15"/>
            <p:cNvSpPr/>
            <p:nvPr/>
          </p:nvSpPr>
          <p:spPr>
            <a:xfrm>
              <a:off x="5979874" y="5314890"/>
              <a:ext cx="231505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Lozenge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Image © 2011 </a:t>
              </a:r>
              <a:r>
                <a:rPr lang="en-US" sz="1000" dirty="0" err="1" smtClean="0"/>
                <a:t>Jasmin</a:t>
              </a:r>
              <a:r>
                <a:rPr lang="en-US" sz="1000" dirty="0" smtClean="0"/>
                <a:t> Studio Crafts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11"/>
                </a:rPr>
                <a:t>http://bit.ly/euEopw</a:t>
              </a:r>
              <a:endParaRPr lang="en-US" sz="1000" dirty="0"/>
            </a:p>
          </p:txBody>
        </p:sp>
        <p:pic>
          <p:nvPicPr>
            <p:cNvPr id="18" name="Picture 17" descr="lozenges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7400" y="3352800"/>
              <a:ext cx="2540000" cy="1905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Static Intersection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Distance Calculators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295400"/>
            <a:ext cx="77233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 Intersection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One Moving Object 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447800"/>
            <a:ext cx="777542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Dynamic Intersection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Two Moving Objects – Separating Axes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39135"/>
            <a:ext cx="4962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i="1" dirty="0" smtClean="0">
                <a:solidFill>
                  <a:srgbClr val="00B050"/>
                </a:solidFill>
              </a:rPr>
              <a:t>3D Game Engine Design </a:t>
            </a:r>
            <a:r>
              <a:rPr lang="en-US" sz="1200" dirty="0" smtClean="0">
                <a:solidFill>
                  <a:srgbClr val="00B050"/>
                </a:solidFill>
              </a:rPr>
              <a:t>© 2000 D. H. Eberly</a:t>
            </a:r>
            <a:endParaRPr lang="en-US" sz="1200" dirty="0" smtClean="0">
              <a:solidFill>
                <a:srgbClr val="00B050"/>
              </a:solidFill>
              <a:hlinkClick r:id="rId4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B050"/>
                </a:solidFill>
              </a:rPr>
              <a:t>See </a:t>
            </a:r>
            <a:r>
              <a:rPr lang="en-US" sz="1200" dirty="0" smtClean="0">
                <a:solidFill>
                  <a:srgbClr val="00B050"/>
                </a:solidFill>
                <a:hlinkClick r:id="rId5"/>
              </a:rPr>
              <a:t>http://bit.ly/ieUq45</a:t>
            </a:r>
            <a:r>
              <a:rPr lang="en-US" sz="1200" dirty="0" smtClean="0">
                <a:solidFill>
                  <a:srgbClr val="00B050"/>
                </a:solidFill>
              </a:rPr>
              <a:t> for second edition table of contents (TOC)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447800"/>
            <a:ext cx="780944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Collision Response &amp; Optimization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5" name="Picture 4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What Happens After Collision Is Detected?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Contact &amp; application of force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impact &amp; impulse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Compression: deformation of solid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Restitution: springing back of solid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Friction?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Secondary collisions due to changes in trajectories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Bouncing?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smtClean="0">
                <a:solidFill>
                  <a:srgbClr val="800000"/>
                </a:solidFill>
              </a:rPr>
              <a:t>Optimization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Spatial partitioning: bounding volume hierarchies (BVHs) revisited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Binary space partitioning (BSP) trees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0000CC"/>
                </a:solidFill>
              </a:rPr>
              <a:t>k</a:t>
            </a:r>
            <a:r>
              <a:rPr lang="en-US" sz="1800" dirty="0" smtClean="0">
                <a:solidFill>
                  <a:srgbClr val="0000CC"/>
                </a:solidFill>
              </a:rPr>
              <a:t>-d trees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Quadtrees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dirty="0" err="1" smtClean="0">
                <a:solidFill>
                  <a:srgbClr val="0000CC"/>
                </a:solidFill>
              </a:rPr>
              <a:t>octrees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Volume graphics: uniform grids and data parallelism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Chapter 10, 13,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17.3 – 17.5,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2.4.3, 8.1,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, </a:t>
            </a:r>
            <a:r>
              <a:rPr lang="en-US" sz="1800" dirty="0" smtClean="0">
                <a:solidFill>
                  <a:srgbClr val="FF6600"/>
                </a:solidFill>
              </a:rPr>
              <a:t>GL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Chapter 6, Esp.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6.1,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err="1" smtClean="0">
                <a:solidFill>
                  <a:srgbClr val="800000"/>
                </a:solidFill>
              </a:rPr>
              <a:t>Quaternions</a:t>
            </a:r>
            <a:r>
              <a:rPr lang="en-US" sz="1800" dirty="0" smtClean="0">
                <a:solidFill>
                  <a:srgbClr val="800000"/>
                </a:solidFill>
              </a:rPr>
              <a:t> Concluded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How </a:t>
            </a:r>
            <a:r>
              <a:rPr lang="en-US" sz="1800" dirty="0" err="1" smtClean="0">
                <a:solidFill>
                  <a:srgbClr val="0000CC"/>
                </a:solidFill>
              </a:rPr>
              <a:t>quaternions</a:t>
            </a:r>
            <a:r>
              <a:rPr lang="en-US" sz="1800" dirty="0" smtClean="0">
                <a:solidFill>
                  <a:srgbClr val="0000CC"/>
                </a:solidFill>
              </a:rPr>
              <a:t> work – properties, matrix equivalence, arithmetic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Composing rotations by quaternion multiplication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Incremental rotation and error issues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Review: </a:t>
            </a: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 &amp; </a:t>
            </a:r>
            <a:r>
              <a:rPr lang="en-US" sz="1800" u="sng" dirty="0" smtClean="0">
                <a:solidFill>
                  <a:srgbClr val="800000"/>
                </a:solidFill>
              </a:rPr>
              <a:t>V</a:t>
            </a:r>
            <a:r>
              <a:rPr lang="en-US" sz="1800" dirty="0" smtClean="0">
                <a:solidFill>
                  <a:srgbClr val="800000"/>
                </a:solidFill>
              </a:rPr>
              <a:t>irtual </a:t>
            </a:r>
            <a:r>
              <a:rPr lang="en-US" sz="1800" u="sng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nvironments; </a:t>
            </a: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ugmented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eality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Collision Detection Part 1 of 2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Static</a:t>
            </a:r>
            <a:r>
              <a:rPr lang="en-US" sz="1800" dirty="0" smtClean="0">
                <a:solidFill>
                  <a:srgbClr val="0000CC"/>
                </a:solidFill>
              </a:rPr>
              <a:t>: stationary objects (both not moving)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Dynamic</a:t>
            </a:r>
            <a:r>
              <a:rPr lang="en-US" sz="1800" dirty="0" smtClean="0">
                <a:solidFill>
                  <a:srgbClr val="0000CC"/>
                </a:solidFill>
              </a:rPr>
              <a:t>: moving objects (one or both)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Test-intersection queries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find-intersection queries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Distance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intersection methods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Visualization</a:t>
            </a:r>
            <a:r>
              <a:rPr lang="en-US" sz="1800" dirty="0" smtClean="0">
                <a:solidFill>
                  <a:srgbClr val="800000"/>
                </a:solidFill>
              </a:rPr>
              <a:t> – Communicating with Images, Diagrams, Animations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VR, VE, VA, AR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eality: computer-simulated environments,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E</a:t>
            </a:r>
            <a:r>
              <a:rPr lang="en-US" sz="1800" dirty="0" smtClean="0">
                <a:solidFill>
                  <a:srgbClr val="0000CC"/>
                </a:solidFill>
              </a:rPr>
              <a:t>nvironment: part of VR dealing with surroundings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</a:t>
            </a:r>
            <a:r>
              <a:rPr lang="en-US" sz="1800" dirty="0" smtClean="0">
                <a:solidFill>
                  <a:srgbClr val="0000CC"/>
                </a:solidFill>
              </a:rPr>
              <a:t>irtual </a:t>
            </a: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rtifacts: part of VR dealing with simulated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</a:t>
            </a:r>
            <a:r>
              <a:rPr lang="en-US" sz="1800" dirty="0" smtClean="0">
                <a:solidFill>
                  <a:srgbClr val="0000CC"/>
                </a:solidFill>
              </a:rPr>
              <a:t>ugmented 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eality: CG sensory overlay on real-world images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Collision Detection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Static</a:t>
            </a:r>
            <a:r>
              <a:rPr lang="en-US" sz="1800" dirty="0" smtClean="0">
                <a:solidFill>
                  <a:srgbClr val="0000CC"/>
                </a:solidFill>
              </a:rPr>
              <a:t>: stationary objects (both not moving)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Dynamic</a:t>
            </a:r>
            <a:r>
              <a:rPr lang="en-US" sz="1800" dirty="0" smtClean="0">
                <a:solidFill>
                  <a:srgbClr val="0000CC"/>
                </a:solidFill>
              </a:rPr>
              <a:t>: moving objects (one or both)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Queries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Test-intersection</a:t>
            </a:r>
            <a:r>
              <a:rPr lang="en-US" sz="1800" dirty="0" smtClean="0">
                <a:solidFill>
                  <a:srgbClr val="0000CC"/>
                </a:solidFill>
              </a:rPr>
              <a:t>: determine whether objects do/will intersect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u="sng" dirty="0" smtClean="0">
                <a:solidFill>
                  <a:srgbClr val="0000CC"/>
                </a:solidFill>
              </a:rPr>
              <a:t>Find-intersection</a:t>
            </a:r>
            <a:r>
              <a:rPr lang="en-US" sz="1800" dirty="0" smtClean="0">
                <a:solidFill>
                  <a:srgbClr val="0000CC"/>
                </a:solidFill>
              </a:rPr>
              <a:t>: calculate intersection set or contact set, time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Parametric methods</a:t>
            </a:r>
            <a:r>
              <a:rPr lang="en-US" sz="1800" dirty="0" smtClean="0">
                <a:solidFill>
                  <a:srgbClr val="0000CC"/>
                </a:solidFill>
              </a:rPr>
              <a:t>: use parameters to describe objects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Distance-based</a:t>
            </a:r>
            <a:r>
              <a:rPr lang="en-US" sz="1800" dirty="0" smtClean="0">
                <a:solidFill>
                  <a:srgbClr val="0000CC"/>
                </a:solidFill>
              </a:rPr>
              <a:t>: constrained minimization (closest points)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Intersection-based</a:t>
            </a:r>
            <a:r>
              <a:rPr lang="en-US" sz="1800" dirty="0" smtClean="0">
                <a:solidFill>
                  <a:srgbClr val="0000CC"/>
                </a:solidFill>
              </a:rPr>
              <a:t>: solving for parameters in equation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Fixed Angles &amp; Euler Angles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830669"/>
            <a:ext cx="632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C00000"/>
                </a:solidFill>
                <a:sym typeface="Symbol" pitchFamily="18" charset="2"/>
              </a:rPr>
              <a:t>Adapted from slides © 2007 – 2011 R. Parent, Ohio State University</a:t>
            </a:r>
            <a:endParaRPr lang="en-GB" sz="120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682 (Computer Animation), </a:t>
            </a:r>
            <a:r>
              <a:rPr lang="en-US" sz="1200" dirty="0" smtClean="0">
                <a:solidFill>
                  <a:srgbClr val="C00000"/>
                </a:solidFill>
                <a:hlinkClick r:id="rId4"/>
              </a:rPr>
              <a:t>http://bit.ly/feUESy</a:t>
            </a:r>
            <a:endParaRPr lang="en-US" sz="12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C00000"/>
                </a:solidFill>
              </a:rPr>
              <a:t>CSE 683/684A (Computer Animation  Algorithms &amp; Techniques),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http://bit.ly/f8Myky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endParaRPr lang="en-US" sz="1200" dirty="0">
              <a:solidFill>
                <a:srgbClr val="C00000"/>
              </a:solidFill>
              <a:sym typeface="Symbol" pitchFamily="18" charset="2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018268"/>
            <a:ext cx="2590800" cy="47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9651" y="1511006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C00000"/>
                </a:solidFill>
                <a:sym typeface="Symbol" pitchFamily="18" charset="2"/>
              </a:rPr>
              <a:t>x</a:t>
            </a:r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C00000"/>
                </a:solidFill>
                <a:sym typeface="Symbol" pitchFamily="18" charset="2"/>
              </a:rPr>
              <a:t>Roll</a:t>
            </a:r>
            <a:r>
              <a:rPr lang="en-GB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154497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008000"/>
                </a:solidFill>
                <a:sym typeface="Symbol" pitchFamily="18" charset="2"/>
              </a:rPr>
              <a:t>y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008000"/>
                </a:solidFill>
                <a:sym typeface="Symbol" pitchFamily="18" charset="2"/>
              </a:rPr>
              <a:t>Pitch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651" y="4754697"/>
            <a:ext cx="1991251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Rotation about </a:t>
            </a:r>
            <a:r>
              <a:rPr lang="en-GB" i="1" dirty="0" smtClean="0">
                <a:solidFill>
                  <a:srgbClr val="003399"/>
                </a:solidFill>
                <a:sym typeface="Symbol" pitchFamily="18" charset="2"/>
              </a:rPr>
              <a:t>z</a:t>
            </a:r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 axis</a:t>
            </a:r>
          </a:p>
          <a:p>
            <a:pPr algn="ctr"/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(</a:t>
            </a:r>
            <a:r>
              <a:rPr lang="en-GB" u="sng" dirty="0" smtClean="0">
                <a:solidFill>
                  <a:srgbClr val="003399"/>
                </a:solidFill>
                <a:sym typeface="Symbol" pitchFamily="18" charset="2"/>
              </a:rPr>
              <a:t>Yaw</a:t>
            </a:r>
            <a:r>
              <a:rPr lang="en-GB" dirty="0" smtClean="0">
                <a:solidFill>
                  <a:srgbClr val="003399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9" name="Picture 8" descr="200px-Aileron_rol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0" y="971550"/>
            <a:ext cx="1905000" cy="1543050"/>
          </a:xfrm>
          <a:prstGeom prst="rect">
            <a:avLst/>
          </a:prstGeom>
        </p:spPr>
      </p:pic>
      <p:pic>
        <p:nvPicPr>
          <p:cNvPr id="11" name="Picture 10" descr="200px-Aptch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2657475"/>
            <a:ext cx="1905000" cy="1533525"/>
          </a:xfrm>
          <a:prstGeom prst="rect">
            <a:avLst/>
          </a:prstGeom>
        </p:spPr>
      </p:pic>
      <p:pic>
        <p:nvPicPr>
          <p:cNvPr id="12" name="Picture 11" descr="200px-Ayaw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4343400"/>
            <a:ext cx="1905000" cy="1524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04682" y="3004363"/>
            <a:ext cx="1386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© 2006 Wikipedia,</a:t>
            </a:r>
          </a:p>
          <a:p>
            <a:pPr algn="ctr">
              <a:spcBef>
                <a:spcPts val="0"/>
              </a:spcBef>
            </a:pPr>
            <a:r>
              <a:rPr lang="en-US" sz="1000" i="1" dirty="0" smtClean="0"/>
              <a:t>Flight Dynamics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hlinkClick r:id="rId10"/>
              </a:rPr>
              <a:t>http://bit.ly/gVaQCX</a:t>
            </a:r>
            <a:endParaRPr lang="en-US" sz="1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02094" y="1219200"/>
            <a:ext cx="2085042" cy="1283732"/>
            <a:chOff x="5402094" y="1219200"/>
            <a:chExt cx="2085042" cy="1283732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 flipV="1">
              <a:off x="5658336" y="1219200"/>
              <a:ext cx="1828800" cy="10668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C00000">
                  <a:alpha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5402094" y="2133600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i="1" dirty="0" smtClean="0">
                  <a:solidFill>
                    <a:srgbClr val="C00000"/>
                  </a:solidFill>
                  <a:sym typeface="Symbol" pitchFamily="18" charset="2"/>
                </a:rPr>
                <a:t>x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0" y="2819400"/>
            <a:ext cx="1760706" cy="1131332"/>
            <a:chOff x="6096000" y="2819400"/>
            <a:chExt cx="1760706" cy="1131332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6096000" y="2819400"/>
              <a:ext cx="1524000" cy="91440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339933">
                  <a:alpha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7543800" y="3581400"/>
              <a:ext cx="312906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800" i="1" dirty="0" smtClean="0">
                  <a:solidFill>
                    <a:srgbClr val="339933"/>
                  </a:solidFill>
                  <a:sym typeface="Symbol" pitchFamily="18" charset="2"/>
                </a:rPr>
                <a:t>y</a:t>
              </a:r>
              <a:endParaRPr lang="en-US" sz="1800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00800" y="4191000"/>
            <a:ext cx="284052" cy="1447800"/>
            <a:chOff x="6400800" y="4191000"/>
            <a:chExt cx="284052" cy="14478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 rot="5400000" flipH="1" flipV="1">
              <a:off x="5982494" y="5066506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3399">
                  <a:alpha val="49804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6400800" y="4191000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rgbClr val="003399"/>
                  </a:solidFill>
                  <a:sym typeface="Symbol" pitchFamily="18" charset="2"/>
                </a:rPr>
                <a:t>z</a:t>
              </a:r>
              <a:endParaRPr lang="en-US" dirty="0">
                <a:solidFill>
                  <a:srgbClr val="003399"/>
                </a:solidFill>
              </a:endParaRPr>
            </a:p>
          </p:txBody>
        </p:sp>
      </p:grp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9582" y="5867400"/>
            <a:ext cx="558018" cy="5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Axis-Angle to Quaternion Conversion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807982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6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Quaternion to RM Conversion</a:t>
            </a: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512" y="1219200"/>
            <a:ext cx="8374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Advantage – Interpolation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3" name="Picture 12" descr="uva-computer-scie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48595"/>
            <a:ext cx="2286000" cy="35220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43600"/>
            <a:ext cx="51785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2000 – 2004 D. Brogan, University of Virginia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 445/645, Introduction to Computer Graphics, </a:t>
            </a:r>
            <a:r>
              <a:rPr lang="en-US" sz="1200" dirty="0" smtClean="0">
                <a:solidFill>
                  <a:srgbClr val="003366"/>
                </a:solidFill>
                <a:hlinkClick r:id="rId5"/>
              </a:rPr>
              <a:t>http://bit.ly/h9AHRg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371600"/>
            <a:ext cx="841139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15709" y="5178623"/>
            <a:ext cx="3445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Hint: see </a:t>
            </a:r>
            <a:r>
              <a:rPr lang="en-US" dirty="0" smtClean="0">
                <a:hlinkClick r:id="rId7"/>
              </a:rPr>
              <a:t>http://youtu.be/-jBKKV2V8eU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Interpolating Quaternions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Lerp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43600"/>
            <a:ext cx="47734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2004 – 2005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CSE169: Computer Animation, Winter 2005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http://bit.ly/f0ViAN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8" name="Picture 7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7924800" cy="400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52911</TotalTime>
  <Words>2800</Words>
  <Application>Microsoft Office PowerPoint</Application>
  <PresentationFormat>On-screen Show (4:3)</PresentationFormat>
  <Paragraphs>430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2604</cp:revision>
  <dcterms:created xsi:type="dcterms:W3CDTF">1601-01-01T00:00:00Z</dcterms:created>
  <dcterms:modified xsi:type="dcterms:W3CDTF">2011-03-14T19:34:53Z</dcterms:modified>
</cp:coreProperties>
</file>