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545" r:id="rId2"/>
    <p:sldId id="929" r:id="rId3"/>
    <p:sldId id="370" r:id="rId4"/>
    <p:sldId id="1003" r:id="rId5"/>
    <p:sldId id="1034" r:id="rId6"/>
    <p:sldId id="1033" r:id="rId7"/>
    <p:sldId id="1045" r:id="rId8"/>
    <p:sldId id="1046" r:id="rId9"/>
    <p:sldId id="1042" r:id="rId10"/>
    <p:sldId id="1047" r:id="rId11"/>
    <p:sldId id="1048" r:id="rId12"/>
    <p:sldId id="1005" r:id="rId13"/>
    <p:sldId id="1044" r:id="rId14"/>
    <p:sldId id="1049" r:id="rId15"/>
    <p:sldId id="1050" r:id="rId16"/>
    <p:sldId id="1051" r:id="rId17"/>
    <p:sldId id="1052" r:id="rId18"/>
    <p:sldId id="1053" r:id="rId19"/>
    <p:sldId id="1054" r:id="rId20"/>
    <p:sldId id="1055" r:id="rId21"/>
    <p:sldId id="1056" r:id="rId22"/>
    <p:sldId id="1057" r:id="rId23"/>
    <p:sldId id="1058" r:id="rId24"/>
    <p:sldId id="1059" r:id="rId25"/>
    <p:sldId id="1060" r:id="rId26"/>
    <p:sldId id="1061" r:id="rId27"/>
    <p:sldId id="1062" r:id="rId28"/>
    <p:sldId id="1063" r:id="rId29"/>
    <p:sldId id="1064" r:id="rId30"/>
    <p:sldId id="1065" r:id="rId31"/>
    <p:sldId id="1066" r:id="rId32"/>
    <p:sldId id="1067" r:id="rId33"/>
    <p:sldId id="1068" r:id="rId34"/>
    <p:sldId id="1069" r:id="rId35"/>
    <p:sldId id="928" r:id="rId36"/>
    <p:sldId id="547" r:id="rId37"/>
  </p:sldIdLst>
  <p:sldSz cx="9144000" cy="6858000" type="screen4x3"/>
  <p:notesSz cx="7315200" cy="9601200"/>
  <p:custDataLst>
    <p:tags r:id="rId40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99FF"/>
    <a:srgbClr val="FFFFCC"/>
    <a:srgbClr val="336699"/>
    <a:srgbClr val="3366CC"/>
    <a:srgbClr val="3366FF"/>
    <a:srgbClr val="003399"/>
    <a:srgbClr val="0000CC"/>
    <a:srgbClr val="008000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3977" autoAdjust="0"/>
  </p:normalViewPr>
  <p:slideViewPr>
    <p:cSldViewPr>
      <p:cViewPr varScale="1">
        <p:scale>
          <a:sx n="110" d="100"/>
          <a:sy n="110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32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3.xml"/><Relationship Id="rId2" Type="http://schemas.openxmlformats.org/officeDocument/2006/relationships/slide" Target="slides/slide16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fld id="{FE0B76BF-F47A-4723-ACD4-4C04EDB04D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fld id="{D8BEFEEC-EB37-4FAD-B44A-F724FBA528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F8B00-6917-4FF9-90B8-816218DC4A8F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10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11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13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14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81B79-FE0C-4BB4-A9FE-D1C6CC95DF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EFEEC-EB37-4FAD-B44A-F724FBA528B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35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36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4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5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6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8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9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9D05A1-954A-4984-9D92-2B3FA9AA8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211B33-C633-4EDB-9E7A-FB569C08C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111125"/>
            <a:ext cx="2022475" cy="598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111125"/>
            <a:ext cx="5915025" cy="598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A7B45-6600-4D7E-9D61-86B0B211B0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162925" cy="1190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39624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477000"/>
            <a:ext cx="1895475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28 Jan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925" y="6477000"/>
            <a:ext cx="2886075" cy="266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481/681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477000"/>
            <a:ext cx="1895475" cy="266700"/>
          </a:xfrm>
        </p:spPr>
        <p:txBody>
          <a:bodyPr/>
          <a:lstStyle>
            <a:lvl1pPr>
              <a:defRPr/>
            </a:lvl1pPr>
          </a:lstStyle>
          <a:p>
            <a:fld id="{87011C33-2087-47C9-B286-6C041CD88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AC73EB-7913-4AC9-BDCE-9A74ED0A0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E8ED23-ADBF-4257-894E-C26DAF4ED1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371600"/>
            <a:ext cx="389731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64A9E5-E909-481E-89C3-C410227BC7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10C518-6918-490E-8D38-B435C9558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9DA52-0F76-4537-968F-1029BB6C49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A7722-CC11-43EE-9610-CCF780E92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BC47EB-CAD1-4589-B5DE-86656CC219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878815-2EB3-4AC4-A767-C0B7F04A6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rot="5400000">
            <a:off x="4379912" y="2093913"/>
            <a:ext cx="384175" cy="9144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111125"/>
            <a:ext cx="804545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99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454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384175" cy="6858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4150" y="6262688"/>
            <a:ext cx="406400" cy="4064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82588" y="6092825"/>
            <a:ext cx="398462" cy="37941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65900" y="6461125"/>
            <a:ext cx="257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</a:pPr>
            <a:r>
              <a:rPr lang="en-US" sz="1000" b="0">
                <a:solidFill>
                  <a:srgbClr val="FFFF99"/>
                </a:solidFill>
                <a:latin typeface="Copperplate Gothic Light" pitchFamily="34" charset="0"/>
              </a:rPr>
              <a:t>Computing &amp; Information Sciences</a:t>
            </a:r>
          </a:p>
          <a:p>
            <a:pPr algn="r">
              <a:spcBef>
                <a:spcPct val="0"/>
              </a:spcBef>
              <a:buClrTx/>
            </a:pPr>
            <a:r>
              <a:rPr lang="en-US" sz="1000" b="0">
                <a:solidFill>
                  <a:srgbClr val="FFFF99"/>
                </a:solidFill>
                <a:latin typeface="Copperplate Gothic Light" pitchFamily="34" charset="0"/>
              </a:rPr>
              <a:t>Kansas State University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825"/>
            <a:ext cx="515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000" b="0">
                <a:solidFill>
                  <a:srgbClr val="FFFF99"/>
                </a:solidFill>
                <a:latin typeface="+mj-lt"/>
              </a:defRPr>
            </a:lvl1pPr>
          </a:lstStyle>
          <a:p>
            <a:fld id="{E57356D4-33B4-4E75-9FC2-36B203D83DE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498475" y="76200"/>
            <a:ext cx="720725" cy="838200"/>
            <a:chOff x="1344" y="384"/>
            <a:chExt cx="1488" cy="1728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1344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1344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1920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256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592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920" y="1392"/>
              <a:ext cx="240" cy="240"/>
            </a:xfrm>
            <a:prstGeom prst="ellipse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1632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2304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89" name="AutoShape 21"/>
            <p:cNvCxnSpPr>
              <a:cxnSpLocks noChangeShapeType="1"/>
              <a:stCxn id="7182" idx="4"/>
              <a:endCxn id="7181" idx="0"/>
            </p:cNvCxnSpPr>
            <p:nvPr/>
          </p:nvCxnSpPr>
          <p:spPr bwMode="auto">
            <a:xfrm>
              <a:off x="1464" y="636"/>
              <a:ext cx="0" cy="2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0" name="AutoShape 22"/>
            <p:cNvCxnSpPr>
              <a:cxnSpLocks noChangeShapeType="1"/>
              <a:stCxn id="7184" idx="3"/>
              <a:endCxn id="7183" idx="0"/>
            </p:cNvCxnSpPr>
            <p:nvPr/>
          </p:nvCxnSpPr>
          <p:spPr bwMode="auto">
            <a:xfrm flipH="1">
              <a:off x="2040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1" name="AutoShape 23"/>
            <p:cNvCxnSpPr>
              <a:cxnSpLocks noChangeShapeType="1"/>
              <a:stCxn id="7184" idx="5"/>
              <a:endCxn id="7185" idx="0"/>
            </p:cNvCxnSpPr>
            <p:nvPr/>
          </p:nvCxnSpPr>
          <p:spPr bwMode="auto">
            <a:xfrm>
              <a:off x="2461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2" name="AutoShape 24"/>
            <p:cNvCxnSpPr>
              <a:cxnSpLocks noChangeShapeType="1"/>
              <a:stCxn id="7181" idx="4"/>
              <a:endCxn id="7186" idx="1"/>
            </p:cNvCxnSpPr>
            <p:nvPr/>
          </p:nvCxnSpPr>
          <p:spPr bwMode="auto">
            <a:xfrm>
              <a:off x="1464" y="1152"/>
              <a:ext cx="491" cy="2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3" name="AutoShape 25"/>
            <p:cNvCxnSpPr>
              <a:cxnSpLocks noChangeShapeType="1"/>
              <a:stCxn id="7183" idx="4"/>
              <a:endCxn id="7186" idx="0"/>
            </p:cNvCxnSpPr>
            <p:nvPr/>
          </p:nvCxnSpPr>
          <p:spPr bwMode="auto">
            <a:xfrm>
              <a:off x="2040" y="1152"/>
              <a:ext cx="0" cy="2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4" name="AutoShape 26"/>
            <p:cNvCxnSpPr>
              <a:cxnSpLocks noChangeShapeType="1"/>
              <a:stCxn id="7185" idx="4"/>
              <a:endCxn id="7188" idx="0"/>
            </p:cNvCxnSpPr>
            <p:nvPr/>
          </p:nvCxnSpPr>
          <p:spPr bwMode="auto">
            <a:xfrm flipH="1">
              <a:off x="2424" y="1152"/>
              <a:ext cx="288" cy="70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5" name="AutoShape 27"/>
            <p:cNvCxnSpPr>
              <a:cxnSpLocks noChangeShapeType="1"/>
              <a:stCxn id="7186" idx="5"/>
              <a:endCxn id="7188" idx="1"/>
            </p:cNvCxnSpPr>
            <p:nvPr/>
          </p:nvCxnSpPr>
          <p:spPr bwMode="auto">
            <a:xfrm>
              <a:off x="2125" y="1609"/>
              <a:ext cx="214" cy="28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6" name="AutoShape 28"/>
            <p:cNvCxnSpPr>
              <a:cxnSpLocks noChangeShapeType="1"/>
              <a:stCxn id="7186" idx="3"/>
              <a:endCxn id="7187" idx="0"/>
            </p:cNvCxnSpPr>
            <p:nvPr/>
          </p:nvCxnSpPr>
          <p:spPr bwMode="auto">
            <a:xfrm flipH="1">
              <a:off x="1752" y="1609"/>
              <a:ext cx="203" cy="2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</p:grpSp>
      <p:pic>
        <p:nvPicPr>
          <p:cNvPr id="7197" name="Picture 29" descr="powerca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5802313"/>
            <a:ext cx="838200" cy="674687"/>
          </a:xfrm>
          <a:prstGeom prst="rect">
            <a:avLst/>
          </a:prstGeom>
          <a:noFill/>
        </p:spPr>
      </p:pic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0" y="6461125"/>
            <a:ext cx="26997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CIS 536/636</a:t>
            </a:r>
          </a:p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Introduction to</a:t>
            </a:r>
            <a:r>
              <a:rPr lang="en-US" sz="1000" b="0" u="none" baseline="0" dirty="0" smtClean="0">
                <a:solidFill>
                  <a:srgbClr val="FFFF99"/>
                </a:solidFill>
                <a:latin typeface="Copperplate Gothic Light" pitchFamily="34" charset="0"/>
              </a:rPr>
              <a:t> </a:t>
            </a: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Computer Graphics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4036850" y="6535579"/>
            <a:ext cx="13901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Lecture 25 of 41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­"/>
        <a:defRPr>
          <a:solidFill>
            <a:srgbClr val="5B0DA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u"/>
        <a:defRPr sz="1400">
          <a:solidFill>
            <a:srgbClr val="5B0DA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ieUq45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cis.ksu.edu/~bhs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://www.kddresearch.org/Courses/CIS636" TargetMode="External"/><Relationship Id="rId11" Type="http://schemas.openxmlformats.org/officeDocument/2006/relationships/hyperlink" Target="http://bit.ly/dVrthx" TargetMode="External"/><Relationship Id="rId5" Type="http://schemas.openxmlformats.org/officeDocument/2006/relationships/hyperlink" Target="http://bit.ly/eVizrE" TargetMode="External"/><Relationship Id="rId10" Type="http://schemas.openxmlformats.org/officeDocument/2006/relationships/hyperlink" Target="http://bit.ly/ky0Xy" TargetMode="External"/><Relationship Id="rId4" Type="http://schemas.openxmlformats.org/officeDocument/2006/relationships/hyperlink" Target="http://bit.ly/hGvXlH" TargetMode="External"/><Relationship Id="rId9" Type="http://schemas.openxmlformats.org/officeDocument/2006/relationships/hyperlink" Target="http://bit.ly/eE10lc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hyperlink" Target="http://bit.ly/f0ViA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6" Type="http://schemas.openxmlformats.org/officeDocument/2006/relationships/image" Target="../media/image10.png"/><Relationship Id="rId5" Type="http://schemas.openxmlformats.org/officeDocument/2006/relationships/image" Target="../media/image6.gif"/><Relationship Id="rId4" Type="http://schemas.openxmlformats.org/officeDocument/2006/relationships/hyperlink" Target="http://bit.ly/f0ViAN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4.png"/><Relationship Id="rId3" Type="http://schemas.openxmlformats.org/officeDocument/2006/relationships/notesSlide" Target="../notesSlides/notesSlide12.xml"/><Relationship Id="rId7" Type="http://schemas.openxmlformats.org/officeDocument/2006/relationships/hyperlink" Target="http://bit.ly/huEzNW" TargetMode="External"/><Relationship Id="rId12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6" Type="http://schemas.openxmlformats.org/officeDocument/2006/relationships/image" Target="../media/image11.png"/><Relationship Id="rId11" Type="http://schemas.openxmlformats.org/officeDocument/2006/relationships/hyperlink" Target="http://bit.ly/euEopw" TargetMode="External"/><Relationship Id="rId5" Type="http://schemas.openxmlformats.org/officeDocument/2006/relationships/hyperlink" Target="http://bit.ly/ieUq45" TargetMode="External"/><Relationship Id="rId10" Type="http://schemas.openxmlformats.org/officeDocument/2006/relationships/hyperlink" Target="http://bit.ly/eKhE2f" TargetMode="External"/><Relationship Id="rId4" Type="http://schemas.openxmlformats.org/officeDocument/2006/relationships/hyperlink" Target="http://bit.ly/eM1gz8" TargetMode="External"/><Relationship Id="rId9" Type="http://schemas.openxmlformats.org/officeDocument/2006/relationships/hyperlink" Target="http://bit.ly/9OWjQ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image" Target="../media/image15.png"/><Relationship Id="rId5" Type="http://schemas.openxmlformats.org/officeDocument/2006/relationships/hyperlink" Target="http://bit.ly/ieUq45" TargetMode="External"/><Relationship Id="rId4" Type="http://schemas.openxmlformats.org/officeDocument/2006/relationships/hyperlink" Target="http://bit.ly/eM1gz8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14.xml"/><Relationship Id="rId7" Type="http://schemas.openxmlformats.org/officeDocument/2006/relationships/hyperlink" Target="http://www.cs.uaf.edu/~chappell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6" Type="http://schemas.openxmlformats.org/officeDocument/2006/relationships/image" Target="../media/image6.gif"/><Relationship Id="rId5" Type="http://schemas.openxmlformats.org/officeDocument/2006/relationships/image" Target="../media/image16.jpeg"/><Relationship Id="rId4" Type="http://schemas.openxmlformats.org/officeDocument/2006/relationships/hyperlink" Target="http://graphics.ucsd.edu/" TargetMode="External"/><Relationship Id="rId9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t2yN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hyperlink" Target="http://bit.ly/eivvVc" TargetMode="External"/><Relationship Id="rId4" Type="http://schemas.openxmlformats.org/officeDocument/2006/relationships/hyperlink" Target="http://bit.ly/fYO5T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7" Type="http://schemas.openxmlformats.org/officeDocument/2006/relationships/hyperlink" Target="http://bit.ly/dVrth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ctree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eivvVc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enKbfs" TargetMode="External"/><Relationship Id="rId3" Type="http://schemas.openxmlformats.org/officeDocument/2006/relationships/notesSlide" Target="../notesSlides/notesSlide4.xml"/><Relationship Id="rId7" Type="http://schemas.openxmlformats.org/officeDocument/2006/relationships/hyperlink" Target="http://www.geometrictools.com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hyperlink" Target="http://bit.ly/ieUq45" TargetMode="External"/><Relationship Id="rId5" Type="http://schemas.openxmlformats.org/officeDocument/2006/relationships/hyperlink" Target="http://bit.ly/eM1gz8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hyperlink" Target="http://bit.ly/ieUq45" TargetMode="External"/><Relationship Id="rId5" Type="http://schemas.openxmlformats.org/officeDocument/2006/relationships/hyperlink" Target="http://bit.ly/eM1gz8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hyperlink" Target="http://bit.ly/f0ViA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hyperlink" Target="http://bit.ly/ieUq45" TargetMode="External"/><Relationship Id="rId4" Type="http://schemas.openxmlformats.org/officeDocument/2006/relationships/hyperlink" Target="http://bit.ly/eM1gz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hyperlink" Target="http://bit.ly/ieUq45" TargetMode="External"/><Relationship Id="rId4" Type="http://schemas.openxmlformats.org/officeDocument/2006/relationships/hyperlink" Target="http://bit.ly/eM1gz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8.png"/><Relationship Id="rId5" Type="http://schemas.openxmlformats.org/officeDocument/2006/relationships/image" Target="../media/image6.gif"/><Relationship Id="rId4" Type="http://schemas.openxmlformats.org/officeDocument/2006/relationships/hyperlink" Target="http://bit.ly/f0Vi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009650" y="2286000"/>
            <a:ext cx="77533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2000" dirty="0"/>
              <a:t>William H. Hsu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2000" dirty="0" smtClean="0"/>
              <a:t>Department </a:t>
            </a:r>
            <a:r>
              <a:rPr lang="en-US" sz="2000" dirty="0"/>
              <a:t>of Computing and Information Sciences, </a:t>
            </a:r>
            <a:r>
              <a:rPr lang="en-US" sz="2000" dirty="0" smtClean="0"/>
              <a:t>KSU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dirty="0"/>
          </a:p>
          <a:p>
            <a:pPr marL="342900" indent="-342900" algn="ctr">
              <a:buClr>
                <a:srgbClr val="5B0DAA"/>
              </a:buClr>
            </a:pPr>
            <a:r>
              <a:rPr lang="en-US" sz="1600" dirty="0" smtClean="0"/>
              <a:t>KSOL course pages: </a:t>
            </a:r>
            <a:r>
              <a:rPr lang="en-US" sz="1600" dirty="0" smtClean="0">
                <a:solidFill>
                  <a:srgbClr val="0000CC"/>
                </a:solidFill>
                <a:hlinkClick r:id="rId4"/>
              </a:rPr>
              <a:t>http://bit.ly/hGvXlH</a:t>
            </a:r>
            <a:r>
              <a:rPr lang="en-US" sz="1600" dirty="0" smtClean="0">
                <a:solidFill>
                  <a:srgbClr val="0000CC"/>
                </a:solidFill>
              </a:rPr>
              <a:t> / </a:t>
            </a:r>
            <a:r>
              <a:rPr lang="en-US" sz="1600" dirty="0" smtClean="0">
                <a:solidFill>
                  <a:srgbClr val="0000CC"/>
                </a:solidFill>
                <a:hlinkClick r:id="rId5"/>
              </a:rPr>
              <a:t>http://bit.ly/eVizrE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endParaRPr lang="en-US" sz="160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Public mirror web site: </a:t>
            </a:r>
            <a:r>
              <a:rPr lang="en-US" sz="1600" dirty="0" smtClean="0">
                <a:hlinkClick r:id="rId6"/>
              </a:rPr>
              <a:t>http://www.kddresearch.org/Courses/CIS636</a:t>
            </a:r>
            <a:endParaRPr lang="en-US" sz="160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Instructor home page: </a:t>
            </a:r>
            <a:r>
              <a:rPr lang="en-US" sz="1600" u="sng" dirty="0" smtClean="0">
                <a:hlinkClick r:id="rId7"/>
              </a:rPr>
              <a:t>http://www.cis.ksu.edu/~bhsu</a:t>
            </a:r>
            <a:endParaRPr lang="en-US" sz="1600" u="sng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u="sng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Readings:</a:t>
            </a:r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/>
              <a:t>Today: </a:t>
            </a:r>
            <a:r>
              <a:rPr lang="en-US" sz="1600" b="0" dirty="0" smtClean="0">
                <a:latin typeface="Arial"/>
                <a:cs typeface="Arial"/>
              </a:rPr>
              <a:t>Chapter 6, esp. §</a:t>
            </a:r>
            <a:r>
              <a:rPr lang="en-US" sz="1600" b="0" dirty="0" smtClean="0"/>
              <a:t>6.1, Eberly </a:t>
            </a:r>
            <a:r>
              <a:rPr lang="en-US" sz="1600" b="0" i="1" dirty="0" smtClean="0"/>
              <a:t>2</a:t>
            </a:r>
            <a:r>
              <a:rPr lang="en-US" sz="1600" b="0" i="1" baseline="30000" dirty="0" smtClean="0"/>
              <a:t>e </a:t>
            </a:r>
            <a:r>
              <a:rPr lang="en-US" sz="1600" b="0" dirty="0" smtClean="0"/>
              <a:t>– see </a:t>
            </a:r>
            <a:r>
              <a:rPr lang="en-US" sz="1600" dirty="0" smtClean="0">
                <a:hlinkClick r:id="rId8"/>
              </a:rPr>
              <a:t>http://bit.ly/ieUq45</a:t>
            </a:r>
            <a:endParaRPr lang="en-US" sz="1600" dirty="0" smtClean="0">
              <a:solidFill>
                <a:srgbClr val="FF6600"/>
              </a:solidFill>
            </a:endParaRPr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>
                <a:latin typeface="Arial"/>
                <a:cs typeface="Arial"/>
              </a:rPr>
              <a:t>Next class: </a:t>
            </a:r>
            <a:r>
              <a:rPr lang="en-US" sz="1600" b="0" dirty="0" smtClean="0"/>
              <a:t>Chapter 7, </a:t>
            </a:r>
            <a:r>
              <a:rPr lang="en-US" sz="1600" b="0" dirty="0" smtClean="0">
                <a:latin typeface="Arial"/>
                <a:cs typeface="Arial"/>
              </a:rPr>
              <a:t>§8.4</a:t>
            </a:r>
            <a:r>
              <a:rPr lang="en-US" sz="1600" b="0" dirty="0" smtClean="0"/>
              <a:t>, Eberly </a:t>
            </a:r>
            <a:r>
              <a:rPr lang="en-US" sz="1600" b="0" i="1" dirty="0" smtClean="0"/>
              <a:t>2</a:t>
            </a:r>
            <a:r>
              <a:rPr lang="en-US" sz="1600" b="0" i="1" baseline="30000" dirty="0" smtClean="0"/>
              <a:t>e</a:t>
            </a:r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/>
              <a:t>Wikipedia, </a:t>
            </a:r>
            <a:r>
              <a:rPr lang="en-US" sz="1600" b="0" i="1" dirty="0" smtClean="0"/>
              <a:t>Binary Space Partitioning</a:t>
            </a:r>
            <a:r>
              <a:rPr lang="en-US" sz="1600" b="0" dirty="0" smtClean="0"/>
              <a:t>: </a:t>
            </a:r>
            <a:r>
              <a:rPr lang="en-US" sz="1600" dirty="0" smtClean="0">
                <a:hlinkClick r:id="rId9"/>
              </a:rPr>
              <a:t>http://bit.ly/eE10lc</a:t>
            </a:r>
            <a:endParaRPr lang="en-US" sz="1600" dirty="0" smtClean="0"/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/>
              <a:t>Wikipedia, </a:t>
            </a:r>
            <a:r>
              <a:rPr lang="en-US" sz="1600" b="0" i="1" dirty="0" err="1" smtClean="0"/>
              <a:t>Quadtree</a:t>
            </a:r>
            <a:r>
              <a:rPr lang="en-US" sz="1600" b="0" i="1" dirty="0" smtClean="0"/>
              <a:t> </a:t>
            </a:r>
            <a:r>
              <a:rPr lang="en-US" sz="1600" dirty="0" smtClean="0"/>
              <a:t>(</a:t>
            </a:r>
            <a:r>
              <a:rPr lang="en-US" sz="1600" dirty="0" smtClean="0">
                <a:hlinkClick r:id="rId10"/>
              </a:rPr>
              <a:t>http://bit.ly/ky0Xy</a:t>
            </a:r>
            <a:r>
              <a:rPr lang="en-US" sz="1600" dirty="0" smtClean="0"/>
              <a:t>)</a:t>
            </a:r>
            <a:r>
              <a:rPr lang="en-US" sz="1600" b="0" dirty="0" smtClean="0"/>
              <a:t> &amp; </a:t>
            </a:r>
            <a:r>
              <a:rPr lang="en-US" sz="1600" b="0" i="1" dirty="0" err="1" smtClean="0"/>
              <a:t>Octree</a:t>
            </a:r>
            <a:r>
              <a:rPr lang="en-US" sz="1600" b="0" dirty="0" smtClean="0"/>
              <a:t> </a:t>
            </a:r>
            <a:r>
              <a:rPr lang="en-US" sz="1600" dirty="0" smtClean="0"/>
              <a:t>(</a:t>
            </a:r>
            <a:r>
              <a:rPr lang="en-US" sz="1600" dirty="0" smtClean="0">
                <a:hlinkClick r:id="rId11"/>
              </a:rPr>
              <a:t>http://bit.ly/dVrthx</a:t>
            </a:r>
            <a:r>
              <a:rPr lang="en-US" sz="1600" dirty="0" smtClean="0"/>
              <a:t>)</a:t>
            </a:r>
            <a:endParaRPr lang="en-US" sz="1600" b="0" i="1" baseline="30000" dirty="0" smtClean="0"/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1230594" y="950893"/>
            <a:ext cx="73116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/>
              <a:t>Spatial Sorting: Binary Space Partitioning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err="1" smtClean="0"/>
              <a:t>Quadtrees</a:t>
            </a:r>
            <a:r>
              <a:rPr lang="en-US" sz="2800" dirty="0" smtClean="0"/>
              <a:t> &amp; </a:t>
            </a:r>
            <a:r>
              <a:rPr lang="en-US" sz="2800" dirty="0" err="1" smtClean="0"/>
              <a:t>Octrees</a:t>
            </a:r>
            <a:endParaRPr lang="en-US" sz="2800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20378" y="76200"/>
            <a:ext cx="753189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Lecture 25 of 41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[6]: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Segment </a:t>
            </a:r>
            <a:r>
              <a:rPr lang="en-US" sz="2800" i="1" dirty="0" smtClean="0">
                <a:solidFill>
                  <a:srgbClr val="5B0DAA"/>
                </a:solidFill>
                <a:latin typeface="Copperplate Gothic Light" pitchFamily="34" charset="0"/>
              </a:rPr>
              <a:t>vs.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Triangle – Point Test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" y="5943600"/>
            <a:ext cx="47734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Adapted from slides © 2004 – 2005 S. Rotenberg, UCSD</a:t>
            </a:r>
            <a:endParaRPr lang="en-GB" sz="1200" dirty="0">
              <a:solidFill>
                <a:srgbClr val="003366"/>
              </a:solidFill>
              <a:sym typeface="Symbol" pitchFamily="18" charset="2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3366"/>
                </a:solidFill>
              </a:rPr>
              <a:t>CSE169: Computer Animation, Winter 2005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, 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  <a:hlinkClick r:id="rId4"/>
              </a:rPr>
              <a:t>http://bit.ly/f0ViAN</a:t>
            </a:r>
            <a:endParaRPr lang="en-US" sz="1200" dirty="0">
              <a:solidFill>
                <a:srgbClr val="003366"/>
              </a:solidFill>
              <a:sym typeface="Symbol" pitchFamily="18" charset="2"/>
            </a:endParaRPr>
          </a:p>
        </p:txBody>
      </p:sp>
      <p:pic>
        <p:nvPicPr>
          <p:cNvPr id="5" name="Picture 4" descr="UCSD_logo_to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800" y="6036320"/>
            <a:ext cx="1781175" cy="27622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0708" y="1295400"/>
            <a:ext cx="792229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[7]: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Faster Triangle – Point Containment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" y="5943600"/>
            <a:ext cx="47734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Adapted from slides © 2004 – 2005 S. Rotenberg, UCSD</a:t>
            </a:r>
            <a:endParaRPr lang="en-GB" sz="1200" dirty="0">
              <a:solidFill>
                <a:srgbClr val="003366"/>
              </a:solidFill>
              <a:sym typeface="Symbol" pitchFamily="18" charset="2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3366"/>
                </a:solidFill>
              </a:rPr>
              <a:t>CSE169: Computer Animation, Winter 2005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, 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  <a:hlinkClick r:id="rId4"/>
              </a:rPr>
              <a:t>http://bit.ly/f0ViAN</a:t>
            </a:r>
            <a:endParaRPr lang="en-US" sz="1200" dirty="0">
              <a:solidFill>
                <a:srgbClr val="003366"/>
              </a:solidFill>
              <a:sym typeface="Symbol" pitchFamily="18" charset="2"/>
            </a:endParaRPr>
          </a:p>
        </p:txBody>
      </p:sp>
      <p:pic>
        <p:nvPicPr>
          <p:cNvPr id="5" name="Picture 4" descr="UCSD_logo_to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800" y="6036320"/>
            <a:ext cx="1781175" cy="276225"/>
          </a:xfrm>
          <a:prstGeom prst="rect">
            <a:avLst/>
          </a:prstGeom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6658" y="1219200"/>
            <a:ext cx="8086342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[8]: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Sphere-Swept Volumes &amp; Distances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939135"/>
            <a:ext cx="4962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Adapted from </a:t>
            </a:r>
            <a:r>
              <a:rPr lang="en-US" sz="1200" i="1" dirty="0" smtClean="0">
                <a:solidFill>
                  <a:srgbClr val="00B050"/>
                </a:solidFill>
              </a:rPr>
              <a:t>3D Game Engine Design </a:t>
            </a:r>
            <a:r>
              <a:rPr lang="en-US" sz="1200" dirty="0" smtClean="0">
                <a:solidFill>
                  <a:srgbClr val="00B050"/>
                </a:solidFill>
              </a:rPr>
              <a:t>© 2000 D. H. Eberly</a:t>
            </a:r>
            <a:endParaRPr lang="en-US" sz="1200" dirty="0" smtClean="0">
              <a:solidFill>
                <a:srgbClr val="00B050"/>
              </a:solidFill>
              <a:hlinkClick r:id="rId4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See </a:t>
            </a:r>
            <a:r>
              <a:rPr lang="en-US" sz="1200" dirty="0" smtClean="0">
                <a:solidFill>
                  <a:srgbClr val="00B050"/>
                </a:solidFill>
                <a:hlinkClick r:id="rId5"/>
              </a:rPr>
              <a:t>http://bit.ly/ieUq45</a:t>
            </a:r>
            <a:r>
              <a:rPr lang="en-US" sz="1200" dirty="0" smtClean="0">
                <a:solidFill>
                  <a:srgbClr val="00B050"/>
                </a:solidFill>
              </a:rPr>
              <a:t> for second edition table of contents (TOC)</a:t>
            </a:r>
            <a:endParaRPr lang="en-US" sz="1200" dirty="0">
              <a:solidFill>
                <a:srgbClr val="00B05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408472" y="1141512"/>
            <a:ext cx="1925528" cy="2458998"/>
            <a:chOff x="3693672" y="3352800"/>
            <a:chExt cx="1925528" cy="2458998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24300" y="3352800"/>
              <a:ext cx="1505323" cy="1871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3693672" y="5257800"/>
              <a:ext cx="1925528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000" dirty="0" smtClean="0"/>
                <a:t>Capsule</a:t>
              </a:r>
            </a:p>
            <a:p>
              <a:pPr algn="ctr">
                <a:spcBef>
                  <a:spcPts val="0"/>
                </a:spcBef>
              </a:pPr>
              <a:r>
                <a:rPr lang="en-US" sz="1000" dirty="0" smtClean="0"/>
                <a:t>Image © 2007 </a:t>
              </a:r>
              <a:r>
                <a:rPr lang="en-US" sz="1000" dirty="0" err="1" smtClean="0"/>
                <a:t>Remotion</a:t>
              </a:r>
              <a:r>
                <a:rPr lang="en-US" sz="1000" dirty="0" smtClean="0"/>
                <a:t> Wiki</a:t>
              </a:r>
            </a:p>
            <a:p>
              <a:pPr algn="ctr">
                <a:spcBef>
                  <a:spcPts val="0"/>
                </a:spcBef>
              </a:pPr>
              <a:r>
                <a:rPr lang="en-US" sz="1000" dirty="0" smtClean="0">
                  <a:hlinkClick r:id="rId7"/>
                </a:rPr>
                <a:t>http://bit.ly/huEzNW</a:t>
              </a:r>
              <a:endParaRPr lang="en-US" sz="1000" dirty="0"/>
            </a:p>
          </p:txBody>
        </p:sp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86910" y="1293912"/>
            <a:ext cx="146446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066800" y="2741712"/>
            <a:ext cx="1904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000" dirty="0" smtClean="0"/>
              <a:t>Wikipedia: </a:t>
            </a:r>
            <a:r>
              <a:rPr lang="en-US" sz="1000" i="1" dirty="0" smtClean="0"/>
              <a:t>Sphere</a:t>
            </a:r>
          </a:p>
          <a:p>
            <a:pPr algn="ctr">
              <a:spcBef>
                <a:spcPts val="0"/>
              </a:spcBef>
            </a:pPr>
            <a:r>
              <a:rPr lang="en-US" sz="1000" dirty="0" smtClean="0">
                <a:hlinkClick r:id="rId9"/>
              </a:rPr>
              <a:t>http://bit.ly/9OWjQi</a:t>
            </a:r>
            <a:r>
              <a:rPr lang="en-US" sz="1000" dirty="0" smtClean="0"/>
              <a:t> </a:t>
            </a:r>
          </a:p>
          <a:p>
            <a:pPr algn="ctr">
              <a:spcBef>
                <a:spcPts val="0"/>
              </a:spcBef>
            </a:pPr>
            <a:r>
              <a:rPr lang="en-US" sz="1000" dirty="0" smtClean="0"/>
              <a:t>Image © 2008 ClipArtOf.com</a:t>
            </a:r>
          </a:p>
          <a:p>
            <a:pPr algn="ctr">
              <a:spcBef>
                <a:spcPts val="0"/>
              </a:spcBef>
            </a:pPr>
            <a:r>
              <a:rPr lang="en-US" sz="1000" dirty="0" smtClean="0">
                <a:hlinkClick r:id="rId10"/>
              </a:rPr>
              <a:t>http://bit.ly/eKhE2f</a:t>
            </a:r>
            <a:endParaRPr lang="en-US" sz="1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5943600" y="1141512"/>
            <a:ext cx="2540000" cy="2516088"/>
            <a:chOff x="5867400" y="3352800"/>
            <a:chExt cx="2540000" cy="2516088"/>
          </a:xfrm>
        </p:grpSpPr>
        <p:sp>
          <p:nvSpPr>
            <p:cNvPr id="16" name="Rectangle 15"/>
            <p:cNvSpPr/>
            <p:nvPr/>
          </p:nvSpPr>
          <p:spPr>
            <a:xfrm>
              <a:off x="5979874" y="5314890"/>
              <a:ext cx="231505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1000" dirty="0" smtClean="0"/>
                <a:t>Lozenge</a:t>
              </a:r>
            </a:p>
            <a:p>
              <a:pPr algn="ctr">
                <a:spcBef>
                  <a:spcPts val="0"/>
                </a:spcBef>
              </a:pPr>
              <a:r>
                <a:rPr lang="en-US" sz="1000" dirty="0" smtClean="0"/>
                <a:t>Image © 2011 </a:t>
              </a:r>
              <a:r>
                <a:rPr lang="en-US" sz="1000" dirty="0" err="1" smtClean="0"/>
                <a:t>Jasmin</a:t>
              </a:r>
              <a:r>
                <a:rPr lang="en-US" sz="1000" dirty="0" smtClean="0"/>
                <a:t> Studio Crafts</a:t>
              </a:r>
            </a:p>
            <a:p>
              <a:pPr algn="ctr">
                <a:spcBef>
                  <a:spcPts val="0"/>
                </a:spcBef>
              </a:pPr>
              <a:r>
                <a:rPr lang="en-US" sz="1000" dirty="0" smtClean="0">
                  <a:hlinkClick r:id="rId11"/>
                </a:rPr>
                <a:t>http://bit.ly/euEopw</a:t>
              </a:r>
              <a:endParaRPr lang="en-US" sz="1000" dirty="0"/>
            </a:p>
          </p:txBody>
        </p:sp>
        <p:pic>
          <p:nvPicPr>
            <p:cNvPr id="18" name="Picture 17" descr="lozenges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67400" y="3352800"/>
              <a:ext cx="2540000" cy="190500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0" y="3733800"/>
            <a:ext cx="6629400" cy="1962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[9]: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Method of Separating Axes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939135"/>
            <a:ext cx="4962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i="1" dirty="0" smtClean="0">
                <a:solidFill>
                  <a:srgbClr val="00B050"/>
                </a:solidFill>
              </a:rPr>
              <a:t>3D Game Engine Design </a:t>
            </a:r>
            <a:r>
              <a:rPr lang="en-US" sz="1200" dirty="0" smtClean="0">
                <a:solidFill>
                  <a:srgbClr val="00B050"/>
                </a:solidFill>
              </a:rPr>
              <a:t>© 2000 D. H. Eberly</a:t>
            </a:r>
            <a:endParaRPr lang="en-US" sz="1200" dirty="0" smtClean="0">
              <a:solidFill>
                <a:srgbClr val="00B050"/>
              </a:solidFill>
              <a:hlinkClick r:id="rId4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See </a:t>
            </a:r>
            <a:r>
              <a:rPr lang="en-US" sz="1200" dirty="0" smtClean="0">
                <a:solidFill>
                  <a:srgbClr val="00B050"/>
                </a:solidFill>
                <a:hlinkClick r:id="rId5"/>
              </a:rPr>
              <a:t>http://bit.ly/ieUq45</a:t>
            </a:r>
            <a:r>
              <a:rPr lang="en-US" sz="1200" dirty="0" smtClean="0">
                <a:solidFill>
                  <a:srgbClr val="00B050"/>
                </a:solidFill>
              </a:rPr>
              <a:t> for second edition table of contents (TOC)</a:t>
            </a:r>
            <a:endParaRPr lang="en-US" sz="1200" dirty="0">
              <a:solidFill>
                <a:srgbClr val="00B05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1447800"/>
            <a:ext cx="7809446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/>
          <p:nvPr/>
        </p:nvGrpSpPr>
        <p:grpSpPr>
          <a:xfrm>
            <a:off x="533400" y="1447800"/>
            <a:ext cx="7166757" cy="1835150"/>
            <a:chOff x="533400" y="4413250"/>
            <a:chExt cx="7166757" cy="1835150"/>
          </a:xfrm>
        </p:grpSpPr>
        <p:grpSp>
          <p:nvGrpSpPr>
            <p:cNvPr id="3" name="Group 34"/>
            <p:cNvGrpSpPr/>
            <p:nvPr/>
          </p:nvGrpSpPr>
          <p:grpSpPr>
            <a:xfrm>
              <a:off x="533400" y="4413250"/>
              <a:ext cx="4800600" cy="1835150"/>
              <a:chOff x="533400" y="4470400"/>
              <a:chExt cx="4800600" cy="183515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905000" y="4700111"/>
                <a:ext cx="34290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solidFill>
                      <a:srgbClr val="003366"/>
                    </a:solidFill>
                  </a:rPr>
                  <a:t>Steve Rotenberg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Visiting Lecturer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Graphics Lab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University of California – San Diego</a:t>
                </a:r>
              </a:p>
              <a:p>
                <a:r>
                  <a:rPr lang="en-US" sz="1200" dirty="0" smtClean="0">
                    <a:solidFill>
                      <a:srgbClr val="003366"/>
                    </a:solidFill>
                  </a:rPr>
                  <a:t>CEO/Chief Scientist, </a:t>
                </a:r>
                <a:r>
                  <a:rPr lang="en-US" sz="1200" dirty="0" err="1" smtClean="0">
                    <a:solidFill>
                      <a:srgbClr val="003366"/>
                    </a:solidFill>
                  </a:rPr>
                  <a:t>PixelActive</a:t>
                </a:r>
                <a:endParaRPr lang="en-US" sz="1200" dirty="0" smtClean="0">
                  <a:solidFill>
                    <a:srgbClr val="003366"/>
                  </a:solidFill>
                </a:endParaRPr>
              </a:p>
              <a:p>
                <a:r>
                  <a:rPr lang="en-US" sz="1200" dirty="0" smtClean="0">
                    <a:hlinkClick r:id="rId4"/>
                  </a:rPr>
                  <a:t>http://graphics.ucsd.edu</a:t>
                </a:r>
                <a:endParaRPr lang="en-US" sz="1200" dirty="0" smtClean="0">
                  <a:solidFill>
                    <a:srgbClr val="003366"/>
                  </a:solidFill>
                </a:endParaRPr>
              </a:p>
            </p:txBody>
          </p:sp>
          <p:pic>
            <p:nvPicPr>
              <p:cNvPr id="34" name="Picture 33" descr="smugglers_run-front_large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33400" y="4470400"/>
                <a:ext cx="1295400" cy="1835150"/>
              </a:xfrm>
              <a:prstGeom prst="rect">
                <a:avLst/>
              </a:prstGeom>
            </p:spPr>
          </p:pic>
        </p:grpSp>
        <p:pic>
          <p:nvPicPr>
            <p:cNvPr id="36" name="Picture 35" descr="UCSD_logo_top.g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18982" y="5243513"/>
              <a:ext cx="1781175" cy="276225"/>
            </a:xfrm>
            <a:prstGeom prst="rect">
              <a:avLst/>
            </a:prstGeom>
          </p:spPr>
        </p:pic>
      </p:grpSp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Acknowledgements: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Collisions, BSP/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/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Octrees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33400" y="3936652"/>
            <a:ext cx="7467600" cy="1549748"/>
            <a:chOff x="533400" y="1066800"/>
            <a:chExt cx="7467600" cy="1549748"/>
          </a:xfrm>
        </p:grpSpPr>
        <p:sp>
          <p:nvSpPr>
            <p:cNvPr id="19" name="Rectangle 18"/>
            <p:cNvSpPr/>
            <p:nvPr/>
          </p:nvSpPr>
          <p:spPr>
            <a:xfrm>
              <a:off x="1905000" y="1182469"/>
              <a:ext cx="3200400" cy="12926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 smtClean="0">
                  <a:solidFill>
                    <a:srgbClr val="3366CC"/>
                  </a:solidFill>
                </a:rPr>
                <a:t>Glenn G. Chappell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</a:rPr>
                <a:t>Associate Professor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</a:rPr>
                <a:t>Department of Computer Science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</a:rPr>
                <a:t>University of Alaska Fairbanks</a:t>
              </a:r>
            </a:p>
            <a:p>
              <a:r>
                <a:rPr lang="en-US" sz="1200" dirty="0" smtClean="0">
                  <a:solidFill>
                    <a:srgbClr val="3366CC"/>
                  </a:solidFill>
                  <a:hlinkClick r:id="rId7"/>
                </a:rPr>
                <a:t>http://www.cs.uaf.edu/~chappell/</a:t>
              </a:r>
              <a:endParaRPr lang="en-US" sz="1200" dirty="0" smtClean="0">
                <a:solidFill>
                  <a:srgbClr val="3366CC"/>
                </a:solidFill>
              </a:endParaRPr>
            </a:p>
          </p:txBody>
        </p:sp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flipH="1">
              <a:off x="533400" y="1066800"/>
              <a:ext cx="1295400" cy="1549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uaf-banner-opaque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05207" y="1581116"/>
              <a:ext cx="2095793" cy="495369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305800" cy="4953000"/>
          </a:xfrm>
        </p:spPr>
        <p:txBody>
          <a:bodyPr/>
          <a:lstStyle/>
          <a:p>
            <a:r>
              <a:rPr lang="en-US" b="1" dirty="0" smtClean="0"/>
              <a:t>Scene Graphs</a:t>
            </a:r>
            <a:endParaRPr lang="en-US" sz="2000" b="1" dirty="0"/>
          </a:p>
          <a:p>
            <a:pPr lvl="1"/>
            <a:r>
              <a:rPr lang="en-US" b="1" dirty="0" smtClean="0"/>
              <a:t>Organized </a:t>
            </a:r>
            <a:r>
              <a:rPr lang="en-US" b="1" dirty="0"/>
              <a:t>by how </a:t>
            </a:r>
            <a:r>
              <a:rPr lang="en-US" b="1" dirty="0" smtClean="0"/>
              <a:t>scene </a:t>
            </a:r>
            <a:r>
              <a:rPr lang="en-US" b="1" dirty="0"/>
              <a:t>is </a:t>
            </a:r>
            <a:r>
              <a:rPr lang="en-US" b="1" dirty="0" smtClean="0"/>
              <a:t>constructed</a:t>
            </a:r>
          </a:p>
          <a:p>
            <a:pPr lvl="1"/>
            <a:r>
              <a:rPr lang="en-US" b="1" dirty="0" smtClean="0"/>
              <a:t>Nodes </a:t>
            </a:r>
            <a:r>
              <a:rPr lang="en-US" b="1" dirty="0"/>
              <a:t>hold </a:t>
            </a:r>
            <a:r>
              <a:rPr lang="en-US" b="1" dirty="0" smtClean="0"/>
              <a:t>objects</a:t>
            </a:r>
            <a:endParaRPr lang="en-US" b="1" dirty="0"/>
          </a:p>
          <a:p>
            <a:r>
              <a:rPr lang="en-US" b="1" u="sng" dirty="0" smtClean="0"/>
              <a:t>C</a:t>
            </a:r>
            <a:r>
              <a:rPr lang="en-US" b="1" dirty="0" smtClean="0"/>
              <a:t>onstructive </a:t>
            </a:r>
            <a:r>
              <a:rPr lang="en-US" b="1" u="sng" dirty="0" smtClean="0"/>
              <a:t>S</a:t>
            </a:r>
            <a:r>
              <a:rPr lang="en-US" b="1" dirty="0" smtClean="0"/>
              <a:t>olid </a:t>
            </a:r>
            <a:r>
              <a:rPr lang="en-US" b="1" u="sng" dirty="0" smtClean="0"/>
              <a:t>G</a:t>
            </a:r>
            <a:r>
              <a:rPr lang="en-US" b="1" dirty="0" smtClean="0"/>
              <a:t>eometry (CSG) Trees</a:t>
            </a:r>
            <a:endParaRPr lang="en-US" sz="1600" b="1" dirty="0" smtClean="0"/>
          </a:p>
          <a:p>
            <a:pPr lvl="1"/>
            <a:r>
              <a:rPr lang="en-US" b="1" dirty="0" smtClean="0"/>
              <a:t>Organized </a:t>
            </a:r>
            <a:r>
              <a:rPr lang="en-US" b="1" dirty="0"/>
              <a:t>by how </a:t>
            </a:r>
            <a:r>
              <a:rPr lang="en-US" b="1" dirty="0" smtClean="0"/>
              <a:t>scene </a:t>
            </a:r>
            <a:r>
              <a:rPr lang="en-US" b="1" dirty="0"/>
              <a:t>is </a:t>
            </a:r>
            <a:r>
              <a:rPr lang="en-US" b="1" dirty="0" smtClean="0"/>
              <a:t>constructed</a:t>
            </a:r>
          </a:p>
          <a:p>
            <a:pPr lvl="1"/>
            <a:r>
              <a:rPr lang="en-US" b="1" dirty="0" smtClean="0"/>
              <a:t>Leaves </a:t>
            </a:r>
            <a:r>
              <a:rPr lang="en-US" b="1" dirty="0"/>
              <a:t>hold 3-D </a:t>
            </a:r>
            <a:r>
              <a:rPr lang="en-US" b="1" dirty="0" smtClean="0"/>
              <a:t>primitives</a:t>
            </a:r>
          </a:p>
          <a:p>
            <a:pPr lvl="1"/>
            <a:r>
              <a:rPr lang="en-US" b="1" dirty="0" smtClean="0"/>
              <a:t>Internal </a:t>
            </a:r>
            <a:r>
              <a:rPr lang="en-US" b="1" dirty="0"/>
              <a:t>nodes hold set </a:t>
            </a:r>
            <a:r>
              <a:rPr lang="en-US" b="1" dirty="0" smtClean="0"/>
              <a:t>operations</a:t>
            </a:r>
            <a:endParaRPr lang="en-US" b="1" dirty="0"/>
          </a:p>
          <a:p>
            <a:r>
              <a:rPr lang="en-US" b="1" u="sng" dirty="0" smtClean="0"/>
              <a:t>B</a:t>
            </a:r>
            <a:r>
              <a:rPr lang="en-US" b="1" dirty="0" smtClean="0"/>
              <a:t>inary </a:t>
            </a:r>
            <a:r>
              <a:rPr lang="en-US" b="1" u="sng" dirty="0" smtClean="0"/>
              <a:t>S</a:t>
            </a:r>
            <a:r>
              <a:rPr lang="en-US" b="1" dirty="0" smtClean="0"/>
              <a:t>pace </a:t>
            </a:r>
            <a:r>
              <a:rPr lang="en-US" b="1" u="sng" dirty="0" smtClean="0"/>
              <a:t>P</a:t>
            </a:r>
            <a:r>
              <a:rPr lang="en-US" b="1" dirty="0" smtClean="0"/>
              <a:t>artitioning (BSP) Trees</a:t>
            </a:r>
            <a:endParaRPr lang="en-US" sz="1600" b="1" dirty="0" smtClean="0"/>
          </a:p>
          <a:p>
            <a:pPr lvl="1"/>
            <a:r>
              <a:rPr lang="en-US" b="1" dirty="0" smtClean="0"/>
              <a:t>Organized </a:t>
            </a:r>
            <a:r>
              <a:rPr lang="en-US" b="1" dirty="0"/>
              <a:t>by spatial relationships in </a:t>
            </a:r>
            <a:r>
              <a:rPr lang="en-US" b="1" dirty="0" smtClean="0"/>
              <a:t>scene</a:t>
            </a:r>
          </a:p>
          <a:p>
            <a:pPr lvl="1"/>
            <a:r>
              <a:rPr lang="en-US" b="1" dirty="0" smtClean="0"/>
              <a:t>Nodes </a:t>
            </a:r>
            <a:r>
              <a:rPr lang="en-US" b="1" dirty="0"/>
              <a:t>hold facets (in 3-D, polygons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 err="1" smtClean="0"/>
              <a:t>Quadtrees</a:t>
            </a:r>
            <a:r>
              <a:rPr lang="en-US" b="1" dirty="0" smtClean="0"/>
              <a:t> &amp; </a:t>
            </a:r>
            <a:r>
              <a:rPr lang="en-US" b="1" dirty="0" err="1" smtClean="0"/>
              <a:t>Octrees</a:t>
            </a:r>
            <a:endParaRPr lang="en-US" sz="1600" b="1" dirty="0" smtClean="0"/>
          </a:p>
          <a:p>
            <a:pPr lvl="1"/>
            <a:r>
              <a:rPr lang="en-US" b="1" dirty="0" smtClean="0"/>
              <a:t>Organized spatially</a:t>
            </a:r>
          </a:p>
          <a:p>
            <a:pPr lvl="1"/>
            <a:r>
              <a:rPr lang="en-US" b="1" dirty="0" smtClean="0"/>
              <a:t>Nodes </a:t>
            </a:r>
            <a:r>
              <a:rPr lang="en-US" b="1" dirty="0"/>
              <a:t>represent regions in </a:t>
            </a:r>
            <a:r>
              <a:rPr lang="en-US" b="1" dirty="0" smtClean="0"/>
              <a:t>space</a:t>
            </a:r>
          </a:p>
          <a:p>
            <a:pPr lvl="1"/>
            <a:r>
              <a:rPr lang="en-US" b="1" dirty="0" smtClean="0"/>
              <a:t>Leaves </a:t>
            </a:r>
            <a:r>
              <a:rPr lang="en-US" b="1" dirty="0"/>
              <a:t>hold </a:t>
            </a:r>
            <a:r>
              <a:rPr lang="en-US" b="1" dirty="0" smtClean="0"/>
              <a:t>objects</a:t>
            </a:r>
            <a:endParaRPr lang="en-US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Data Structures for Scenes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Four Tree Representations</a:t>
            </a:r>
            <a:endParaRPr lang="en-US" sz="2000" dirty="0" smtClean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1" name="Picture 1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45438" cy="4724400"/>
          </a:xfrm>
        </p:spPr>
        <p:txBody>
          <a:bodyPr/>
          <a:lstStyle/>
          <a:p>
            <a:r>
              <a:rPr lang="en-US" sz="1800" b="1" dirty="0"/>
              <a:t>We think of scene graphs as looking like the tree on the left.</a:t>
            </a:r>
          </a:p>
          <a:p>
            <a:r>
              <a:rPr lang="en-US" sz="1800" b="1" dirty="0"/>
              <a:t>However, it is often convenient to implement them as shown on the right.</a:t>
            </a:r>
          </a:p>
          <a:p>
            <a:pPr lvl="1"/>
            <a:r>
              <a:rPr lang="en-US" sz="1600" b="1" dirty="0"/>
              <a:t>Implementation is a B-tree.</a:t>
            </a:r>
          </a:p>
          <a:p>
            <a:pPr lvl="1"/>
            <a:r>
              <a:rPr lang="en-US" sz="1600" b="1" dirty="0"/>
              <a:t>Child pointers are first-logical-child and next-logical-sibling.</a:t>
            </a:r>
          </a:p>
          <a:p>
            <a:pPr lvl="1"/>
            <a:r>
              <a:rPr lang="en-US" sz="1600" b="1" dirty="0"/>
              <a:t>Then traversing the logical tree is a simple pre-order traversal of the physical tree. This is how we draw.</a:t>
            </a:r>
          </a:p>
        </p:txBody>
      </p:sp>
      <p:sp>
        <p:nvSpPr>
          <p:cNvPr id="515076" name="Line 4"/>
          <p:cNvSpPr>
            <a:spLocks noChangeShapeType="1"/>
          </p:cNvSpPr>
          <p:nvPr/>
        </p:nvSpPr>
        <p:spPr bwMode="blackGray">
          <a:xfrm flipH="1">
            <a:off x="5715000" y="36576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77" name="Line 5"/>
          <p:cNvSpPr>
            <a:spLocks noChangeShapeType="1"/>
          </p:cNvSpPr>
          <p:nvPr/>
        </p:nvSpPr>
        <p:spPr bwMode="blackGray">
          <a:xfrm flipH="1" flipV="1">
            <a:off x="5715000" y="4114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78" name="Line 6"/>
          <p:cNvSpPr>
            <a:spLocks noChangeShapeType="1"/>
          </p:cNvSpPr>
          <p:nvPr/>
        </p:nvSpPr>
        <p:spPr bwMode="blackGray">
          <a:xfrm flipH="1" flipV="1">
            <a:off x="6172200" y="4114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79" name="Line 7"/>
          <p:cNvSpPr>
            <a:spLocks noChangeShapeType="1"/>
          </p:cNvSpPr>
          <p:nvPr/>
        </p:nvSpPr>
        <p:spPr bwMode="blackGray">
          <a:xfrm flipH="1">
            <a:off x="5181600" y="41148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0" name="Line 8"/>
          <p:cNvSpPr>
            <a:spLocks noChangeShapeType="1"/>
          </p:cNvSpPr>
          <p:nvPr/>
        </p:nvSpPr>
        <p:spPr bwMode="blackGray">
          <a:xfrm flipH="1" flipV="1">
            <a:off x="5181600" y="4572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1" name="Line 9"/>
          <p:cNvSpPr>
            <a:spLocks noChangeShapeType="1"/>
          </p:cNvSpPr>
          <p:nvPr/>
        </p:nvSpPr>
        <p:spPr bwMode="blackGray">
          <a:xfrm flipH="1">
            <a:off x="6477000" y="41148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2" name="Line 10"/>
          <p:cNvSpPr>
            <a:spLocks noChangeShapeType="1"/>
          </p:cNvSpPr>
          <p:nvPr/>
        </p:nvSpPr>
        <p:spPr bwMode="blackGray">
          <a:xfrm>
            <a:off x="6477000" y="4572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3" name="Line 11"/>
          <p:cNvSpPr>
            <a:spLocks noChangeShapeType="1"/>
          </p:cNvSpPr>
          <p:nvPr/>
        </p:nvSpPr>
        <p:spPr bwMode="blackGray">
          <a:xfrm>
            <a:off x="5562600" y="5029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4" name="Line 12"/>
          <p:cNvSpPr>
            <a:spLocks noChangeShapeType="1"/>
          </p:cNvSpPr>
          <p:nvPr/>
        </p:nvSpPr>
        <p:spPr bwMode="blackGray">
          <a:xfrm>
            <a:off x="5181600" y="5029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5" name="Line 13"/>
          <p:cNvSpPr>
            <a:spLocks noChangeShapeType="1"/>
          </p:cNvSpPr>
          <p:nvPr/>
        </p:nvSpPr>
        <p:spPr bwMode="blackGray">
          <a:xfrm flipH="1">
            <a:off x="5181600" y="45720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6" name="Line 14"/>
          <p:cNvSpPr>
            <a:spLocks noChangeShapeType="1"/>
          </p:cNvSpPr>
          <p:nvPr/>
        </p:nvSpPr>
        <p:spPr bwMode="blackGray">
          <a:xfrm flipH="1">
            <a:off x="2590800" y="3657600"/>
            <a:ext cx="304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7" name="Line 15"/>
          <p:cNvSpPr>
            <a:spLocks noChangeShapeType="1"/>
          </p:cNvSpPr>
          <p:nvPr/>
        </p:nvSpPr>
        <p:spPr bwMode="blackGray">
          <a:xfrm flipH="1" flipV="1">
            <a:off x="2895600" y="36576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8" name="Line 16"/>
          <p:cNvSpPr>
            <a:spLocks noChangeShapeType="1"/>
          </p:cNvSpPr>
          <p:nvPr/>
        </p:nvSpPr>
        <p:spPr bwMode="blackGray">
          <a:xfrm flipH="1" flipV="1">
            <a:off x="2895600" y="3657600"/>
            <a:ext cx="60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89" name="Line 17"/>
          <p:cNvSpPr>
            <a:spLocks noChangeShapeType="1"/>
          </p:cNvSpPr>
          <p:nvPr/>
        </p:nvSpPr>
        <p:spPr bwMode="blackGray">
          <a:xfrm flipH="1">
            <a:off x="2057400" y="41148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0" name="Line 18"/>
          <p:cNvSpPr>
            <a:spLocks noChangeShapeType="1"/>
          </p:cNvSpPr>
          <p:nvPr/>
        </p:nvSpPr>
        <p:spPr bwMode="blackGray">
          <a:xfrm flipH="1" flipV="1">
            <a:off x="2590800" y="4114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1" name="Line 19"/>
          <p:cNvSpPr>
            <a:spLocks noChangeShapeType="1"/>
          </p:cNvSpPr>
          <p:nvPr/>
        </p:nvSpPr>
        <p:spPr bwMode="blackGray">
          <a:xfrm flipH="1">
            <a:off x="3352800" y="41148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2" name="Line 20"/>
          <p:cNvSpPr>
            <a:spLocks noChangeShapeType="1"/>
          </p:cNvSpPr>
          <p:nvPr/>
        </p:nvSpPr>
        <p:spPr bwMode="blackGray">
          <a:xfrm>
            <a:off x="3505200" y="41148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3" name="Line 21"/>
          <p:cNvSpPr>
            <a:spLocks noChangeShapeType="1"/>
          </p:cNvSpPr>
          <p:nvPr/>
        </p:nvSpPr>
        <p:spPr bwMode="blackGray">
          <a:xfrm>
            <a:off x="2590800" y="4572000"/>
            <a:ext cx="228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4" name="Oval 22"/>
          <p:cNvSpPr>
            <a:spLocks noChangeArrowheads="1"/>
          </p:cNvSpPr>
          <p:nvPr/>
        </p:nvSpPr>
        <p:spPr bwMode="blackGray">
          <a:xfrm>
            <a:off x="2743200" y="35052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5" name="Oval 23"/>
          <p:cNvSpPr>
            <a:spLocks noChangeArrowheads="1"/>
          </p:cNvSpPr>
          <p:nvPr/>
        </p:nvSpPr>
        <p:spPr bwMode="blackGray">
          <a:xfrm>
            <a:off x="24384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6" name="Oval 24"/>
          <p:cNvSpPr>
            <a:spLocks noChangeArrowheads="1"/>
          </p:cNvSpPr>
          <p:nvPr/>
        </p:nvSpPr>
        <p:spPr bwMode="blackGray">
          <a:xfrm>
            <a:off x="28956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7" name="Oval 25"/>
          <p:cNvSpPr>
            <a:spLocks noChangeArrowheads="1"/>
          </p:cNvSpPr>
          <p:nvPr/>
        </p:nvSpPr>
        <p:spPr bwMode="blackGray">
          <a:xfrm>
            <a:off x="32004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8" name="Oval 26"/>
          <p:cNvSpPr>
            <a:spLocks noChangeArrowheads="1"/>
          </p:cNvSpPr>
          <p:nvPr/>
        </p:nvSpPr>
        <p:spPr bwMode="blackGray">
          <a:xfrm>
            <a:off x="37338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099" name="Oval 27"/>
          <p:cNvSpPr>
            <a:spLocks noChangeArrowheads="1"/>
          </p:cNvSpPr>
          <p:nvPr/>
        </p:nvSpPr>
        <p:spPr bwMode="blackGray">
          <a:xfrm>
            <a:off x="19050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0" name="Oval 28"/>
          <p:cNvSpPr>
            <a:spLocks noChangeArrowheads="1"/>
          </p:cNvSpPr>
          <p:nvPr/>
        </p:nvSpPr>
        <p:spPr bwMode="blackGray">
          <a:xfrm>
            <a:off x="26670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1" name="Line 29"/>
          <p:cNvSpPr>
            <a:spLocks noChangeShapeType="1"/>
          </p:cNvSpPr>
          <p:nvPr/>
        </p:nvSpPr>
        <p:spPr bwMode="blackGray">
          <a:xfrm flipH="1">
            <a:off x="2438400" y="4572000"/>
            <a:ext cx="152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2" name="Line 30"/>
          <p:cNvSpPr>
            <a:spLocks noChangeShapeType="1"/>
          </p:cNvSpPr>
          <p:nvPr/>
        </p:nvSpPr>
        <p:spPr bwMode="blackGray">
          <a:xfrm flipH="1">
            <a:off x="2057400" y="45720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3" name="Oval 31"/>
          <p:cNvSpPr>
            <a:spLocks noChangeArrowheads="1"/>
          </p:cNvSpPr>
          <p:nvPr/>
        </p:nvSpPr>
        <p:spPr bwMode="blackGray">
          <a:xfrm>
            <a:off x="22860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4" name="Oval 32"/>
          <p:cNvSpPr>
            <a:spLocks noChangeArrowheads="1"/>
          </p:cNvSpPr>
          <p:nvPr/>
        </p:nvSpPr>
        <p:spPr bwMode="blackGray">
          <a:xfrm>
            <a:off x="19050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5" name="Oval 33"/>
          <p:cNvSpPr>
            <a:spLocks noChangeArrowheads="1"/>
          </p:cNvSpPr>
          <p:nvPr/>
        </p:nvSpPr>
        <p:spPr bwMode="blackGray">
          <a:xfrm>
            <a:off x="24384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6" name="Text Box 34"/>
          <p:cNvSpPr txBox="1">
            <a:spLocks noChangeArrowheads="1"/>
          </p:cNvSpPr>
          <p:nvPr/>
        </p:nvSpPr>
        <p:spPr bwMode="blackGray">
          <a:xfrm>
            <a:off x="2133600" y="5334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/>
              <a:t>Logical Tree</a:t>
            </a:r>
          </a:p>
        </p:txBody>
      </p:sp>
      <p:sp>
        <p:nvSpPr>
          <p:cNvPr id="515107" name="Text Box 35"/>
          <p:cNvSpPr txBox="1">
            <a:spLocks noChangeArrowheads="1"/>
          </p:cNvSpPr>
          <p:nvPr/>
        </p:nvSpPr>
        <p:spPr bwMode="blackGray">
          <a:xfrm>
            <a:off x="5257800" y="5334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Physical Tree</a:t>
            </a:r>
          </a:p>
        </p:txBody>
      </p:sp>
      <p:sp>
        <p:nvSpPr>
          <p:cNvPr id="515108" name="Oval 36"/>
          <p:cNvSpPr>
            <a:spLocks noChangeArrowheads="1"/>
          </p:cNvSpPr>
          <p:nvPr/>
        </p:nvSpPr>
        <p:spPr bwMode="blackGray">
          <a:xfrm>
            <a:off x="33528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09" name="Line 37"/>
          <p:cNvSpPr>
            <a:spLocks noChangeShapeType="1"/>
          </p:cNvSpPr>
          <p:nvPr/>
        </p:nvSpPr>
        <p:spPr bwMode="blackGray">
          <a:xfrm>
            <a:off x="6019800" y="3657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0" name="Line 38"/>
          <p:cNvSpPr>
            <a:spLocks noChangeShapeType="1"/>
          </p:cNvSpPr>
          <p:nvPr/>
        </p:nvSpPr>
        <p:spPr bwMode="blackGray">
          <a:xfrm>
            <a:off x="6629400" y="4114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1" name="Line 39"/>
          <p:cNvSpPr>
            <a:spLocks noChangeShapeType="1"/>
          </p:cNvSpPr>
          <p:nvPr/>
        </p:nvSpPr>
        <p:spPr bwMode="blackGray">
          <a:xfrm>
            <a:off x="7010400" y="4572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2" name="Line 40"/>
          <p:cNvSpPr>
            <a:spLocks noChangeShapeType="1"/>
          </p:cNvSpPr>
          <p:nvPr/>
        </p:nvSpPr>
        <p:spPr bwMode="blackGray">
          <a:xfrm>
            <a:off x="5715000" y="4572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3" name="Line 41"/>
          <p:cNvSpPr>
            <a:spLocks noChangeShapeType="1"/>
          </p:cNvSpPr>
          <p:nvPr/>
        </p:nvSpPr>
        <p:spPr bwMode="blackGray">
          <a:xfrm>
            <a:off x="5943600" y="5029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4" name="Line 42"/>
          <p:cNvSpPr>
            <a:spLocks noChangeShapeType="1"/>
          </p:cNvSpPr>
          <p:nvPr/>
        </p:nvSpPr>
        <p:spPr bwMode="blackGray">
          <a:xfrm flipH="1">
            <a:off x="5029200" y="5029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5" name="Line 43"/>
          <p:cNvSpPr>
            <a:spLocks noChangeShapeType="1"/>
          </p:cNvSpPr>
          <p:nvPr/>
        </p:nvSpPr>
        <p:spPr bwMode="blackGray">
          <a:xfrm flipH="1">
            <a:off x="5410200" y="5029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6" name="Line 44"/>
          <p:cNvSpPr>
            <a:spLocks noChangeShapeType="1"/>
          </p:cNvSpPr>
          <p:nvPr/>
        </p:nvSpPr>
        <p:spPr bwMode="blackGray">
          <a:xfrm flipH="1">
            <a:off x="5791200" y="5029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7" name="Line 45"/>
          <p:cNvSpPr>
            <a:spLocks noChangeShapeType="1"/>
          </p:cNvSpPr>
          <p:nvPr/>
        </p:nvSpPr>
        <p:spPr bwMode="blackGray">
          <a:xfrm flipH="1">
            <a:off x="5029200" y="45720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8" name="Line 46"/>
          <p:cNvSpPr>
            <a:spLocks noChangeShapeType="1"/>
          </p:cNvSpPr>
          <p:nvPr/>
        </p:nvSpPr>
        <p:spPr bwMode="blackGray">
          <a:xfrm flipH="1">
            <a:off x="6019800" y="41148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19" name="Line 47"/>
          <p:cNvSpPr>
            <a:spLocks noChangeShapeType="1"/>
          </p:cNvSpPr>
          <p:nvPr/>
        </p:nvSpPr>
        <p:spPr bwMode="blackGray">
          <a:xfrm flipH="1">
            <a:off x="6324600" y="45720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0" name="Line 48"/>
          <p:cNvSpPr>
            <a:spLocks noChangeShapeType="1"/>
          </p:cNvSpPr>
          <p:nvPr/>
        </p:nvSpPr>
        <p:spPr bwMode="blackGray">
          <a:xfrm flipH="1">
            <a:off x="6858000" y="45720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1" name="Oval 49"/>
          <p:cNvSpPr>
            <a:spLocks noChangeArrowheads="1"/>
          </p:cNvSpPr>
          <p:nvPr/>
        </p:nvSpPr>
        <p:spPr bwMode="blackGray">
          <a:xfrm>
            <a:off x="55626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2" name="Oval 50"/>
          <p:cNvSpPr>
            <a:spLocks noChangeArrowheads="1"/>
          </p:cNvSpPr>
          <p:nvPr/>
        </p:nvSpPr>
        <p:spPr bwMode="blackGray">
          <a:xfrm>
            <a:off x="60198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3" name="Oval 51"/>
          <p:cNvSpPr>
            <a:spLocks noChangeArrowheads="1"/>
          </p:cNvSpPr>
          <p:nvPr/>
        </p:nvSpPr>
        <p:spPr bwMode="blackGray">
          <a:xfrm>
            <a:off x="63246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4" name="Oval 52"/>
          <p:cNvSpPr>
            <a:spLocks noChangeArrowheads="1"/>
          </p:cNvSpPr>
          <p:nvPr/>
        </p:nvSpPr>
        <p:spPr bwMode="blackGray">
          <a:xfrm>
            <a:off x="50292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5" name="Oval 53"/>
          <p:cNvSpPr>
            <a:spLocks noChangeArrowheads="1"/>
          </p:cNvSpPr>
          <p:nvPr/>
        </p:nvSpPr>
        <p:spPr bwMode="blackGray">
          <a:xfrm>
            <a:off x="54102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6" name="Oval 54"/>
          <p:cNvSpPr>
            <a:spLocks noChangeArrowheads="1"/>
          </p:cNvSpPr>
          <p:nvPr/>
        </p:nvSpPr>
        <p:spPr bwMode="blackGray">
          <a:xfrm>
            <a:off x="5867400" y="35052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7" name="Oval 55"/>
          <p:cNvSpPr>
            <a:spLocks noChangeArrowheads="1"/>
          </p:cNvSpPr>
          <p:nvPr/>
        </p:nvSpPr>
        <p:spPr bwMode="blackGray">
          <a:xfrm>
            <a:off x="68580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8" name="Oval 56"/>
          <p:cNvSpPr>
            <a:spLocks noChangeArrowheads="1"/>
          </p:cNvSpPr>
          <p:nvPr/>
        </p:nvSpPr>
        <p:spPr bwMode="blackGray">
          <a:xfrm>
            <a:off x="57912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29" name="Oval 57"/>
          <p:cNvSpPr>
            <a:spLocks noChangeArrowheads="1"/>
          </p:cNvSpPr>
          <p:nvPr/>
        </p:nvSpPr>
        <p:spPr bwMode="blackGray">
          <a:xfrm>
            <a:off x="5562600" y="44196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30" name="Oval 58"/>
          <p:cNvSpPr>
            <a:spLocks noChangeArrowheads="1"/>
          </p:cNvSpPr>
          <p:nvPr/>
        </p:nvSpPr>
        <p:spPr bwMode="blackGray">
          <a:xfrm>
            <a:off x="6477000" y="39624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5131" name="Oval 59"/>
          <p:cNvSpPr>
            <a:spLocks noChangeArrowheads="1"/>
          </p:cNvSpPr>
          <p:nvPr/>
        </p:nvSpPr>
        <p:spPr bwMode="blackGray">
          <a:xfrm>
            <a:off x="5029200" y="4876800"/>
            <a:ext cx="304800" cy="304800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Data Structures for Scenes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Implementing Scene Graphs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68" name="Picture 67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45438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dirty="0"/>
              <a:t>In Constructive Solid Geometry (CSG), we construct a scene out of primitives representing solid 3-D shapes. Existing objects are combined using set operations (union, intersection, set difference).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We represent a scene as a binary tree.</a:t>
            </a:r>
          </a:p>
          <a:p>
            <a:pPr lvl="1">
              <a:lnSpc>
                <a:spcPct val="90000"/>
              </a:lnSpc>
            </a:pPr>
            <a:r>
              <a:rPr lang="en-US" sz="1400" b="1" dirty="0"/>
              <a:t>Leaves hold primitives.</a:t>
            </a:r>
          </a:p>
          <a:p>
            <a:pPr lvl="1">
              <a:lnSpc>
                <a:spcPct val="90000"/>
              </a:lnSpc>
            </a:pPr>
            <a:r>
              <a:rPr lang="en-US" sz="1400" b="1" dirty="0"/>
              <a:t>Internal nodes, which always have two</a:t>
            </a:r>
            <a:br>
              <a:rPr lang="en-US" sz="1400" b="1" dirty="0"/>
            </a:br>
            <a:r>
              <a:rPr lang="en-US" sz="1400" b="1" dirty="0"/>
              <a:t>children, hold set operations.</a:t>
            </a:r>
          </a:p>
          <a:p>
            <a:pPr lvl="1">
              <a:lnSpc>
                <a:spcPct val="90000"/>
              </a:lnSpc>
            </a:pPr>
            <a:r>
              <a:rPr lang="en-US" sz="1400" b="1" dirty="0"/>
              <a:t>Order of children matters!</a:t>
            </a:r>
          </a:p>
          <a:p>
            <a:pPr>
              <a:lnSpc>
                <a:spcPct val="90000"/>
              </a:lnSpc>
            </a:pPr>
            <a:endParaRPr lang="en-US" sz="1600" b="1" dirty="0"/>
          </a:p>
          <a:p>
            <a:pPr>
              <a:lnSpc>
                <a:spcPct val="90000"/>
              </a:lnSpc>
            </a:pPr>
            <a:endParaRPr lang="en-US" sz="1600" b="1" dirty="0"/>
          </a:p>
          <a:p>
            <a:pPr>
              <a:lnSpc>
                <a:spcPct val="90000"/>
              </a:lnSpc>
            </a:pPr>
            <a:endParaRPr lang="en-US" sz="1600" b="1" dirty="0"/>
          </a:p>
          <a:p>
            <a:pPr>
              <a:lnSpc>
                <a:spcPct val="90000"/>
              </a:lnSpc>
            </a:pPr>
            <a:endParaRPr lang="en-US" sz="1600" b="1" dirty="0"/>
          </a:p>
          <a:p>
            <a:pPr>
              <a:lnSpc>
                <a:spcPct val="90000"/>
              </a:lnSpc>
            </a:pPr>
            <a:r>
              <a:rPr lang="en-US" sz="1600" b="1" dirty="0"/>
              <a:t>CSG trees are useful for things other than rendering.</a:t>
            </a:r>
          </a:p>
          <a:p>
            <a:pPr lvl="1">
              <a:lnSpc>
                <a:spcPct val="90000"/>
              </a:lnSpc>
            </a:pPr>
            <a:r>
              <a:rPr lang="en-US" sz="1400" b="1" dirty="0"/>
              <a:t>Intersection tests (collision detection, etc.) are not too hard. (Thus: ray tracing.)</a:t>
            </a:r>
          </a:p>
          <a:p>
            <a:pPr>
              <a:lnSpc>
                <a:spcPct val="90000"/>
              </a:lnSpc>
            </a:pPr>
            <a:r>
              <a:rPr lang="en-US" sz="1600" b="1" dirty="0"/>
              <a:t>CSG does not integrate well with pipeline-based rendering, so we are not covering it in depth right now.</a:t>
            </a:r>
          </a:p>
          <a:p>
            <a:pPr lvl="1">
              <a:lnSpc>
                <a:spcPct val="90000"/>
              </a:lnSpc>
            </a:pPr>
            <a:r>
              <a:rPr lang="en-US" sz="1400" b="1" i="1" dirty="0"/>
              <a:t>How about a project on CSG?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724400" y="2286000"/>
            <a:ext cx="4038600" cy="1905000"/>
            <a:chOff x="4572000" y="2286000"/>
            <a:chExt cx="4038600" cy="1905000"/>
          </a:xfrm>
        </p:grpSpPr>
        <p:sp>
          <p:nvSpPr>
            <p:cNvPr id="512020" name="Line 20"/>
            <p:cNvSpPr>
              <a:spLocks noChangeShapeType="1"/>
            </p:cNvSpPr>
            <p:nvPr/>
          </p:nvSpPr>
          <p:spPr bwMode="blackGray">
            <a:xfrm flipH="1">
              <a:off x="6019800" y="2438400"/>
              <a:ext cx="9144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1" name="Line 21"/>
            <p:cNvSpPr>
              <a:spLocks noChangeShapeType="1"/>
            </p:cNvSpPr>
            <p:nvPr/>
          </p:nvSpPr>
          <p:spPr bwMode="blackGray">
            <a:xfrm>
              <a:off x="6934200" y="2438400"/>
              <a:ext cx="9906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2" name="Line 22"/>
            <p:cNvSpPr>
              <a:spLocks noChangeShapeType="1"/>
            </p:cNvSpPr>
            <p:nvPr/>
          </p:nvSpPr>
          <p:spPr bwMode="blackGray">
            <a:xfrm flipH="1">
              <a:off x="5257800" y="2971800"/>
              <a:ext cx="7620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3" name="Line 23"/>
            <p:cNvSpPr>
              <a:spLocks noChangeShapeType="1"/>
            </p:cNvSpPr>
            <p:nvPr/>
          </p:nvSpPr>
          <p:spPr bwMode="blackGray">
            <a:xfrm>
              <a:off x="6019800" y="2971800"/>
              <a:ext cx="7620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4" name="Line 24"/>
            <p:cNvSpPr>
              <a:spLocks noChangeShapeType="1"/>
            </p:cNvSpPr>
            <p:nvPr/>
          </p:nvSpPr>
          <p:spPr bwMode="blackGray">
            <a:xfrm flipH="1">
              <a:off x="7543800" y="2971800"/>
              <a:ext cx="3810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5" name="Line 25"/>
            <p:cNvSpPr>
              <a:spLocks noChangeShapeType="1"/>
            </p:cNvSpPr>
            <p:nvPr/>
          </p:nvSpPr>
          <p:spPr bwMode="blackGray">
            <a:xfrm>
              <a:off x="7924800" y="2971800"/>
              <a:ext cx="3810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6" name="Line 26"/>
            <p:cNvSpPr>
              <a:spLocks noChangeShapeType="1"/>
            </p:cNvSpPr>
            <p:nvPr/>
          </p:nvSpPr>
          <p:spPr bwMode="blackGray">
            <a:xfrm flipH="1">
              <a:off x="4876800" y="3505200"/>
              <a:ext cx="3810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7" name="Line 27"/>
            <p:cNvSpPr>
              <a:spLocks noChangeShapeType="1"/>
            </p:cNvSpPr>
            <p:nvPr/>
          </p:nvSpPr>
          <p:spPr bwMode="blackGray">
            <a:xfrm>
              <a:off x="5257800" y="3505200"/>
              <a:ext cx="3810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8" name="Line 28"/>
            <p:cNvSpPr>
              <a:spLocks noChangeShapeType="1"/>
            </p:cNvSpPr>
            <p:nvPr/>
          </p:nvSpPr>
          <p:spPr bwMode="blackGray">
            <a:xfrm flipH="1">
              <a:off x="6400800" y="3505200"/>
              <a:ext cx="3810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29" name="Line 29"/>
            <p:cNvSpPr>
              <a:spLocks noChangeShapeType="1"/>
            </p:cNvSpPr>
            <p:nvPr/>
          </p:nvSpPr>
          <p:spPr bwMode="blackGray">
            <a:xfrm>
              <a:off x="6781800" y="3505200"/>
              <a:ext cx="3810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09" name="Oval 9"/>
            <p:cNvSpPr>
              <a:spLocks noChangeArrowheads="1"/>
            </p:cNvSpPr>
            <p:nvPr/>
          </p:nvSpPr>
          <p:spPr bwMode="blackGray">
            <a:xfrm>
              <a:off x="6781800" y="2286000"/>
              <a:ext cx="304800" cy="304800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U</a:t>
              </a:r>
            </a:p>
          </p:txBody>
        </p:sp>
        <p:sp>
          <p:nvSpPr>
            <p:cNvPr id="512010" name="Oval 10"/>
            <p:cNvSpPr>
              <a:spLocks noChangeArrowheads="1"/>
            </p:cNvSpPr>
            <p:nvPr/>
          </p:nvSpPr>
          <p:spPr bwMode="blackGray">
            <a:xfrm>
              <a:off x="5867400" y="2819400"/>
              <a:ext cx="304800" cy="304800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U</a:t>
              </a:r>
            </a:p>
          </p:txBody>
        </p:sp>
        <p:sp>
          <p:nvSpPr>
            <p:cNvPr id="512011" name="Oval 11"/>
            <p:cNvSpPr>
              <a:spLocks noChangeArrowheads="1"/>
            </p:cNvSpPr>
            <p:nvPr/>
          </p:nvSpPr>
          <p:spPr bwMode="blackGray">
            <a:xfrm>
              <a:off x="7772400" y="2819400"/>
              <a:ext cx="304800" cy="304800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U</a:t>
              </a:r>
            </a:p>
          </p:txBody>
        </p:sp>
        <p:sp>
          <p:nvSpPr>
            <p:cNvPr id="512012" name="Oval 12"/>
            <p:cNvSpPr>
              <a:spLocks noChangeArrowheads="1"/>
            </p:cNvSpPr>
            <p:nvPr/>
          </p:nvSpPr>
          <p:spPr bwMode="blackGray">
            <a:xfrm>
              <a:off x="5105400" y="3352800"/>
              <a:ext cx="304800" cy="304800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cs typeface="Times New Roman" charset="0"/>
                </a:rPr>
                <a:t>∩</a:t>
              </a:r>
              <a:endParaRPr lang="en-US" sz="1400" b="1"/>
            </a:p>
          </p:txBody>
        </p:sp>
        <p:sp>
          <p:nvSpPr>
            <p:cNvPr id="512013" name="Oval 13"/>
            <p:cNvSpPr>
              <a:spLocks noChangeArrowheads="1"/>
            </p:cNvSpPr>
            <p:nvPr/>
          </p:nvSpPr>
          <p:spPr bwMode="blackGray">
            <a:xfrm>
              <a:off x="6629400" y="3352800"/>
              <a:ext cx="304800" cy="304800"/>
            </a:xfrm>
            <a:prstGeom prst="ellipse">
              <a:avLst/>
            </a:prstGeom>
            <a:solidFill>
              <a:srgbClr val="FFFF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cs typeface="Times New Roman" charset="0"/>
                </a:rPr>
                <a:t>–</a:t>
              </a:r>
            </a:p>
          </p:txBody>
        </p:sp>
        <p:sp>
          <p:nvSpPr>
            <p:cNvPr id="512014" name="Rectangle 14"/>
            <p:cNvSpPr>
              <a:spLocks noChangeArrowheads="1"/>
            </p:cNvSpPr>
            <p:nvPr/>
          </p:nvSpPr>
          <p:spPr bwMode="blackGray">
            <a:xfrm>
              <a:off x="7239000" y="3352800"/>
              <a:ext cx="609600" cy="304800"/>
            </a:xfrm>
            <a:prstGeom prst="rect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sphere</a:t>
              </a:r>
            </a:p>
          </p:txBody>
        </p:sp>
        <p:sp>
          <p:nvSpPr>
            <p:cNvPr id="512015" name="Rectangle 15"/>
            <p:cNvSpPr>
              <a:spLocks noChangeArrowheads="1"/>
            </p:cNvSpPr>
            <p:nvPr/>
          </p:nvSpPr>
          <p:spPr bwMode="blackGray">
            <a:xfrm>
              <a:off x="8001000" y="3352800"/>
              <a:ext cx="609600" cy="304800"/>
            </a:xfrm>
            <a:prstGeom prst="rect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sphere</a:t>
              </a:r>
            </a:p>
          </p:txBody>
        </p:sp>
        <p:sp>
          <p:nvSpPr>
            <p:cNvPr id="512016" name="Rectangle 16"/>
            <p:cNvSpPr>
              <a:spLocks noChangeArrowheads="1"/>
            </p:cNvSpPr>
            <p:nvPr/>
          </p:nvSpPr>
          <p:spPr bwMode="blackGray">
            <a:xfrm>
              <a:off x="4572000" y="3886200"/>
              <a:ext cx="609600" cy="304800"/>
            </a:xfrm>
            <a:prstGeom prst="rect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cube</a:t>
              </a:r>
            </a:p>
          </p:txBody>
        </p:sp>
        <p:sp>
          <p:nvSpPr>
            <p:cNvPr id="512017" name="Rectangle 17"/>
            <p:cNvSpPr>
              <a:spLocks noChangeArrowheads="1"/>
            </p:cNvSpPr>
            <p:nvPr/>
          </p:nvSpPr>
          <p:spPr bwMode="blackGray">
            <a:xfrm>
              <a:off x="5334000" y="3886200"/>
              <a:ext cx="609600" cy="304800"/>
            </a:xfrm>
            <a:prstGeom prst="rect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cone</a:t>
              </a:r>
            </a:p>
          </p:txBody>
        </p:sp>
        <p:sp>
          <p:nvSpPr>
            <p:cNvPr id="512018" name="Rectangle 18"/>
            <p:cNvSpPr>
              <a:spLocks noChangeArrowheads="1"/>
            </p:cNvSpPr>
            <p:nvPr/>
          </p:nvSpPr>
          <p:spPr bwMode="blackGray">
            <a:xfrm>
              <a:off x="6096000" y="3886200"/>
              <a:ext cx="609600" cy="304800"/>
            </a:xfrm>
            <a:prstGeom prst="rect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sphere</a:t>
              </a:r>
            </a:p>
          </p:txBody>
        </p:sp>
        <p:sp>
          <p:nvSpPr>
            <p:cNvPr id="512019" name="Rectangle 19"/>
            <p:cNvSpPr>
              <a:spLocks noChangeArrowheads="1"/>
            </p:cNvSpPr>
            <p:nvPr/>
          </p:nvSpPr>
          <p:spPr bwMode="blackGray">
            <a:xfrm>
              <a:off x="6858000" y="3886200"/>
              <a:ext cx="609600" cy="304800"/>
            </a:xfrm>
            <a:prstGeom prst="rect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cube</a:t>
              </a:r>
            </a:p>
          </p:txBody>
        </p:sp>
      </p:grp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Data Structures for Scenes [3]: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C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onstructive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olid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G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eometry Trees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33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34" name="Picture 33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2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2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2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2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12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2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2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BSP tree: very </a:t>
            </a:r>
            <a:r>
              <a:rPr lang="en-US" b="1" dirty="0"/>
              <a:t>different way to represent a </a:t>
            </a:r>
            <a:r>
              <a:rPr lang="en-US" b="1" dirty="0" smtClean="0"/>
              <a:t>scene</a:t>
            </a:r>
            <a:endParaRPr lang="en-US" b="1" dirty="0"/>
          </a:p>
          <a:p>
            <a:pPr lvl="1"/>
            <a:r>
              <a:rPr lang="en-US" b="1" dirty="0"/>
              <a:t>Nodes hold </a:t>
            </a:r>
            <a:r>
              <a:rPr lang="en-US" b="1" dirty="0" smtClean="0"/>
              <a:t>facets</a:t>
            </a:r>
            <a:endParaRPr lang="en-US" b="1" dirty="0"/>
          </a:p>
          <a:p>
            <a:pPr lvl="1"/>
            <a:r>
              <a:rPr lang="en-US" b="1" dirty="0" smtClean="0"/>
              <a:t>Structure </a:t>
            </a:r>
            <a:r>
              <a:rPr lang="en-US" b="1" dirty="0"/>
              <a:t>of </a:t>
            </a:r>
            <a:r>
              <a:rPr lang="en-US" b="1" dirty="0" smtClean="0"/>
              <a:t>tree </a:t>
            </a:r>
            <a:r>
              <a:rPr lang="en-US" b="1" dirty="0"/>
              <a:t>encodes spatial information about the </a:t>
            </a:r>
            <a:r>
              <a:rPr lang="en-US" b="1" dirty="0" smtClean="0"/>
              <a:t>scene</a:t>
            </a:r>
            <a:endParaRPr lang="en-US" b="1" dirty="0"/>
          </a:p>
          <a:p>
            <a:r>
              <a:rPr lang="en-US" b="1" dirty="0" smtClean="0"/>
              <a:t>Applications</a:t>
            </a:r>
          </a:p>
          <a:p>
            <a:pPr lvl="1"/>
            <a:r>
              <a:rPr lang="en-US" b="1" u="sng" dirty="0" smtClean="0"/>
              <a:t>V</a:t>
            </a:r>
            <a:r>
              <a:rPr lang="en-US" b="1" dirty="0" smtClean="0"/>
              <a:t>isible </a:t>
            </a:r>
            <a:r>
              <a:rPr lang="en-US" b="1" u="sng" dirty="0" smtClean="0"/>
              <a:t>S</a:t>
            </a:r>
            <a:r>
              <a:rPr lang="en-US" b="1" dirty="0" smtClean="0"/>
              <a:t>urface </a:t>
            </a:r>
            <a:r>
              <a:rPr lang="en-US" b="1" u="sng" dirty="0" smtClean="0"/>
              <a:t>D</a:t>
            </a:r>
            <a:r>
              <a:rPr lang="en-US" b="1" dirty="0" smtClean="0"/>
              <a:t>etermination (VSD) </a:t>
            </a:r>
            <a:r>
              <a:rPr lang="en-US" b="1" i="1" dirty="0" smtClean="0"/>
              <a:t>aka</a:t>
            </a:r>
            <a:r>
              <a:rPr lang="en-US" b="1" dirty="0" smtClean="0"/>
              <a:t> </a:t>
            </a:r>
            <a:r>
              <a:rPr lang="en-US" b="1" u="sng" dirty="0" smtClean="0"/>
              <a:t>H</a:t>
            </a:r>
            <a:r>
              <a:rPr lang="en-US" b="1" dirty="0" smtClean="0"/>
              <a:t>idden </a:t>
            </a:r>
            <a:r>
              <a:rPr lang="en-US" b="1" u="sng" dirty="0" smtClean="0"/>
              <a:t>S</a:t>
            </a:r>
            <a:r>
              <a:rPr lang="en-US" b="1" dirty="0" smtClean="0"/>
              <a:t>urface </a:t>
            </a:r>
            <a:r>
              <a:rPr lang="en-US" b="1" u="sng" dirty="0" smtClean="0"/>
              <a:t>R</a:t>
            </a:r>
            <a:r>
              <a:rPr lang="en-US" b="1" dirty="0" smtClean="0"/>
              <a:t>emoval </a:t>
            </a:r>
          </a:p>
          <a:p>
            <a:pPr lvl="1"/>
            <a:r>
              <a:rPr lang="en-US" b="1" dirty="0" smtClean="0"/>
              <a:t>Wikipedia: </a:t>
            </a:r>
            <a:r>
              <a:rPr lang="en-US" b="1" i="1" dirty="0" smtClean="0"/>
              <a:t>Visible Surface Determination</a:t>
            </a:r>
            <a:r>
              <a:rPr lang="en-US" b="1" dirty="0" smtClean="0"/>
              <a:t>, </a:t>
            </a:r>
            <a:r>
              <a:rPr lang="en-US" b="1" dirty="0" smtClean="0">
                <a:hlinkClick r:id="rId3"/>
              </a:rPr>
              <a:t>http://bit.ly/et2yNQ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Related applications: </a:t>
            </a:r>
            <a:r>
              <a:rPr lang="en-US" b="1" u="sng" dirty="0" smtClean="0"/>
              <a:t>portal rendering</a:t>
            </a:r>
            <a:r>
              <a:rPr lang="en-US" b="1" dirty="0" smtClean="0"/>
              <a:t> (</a:t>
            </a:r>
            <a:r>
              <a:rPr lang="en-US" b="1" dirty="0" smtClean="0">
                <a:hlinkClick r:id="rId4"/>
              </a:rPr>
              <a:t>http://bit.ly/fYO5T6</a:t>
            </a:r>
            <a:r>
              <a:rPr lang="en-US" b="1" dirty="0" smtClean="0"/>
              <a:t>), </a:t>
            </a:r>
            <a:r>
              <a:rPr lang="en-US" b="1" i="1" dirty="0" smtClean="0"/>
              <a:t>etc.</a:t>
            </a:r>
            <a:endParaRPr lang="en-US" b="1" i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B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inary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pace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P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artitioning Trees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Idea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5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5" name="Picture 14" descr="uaf-banner-opaque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BSP tree: type of </a:t>
            </a:r>
            <a:r>
              <a:rPr lang="en-US" sz="2000" b="1" dirty="0"/>
              <a:t>binary </a:t>
            </a:r>
            <a:r>
              <a:rPr lang="en-US" sz="2000" b="1" dirty="0" smtClean="0"/>
              <a:t>tree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Nodes can have 0, 1, or two </a:t>
            </a:r>
            <a:r>
              <a:rPr lang="en-US" sz="1800" b="1" dirty="0" smtClean="0"/>
              <a:t>children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Order of child nodes matters, and if a node has just 1 child, it matters whether this is its left or right </a:t>
            </a:r>
            <a:r>
              <a:rPr lang="en-US" sz="1800" b="1" dirty="0" smtClean="0"/>
              <a:t>child</a:t>
            </a: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Each node holds a </a:t>
            </a:r>
            <a:r>
              <a:rPr lang="en-US" sz="2000" b="1" dirty="0" smtClean="0"/>
              <a:t>facet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This may be only part of a facet from </a:t>
            </a:r>
            <a:r>
              <a:rPr lang="en-US" sz="1800" b="1" dirty="0" smtClean="0"/>
              <a:t>original scene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When constructing a BSP tree, we may need to split </a:t>
            </a:r>
            <a:r>
              <a:rPr lang="en-US" sz="1800" b="1" dirty="0" smtClean="0"/>
              <a:t>facets</a:t>
            </a: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Organization</a:t>
            </a:r>
            <a:endParaRPr lang="en-US" sz="20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Each facet lies in a unique </a:t>
            </a:r>
            <a:r>
              <a:rPr lang="en-US" sz="1800" b="1" dirty="0" smtClean="0"/>
              <a:t>plane</a:t>
            </a:r>
            <a:endParaRPr lang="en-US" sz="18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In 2-D, a unique </a:t>
            </a:r>
            <a:r>
              <a:rPr lang="en-US" sz="1600" b="1" dirty="0" smtClean="0"/>
              <a:t>line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For each facet, we choose one side of its plane to be </a:t>
            </a:r>
            <a:r>
              <a:rPr lang="en-US" sz="1800" b="1" dirty="0" smtClean="0"/>
              <a:t>“outside” Other direction: </a:t>
            </a:r>
            <a:r>
              <a:rPr lang="en-US" sz="1800" b="1" dirty="0"/>
              <a:t>“inside</a:t>
            </a:r>
            <a:r>
              <a:rPr lang="en-US" sz="1800" b="1" dirty="0" smtClean="0"/>
              <a:t>”</a:t>
            </a:r>
            <a:endParaRPr lang="en-US" sz="18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This can be </a:t>
            </a:r>
            <a:r>
              <a:rPr lang="en-US" sz="1600" b="1" dirty="0" smtClean="0"/>
              <a:t>the side </a:t>
            </a:r>
            <a:r>
              <a:rPr lang="en-US" sz="1600" b="1" dirty="0"/>
              <a:t>the normal vector points </a:t>
            </a:r>
            <a:r>
              <a:rPr lang="en-US" sz="1600" b="1" dirty="0" smtClean="0"/>
              <a:t>toward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800" b="1" dirty="0"/>
              <a:t>Rule: For each </a:t>
            </a:r>
            <a:r>
              <a:rPr lang="en-US" sz="1800" b="1" dirty="0" smtClean="0"/>
              <a:t>node</a:t>
            </a:r>
            <a:endParaRPr lang="en-US" sz="18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Its left descendant </a:t>
            </a:r>
            <a:r>
              <a:rPr lang="en-US" sz="1600" b="1" dirty="0" err="1"/>
              <a:t>subtree</a:t>
            </a:r>
            <a:r>
              <a:rPr lang="en-US" sz="1600" b="1" dirty="0"/>
              <a:t> holds only facets “inside” </a:t>
            </a:r>
            <a:r>
              <a:rPr lang="en-US" sz="1600" b="1" dirty="0" smtClean="0"/>
              <a:t>it</a:t>
            </a:r>
            <a:endParaRPr lang="en-US" sz="1600" b="1" dirty="0"/>
          </a:p>
          <a:p>
            <a:pPr lvl="2">
              <a:lnSpc>
                <a:spcPct val="90000"/>
              </a:lnSpc>
            </a:pPr>
            <a:r>
              <a:rPr lang="en-US" sz="1600" b="1" dirty="0"/>
              <a:t>Its right descendant </a:t>
            </a:r>
            <a:r>
              <a:rPr lang="en-US" sz="1600" b="1" dirty="0" err="1"/>
              <a:t>subtree</a:t>
            </a:r>
            <a:r>
              <a:rPr lang="en-US" sz="1600" b="1" dirty="0"/>
              <a:t> holds only facets “outside” </a:t>
            </a:r>
            <a:r>
              <a:rPr lang="en-US" sz="1600" b="1" dirty="0" smtClean="0"/>
              <a:t>it</a:t>
            </a:r>
            <a:endParaRPr lang="en-US" sz="1600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B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inary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pace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P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artitioning Trees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Definition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2" name="Picture 11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Last Class: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2.4.3, 8.1,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r>
              <a:rPr lang="en-US" sz="1800" dirty="0" smtClean="0">
                <a:solidFill>
                  <a:srgbClr val="800000"/>
                </a:solidFill>
              </a:rPr>
              <a:t>, </a:t>
            </a:r>
            <a:r>
              <a:rPr lang="en-US" sz="1800" dirty="0" smtClean="0">
                <a:solidFill>
                  <a:srgbClr val="FF6600"/>
                </a:solidFill>
              </a:rPr>
              <a:t>GL handout</a:t>
            </a: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Today: Chapter 6, Esp.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6.1,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Next Class: Chapter 7,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§8.4</a:t>
            </a:r>
            <a:r>
              <a:rPr lang="en-US" sz="1800" dirty="0" smtClean="0">
                <a:solidFill>
                  <a:srgbClr val="800000"/>
                </a:solidFill>
              </a:rPr>
              <a:t>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Last Time: Collision Handling, Part 1 of 2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Static</a:t>
            </a:r>
            <a:r>
              <a:rPr lang="en-US" sz="1800" dirty="0" smtClean="0">
                <a:solidFill>
                  <a:srgbClr val="0000CC"/>
                </a:solidFill>
              </a:rPr>
              <a:t> </a:t>
            </a:r>
            <a:r>
              <a:rPr lang="en-US" sz="1800" i="1" dirty="0" smtClean="0">
                <a:solidFill>
                  <a:srgbClr val="0000CC"/>
                </a:solidFill>
              </a:rPr>
              <a:t>vs.</a:t>
            </a:r>
            <a:r>
              <a:rPr lang="en-US" sz="1800" dirty="0" smtClean="0">
                <a:solidFill>
                  <a:srgbClr val="0000CC"/>
                </a:solidFill>
              </a:rPr>
              <a:t> </a:t>
            </a:r>
            <a:r>
              <a:rPr lang="en-US" sz="1800" u="sng" dirty="0" smtClean="0">
                <a:solidFill>
                  <a:srgbClr val="0000CC"/>
                </a:solidFill>
              </a:rPr>
              <a:t>dynamic</a:t>
            </a:r>
            <a:r>
              <a:rPr lang="en-US" sz="1800" dirty="0" smtClean="0">
                <a:solidFill>
                  <a:srgbClr val="0000CC"/>
                </a:solidFill>
              </a:rPr>
              <a:t> objects, testing </a:t>
            </a:r>
            <a:r>
              <a:rPr lang="en-US" sz="1800" i="1" dirty="0" smtClean="0">
                <a:solidFill>
                  <a:srgbClr val="0000CC"/>
                </a:solidFill>
              </a:rPr>
              <a:t>vs.</a:t>
            </a:r>
            <a:r>
              <a:rPr lang="en-US" sz="1800" dirty="0" smtClean="0">
                <a:solidFill>
                  <a:srgbClr val="0000CC"/>
                </a:solidFill>
              </a:rPr>
              <a:t> finding intersections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Distance </a:t>
            </a:r>
            <a:r>
              <a:rPr lang="en-US" sz="1800" i="1" dirty="0" smtClean="0">
                <a:solidFill>
                  <a:srgbClr val="0000CC"/>
                </a:solidFill>
              </a:rPr>
              <a:t>vs.</a:t>
            </a:r>
            <a:r>
              <a:rPr lang="en-US" sz="1800" dirty="0" smtClean="0">
                <a:solidFill>
                  <a:srgbClr val="0000CC"/>
                </a:solidFill>
              </a:rPr>
              <a:t> intersection methods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Triangle point containment test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Method of </a:t>
            </a:r>
            <a:r>
              <a:rPr lang="en-US" sz="1800" u="sng" dirty="0" smtClean="0">
                <a:solidFill>
                  <a:srgbClr val="0000CC"/>
                </a:solidFill>
              </a:rPr>
              <a:t>separating axes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Today: Adaptive Spatial Partitioning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V</a:t>
            </a:r>
            <a:r>
              <a:rPr lang="en-US" sz="1800" dirty="0" smtClean="0">
                <a:solidFill>
                  <a:srgbClr val="0000CC"/>
                </a:solidFill>
              </a:rPr>
              <a:t>isible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urface </a:t>
            </a:r>
            <a:r>
              <a:rPr lang="en-US" sz="1800" u="sng" dirty="0" smtClean="0">
                <a:solidFill>
                  <a:srgbClr val="0000CC"/>
                </a:solidFill>
              </a:rPr>
              <a:t>D</a:t>
            </a:r>
            <a:r>
              <a:rPr lang="en-US" sz="1800" dirty="0" smtClean="0">
                <a:solidFill>
                  <a:srgbClr val="0000CC"/>
                </a:solidFill>
              </a:rPr>
              <a:t>etermination (VSD) revisited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</a:t>
            </a:r>
            <a:r>
              <a:rPr lang="en-US" sz="1800" dirty="0" smtClean="0">
                <a:solidFill>
                  <a:srgbClr val="0000CC"/>
                </a:solidFill>
              </a:rPr>
              <a:t>onstructive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olid </a:t>
            </a:r>
            <a:r>
              <a:rPr lang="en-US" sz="1800" u="sng" dirty="0" smtClean="0">
                <a:solidFill>
                  <a:srgbClr val="0000CC"/>
                </a:solidFill>
              </a:rPr>
              <a:t>G</a:t>
            </a:r>
            <a:r>
              <a:rPr lang="en-US" sz="1800" dirty="0" smtClean="0">
                <a:solidFill>
                  <a:srgbClr val="0000CC"/>
                </a:solidFill>
              </a:rPr>
              <a:t>eometry (CSG) trees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B</a:t>
            </a:r>
            <a:r>
              <a:rPr lang="en-US" sz="1800" dirty="0" smtClean="0">
                <a:solidFill>
                  <a:srgbClr val="0000CC"/>
                </a:solidFill>
              </a:rPr>
              <a:t>inary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pace </a:t>
            </a:r>
            <a:r>
              <a:rPr lang="en-US" sz="1800" u="sng" dirty="0" smtClean="0">
                <a:solidFill>
                  <a:srgbClr val="0000CC"/>
                </a:solidFill>
              </a:rPr>
              <a:t>P</a:t>
            </a:r>
            <a:r>
              <a:rPr lang="en-US" sz="1800" dirty="0" smtClean="0">
                <a:solidFill>
                  <a:srgbClr val="0000CC"/>
                </a:solidFill>
              </a:rPr>
              <a:t>artitioning (BSP) trees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Quadtrees</a:t>
            </a:r>
            <a:r>
              <a:rPr lang="en-US" sz="1800" dirty="0" smtClean="0">
                <a:solidFill>
                  <a:srgbClr val="0000CC"/>
                </a:solidFill>
              </a:rPr>
              <a:t>: adaptive 2-D (planar) subdivision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Octrees</a:t>
            </a:r>
            <a:r>
              <a:rPr lang="en-US" sz="1800" dirty="0" smtClean="0">
                <a:solidFill>
                  <a:srgbClr val="0000CC"/>
                </a:solidFill>
              </a:rPr>
              <a:t>: adaptive 3-D (spatial) subdivision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Coming Soon: Volume Graphics &amp; </a:t>
            </a:r>
            <a:r>
              <a:rPr lang="en-US" sz="1800" dirty="0" err="1" smtClean="0">
                <a:solidFill>
                  <a:srgbClr val="800000"/>
                </a:solidFill>
              </a:rPr>
              <a:t>Voxels</a:t>
            </a:r>
            <a:endParaRPr lang="en-US" sz="1800" dirty="0" smtClean="0">
              <a:solidFill>
                <a:srgbClr val="0000CC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92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Lecture Outline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305800" cy="4800600"/>
          </a:xfrm>
        </p:spPr>
        <p:txBody>
          <a:bodyPr/>
          <a:lstStyle/>
          <a:p>
            <a:r>
              <a:rPr lang="en-US" sz="1800" b="1" dirty="0"/>
              <a:t>To construct a BSP tree, we </a:t>
            </a:r>
            <a:r>
              <a:rPr lang="en-US" sz="1800" b="1" dirty="0" smtClean="0"/>
              <a:t>need</a:t>
            </a:r>
            <a:endParaRPr lang="en-US" sz="1800" b="1" dirty="0"/>
          </a:p>
          <a:p>
            <a:pPr lvl="1"/>
            <a:r>
              <a:rPr lang="en-US" sz="1600" b="1" dirty="0" smtClean="0"/>
              <a:t>List </a:t>
            </a:r>
            <a:r>
              <a:rPr lang="en-US" sz="1600" b="1" dirty="0"/>
              <a:t>of facets (with vertices</a:t>
            </a:r>
            <a:r>
              <a:rPr lang="en-US" sz="1600" b="1" dirty="0" smtClean="0"/>
              <a:t>)</a:t>
            </a:r>
            <a:endParaRPr lang="en-US" sz="1600" b="1" dirty="0"/>
          </a:p>
          <a:p>
            <a:pPr lvl="1"/>
            <a:r>
              <a:rPr lang="en-US" sz="1600" b="1" dirty="0" smtClean="0"/>
              <a:t>“Outside</a:t>
            </a:r>
            <a:r>
              <a:rPr lang="en-US" sz="1600" b="1" dirty="0"/>
              <a:t>” direction for </a:t>
            </a:r>
            <a:r>
              <a:rPr lang="en-US" sz="1600" b="1" dirty="0" smtClean="0"/>
              <a:t>each</a:t>
            </a:r>
            <a:endParaRPr lang="en-US" sz="1600" b="1" dirty="0"/>
          </a:p>
          <a:p>
            <a:r>
              <a:rPr lang="en-US" sz="1800" b="1" dirty="0" smtClean="0"/>
              <a:t>Procedure</a:t>
            </a:r>
            <a:endParaRPr lang="en-US" sz="1800" b="1" dirty="0"/>
          </a:p>
          <a:p>
            <a:pPr lvl="1"/>
            <a:r>
              <a:rPr lang="en-US" sz="1600" b="1" dirty="0"/>
              <a:t>Begin with </a:t>
            </a:r>
            <a:r>
              <a:rPr lang="en-US" sz="1600" b="1" dirty="0" smtClean="0"/>
              <a:t>empty tree</a:t>
            </a:r>
          </a:p>
          <a:p>
            <a:pPr lvl="1"/>
            <a:r>
              <a:rPr lang="en-US" sz="1600" b="1" dirty="0" smtClean="0"/>
              <a:t>Iterate </a:t>
            </a:r>
            <a:r>
              <a:rPr lang="en-US" sz="1600" b="1" dirty="0"/>
              <a:t>through </a:t>
            </a:r>
            <a:r>
              <a:rPr lang="en-US" sz="1600" b="1" dirty="0" smtClean="0"/>
              <a:t>facets</a:t>
            </a:r>
            <a:r>
              <a:rPr lang="en-US" sz="1600" b="1" dirty="0"/>
              <a:t>, </a:t>
            </a:r>
            <a:r>
              <a:rPr lang="en-US" sz="1600" b="1" dirty="0" smtClean="0"/>
              <a:t>adding </a:t>
            </a:r>
            <a:r>
              <a:rPr lang="en-US" sz="1600" b="1" dirty="0"/>
              <a:t>new node to </a:t>
            </a:r>
            <a:r>
              <a:rPr lang="en-US" sz="1600" b="1" dirty="0" smtClean="0"/>
              <a:t>tree </a:t>
            </a:r>
            <a:r>
              <a:rPr lang="en-US" sz="1600" b="1" dirty="0"/>
              <a:t>for each new </a:t>
            </a:r>
            <a:r>
              <a:rPr lang="en-US" sz="1600" b="1" dirty="0" smtClean="0"/>
              <a:t>facet</a:t>
            </a:r>
            <a:endParaRPr lang="en-US" sz="1600" b="1" dirty="0"/>
          </a:p>
          <a:p>
            <a:pPr lvl="1"/>
            <a:r>
              <a:rPr lang="en-US" sz="1600" b="1" dirty="0" smtClean="0"/>
              <a:t>First </a:t>
            </a:r>
            <a:r>
              <a:rPr lang="en-US" sz="1600" b="1" dirty="0"/>
              <a:t>facet goes in </a:t>
            </a:r>
            <a:r>
              <a:rPr lang="en-US" sz="1600" b="1" dirty="0" smtClean="0"/>
              <a:t>root </a:t>
            </a:r>
            <a:r>
              <a:rPr lang="en-US" sz="1600" b="1" dirty="0"/>
              <a:t>node.</a:t>
            </a:r>
          </a:p>
          <a:p>
            <a:pPr lvl="1"/>
            <a:r>
              <a:rPr lang="en-US" sz="1600" b="1" dirty="0"/>
              <a:t>For each subsequent facet, descend through </a:t>
            </a:r>
            <a:r>
              <a:rPr lang="en-US" sz="1600" b="1" dirty="0" smtClean="0"/>
              <a:t>tree</a:t>
            </a:r>
            <a:r>
              <a:rPr lang="en-US" sz="1600" b="1" dirty="0"/>
              <a:t>, going left or right depending on whether </a:t>
            </a:r>
            <a:r>
              <a:rPr lang="en-US" sz="1600" b="1" dirty="0" smtClean="0"/>
              <a:t>facet </a:t>
            </a:r>
            <a:r>
              <a:rPr lang="en-US" sz="1600" b="1" dirty="0"/>
              <a:t>lies inside or outside the facet stored in </a:t>
            </a:r>
            <a:r>
              <a:rPr lang="en-US" sz="1600" b="1" dirty="0" smtClean="0"/>
              <a:t>relevant node</a:t>
            </a:r>
          </a:p>
          <a:p>
            <a:pPr lvl="2"/>
            <a:r>
              <a:rPr lang="en-US" b="1" dirty="0" smtClean="0"/>
              <a:t>If facet lies partially inside &amp; partially outside, split it along plane [line] of facet</a:t>
            </a:r>
          </a:p>
          <a:p>
            <a:pPr lvl="2"/>
            <a:r>
              <a:rPr lang="en-US" b="1" dirty="0" smtClean="0"/>
              <a:t>Facet </a:t>
            </a:r>
            <a:r>
              <a:rPr lang="en-US" b="1" dirty="0"/>
              <a:t>becomes two “partial” </a:t>
            </a:r>
            <a:r>
              <a:rPr lang="en-US" b="1" dirty="0" smtClean="0"/>
              <a:t>facets</a:t>
            </a:r>
          </a:p>
          <a:p>
            <a:pPr lvl="2"/>
            <a:r>
              <a:rPr lang="en-US" b="1" dirty="0" smtClean="0"/>
              <a:t>Each </a:t>
            </a:r>
            <a:r>
              <a:rPr lang="en-US" b="1" dirty="0"/>
              <a:t>inherits its “outside” direction from </a:t>
            </a:r>
            <a:r>
              <a:rPr lang="en-US" b="1" dirty="0" smtClean="0"/>
              <a:t>original facet</a:t>
            </a:r>
            <a:endParaRPr lang="en-US" b="1" dirty="0"/>
          </a:p>
          <a:p>
            <a:pPr lvl="2"/>
            <a:r>
              <a:rPr lang="en-US" b="1" dirty="0"/>
              <a:t>Continue descending through </a:t>
            </a:r>
            <a:r>
              <a:rPr lang="en-US" b="1" dirty="0" smtClean="0"/>
              <a:t>tree </a:t>
            </a:r>
            <a:r>
              <a:rPr lang="en-US" b="1" dirty="0"/>
              <a:t>with each partial facet </a:t>
            </a:r>
            <a:r>
              <a:rPr lang="en-US" b="1" dirty="0" smtClean="0"/>
              <a:t>separately</a:t>
            </a:r>
            <a:endParaRPr lang="en-US" b="1" dirty="0"/>
          </a:p>
          <a:p>
            <a:pPr lvl="1"/>
            <a:r>
              <a:rPr lang="en-US" sz="1600" b="1" dirty="0"/>
              <a:t>Finally, </a:t>
            </a:r>
            <a:r>
              <a:rPr lang="en-US" sz="1600" b="1" dirty="0" smtClean="0"/>
              <a:t>(</a:t>
            </a:r>
            <a:r>
              <a:rPr lang="en-US" sz="1600" b="1" dirty="0"/>
              <a:t>partial) facet is added to </a:t>
            </a:r>
            <a:r>
              <a:rPr lang="en-US" sz="1600" b="1" dirty="0" smtClean="0"/>
              <a:t>current </a:t>
            </a:r>
            <a:r>
              <a:rPr lang="en-US" sz="1600" b="1" dirty="0"/>
              <a:t>tree </a:t>
            </a:r>
            <a:r>
              <a:rPr lang="en-US" sz="1600" b="1" dirty="0" smtClean="0"/>
              <a:t>as leaf</a:t>
            </a:r>
            <a:endParaRPr lang="en-US" sz="1600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B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inary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pace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P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artitioning Trees [3]: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Construction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3" name="Picture 12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/>
              <a:t>Suppose we are given the following (2-D) facets and</a:t>
            </a:r>
            <a:br>
              <a:rPr lang="en-US" sz="1600" dirty="0"/>
            </a:br>
            <a:r>
              <a:rPr lang="en-US" sz="1600" dirty="0"/>
              <a:t>“outside” directions: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 smtClean="0"/>
              <a:t>We </a:t>
            </a:r>
            <a:r>
              <a:rPr lang="en-US" sz="1600" dirty="0"/>
              <a:t>iterate through the facets in numerical </a:t>
            </a:r>
            <a:r>
              <a:rPr lang="en-US" sz="1600" dirty="0" smtClean="0"/>
              <a:t>order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Facet </a:t>
            </a:r>
            <a:r>
              <a:rPr lang="en-US" sz="1400" dirty="0"/>
              <a:t>1 becomes the </a:t>
            </a:r>
            <a:r>
              <a:rPr lang="en-US" sz="1400" dirty="0" smtClean="0"/>
              <a:t>root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Facet </a:t>
            </a:r>
            <a:r>
              <a:rPr lang="en-US" sz="1400" dirty="0"/>
              <a:t>2 is inside of </a:t>
            </a:r>
            <a:r>
              <a:rPr lang="en-US" sz="1400" dirty="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Thus</a:t>
            </a:r>
            <a:r>
              <a:rPr lang="en-US" sz="1400" dirty="0"/>
              <a:t>, after facet 2, we have the following BSP tree: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Facet 3 is partially inside facet 1 and partially outside.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We split facet 3 along the line containing facet </a:t>
            </a:r>
            <a:r>
              <a:rPr lang="en-US" sz="1400" dirty="0" smtClean="0"/>
              <a:t>1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400" dirty="0"/>
              <a:t>The resulting facets are 3a and </a:t>
            </a:r>
            <a:r>
              <a:rPr lang="en-US" sz="1400" dirty="0" smtClean="0"/>
              <a:t>3b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They </a:t>
            </a:r>
            <a:r>
              <a:rPr lang="en-US" sz="1400" dirty="0"/>
              <a:t>inherit </a:t>
            </a:r>
            <a:r>
              <a:rPr lang="en-US" sz="1400" dirty="0" smtClean="0"/>
              <a:t>their “outside</a:t>
            </a:r>
            <a:r>
              <a:rPr lang="en-US" sz="1400" dirty="0"/>
              <a:t>” directions from facet </a:t>
            </a:r>
            <a:r>
              <a:rPr lang="en-US" sz="1400" dirty="0" smtClean="0"/>
              <a:t>3</a:t>
            </a:r>
            <a:endParaRPr lang="en-US" sz="1400" dirty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We place facets 3a and 3b </a:t>
            </a:r>
            <a:r>
              <a:rPr lang="en-US" sz="1600" dirty="0" smtClean="0"/>
              <a:t>separately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400" dirty="0"/>
              <a:t>Facet 3a is inside facet 1 and outside facet </a:t>
            </a:r>
            <a:r>
              <a:rPr lang="en-US" sz="1400" dirty="0" smtClean="0"/>
              <a:t>2</a:t>
            </a: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n-US" sz="1400" dirty="0"/>
              <a:t>Facet 3b is outside facet </a:t>
            </a:r>
            <a:r>
              <a:rPr lang="en-US" sz="1400" dirty="0" smtClean="0"/>
              <a:t>1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600" dirty="0"/>
              <a:t>The final BSP tree looks like this: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527364" name="Line 4"/>
          <p:cNvSpPr>
            <a:spLocks noChangeShapeType="1"/>
          </p:cNvSpPr>
          <p:nvPr/>
        </p:nvSpPr>
        <p:spPr bwMode="blackGray">
          <a:xfrm>
            <a:off x="6781800" y="20574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7365" name="Line 5"/>
          <p:cNvSpPr>
            <a:spLocks noChangeShapeType="1"/>
          </p:cNvSpPr>
          <p:nvPr/>
        </p:nvSpPr>
        <p:spPr bwMode="blackGray">
          <a:xfrm>
            <a:off x="7467600" y="13716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7367" name="Line 7"/>
          <p:cNvSpPr>
            <a:spLocks noChangeShapeType="1"/>
          </p:cNvSpPr>
          <p:nvPr/>
        </p:nvSpPr>
        <p:spPr bwMode="blackGray">
          <a:xfrm>
            <a:off x="8229600" y="17526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934200" y="2057400"/>
            <a:ext cx="381000" cy="304800"/>
            <a:chOff x="6934200" y="1752600"/>
            <a:chExt cx="381000" cy="304800"/>
          </a:xfrm>
        </p:grpSpPr>
        <p:sp>
          <p:nvSpPr>
            <p:cNvPr id="527368" name="Line 8"/>
            <p:cNvSpPr>
              <a:spLocks noChangeShapeType="1"/>
            </p:cNvSpPr>
            <p:nvPr/>
          </p:nvSpPr>
          <p:spPr bwMode="blackGray">
            <a:xfrm>
              <a:off x="6934200" y="1752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1" name="Text Box 11"/>
            <p:cNvSpPr txBox="1">
              <a:spLocks noChangeArrowheads="1"/>
            </p:cNvSpPr>
            <p:nvPr/>
          </p:nvSpPr>
          <p:spPr bwMode="blackGray">
            <a:xfrm>
              <a:off x="6934200" y="1752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1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391400" y="1524000"/>
            <a:ext cx="381000" cy="381000"/>
            <a:chOff x="7391400" y="1219200"/>
            <a:chExt cx="381000" cy="381000"/>
          </a:xfrm>
        </p:grpSpPr>
        <p:sp>
          <p:nvSpPr>
            <p:cNvPr id="527369" name="Line 9"/>
            <p:cNvSpPr>
              <a:spLocks noChangeShapeType="1"/>
            </p:cNvSpPr>
            <p:nvPr/>
          </p:nvSpPr>
          <p:spPr bwMode="blackGray">
            <a:xfrm>
              <a:off x="7467600" y="1219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2" name="Text Box 12"/>
            <p:cNvSpPr txBox="1">
              <a:spLocks noChangeArrowheads="1"/>
            </p:cNvSpPr>
            <p:nvPr/>
          </p:nvSpPr>
          <p:spPr bwMode="blackGray">
            <a:xfrm>
              <a:off x="7391400" y="1295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2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924800" y="1905000"/>
            <a:ext cx="533400" cy="381000"/>
            <a:chOff x="7924800" y="1600200"/>
            <a:chExt cx="533400" cy="381000"/>
          </a:xfrm>
        </p:grpSpPr>
        <p:sp>
          <p:nvSpPr>
            <p:cNvPr id="527370" name="Line 10"/>
            <p:cNvSpPr>
              <a:spLocks noChangeShapeType="1"/>
            </p:cNvSpPr>
            <p:nvPr/>
          </p:nvSpPr>
          <p:spPr bwMode="blackGray">
            <a:xfrm>
              <a:off x="8229600" y="1600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3" name="Text Box 13"/>
            <p:cNvSpPr txBox="1">
              <a:spLocks noChangeArrowheads="1"/>
            </p:cNvSpPr>
            <p:nvPr/>
          </p:nvSpPr>
          <p:spPr bwMode="blackGray">
            <a:xfrm>
              <a:off x="7924800" y="1676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19800" y="2514600"/>
            <a:ext cx="685800" cy="762000"/>
            <a:chOff x="6096000" y="2514600"/>
            <a:chExt cx="685800" cy="762000"/>
          </a:xfrm>
        </p:grpSpPr>
        <p:sp>
          <p:nvSpPr>
            <p:cNvPr id="527376" name="Line 16"/>
            <p:cNvSpPr>
              <a:spLocks noChangeShapeType="1"/>
            </p:cNvSpPr>
            <p:nvPr/>
          </p:nvSpPr>
          <p:spPr bwMode="blackGray">
            <a:xfrm flipH="1">
              <a:off x="6248400" y="2667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4" name="Oval 14"/>
            <p:cNvSpPr>
              <a:spLocks noChangeArrowheads="1"/>
            </p:cNvSpPr>
            <p:nvPr/>
          </p:nvSpPr>
          <p:spPr bwMode="blackGray">
            <a:xfrm>
              <a:off x="6477000" y="2514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</p:txBody>
        </p:sp>
        <p:sp>
          <p:nvSpPr>
            <p:cNvPr id="527375" name="Oval 15"/>
            <p:cNvSpPr>
              <a:spLocks noChangeArrowheads="1"/>
            </p:cNvSpPr>
            <p:nvPr/>
          </p:nvSpPr>
          <p:spPr bwMode="blackGray">
            <a:xfrm>
              <a:off x="6096000" y="2971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2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019800" y="4572000"/>
            <a:ext cx="1066800" cy="1219200"/>
            <a:chOff x="5410200" y="4724400"/>
            <a:chExt cx="1066800" cy="1219200"/>
          </a:xfrm>
        </p:grpSpPr>
        <p:sp>
          <p:nvSpPr>
            <p:cNvPr id="527377" name="Line 17"/>
            <p:cNvSpPr>
              <a:spLocks noChangeShapeType="1"/>
            </p:cNvSpPr>
            <p:nvPr/>
          </p:nvSpPr>
          <p:spPr bwMode="blackGray">
            <a:xfrm flipH="1">
              <a:off x="5562600" y="48768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84" name="Line 24"/>
            <p:cNvSpPr>
              <a:spLocks noChangeShapeType="1"/>
            </p:cNvSpPr>
            <p:nvPr/>
          </p:nvSpPr>
          <p:spPr bwMode="blackGray">
            <a:xfrm>
              <a:off x="5943600" y="48768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86" name="Line 26"/>
            <p:cNvSpPr>
              <a:spLocks noChangeShapeType="1"/>
            </p:cNvSpPr>
            <p:nvPr/>
          </p:nvSpPr>
          <p:spPr bwMode="blackGray">
            <a:xfrm>
              <a:off x="5562600" y="5334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78" name="Oval 18"/>
            <p:cNvSpPr>
              <a:spLocks noChangeArrowheads="1"/>
            </p:cNvSpPr>
            <p:nvPr/>
          </p:nvSpPr>
          <p:spPr bwMode="blackGray">
            <a:xfrm>
              <a:off x="5791200" y="47244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</p:txBody>
        </p:sp>
        <p:sp>
          <p:nvSpPr>
            <p:cNvPr id="527379" name="Oval 19"/>
            <p:cNvSpPr>
              <a:spLocks noChangeArrowheads="1"/>
            </p:cNvSpPr>
            <p:nvPr/>
          </p:nvSpPr>
          <p:spPr bwMode="blackGray">
            <a:xfrm>
              <a:off x="5410200" y="5181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27383" name="Oval 23"/>
            <p:cNvSpPr>
              <a:spLocks noChangeArrowheads="1"/>
            </p:cNvSpPr>
            <p:nvPr/>
          </p:nvSpPr>
          <p:spPr bwMode="blackGray">
            <a:xfrm>
              <a:off x="6172200" y="5181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3b</a:t>
              </a:r>
            </a:p>
          </p:txBody>
        </p:sp>
        <p:sp>
          <p:nvSpPr>
            <p:cNvPr id="527385" name="Oval 25"/>
            <p:cNvSpPr>
              <a:spLocks noChangeArrowheads="1"/>
            </p:cNvSpPr>
            <p:nvPr/>
          </p:nvSpPr>
          <p:spPr bwMode="blackGray">
            <a:xfrm>
              <a:off x="5791200" y="5638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3a</a:t>
              </a:r>
            </a:p>
          </p:txBody>
        </p:sp>
      </p:grpSp>
      <p:sp>
        <p:nvSpPr>
          <p:cNvPr id="527396" name="Line 36"/>
          <p:cNvSpPr>
            <a:spLocks noChangeShapeType="1"/>
          </p:cNvSpPr>
          <p:nvPr/>
        </p:nvSpPr>
        <p:spPr bwMode="blackGray">
          <a:xfrm>
            <a:off x="6477000" y="4038600"/>
            <a:ext cx="2133600" cy="0"/>
          </a:xfrm>
          <a:prstGeom prst="line">
            <a:avLst/>
          </a:prstGeom>
          <a:noFill/>
          <a:ln w="25400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7848600" y="3733800"/>
            <a:ext cx="609600" cy="685800"/>
            <a:chOff x="7772400" y="4038600"/>
            <a:chExt cx="609600" cy="685800"/>
          </a:xfrm>
        </p:grpSpPr>
        <p:sp>
          <p:nvSpPr>
            <p:cNvPr id="527389" name="Line 29"/>
            <p:cNvSpPr>
              <a:spLocks noChangeShapeType="1"/>
            </p:cNvSpPr>
            <p:nvPr/>
          </p:nvSpPr>
          <p:spPr bwMode="blackGray">
            <a:xfrm>
              <a:off x="8153400" y="41910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5" name="Text Box 35"/>
            <p:cNvSpPr txBox="1">
              <a:spLocks noChangeArrowheads="1"/>
            </p:cNvSpPr>
            <p:nvPr/>
          </p:nvSpPr>
          <p:spPr bwMode="blackGray">
            <a:xfrm>
              <a:off x="7772400" y="44196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3b</a:t>
              </a:r>
            </a:p>
          </p:txBody>
        </p:sp>
        <p:sp>
          <p:nvSpPr>
            <p:cNvPr id="527398" name="Line 38"/>
            <p:cNvSpPr>
              <a:spLocks noChangeShapeType="1"/>
            </p:cNvSpPr>
            <p:nvPr/>
          </p:nvSpPr>
          <p:spPr bwMode="blackGray">
            <a:xfrm>
              <a:off x="8153400" y="45720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2" name="Line 32"/>
            <p:cNvSpPr>
              <a:spLocks noChangeShapeType="1"/>
            </p:cNvSpPr>
            <p:nvPr/>
          </p:nvSpPr>
          <p:spPr bwMode="blackGray">
            <a:xfrm>
              <a:off x="8153400" y="40386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7" name="Line 37"/>
            <p:cNvSpPr>
              <a:spLocks noChangeShapeType="1"/>
            </p:cNvSpPr>
            <p:nvPr/>
          </p:nvSpPr>
          <p:spPr bwMode="blackGray">
            <a:xfrm>
              <a:off x="8153400" y="43434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9" name="Text Box 39"/>
            <p:cNvSpPr txBox="1">
              <a:spLocks noChangeArrowheads="1"/>
            </p:cNvSpPr>
            <p:nvPr/>
          </p:nvSpPr>
          <p:spPr bwMode="blackGray">
            <a:xfrm>
              <a:off x="7772400" y="40386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3a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781800" y="3352800"/>
            <a:ext cx="990600" cy="990600"/>
            <a:chOff x="6705600" y="3657600"/>
            <a:chExt cx="990600" cy="990600"/>
          </a:xfrm>
        </p:grpSpPr>
        <p:sp>
          <p:nvSpPr>
            <p:cNvPr id="527387" name="Line 27"/>
            <p:cNvSpPr>
              <a:spLocks noChangeShapeType="1"/>
            </p:cNvSpPr>
            <p:nvPr/>
          </p:nvSpPr>
          <p:spPr bwMode="blackGray">
            <a:xfrm>
              <a:off x="6858000" y="43434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88" name="Line 28"/>
            <p:cNvSpPr>
              <a:spLocks noChangeShapeType="1"/>
            </p:cNvSpPr>
            <p:nvPr/>
          </p:nvSpPr>
          <p:spPr bwMode="blackGray">
            <a:xfrm>
              <a:off x="7391400" y="38100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3" name="Text Box 33"/>
            <p:cNvSpPr txBox="1">
              <a:spLocks noChangeArrowheads="1"/>
            </p:cNvSpPr>
            <p:nvPr/>
          </p:nvSpPr>
          <p:spPr bwMode="blackGray">
            <a:xfrm>
              <a:off x="6858000" y="4343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1</a:t>
              </a:r>
            </a:p>
          </p:txBody>
        </p:sp>
        <p:sp>
          <p:nvSpPr>
            <p:cNvPr id="527394" name="Text Box 34"/>
            <p:cNvSpPr txBox="1">
              <a:spLocks noChangeArrowheads="1"/>
            </p:cNvSpPr>
            <p:nvPr/>
          </p:nvSpPr>
          <p:spPr bwMode="blackGray">
            <a:xfrm>
              <a:off x="7315200" y="38862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  <p:sp>
          <p:nvSpPr>
            <p:cNvPr id="527391" name="Line 31"/>
            <p:cNvSpPr>
              <a:spLocks noChangeShapeType="1"/>
            </p:cNvSpPr>
            <p:nvPr/>
          </p:nvSpPr>
          <p:spPr bwMode="blackGray">
            <a:xfrm>
              <a:off x="7391400" y="36576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7390" name="Line 30"/>
            <p:cNvSpPr>
              <a:spLocks noChangeShapeType="1"/>
            </p:cNvSpPr>
            <p:nvPr/>
          </p:nvSpPr>
          <p:spPr bwMode="blackGray">
            <a:xfrm>
              <a:off x="6705600" y="43434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B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inary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pace </a:t>
            </a:r>
            <a:r>
              <a:rPr lang="en-US" sz="2800" u="sng" dirty="0" smtClean="0">
                <a:solidFill>
                  <a:srgbClr val="5B0DAA"/>
                </a:solidFill>
                <a:latin typeface="Copperplate Gothic Light" pitchFamily="34" charset="0"/>
              </a:rPr>
              <a:t>P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artitioning Trees [4]: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Simple 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5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51" name="Picture 5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2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52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2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2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2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2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2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2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527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27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27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527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273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uiExpand="1" build="p"/>
      <p:bldP spid="527364" grpId="0" uiExpand="1" animBg="1"/>
      <p:bldP spid="527365" grpId="0" uiExpand="1" animBg="1"/>
      <p:bldP spid="527367" grpId="0" uiExpand="1" animBg="1"/>
      <p:bldP spid="527396" grpId="0" uiExpan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45438" cy="4724400"/>
          </a:xfrm>
        </p:spPr>
        <p:txBody>
          <a:bodyPr/>
          <a:lstStyle/>
          <a:p>
            <a:r>
              <a:rPr lang="en-US" sz="1800" b="1" dirty="0" smtClean="0"/>
              <a:t>Important </a:t>
            </a:r>
            <a:r>
              <a:rPr lang="en-US" sz="1800" b="1" dirty="0"/>
              <a:t>use of BSP </a:t>
            </a:r>
            <a:r>
              <a:rPr lang="en-US" sz="1800" b="1" dirty="0" smtClean="0"/>
              <a:t>trees: provide back-to-front </a:t>
            </a:r>
            <a:r>
              <a:rPr lang="en-US" sz="1800" b="1" dirty="0"/>
              <a:t>(or front-to-back) ordering of </a:t>
            </a:r>
            <a:r>
              <a:rPr lang="en-US" sz="1800" b="1" dirty="0" smtClean="0"/>
              <a:t>facets </a:t>
            </a:r>
            <a:r>
              <a:rPr lang="en-US" sz="1800" b="1" dirty="0"/>
              <a:t>in </a:t>
            </a:r>
            <a:r>
              <a:rPr lang="en-US" sz="1800" b="1" dirty="0" smtClean="0"/>
              <a:t>scene</a:t>
            </a:r>
            <a:r>
              <a:rPr lang="en-US" sz="1800" b="1" dirty="0"/>
              <a:t>, from </a:t>
            </a:r>
            <a:r>
              <a:rPr lang="en-US" sz="1800" b="1" dirty="0" smtClean="0"/>
              <a:t>point </a:t>
            </a:r>
            <a:r>
              <a:rPr lang="en-US" sz="1800" b="1" dirty="0"/>
              <a:t>of view of </a:t>
            </a:r>
            <a:r>
              <a:rPr lang="en-US" sz="1800" b="1" dirty="0" smtClean="0"/>
              <a:t>observer</a:t>
            </a:r>
            <a:endParaRPr lang="en-US" sz="1800" b="1" dirty="0"/>
          </a:p>
          <a:p>
            <a:pPr lvl="1"/>
            <a:r>
              <a:rPr lang="en-US" b="1" dirty="0"/>
              <a:t>When we say “back-to-front” ordering, we mean that no facet comes before something that appears directly behind </a:t>
            </a:r>
            <a:r>
              <a:rPr lang="en-US" b="1" dirty="0" smtClean="0"/>
              <a:t>it</a:t>
            </a:r>
          </a:p>
          <a:p>
            <a:pPr lvl="1"/>
            <a:r>
              <a:rPr lang="en-US" b="1" dirty="0" smtClean="0"/>
              <a:t>This </a:t>
            </a:r>
            <a:r>
              <a:rPr lang="en-US" b="1" dirty="0"/>
              <a:t>still allows nearby facets to precede those farther </a:t>
            </a:r>
            <a:r>
              <a:rPr lang="en-US" b="1" dirty="0" smtClean="0"/>
              <a:t>away</a:t>
            </a:r>
            <a:endParaRPr lang="en-US" b="1" dirty="0"/>
          </a:p>
          <a:p>
            <a:pPr lvl="1"/>
            <a:r>
              <a:rPr lang="en-US" b="1" dirty="0"/>
              <a:t>Key idea: All </a:t>
            </a:r>
            <a:r>
              <a:rPr lang="en-US" b="1" dirty="0" smtClean="0"/>
              <a:t>descendants </a:t>
            </a:r>
            <a:r>
              <a:rPr lang="en-US" b="1" dirty="0"/>
              <a:t>on one side of </a:t>
            </a:r>
            <a:r>
              <a:rPr lang="en-US" b="1" dirty="0" smtClean="0"/>
              <a:t>facet </a:t>
            </a:r>
            <a:r>
              <a:rPr lang="en-US" b="1" dirty="0"/>
              <a:t>can come before </a:t>
            </a:r>
            <a:r>
              <a:rPr lang="en-US" b="1" dirty="0" smtClean="0"/>
              <a:t>facet</a:t>
            </a:r>
            <a:r>
              <a:rPr lang="en-US" b="1" dirty="0"/>
              <a:t>, which can come before all descendants on </a:t>
            </a:r>
            <a:r>
              <a:rPr lang="en-US" b="1" dirty="0" smtClean="0"/>
              <a:t>other side</a:t>
            </a:r>
            <a:endParaRPr lang="en-US" b="1" dirty="0"/>
          </a:p>
          <a:p>
            <a:r>
              <a:rPr lang="en-US" sz="1800" b="1" dirty="0" smtClean="0"/>
              <a:t>Procedure</a:t>
            </a:r>
            <a:endParaRPr lang="en-US" sz="1800" b="1" dirty="0"/>
          </a:p>
          <a:p>
            <a:pPr lvl="1"/>
            <a:r>
              <a:rPr lang="en-US" b="1" dirty="0"/>
              <a:t>For each facet, determine on which side of it </a:t>
            </a:r>
            <a:r>
              <a:rPr lang="en-US" b="1" dirty="0" smtClean="0"/>
              <a:t>observer lies</a:t>
            </a:r>
            <a:endParaRPr lang="en-US" b="1" dirty="0"/>
          </a:p>
          <a:p>
            <a:pPr lvl="1"/>
            <a:r>
              <a:rPr lang="en-US" b="1" dirty="0"/>
              <a:t>Back-to-front ordering: </a:t>
            </a:r>
            <a:r>
              <a:rPr lang="en-US" b="1" dirty="0" smtClean="0"/>
              <a:t>in-order </a:t>
            </a:r>
            <a:r>
              <a:rPr lang="en-US" b="1" dirty="0"/>
              <a:t>traversal of </a:t>
            </a:r>
            <a:r>
              <a:rPr lang="en-US" b="1" dirty="0" smtClean="0"/>
              <a:t>tree where </a:t>
            </a:r>
            <a:r>
              <a:rPr lang="en-US" b="1" dirty="0" err="1" smtClean="0"/>
              <a:t>subtree</a:t>
            </a:r>
            <a:r>
              <a:rPr lang="en-US" b="1" dirty="0" smtClean="0"/>
              <a:t> </a:t>
            </a:r>
            <a:r>
              <a:rPr lang="en-US" b="1" dirty="0"/>
              <a:t>opposite from </a:t>
            </a:r>
            <a:r>
              <a:rPr lang="en-US" b="1" dirty="0" smtClean="0"/>
              <a:t>observer </a:t>
            </a:r>
            <a:r>
              <a:rPr lang="en-US" b="1" dirty="0"/>
              <a:t>comes before </a:t>
            </a:r>
            <a:r>
              <a:rPr lang="en-US" b="1" dirty="0" err="1" smtClean="0"/>
              <a:t>subtree</a:t>
            </a:r>
            <a:r>
              <a:rPr lang="en-US" b="1" dirty="0" smtClean="0"/>
              <a:t> </a:t>
            </a:r>
            <a:r>
              <a:rPr lang="en-US" b="1" dirty="0"/>
              <a:t>on </a:t>
            </a:r>
            <a:r>
              <a:rPr lang="en-US" b="1" dirty="0" smtClean="0"/>
              <a:t>same side</a:t>
            </a:r>
            <a:endParaRPr lang="en-US" b="1" dirty="0"/>
          </a:p>
        </p:txBody>
      </p:sp>
      <p:sp>
        <p:nvSpPr>
          <p:cNvPr id="530461" name="Line 29"/>
          <p:cNvSpPr>
            <a:spLocks noChangeShapeType="1"/>
          </p:cNvSpPr>
          <p:nvPr/>
        </p:nvSpPr>
        <p:spPr bwMode="blackGray">
          <a:xfrm>
            <a:off x="3352800" y="5334000"/>
            <a:ext cx="2133600" cy="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724400" y="5029200"/>
            <a:ext cx="609600" cy="685800"/>
            <a:chOff x="4495800" y="5410200"/>
            <a:chExt cx="609600" cy="685800"/>
          </a:xfrm>
        </p:grpSpPr>
        <p:sp>
          <p:nvSpPr>
            <p:cNvPr id="530457" name="Line 25"/>
            <p:cNvSpPr>
              <a:spLocks noChangeShapeType="1"/>
            </p:cNvSpPr>
            <p:nvPr/>
          </p:nvSpPr>
          <p:spPr bwMode="blackGray">
            <a:xfrm>
              <a:off x="4876800" y="55626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60" name="Text Box 28"/>
            <p:cNvSpPr txBox="1">
              <a:spLocks noChangeArrowheads="1"/>
            </p:cNvSpPr>
            <p:nvPr/>
          </p:nvSpPr>
          <p:spPr bwMode="blackGray">
            <a:xfrm>
              <a:off x="4495800" y="57912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3b</a:t>
              </a:r>
            </a:p>
          </p:txBody>
        </p:sp>
        <p:sp>
          <p:nvSpPr>
            <p:cNvPr id="530462" name="Line 30"/>
            <p:cNvSpPr>
              <a:spLocks noChangeShapeType="1"/>
            </p:cNvSpPr>
            <p:nvPr/>
          </p:nvSpPr>
          <p:spPr bwMode="blackGray">
            <a:xfrm>
              <a:off x="4876800" y="59436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65" name="Line 33"/>
            <p:cNvSpPr>
              <a:spLocks noChangeShapeType="1"/>
            </p:cNvSpPr>
            <p:nvPr/>
          </p:nvSpPr>
          <p:spPr bwMode="blackGray">
            <a:xfrm>
              <a:off x="4876800" y="54102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66" name="Line 34"/>
            <p:cNvSpPr>
              <a:spLocks noChangeShapeType="1"/>
            </p:cNvSpPr>
            <p:nvPr/>
          </p:nvSpPr>
          <p:spPr bwMode="blackGray">
            <a:xfrm>
              <a:off x="4876800" y="57150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67" name="Text Box 35"/>
            <p:cNvSpPr txBox="1">
              <a:spLocks noChangeArrowheads="1"/>
            </p:cNvSpPr>
            <p:nvPr/>
          </p:nvSpPr>
          <p:spPr bwMode="blackGray">
            <a:xfrm>
              <a:off x="4495800" y="54102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3a</a:t>
              </a:r>
            </a:p>
          </p:txBody>
        </p:sp>
      </p:grpSp>
      <p:sp>
        <p:nvSpPr>
          <p:cNvPr id="530468" name="AutoShape 36"/>
          <p:cNvSpPr>
            <a:spLocks noChangeArrowheads="1"/>
          </p:cNvSpPr>
          <p:nvPr/>
        </p:nvSpPr>
        <p:spPr bwMode="blackGray">
          <a:xfrm>
            <a:off x="4572000" y="48768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 Traversal [1]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27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28" name="Picture 27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4114800" y="4800600"/>
            <a:ext cx="381000" cy="381000"/>
            <a:chOff x="7391400" y="1219200"/>
            <a:chExt cx="381000" cy="381000"/>
          </a:xfrm>
        </p:grpSpPr>
        <p:sp>
          <p:nvSpPr>
            <p:cNvPr id="35" name="Line 9"/>
            <p:cNvSpPr>
              <a:spLocks noChangeShapeType="1"/>
            </p:cNvSpPr>
            <p:nvPr/>
          </p:nvSpPr>
          <p:spPr bwMode="blackGray">
            <a:xfrm>
              <a:off x="7467600" y="1219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blackGray">
            <a:xfrm>
              <a:off x="7391400" y="1295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2</a:t>
              </a:r>
            </a:p>
          </p:txBody>
        </p:sp>
      </p:grpSp>
      <p:sp>
        <p:nvSpPr>
          <p:cNvPr id="29" name="Line 4"/>
          <p:cNvSpPr>
            <a:spLocks noChangeShapeType="1"/>
          </p:cNvSpPr>
          <p:nvPr/>
        </p:nvSpPr>
        <p:spPr bwMode="blackGray">
          <a:xfrm>
            <a:off x="3505200" y="5334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blackGray">
          <a:xfrm>
            <a:off x="4191000" y="46482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657600" y="5334000"/>
            <a:ext cx="381000" cy="304800"/>
            <a:chOff x="6934200" y="1752600"/>
            <a:chExt cx="381000" cy="304800"/>
          </a:xfrm>
        </p:grpSpPr>
        <p:sp>
          <p:nvSpPr>
            <p:cNvPr id="32" name="Line 8"/>
            <p:cNvSpPr>
              <a:spLocks noChangeShapeType="1"/>
            </p:cNvSpPr>
            <p:nvPr/>
          </p:nvSpPr>
          <p:spPr bwMode="blackGray">
            <a:xfrm>
              <a:off x="6934200" y="1752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blackGray">
            <a:xfrm>
              <a:off x="6934200" y="1752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53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61" grpId="0" animBg="1"/>
      <p:bldP spid="530468" grpId="0" animBg="1"/>
      <p:bldP spid="29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1981200" y="4267200"/>
            <a:ext cx="685800" cy="304800"/>
            <a:chOff x="1981200" y="4267200"/>
            <a:chExt cx="685800" cy="304800"/>
          </a:xfrm>
        </p:grpSpPr>
        <p:sp>
          <p:nvSpPr>
            <p:cNvPr id="57" name="Line 4"/>
            <p:cNvSpPr>
              <a:spLocks noChangeShapeType="1"/>
            </p:cNvSpPr>
            <p:nvPr/>
          </p:nvSpPr>
          <p:spPr bwMode="blackGray">
            <a:xfrm>
              <a:off x="1981200" y="42672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blackGray">
            <a:xfrm>
              <a:off x="2133600" y="42672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1</a:t>
              </a:r>
            </a:p>
          </p:txBody>
        </p:sp>
      </p:grp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Procedure: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For </a:t>
            </a:r>
            <a:r>
              <a:rPr lang="en-US" sz="1600" b="1" dirty="0"/>
              <a:t>each facet</a:t>
            </a:r>
            <a:r>
              <a:rPr lang="en-US" sz="1600" dirty="0"/>
              <a:t>, determine on which side of it the observer lies.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Back-to-front ordering: Do an in-order traversal of the tree in which the </a:t>
            </a:r>
            <a:r>
              <a:rPr lang="en-US" sz="1600" dirty="0" err="1"/>
              <a:t>subtree</a:t>
            </a:r>
            <a:r>
              <a:rPr lang="en-US" sz="1600" dirty="0"/>
              <a:t> opposite from the observer comes before the </a:t>
            </a:r>
            <a:r>
              <a:rPr lang="en-US" sz="1600" dirty="0" err="1"/>
              <a:t>subtree</a:t>
            </a:r>
            <a:r>
              <a:rPr lang="en-US" sz="1600" dirty="0"/>
              <a:t> on the same side as the observer.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Our observer is inside 1, outside 2, inside 3a, outside 3b.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Resulting back-to-front ordering: 3b, 1, 2, 3a.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Is this really back-to-front?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5410200" y="3581400"/>
            <a:ext cx="533400" cy="609600"/>
            <a:chOff x="5410200" y="3581400"/>
            <a:chExt cx="533400" cy="609600"/>
          </a:xfrm>
        </p:grpSpPr>
        <p:sp>
          <p:nvSpPr>
            <p:cNvPr id="531473" name="Line 17"/>
            <p:cNvSpPr>
              <a:spLocks noChangeShapeType="1"/>
            </p:cNvSpPr>
            <p:nvPr/>
          </p:nvSpPr>
          <p:spPr bwMode="blackGray">
            <a:xfrm>
              <a:off x="5410200" y="35814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1477" name="Oval 21"/>
            <p:cNvSpPr>
              <a:spLocks noChangeArrowheads="1"/>
            </p:cNvSpPr>
            <p:nvPr/>
          </p:nvSpPr>
          <p:spPr bwMode="blackGray">
            <a:xfrm>
              <a:off x="5638800" y="38862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3b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029200" y="4038600"/>
            <a:ext cx="533400" cy="609600"/>
            <a:chOff x="5029200" y="4038600"/>
            <a:chExt cx="533400" cy="609600"/>
          </a:xfrm>
        </p:grpSpPr>
        <p:sp>
          <p:nvSpPr>
            <p:cNvPr id="531474" name="Line 18"/>
            <p:cNvSpPr>
              <a:spLocks noChangeShapeType="1"/>
            </p:cNvSpPr>
            <p:nvPr/>
          </p:nvSpPr>
          <p:spPr bwMode="blackGray">
            <a:xfrm>
              <a:off x="5029200" y="40386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1478" name="Oval 22"/>
            <p:cNvSpPr>
              <a:spLocks noChangeArrowheads="1"/>
            </p:cNvSpPr>
            <p:nvPr/>
          </p:nvSpPr>
          <p:spPr bwMode="blackGray">
            <a:xfrm>
              <a:off x="5257800" y="43434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3a</a:t>
              </a:r>
            </a:p>
          </p:txBody>
        </p:sp>
      </p:grpSp>
      <p:sp>
        <p:nvSpPr>
          <p:cNvPr id="531493" name="Line 37"/>
          <p:cNvSpPr>
            <a:spLocks noChangeShapeType="1"/>
          </p:cNvSpPr>
          <p:nvPr/>
        </p:nvSpPr>
        <p:spPr bwMode="blackGray">
          <a:xfrm flipH="1">
            <a:off x="5638800" y="42672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1494" name="Line 38"/>
          <p:cNvSpPr>
            <a:spLocks noChangeShapeType="1"/>
          </p:cNvSpPr>
          <p:nvPr/>
        </p:nvSpPr>
        <p:spPr bwMode="blackGray">
          <a:xfrm flipH="1">
            <a:off x="5257800" y="38100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1495" name="Line 39"/>
          <p:cNvSpPr>
            <a:spLocks noChangeShapeType="1"/>
          </p:cNvSpPr>
          <p:nvPr/>
        </p:nvSpPr>
        <p:spPr bwMode="blackGray">
          <a:xfrm flipH="1">
            <a:off x="5257800" y="47244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1496" name="Line 40"/>
          <p:cNvSpPr>
            <a:spLocks noChangeShapeType="1"/>
          </p:cNvSpPr>
          <p:nvPr/>
        </p:nvSpPr>
        <p:spPr bwMode="blackGray">
          <a:xfrm>
            <a:off x="4876800" y="4267200"/>
            <a:ext cx="304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 Traversal [2]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37" name="Picture 36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39" name="Line 29"/>
          <p:cNvSpPr>
            <a:spLocks noChangeShapeType="1"/>
          </p:cNvSpPr>
          <p:nvPr/>
        </p:nvSpPr>
        <p:spPr bwMode="blackGray">
          <a:xfrm>
            <a:off x="1828800" y="4267200"/>
            <a:ext cx="2133600" cy="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blackGray">
          <a:xfrm>
            <a:off x="3581400" y="4495800"/>
            <a:ext cx="2286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34"/>
          <p:cNvSpPr>
            <a:spLocks noChangeShapeType="1"/>
          </p:cNvSpPr>
          <p:nvPr/>
        </p:nvSpPr>
        <p:spPr bwMode="blackGray">
          <a:xfrm>
            <a:off x="3581400" y="426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blackGray">
          <a:xfrm>
            <a:off x="3581400" y="4114800"/>
            <a:ext cx="2286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3200400" y="3962400"/>
            <a:ext cx="457200" cy="685800"/>
            <a:chOff x="3200400" y="3962400"/>
            <a:chExt cx="457200" cy="685800"/>
          </a:xfrm>
        </p:grpSpPr>
        <p:sp>
          <p:nvSpPr>
            <p:cNvPr id="42" name="Text Box 28"/>
            <p:cNvSpPr txBox="1">
              <a:spLocks noChangeArrowheads="1"/>
            </p:cNvSpPr>
            <p:nvPr/>
          </p:nvSpPr>
          <p:spPr bwMode="blackGray">
            <a:xfrm>
              <a:off x="3200400" y="43434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3b</a:t>
              </a:r>
            </a:p>
          </p:txBody>
        </p:sp>
        <p:sp>
          <p:nvSpPr>
            <p:cNvPr id="44" name="Line 33"/>
            <p:cNvSpPr>
              <a:spLocks noChangeShapeType="1"/>
            </p:cNvSpPr>
            <p:nvPr/>
          </p:nvSpPr>
          <p:spPr bwMode="blackGray">
            <a:xfrm>
              <a:off x="3581400" y="39624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35"/>
            <p:cNvSpPr txBox="1">
              <a:spLocks noChangeArrowheads="1"/>
            </p:cNvSpPr>
            <p:nvPr/>
          </p:nvSpPr>
          <p:spPr bwMode="blackGray">
            <a:xfrm>
              <a:off x="3200400" y="39624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3a</a:t>
              </a:r>
            </a:p>
          </p:txBody>
        </p:sp>
      </p:grpSp>
      <p:sp>
        <p:nvSpPr>
          <p:cNvPr id="47" name="AutoShape 36"/>
          <p:cNvSpPr>
            <a:spLocks noChangeArrowheads="1"/>
          </p:cNvSpPr>
          <p:nvPr/>
        </p:nvSpPr>
        <p:spPr bwMode="blackGray">
          <a:xfrm>
            <a:off x="3048000" y="3810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blackGray">
          <a:xfrm>
            <a:off x="2667000" y="3733800"/>
            <a:ext cx="228600" cy="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2590800" y="3581400"/>
            <a:ext cx="381000" cy="685800"/>
            <a:chOff x="2590800" y="3581400"/>
            <a:chExt cx="381000" cy="685800"/>
          </a:xfrm>
        </p:grpSpPr>
        <p:sp>
          <p:nvSpPr>
            <p:cNvPr id="56" name="Text Box 12"/>
            <p:cNvSpPr txBox="1">
              <a:spLocks noChangeArrowheads="1"/>
            </p:cNvSpPr>
            <p:nvPr/>
          </p:nvSpPr>
          <p:spPr bwMode="blackGray">
            <a:xfrm>
              <a:off x="2590800" y="3810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2</a:t>
              </a:r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blackGray">
            <a:xfrm>
              <a:off x="2667000" y="35814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0" name="Line 8"/>
          <p:cNvSpPr>
            <a:spLocks noChangeShapeType="1"/>
          </p:cNvSpPr>
          <p:nvPr/>
        </p:nvSpPr>
        <p:spPr bwMode="blackGray">
          <a:xfrm>
            <a:off x="2133600" y="4267200"/>
            <a:ext cx="0" cy="22860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4876800" y="3581400"/>
            <a:ext cx="533400" cy="609600"/>
            <a:chOff x="4876800" y="3581400"/>
            <a:chExt cx="533400" cy="609600"/>
          </a:xfrm>
        </p:grpSpPr>
        <p:sp>
          <p:nvSpPr>
            <p:cNvPr id="531472" name="Line 16"/>
            <p:cNvSpPr>
              <a:spLocks noChangeShapeType="1"/>
            </p:cNvSpPr>
            <p:nvPr/>
          </p:nvSpPr>
          <p:spPr bwMode="blackGray">
            <a:xfrm flipH="1">
              <a:off x="5029200" y="35814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31476" name="Oval 20"/>
            <p:cNvSpPr>
              <a:spLocks noChangeArrowheads="1"/>
            </p:cNvSpPr>
            <p:nvPr/>
          </p:nvSpPr>
          <p:spPr bwMode="blackGray">
            <a:xfrm>
              <a:off x="4876800" y="38862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</p:grpSp>
      <p:sp>
        <p:nvSpPr>
          <p:cNvPr id="531475" name="Oval 19"/>
          <p:cNvSpPr>
            <a:spLocks noChangeArrowheads="1"/>
          </p:cNvSpPr>
          <p:nvPr/>
        </p:nvSpPr>
        <p:spPr bwMode="blackGray">
          <a:xfrm>
            <a:off x="5257800" y="3429000"/>
            <a:ext cx="304800" cy="304800"/>
          </a:xfrm>
          <a:prstGeom prst="ellipse">
            <a:avLst/>
          </a:prstGeom>
          <a:solidFill>
            <a:srgbClr val="6699FF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3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1000"/>
                                        <p:tgtEl>
                                          <p:spTgt spid="53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3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3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53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31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531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uiExpand="1" build="p"/>
      <p:bldP spid="531493" grpId="0" animBg="1"/>
      <p:bldP spid="531494" grpId="0" animBg="1"/>
      <p:bldP spid="531495" grpId="0" animBg="1"/>
      <p:bldP spid="531496" grpId="0" animBg="1"/>
      <p:bldP spid="39" grpId="0" animBg="1"/>
      <p:bldP spid="43" grpId="0" animBg="1"/>
      <p:bldP spid="45" grpId="0" animBg="1"/>
      <p:bldP spid="41" grpId="0" animBg="1"/>
      <p:bldP spid="47" grpId="0" animBg="1"/>
      <p:bldP spid="55" grpId="0" animBg="1"/>
      <p:bldP spid="60" grpId="0" animBg="1"/>
      <p:bldP spid="5314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/>
              <a:t>BSP trees are primarily useful when a back-to-front or front-to-back ordering is desired:</a:t>
            </a:r>
          </a:p>
          <a:p>
            <a:pPr lvl="1"/>
            <a:r>
              <a:rPr lang="en-US" sz="2000" b="1" dirty="0"/>
              <a:t>For </a:t>
            </a:r>
            <a:r>
              <a:rPr lang="en-US" sz="2000" b="1" dirty="0" smtClean="0"/>
              <a:t>HSR</a:t>
            </a:r>
            <a:endParaRPr lang="en-US" sz="2000" b="1" dirty="0"/>
          </a:p>
          <a:p>
            <a:pPr lvl="1"/>
            <a:r>
              <a:rPr lang="en-US" sz="2000" b="1" dirty="0"/>
              <a:t>For translucency via </a:t>
            </a:r>
            <a:r>
              <a:rPr lang="en-US" sz="2000" b="1" dirty="0" smtClean="0"/>
              <a:t>blending</a:t>
            </a:r>
            <a:endParaRPr lang="en-US" sz="2000" b="1" dirty="0"/>
          </a:p>
          <a:p>
            <a:r>
              <a:rPr lang="en-US" sz="2400" b="1" dirty="0"/>
              <a:t>Since it can take some time to construct a BSP tree, they are useful primarily for:</a:t>
            </a:r>
          </a:p>
          <a:p>
            <a:pPr lvl="1"/>
            <a:r>
              <a:rPr lang="en-US" sz="2000" b="1" dirty="0"/>
              <a:t>Static </a:t>
            </a:r>
            <a:r>
              <a:rPr lang="en-US" sz="2000" b="1" dirty="0" smtClean="0"/>
              <a:t>scenes</a:t>
            </a:r>
            <a:endParaRPr lang="en-US" sz="2000" b="1" dirty="0"/>
          </a:p>
          <a:p>
            <a:pPr lvl="1"/>
            <a:r>
              <a:rPr lang="en-US" sz="2000" b="1" dirty="0"/>
              <a:t>Some dynamic objects are </a:t>
            </a:r>
            <a:r>
              <a:rPr lang="en-US" sz="2000" b="1" dirty="0" smtClean="0"/>
              <a:t>acceptable</a:t>
            </a:r>
            <a:endParaRPr lang="en-US" sz="2000" b="1" dirty="0"/>
          </a:p>
          <a:p>
            <a:r>
              <a:rPr lang="en-US" sz="2400" b="1" dirty="0"/>
              <a:t>BSP-tree techniques are generally a waste of effort for small scenes. We use them on:</a:t>
            </a:r>
          </a:p>
          <a:p>
            <a:pPr lvl="1"/>
            <a:r>
              <a:rPr lang="en-US" sz="2000" b="1" dirty="0"/>
              <a:t>Large, complex </a:t>
            </a:r>
            <a:r>
              <a:rPr lang="en-US" sz="2000" b="1" dirty="0" smtClean="0"/>
              <a:t>scenes</a:t>
            </a:r>
            <a:endParaRPr lang="en-US" sz="2000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What Are They Good For?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1" name="Picture 1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 smtClean="0"/>
              <a:t>Order </a:t>
            </a:r>
            <a:r>
              <a:rPr lang="en-US" sz="1800" b="1" dirty="0"/>
              <a:t>in which we iterate through the facets can matter a great </a:t>
            </a:r>
            <a:r>
              <a:rPr lang="en-US" sz="1800" b="1" dirty="0" smtClean="0"/>
              <a:t>deal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Consider our simple example </a:t>
            </a:r>
            <a:r>
              <a:rPr lang="en-US" b="1" dirty="0" smtClean="0"/>
              <a:t>again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If </a:t>
            </a:r>
            <a:r>
              <a:rPr lang="en-US" b="1" dirty="0"/>
              <a:t>we change the ordering, we can obtain a simpler BSP </a:t>
            </a:r>
            <a:r>
              <a:rPr lang="en-US" b="1" dirty="0" smtClean="0"/>
              <a:t>tree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 smtClean="0"/>
              <a:t>If </a:t>
            </a:r>
            <a:r>
              <a:rPr lang="en-US" sz="1800" b="1" dirty="0"/>
              <a:t>a scene is not going to change, and the BSP tree will be used many times, then it may be worth a large amount of preprocessing time to find the best possible BSP </a:t>
            </a:r>
            <a:r>
              <a:rPr lang="en-US" sz="1800" b="1" dirty="0" smtClean="0"/>
              <a:t>tree</a:t>
            </a:r>
            <a:endParaRPr lang="en-US" sz="18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1219200" y="2286000"/>
            <a:ext cx="1676400" cy="1066800"/>
            <a:chOff x="1219200" y="2590800"/>
            <a:chExt cx="1676400" cy="1066800"/>
          </a:xfrm>
        </p:grpSpPr>
        <p:sp>
          <p:nvSpPr>
            <p:cNvPr id="529412" name="Line 4"/>
            <p:cNvSpPr>
              <a:spLocks noChangeShapeType="1"/>
            </p:cNvSpPr>
            <p:nvPr/>
          </p:nvSpPr>
          <p:spPr bwMode="blackGray">
            <a:xfrm>
              <a:off x="1371600" y="3276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3" name="Line 5"/>
            <p:cNvSpPr>
              <a:spLocks noChangeShapeType="1"/>
            </p:cNvSpPr>
            <p:nvPr/>
          </p:nvSpPr>
          <p:spPr bwMode="blackGray">
            <a:xfrm>
              <a:off x="1905000" y="2743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4" name="Line 6"/>
            <p:cNvSpPr>
              <a:spLocks noChangeShapeType="1"/>
            </p:cNvSpPr>
            <p:nvPr/>
          </p:nvSpPr>
          <p:spPr bwMode="blackGray">
            <a:xfrm>
              <a:off x="2667000" y="3124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5" name="Line 7"/>
            <p:cNvSpPr>
              <a:spLocks noChangeShapeType="1"/>
            </p:cNvSpPr>
            <p:nvPr/>
          </p:nvSpPr>
          <p:spPr bwMode="blackGray">
            <a:xfrm>
              <a:off x="1219200" y="32766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6" name="Line 8"/>
            <p:cNvSpPr>
              <a:spLocks noChangeShapeType="1"/>
            </p:cNvSpPr>
            <p:nvPr/>
          </p:nvSpPr>
          <p:spPr bwMode="blackGray">
            <a:xfrm>
              <a:off x="1905000" y="2590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7" name="Line 9"/>
            <p:cNvSpPr>
              <a:spLocks noChangeShapeType="1"/>
            </p:cNvSpPr>
            <p:nvPr/>
          </p:nvSpPr>
          <p:spPr bwMode="blackGray">
            <a:xfrm>
              <a:off x="2667000" y="2971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18" name="Text Box 10"/>
            <p:cNvSpPr txBox="1">
              <a:spLocks noChangeArrowheads="1"/>
            </p:cNvSpPr>
            <p:nvPr/>
          </p:nvSpPr>
          <p:spPr bwMode="blackGray">
            <a:xfrm>
              <a:off x="1371600" y="3276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1</a:t>
              </a:r>
            </a:p>
          </p:txBody>
        </p:sp>
        <p:sp>
          <p:nvSpPr>
            <p:cNvPr id="529419" name="Text Box 11"/>
            <p:cNvSpPr txBox="1">
              <a:spLocks noChangeArrowheads="1"/>
            </p:cNvSpPr>
            <p:nvPr/>
          </p:nvSpPr>
          <p:spPr bwMode="blackGray">
            <a:xfrm>
              <a:off x="1828800" y="2819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  <p:sp>
          <p:nvSpPr>
            <p:cNvPr id="529420" name="Text Box 12"/>
            <p:cNvSpPr txBox="1">
              <a:spLocks noChangeArrowheads="1"/>
            </p:cNvSpPr>
            <p:nvPr/>
          </p:nvSpPr>
          <p:spPr bwMode="blackGray">
            <a:xfrm>
              <a:off x="2362200" y="3200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086600" y="2209800"/>
            <a:ext cx="1066800" cy="1219200"/>
            <a:chOff x="7086600" y="2514600"/>
            <a:chExt cx="1066800" cy="1219200"/>
          </a:xfrm>
        </p:grpSpPr>
        <p:sp>
          <p:nvSpPr>
            <p:cNvPr id="529424" name="Line 16"/>
            <p:cNvSpPr>
              <a:spLocks noChangeShapeType="1"/>
            </p:cNvSpPr>
            <p:nvPr/>
          </p:nvSpPr>
          <p:spPr bwMode="blackGray">
            <a:xfrm flipH="1">
              <a:off x="7239000" y="2667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5" name="Line 17"/>
            <p:cNvSpPr>
              <a:spLocks noChangeShapeType="1"/>
            </p:cNvSpPr>
            <p:nvPr/>
          </p:nvSpPr>
          <p:spPr bwMode="blackGray">
            <a:xfrm>
              <a:off x="7620000" y="2667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6" name="Line 18"/>
            <p:cNvSpPr>
              <a:spLocks noChangeShapeType="1"/>
            </p:cNvSpPr>
            <p:nvPr/>
          </p:nvSpPr>
          <p:spPr bwMode="blackGray">
            <a:xfrm>
              <a:off x="7239000" y="31242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7" name="Oval 19"/>
            <p:cNvSpPr>
              <a:spLocks noChangeArrowheads="1"/>
            </p:cNvSpPr>
            <p:nvPr/>
          </p:nvSpPr>
          <p:spPr bwMode="blackGray">
            <a:xfrm>
              <a:off x="7467600" y="2514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29428" name="Oval 20"/>
            <p:cNvSpPr>
              <a:spLocks noChangeArrowheads="1"/>
            </p:cNvSpPr>
            <p:nvPr/>
          </p:nvSpPr>
          <p:spPr bwMode="blackGray">
            <a:xfrm>
              <a:off x="7086600" y="2971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29429" name="Oval 21"/>
            <p:cNvSpPr>
              <a:spLocks noChangeArrowheads="1"/>
            </p:cNvSpPr>
            <p:nvPr/>
          </p:nvSpPr>
          <p:spPr bwMode="blackGray">
            <a:xfrm>
              <a:off x="7848600" y="2971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3b</a:t>
              </a:r>
            </a:p>
          </p:txBody>
        </p:sp>
        <p:sp>
          <p:nvSpPr>
            <p:cNvPr id="529430" name="Oval 22"/>
            <p:cNvSpPr>
              <a:spLocks noChangeArrowheads="1"/>
            </p:cNvSpPr>
            <p:nvPr/>
          </p:nvSpPr>
          <p:spPr bwMode="blackGray">
            <a:xfrm>
              <a:off x="7467600" y="34290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3a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810000" y="2286000"/>
            <a:ext cx="2133600" cy="1066800"/>
            <a:chOff x="3810000" y="2590800"/>
            <a:chExt cx="2133600" cy="1066800"/>
          </a:xfrm>
        </p:grpSpPr>
        <p:sp>
          <p:nvSpPr>
            <p:cNvPr id="529431" name="Line 23"/>
            <p:cNvSpPr>
              <a:spLocks noChangeShapeType="1"/>
            </p:cNvSpPr>
            <p:nvPr/>
          </p:nvSpPr>
          <p:spPr bwMode="blackGray">
            <a:xfrm>
              <a:off x="4267200" y="32766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2" name="Line 24"/>
            <p:cNvSpPr>
              <a:spLocks noChangeShapeType="1"/>
            </p:cNvSpPr>
            <p:nvPr/>
          </p:nvSpPr>
          <p:spPr bwMode="blackGray">
            <a:xfrm>
              <a:off x="4800600" y="2743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3" name="Line 25"/>
            <p:cNvSpPr>
              <a:spLocks noChangeShapeType="1"/>
            </p:cNvSpPr>
            <p:nvPr/>
          </p:nvSpPr>
          <p:spPr bwMode="blackGray">
            <a:xfrm>
              <a:off x="5562600" y="3124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4" name="Text Box 26"/>
            <p:cNvSpPr txBox="1">
              <a:spLocks noChangeArrowheads="1"/>
            </p:cNvSpPr>
            <p:nvPr/>
          </p:nvSpPr>
          <p:spPr bwMode="blackGray">
            <a:xfrm>
              <a:off x="4267200" y="3276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1</a:t>
              </a:r>
            </a:p>
          </p:txBody>
        </p:sp>
        <p:sp>
          <p:nvSpPr>
            <p:cNvPr id="529435" name="Text Box 27"/>
            <p:cNvSpPr txBox="1">
              <a:spLocks noChangeArrowheads="1"/>
            </p:cNvSpPr>
            <p:nvPr/>
          </p:nvSpPr>
          <p:spPr bwMode="blackGray">
            <a:xfrm>
              <a:off x="4724400" y="2819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  <p:sp>
          <p:nvSpPr>
            <p:cNvPr id="529436" name="Text Box 28"/>
            <p:cNvSpPr txBox="1">
              <a:spLocks noChangeArrowheads="1"/>
            </p:cNvSpPr>
            <p:nvPr/>
          </p:nvSpPr>
          <p:spPr bwMode="blackGray">
            <a:xfrm>
              <a:off x="5181600" y="33528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3b</a:t>
              </a:r>
            </a:p>
          </p:txBody>
        </p:sp>
        <p:sp>
          <p:nvSpPr>
            <p:cNvPr id="529437" name="Line 29"/>
            <p:cNvSpPr>
              <a:spLocks noChangeShapeType="1"/>
            </p:cNvSpPr>
            <p:nvPr/>
          </p:nvSpPr>
          <p:spPr bwMode="blackGray">
            <a:xfrm>
              <a:off x="3810000" y="3276600"/>
              <a:ext cx="2133600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8" name="Line 30"/>
            <p:cNvSpPr>
              <a:spLocks noChangeShapeType="1"/>
            </p:cNvSpPr>
            <p:nvPr/>
          </p:nvSpPr>
          <p:spPr bwMode="blackGray">
            <a:xfrm>
              <a:off x="5562600" y="35052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39" name="Line 31"/>
            <p:cNvSpPr>
              <a:spLocks noChangeShapeType="1"/>
            </p:cNvSpPr>
            <p:nvPr/>
          </p:nvSpPr>
          <p:spPr bwMode="blackGray">
            <a:xfrm>
              <a:off x="4114800" y="32766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0" name="Line 32"/>
            <p:cNvSpPr>
              <a:spLocks noChangeShapeType="1"/>
            </p:cNvSpPr>
            <p:nvPr/>
          </p:nvSpPr>
          <p:spPr bwMode="blackGray">
            <a:xfrm>
              <a:off x="4800600" y="2590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1" name="Line 33"/>
            <p:cNvSpPr>
              <a:spLocks noChangeShapeType="1"/>
            </p:cNvSpPr>
            <p:nvPr/>
          </p:nvSpPr>
          <p:spPr bwMode="blackGray">
            <a:xfrm>
              <a:off x="5562600" y="29718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2" name="Line 34"/>
            <p:cNvSpPr>
              <a:spLocks noChangeShapeType="1"/>
            </p:cNvSpPr>
            <p:nvPr/>
          </p:nvSpPr>
          <p:spPr bwMode="blackGray">
            <a:xfrm>
              <a:off x="5562600" y="32766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3" name="Text Box 35"/>
            <p:cNvSpPr txBox="1">
              <a:spLocks noChangeArrowheads="1"/>
            </p:cNvSpPr>
            <p:nvPr/>
          </p:nvSpPr>
          <p:spPr bwMode="blackGray">
            <a:xfrm>
              <a:off x="5181600" y="2971800"/>
              <a:ext cx="457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3a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086600" y="3810000"/>
            <a:ext cx="1066800" cy="762000"/>
            <a:chOff x="7086600" y="4419600"/>
            <a:chExt cx="1066800" cy="762000"/>
          </a:xfrm>
        </p:grpSpPr>
        <p:sp>
          <p:nvSpPr>
            <p:cNvPr id="529421" name="Line 13"/>
            <p:cNvSpPr>
              <a:spLocks noChangeShapeType="1"/>
            </p:cNvSpPr>
            <p:nvPr/>
          </p:nvSpPr>
          <p:spPr bwMode="blackGray">
            <a:xfrm flipH="1">
              <a:off x="7239000" y="4572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3" name="Oval 15"/>
            <p:cNvSpPr>
              <a:spLocks noChangeArrowheads="1"/>
            </p:cNvSpPr>
            <p:nvPr/>
          </p:nvSpPr>
          <p:spPr bwMode="blackGray">
            <a:xfrm>
              <a:off x="7086600" y="4876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2</a:t>
              </a:r>
            </a:p>
          </p:txBody>
        </p:sp>
        <p:sp>
          <p:nvSpPr>
            <p:cNvPr id="529444" name="Line 36"/>
            <p:cNvSpPr>
              <a:spLocks noChangeShapeType="1"/>
            </p:cNvSpPr>
            <p:nvPr/>
          </p:nvSpPr>
          <p:spPr bwMode="blackGray">
            <a:xfrm>
              <a:off x="7620000" y="4572000"/>
              <a:ext cx="3810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22" name="Oval 14"/>
            <p:cNvSpPr>
              <a:spLocks noChangeArrowheads="1"/>
            </p:cNvSpPr>
            <p:nvPr/>
          </p:nvSpPr>
          <p:spPr bwMode="blackGray">
            <a:xfrm>
              <a:off x="7467600" y="44196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529445" name="Oval 37"/>
            <p:cNvSpPr>
              <a:spLocks noChangeArrowheads="1"/>
            </p:cNvSpPr>
            <p:nvPr/>
          </p:nvSpPr>
          <p:spPr bwMode="blackGray">
            <a:xfrm>
              <a:off x="7848600" y="4876800"/>
              <a:ext cx="304800" cy="304800"/>
            </a:xfrm>
            <a:prstGeom prst="ellipse">
              <a:avLst/>
            </a:prstGeom>
            <a:solidFill>
              <a:srgbClr val="6699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3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219200" y="3505200"/>
            <a:ext cx="1676400" cy="1066800"/>
            <a:chOff x="1219200" y="3810000"/>
            <a:chExt cx="1676400" cy="1066800"/>
          </a:xfrm>
        </p:grpSpPr>
        <p:sp>
          <p:nvSpPr>
            <p:cNvPr id="529446" name="Line 38"/>
            <p:cNvSpPr>
              <a:spLocks noChangeShapeType="1"/>
            </p:cNvSpPr>
            <p:nvPr/>
          </p:nvSpPr>
          <p:spPr bwMode="blackGray">
            <a:xfrm>
              <a:off x="1371600" y="4495800"/>
              <a:ext cx="0" cy="22860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7" name="Line 39"/>
            <p:cNvSpPr>
              <a:spLocks noChangeShapeType="1"/>
            </p:cNvSpPr>
            <p:nvPr/>
          </p:nvSpPr>
          <p:spPr bwMode="blackGray">
            <a:xfrm>
              <a:off x="1905000" y="39624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8" name="Line 40"/>
            <p:cNvSpPr>
              <a:spLocks noChangeShapeType="1"/>
            </p:cNvSpPr>
            <p:nvPr/>
          </p:nvSpPr>
          <p:spPr bwMode="blackGray">
            <a:xfrm>
              <a:off x="2667000" y="4343400"/>
              <a:ext cx="228600" cy="0"/>
            </a:xfrm>
            <a:prstGeom prst="line">
              <a:avLst/>
            </a:prstGeom>
            <a:noFill/>
            <a:ln w="9525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49" name="Line 41"/>
            <p:cNvSpPr>
              <a:spLocks noChangeShapeType="1"/>
            </p:cNvSpPr>
            <p:nvPr/>
          </p:nvSpPr>
          <p:spPr bwMode="blackGray">
            <a:xfrm>
              <a:off x="1219200" y="44958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50" name="Line 42"/>
            <p:cNvSpPr>
              <a:spLocks noChangeShapeType="1"/>
            </p:cNvSpPr>
            <p:nvPr/>
          </p:nvSpPr>
          <p:spPr bwMode="blackGray">
            <a:xfrm>
              <a:off x="1905000" y="38100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51" name="Line 43"/>
            <p:cNvSpPr>
              <a:spLocks noChangeShapeType="1"/>
            </p:cNvSpPr>
            <p:nvPr/>
          </p:nvSpPr>
          <p:spPr bwMode="blackGray">
            <a:xfrm>
              <a:off x="2667000" y="4191000"/>
              <a:ext cx="0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52" name="Text Box 44"/>
            <p:cNvSpPr txBox="1">
              <a:spLocks noChangeArrowheads="1"/>
            </p:cNvSpPr>
            <p:nvPr/>
          </p:nvSpPr>
          <p:spPr bwMode="blackGray">
            <a:xfrm>
              <a:off x="1371600" y="44958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529453" name="Text Box 45"/>
            <p:cNvSpPr txBox="1">
              <a:spLocks noChangeArrowheads="1"/>
            </p:cNvSpPr>
            <p:nvPr/>
          </p:nvSpPr>
          <p:spPr bwMode="blackGray">
            <a:xfrm>
              <a:off x="1828800" y="4038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529454" name="Text Box 46"/>
            <p:cNvSpPr txBox="1">
              <a:spLocks noChangeArrowheads="1"/>
            </p:cNvSpPr>
            <p:nvPr/>
          </p:nvSpPr>
          <p:spPr bwMode="blackGray">
            <a:xfrm>
              <a:off x="2362200" y="44196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sp>
        <p:nvSpPr>
          <p:cNvPr id="529455" name="Line 47"/>
          <p:cNvSpPr>
            <a:spLocks noChangeShapeType="1"/>
          </p:cNvSpPr>
          <p:nvPr/>
        </p:nvSpPr>
        <p:spPr bwMode="blackGray">
          <a:xfrm>
            <a:off x="3200400" y="2819400"/>
            <a:ext cx="533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9456" name="Line 48"/>
          <p:cNvSpPr>
            <a:spLocks noChangeShapeType="1"/>
          </p:cNvSpPr>
          <p:nvPr/>
        </p:nvSpPr>
        <p:spPr bwMode="blackGray">
          <a:xfrm>
            <a:off x="6172200" y="2819400"/>
            <a:ext cx="533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9457" name="Line 49"/>
          <p:cNvSpPr>
            <a:spLocks noChangeShapeType="1"/>
          </p:cNvSpPr>
          <p:nvPr/>
        </p:nvSpPr>
        <p:spPr bwMode="blackGray">
          <a:xfrm>
            <a:off x="3200400" y="4191000"/>
            <a:ext cx="35052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762000" y="3429000"/>
            <a:ext cx="1066800" cy="685800"/>
            <a:chOff x="762000" y="3733800"/>
            <a:chExt cx="1066800" cy="685800"/>
          </a:xfrm>
        </p:grpSpPr>
        <p:sp>
          <p:nvSpPr>
            <p:cNvPr id="529459" name="Line 51"/>
            <p:cNvSpPr>
              <a:spLocks noChangeShapeType="1"/>
            </p:cNvSpPr>
            <p:nvPr/>
          </p:nvSpPr>
          <p:spPr bwMode="blackGray">
            <a:xfrm>
              <a:off x="1600200" y="4038600"/>
              <a:ext cx="2286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60" name="Line 52"/>
            <p:cNvSpPr>
              <a:spLocks noChangeShapeType="1"/>
            </p:cNvSpPr>
            <p:nvPr/>
          </p:nvSpPr>
          <p:spPr bwMode="blackGray">
            <a:xfrm>
              <a:off x="1447800" y="4191000"/>
              <a:ext cx="762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29461" name="Text Box 53"/>
            <p:cNvSpPr txBox="1">
              <a:spLocks noChangeArrowheads="1"/>
            </p:cNvSpPr>
            <p:nvPr/>
          </p:nvSpPr>
          <p:spPr bwMode="blackGray">
            <a:xfrm>
              <a:off x="762000" y="3733800"/>
              <a:ext cx="914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/>
                <a:t>numbers</a:t>
              </a:r>
              <a:br>
                <a:rPr lang="en-US" sz="1200"/>
              </a:br>
              <a:r>
                <a:rPr lang="en-US" sz="1200"/>
                <a:t>reversed</a:t>
              </a:r>
            </a:p>
          </p:txBody>
        </p:sp>
      </p:grpSp>
      <p:sp>
        <p:nvSpPr>
          <p:cNvPr id="63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 Optimization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65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66" name="Picture 65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2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2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9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uiExpand="1" build="p"/>
      <p:bldP spid="529455" grpId="0" animBg="1"/>
      <p:bldP spid="529456" grpId="0" animBg="1"/>
      <p:bldP spid="52945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When dealing with BSP trees, we need to determine inside or outside many times. What exactly does this mean?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A facet lies entirely on one side of a plane if all of its vertices lie on that side.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Vertices are points. The position of the observer is also a point.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Thus, given a facet and a point, we need to be able to determine on which side of the facet’s plane the point lies.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We assume we know the normal vector of the facet (and that it points toward the “outside”).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If not, compute the normal using a cross product.</a:t>
            </a:r>
          </a:p>
          <a:p>
            <a:pPr lvl="1">
              <a:lnSpc>
                <a:spcPct val="90000"/>
              </a:lnSpc>
            </a:pPr>
            <a:r>
              <a:rPr lang="en-US" sz="1800" b="1" dirty="0"/>
              <a:t>If you are using </a:t>
            </a:r>
            <a:r>
              <a:rPr lang="en-US" sz="1800" b="1" dirty="0" err="1">
                <a:latin typeface="Courier New" pitchFamily="49" charset="0"/>
              </a:rPr>
              <a:t>vecpos.h</a:t>
            </a:r>
            <a:r>
              <a:rPr lang="en-US" sz="1800" b="1" dirty="0"/>
              <a:t>, and three non-</a:t>
            </a:r>
            <a:r>
              <a:rPr lang="en-US" sz="1800" b="1" dirty="0" err="1"/>
              <a:t>colinear</a:t>
            </a:r>
            <a:r>
              <a:rPr lang="en-US" sz="1800" b="1" dirty="0"/>
              <a:t> vertices of the facet are stored in </a:t>
            </a:r>
            <a:r>
              <a:rPr lang="en-US" sz="1800" b="1" dirty="0">
                <a:latin typeface="Courier New" pitchFamily="49" charset="0"/>
              </a:rPr>
              <a:t>pos</a:t>
            </a:r>
            <a:r>
              <a:rPr lang="en-US" sz="1800" b="1" dirty="0"/>
              <a:t> variables </a:t>
            </a:r>
            <a:r>
              <a:rPr lang="en-US" sz="1800" b="1" dirty="0">
                <a:latin typeface="Courier New" pitchFamily="49" charset="0"/>
              </a:rPr>
              <a:t>p1</a:t>
            </a:r>
            <a:r>
              <a:rPr lang="en-US" sz="1800" b="1" dirty="0"/>
              <a:t>, </a:t>
            </a:r>
            <a:r>
              <a:rPr lang="en-US" sz="1800" b="1" dirty="0">
                <a:latin typeface="Courier New" pitchFamily="49" charset="0"/>
              </a:rPr>
              <a:t>p2</a:t>
            </a:r>
            <a:r>
              <a:rPr lang="en-US" sz="1800" b="1" dirty="0"/>
              <a:t>, </a:t>
            </a:r>
            <a:r>
              <a:rPr lang="en-US" sz="1800" b="1" dirty="0">
                <a:latin typeface="Courier New" pitchFamily="49" charset="0"/>
              </a:rPr>
              <a:t>p3</a:t>
            </a:r>
            <a:r>
              <a:rPr lang="en-US" sz="1800" b="1" dirty="0"/>
              <a:t>, then you can find the normal as follows.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</a:rPr>
              <a:t>vec</a:t>
            </a:r>
            <a:r>
              <a:rPr lang="en-US" sz="2000" b="1" dirty="0">
                <a:latin typeface="Courier New" pitchFamily="49" charset="0"/>
              </a:rPr>
              <a:t> n = cross(p2-p1, p3-p1).normalized();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9" name="Picture 8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Finding Inside/Outside [1]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/>
              <a:t>To determine on which side of a facet’s plane a point lies: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Let N be the normal vector of the </a:t>
            </a:r>
            <a:r>
              <a:rPr lang="en-US" sz="1600" b="1" dirty="0" smtClean="0"/>
              <a:t>facet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Let p be a point in the facet’s </a:t>
            </a:r>
            <a:r>
              <a:rPr lang="en-US" sz="1600" b="1" dirty="0" smtClean="0"/>
              <a:t>plane</a:t>
            </a:r>
            <a:endParaRPr lang="en-US" sz="1600" b="1" dirty="0"/>
          </a:p>
          <a:p>
            <a:pPr lvl="2">
              <a:lnSpc>
                <a:spcPct val="90000"/>
              </a:lnSpc>
            </a:pPr>
            <a:r>
              <a:rPr lang="en-US" b="1" dirty="0"/>
              <a:t>Maybe p is a vertex of the facet?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Let z be the point we want to </a:t>
            </a:r>
            <a:r>
              <a:rPr lang="en-US" sz="1600" b="1" dirty="0" smtClean="0"/>
              <a:t>check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Compute (z – p) </a:t>
            </a:r>
            <a:r>
              <a:rPr lang="en-US" sz="1600" b="1" dirty="0">
                <a:cs typeface="Times New Roman" charset="0"/>
              </a:rPr>
              <a:t>·</a:t>
            </a:r>
            <a:r>
              <a:rPr lang="en-US" sz="1600" b="1" dirty="0"/>
              <a:t> </a:t>
            </a:r>
            <a:r>
              <a:rPr lang="en-US" sz="1600" b="1" dirty="0" smtClean="0"/>
              <a:t>N</a:t>
            </a:r>
            <a:endParaRPr lang="en-US" sz="1600" b="1" dirty="0"/>
          </a:p>
          <a:p>
            <a:pPr lvl="2">
              <a:lnSpc>
                <a:spcPct val="90000"/>
              </a:lnSpc>
            </a:pPr>
            <a:r>
              <a:rPr lang="en-US" b="1" dirty="0"/>
              <a:t>If this is positive, then z is on the </a:t>
            </a:r>
            <a:r>
              <a:rPr lang="en-US" b="1" dirty="0" smtClean="0"/>
              <a:t>outside</a:t>
            </a:r>
            <a:endParaRPr lang="en-US" b="1" dirty="0"/>
          </a:p>
          <a:p>
            <a:pPr lvl="2">
              <a:lnSpc>
                <a:spcPct val="90000"/>
              </a:lnSpc>
            </a:pPr>
            <a:r>
              <a:rPr lang="en-US" b="1" dirty="0"/>
              <a:t>Negative: </a:t>
            </a:r>
            <a:r>
              <a:rPr lang="en-US" b="1" dirty="0" smtClean="0"/>
              <a:t>inside</a:t>
            </a:r>
            <a:endParaRPr lang="en-US" b="1" dirty="0"/>
          </a:p>
          <a:p>
            <a:pPr lvl="2">
              <a:lnSpc>
                <a:spcPct val="90000"/>
              </a:lnSpc>
            </a:pPr>
            <a:r>
              <a:rPr lang="en-US" b="1" dirty="0"/>
              <a:t>Zero: on the </a:t>
            </a:r>
            <a:r>
              <a:rPr lang="en-US" b="1" dirty="0" smtClean="0"/>
              <a:t>plane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Using </a:t>
            </a:r>
            <a:r>
              <a:rPr lang="en-US" sz="1800" b="1" dirty="0" err="1">
                <a:latin typeface="Courier New" pitchFamily="49" charset="0"/>
              </a:rPr>
              <a:t>vecpos.h</a:t>
            </a:r>
            <a:r>
              <a:rPr lang="en-US" sz="1800" b="1" dirty="0"/>
              <a:t>, and continuing from previous </a:t>
            </a:r>
            <a:r>
              <a:rPr lang="en-US" sz="1800" b="1" dirty="0" smtClean="0"/>
              <a:t>slide:</a:t>
            </a: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 b="1" dirty="0" smtClean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pos </a:t>
            </a:r>
            <a:r>
              <a:rPr lang="en-US" sz="1600" b="1" dirty="0">
                <a:latin typeface="Courier New" pitchFamily="49" charset="0"/>
              </a:rPr>
              <a:t>z = </a:t>
            </a:r>
            <a:r>
              <a:rPr lang="en-US" sz="1600" b="1" i="1" dirty="0"/>
              <a:t>…</a:t>
            </a:r>
            <a:r>
              <a:rPr lang="en-US" sz="1600" b="1" dirty="0">
                <a:latin typeface="Courier New" pitchFamily="49" charset="0"/>
              </a:rPr>
              <a:t>;  // point to check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</a:rPr>
              <a:t>(dot(z-p1, n) &gt;= 0</a:t>
            </a:r>
            <a:r>
              <a:rPr lang="en-US" sz="1600" b="1" dirty="0" smtClean="0">
                <a:latin typeface="Courier New" pitchFamily="49" charset="0"/>
              </a:rPr>
              <a:t>.)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// Outside or on plane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else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dirty="0" smtClean="0">
                <a:latin typeface="Courier New" pitchFamily="49" charset="0"/>
              </a:rPr>
              <a:t>   // Inside</a:t>
            </a:r>
            <a:endParaRPr lang="en-US" sz="1600" b="1" dirty="0">
              <a:latin typeface="Courier New" pitchFamily="49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4" name="Picture 13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Finding Inside/Outside [2]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r>
              <a:rPr lang="en-US" sz="2400" b="1" dirty="0" smtClean="0"/>
              <a:t>May </a:t>
            </a:r>
            <a:r>
              <a:rPr lang="en-US" sz="2400" b="1" dirty="0"/>
              <a:t>need to split </a:t>
            </a:r>
            <a:r>
              <a:rPr lang="en-US" sz="2400" b="1" dirty="0" smtClean="0"/>
              <a:t>facet when constructing BSP tree</a:t>
            </a:r>
          </a:p>
          <a:p>
            <a:r>
              <a:rPr lang="en-US" sz="2400" b="1" dirty="0" smtClean="0"/>
              <a:t>Example</a:t>
            </a:r>
            <a:endParaRPr lang="en-US" sz="2400" b="1" dirty="0"/>
          </a:p>
          <a:p>
            <a:pPr lvl="1"/>
            <a:r>
              <a:rPr lang="en-US" sz="2000" b="1" dirty="0" smtClean="0"/>
              <a:t>Suppose </a:t>
            </a:r>
            <a:r>
              <a:rPr lang="en-US" sz="2000" b="1" dirty="0"/>
              <a:t>we have the facet shown below.</a:t>
            </a:r>
          </a:p>
          <a:p>
            <a:pPr lvl="1"/>
            <a:r>
              <a:rPr lang="en-US" sz="2000" b="1" dirty="0"/>
              <a:t>If all </a:t>
            </a:r>
            <a:r>
              <a:rPr lang="en-US" sz="2000" b="1" dirty="0" smtClean="0"/>
              <a:t>vertices </a:t>
            </a:r>
            <a:r>
              <a:rPr lang="en-US" sz="2000" b="1" dirty="0"/>
              <a:t>are (say) outside, then no split </a:t>
            </a:r>
            <a:r>
              <a:rPr lang="en-US" sz="2000" b="1" dirty="0" smtClean="0"/>
              <a:t>required</a:t>
            </a:r>
            <a:endParaRPr lang="en-US" sz="2000" b="1" dirty="0"/>
          </a:p>
          <a:p>
            <a:pPr lvl="1"/>
            <a:r>
              <a:rPr lang="en-US" sz="2000" b="1" dirty="0"/>
              <a:t>But if A, E, and F are outside (+), and B, C, and D are inside (–), then we must split into two </a:t>
            </a:r>
            <a:r>
              <a:rPr lang="en-US" sz="2000" b="1" dirty="0" smtClean="0"/>
              <a:t>facets</a:t>
            </a:r>
            <a:endParaRPr lang="en-US" sz="2000" b="1" dirty="0"/>
          </a:p>
        </p:txBody>
      </p:sp>
      <p:sp>
        <p:nvSpPr>
          <p:cNvPr id="542750" name="Freeform 30"/>
          <p:cNvSpPr>
            <a:spLocks/>
          </p:cNvSpPr>
          <p:nvPr/>
        </p:nvSpPr>
        <p:spPr bwMode="blackGray">
          <a:xfrm>
            <a:off x="3581400" y="4114800"/>
            <a:ext cx="1981200" cy="1219200"/>
          </a:xfrm>
          <a:custGeom>
            <a:avLst/>
            <a:gdLst/>
            <a:ahLst/>
            <a:cxnLst>
              <a:cxn ang="0">
                <a:pos x="336" y="768"/>
              </a:cxn>
              <a:cxn ang="0">
                <a:pos x="912" y="768"/>
              </a:cxn>
              <a:cxn ang="0">
                <a:pos x="1248" y="384"/>
              </a:cxn>
              <a:cxn ang="0">
                <a:pos x="912" y="0"/>
              </a:cxn>
              <a:cxn ang="0">
                <a:pos x="336" y="0"/>
              </a:cxn>
              <a:cxn ang="0">
                <a:pos x="0" y="384"/>
              </a:cxn>
              <a:cxn ang="0">
                <a:pos x="336" y="768"/>
              </a:cxn>
            </a:cxnLst>
            <a:rect l="0" t="0" r="r" b="b"/>
            <a:pathLst>
              <a:path w="1248" h="768">
                <a:moveTo>
                  <a:pt x="336" y="768"/>
                </a:moveTo>
                <a:lnTo>
                  <a:pt x="912" y="768"/>
                </a:lnTo>
                <a:lnTo>
                  <a:pt x="1248" y="384"/>
                </a:lnTo>
                <a:lnTo>
                  <a:pt x="912" y="0"/>
                </a:lnTo>
                <a:lnTo>
                  <a:pt x="336" y="0"/>
                </a:lnTo>
                <a:lnTo>
                  <a:pt x="0" y="384"/>
                </a:lnTo>
                <a:lnTo>
                  <a:pt x="336" y="768"/>
                </a:lnTo>
                <a:close/>
              </a:path>
            </a:pathLst>
          </a:cu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24" name="Line 4"/>
          <p:cNvSpPr>
            <a:spLocks noChangeShapeType="1"/>
          </p:cNvSpPr>
          <p:nvPr/>
        </p:nvSpPr>
        <p:spPr bwMode="blackGray">
          <a:xfrm>
            <a:off x="3581400" y="47244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25" name="Line 5"/>
          <p:cNvSpPr>
            <a:spLocks noChangeShapeType="1"/>
          </p:cNvSpPr>
          <p:nvPr/>
        </p:nvSpPr>
        <p:spPr bwMode="blackGray">
          <a:xfrm>
            <a:off x="4114800" y="5334000"/>
            <a:ext cx="914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26" name="Line 6"/>
          <p:cNvSpPr>
            <a:spLocks noChangeShapeType="1"/>
          </p:cNvSpPr>
          <p:nvPr/>
        </p:nvSpPr>
        <p:spPr bwMode="blackGray">
          <a:xfrm flipV="1">
            <a:off x="5029200" y="47244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27" name="Line 7"/>
          <p:cNvSpPr>
            <a:spLocks noChangeShapeType="1"/>
          </p:cNvSpPr>
          <p:nvPr/>
        </p:nvSpPr>
        <p:spPr bwMode="blackGray">
          <a:xfrm flipH="1" flipV="1">
            <a:off x="5029200" y="41148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28" name="Line 8"/>
          <p:cNvSpPr>
            <a:spLocks noChangeShapeType="1"/>
          </p:cNvSpPr>
          <p:nvPr/>
        </p:nvSpPr>
        <p:spPr bwMode="blackGray">
          <a:xfrm flipH="1" flipV="1">
            <a:off x="4114800" y="4114800"/>
            <a:ext cx="914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29" name="Line 9"/>
          <p:cNvSpPr>
            <a:spLocks noChangeShapeType="1"/>
          </p:cNvSpPr>
          <p:nvPr/>
        </p:nvSpPr>
        <p:spPr bwMode="blackGray">
          <a:xfrm flipH="1">
            <a:off x="3581400" y="41148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2730" name="Text Box 10"/>
          <p:cNvSpPr txBox="1">
            <a:spLocks noChangeArrowheads="1"/>
          </p:cNvSpPr>
          <p:nvPr/>
        </p:nvSpPr>
        <p:spPr bwMode="blackGray">
          <a:xfrm>
            <a:off x="3810000" y="5334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A</a:t>
            </a:r>
          </a:p>
        </p:txBody>
      </p:sp>
      <p:sp>
        <p:nvSpPr>
          <p:cNvPr id="542731" name="Text Box 11"/>
          <p:cNvSpPr txBox="1">
            <a:spLocks noChangeArrowheads="1"/>
          </p:cNvSpPr>
          <p:nvPr/>
        </p:nvSpPr>
        <p:spPr bwMode="blackGray">
          <a:xfrm>
            <a:off x="4953000" y="5334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B</a:t>
            </a:r>
          </a:p>
        </p:txBody>
      </p:sp>
      <p:sp>
        <p:nvSpPr>
          <p:cNvPr id="542732" name="Text Box 12"/>
          <p:cNvSpPr txBox="1">
            <a:spLocks noChangeArrowheads="1"/>
          </p:cNvSpPr>
          <p:nvPr/>
        </p:nvSpPr>
        <p:spPr bwMode="blackGray">
          <a:xfrm>
            <a:off x="5562600" y="4648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C</a:t>
            </a:r>
          </a:p>
        </p:txBody>
      </p:sp>
      <p:sp>
        <p:nvSpPr>
          <p:cNvPr id="542733" name="Text Box 13"/>
          <p:cNvSpPr txBox="1">
            <a:spLocks noChangeArrowheads="1"/>
          </p:cNvSpPr>
          <p:nvPr/>
        </p:nvSpPr>
        <p:spPr bwMode="blackGray">
          <a:xfrm>
            <a:off x="4953000" y="3810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</a:t>
            </a:r>
          </a:p>
        </p:txBody>
      </p:sp>
      <p:sp>
        <p:nvSpPr>
          <p:cNvPr id="542734" name="Text Box 14"/>
          <p:cNvSpPr txBox="1">
            <a:spLocks noChangeArrowheads="1"/>
          </p:cNvSpPr>
          <p:nvPr/>
        </p:nvSpPr>
        <p:spPr bwMode="blackGray">
          <a:xfrm>
            <a:off x="3810000" y="3810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E</a:t>
            </a:r>
          </a:p>
        </p:txBody>
      </p:sp>
      <p:sp>
        <p:nvSpPr>
          <p:cNvPr id="542735" name="Text Box 15"/>
          <p:cNvSpPr txBox="1">
            <a:spLocks noChangeArrowheads="1"/>
          </p:cNvSpPr>
          <p:nvPr/>
        </p:nvSpPr>
        <p:spPr bwMode="blackGray">
          <a:xfrm>
            <a:off x="3200400" y="4648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F</a:t>
            </a:r>
          </a:p>
        </p:txBody>
      </p:sp>
      <p:sp>
        <p:nvSpPr>
          <p:cNvPr id="542736" name="Text Box 16"/>
          <p:cNvSpPr txBox="1">
            <a:spLocks noChangeArrowheads="1"/>
          </p:cNvSpPr>
          <p:nvPr/>
        </p:nvSpPr>
        <p:spPr bwMode="blackGray">
          <a:xfrm>
            <a:off x="4724400" y="3810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542737" name="Text Box 17"/>
          <p:cNvSpPr txBox="1">
            <a:spLocks noChangeArrowheads="1"/>
          </p:cNvSpPr>
          <p:nvPr/>
        </p:nvSpPr>
        <p:spPr bwMode="blackGray">
          <a:xfrm>
            <a:off x="4038600" y="3810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42738" name="Text Box 18"/>
          <p:cNvSpPr txBox="1">
            <a:spLocks noChangeArrowheads="1"/>
          </p:cNvSpPr>
          <p:nvPr/>
        </p:nvSpPr>
        <p:spPr bwMode="blackGray">
          <a:xfrm>
            <a:off x="4038600" y="5334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42739" name="Text Box 19"/>
          <p:cNvSpPr txBox="1">
            <a:spLocks noChangeArrowheads="1"/>
          </p:cNvSpPr>
          <p:nvPr/>
        </p:nvSpPr>
        <p:spPr bwMode="blackGray">
          <a:xfrm>
            <a:off x="4724400" y="5334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542740" name="Text Box 20"/>
          <p:cNvSpPr txBox="1">
            <a:spLocks noChangeArrowheads="1"/>
          </p:cNvSpPr>
          <p:nvPr/>
        </p:nvSpPr>
        <p:spPr bwMode="blackGray">
          <a:xfrm>
            <a:off x="3200400" y="4419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42741" name="Text Box 21"/>
          <p:cNvSpPr txBox="1">
            <a:spLocks noChangeArrowheads="1"/>
          </p:cNvSpPr>
          <p:nvPr/>
        </p:nvSpPr>
        <p:spPr bwMode="blackGray">
          <a:xfrm>
            <a:off x="5562600" y="4419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Splitting Polygons [1]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31" name="Picture 3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8" name="Freeform 4"/>
          <p:cNvSpPr>
            <a:spLocks/>
          </p:cNvSpPr>
          <p:nvPr/>
        </p:nvSpPr>
        <p:spPr bwMode="blackGray">
          <a:xfrm>
            <a:off x="6553200" y="3962400"/>
            <a:ext cx="1981200" cy="1219200"/>
          </a:xfrm>
          <a:custGeom>
            <a:avLst/>
            <a:gdLst/>
            <a:ahLst/>
            <a:cxnLst>
              <a:cxn ang="0">
                <a:pos x="336" y="768"/>
              </a:cxn>
              <a:cxn ang="0">
                <a:pos x="912" y="768"/>
              </a:cxn>
              <a:cxn ang="0">
                <a:pos x="1248" y="384"/>
              </a:cxn>
              <a:cxn ang="0">
                <a:pos x="912" y="0"/>
              </a:cxn>
              <a:cxn ang="0">
                <a:pos x="336" y="0"/>
              </a:cxn>
              <a:cxn ang="0">
                <a:pos x="0" y="384"/>
              </a:cxn>
              <a:cxn ang="0">
                <a:pos x="336" y="768"/>
              </a:cxn>
            </a:cxnLst>
            <a:rect l="0" t="0" r="r" b="b"/>
            <a:pathLst>
              <a:path w="1248" h="768">
                <a:moveTo>
                  <a:pt x="336" y="768"/>
                </a:moveTo>
                <a:lnTo>
                  <a:pt x="912" y="768"/>
                </a:lnTo>
                <a:lnTo>
                  <a:pt x="1248" y="384"/>
                </a:lnTo>
                <a:lnTo>
                  <a:pt x="912" y="0"/>
                </a:lnTo>
                <a:lnTo>
                  <a:pt x="336" y="0"/>
                </a:lnTo>
                <a:lnTo>
                  <a:pt x="0" y="384"/>
                </a:lnTo>
                <a:lnTo>
                  <a:pt x="336" y="768"/>
                </a:lnTo>
                <a:close/>
              </a:path>
            </a:pathLst>
          </a:cu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7086600" y="3352800"/>
            <a:ext cx="914400" cy="2438400"/>
            <a:chOff x="7010400" y="3581400"/>
            <a:chExt cx="914400" cy="2438400"/>
          </a:xfrm>
        </p:grpSpPr>
        <p:sp>
          <p:nvSpPr>
            <p:cNvPr id="543768" name="Line 24"/>
            <p:cNvSpPr>
              <a:spLocks noChangeShapeType="1"/>
            </p:cNvSpPr>
            <p:nvPr/>
          </p:nvSpPr>
          <p:spPr bwMode="blackGray">
            <a:xfrm flipH="1">
              <a:off x="7010400" y="4191000"/>
              <a:ext cx="533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3767" name="Line 23"/>
            <p:cNvSpPr>
              <a:spLocks noChangeShapeType="1"/>
            </p:cNvSpPr>
            <p:nvPr/>
          </p:nvSpPr>
          <p:spPr bwMode="blackGray">
            <a:xfrm flipH="1">
              <a:off x="7315200" y="3581400"/>
              <a:ext cx="304800" cy="243840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3769" name="Line 25"/>
            <p:cNvSpPr>
              <a:spLocks noChangeShapeType="1"/>
            </p:cNvSpPr>
            <p:nvPr/>
          </p:nvSpPr>
          <p:spPr bwMode="blackGray">
            <a:xfrm>
              <a:off x="7391400" y="5410200"/>
              <a:ext cx="533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3770" name="Text Box 26"/>
            <p:cNvSpPr txBox="1">
              <a:spLocks noChangeArrowheads="1"/>
            </p:cNvSpPr>
            <p:nvPr/>
          </p:nvSpPr>
          <p:spPr bwMode="blackGray">
            <a:xfrm>
              <a:off x="7467600" y="4191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S</a:t>
              </a:r>
            </a:p>
          </p:txBody>
        </p:sp>
        <p:sp>
          <p:nvSpPr>
            <p:cNvPr id="543771" name="Text Box 27"/>
            <p:cNvSpPr txBox="1">
              <a:spLocks noChangeArrowheads="1"/>
            </p:cNvSpPr>
            <p:nvPr/>
          </p:nvSpPr>
          <p:spPr bwMode="blackGray">
            <a:xfrm>
              <a:off x="7086600" y="51054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T</a:t>
              </a:r>
            </a:p>
          </p:txBody>
        </p:sp>
      </p:grp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Where do we split?</a:t>
            </a:r>
          </a:p>
          <a:p>
            <a:pPr lvl="1"/>
            <a:r>
              <a:rPr lang="en-US" sz="1600" b="1" dirty="0"/>
              <a:t>Since the expression (z – p) </a:t>
            </a:r>
            <a:r>
              <a:rPr lang="en-US" sz="1600" b="1" dirty="0">
                <a:cs typeface="Times New Roman" charset="0"/>
              </a:rPr>
              <a:t>·</a:t>
            </a:r>
            <a:r>
              <a:rPr lang="en-US" sz="1600" b="1" dirty="0"/>
              <a:t> N is positive at E and negative at D, it must be zero somewhere on the line segment joining D and E. Call this point S. This is one place where the facet splits.</a:t>
            </a:r>
          </a:p>
          <a:p>
            <a:pPr lvl="1"/>
            <a:r>
              <a:rPr lang="en-US" sz="1600" b="1" dirty="0"/>
              <a:t>Let </a:t>
            </a:r>
            <a:r>
              <a:rPr lang="en-US" sz="1600" b="1" i="1" dirty="0"/>
              <a:t>k</a:t>
            </a:r>
            <a:r>
              <a:rPr lang="en-US" sz="1600" b="1" baseline="-25000" dirty="0"/>
              <a:t>1</a:t>
            </a:r>
            <a:r>
              <a:rPr lang="en-US" sz="1600" b="1" dirty="0"/>
              <a:t> be the value of (z – p) </a:t>
            </a:r>
            <a:r>
              <a:rPr lang="en-US" sz="1600" b="1" dirty="0">
                <a:cs typeface="Times New Roman" charset="0"/>
              </a:rPr>
              <a:t>·</a:t>
            </a:r>
            <a:r>
              <a:rPr lang="en-US" sz="1600" b="1" dirty="0"/>
              <a:t> N at D, and let </a:t>
            </a:r>
            <a:r>
              <a:rPr lang="en-US" sz="1600" b="1" i="1" dirty="0"/>
              <a:t>k</a:t>
            </a:r>
            <a:r>
              <a:rPr lang="en-US" sz="1600" b="1" baseline="-25000" dirty="0"/>
              <a:t>2</a:t>
            </a:r>
            <a:r>
              <a:rPr lang="en-US" sz="1600" b="1" dirty="0"/>
              <a:t> be the value at E.</a:t>
            </a:r>
          </a:p>
          <a:p>
            <a:pPr lvl="1"/>
            <a:r>
              <a:rPr lang="en-US" sz="1600" b="1" dirty="0"/>
              <a:t>Then S = (1/(</a:t>
            </a:r>
            <a:r>
              <a:rPr lang="en-US" sz="1600" b="1" i="1" dirty="0"/>
              <a:t>k</a:t>
            </a:r>
            <a:r>
              <a:rPr lang="en-US" sz="1600" b="1" baseline="-25000" dirty="0"/>
              <a:t>2</a:t>
            </a:r>
            <a:r>
              <a:rPr lang="en-US" sz="1600" b="1" dirty="0"/>
              <a:t> – </a:t>
            </a:r>
            <a:r>
              <a:rPr lang="en-US" sz="1600" b="1" i="1" dirty="0"/>
              <a:t>k</a:t>
            </a:r>
            <a:r>
              <a:rPr lang="en-US" sz="1600" b="1" baseline="-25000" dirty="0"/>
              <a:t>1</a:t>
            </a:r>
            <a:r>
              <a:rPr lang="en-US" sz="1600" b="1" dirty="0"/>
              <a:t>)) (</a:t>
            </a:r>
            <a:r>
              <a:rPr lang="en-US" sz="1600" b="1" i="1" dirty="0"/>
              <a:t>k</a:t>
            </a:r>
            <a:r>
              <a:rPr lang="en-US" sz="1600" b="1" baseline="-25000" dirty="0"/>
              <a:t>2</a:t>
            </a:r>
            <a:r>
              <a:rPr lang="en-US" sz="1600" b="1" dirty="0"/>
              <a:t>D – </a:t>
            </a:r>
            <a:r>
              <a:rPr lang="en-US" sz="1600" b="1" i="1" dirty="0"/>
              <a:t>k</a:t>
            </a:r>
            <a:r>
              <a:rPr lang="en-US" sz="1600" b="1" baseline="-25000" dirty="0"/>
              <a:t>1</a:t>
            </a:r>
            <a:r>
              <a:rPr lang="en-US" sz="1600" b="1" dirty="0"/>
              <a:t>E).</a:t>
            </a:r>
          </a:p>
          <a:p>
            <a:pPr lvl="1"/>
            <a:r>
              <a:rPr lang="en-US" sz="1600" b="1" dirty="0"/>
              <a:t>Point T (shown in the diagram) is computed similarly.</a:t>
            </a:r>
          </a:p>
          <a:p>
            <a:endParaRPr lang="en-US" sz="1800" b="1" dirty="0"/>
          </a:p>
          <a:p>
            <a:r>
              <a:rPr lang="en-US" sz="1800" b="1" dirty="0"/>
              <a:t>Using </a:t>
            </a:r>
            <a:r>
              <a:rPr lang="en-US" sz="1800" b="1" dirty="0" err="1">
                <a:latin typeface="Courier New" pitchFamily="49" charset="0"/>
              </a:rPr>
              <a:t>vecpos.h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/>
              <a:t>(continuing from </a:t>
            </a:r>
            <a:r>
              <a:rPr lang="en-US" sz="1800" b="1" dirty="0" smtClean="0"/>
              <a:t>earlier slides</a:t>
            </a:r>
            <a:r>
              <a:rPr lang="en-US" sz="1800" b="1" dirty="0"/>
              <a:t>):</a:t>
            </a:r>
          </a:p>
          <a:p>
            <a:pPr>
              <a:buFont typeface="Wingdings" pitchFamily="2" charset="2"/>
              <a:buNone/>
            </a:pPr>
            <a:endParaRPr lang="en-US" sz="1800" b="1" dirty="0"/>
          </a:p>
          <a:p>
            <a:pP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double k1 = dot(D-p1, n);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double k2 = dot(E-p1, n);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</a:rPr>
              <a:t>pos S = </a:t>
            </a:r>
            <a:r>
              <a:rPr lang="en-US" sz="1800" b="1" dirty="0" err="1">
                <a:latin typeface="Courier New" pitchFamily="49" charset="0"/>
              </a:rPr>
              <a:t>affinecomb</a:t>
            </a:r>
            <a:r>
              <a:rPr lang="en-US" sz="1800" b="1" dirty="0">
                <a:latin typeface="Courier New" pitchFamily="49" charset="0"/>
              </a:rPr>
              <a:t>(k2, D, -k1, E);</a:t>
            </a:r>
          </a:p>
          <a:p>
            <a:pPr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</a:rPr>
              <a:t>// Explanation </a:t>
            </a:r>
            <a:r>
              <a:rPr lang="en-US" sz="1800" b="1" dirty="0">
                <a:latin typeface="Courier New" pitchFamily="49" charset="0"/>
              </a:rPr>
              <a:t>of </a:t>
            </a:r>
            <a:r>
              <a:rPr lang="en-US" sz="1800" b="1" dirty="0" smtClean="0">
                <a:latin typeface="Courier New" pitchFamily="49" charset="0"/>
              </a:rPr>
              <a:t>above </a:t>
            </a:r>
            <a:r>
              <a:rPr lang="en-US" sz="1800" b="1" dirty="0">
                <a:latin typeface="Courier New" pitchFamily="49" charset="0"/>
              </a:rPr>
              <a:t>line?</a:t>
            </a:r>
          </a:p>
        </p:txBody>
      </p:sp>
      <p:sp>
        <p:nvSpPr>
          <p:cNvPr id="543749" name="Line 5"/>
          <p:cNvSpPr>
            <a:spLocks noChangeShapeType="1"/>
          </p:cNvSpPr>
          <p:nvPr/>
        </p:nvSpPr>
        <p:spPr bwMode="blackGray">
          <a:xfrm>
            <a:off x="6553200" y="45720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3750" name="Line 6"/>
          <p:cNvSpPr>
            <a:spLocks noChangeShapeType="1"/>
          </p:cNvSpPr>
          <p:nvPr/>
        </p:nvSpPr>
        <p:spPr bwMode="blackGray">
          <a:xfrm>
            <a:off x="7086600" y="51816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3751" name="Line 7"/>
          <p:cNvSpPr>
            <a:spLocks noChangeShapeType="1"/>
          </p:cNvSpPr>
          <p:nvPr/>
        </p:nvSpPr>
        <p:spPr bwMode="blackGray">
          <a:xfrm flipV="1">
            <a:off x="8001000" y="45720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3752" name="Line 8"/>
          <p:cNvSpPr>
            <a:spLocks noChangeShapeType="1"/>
          </p:cNvSpPr>
          <p:nvPr/>
        </p:nvSpPr>
        <p:spPr bwMode="blackGray">
          <a:xfrm flipH="1" flipV="1">
            <a:off x="8001000" y="39624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3754" name="Line 10"/>
          <p:cNvSpPr>
            <a:spLocks noChangeShapeType="1"/>
          </p:cNvSpPr>
          <p:nvPr/>
        </p:nvSpPr>
        <p:spPr bwMode="blackGray">
          <a:xfrm flipH="1">
            <a:off x="6553200" y="39624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3755" name="Text Box 11"/>
          <p:cNvSpPr txBox="1">
            <a:spLocks noChangeArrowheads="1"/>
          </p:cNvSpPr>
          <p:nvPr/>
        </p:nvSpPr>
        <p:spPr bwMode="blackGray">
          <a:xfrm>
            <a:off x="6781800" y="5181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A</a:t>
            </a:r>
          </a:p>
        </p:txBody>
      </p:sp>
      <p:sp>
        <p:nvSpPr>
          <p:cNvPr id="543756" name="Text Box 12"/>
          <p:cNvSpPr txBox="1">
            <a:spLocks noChangeArrowheads="1"/>
          </p:cNvSpPr>
          <p:nvPr/>
        </p:nvSpPr>
        <p:spPr bwMode="blackGray">
          <a:xfrm>
            <a:off x="7924800" y="5181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B</a:t>
            </a:r>
          </a:p>
        </p:txBody>
      </p:sp>
      <p:sp>
        <p:nvSpPr>
          <p:cNvPr id="543757" name="Text Box 13"/>
          <p:cNvSpPr txBox="1">
            <a:spLocks noChangeArrowheads="1"/>
          </p:cNvSpPr>
          <p:nvPr/>
        </p:nvSpPr>
        <p:spPr bwMode="blackGray">
          <a:xfrm>
            <a:off x="8534400" y="4343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C</a:t>
            </a:r>
          </a:p>
        </p:txBody>
      </p:sp>
      <p:sp>
        <p:nvSpPr>
          <p:cNvPr id="543758" name="Text Box 14"/>
          <p:cNvSpPr txBox="1">
            <a:spLocks noChangeArrowheads="1"/>
          </p:cNvSpPr>
          <p:nvPr/>
        </p:nvSpPr>
        <p:spPr bwMode="blackGray">
          <a:xfrm>
            <a:off x="7924800" y="3657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D</a:t>
            </a:r>
          </a:p>
        </p:txBody>
      </p:sp>
      <p:sp>
        <p:nvSpPr>
          <p:cNvPr id="543759" name="Text Box 15"/>
          <p:cNvSpPr txBox="1">
            <a:spLocks noChangeArrowheads="1"/>
          </p:cNvSpPr>
          <p:nvPr/>
        </p:nvSpPr>
        <p:spPr bwMode="blackGray">
          <a:xfrm>
            <a:off x="6781800" y="3657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E</a:t>
            </a:r>
          </a:p>
        </p:txBody>
      </p:sp>
      <p:sp>
        <p:nvSpPr>
          <p:cNvPr id="543760" name="Text Box 16"/>
          <p:cNvSpPr txBox="1">
            <a:spLocks noChangeArrowheads="1"/>
          </p:cNvSpPr>
          <p:nvPr/>
        </p:nvSpPr>
        <p:spPr bwMode="blackGray">
          <a:xfrm>
            <a:off x="6172200" y="4495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F</a:t>
            </a:r>
          </a:p>
        </p:txBody>
      </p:sp>
      <p:sp>
        <p:nvSpPr>
          <p:cNvPr id="543761" name="Text Box 17"/>
          <p:cNvSpPr txBox="1">
            <a:spLocks noChangeArrowheads="1"/>
          </p:cNvSpPr>
          <p:nvPr/>
        </p:nvSpPr>
        <p:spPr bwMode="blackGray">
          <a:xfrm>
            <a:off x="7696200" y="3657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blackGray">
          <a:xfrm>
            <a:off x="7010400" y="3657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43763" name="Text Box 19"/>
          <p:cNvSpPr txBox="1">
            <a:spLocks noChangeArrowheads="1"/>
          </p:cNvSpPr>
          <p:nvPr/>
        </p:nvSpPr>
        <p:spPr bwMode="blackGray">
          <a:xfrm>
            <a:off x="7010400" y="5181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blackGray">
          <a:xfrm>
            <a:off x="7696200" y="5181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543765" name="Text Box 21"/>
          <p:cNvSpPr txBox="1">
            <a:spLocks noChangeArrowheads="1"/>
          </p:cNvSpPr>
          <p:nvPr/>
        </p:nvSpPr>
        <p:spPr bwMode="blackGray">
          <a:xfrm>
            <a:off x="6172200" y="4267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543766" name="Text Box 22"/>
          <p:cNvSpPr txBox="1">
            <a:spLocks noChangeArrowheads="1"/>
          </p:cNvSpPr>
          <p:nvPr/>
        </p:nvSpPr>
        <p:spPr bwMode="blackGray">
          <a:xfrm>
            <a:off x="8534400" y="4114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Splitting Polygons [2]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543753" name="Line 9"/>
          <p:cNvSpPr>
            <a:spLocks noChangeShapeType="1"/>
          </p:cNvSpPr>
          <p:nvPr/>
        </p:nvSpPr>
        <p:spPr bwMode="blackGray">
          <a:xfrm flipH="1" flipV="1">
            <a:off x="7086600" y="3962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37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38" name="Picture 37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2625" y="5667375"/>
            <a:ext cx="6153150" cy="733425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u="none" smtClean="0">
                <a:solidFill>
                  <a:srgbClr val="5B0DAA"/>
                </a:solidFill>
                <a:latin typeface="Copperplate Gothic Light" pitchFamily="34" charset="0"/>
              </a:rPr>
              <a:t>Where </a:t>
            </a:r>
            <a:r>
              <a:rPr lang="en-US" sz="2800" u="none" dirty="0">
                <a:solidFill>
                  <a:srgbClr val="5B0DAA"/>
                </a:solidFill>
                <a:latin typeface="Copperplate Gothic Light" pitchFamily="34" charset="0"/>
              </a:rPr>
              <a:t>We Are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0700" y="914400"/>
            <a:ext cx="6629400" cy="4415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0" y="1676400"/>
            <a:ext cx="7010400" cy="228600"/>
          </a:xfrm>
          <a:prstGeom prst="rect">
            <a:avLst/>
          </a:prstGeom>
          <a:solidFill>
            <a:schemeClr val="accent2">
              <a:alpha val="10196"/>
            </a:schemeClr>
          </a:solidFill>
          <a:ln w="381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97" name="Freeform 29"/>
          <p:cNvSpPr>
            <a:spLocks/>
          </p:cNvSpPr>
          <p:nvPr/>
        </p:nvSpPr>
        <p:spPr bwMode="blackGray">
          <a:xfrm>
            <a:off x="7315200" y="4419600"/>
            <a:ext cx="10668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336" y="768"/>
              </a:cxn>
              <a:cxn ang="0">
                <a:pos x="672" y="384"/>
              </a:cxn>
              <a:cxn ang="0">
                <a:pos x="336" y="0"/>
              </a:cxn>
              <a:cxn ang="0">
                <a:pos x="96" y="0"/>
              </a:cxn>
              <a:cxn ang="0">
                <a:pos x="0" y="768"/>
              </a:cxn>
            </a:cxnLst>
            <a:rect l="0" t="0" r="r" b="b"/>
            <a:pathLst>
              <a:path w="672" h="768">
                <a:moveTo>
                  <a:pt x="0" y="768"/>
                </a:moveTo>
                <a:lnTo>
                  <a:pt x="336" y="768"/>
                </a:lnTo>
                <a:lnTo>
                  <a:pt x="672" y="384"/>
                </a:lnTo>
                <a:lnTo>
                  <a:pt x="336" y="0"/>
                </a:lnTo>
                <a:lnTo>
                  <a:pt x="96" y="0"/>
                </a:lnTo>
                <a:lnTo>
                  <a:pt x="0" y="768"/>
                </a:lnTo>
                <a:close/>
              </a:path>
            </a:pathLst>
          </a:custGeom>
          <a:solidFill>
            <a:srgbClr val="CCFF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4796" name="Freeform 28"/>
          <p:cNvSpPr>
            <a:spLocks/>
          </p:cNvSpPr>
          <p:nvPr/>
        </p:nvSpPr>
        <p:spPr bwMode="blackGray">
          <a:xfrm>
            <a:off x="6400800" y="4419600"/>
            <a:ext cx="1066800" cy="1219200"/>
          </a:xfrm>
          <a:custGeom>
            <a:avLst/>
            <a:gdLst/>
            <a:ahLst/>
            <a:cxnLst>
              <a:cxn ang="0">
                <a:pos x="336" y="768"/>
              </a:cxn>
              <a:cxn ang="0">
                <a:pos x="576" y="768"/>
              </a:cxn>
              <a:cxn ang="0">
                <a:pos x="672" y="0"/>
              </a:cxn>
              <a:cxn ang="0">
                <a:pos x="336" y="0"/>
              </a:cxn>
              <a:cxn ang="0">
                <a:pos x="0" y="384"/>
              </a:cxn>
              <a:cxn ang="0">
                <a:pos x="336" y="768"/>
              </a:cxn>
            </a:cxnLst>
            <a:rect l="0" t="0" r="r" b="b"/>
            <a:pathLst>
              <a:path w="672" h="768">
                <a:moveTo>
                  <a:pt x="336" y="768"/>
                </a:moveTo>
                <a:lnTo>
                  <a:pt x="576" y="768"/>
                </a:lnTo>
                <a:lnTo>
                  <a:pt x="672" y="0"/>
                </a:lnTo>
                <a:lnTo>
                  <a:pt x="336" y="0"/>
                </a:lnTo>
                <a:lnTo>
                  <a:pt x="0" y="384"/>
                </a:lnTo>
                <a:lnTo>
                  <a:pt x="336" y="768"/>
                </a:ln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05800" cy="4724400"/>
          </a:xfrm>
        </p:spPr>
        <p:txBody>
          <a:bodyPr/>
          <a:lstStyle/>
          <a:p>
            <a:r>
              <a:rPr lang="en-US" sz="2000" b="1" dirty="0" smtClean="0"/>
              <a:t>We </a:t>
            </a:r>
            <a:r>
              <a:rPr lang="en-US" sz="2000" b="1" dirty="0"/>
              <a:t>were given vertices A, B, C, D, E, F in </a:t>
            </a:r>
            <a:r>
              <a:rPr lang="en-US" sz="2000" b="1" dirty="0" smtClean="0"/>
              <a:t>order</a:t>
            </a:r>
            <a:endParaRPr lang="en-US" b="1" dirty="0" smtClean="0"/>
          </a:p>
          <a:p>
            <a:r>
              <a:rPr lang="en-US" sz="2000" b="1" dirty="0" smtClean="0"/>
              <a:t>We </a:t>
            </a:r>
            <a:r>
              <a:rPr lang="en-US" sz="2000" b="1" dirty="0"/>
              <a:t>computed S and </a:t>
            </a:r>
            <a:r>
              <a:rPr lang="en-US" sz="2000" b="1" dirty="0" smtClean="0"/>
              <a:t>T</a:t>
            </a:r>
            <a:endParaRPr lang="en-US" sz="2000" b="1" dirty="0"/>
          </a:p>
          <a:p>
            <a:pPr lvl="1"/>
            <a:r>
              <a:rPr lang="en-US" sz="1800" b="1" dirty="0" smtClean="0"/>
              <a:t>S lies between D and E</a:t>
            </a:r>
          </a:p>
          <a:p>
            <a:pPr lvl="1"/>
            <a:r>
              <a:rPr lang="en-US" b="1" dirty="0" smtClean="0"/>
              <a:t>T</a:t>
            </a:r>
            <a:r>
              <a:rPr lang="en-US" sz="1800" b="1" dirty="0" smtClean="0"/>
              <a:t> </a:t>
            </a:r>
            <a:r>
              <a:rPr lang="en-US" sz="1800" b="1" dirty="0"/>
              <a:t>lies between A and </a:t>
            </a:r>
            <a:r>
              <a:rPr lang="en-US" sz="1800" b="1" dirty="0" smtClean="0"/>
              <a:t>B</a:t>
            </a:r>
            <a:endParaRPr lang="en-US" sz="1800" b="1" dirty="0"/>
          </a:p>
          <a:p>
            <a:r>
              <a:rPr lang="en-US" sz="2000" b="1" dirty="0" smtClean="0"/>
              <a:t>We have A, (split at T), B, C, D, (split at S), E, F</a:t>
            </a:r>
          </a:p>
          <a:p>
            <a:r>
              <a:rPr lang="en-US" sz="2000" b="1" dirty="0" smtClean="0"/>
              <a:t>We form two polygons as follows:</a:t>
            </a:r>
          </a:p>
          <a:p>
            <a:pPr lvl="1"/>
            <a:r>
              <a:rPr lang="en-US" sz="1800" b="1" dirty="0" smtClean="0"/>
              <a:t>Start </a:t>
            </a:r>
            <a:r>
              <a:rPr lang="en-US" sz="1800" b="1" dirty="0"/>
              <a:t>through </a:t>
            </a:r>
            <a:r>
              <a:rPr lang="en-US" sz="1800" b="1" dirty="0" smtClean="0"/>
              <a:t>vertex list</a:t>
            </a:r>
          </a:p>
          <a:p>
            <a:pPr lvl="1"/>
            <a:r>
              <a:rPr lang="en-US" sz="1800" b="1" dirty="0" smtClean="0"/>
              <a:t>When we </a:t>
            </a:r>
            <a:r>
              <a:rPr lang="en-US" sz="1800" b="1" dirty="0"/>
              <a:t>get </a:t>
            </a:r>
            <a:r>
              <a:rPr lang="en-US" sz="1800" b="1" dirty="0" smtClean="0"/>
              <a:t>to </a:t>
            </a:r>
            <a:r>
              <a:rPr lang="en-US" sz="1800" b="1" dirty="0"/>
              <a:t>split, use that </a:t>
            </a:r>
            <a:r>
              <a:rPr lang="en-US" sz="1800" b="1" dirty="0" smtClean="0"/>
              <a:t>vertex, and </a:t>
            </a:r>
            <a:r>
              <a:rPr lang="en-US" sz="1800" b="1" dirty="0"/>
              <a:t>skip to </a:t>
            </a:r>
            <a:r>
              <a:rPr lang="en-US" sz="1800" b="1" dirty="0" smtClean="0"/>
              <a:t>other split</a:t>
            </a:r>
            <a:endParaRPr lang="en-US" b="1" dirty="0" smtClean="0"/>
          </a:p>
          <a:p>
            <a:pPr lvl="1"/>
            <a:r>
              <a:rPr lang="en-US" sz="1800" b="1" dirty="0" smtClean="0"/>
              <a:t>Result</a:t>
            </a:r>
            <a:r>
              <a:rPr lang="en-US" sz="1800" b="1" dirty="0"/>
              <a:t>: A, T, S, E, </a:t>
            </a:r>
            <a:r>
              <a:rPr lang="en-US" sz="1800" b="1" dirty="0" smtClean="0"/>
              <a:t>F</a:t>
            </a:r>
            <a:endParaRPr lang="en-US" b="1" dirty="0" smtClean="0"/>
          </a:p>
          <a:p>
            <a:pPr lvl="1"/>
            <a:r>
              <a:rPr lang="en-US" sz="1800" b="1" dirty="0" smtClean="0"/>
              <a:t>Do </a:t>
            </a:r>
            <a:r>
              <a:rPr lang="en-US" sz="1800" b="1" dirty="0"/>
              <a:t>the same with the part </a:t>
            </a:r>
            <a:r>
              <a:rPr lang="en-US" sz="1800" b="1" dirty="0" smtClean="0"/>
              <a:t>we skipped</a:t>
            </a:r>
            <a:endParaRPr lang="en-US" b="1" dirty="0" smtClean="0"/>
          </a:p>
          <a:p>
            <a:pPr lvl="1"/>
            <a:r>
              <a:rPr lang="en-US" sz="1800" b="1" dirty="0" smtClean="0"/>
              <a:t>Result</a:t>
            </a:r>
            <a:r>
              <a:rPr lang="en-US" sz="1800" b="1" dirty="0"/>
              <a:t>: B, C, D, S, </a:t>
            </a:r>
            <a:r>
              <a:rPr lang="en-US" sz="1800" b="1" dirty="0" smtClean="0"/>
              <a:t>T </a:t>
            </a:r>
            <a:endParaRPr lang="en-US" sz="1800" b="1" dirty="0"/>
          </a:p>
        </p:txBody>
      </p:sp>
      <p:grpSp>
        <p:nvGrpSpPr>
          <p:cNvPr id="27" name="Group 26"/>
          <p:cNvGrpSpPr/>
          <p:nvPr/>
        </p:nvGrpSpPr>
        <p:grpSpPr>
          <a:xfrm>
            <a:off x="6019800" y="4114800"/>
            <a:ext cx="2743200" cy="1828800"/>
            <a:chOff x="6019800" y="4191000"/>
            <a:chExt cx="2743200" cy="1828800"/>
          </a:xfrm>
        </p:grpSpPr>
        <p:sp>
          <p:nvSpPr>
            <p:cNvPr id="544779" name="Text Box 11"/>
            <p:cNvSpPr txBox="1">
              <a:spLocks noChangeArrowheads="1"/>
            </p:cNvSpPr>
            <p:nvPr/>
          </p:nvSpPr>
          <p:spPr bwMode="blackGray">
            <a:xfrm>
              <a:off x="6629400" y="5715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dirty="0"/>
                <a:t>A</a:t>
              </a:r>
            </a:p>
          </p:txBody>
        </p:sp>
        <p:sp>
          <p:nvSpPr>
            <p:cNvPr id="544780" name="Text Box 12"/>
            <p:cNvSpPr txBox="1">
              <a:spLocks noChangeArrowheads="1"/>
            </p:cNvSpPr>
            <p:nvPr/>
          </p:nvSpPr>
          <p:spPr bwMode="blackGray">
            <a:xfrm>
              <a:off x="7772400" y="5715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B</a:t>
              </a:r>
            </a:p>
          </p:txBody>
        </p:sp>
        <p:sp>
          <p:nvSpPr>
            <p:cNvPr id="544781" name="Text Box 13"/>
            <p:cNvSpPr txBox="1">
              <a:spLocks noChangeArrowheads="1"/>
            </p:cNvSpPr>
            <p:nvPr/>
          </p:nvSpPr>
          <p:spPr bwMode="blackGray">
            <a:xfrm>
              <a:off x="8382000" y="4953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C</a:t>
              </a:r>
            </a:p>
          </p:txBody>
        </p:sp>
        <p:sp>
          <p:nvSpPr>
            <p:cNvPr id="544782" name="Text Box 14"/>
            <p:cNvSpPr txBox="1">
              <a:spLocks noChangeArrowheads="1"/>
            </p:cNvSpPr>
            <p:nvPr/>
          </p:nvSpPr>
          <p:spPr bwMode="blackGray">
            <a:xfrm>
              <a:off x="7772400" y="4191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D</a:t>
              </a:r>
            </a:p>
          </p:txBody>
        </p:sp>
        <p:sp>
          <p:nvSpPr>
            <p:cNvPr id="544783" name="Text Box 15"/>
            <p:cNvSpPr txBox="1">
              <a:spLocks noChangeArrowheads="1"/>
            </p:cNvSpPr>
            <p:nvPr/>
          </p:nvSpPr>
          <p:spPr bwMode="blackGray">
            <a:xfrm>
              <a:off x="6629400" y="4191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E</a:t>
              </a:r>
            </a:p>
          </p:txBody>
        </p:sp>
        <p:sp>
          <p:nvSpPr>
            <p:cNvPr id="544784" name="Text Box 16"/>
            <p:cNvSpPr txBox="1">
              <a:spLocks noChangeArrowheads="1"/>
            </p:cNvSpPr>
            <p:nvPr/>
          </p:nvSpPr>
          <p:spPr bwMode="blackGray">
            <a:xfrm>
              <a:off x="6019800" y="4953000"/>
              <a:ext cx="381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F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400800" y="4419600"/>
            <a:ext cx="1981200" cy="1219200"/>
            <a:chOff x="6400800" y="4495800"/>
            <a:chExt cx="1981200" cy="1219200"/>
          </a:xfrm>
        </p:grpSpPr>
        <p:sp>
          <p:nvSpPr>
            <p:cNvPr id="544773" name="Line 5"/>
            <p:cNvSpPr>
              <a:spLocks noChangeShapeType="1"/>
            </p:cNvSpPr>
            <p:nvPr/>
          </p:nvSpPr>
          <p:spPr bwMode="blackGray">
            <a:xfrm>
              <a:off x="6400800" y="5105400"/>
              <a:ext cx="53340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4774" name="Line 6"/>
            <p:cNvSpPr>
              <a:spLocks noChangeShapeType="1"/>
            </p:cNvSpPr>
            <p:nvPr/>
          </p:nvSpPr>
          <p:spPr bwMode="blackGray">
            <a:xfrm>
              <a:off x="6934200" y="5715000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4775" name="Line 7"/>
            <p:cNvSpPr>
              <a:spLocks noChangeShapeType="1"/>
            </p:cNvSpPr>
            <p:nvPr/>
          </p:nvSpPr>
          <p:spPr bwMode="blackGray">
            <a:xfrm flipV="1">
              <a:off x="7848600" y="5105400"/>
              <a:ext cx="53340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4776" name="Line 8"/>
            <p:cNvSpPr>
              <a:spLocks noChangeShapeType="1"/>
            </p:cNvSpPr>
            <p:nvPr/>
          </p:nvSpPr>
          <p:spPr bwMode="blackGray">
            <a:xfrm flipH="1" flipV="1">
              <a:off x="7848600" y="4495800"/>
              <a:ext cx="53340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4777" name="Line 9"/>
            <p:cNvSpPr>
              <a:spLocks noChangeShapeType="1"/>
            </p:cNvSpPr>
            <p:nvPr/>
          </p:nvSpPr>
          <p:spPr bwMode="blackGray">
            <a:xfrm flipH="1" flipV="1">
              <a:off x="6934200" y="4495800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4778" name="Line 10"/>
            <p:cNvSpPr>
              <a:spLocks noChangeShapeType="1"/>
            </p:cNvSpPr>
            <p:nvPr/>
          </p:nvSpPr>
          <p:spPr bwMode="blackGray">
            <a:xfrm flipH="1">
              <a:off x="6400800" y="4495800"/>
              <a:ext cx="53340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BSP Trees: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Splitting Polygons [3]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7010400" y="4419600"/>
            <a:ext cx="838200" cy="1219200"/>
            <a:chOff x="7010400" y="4495800"/>
            <a:chExt cx="838200" cy="1219200"/>
          </a:xfrm>
        </p:grpSpPr>
        <p:sp>
          <p:nvSpPr>
            <p:cNvPr id="544793" name="Line 25"/>
            <p:cNvSpPr>
              <a:spLocks noChangeShapeType="1"/>
            </p:cNvSpPr>
            <p:nvPr/>
          </p:nvSpPr>
          <p:spPr bwMode="blackGray">
            <a:xfrm>
              <a:off x="7315200" y="5715000"/>
              <a:ext cx="533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7010400" y="4495800"/>
              <a:ext cx="762000" cy="1219200"/>
              <a:chOff x="7010400" y="4495800"/>
              <a:chExt cx="762000" cy="1219200"/>
            </a:xfrm>
          </p:grpSpPr>
          <p:grpSp>
            <p:nvGrpSpPr>
              <p:cNvPr id="55" name="Group 27"/>
              <p:cNvGrpSpPr/>
              <p:nvPr/>
            </p:nvGrpSpPr>
            <p:grpSpPr>
              <a:xfrm>
                <a:off x="7010400" y="4495800"/>
                <a:ext cx="762000" cy="1219200"/>
                <a:chOff x="7010400" y="4495800"/>
                <a:chExt cx="762000" cy="1219200"/>
              </a:xfrm>
            </p:grpSpPr>
            <p:sp>
              <p:nvSpPr>
                <p:cNvPr id="57" name="Text Box 27"/>
                <p:cNvSpPr txBox="1">
                  <a:spLocks noChangeArrowheads="1"/>
                </p:cNvSpPr>
                <p:nvPr/>
              </p:nvSpPr>
              <p:spPr bwMode="blackGray">
                <a:xfrm>
                  <a:off x="7010400" y="5410200"/>
                  <a:ext cx="381000" cy="304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400"/>
                    <a:t>T</a:t>
                  </a:r>
                </a:p>
              </p:txBody>
            </p:sp>
            <p:sp>
              <p:nvSpPr>
                <p:cNvPr id="58" name="Text Box 26"/>
                <p:cNvSpPr txBox="1">
                  <a:spLocks noChangeArrowheads="1"/>
                </p:cNvSpPr>
                <p:nvPr/>
              </p:nvSpPr>
              <p:spPr bwMode="blackGray">
                <a:xfrm>
                  <a:off x="7391400" y="4495800"/>
                  <a:ext cx="381000" cy="3048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400" dirty="0"/>
                    <a:t>S</a:t>
                  </a:r>
                </a:p>
              </p:txBody>
            </p:sp>
          </p:grpSp>
          <p:sp>
            <p:nvSpPr>
              <p:cNvPr id="56" name="Line 24"/>
              <p:cNvSpPr>
                <a:spLocks noChangeShapeType="1"/>
              </p:cNvSpPr>
              <p:nvPr/>
            </p:nvSpPr>
            <p:spPr bwMode="blackGray">
              <a:xfrm flipH="1">
                <a:off x="7315200" y="4495800"/>
                <a:ext cx="152400" cy="1219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61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62" name="Picture 61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44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44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4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4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44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44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4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97" grpId="0" animBg="1"/>
      <p:bldP spid="544796" grpId="0" animBg="1"/>
      <p:bldP spid="544771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45438" cy="4724400"/>
          </a:xfrm>
        </p:spPr>
        <p:txBody>
          <a:bodyPr/>
          <a:lstStyle/>
          <a:p>
            <a:r>
              <a:rPr lang="en-US" sz="2000" b="1" dirty="0" smtClean="0"/>
              <a:t>Idea </a:t>
            </a:r>
            <a:r>
              <a:rPr lang="en-US" sz="2000" b="1" dirty="0"/>
              <a:t>of </a:t>
            </a:r>
            <a:r>
              <a:rPr lang="en-US" sz="2000" b="1" dirty="0" smtClean="0"/>
              <a:t>binary </a:t>
            </a:r>
            <a:r>
              <a:rPr lang="en-US" sz="2000" b="1" dirty="0"/>
              <a:t>space </a:t>
            </a:r>
            <a:r>
              <a:rPr lang="en-US" sz="2000" b="1" dirty="0" smtClean="0"/>
              <a:t>partition: good </a:t>
            </a:r>
            <a:r>
              <a:rPr lang="en-US" sz="2000" b="1" dirty="0"/>
              <a:t>general </a:t>
            </a:r>
            <a:r>
              <a:rPr lang="en-US" sz="2000" b="1" dirty="0" smtClean="0"/>
              <a:t>applicability</a:t>
            </a:r>
          </a:p>
          <a:p>
            <a:r>
              <a:rPr lang="en-US" b="1" dirty="0" smtClean="0"/>
              <a:t>Variations </a:t>
            </a:r>
            <a:r>
              <a:rPr lang="en-US" sz="2000" b="1" dirty="0" smtClean="0"/>
              <a:t>used </a:t>
            </a:r>
            <a:r>
              <a:rPr lang="en-US" sz="2000" b="1" dirty="0"/>
              <a:t>in </a:t>
            </a:r>
            <a:r>
              <a:rPr lang="en-US" sz="2000" b="1" dirty="0" smtClean="0"/>
              <a:t>several different structures</a:t>
            </a:r>
            <a:endParaRPr lang="en-US" sz="2000" b="1" dirty="0"/>
          </a:p>
          <a:p>
            <a:pPr lvl="1"/>
            <a:r>
              <a:rPr lang="en-US" b="1" dirty="0"/>
              <a:t>BSP trees (of course</a:t>
            </a:r>
            <a:r>
              <a:rPr lang="en-US" b="1" dirty="0" smtClean="0"/>
              <a:t>)</a:t>
            </a:r>
            <a:endParaRPr lang="en-US" b="1" dirty="0"/>
          </a:p>
          <a:p>
            <a:pPr lvl="2"/>
            <a:r>
              <a:rPr lang="en-US" sz="1800" b="1" dirty="0"/>
              <a:t>Split along planes containing </a:t>
            </a:r>
            <a:r>
              <a:rPr lang="en-US" sz="1800" b="1" dirty="0" smtClean="0"/>
              <a:t>facets</a:t>
            </a:r>
            <a:endParaRPr lang="en-US" sz="1800" b="1" dirty="0"/>
          </a:p>
          <a:p>
            <a:pPr lvl="1"/>
            <a:r>
              <a:rPr lang="en-US" b="1" dirty="0" err="1"/>
              <a:t>Quadtrees</a:t>
            </a:r>
            <a:r>
              <a:rPr lang="en-US" b="1" dirty="0"/>
              <a:t> &amp; </a:t>
            </a:r>
            <a:r>
              <a:rPr lang="en-US" b="1" dirty="0" err="1"/>
              <a:t>octrees</a:t>
            </a:r>
            <a:r>
              <a:rPr lang="en-US" b="1" dirty="0"/>
              <a:t> (next</a:t>
            </a:r>
            <a:r>
              <a:rPr lang="en-US" b="1" dirty="0" smtClean="0"/>
              <a:t>)</a:t>
            </a:r>
            <a:endParaRPr lang="en-US" b="1" dirty="0"/>
          </a:p>
          <a:p>
            <a:pPr lvl="2"/>
            <a:r>
              <a:rPr lang="en-US" sz="1800" b="1" dirty="0"/>
              <a:t>Split along pre-defined planes.</a:t>
            </a:r>
          </a:p>
          <a:p>
            <a:pPr lvl="1"/>
            <a:r>
              <a:rPr lang="en-US" b="1" i="1" dirty="0" smtClean="0"/>
              <a:t>K-d </a:t>
            </a:r>
            <a:r>
              <a:rPr lang="en-US" b="1" dirty="0" smtClean="0"/>
              <a:t>trees (Lecture 28)</a:t>
            </a:r>
            <a:endParaRPr lang="en-US" b="1" dirty="0"/>
          </a:p>
          <a:p>
            <a:pPr lvl="2"/>
            <a:r>
              <a:rPr lang="en-US" sz="1800" b="1" dirty="0"/>
              <a:t>Split along planes parallel to coordinate axes, so as to split up the objects nicely.</a:t>
            </a:r>
          </a:p>
          <a:p>
            <a:pPr lvl="2"/>
            <a:r>
              <a:rPr lang="en-US" sz="1800" b="1" i="1" dirty="0"/>
              <a:t>How about a project on </a:t>
            </a:r>
            <a:r>
              <a:rPr lang="en-US" sz="1800" b="1" i="1" dirty="0" smtClean="0"/>
              <a:t>K-d trees</a:t>
            </a:r>
            <a:r>
              <a:rPr lang="en-US" sz="1800" b="1" i="1" dirty="0"/>
              <a:t>?</a:t>
            </a:r>
          </a:p>
          <a:p>
            <a:r>
              <a:rPr lang="en-US" sz="2000" b="1" u="sng" dirty="0" err="1" smtClean="0"/>
              <a:t>Quadtrees</a:t>
            </a:r>
            <a:r>
              <a:rPr lang="en-US" b="1" dirty="0" smtClean="0"/>
              <a:t> </a:t>
            </a:r>
            <a:r>
              <a:rPr lang="en-US" sz="2000" b="1" dirty="0" smtClean="0"/>
              <a:t>used </a:t>
            </a:r>
            <a:r>
              <a:rPr lang="en-US" sz="2000" b="1" dirty="0"/>
              <a:t>to partition 2-D </a:t>
            </a:r>
            <a:r>
              <a:rPr lang="en-US" sz="2000" b="1" dirty="0" smtClean="0"/>
              <a:t>space; </a:t>
            </a:r>
            <a:r>
              <a:rPr lang="en-US" sz="2000" b="1" u="sng" dirty="0" err="1" smtClean="0"/>
              <a:t>octrees</a:t>
            </a:r>
            <a:r>
              <a:rPr lang="en-US" sz="2000" b="1" dirty="0" smtClean="0"/>
              <a:t> </a:t>
            </a:r>
            <a:r>
              <a:rPr lang="en-US" sz="2000" b="1" dirty="0"/>
              <a:t>are for </a:t>
            </a:r>
            <a:r>
              <a:rPr lang="en-US" sz="2000" b="1" dirty="0" smtClean="0"/>
              <a:t>3-D</a:t>
            </a:r>
            <a:endParaRPr lang="en-US" sz="2000" b="1" dirty="0"/>
          </a:p>
          <a:p>
            <a:pPr lvl="1"/>
            <a:r>
              <a:rPr lang="en-US" sz="1800" b="1" dirty="0" smtClean="0"/>
              <a:t>Two </a:t>
            </a:r>
            <a:r>
              <a:rPr lang="en-US" sz="1800" b="1" dirty="0"/>
              <a:t>concepts are nearly </a:t>
            </a:r>
            <a:r>
              <a:rPr lang="en-US" sz="1800" b="1" dirty="0" smtClean="0"/>
              <a:t>identical</a:t>
            </a:r>
          </a:p>
          <a:p>
            <a:pPr lvl="1"/>
            <a:r>
              <a:rPr lang="en-US" sz="1800" b="1" dirty="0" smtClean="0"/>
              <a:t>Unfortunate </a:t>
            </a:r>
            <a:r>
              <a:rPr lang="en-US" sz="1800" b="1" dirty="0"/>
              <a:t>that they are given different </a:t>
            </a:r>
            <a:r>
              <a:rPr lang="en-US" sz="1800" b="1" dirty="0" smtClean="0"/>
              <a:t>names</a:t>
            </a:r>
            <a:endParaRPr lang="en-US" sz="1800" b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&amp; 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Octrees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Background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11" name="Picture 10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6698974" y="1981200"/>
            <a:ext cx="1987826" cy="1619310"/>
            <a:chOff x="6649278" y="1981200"/>
            <a:chExt cx="1987826" cy="1619310"/>
          </a:xfrm>
        </p:grpSpPr>
        <p:pic>
          <p:nvPicPr>
            <p:cNvPr id="12" name="Picture 11" descr="Octree2.svg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49278" y="1981200"/>
              <a:ext cx="1987826" cy="1143000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7002631" y="3200400"/>
              <a:ext cx="128112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US" sz="1000" dirty="0" smtClean="0"/>
                <a:t>Wikipedia, </a:t>
              </a:r>
              <a:r>
                <a:rPr lang="en-US" sz="1000" i="1" dirty="0" err="1" smtClean="0"/>
                <a:t>Octree</a:t>
              </a:r>
              <a:endParaRPr lang="en-US" sz="1000" i="1" dirty="0" smtClean="0">
                <a:hlinkClick r:id="rId6"/>
              </a:endParaRPr>
            </a:p>
            <a:p>
              <a:pPr>
                <a:spcBef>
                  <a:spcPts val="0"/>
                </a:spcBef>
              </a:pPr>
              <a:r>
                <a:rPr lang="en-US" sz="1000" dirty="0" smtClean="0">
                  <a:hlinkClick r:id="rId7"/>
                </a:rPr>
                <a:t>http://bit.ly/dVrthx</a:t>
              </a:r>
              <a:endParaRPr lang="en-US" sz="10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153400" cy="4724400"/>
          </a:xfrm>
        </p:spPr>
        <p:txBody>
          <a:bodyPr/>
          <a:lstStyle/>
          <a:p>
            <a:r>
              <a:rPr lang="en-US" b="1" dirty="0"/>
              <a:t>In </a:t>
            </a:r>
            <a:r>
              <a:rPr lang="en-US" b="1" dirty="0" smtClean="0"/>
              <a:t>general</a:t>
            </a:r>
            <a:endParaRPr lang="en-US" b="1" dirty="0"/>
          </a:p>
          <a:p>
            <a:pPr lvl="1"/>
            <a:r>
              <a:rPr lang="en-US" b="1" u="sng" dirty="0" err="1" smtClean="0"/>
              <a:t>Quadtree</a:t>
            </a:r>
            <a:r>
              <a:rPr lang="en-US" b="1" dirty="0" smtClean="0"/>
              <a:t>: tree </a:t>
            </a:r>
            <a:r>
              <a:rPr lang="en-US" b="1" dirty="0"/>
              <a:t>in which each node has at most 4 </a:t>
            </a:r>
            <a:r>
              <a:rPr lang="en-US" b="1" dirty="0" smtClean="0"/>
              <a:t>children</a:t>
            </a:r>
            <a:endParaRPr lang="en-US" b="1" dirty="0"/>
          </a:p>
          <a:p>
            <a:pPr lvl="1"/>
            <a:r>
              <a:rPr lang="en-US" b="1" u="sng" dirty="0" err="1" smtClean="0"/>
              <a:t>Octree</a:t>
            </a:r>
            <a:r>
              <a:rPr lang="en-US" b="1" dirty="0" smtClean="0"/>
              <a:t>: tree </a:t>
            </a:r>
            <a:r>
              <a:rPr lang="en-US" b="1" dirty="0"/>
              <a:t>in which each node has at most 8 </a:t>
            </a:r>
            <a:r>
              <a:rPr lang="en-US" b="1" dirty="0" smtClean="0"/>
              <a:t>children</a:t>
            </a:r>
            <a:endParaRPr lang="en-US" b="1" dirty="0"/>
          </a:p>
          <a:p>
            <a:pPr lvl="1"/>
            <a:r>
              <a:rPr lang="en-US" b="1" u="sng" dirty="0" smtClean="0"/>
              <a:t>Binary tree</a:t>
            </a:r>
            <a:r>
              <a:rPr lang="en-US" b="1" dirty="0" smtClean="0"/>
              <a:t>: tree </a:t>
            </a:r>
            <a:r>
              <a:rPr lang="en-US" b="1" dirty="0"/>
              <a:t>in which each node has at most 2 </a:t>
            </a:r>
            <a:r>
              <a:rPr lang="en-US" b="1" dirty="0" smtClean="0"/>
              <a:t>children</a:t>
            </a:r>
            <a:endParaRPr lang="en-US" b="1" dirty="0"/>
          </a:p>
          <a:p>
            <a:r>
              <a:rPr lang="en-US" b="1" dirty="0"/>
              <a:t>In practice, however, we use “</a:t>
            </a:r>
            <a:r>
              <a:rPr lang="en-US" b="1" dirty="0" err="1"/>
              <a:t>quadtree</a:t>
            </a:r>
            <a:r>
              <a:rPr lang="en-US" b="1" dirty="0"/>
              <a:t>” and “</a:t>
            </a:r>
            <a:r>
              <a:rPr lang="en-US" b="1" dirty="0" err="1"/>
              <a:t>octree</a:t>
            </a:r>
            <a:r>
              <a:rPr lang="en-US" b="1" dirty="0"/>
              <a:t>” to mean something more </a:t>
            </a:r>
            <a:r>
              <a:rPr lang="en-US" b="1" dirty="0" smtClean="0"/>
              <a:t>specific</a:t>
            </a:r>
            <a:endParaRPr lang="en-US" b="1" dirty="0"/>
          </a:p>
          <a:p>
            <a:pPr lvl="1"/>
            <a:r>
              <a:rPr lang="en-US" b="1" dirty="0"/>
              <a:t>Each node of the tree corresponds to a square (</a:t>
            </a:r>
            <a:r>
              <a:rPr lang="en-US" b="1" dirty="0" err="1"/>
              <a:t>quadtree</a:t>
            </a:r>
            <a:r>
              <a:rPr lang="en-US" b="1" dirty="0"/>
              <a:t>) or cubical (</a:t>
            </a:r>
            <a:r>
              <a:rPr lang="en-US" b="1" dirty="0" err="1"/>
              <a:t>octree</a:t>
            </a:r>
            <a:r>
              <a:rPr lang="en-US" b="1" dirty="0"/>
              <a:t>) </a:t>
            </a:r>
            <a:r>
              <a:rPr lang="en-US" b="1" dirty="0" smtClean="0"/>
              <a:t>region</a:t>
            </a:r>
            <a:endParaRPr lang="en-US" b="1" dirty="0"/>
          </a:p>
          <a:p>
            <a:pPr lvl="1"/>
            <a:r>
              <a:rPr lang="en-US" b="1" dirty="0"/>
              <a:t>If a node has children, think of its region being chopped into 4 (</a:t>
            </a:r>
            <a:r>
              <a:rPr lang="en-US" b="1" dirty="0" err="1"/>
              <a:t>quadtree</a:t>
            </a:r>
            <a:r>
              <a:rPr lang="en-US" b="1" dirty="0"/>
              <a:t>) or 8 (</a:t>
            </a:r>
            <a:r>
              <a:rPr lang="en-US" b="1" dirty="0" err="1"/>
              <a:t>octree</a:t>
            </a:r>
            <a:r>
              <a:rPr lang="en-US" b="1" dirty="0"/>
              <a:t>) equal </a:t>
            </a:r>
            <a:r>
              <a:rPr lang="en-US" b="1" dirty="0" err="1" smtClean="0"/>
              <a:t>subregions</a:t>
            </a:r>
            <a:endParaRPr lang="en-US" b="1" dirty="0" smtClean="0"/>
          </a:p>
          <a:p>
            <a:pPr lvl="1"/>
            <a:r>
              <a:rPr lang="en-US" b="1" dirty="0" smtClean="0"/>
              <a:t>Child </a:t>
            </a:r>
            <a:r>
              <a:rPr lang="en-US" b="1" dirty="0"/>
              <a:t>nodes correspond to these smaller </a:t>
            </a:r>
            <a:r>
              <a:rPr lang="en-US" b="1" dirty="0" err="1"/>
              <a:t>subregions</a:t>
            </a:r>
            <a:r>
              <a:rPr lang="en-US" b="1" dirty="0"/>
              <a:t> of </a:t>
            </a:r>
            <a:r>
              <a:rPr lang="en-US" b="1" dirty="0" smtClean="0"/>
              <a:t>parent’s region</a:t>
            </a:r>
            <a:endParaRPr lang="en-US" b="1" dirty="0"/>
          </a:p>
          <a:p>
            <a:pPr lvl="1"/>
            <a:r>
              <a:rPr lang="en-US" b="1" dirty="0"/>
              <a:t>Subdivide as little or as much as is </a:t>
            </a:r>
            <a:r>
              <a:rPr lang="en-US" b="1" dirty="0" smtClean="0"/>
              <a:t>necessary</a:t>
            </a:r>
            <a:endParaRPr lang="en-US" b="1" dirty="0"/>
          </a:p>
          <a:p>
            <a:pPr lvl="1"/>
            <a:r>
              <a:rPr lang="en-US" b="1" dirty="0"/>
              <a:t>Each internal node has exactly 4 (</a:t>
            </a:r>
            <a:r>
              <a:rPr lang="en-US" b="1" dirty="0" err="1"/>
              <a:t>quadtree</a:t>
            </a:r>
            <a:r>
              <a:rPr lang="en-US" b="1" dirty="0"/>
              <a:t>) or 8 (</a:t>
            </a:r>
            <a:r>
              <a:rPr lang="en-US" b="1" dirty="0" err="1"/>
              <a:t>octree</a:t>
            </a:r>
            <a:r>
              <a:rPr lang="en-US" b="1" dirty="0"/>
              <a:t>) </a:t>
            </a:r>
            <a:r>
              <a:rPr lang="en-US" b="1" dirty="0" smtClean="0"/>
              <a:t>children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9" name="Picture 8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&amp; 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Octrees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Definition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5943600" y="2819400"/>
            <a:ext cx="838200" cy="609600"/>
            <a:chOff x="5943600" y="2895600"/>
            <a:chExt cx="838200" cy="609600"/>
          </a:xfrm>
        </p:grpSpPr>
        <p:sp>
          <p:nvSpPr>
            <p:cNvPr id="547862" name="Line 22"/>
            <p:cNvSpPr>
              <a:spLocks noChangeShapeType="1"/>
            </p:cNvSpPr>
            <p:nvPr/>
          </p:nvSpPr>
          <p:spPr bwMode="blackGray">
            <a:xfrm>
              <a:off x="5943600" y="28956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8" name="Oval 18"/>
            <p:cNvSpPr>
              <a:spLocks noChangeArrowheads="1"/>
            </p:cNvSpPr>
            <p:nvPr/>
          </p:nvSpPr>
          <p:spPr bwMode="blackGray">
            <a:xfrm>
              <a:off x="6477000" y="3200400"/>
              <a:ext cx="304800" cy="304800"/>
            </a:xfrm>
            <a:prstGeom prst="ellipse">
              <a:avLst/>
            </a:prstGeom>
            <a:solidFill>
              <a:srgbClr val="33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E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943600" y="2819400"/>
            <a:ext cx="381000" cy="609600"/>
            <a:chOff x="5943600" y="2895600"/>
            <a:chExt cx="381000" cy="609600"/>
          </a:xfrm>
        </p:grpSpPr>
        <p:sp>
          <p:nvSpPr>
            <p:cNvPr id="547861" name="Line 21"/>
            <p:cNvSpPr>
              <a:spLocks noChangeShapeType="1"/>
            </p:cNvSpPr>
            <p:nvPr/>
          </p:nvSpPr>
          <p:spPr bwMode="blackGray">
            <a:xfrm>
              <a:off x="5943600" y="28956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7" name="Oval 17"/>
            <p:cNvSpPr>
              <a:spLocks noChangeArrowheads="1"/>
            </p:cNvSpPr>
            <p:nvPr/>
          </p:nvSpPr>
          <p:spPr bwMode="blackGray">
            <a:xfrm>
              <a:off x="6019800" y="3200400"/>
              <a:ext cx="304800" cy="304800"/>
            </a:xfrm>
            <a:prstGeom prst="ellipse">
              <a:avLst/>
            </a:prstGeom>
            <a:solidFill>
              <a:srgbClr val="99FF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D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562600" y="2819400"/>
            <a:ext cx="381000" cy="609600"/>
            <a:chOff x="5562600" y="2895600"/>
            <a:chExt cx="381000" cy="609600"/>
          </a:xfrm>
        </p:grpSpPr>
        <p:sp>
          <p:nvSpPr>
            <p:cNvPr id="547860" name="Line 20"/>
            <p:cNvSpPr>
              <a:spLocks noChangeShapeType="1"/>
            </p:cNvSpPr>
            <p:nvPr/>
          </p:nvSpPr>
          <p:spPr bwMode="blackGray">
            <a:xfrm flipH="1">
              <a:off x="5715000" y="28956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5" name="Oval 15"/>
            <p:cNvSpPr>
              <a:spLocks noChangeArrowheads="1"/>
            </p:cNvSpPr>
            <p:nvPr/>
          </p:nvSpPr>
          <p:spPr bwMode="blackGray">
            <a:xfrm>
              <a:off x="5562600" y="3200400"/>
              <a:ext cx="304800" cy="304800"/>
            </a:xfrm>
            <a:prstGeom prst="ellipse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C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105400" y="2819400"/>
            <a:ext cx="838200" cy="609600"/>
            <a:chOff x="5105400" y="2895600"/>
            <a:chExt cx="838200" cy="609600"/>
          </a:xfrm>
        </p:grpSpPr>
        <p:sp>
          <p:nvSpPr>
            <p:cNvPr id="547859" name="Line 19"/>
            <p:cNvSpPr>
              <a:spLocks noChangeShapeType="1"/>
            </p:cNvSpPr>
            <p:nvPr/>
          </p:nvSpPr>
          <p:spPr bwMode="blackGray">
            <a:xfrm flipH="1">
              <a:off x="5257800" y="28956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856" name="Oval 16"/>
            <p:cNvSpPr>
              <a:spLocks noChangeArrowheads="1"/>
            </p:cNvSpPr>
            <p:nvPr/>
          </p:nvSpPr>
          <p:spPr bwMode="blackGray">
            <a:xfrm>
              <a:off x="5105400" y="3200400"/>
              <a:ext cx="304800" cy="304800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B</a:t>
              </a:r>
            </a:p>
          </p:txBody>
        </p:sp>
      </p:grpSp>
      <p:sp>
        <p:nvSpPr>
          <p:cNvPr id="547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066800"/>
            <a:ext cx="449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 smtClean="0"/>
              <a:t>Root </a:t>
            </a:r>
            <a:r>
              <a:rPr lang="en-US" sz="1800" b="1" dirty="0"/>
              <a:t>node of </a:t>
            </a:r>
            <a:r>
              <a:rPr lang="en-US" sz="1800" b="1" dirty="0" err="1" smtClean="0"/>
              <a:t>quadtree</a:t>
            </a:r>
            <a:r>
              <a:rPr lang="en-US" sz="1800" b="1" dirty="0" smtClean="0"/>
              <a:t> corresponds </a:t>
            </a:r>
            <a:r>
              <a:rPr lang="en-US" sz="1800" b="1" dirty="0"/>
              <a:t>to </a:t>
            </a:r>
            <a:r>
              <a:rPr lang="en-US" sz="1800" b="1" dirty="0" smtClean="0"/>
              <a:t>square </a:t>
            </a:r>
            <a:r>
              <a:rPr lang="en-US" sz="1800" b="1" dirty="0"/>
              <a:t>region in </a:t>
            </a:r>
            <a:r>
              <a:rPr lang="en-US" sz="1800" b="1" dirty="0" smtClean="0"/>
              <a:t>space</a:t>
            </a:r>
            <a:endParaRPr lang="en-US" sz="1800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Generally, this encompasses </a:t>
            </a:r>
            <a:r>
              <a:rPr lang="en-US" b="1" dirty="0" smtClean="0"/>
              <a:t>entire </a:t>
            </a:r>
            <a:r>
              <a:rPr lang="en-US" b="1" dirty="0"/>
              <a:t>“region of interest</a:t>
            </a:r>
            <a:r>
              <a:rPr lang="en-US" b="1" dirty="0" smtClean="0"/>
              <a:t>”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If desired, subdivide along lines parallel to the coordinate axes, forming four smaller identically sized square </a:t>
            </a:r>
            <a:r>
              <a:rPr lang="en-US" sz="1800" b="1" dirty="0" smtClean="0"/>
              <a:t>regions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Child </a:t>
            </a:r>
            <a:r>
              <a:rPr lang="en-US" sz="1600" b="1" dirty="0"/>
              <a:t>nodes correspond to </a:t>
            </a:r>
            <a:r>
              <a:rPr lang="en-US" sz="1600" b="1" dirty="0" smtClean="0"/>
              <a:t>these</a:t>
            </a:r>
            <a:endParaRPr lang="en-US" sz="16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Some or all of these children may be subdivided </a:t>
            </a:r>
            <a:r>
              <a:rPr lang="en-US" sz="1800" b="1" dirty="0" smtClean="0"/>
              <a:t>further</a:t>
            </a: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 err="1"/>
              <a:t>Octrees</a:t>
            </a:r>
            <a:r>
              <a:rPr lang="en-US" sz="1800" b="1" dirty="0"/>
              <a:t> work in a similar fashion, but in 3-D, with cubical regions subdivided into 8 </a:t>
            </a:r>
            <a:r>
              <a:rPr lang="en-US" sz="1800" b="1" dirty="0" smtClean="0"/>
              <a:t>parts</a:t>
            </a:r>
            <a:endParaRPr lang="en-US" sz="1600" b="1" dirty="0"/>
          </a:p>
        </p:txBody>
      </p:sp>
      <p:sp>
        <p:nvSpPr>
          <p:cNvPr id="547849" name="Oval 9"/>
          <p:cNvSpPr>
            <a:spLocks noChangeArrowheads="1"/>
          </p:cNvSpPr>
          <p:nvPr/>
        </p:nvSpPr>
        <p:spPr bwMode="blackGray">
          <a:xfrm>
            <a:off x="5791200" y="2667000"/>
            <a:ext cx="304800" cy="304800"/>
          </a:xfrm>
          <a:prstGeom prst="ellipse">
            <a:avLst/>
          </a:prstGeom>
          <a:solidFill>
            <a:srgbClr val="FF99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A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5791200" y="4876800"/>
            <a:ext cx="381000" cy="609600"/>
            <a:chOff x="5715000" y="5410200"/>
            <a:chExt cx="381000" cy="609600"/>
          </a:xfrm>
        </p:grpSpPr>
        <p:sp>
          <p:nvSpPr>
            <p:cNvPr id="547906" name="Line 66"/>
            <p:cNvSpPr>
              <a:spLocks noChangeShapeType="1"/>
            </p:cNvSpPr>
            <p:nvPr/>
          </p:nvSpPr>
          <p:spPr bwMode="blackGray">
            <a:xfrm flipH="1">
              <a:off x="5867400" y="54102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0" name="Oval 70"/>
            <p:cNvSpPr>
              <a:spLocks noChangeArrowheads="1"/>
            </p:cNvSpPr>
            <p:nvPr/>
          </p:nvSpPr>
          <p:spPr bwMode="blackGray">
            <a:xfrm>
              <a:off x="5715000" y="5715000"/>
              <a:ext cx="304800" cy="304800"/>
            </a:xfrm>
            <a:prstGeom prst="ellipse">
              <a:avLst/>
            </a:prstGeom>
            <a:solidFill>
              <a:srgbClr val="96969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G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0" y="4876800"/>
            <a:ext cx="838200" cy="609600"/>
            <a:chOff x="5257800" y="5410200"/>
            <a:chExt cx="838200" cy="609600"/>
          </a:xfrm>
        </p:grpSpPr>
        <p:sp>
          <p:nvSpPr>
            <p:cNvPr id="547905" name="Line 65"/>
            <p:cNvSpPr>
              <a:spLocks noChangeShapeType="1"/>
            </p:cNvSpPr>
            <p:nvPr/>
          </p:nvSpPr>
          <p:spPr bwMode="blackGray">
            <a:xfrm flipH="1">
              <a:off x="5410200" y="54102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1" name="Oval 71"/>
            <p:cNvSpPr>
              <a:spLocks noChangeArrowheads="1"/>
            </p:cNvSpPr>
            <p:nvPr/>
          </p:nvSpPr>
          <p:spPr bwMode="blackGray">
            <a:xfrm>
              <a:off x="5257800" y="5715000"/>
              <a:ext cx="304800" cy="304800"/>
            </a:xfrm>
            <a:prstGeom prst="ellipse">
              <a:avLst/>
            </a:prstGeom>
            <a:solidFill>
              <a:srgbClr val="666699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F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172200" y="4876800"/>
            <a:ext cx="381000" cy="609600"/>
            <a:chOff x="6096000" y="5410200"/>
            <a:chExt cx="381000" cy="609600"/>
          </a:xfrm>
        </p:grpSpPr>
        <p:sp>
          <p:nvSpPr>
            <p:cNvPr id="547907" name="Line 67"/>
            <p:cNvSpPr>
              <a:spLocks noChangeShapeType="1"/>
            </p:cNvSpPr>
            <p:nvPr/>
          </p:nvSpPr>
          <p:spPr bwMode="blackGray">
            <a:xfrm>
              <a:off x="6096000" y="5410200"/>
              <a:ext cx="2286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2" name="Oval 72"/>
            <p:cNvSpPr>
              <a:spLocks noChangeArrowheads="1"/>
            </p:cNvSpPr>
            <p:nvPr/>
          </p:nvSpPr>
          <p:spPr bwMode="blackGray">
            <a:xfrm>
              <a:off x="6172200" y="57150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H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172200" y="4876800"/>
            <a:ext cx="838200" cy="609600"/>
            <a:chOff x="6096000" y="5410200"/>
            <a:chExt cx="838200" cy="609600"/>
          </a:xfrm>
        </p:grpSpPr>
        <p:sp>
          <p:nvSpPr>
            <p:cNvPr id="547908" name="Line 68"/>
            <p:cNvSpPr>
              <a:spLocks noChangeShapeType="1"/>
            </p:cNvSpPr>
            <p:nvPr/>
          </p:nvSpPr>
          <p:spPr bwMode="blackGray">
            <a:xfrm>
              <a:off x="6096000" y="5410200"/>
              <a:ext cx="685800" cy="457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47913" name="Oval 73"/>
            <p:cNvSpPr>
              <a:spLocks noChangeArrowheads="1"/>
            </p:cNvSpPr>
            <p:nvPr/>
          </p:nvSpPr>
          <p:spPr bwMode="blackGray">
            <a:xfrm>
              <a:off x="6629400" y="5715000"/>
              <a:ext cx="304800" cy="30480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I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7239000" y="4267200"/>
            <a:ext cx="1371600" cy="1371600"/>
            <a:chOff x="7239000" y="4267200"/>
            <a:chExt cx="1371600" cy="1371600"/>
          </a:xfrm>
        </p:grpSpPr>
        <p:sp>
          <p:nvSpPr>
            <p:cNvPr id="547917" name="Rectangle 77"/>
            <p:cNvSpPr>
              <a:spLocks noChangeArrowheads="1"/>
            </p:cNvSpPr>
            <p:nvPr/>
          </p:nvSpPr>
          <p:spPr bwMode="blackGray">
            <a:xfrm>
              <a:off x="7239000" y="4267200"/>
              <a:ext cx="1371600" cy="1371600"/>
            </a:xfrm>
            <a:prstGeom prst="rect">
              <a:avLst/>
            </a:prstGeom>
            <a:solidFill>
              <a:srgbClr val="FF99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A</a:t>
              </a:r>
            </a:p>
          </p:txBody>
        </p:sp>
        <p:sp>
          <p:nvSpPr>
            <p:cNvPr id="547918" name="Rectangle 78"/>
            <p:cNvSpPr>
              <a:spLocks noChangeArrowheads="1"/>
            </p:cNvSpPr>
            <p:nvPr/>
          </p:nvSpPr>
          <p:spPr bwMode="blackGray">
            <a:xfrm>
              <a:off x="7315200" y="4343400"/>
              <a:ext cx="609600" cy="609600"/>
            </a:xfrm>
            <a:prstGeom prst="rect">
              <a:avLst/>
            </a:prstGeom>
            <a:solidFill>
              <a:srgbClr val="FF9900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B</a:t>
              </a:r>
            </a:p>
          </p:txBody>
        </p:sp>
        <p:sp>
          <p:nvSpPr>
            <p:cNvPr id="547919" name="Rectangle 79"/>
            <p:cNvSpPr>
              <a:spLocks noChangeArrowheads="1"/>
            </p:cNvSpPr>
            <p:nvPr/>
          </p:nvSpPr>
          <p:spPr bwMode="blackGray">
            <a:xfrm>
              <a:off x="7924800" y="4343400"/>
              <a:ext cx="609600" cy="609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C</a:t>
              </a:r>
            </a:p>
          </p:txBody>
        </p:sp>
        <p:sp>
          <p:nvSpPr>
            <p:cNvPr id="547920" name="Rectangle 80"/>
            <p:cNvSpPr>
              <a:spLocks noChangeArrowheads="1"/>
            </p:cNvSpPr>
            <p:nvPr/>
          </p:nvSpPr>
          <p:spPr bwMode="blackGray">
            <a:xfrm>
              <a:off x="7315200" y="4953000"/>
              <a:ext cx="609600" cy="609600"/>
            </a:xfrm>
            <a:prstGeom prst="rect">
              <a:avLst/>
            </a:prstGeom>
            <a:solidFill>
              <a:srgbClr val="99FF99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D</a:t>
              </a:r>
            </a:p>
          </p:txBody>
        </p:sp>
        <p:sp>
          <p:nvSpPr>
            <p:cNvPr id="547921" name="Rectangle 81"/>
            <p:cNvSpPr>
              <a:spLocks noChangeArrowheads="1"/>
            </p:cNvSpPr>
            <p:nvPr/>
          </p:nvSpPr>
          <p:spPr bwMode="blackGray">
            <a:xfrm>
              <a:off x="7924800" y="4953000"/>
              <a:ext cx="609600" cy="609600"/>
            </a:xfrm>
            <a:prstGeom prst="rect">
              <a:avLst/>
            </a:prstGeom>
            <a:solidFill>
              <a:srgbClr val="6699FF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/>
                <a:t>E</a:t>
              </a:r>
            </a:p>
          </p:txBody>
        </p:sp>
      </p:grpSp>
      <p:sp>
        <p:nvSpPr>
          <p:cNvPr id="547922" name="Rectangle 82"/>
          <p:cNvSpPr>
            <a:spLocks noChangeArrowheads="1"/>
          </p:cNvSpPr>
          <p:nvPr/>
        </p:nvSpPr>
        <p:spPr bwMode="blackGray">
          <a:xfrm>
            <a:off x="7391400" y="5029200"/>
            <a:ext cx="228600" cy="2286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F</a:t>
            </a:r>
          </a:p>
        </p:txBody>
      </p:sp>
      <p:sp>
        <p:nvSpPr>
          <p:cNvPr id="547923" name="Rectangle 83"/>
          <p:cNvSpPr>
            <a:spLocks noChangeArrowheads="1"/>
          </p:cNvSpPr>
          <p:nvPr/>
        </p:nvSpPr>
        <p:spPr bwMode="blackGray">
          <a:xfrm>
            <a:off x="7620000" y="5029200"/>
            <a:ext cx="228600" cy="2286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G</a:t>
            </a:r>
          </a:p>
        </p:txBody>
      </p:sp>
      <p:sp>
        <p:nvSpPr>
          <p:cNvPr id="547924" name="Rectangle 84"/>
          <p:cNvSpPr>
            <a:spLocks noChangeArrowheads="1"/>
          </p:cNvSpPr>
          <p:nvPr/>
        </p:nvSpPr>
        <p:spPr bwMode="blackGray">
          <a:xfrm>
            <a:off x="7391400" y="5257800"/>
            <a:ext cx="228600" cy="228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H</a:t>
            </a:r>
          </a:p>
        </p:txBody>
      </p:sp>
      <p:sp>
        <p:nvSpPr>
          <p:cNvPr id="547925" name="Rectangle 85"/>
          <p:cNvSpPr>
            <a:spLocks noChangeArrowheads="1"/>
          </p:cNvSpPr>
          <p:nvPr/>
        </p:nvSpPr>
        <p:spPr bwMode="blackGray">
          <a:xfrm>
            <a:off x="7620000" y="525780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I</a:t>
            </a:r>
          </a:p>
        </p:txBody>
      </p:sp>
      <p:sp>
        <p:nvSpPr>
          <p:cNvPr id="547926" name="Rectangle 86"/>
          <p:cNvSpPr>
            <a:spLocks noChangeArrowheads="1"/>
          </p:cNvSpPr>
          <p:nvPr/>
        </p:nvSpPr>
        <p:spPr bwMode="blackGray">
          <a:xfrm>
            <a:off x="6096000" y="1066800"/>
            <a:ext cx="1371600" cy="13716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/>
              <a:t>A</a:t>
            </a:r>
          </a:p>
        </p:txBody>
      </p:sp>
      <p:sp>
        <p:nvSpPr>
          <p:cNvPr id="547935" name="Rectangle 95"/>
          <p:cNvSpPr>
            <a:spLocks noChangeArrowheads="1"/>
          </p:cNvSpPr>
          <p:nvPr/>
        </p:nvSpPr>
        <p:spPr bwMode="blackGray">
          <a:xfrm>
            <a:off x="7239000" y="2667000"/>
            <a:ext cx="1371600" cy="13716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A</a:t>
            </a:r>
          </a:p>
        </p:txBody>
      </p:sp>
      <p:sp>
        <p:nvSpPr>
          <p:cNvPr id="547936" name="Rectangle 96"/>
          <p:cNvSpPr>
            <a:spLocks noChangeArrowheads="1"/>
          </p:cNvSpPr>
          <p:nvPr/>
        </p:nvSpPr>
        <p:spPr bwMode="blackGray">
          <a:xfrm>
            <a:off x="7315200" y="2743200"/>
            <a:ext cx="609600" cy="609600"/>
          </a:xfrm>
          <a:prstGeom prst="rect">
            <a:avLst/>
          </a:prstGeom>
          <a:solidFill>
            <a:srgbClr val="FF9900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B</a:t>
            </a:r>
          </a:p>
        </p:txBody>
      </p:sp>
      <p:sp>
        <p:nvSpPr>
          <p:cNvPr id="547937" name="Rectangle 97"/>
          <p:cNvSpPr>
            <a:spLocks noChangeArrowheads="1"/>
          </p:cNvSpPr>
          <p:nvPr/>
        </p:nvSpPr>
        <p:spPr bwMode="blackGray">
          <a:xfrm>
            <a:off x="7924800" y="2743200"/>
            <a:ext cx="609600" cy="6096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C</a:t>
            </a:r>
          </a:p>
        </p:txBody>
      </p:sp>
      <p:sp>
        <p:nvSpPr>
          <p:cNvPr id="547938" name="Rectangle 98"/>
          <p:cNvSpPr>
            <a:spLocks noChangeArrowheads="1"/>
          </p:cNvSpPr>
          <p:nvPr/>
        </p:nvSpPr>
        <p:spPr bwMode="blackGray">
          <a:xfrm>
            <a:off x="7315200" y="3352800"/>
            <a:ext cx="609600" cy="609600"/>
          </a:xfrm>
          <a:prstGeom prst="rect">
            <a:avLst/>
          </a:prstGeom>
          <a:solidFill>
            <a:srgbClr val="99FF99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547939" name="Rectangle 99"/>
          <p:cNvSpPr>
            <a:spLocks noChangeArrowheads="1"/>
          </p:cNvSpPr>
          <p:nvPr/>
        </p:nvSpPr>
        <p:spPr bwMode="blackGray">
          <a:xfrm>
            <a:off x="7924800" y="3352800"/>
            <a:ext cx="609600" cy="609600"/>
          </a:xfrm>
          <a:prstGeom prst="rect">
            <a:avLst/>
          </a:prstGeom>
          <a:solidFill>
            <a:srgbClr val="6699FF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E</a:t>
            </a: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&amp; 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Octrees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[3]: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Example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5105400" y="4191000"/>
            <a:ext cx="1676400" cy="762000"/>
            <a:chOff x="5029200" y="4724400"/>
            <a:chExt cx="1676400" cy="762000"/>
          </a:xfrm>
        </p:grpSpPr>
        <p:grpSp>
          <p:nvGrpSpPr>
            <p:cNvPr id="55" name="Group 54"/>
            <p:cNvGrpSpPr/>
            <p:nvPr/>
          </p:nvGrpSpPr>
          <p:grpSpPr>
            <a:xfrm>
              <a:off x="5867400" y="4876800"/>
              <a:ext cx="838200" cy="609600"/>
              <a:chOff x="5943600" y="2895600"/>
              <a:chExt cx="838200" cy="609600"/>
            </a:xfrm>
          </p:grpSpPr>
          <p:sp>
            <p:nvSpPr>
              <p:cNvPr id="56" name="Line 22"/>
              <p:cNvSpPr>
                <a:spLocks noChangeShapeType="1"/>
              </p:cNvSpPr>
              <p:nvPr/>
            </p:nvSpPr>
            <p:spPr bwMode="blackGray">
              <a:xfrm>
                <a:off x="5943600" y="2895600"/>
                <a:ext cx="6858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18"/>
              <p:cNvSpPr>
                <a:spLocks noChangeArrowheads="1"/>
              </p:cNvSpPr>
              <p:nvPr/>
            </p:nvSpPr>
            <p:spPr bwMode="blackGray">
              <a:xfrm>
                <a:off x="6477000" y="3200400"/>
                <a:ext cx="304800" cy="304800"/>
              </a:xfrm>
              <a:prstGeom prst="ellipse">
                <a:avLst/>
              </a:prstGeom>
              <a:solidFill>
                <a:srgbClr val="3366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dirty="0"/>
                  <a:t>E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867400" y="4876800"/>
              <a:ext cx="381000" cy="609600"/>
              <a:chOff x="5943600" y="2895600"/>
              <a:chExt cx="381000" cy="609600"/>
            </a:xfrm>
          </p:grpSpPr>
          <p:sp>
            <p:nvSpPr>
              <p:cNvPr id="59" name="Line 21"/>
              <p:cNvSpPr>
                <a:spLocks noChangeShapeType="1"/>
              </p:cNvSpPr>
              <p:nvPr/>
            </p:nvSpPr>
            <p:spPr bwMode="blackGray">
              <a:xfrm>
                <a:off x="5943600" y="2895600"/>
                <a:ext cx="2286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17"/>
              <p:cNvSpPr>
                <a:spLocks noChangeArrowheads="1"/>
              </p:cNvSpPr>
              <p:nvPr/>
            </p:nvSpPr>
            <p:spPr bwMode="blackGray">
              <a:xfrm>
                <a:off x="6019800" y="3200400"/>
                <a:ext cx="304800" cy="304800"/>
              </a:xfrm>
              <a:prstGeom prst="ellipse">
                <a:avLst/>
              </a:prstGeom>
              <a:solidFill>
                <a:srgbClr val="99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/>
                  <a:t>D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5486400" y="4876800"/>
              <a:ext cx="381000" cy="609600"/>
              <a:chOff x="5562600" y="2895600"/>
              <a:chExt cx="381000" cy="609600"/>
            </a:xfrm>
          </p:grpSpPr>
          <p:sp>
            <p:nvSpPr>
              <p:cNvPr id="62" name="Line 20"/>
              <p:cNvSpPr>
                <a:spLocks noChangeShapeType="1"/>
              </p:cNvSpPr>
              <p:nvPr/>
            </p:nvSpPr>
            <p:spPr bwMode="blackGray">
              <a:xfrm flipH="1">
                <a:off x="5715000" y="2895600"/>
                <a:ext cx="2286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15"/>
              <p:cNvSpPr>
                <a:spLocks noChangeArrowheads="1"/>
              </p:cNvSpPr>
              <p:nvPr/>
            </p:nvSpPr>
            <p:spPr bwMode="blackGray">
              <a:xfrm>
                <a:off x="5562600" y="3200400"/>
                <a:ext cx="304800" cy="304800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/>
                  <a:t>C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5029200" y="4876800"/>
              <a:ext cx="838200" cy="609600"/>
              <a:chOff x="5105400" y="2895600"/>
              <a:chExt cx="838200" cy="609600"/>
            </a:xfrm>
          </p:grpSpPr>
          <p:sp>
            <p:nvSpPr>
              <p:cNvPr id="65" name="Line 19"/>
              <p:cNvSpPr>
                <a:spLocks noChangeShapeType="1"/>
              </p:cNvSpPr>
              <p:nvPr/>
            </p:nvSpPr>
            <p:spPr bwMode="blackGray">
              <a:xfrm flipH="1">
                <a:off x="5257800" y="2895600"/>
                <a:ext cx="685800" cy="457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16"/>
              <p:cNvSpPr>
                <a:spLocks noChangeArrowheads="1"/>
              </p:cNvSpPr>
              <p:nvPr/>
            </p:nvSpPr>
            <p:spPr bwMode="blackGray">
              <a:xfrm>
                <a:off x="5105400" y="3200400"/>
                <a:ext cx="304800" cy="304800"/>
              </a:xfrm>
              <a:prstGeom prst="ellipse">
                <a:avLst/>
              </a:prstGeom>
              <a:solidFill>
                <a:srgbClr val="FF99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/>
                  <a:t>B</a:t>
                </a:r>
              </a:p>
            </p:txBody>
          </p:sp>
        </p:grpSp>
        <p:sp>
          <p:nvSpPr>
            <p:cNvPr id="67" name="Oval 9"/>
            <p:cNvSpPr>
              <a:spLocks noChangeArrowheads="1"/>
            </p:cNvSpPr>
            <p:nvPr/>
          </p:nvSpPr>
          <p:spPr bwMode="blackGray">
            <a:xfrm>
              <a:off x="5715000" y="4724400"/>
              <a:ext cx="304800" cy="304800"/>
            </a:xfrm>
            <a:prstGeom prst="ellipse">
              <a:avLst/>
            </a:prstGeom>
            <a:solidFill>
              <a:srgbClr val="FF99CC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75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76" name="Picture 75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4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4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4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54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4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4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4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54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547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3" grpId="0" uiExpand="1" build="p"/>
      <p:bldP spid="547849" grpId="0" animBg="1"/>
      <p:bldP spid="547922" grpId="0" animBg="1"/>
      <p:bldP spid="547923" grpId="0" animBg="1"/>
      <p:bldP spid="547924" grpId="0" animBg="1"/>
      <p:bldP spid="547925" grpId="0" animBg="1"/>
      <p:bldP spid="547926" grpId="0" animBg="1"/>
      <p:bldP spid="547935" grpId="0" animBg="1"/>
      <p:bldP spid="547936" grpId="0" animBg="1"/>
      <p:bldP spid="547937" grpId="0" animBg="1"/>
      <p:bldP spid="547938" grpId="0" animBg="1"/>
      <p:bldP spid="5479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45438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/>
              <a:t>Handling Observer-Object Interactions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Subdivide the </a:t>
            </a:r>
            <a:r>
              <a:rPr lang="en-US" sz="1600" b="1" dirty="0" err="1"/>
              <a:t>quadtree</a:t>
            </a:r>
            <a:r>
              <a:rPr lang="en-US" sz="1600" b="1" dirty="0"/>
              <a:t>/</a:t>
            </a:r>
            <a:r>
              <a:rPr lang="en-US" sz="1600" b="1" dirty="0" err="1"/>
              <a:t>octree</a:t>
            </a:r>
            <a:r>
              <a:rPr lang="en-US" sz="1600" b="1" dirty="0"/>
              <a:t> until each leaf’s region intersects only a small number of </a:t>
            </a:r>
            <a:r>
              <a:rPr lang="en-US" sz="1600" b="1" dirty="0" smtClean="0"/>
              <a:t>objects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Each leaf holds a list of pointers to objects that intersect its </a:t>
            </a:r>
            <a:r>
              <a:rPr lang="en-US" sz="1600" b="1" dirty="0" smtClean="0"/>
              <a:t>region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Find out which leaf the observer is in. We only need to test for interactions with the objects pointed to by that </a:t>
            </a:r>
            <a:r>
              <a:rPr lang="en-US" sz="1600" b="1" dirty="0" smtClean="0"/>
              <a:t>leaf</a:t>
            </a:r>
            <a:endParaRPr lang="en-US" sz="16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Inside/Outside Tests for Odd Shapes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The root node represent a square containing the </a:t>
            </a:r>
            <a:r>
              <a:rPr lang="en-US" sz="1600" b="1" dirty="0" smtClean="0"/>
              <a:t>shape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If </a:t>
            </a:r>
            <a:r>
              <a:rPr lang="en-US" sz="1600" b="1" dirty="0" smtClean="0"/>
              <a:t>node’s </a:t>
            </a:r>
            <a:r>
              <a:rPr lang="en-US" sz="1600" b="1" dirty="0"/>
              <a:t>region lies entirely inside or entirely outside </a:t>
            </a:r>
            <a:r>
              <a:rPr lang="en-US" sz="1600" b="1" dirty="0" smtClean="0"/>
              <a:t>shape</a:t>
            </a:r>
            <a:r>
              <a:rPr lang="en-US" sz="1600" b="1" dirty="0"/>
              <a:t>, do not subdivide </a:t>
            </a:r>
            <a:r>
              <a:rPr lang="en-US" sz="1600" b="1" dirty="0" smtClean="0"/>
              <a:t>it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Otherwise, do subdivide (unless a predefined depth limit has been exceeded</a:t>
            </a:r>
            <a:r>
              <a:rPr lang="en-US" sz="1600" b="1" dirty="0" smtClean="0"/>
              <a:t>)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Then the </a:t>
            </a:r>
            <a:r>
              <a:rPr lang="en-US" sz="1600" b="1" dirty="0" err="1"/>
              <a:t>quadtree</a:t>
            </a:r>
            <a:r>
              <a:rPr lang="en-US" sz="1600" b="1" dirty="0"/>
              <a:t> or </a:t>
            </a:r>
            <a:r>
              <a:rPr lang="en-US" sz="1600" b="1" dirty="0" err="1"/>
              <a:t>octree</a:t>
            </a:r>
            <a:r>
              <a:rPr lang="en-US" sz="1600" b="1" dirty="0"/>
              <a:t> contains information allowing us to check quickly whether a given point is inside the </a:t>
            </a:r>
            <a:r>
              <a:rPr lang="en-US" sz="1600" b="1" dirty="0" smtClean="0"/>
              <a:t>shape</a:t>
            </a:r>
            <a:endParaRPr lang="en-US" sz="16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Sparse Arrays of Spatially-Organized Data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Store array data in the </a:t>
            </a:r>
            <a:r>
              <a:rPr lang="en-US" sz="1600" b="1" dirty="0" err="1"/>
              <a:t>quadtree</a:t>
            </a:r>
            <a:r>
              <a:rPr lang="en-US" sz="1600" b="1" dirty="0"/>
              <a:t> or </a:t>
            </a:r>
            <a:r>
              <a:rPr lang="en-US" sz="1600" b="1" dirty="0" err="1" smtClean="0"/>
              <a:t>octree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Only subdivide if that region of space contains interesting </a:t>
            </a:r>
            <a:r>
              <a:rPr lang="en-US" sz="1600" b="1" dirty="0" smtClean="0"/>
              <a:t>data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This is how an </a:t>
            </a:r>
            <a:r>
              <a:rPr lang="en-US" sz="1600" b="1" dirty="0" err="1"/>
              <a:t>octree</a:t>
            </a:r>
            <a:r>
              <a:rPr lang="en-US" sz="1600" b="1" dirty="0"/>
              <a:t> is used in the </a:t>
            </a:r>
            <a:r>
              <a:rPr lang="en-US" sz="1600" b="1" dirty="0" err="1"/>
              <a:t>BLUIsculpt</a:t>
            </a:r>
            <a:r>
              <a:rPr lang="en-US" sz="1600" b="1" dirty="0"/>
              <a:t> </a:t>
            </a:r>
            <a:r>
              <a:rPr lang="en-US" sz="1600" b="1" dirty="0" smtClean="0"/>
              <a:t>program</a:t>
            </a:r>
            <a:endParaRPr lang="en-US" sz="16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5943600"/>
            <a:ext cx="7620000" cy="461665"/>
            <a:chOff x="457200" y="5943600"/>
            <a:chExt cx="7620000" cy="46166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57200" y="5943600"/>
              <a:ext cx="566123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sz="1200" dirty="0" smtClean="0">
                  <a:solidFill>
                    <a:srgbClr val="336699"/>
                  </a:solidFill>
                  <a:sym typeface="Symbol" pitchFamily="18" charset="2"/>
                </a:rPr>
                <a:t>Adapted from slides © 2004 G. G. Chappell, UAF</a:t>
              </a:r>
              <a:endParaRPr lang="en-GB" sz="1200" dirty="0">
                <a:solidFill>
                  <a:srgbClr val="336699"/>
                </a:solidFill>
                <a:sym typeface="Symbol" pitchFamily="18" charset="2"/>
              </a:endParaRPr>
            </a:p>
            <a:p>
              <a:pPr>
                <a:spcBef>
                  <a:spcPts val="0"/>
                </a:spcBef>
              </a:pPr>
              <a:r>
                <a:rPr lang="en-US" sz="1200" dirty="0" smtClean="0">
                  <a:solidFill>
                    <a:srgbClr val="336699"/>
                  </a:solidFill>
                </a:rPr>
                <a:t>CS 481/681: Advanced Computer Graphics, Spring 2004, </a:t>
              </a:r>
              <a:r>
                <a:rPr lang="en-US" sz="1200" dirty="0" smtClean="0">
                  <a:solidFill>
                    <a:srgbClr val="336699"/>
                  </a:solidFill>
                  <a:hlinkClick r:id="rId3"/>
                </a:rPr>
                <a:t>http://bit.ly/eivvVc</a:t>
              </a:r>
              <a:endParaRPr lang="en-US" sz="1200" dirty="0">
                <a:solidFill>
                  <a:srgbClr val="336699"/>
                </a:solidFill>
                <a:sym typeface="Symbol" pitchFamily="18" charset="2"/>
              </a:endParaRPr>
            </a:p>
          </p:txBody>
        </p:sp>
        <p:pic>
          <p:nvPicPr>
            <p:cNvPr id="9" name="Picture 8" descr="uaf-banner-opaque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3790" y="5964848"/>
              <a:ext cx="1773410" cy="419169"/>
            </a:xfrm>
            <a:prstGeom prst="rect">
              <a:avLst/>
            </a:prstGeom>
          </p:spPr>
        </p:pic>
      </p:grp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Quadtrees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&amp; </a:t>
            </a:r>
            <a:r>
              <a:rPr lang="en-US" sz="2800" dirty="0" err="1" smtClean="0">
                <a:solidFill>
                  <a:srgbClr val="5B0DAA"/>
                </a:solidFill>
                <a:latin typeface="Copperplate Gothic Light" pitchFamily="34" charset="0"/>
              </a:rPr>
              <a:t>Octrees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[4]: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What Are They Good For?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Summary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Last Class: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2.4.3, 8.1,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r>
              <a:rPr lang="en-US" sz="1800" dirty="0" smtClean="0">
                <a:solidFill>
                  <a:srgbClr val="800000"/>
                </a:solidFill>
              </a:rPr>
              <a:t>, </a:t>
            </a:r>
            <a:r>
              <a:rPr lang="en-US" sz="1800" dirty="0" smtClean="0">
                <a:solidFill>
                  <a:srgbClr val="FF6600"/>
                </a:solidFill>
              </a:rPr>
              <a:t>GL handout</a:t>
            </a: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Today: Chapter 6, Esp.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</a:t>
            </a:r>
            <a:r>
              <a:rPr lang="en-US" sz="1800" dirty="0" smtClean="0">
                <a:solidFill>
                  <a:srgbClr val="800000"/>
                </a:solidFill>
              </a:rPr>
              <a:t>6.1,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Reading for Next Class: Chapter 7, </a:t>
            </a:r>
            <a:r>
              <a:rPr lang="en-US" sz="1800" dirty="0" smtClean="0">
                <a:solidFill>
                  <a:srgbClr val="800000"/>
                </a:solidFill>
                <a:latin typeface="Arial"/>
                <a:cs typeface="Arial"/>
              </a:rPr>
              <a:t>§8.4</a:t>
            </a:r>
            <a:r>
              <a:rPr lang="en-US" sz="1800" dirty="0" smtClean="0">
                <a:solidFill>
                  <a:srgbClr val="800000"/>
                </a:solidFill>
              </a:rPr>
              <a:t>, Eberly </a:t>
            </a:r>
            <a:r>
              <a:rPr lang="en-US" sz="1800" i="1" dirty="0" smtClean="0">
                <a:solidFill>
                  <a:srgbClr val="800000"/>
                </a:solidFill>
              </a:rPr>
              <a:t>2</a:t>
            </a:r>
            <a:r>
              <a:rPr lang="en-US" sz="1800" i="1" baseline="30000" dirty="0" smtClean="0">
                <a:solidFill>
                  <a:srgbClr val="800000"/>
                </a:solidFill>
              </a:rPr>
              <a:t>e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Last Time: Collision Detection Part 1 of 2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Static </a:t>
            </a:r>
            <a:r>
              <a:rPr lang="en-US" sz="1800" i="1" dirty="0" smtClean="0">
                <a:solidFill>
                  <a:srgbClr val="0000CC"/>
                </a:solidFill>
              </a:rPr>
              <a:t>vs. </a:t>
            </a:r>
            <a:r>
              <a:rPr lang="en-US" sz="1800" dirty="0" smtClean="0">
                <a:solidFill>
                  <a:srgbClr val="0000CC"/>
                </a:solidFill>
              </a:rPr>
              <a:t>dynamic, testing </a:t>
            </a:r>
            <a:r>
              <a:rPr lang="en-US" sz="1800" i="1" dirty="0" smtClean="0">
                <a:solidFill>
                  <a:srgbClr val="0000CC"/>
                </a:solidFill>
              </a:rPr>
              <a:t>vs.</a:t>
            </a:r>
            <a:r>
              <a:rPr lang="en-US" sz="1800" dirty="0" smtClean="0">
                <a:solidFill>
                  <a:srgbClr val="0000CC"/>
                </a:solidFill>
              </a:rPr>
              <a:t> finding, distance </a:t>
            </a:r>
            <a:r>
              <a:rPr lang="en-US" sz="1800" i="1" dirty="0" smtClean="0">
                <a:solidFill>
                  <a:srgbClr val="0000CC"/>
                </a:solidFill>
              </a:rPr>
              <a:t>vs.</a:t>
            </a:r>
            <a:r>
              <a:rPr lang="en-US" sz="1800" dirty="0" smtClean="0">
                <a:solidFill>
                  <a:srgbClr val="0000CC"/>
                </a:solidFill>
              </a:rPr>
              <a:t> intersection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Triangle point containment test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Lots of intersections: spheres, capsules, lozenges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Method of </a:t>
            </a:r>
            <a:r>
              <a:rPr lang="en-US" sz="1800" u="sng" dirty="0" smtClean="0">
                <a:solidFill>
                  <a:srgbClr val="0000CC"/>
                </a:solidFill>
              </a:rPr>
              <a:t>separating axes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Today: Adaptive Spatial Partitioning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V</a:t>
            </a:r>
            <a:r>
              <a:rPr lang="en-US" sz="1800" dirty="0" smtClean="0">
                <a:solidFill>
                  <a:srgbClr val="0000CC"/>
                </a:solidFill>
              </a:rPr>
              <a:t>isible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urface </a:t>
            </a:r>
            <a:r>
              <a:rPr lang="en-US" sz="1800" u="sng" dirty="0" smtClean="0">
                <a:solidFill>
                  <a:srgbClr val="0000CC"/>
                </a:solidFill>
              </a:rPr>
              <a:t>D</a:t>
            </a:r>
            <a:r>
              <a:rPr lang="en-US" sz="1800" dirty="0" smtClean="0">
                <a:solidFill>
                  <a:srgbClr val="0000CC"/>
                </a:solidFill>
              </a:rPr>
              <a:t>etermination (VSD) revisited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</a:t>
            </a:r>
            <a:r>
              <a:rPr lang="en-US" sz="1800" dirty="0" smtClean="0">
                <a:solidFill>
                  <a:srgbClr val="0000CC"/>
                </a:solidFill>
              </a:rPr>
              <a:t>onstructive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olid </a:t>
            </a:r>
            <a:r>
              <a:rPr lang="en-US" sz="1800" u="sng" dirty="0" smtClean="0">
                <a:solidFill>
                  <a:srgbClr val="0000CC"/>
                </a:solidFill>
              </a:rPr>
              <a:t>G</a:t>
            </a:r>
            <a:r>
              <a:rPr lang="en-US" sz="1800" dirty="0" smtClean="0">
                <a:solidFill>
                  <a:srgbClr val="0000CC"/>
                </a:solidFill>
              </a:rPr>
              <a:t>eometry (CSG) trees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B</a:t>
            </a:r>
            <a:r>
              <a:rPr lang="en-US" sz="1800" dirty="0" smtClean="0">
                <a:solidFill>
                  <a:srgbClr val="0000CC"/>
                </a:solidFill>
              </a:rPr>
              <a:t>inary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pace </a:t>
            </a:r>
            <a:r>
              <a:rPr lang="en-US" sz="1800" u="sng" dirty="0" smtClean="0">
                <a:solidFill>
                  <a:srgbClr val="0000CC"/>
                </a:solidFill>
              </a:rPr>
              <a:t>P</a:t>
            </a:r>
            <a:r>
              <a:rPr lang="en-US" sz="1800" dirty="0" smtClean="0">
                <a:solidFill>
                  <a:srgbClr val="0000CC"/>
                </a:solidFill>
              </a:rPr>
              <a:t>artitioning (BSP) trees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Quadtrees</a:t>
            </a:r>
            <a:r>
              <a:rPr lang="en-US" sz="1800" dirty="0" smtClean="0">
                <a:solidFill>
                  <a:srgbClr val="0000CC"/>
                </a:solidFill>
              </a:rPr>
              <a:t>: adaptive 2-D (planar) subdivision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Octrees</a:t>
            </a:r>
            <a:r>
              <a:rPr lang="en-US" sz="1800" dirty="0" smtClean="0">
                <a:solidFill>
                  <a:srgbClr val="0000CC"/>
                </a:solidFill>
              </a:rPr>
              <a:t>: adaptive 3-D (spatial) subdivision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Coming Soon: Volume Graphics &amp; </a:t>
            </a:r>
            <a:r>
              <a:rPr lang="en-US" sz="1800" dirty="0" err="1" smtClean="0">
                <a:solidFill>
                  <a:srgbClr val="800000"/>
                </a:solidFill>
              </a:rPr>
              <a:t>Voxels</a:t>
            </a:r>
            <a:endParaRPr lang="en-US" sz="1800" dirty="0" smtClean="0">
              <a:solidFill>
                <a:srgbClr val="0000CC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Terminology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Collision Detection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Static</a:t>
            </a:r>
            <a:r>
              <a:rPr lang="en-US" sz="1800" dirty="0" smtClean="0">
                <a:solidFill>
                  <a:srgbClr val="0000CC"/>
                </a:solidFill>
              </a:rPr>
              <a:t> vs. </a:t>
            </a:r>
            <a:r>
              <a:rPr lang="en-US" sz="1800" u="sng" dirty="0" smtClean="0">
                <a:solidFill>
                  <a:srgbClr val="0000CC"/>
                </a:solidFill>
              </a:rPr>
              <a:t>dynamic</a:t>
            </a:r>
            <a:r>
              <a:rPr lang="en-US" sz="1800" dirty="0" smtClean="0">
                <a:solidFill>
                  <a:srgbClr val="0000CC"/>
                </a:solidFill>
              </a:rPr>
              <a:t> objects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Queries</a:t>
            </a:r>
            <a:r>
              <a:rPr lang="en-US" sz="1800" dirty="0" smtClean="0">
                <a:solidFill>
                  <a:srgbClr val="0000CC"/>
                </a:solidFill>
              </a:rPr>
              <a:t>: </a:t>
            </a:r>
            <a:r>
              <a:rPr lang="en-US" sz="1800" u="sng" dirty="0" smtClean="0">
                <a:solidFill>
                  <a:srgbClr val="0000CC"/>
                </a:solidFill>
              </a:rPr>
              <a:t>test-intersection</a:t>
            </a:r>
            <a:r>
              <a:rPr lang="en-US" sz="1800" dirty="0" smtClean="0">
                <a:solidFill>
                  <a:srgbClr val="0000CC"/>
                </a:solidFill>
              </a:rPr>
              <a:t> </a:t>
            </a:r>
            <a:r>
              <a:rPr lang="en-US" sz="1800" i="1" dirty="0" smtClean="0">
                <a:solidFill>
                  <a:srgbClr val="0000CC"/>
                </a:solidFill>
              </a:rPr>
              <a:t>vs. </a:t>
            </a:r>
            <a:r>
              <a:rPr lang="en-US" sz="1800" u="sng" dirty="0" smtClean="0">
                <a:solidFill>
                  <a:srgbClr val="0000CC"/>
                </a:solidFill>
              </a:rPr>
              <a:t>find-intersection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Parametric methods</a:t>
            </a:r>
            <a:r>
              <a:rPr lang="en-US" sz="1800" dirty="0" smtClean="0">
                <a:solidFill>
                  <a:srgbClr val="0000CC"/>
                </a:solidFill>
              </a:rPr>
              <a:t>: </a:t>
            </a:r>
            <a:r>
              <a:rPr lang="en-US" sz="1800" u="sng" dirty="0" smtClean="0">
                <a:solidFill>
                  <a:srgbClr val="0000CC"/>
                </a:solidFill>
              </a:rPr>
              <a:t>distance-based</a:t>
            </a:r>
            <a:r>
              <a:rPr lang="en-US" sz="1800" dirty="0" smtClean="0">
                <a:solidFill>
                  <a:srgbClr val="0000CC"/>
                </a:solidFill>
              </a:rPr>
              <a:t>, </a:t>
            </a:r>
            <a:r>
              <a:rPr lang="en-US" sz="1800" u="sng" dirty="0" smtClean="0">
                <a:solidFill>
                  <a:srgbClr val="0000CC"/>
                </a:solidFill>
              </a:rPr>
              <a:t>intersection-based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Bounding Objects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Axis-aligned bounding box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Oriented bounding box</a:t>
            </a:r>
            <a:r>
              <a:rPr lang="en-US" sz="1800" dirty="0" smtClean="0">
                <a:solidFill>
                  <a:srgbClr val="0000CC"/>
                </a:solidFill>
              </a:rPr>
              <a:t>: can point in arbitrary direction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Sphere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Capsule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Lozenge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C</a:t>
            </a:r>
            <a:r>
              <a:rPr lang="en-US" sz="1800" dirty="0" smtClean="0">
                <a:solidFill>
                  <a:srgbClr val="800000"/>
                </a:solidFill>
              </a:rPr>
              <a:t>onstructive </a:t>
            </a:r>
            <a:r>
              <a:rPr lang="en-US" sz="1800" u="sng" dirty="0" smtClean="0">
                <a:solidFill>
                  <a:srgbClr val="800000"/>
                </a:solidFill>
              </a:rPr>
              <a:t>S</a:t>
            </a:r>
            <a:r>
              <a:rPr lang="en-US" sz="1800" dirty="0" smtClean="0">
                <a:solidFill>
                  <a:srgbClr val="800000"/>
                </a:solidFill>
              </a:rPr>
              <a:t>olid </a:t>
            </a:r>
            <a:r>
              <a:rPr lang="en-US" sz="1800" u="sng" dirty="0" smtClean="0">
                <a:solidFill>
                  <a:srgbClr val="800000"/>
                </a:solidFill>
              </a:rPr>
              <a:t>G</a:t>
            </a:r>
            <a:r>
              <a:rPr lang="en-US" sz="1800" dirty="0" smtClean="0">
                <a:solidFill>
                  <a:srgbClr val="800000"/>
                </a:solidFill>
              </a:rPr>
              <a:t>eometry Tree: Regularized Boolean Set Operators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Adaptive Spatial Partitioning</a:t>
            </a:r>
            <a:r>
              <a:rPr lang="en-US" sz="1800" dirty="0" smtClean="0">
                <a:solidFill>
                  <a:srgbClr val="800000"/>
                </a:solidFill>
              </a:rPr>
              <a:t>: Calculating Intersection, Visibility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B</a:t>
            </a:r>
            <a:r>
              <a:rPr lang="en-US" sz="1800" dirty="0" smtClean="0">
                <a:solidFill>
                  <a:srgbClr val="0000CC"/>
                </a:solidFill>
              </a:rPr>
              <a:t>inary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pace </a:t>
            </a:r>
            <a:r>
              <a:rPr lang="en-US" sz="1800" u="sng" dirty="0" smtClean="0">
                <a:solidFill>
                  <a:srgbClr val="0000CC"/>
                </a:solidFill>
              </a:rPr>
              <a:t>P</a:t>
            </a:r>
            <a:r>
              <a:rPr lang="en-US" sz="1800" dirty="0" smtClean="0">
                <a:solidFill>
                  <a:srgbClr val="0000CC"/>
                </a:solidFill>
              </a:rPr>
              <a:t>artitioning tree – 2-way decision tree/surface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Quadtree</a:t>
            </a:r>
            <a:r>
              <a:rPr lang="en-US" sz="1800" dirty="0" smtClean="0">
                <a:solidFill>
                  <a:srgbClr val="0000CC"/>
                </a:solidFill>
              </a:rPr>
              <a:t> – 4-way for 2-D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err="1" smtClean="0">
                <a:solidFill>
                  <a:srgbClr val="0000CC"/>
                </a:solidFill>
              </a:rPr>
              <a:t>Octree</a:t>
            </a:r>
            <a:r>
              <a:rPr lang="en-US" sz="1800" dirty="0" smtClean="0">
                <a:solidFill>
                  <a:srgbClr val="0000CC"/>
                </a:solidFill>
              </a:rPr>
              <a:t> – 8-way for 3-D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Acknowledgements: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Intersections, Containment – Eberly 1</a:t>
            </a:r>
            <a:r>
              <a:rPr lang="en-US" sz="2800" baseline="30000" dirty="0" smtClean="0">
                <a:solidFill>
                  <a:srgbClr val="5B0DAA"/>
                </a:solidFill>
                <a:latin typeface="Copperplate Gothic Light" pitchFamily="34" charset="0"/>
              </a:rPr>
              <a:t>e</a:t>
            </a:r>
            <a:endParaRPr lang="en-US" sz="2000" baseline="30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2" name="Picture 16" descr="eberly-3d_game_engine_design-1e-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372746"/>
            <a:ext cx="2743200" cy="3494654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57200" y="5939135"/>
            <a:ext cx="4962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i="1" dirty="0" smtClean="0">
                <a:solidFill>
                  <a:srgbClr val="00B050"/>
                </a:solidFill>
              </a:rPr>
              <a:t>3D Game Engine Design </a:t>
            </a:r>
            <a:r>
              <a:rPr lang="en-US" sz="1200" dirty="0" smtClean="0">
                <a:solidFill>
                  <a:srgbClr val="00B050"/>
                </a:solidFill>
              </a:rPr>
              <a:t>© 2000 D. H. Eberly</a:t>
            </a:r>
            <a:endParaRPr lang="en-US" sz="1200" dirty="0" smtClean="0">
              <a:solidFill>
                <a:srgbClr val="00B050"/>
              </a:solidFill>
              <a:hlinkClick r:id="rId5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See </a:t>
            </a:r>
            <a:r>
              <a:rPr lang="en-US" sz="1200" dirty="0" smtClean="0">
                <a:solidFill>
                  <a:srgbClr val="00B050"/>
                </a:solidFill>
                <a:hlinkClick r:id="rId6"/>
              </a:rPr>
              <a:t>http://bit.ly/ieUq45</a:t>
            </a:r>
            <a:r>
              <a:rPr lang="en-US" sz="1200" dirty="0" smtClean="0">
                <a:solidFill>
                  <a:srgbClr val="00B050"/>
                </a:solidFill>
              </a:rPr>
              <a:t> for second edition table of contents (TOC)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5200" y="990600"/>
            <a:ext cx="5486400" cy="451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Last lecture’s material:</a:t>
            </a:r>
          </a:p>
          <a:p>
            <a:pPr marL="342900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l"/>
            </a:pPr>
            <a:r>
              <a:rPr lang="en-US" sz="1600" dirty="0" smtClean="0"/>
              <a:t>View Frustum clipping</a:t>
            </a: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2.4.3, p. 70 – 77, 2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3.4.3, p. 93 – 99, &amp; </a:t>
            </a: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3.7.2, p. 133 – 136, 1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  <a:endParaRPr lang="en-US" sz="1600" dirty="0" smtClean="0">
              <a:solidFill>
                <a:srgbClr val="7030A0"/>
              </a:solidFill>
            </a:endParaRPr>
          </a:p>
          <a:p>
            <a:pPr marL="342900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l"/>
            </a:pPr>
            <a:r>
              <a:rPr lang="en-US" sz="1600" dirty="0" smtClean="0"/>
              <a:t>Collision detection: separating axes</a:t>
            </a: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8.1, p. 393 – 443, 2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6.4. p. 203 – 214, 1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</a:p>
          <a:p>
            <a:r>
              <a:rPr lang="en-US" sz="1600" dirty="0" smtClean="0"/>
              <a:t>Later:</a:t>
            </a:r>
          </a:p>
          <a:p>
            <a:pPr marL="342900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l"/>
            </a:pPr>
            <a:r>
              <a:rPr lang="en-US" sz="1600" dirty="0" smtClean="0"/>
              <a:t>Distance methods</a:t>
            </a: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Chapter 14, p. 639 – 679, </a:t>
            </a:r>
            <a:r>
              <a:rPr lang="en-US" sz="1600" dirty="0" smtClean="0">
                <a:solidFill>
                  <a:srgbClr val="7030A0"/>
                </a:solidFill>
              </a:rPr>
              <a:t>2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  <a:endParaRPr lang="en-US" sz="1600" dirty="0" smtClean="0">
              <a:solidFill>
                <a:srgbClr val="7030A0"/>
              </a:solidFill>
              <a:latin typeface="Arial"/>
              <a:cs typeface="Arial"/>
            </a:endParaRP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2.6, p. 38 – 77, 1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</a:p>
          <a:p>
            <a:pPr marL="342900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l"/>
            </a:pPr>
            <a:r>
              <a:rPr lang="en-US" sz="1600" dirty="0" smtClean="0"/>
              <a:t>Intersection methods</a:t>
            </a: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Chapter 15, p. 681 – 717, </a:t>
            </a:r>
            <a:r>
              <a:rPr lang="en-US" sz="1600" dirty="0" smtClean="0">
                <a:solidFill>
                  <a:srgbClr val="7030A0"/>
                </a:solidFill>
              </a:rPr>
              <a:t>2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  <a:endParaRPr lang="en-US" sz="1600" dirty="0" smtClean="0">
              <a:solidFill>
                <a:srgbClr val="7030A0"/>
              </a:solidFill>
              <a:latin typeface="Arial"/>
              <a:cs typeface="Arial"/>
            </a:endParaRPr>
          </a:p>
          <a:p>
            <a:pPr marL="800100" lvl="1" indent="-342900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rgbClr val="7030A0"/>
                </a:solidFill>
                <a:latin typeface="Arial"/>
                <a:cs typeface="Arial"/>
              </a:rPr>
              <a:t>§</a:t>
            </a:r>
            <a:r>
              <a:rPr lang="en-US" sz="1600" dirty="0" smtClean="0">
                <a:solidFill>
                  <a:srgbClr val="7030A0"/>
                </a:solidFill>
              </a:rPr>
              <a:t>6.2 – 6.5, p. 188 – 243, 1</a:t>
            </a:r>
            <a:r>
              <a:rPr lang="en-US" sz="1600" baseline="30000" dirty="0" smtClean="0">
                <a:solidFill>
                  <a:srgbClr val="7030A0"/>
                </a:solidFill>
              </a:rPr>
              <a:t>e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990600"/>
            <a:ext cx="2971800" cy="129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David H. Eberly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Chief Technology Officer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Geometric Tools, LLC</a:t>
            </a:r>
          </a:p>
          <a:p>
            <a:r>
              <a:rPr lang="en-US" sz="1200" dirty="0" smtClean="0">
                <a:solidFill>
                  <a:srgbClr val="00B050"/>
                </a:solidFill>
                <a:hlinkClick r:id="rId7"/>
              </a:rPr>
              <a:t>http://www.geometrictools.com</a:t>
            </a:r>
            <a:endParaRPr lang="en-US" sz="1200" dirty="0" smtClean="0">
              <a:solidFill>
                <a:srgbClr val="00B050"/>
              </a:solidFill>
            </a:endParaRPr>
          </a:p>
          <a:p>
            <a:r>
              <a:rPr lang="en-US" sz="1200" dirty="0" smtClean="0">
                <a:solidFill>
                  <a:srgbClr val="00B050"/>
                </a:solidFill>
                <a:hlinkClick r:id="rId8"/>
              </a:rPr>
              <a:t>http://bit.ly/enKbfs</a:t>
            </a:r>
            <a:r>
              <a:rPr lang="en-US" sz="1200" dirty="0" smtClean="0">
                <a:solidFill>
                  <a:srgbClr val="00B050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View Frustum Clipping</a:t>
            </a:r>
            <a:endParaRPr lang="en-US" sz="2000" dirty="0" smtClean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1150" y="1309688"/>
            <a:ext cx="59817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5939135"/>
            <a:ext cx="4962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i="1" dirty="0" smtClean="0">
                <a:solidFill>
                  <a:srgbClr val="00B050"/>
                </a:solidFill>
              </a:rPr>
              <a:t>3D Game Engine Design </a:t>
            </a:r>
            <a:r>
              <a:rPr lang="en-US" sz="1200" dirty="0" smtClean="0">
                <a:solidFill>
                  <a:srgbClr val="00B050"/>
                </a:solidFill>
              </a:rPr>
              <a:t>© 2000 D. H. Eberly</a:t>
            </a:r>
            <a:endParaRPr lang="en-US" sz="1200" dirty="0" smtClean="0">
              <a:solidFill>
                <a:srgbClr val="00B050"/>
              </a:solidFill>
              <a:hlinkClick r:id="rId5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See </a:t>
            </a:r>
            <a:r>
              <a:rPr lang="en-US" sz="1200" dirty="0" smtClean="0">
                <a:solidFill>
                  <a:srgbClr val="00B050"/>
                </a:solidFill>
                <a:hlinkClick r:id="rId6"/>
              </a:rPr>
              <a:t>http://bit.ly/ieUq45</a:t>
            </a:r>
            <a:r>
              <a:rPr lang="en-US" sz="1200" dirty="0" smtClean="0">
                <a:solidFill>
                  <a:srgbClr val="00B050"/>
                </a:solidFill>
              </a:rPr>
              <a:t> for second edition table of contents (TOC)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Collision Detection </a:t>
            </a:r>
            <a:r>
              <a:rPr lang="en-US" sz="2800" i="1" dirty="0" smtClean="0">
                <a:solidFill>
                  <a:srgbClr val="5B0DAA"/>
                </a:solidFill>
                <a:latin typeface="Copperplate Gothic Light" pitchFamily="34" charset="0"/>
              </a:rPr>
              <a:t>vs.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Response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" y="5943600"/>
            <a:ext cx="47734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Adapted from slides © 2004 – 2005 S. Rotenberg, UCSD</a:t>
            </a:r>
            <a:endParaRPr lang="en-GB" sz="1200" dirty="0">
              <a:solidFill>
                <a:srgbClr val="003366"/>
              </a:solidFill>
              <a:sym typeface="Symbol" pitchFamily="18" charset="2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3366"/>
                </a:solidFill>
              </a:rPr>
              <a:t>CSE169: Computer Animation, Winter 2005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, 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  <a:hlinkClick r:id="rId4"/>
              </a:rPr>
              <a:t>http://bit.ly/f0ViAN</a:t>
            </a:r>
            <a:endParaRPr lang="en-US" sz="1200" dirty="0">
              <a:solidFill>
                <a:srgbClr val="003366"/>
              </a:solidFill>
              <a:sym typeface="Symbol" pitchFamily="18" charset="2"/>
            </a:endParaRPr>
          </a:p>
        </p:txBody>
      </p:sp>
      <p:pic>
        <p:nvPicPr>
          <p:cNvPr id="5" name="Picture 4" descr="UCSD_logo_to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800" y="6036320"/>
            <a:ext cx="1781175" cy="27622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916" y="1219200"/>
            <a:ext cx="8460684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[3]: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Queries – Test- </a:t>
            </a:r>
            <a:r>
              <a:rPr lang="en-US" sz="2800" i="1" dirty="0" smtClean="0">
                <a:solidFill>
                  <a:srgbClr val="5B0DAA"/>
                </a:solidFill>
                <a:latin typeface="Copperplate Gothic Light" pitchFamily="34" charset="0"/>
              </a:rPr>
              <a:t>vs.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Find-Intersection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939135"/>
            <a:ext cx="4962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Adapted from </a:t>
            </a:r>
            <a:r>
              <a:rPr lang="en-US" sz="1200" i="1" dirty="0" smtClean="0">
                <a:solidFill>
                  <a:srgbClr val="00B050"/>
                </a:solidFill>
              </a:rPr>
              <a:t>3D Game Engine Design </a:t>
            </a:r>
            <a:r>
              <a:rPr lang="en-US" sz="1200" dirty="0" smtClean="0">
                <a:solidFill>
                  <a:srgbClr val="00B050"/>
                </a:solidFill>
              </a:rPr>
              <a:t>© 2000 D. H. Eberly</a:t>
            </a:r>
            <a:endParaRPr lang="en-US" sz="1200" dirty="0" smtClean="0">
              <a:solidFill>
                <a:srgbClr val="00B050"/>
              </a:solidFill>
              <a:hlinkClick r:id="rId4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See </a:t>
            </a:r>
            <a:r>
              <a:rPr lang="en-US" sz="1200" dirty="0" smtClean="0">
                <a:solidFill>
                  <a:srgbClr val="00B050"/>
                </a:solidFill>
                <a:hlinkClick r:id="rId5"/>
              </a:rPr>
              <a:t>http://bit.ly/ieUq45</a:t>
            </a:r>
            <a:r>
              <a:rPr lang="en-US" sz="1200" dirty="0" smtClean="0">
                <a:solidFill>
                  <a:srgbClr val="00B050"/>
                </a:solidFill>
              </a:rPr>
              <a:t> for second edition table of contents (TOC)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Test-Intersection</a:t>
            </a:r>
            <a:r>
              <a:rPr lang="en-US" sz="1800" dirty="0" smtClean="0">
                <a:solidFill>
                  <a:srgbClr val="800000"/>
                </a:solidFill>
              </a:rPr>
              <a:t>: Determine If Objects Intersect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Static: test whether they do at given instant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Dynamic: test whether they intersect at any point along trajectories</a:t>
            </a: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Find-Intersection</a:t>
            </a:r>
            <a:r>
              <a:rPr lang="en-US" sz="1800" dirty="0" smtClean="0">
                <a:solidFill>
                  <a:srgbClr val="800000"/>
                </a:solidFill>
              </a:rPr>
              <a:t>: Determine Intersection (or Contact) Set of Objects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Static: intersection set (compare: A</a:t>
            </a:r>
            <a:r>
              <a:rPr lang="en-US" sz="1800" dirty="0" smtClean="0">
                <a:solidFill>
                  <a:srgbClr val="0000CC"/>
                </a:solidFill>
                <a:sym typeface="Symbol"/>
              </a:rPr>
              <a:t></a:t>
            </a:r>
            <a:r>
              <a:rPr lang="en-US" sz="1800" dirty="0" smtClean="0">
                <a:solidFill>
                  <a:srgbClr val="0000CC"/>
                </a:solidFill>
              </a:rPr>
              <a:t> B)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Dynamic: contact time (interval of overlap), sets (depends on time)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endParaRPr lang="en-US" sz="1800" dirty="0" smtClean="0">
              <a:solidFill>
                <a:srgbClr val="0000CC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[4]: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Queries – Distance </a:t>
            </a:r>
            <a:r>
              <a:rPr lang="en-US" sz="2800" i="1" dirty="0" smtClean="0">
                <a:solidFill>
                  <a:srgbClr val="5B0DAA"/>
                </a:solidFill>
                <a:latin typeface="Copperplate Gothic Light" pitchFamily="34" charset="0"/>
              </a:rPr>
              <a:t>vs.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Intersection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939135"/>
            <a:ext cx="4962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Adapted from </a:t>
            </a:r>
            <a:r>
              <a:rPr lang="en-US" sz="1200" i="1" dirty="0" smtClean="0">
                <a:solidFill>
                  <a:srgbClr val="00B050"/>
                </a:solidFill>
              </a:rPr>
              <a:t>3D Game Engine Design </a:t>
            </a:r>
            <a:r>
              <a:rPr lang="en-US" sz="1200" dirty="0" smtClean="0">
                <a:solidFill>
                  <a:srgbClr val="00B050"/>
                </a:solidFill>
              </a:rPr>
              <a:t>© 2000 D. H. Eberly</a:t>
            </a:r>
            <a:endParaRPr lang="en-US" sz="1200" dirty="0" smtClean="0">
              <a:solidFill>
                <a:srgbClr val="00B050"/>
              </a:solidFill>
              <a:hlinkClick r:id="rId4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B050"/>
                </a:solidFill>
              </a:rPr>
              <a:t>See </a:t>
            </a:r>
            <a:r>
              <a:rPr lang="en-US" sz="1200" dirty="0" smtClean="0">
                <a:solidFill>
                  <a:srgbClr val="00B050"/>
                </a:solidFill>
                <a:hlinkClick r:id="rId5"/>
              </a:rPr>
              <a:t>http://bit.ly/ieUq45</a:t>
            </a:r>
            <a:r>
              <a:rPr lang="en-US" sz="1200" dirty="0" smtClean="0">
                <a:solidFill>
                  <a:srgbClr val="00B050"/>
                </a:solidFill>
              </a:rPr>
              <a:t> for second edition table of contents (TOC)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Distance-Based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Parametric representation of object boundaries/interiors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Want: closest points on two objects (to see whether they intersect)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Use: constrained minimization to solve for closest points</a:t>
            </a:r>
          </a:p>
          <a:p>
            <a:pPr marL="342900" indent="-342900"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Intersection-Based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Also uses parametric representation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Want: overlapping subset of interior of two objects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General approach: equate objects, solve for parameters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Use one of two kinds of solution methods</a:t>
            </a:r>
          </a:p>
          <a:p>
            <a:pPr marL="1200150" lvl="2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Ø"/>
            </a:pPr>
            <a:r>
              <a:rPr lang="en-US" sz="1800" dirty="0" smtClean="0">
                <a:solidFill>
                  <a:srgbClr val="0000CC"/>
                </a:solidFill>
              </a:rPr>
              <a:t>Analytical (when feasible to solve exactly – </a:t>
            </a:r>
            <a:r>
              <a:rPr lang="en-US" sz="1800" i="1" dirty="0" smtClean="0">
                <a:solidFill>
                  <a:srgbClr val="0000CC"/>
                </a:solidFill>
              </a:rPr>
              <a:t>e.g.</a:t>
            </a:r>
            <a:r>
              <a:rPr lang="en-US" sz="1800" dirty="0" smtClean="0">
                <a:solidFill>
                  <a:srgbClr val="0000CC"/>
                </a:solidFill>
              </a:rPr>
              <a:t>, OBBs)</a:t>
            </a:r>
          </a:p>
          <a:p>
            <a:pPr marL="1200150" lvl="2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Ø"/>
            </a:pPr>
            <a:r>
              <a:rPr lang="en-US" sz="1800" dirty="0" smtClean="0">
                <a:solidFill>
                  <a:srgbClr val="0000CC"/>
                </a:solidFill>
              </a:rPr>
              <a:t>Numerical (approximate region of overlap)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Solving for parameters in equation</a:t>
            </a:r>
          </a:p>
          <a:p>
            <a:pPr marL="742950" lvl="1" indent="-285750">
              <a:spcBef>
                <a:spcPts val="600"/>
              </a:spcBef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Harder to compute than distance-based; use only when needed</a:t>
            </a:r>
            <a:endParaRPr lang="en-US" sz="1800" dirty="0" smtClean="0">
              <a:solidFill>
                <a:srgbClr val="8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143000" y="762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Review [5]: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Segment </a:t>
            </a:r>
            <a:r>
              <a:rPr lang="en-US" sz="2800" i="1" dirty="0" smtClean="0">
                <a:solidFill>
                  <a:srgbClr val="5B0DAA"/>
                </a:solidFill>
                <a:latin typeface="Copperplate Gothic Light" pitchFamily="34" charset="0"/>
              </a:rPr>
              <a:t>vs.</a:t>
            </a: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 Triangle – Solution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" y="5943600"/>
            <a:ext cx="47734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Adapted from slides © 2004 – 2005 S. Rotenberg, UCSD</a:t>
            </a:r>
            <a:endParaRPr lang="en-GB" sz="1200" dirty="0">
              <a:solidFill>
                <a:srgbClr val="003366"/>
              </a:solidFill>
              <a:sym typeface="Symbol" pitchFamily="18" charset="2"/>
            </a:endParaRPr>
          </a:p>
          <a:p>
            <a:pPr>
              <a:spcBef>
                <a:spcPts val="0"/>
              </a:spcBef>
            </a:pPr>
            <a:r>
              <a:rPr lang="en-US" sz="1200" dirty="0" smtClean="0">
                <a:solidFill>
                  <a:srgbClr val="003366"/>
                </a:solidFill>
              </a:rPr>
              <a:t>CSE169: Computer Animation, Winter 2005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</a:rPr>
              <a:t>, </a:t>
            </a:r>
            <a:r>
              <a:rPr lang="en-GB" sz="1200" dirty="0" smtClean="0">
                <a:solidFill>
                  <a:srgbClr val="003366"/>
                </a:solidFill>
                <a:sym typeface="Symbol" pitchFamily="18" charset="2"/>
                <a:hlinkClick r:id="rId4"/>
              </a:rPr>
              <a:t>http://bit.ly/f0ViAN</a:t>
            </a:r>
            <a:endParaRPr lang="en-US" sz="1200" dirty="0">
              <a:solidFill>
                <a:srgbClr val="003366"/>
              </a:solidFill>
              <a:sym typeface="Symbol" pitchFamily="18" charset="2"/>
            </a:endParaRPr>
          </a:p>
        </p:txBody>
      </p:sp>
      <p:pic>
        <p:nvPicPr>
          <p:cNvPr id="5" name="Picture 4" descr="UCSD_logo_to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00800" y="6036320"/>
            <a:ext cx="1781175" cy="276225"/>
          </a:xfrm>
          <a:prstGeom prst="rect">
            <a:avLst/>
          </a:prstGeom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1213231"/>
            <a:ext cx="7848600" cy="434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TITLE" val="CIS736-Basics-01-Math"/>
  <p:tag name="FOLDERNAME" val="CIS736-Basics-01-Math_270108225806"/>
  <p:tag name="PD" val="1825588"/>
  <p:tag name="NPWI" val="46"/>
  <p:tag name="WMSI" val="369"/>
  <p:tag name="WMIS" val="46646"/>
  <p:tag name="PREC" val="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CVB" val="1"/>
  <p:tag name="SPT" val="FALSE"/>
  <p:tag name="BSN" val="1"/>
  <p:tag name="LFXCI" val="0"/>
  <p:tag name="SVT" val="TRU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7"/>
  <p:tag name="NBP" val="1"/>
  <p:tag name="SPT" val="FALSE"/>
  <p:tag name="CVB" val="37"/>
  <p:tag name="BSN" val="37"/>
  <p:tag name="LFXCI" val="0"/>
  <p:tag name="SVT" val="TRUE"/>
  <p:tag name="CII" val="3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heme/theme1.xml><?xml version="1.0" encoding="utf-8"?>
<a:theme xmlns:a="http://schemas.openxmlformats.org/drawingml/2006/main" name="CoopRob-presentations">
  <a:themeElements>
    <a:clrScheme name="CoopRob-presentation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96D"/>
      </a:accent1>
      <a:accent2>
        <a:srgbClr val="0000E0"/>
      </a:accent2>
      <a:accent3>
        <a:srgbClr val="FFFFFF"/>
      </a:accent3>
      <a:accent4>
        <a:srgbClr val="000000"/>
      </a:accent4>
      <a:accent5>
        <a:srgbClr val="FFE9BA"/>
      </a:accent5>
      <a:accent6>
        <a:srgbClr val="0000CB"/>
      </a:accent6>
      <a:hlink>
        <a:srgbClr val="CC0000"/>
      </a:hlink>
      <a:folHlink>
        <a:srgbClr val="B2B2B2"/>
      </a:folHlink>
    </a:clrScheme>
    <a:fontScheme name="CoopRob-presentations">
      <a:majorFont>
        <a:latin typeface="Copperplate Gothic 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opRob-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pRob-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96D"/>
        </a:accent1>
        <a:accent2>
          <a:srgbClr val="0000E0"/>
        </a:accent2>
        <a:accent3>
          <a:srgbClr val="FFFFFF"/>
        </a:accent3>
        <a:accent4>
          <a:srgbClr val="000000"/>
        </a:accent4>
        <a:accent5>
          <a:srgbClr val="FFE9BA"/>
        </a:accent5>
        <a:accent6>
          <a:srgbClr val="0000CB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Settings\sdeloach\Application Data\Microsoft\Templates\CoopRob-presentations.pot</Template>
  <TotalTime>54731</TotalTime>
  <Words>3833</Words>
  <Application>Microsoft Office PowerPoint</Application>
  <PresentationFormat>On-screen Show (4:3)</PresentationFormat>
  <Paragraphs>618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CoopRob-presentations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CIS736-Basics-01-Math</dc:title>
  <dc:creator>William H. Hsu</dc:creator>
  <cp:lastModifiedBy>William H. Hsu</cp:lastModifiedBy>
  <cp:revision>2689</cp:revision>
  <dcterms:created xsi:type="dcterms:W3CDTF">1601-01-01T00:00:00Z</dcterms:created>
  <dcterms:modified xsi:type="dcterms:W3CDTF">2011-03-16T01:49:04Z</dcterms:modified>
</cp:coreProperties>
</file>