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9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Default Extension="vml" ContentType="application/vnd.openxmlformats-officedocument.vmlDrawing"/>
  <Override PartName="/ppt/tags/tag24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tags/tag29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545" r:id="rId2"/>
    <p:sldId id="929" r:id="rId3"/>
    <p:sldId id="370" r:id="rId4"/>
    <p:sldId id="1049" r:id="rId5"/>
    <p:sldId id="1050" r:id="rId6"/>
    <p:sldId id="1051" r:id="rId7"/>
    <p:sldId id="1054" r:id="rId8"/>
    <p:sldId id="1056" r:id="rId9"/>
    <p:sldId id="1058" r:id="rId10"/>
    <p:sldId id="1060" r:id="rId11"/>
    <p:sldId id="1067" r:id="rId12"/>
    <p:sldId id="1068" r:id="rId13"/>
    <p:sldId id="1069" r:id="rId14"/>
    <p:sldId id="1070" r:id="rId15"/>
    <p:sldId id="1071" r:id="rId16"/>
    <p:sldId id="1072" r:id="rId17"/>
    <p:sldId id="1073" r:id="rId18"/>
    <p:sldId id="1075" r:id="rId19"/>
    <p:sldId id="1076" r:id="rId20"/>
    <p:sldId id="1074" r:id="rId21"/>
    <p:sldId id="1077" r:id="rId22"/>
    <p:sldId id="1078" r:id="rId23"/>
    <p:sldId id="1079" r:id="rId24"/>
    <p:sldId id="1080" r:id="rId25"/>
    <p:sldId id="1081" r:id="rId26"/>
    <p:sldId id="1082" r:id="rId27"/>
    <p:sldId id="1083" r:id="rId28"/>
    <p:sldId id="1084" r:id="rId29"/>
    <p:sldId id="1085" r:id="rId30"/>
    <p:sldId id="1086" r:id="rId31"/>
    <p:sldId id="1088" r:id="rId32"/>
    <p:sldId id="1087" r:id="rId33"/>
    <p:sldId id="1089" r:id="rId34"/>
    <p:sldId id="1090" r:id="rId35"/>
    <p:sldId id="928" r:id="rId36"/>
    <p:sldId id="547" r:id="rId37"/>
  </p:sldIdLst>
  <p:sldSz cx="9144000" cy="6858000" type="screen4x3"/>
  <p:notesSz cx="7315200" cy="9601200"/>
  <p:custDataLst>
    <p:tags r:id="rId40"/>
  </p:custDataLst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5B0DAA"/>
    <a:srgbClr val="669900"/>
    <a:srgbClr val="99CC00"/>
    <a:srgbClr val="006666"/>
    <a:srgbClr val="008080"/>
    <a:srgbClr val="008000"/>
    <a:srgbClr val="009999"/>
    <a:srgbClr val="CCFF33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3977" autoAdjust="0"/>
  </p:normalViewPr>
  <p:slideViewPr>
    <p:cSldViewPr>
      <p:cViewPr varScale="1">
        <p:scale>
          <a:sx n="110" d="100"/>
          <a:sy n="110" d="100"/>
        </p:scale>
        <p:origin x="-7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32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fld id="{FE0B76BF-F47A-4723-ACD4-4C04EDB04D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fld id="{D8BEFEEC-EB37-4FAD-B44A-F724FBA528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F8B00-6917-4FF9-90B8-816218DC4A8F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13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14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15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16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17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18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19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20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21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22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23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24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25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26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27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28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29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81B79-FE0C-4BB4-A9FE-D1C6CC95DF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30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31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32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33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34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35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36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4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9D05A1-954A-4984-9D92-2B3FA9AA86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211B33-C633-4EDB-9E7A-FB569C08C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111125"/>
            <a:ext cx="2022475" cy="598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111125"/>
            <a:ext cx="5915025" cy="598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A7B45-6600-4D7E-9D61-86B0B211B0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162925" cy="1190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477000"/>
            <a:ext cx="1895475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28 Jan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925" y="6477000"/>
            <a:ext cx="2886075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481/681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477000"/>
            <a:ext cx="1895475" cy="266700"/>
          </a:xfrm>
        </p:spPr>
        <p:txBody>
          <a:bodyPr/>
          <a:lstStyle>
            <a:lvl1pPr>
              <a:defRPr/>
            </a:lvl1pPr>
          </a:lstStyle>
          <a:p>
            <a:fld id="{87011C33-2087-47C9-B286-6C041CD88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AC73EB-7913-4AC9-BDCE-9A74ED0A0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E8ED23-ADBF-4257-894E-C26DAF4ED1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957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371600"/>
            <a:ext cx="389731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64A9E5-E909-481E-89C3-C410227BC7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10C518-6918-490E-8D38-B435C9558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9DA52-0F76-4537-968F-1029BB6C49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9A7722-CC11-43EE-9610-CCF780E920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BC47EB-CAD1-4589-B5DE-86656CC219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878815-2EB3-4AC4-A767-C0B7F04A6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rot="5400000">
            <a:off x="4379912" y="2093913"/>
            <a:ext cx="384175" cy="9144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1338" y="111125"/>
            <a:ext cx="804545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99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94543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384175" cy="6858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4150" y="6262688"/>
            <a:ext cx="406400" cy="4064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382588" y="6092825"/>
            <a:ext cx="398462" cy="37941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spcBef>
                <a:spcPct val="0"/>
              </a:spcBef>
              <a:buClrTx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65900" y="6461125"/>
            <a:ext cx="257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</a:pPr>
            <a:r>
              <a:rPr lang="en-US" sz="1000" b="0">
                <a:solidFill>
                  <a:srgbClr val="FFFF99"/>
                </a:solidFill>
                <a:latin typeface="Copperplate Gothic Light" pitchFamily="34" charset="0"/>
              </a:rPr>
              <a:t>Computing &amp; Information Sciences</a:t>
            </a:r>
          </a:p>
          <a:p>
            <a:pPr algn="r">
              <a:spcBef>
                <a:spcPct val="0"/>
              </a:spcBef>
              <a:buClrTx/>
            </a:pPr>
            <a:r>
              <a:rPr lang="en-US" sz="1000" b="0">
                <a:solidFill>
                  <a:srgbClr val="FFFF99"/>
                </a:solidFill>
                <a:latin typeface="Copperplate Gothic Light" pitchFamily="34" charset="0"/>
              </a:rPr>
              <a:t>Kansas State University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123825"/>
            <a:ext cx="515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000" b="0">
                <a:solidFill>
                  <a:srgbClr val="FFFF99"/>
                </a:solidFill>
                <a:latin typeface="+mj-lt"/>
              </a:defRPr>
            </a:lvl1pPr>
          </a:lstStyle>
          <a:p>
            <a:fld id="{E57356D4-33B4-4E75-9FC2-36B203D83DE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498475" y="76200"/>
            <a:ext cx="720725" cy="838200"/>
            <a:chOff x="1344" y="384"/>
            <a:chExt cx="1488" cy="1728"/>
          </a:xfrm>
        </p:grpSpPr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1344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1344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1920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2256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2592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920" y="1392"/>
              <a:ext cx="240" cy="240"/>
            </a:xfrm>
            <a:prstGeom prst="ellipse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1632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2304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89" name="AutoShape 21"/>
            <p:cNvCxnSpPr>
              <a:cxnSpLocks noChangeShapeType="1"/>
              <a:stCxn id="7182" idx="4"/>
              <a:endCxn id="7181" idx="0"/>
            </p:cNvCxnSpPr>
            <p:nvPr/>
          </p:nvCxnSpPr>
          <p:spPr bwMode="auto">
            <a:xfrm>
              <a:off x="1464" y="636"/>
              <a:ext cx="0" cy="25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0" name="AutoShape 22"/>
            <p:cNvCxnSpPr>
              <a:cxnSpLocks noChangeShapeType="1"/>
              <a:stCxn id="7184" idx="3"/>
              <a:endCxn id="7183" idx="0"/>
            </p:cNvCxnSpPr>
            <p:nvPr/>
          </p:nvCxnSpPr>
          <p:spPr bwMode="auto">
            <a:xfrm flipH="1">
              <a:off x="2040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1" name="AutoShape 23"/>
            <p:cNvCxnSpPr>
              <a:cxnSpLocks noChangeShapeType="1"/>
              <a:stCxn id="7184" idx="5"/>
              <a:endCxn id="7185" idx="0"/>
            </p:cNvCxnSpPr>
            <p:nvPr/>
          </p:nvCxnSpPr>
          <p:spPr bwMode="auto">
            <a:xfrm>
              <a:off x="2461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2" name="AutoShape 24"/>
            <p:cNvCxnSpPr>
              <a:cxnSpLocks noChangeShapeType="1"/>
              <a:stCxn id="7181" idx="4"/>
              <a:endCxn id="7186" idx="1"/>
            </p:cNvCxnSpPr>
            <p:nvPr/>
          </p:nvCxnSpPr>
          <p:spPr bwMode="auto">
            <a:xfrm>
              <a:off x="1464" y="1152"/>
              <a:ext cx="491" cy="2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3" name="AutoShape 25"/>
            <p:cNvCxnSpPr>
              <a:cxnSpLocks noChangeShapeType="1"/>
              <a:stCxn id="7183" idx="4"/>
              <a:endCxn id="7186" idx="0"/>
            </p:cNvCxnSpPr>
            <p:nvPr/>
          </p:nvCxnSpPr>
          <p:spPr bwMode="auto">
            <a:xfrm>
              <a:off x="2040" y="1152"/>
              <a:ext cx="0" cy="2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4" name="AutoShape 26"/>
            <p:cNvCxnSpPr>
              <a:cxnSpLocks noChangeShapeType="1"/>
              <a:stCxn id="7185" idx="4"/>
              <a:endCxn id="7188" idx="0"/>
            </p:cNvCxnSpPr>
            <p:nvPr/>
          </p:nvCxnSpPr>
          <p:spPr bwMode="auto">
            <a:xfrm flipH="1">
              <a:off x="2424" y="1152"/>
              <a:ext cx="288" cy="70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5" name="AutoShape 27"/>
            <p:cNvCxnSpPr>
              <a:cxnSpLocks noChangeShapeType="1"/>
              <a:stCxn id="7186" idx="5"/>
              <a:endCxn id="7188" idx="1"/>
            </p:cNvCxnSpPr>
            <p:nvPr/>
          </p:nvCxnSpPr>
          <p:spPr bwMode="auto">
            <a:xfrm>
              <a:off x="2125" y="1609"/>
              <a:ext cx="214" cy="28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6" name="AutoShape 28"/>
            <p:cNvCxnSpPr>
              <a:cxnSpLocks noChangeShapeType="1"/>
              <a:stCxn id="7186" idx="3"/>
              <a:endCxn id="7187" idx="0"/>
            </p:cNvCxnSpPr>
            <p:nvPr/>
          </p:nvCxnSpPr>
          <p:spPr bwMode="auto">
            <a:xfrm flipH="1">
              <a:off x="1752" y="1609"/>
              <a:ext cx="203" cy="25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</p:grpSp>
      <p:pic>
        <p:nvPicPr>
          <p:cNvPr id="7197" name="Picture 29" descr="powerca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05800" y="5802313"/>
            <a:ext cx="838200" cy="674687"/>
          </a:xfrm>
          <a:prstGeom prst="rect">
            <a:avLst/>
          </a:prstGeom>
          <a:noFill/>
        </p:spPr>
      </p:pic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0" y="6461125"/>
            <a:ext cx="26997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CIS 536/636</a:t>
            </a:r>
          </a:p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Introduction to</a:t>
            </a:r>
            <a:r>
              <a:rPr lang="en-US" sz="1000" b="0" u="none" baseline="0" dirty="0" smtClean="0">
                <a:solidFill>
                  <a:srgbClr val="FFFF99"/>
                </a:solidFill>
                <a:latin typeface="Copperplate Gothic Light" pitchFamily="34" charset="0"/>
              </a:rPr>
              <a:t> </a:t>
            </a: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Computer Graphics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4036850" y="6535579"/>
            <a:ext cx="13901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Lecture 26 of 41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­"/>
        <a:defRPr>
          <a:solidFill>
            <a:srgbClr val="5B0DA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ð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u"/>
        <a:defRPr sz="1400">
          <a:solidFill>
            <a:srgbClr val="5B0DA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ieUq45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://www.cis.ksu.edu/~bhs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http://www.kddresearch.org/Courses/CIS636" TargetMode="External"/><Relationship Id="rId5" Type="http://schemas.openxmlformats.org/officeDocument/2006/relationships/hyperlink" Target="http://bit.ly/eVizrE" TargetMode="External"/><Relationship Id="rId4" Type="http://schemas.openxmlformats.org/officeDocument/2006/relationships/hyperlink" Target="http://bit.ly/hGvXlH" TargetMode="External"/><Relationship Id="rId9" Type="http://schemas.openxmlformats.org/officeDocument/2006/relationships/hyperlink" Target="http://bit.ly/dZud4j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10.png"/><Relationship Id="rId4" Type="http://schemas.openxmlformats.org/officeDocument/2006/relationships/hyperlink" Target="http://www.lighthouse3d.com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5" Type="http://schemas.openxmlformats.org/officeDocument/2006/relationships/image" Target="../media/image10.png"/><Relationship Id="rId4" Type="http://schemas.openxmlformats.org/officeDocument/2006/relationships/hyperlink" Target="http://www.lighthouse3d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hyperlink" Target="http://bit.ly/dO6I5F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6" Type="http://schemas.openxmlformats.org/officeDocument/2006/relationships/hyperlink" Target="http://bit.ly/dSAr1O" TargetMode="Externa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6" Type="http://schemas.openxmlformats.org/officeDocument/2006/relationships/image" Target="../media/image11.jpeg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.bin"/><Relationship Id="rId2" Type="http://schemas.openxmlformats.org/officeDocument/2006/relationships/tags" Target="../tags/tag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gif"/><Relationship Id="rId5" Type="http://schemas.openxmlformats.org/officeDocument/2006/relationships/hyperlink" Target="http://bit.ly/gvxfPV" TargetMode="External"/><Relationship Id="rId4" Type="http://schemas.openxmlformats.org/officeDocument/2006/relationships/notesSlide" Target="../notesSlides/notesSlide25.xml"/><Relationship Id="rId9" Type="http://schemas.openxmlformats.org/officeDocument/2006/relationships/hyperlink" Target="http://bit.ly/gXstAM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hyperlink" Target="http://bit.ly/hGvFkB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6" Type="http://schemas.openxmlformats.org/officeDocument/2006/relationships/image" Target="../media/image14.jpeg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2" Type="http://schemas.openxmlformats.org/officeDocument/2006/relationships/tags" Target="../tags/tag2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gif"/><Relationship Id="rId5" Type="http://schemas.openxmlformats.org/officeDocument/2006/relationships/hyperlink" Target="http://bit.ly/gvxfPV" TargetMode="External"/><Relationship Id="rId4" Type="http://schemas.openxmlformats.org/officeDocument/2006/relationships/notesSlide" Target="../notesSlides/notesSlide28.xml"/><Relationship Id="rId9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hyperlink" Target="http://bit.ly/eN3R8c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Relationship Id="rId6" Type="http://schemas.openxmlformats.org/officeDocument/2006/relationships/hyperlink" Target="http://bit.ly/gJYana" TargetMode="Externa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6" Type="http://schemas.openxmlformats.org/officeDocument/2006/relationships/hyperlink" Target="http://bit.ly/hPPBVo" TargetMode="External"/><Relationship Id="rId5" Type="http://schemas.openxmlformats.org/officeDocument/2006/relationships/image" Target="../media/image8.gif"/><Relationship Id="rId4" Type="http://schemas.openxmlformats.org/officeDocument/2006/relationships/hyperlink" Target="http://bit.ly/gvxfPV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5.bin"/><Relationship Id="rId2" Type="http://schemas.openxmlformats.org/officeDocument/2006/relationships/tags" Target="../tags/tag2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gif"/><Relationship Id="rId5" Type="http://schemas.openxmlformats.org/officeDocument/2006/relationships/hyperlink" Target="http://bit.ly/gvxfPV" TargetMode="External"/><Relationship Id="rId4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5" Type="http://schemas.openxmlformats.org/officeDocument/2006/relationships/hyperlink" Target="http://bit.ly/f1Ct3C" TargetMode="External"/><Relationship Id="rId4" Type="http://schemas.openxmlformats.org/officeDocument/2006/relationships/image" Target="../media/image19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4.xml"/><Relationship Id="rId7" Type="http://schemas.openxmlformats.org/officeDocument/2006/relationships/hyperlink" Target="http://www.cs.uaf.edu/~chappell/" TargetMode="External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5.gif"/><Relationship Id="rId11" Type="http://schemas.openxmlformats.org/officeDocument/2006/relationships/image" Target="../media/image8.gif"/><Relationship Id="rId5" Type="http://schemas.openxmlformats.org/officeDocument/2006/relationships/image" Target="../media/image4.jpeg"/><Relationship Id="rId10" Type="http://schemas.openxmlformats.org/officeDocument/2006/relationships/hyperlink" Target="http://www.cs.unm.edu/~angel/" TargetMode="External"/><Relationship Id="rId4" Type="http://schemas.openxmlformats.org/officeDocument/2006/relationships/hyperlink" Target="http://graphics.ucsd.edu/" TargetMode="Externa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1009650" y="2286000"/>
            <a:ext cx="77533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2000" dirty="0"/>
              <a:t>William H. Hsu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2000" dirty="0" smtClean="0"/>
              <a:t>Department </a:t>
            </a:r>
            <a:r>
              <a:rPr lang="en-US" sz="2000" dirty="0"/>
              <a:t>of Computing and Information Sciences, </a:t>
            </a:r>
            <a:r>
              <a:rPr lang="en-US" sz="2000" dirty="0" smtClean="0"/>
              <a:t>KSU</a:t>
            </a:r>
            <a:endParaRPr lang="en-US" sz="1600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endParaRPr lang="en-US" sz="1600" dirty="0"/>
          </a:p>
          <a:p>
            <a:pPr marL="342900" indent="-342900" algn="ctr">
              <a:buClr>
                <a:srgbClr val="5B0DAA"/>
              </a:buClr>
            </a:pPr>
            <a:r>
              <a:rPr lang="en-US" sz="1600" dirty="0" smtClean="0"/>
              <a:t>KSOL course pages: </a:t>
            </a:r>
            <a:r>
              <a:rPr lang="en-US" sz="1600" dirty="0" smtClean="0">
                <a:solidFill>
                  <a:srgbClr val="0000CC"/>
                </a:solidFill>
                <a:hlinkClick r:id="rId4"/>
              </a:rPr>
              <a:t>http://bit.ly/hGvXlH</a:t>
            </a:r>
            <a:r>
              <a:rPr lang="en-US" sz="1600" dirty="0" smtClean="0">
                <a:solidFill>
                  <a:srgbClr val="0000CC"/>
                </a:solidFill>
              </a:rPr>
              <a:t> / </a:t>
            </a:r>
            <a:r>
              <a:rPr lang="en-US" sz="1600" dirty="0" smtClean="0">
                <a:solidFill>
                  <a:srgbClr val="0000CC"/>
                </a:solidFill>
                <a:hlinkClick r:id="rId5"/>
              </a:rPr>
              <a:t>http://bit.ly/eVizrE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endParaRPr lang="en-US" sz="1600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 smtClean="0"/>
              <a:t>Public mirror web site: </a:t>
            </a:r>
            <a:r>
              <a:rPr lang="en-US" sz="1600" dirty="0" smtClean="0">
                <a:hlinkClick r:id="rId6"/>
              </a:rPr>
              <a:t>http://www.kddresearch.org/Courses/CIS636</a:t>
            </a:r>
            <a:endParaRPr lang="en-US" sz="1600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 smtClean="0"/>
              <a:t>Instructor home page: </a:t>
            </a:r>
            <a:r>
              <a:rPr lang="en-US" sz="1600" u="sng" dirty="0" smtClean="0">
                <a:hlinkClick r:id="rId7"/>
              </a:rPr>
              <a:t>http://www.cis.ksu.edu/~bhsu</a:t>
            </a:r>
            <a:endParaRPr lang="en-US" sz="1600" u="sng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endParaRPr lang="en-US" sz="1600" u="sng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 smtClean="0"/>
              <a:t>Readings:</a:t>
            </a:r>
          </a:p>
          <a:p>
            <a:pPr marL="342900" indent="-342900" algn="ctr">
              <a:buClr>
                <a:srgbClr val="5B0DAA"/>
              </a:buClr>
            </a:pPr>
            <a:endParaRPr lang="en-US" sz="1600" b="0" dirty="0" smtClean="0"/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/>
              <a:t>Today: Chapter 7, </a:t>
            </a:r>
            <a:r>
              <a:rPr lang="en-US" sz="1600" b="0" dirty="0" smtClean="0">
                <a:latin typeface="Arial"/>
                <a:cs typeface="Arial"/>
              </a:rPr>
              <a:t>§8.4</a:t>
            </a:r>
            <a:r>
              <a:rPr lang="en-US" sz="1600" b="0" dirty="0" smtClean="0"/>
              <a:t>, Eberly </a:t>
            </a:r>
            <a:r>
              <a:rPr lang="en-US" sz="1600" b="0" i="1" dirty="0" smtClean="0"/>
              <a:t>2</a:t>
            </a:r>
            <a:r>
              <a:rPr lang="en-US" sz="1600" b="0" i="1" baseline="30000" dirty="0" smtClean="0"/>
              <a:t>e </a:t>
            </a:r>
            <a:r>
              <a:rPr lang="en-US" sz="1600" b="0" dirty="0" smtClean="0"/>
              <a:t>– see </a:t>
            </a:r>
            <a:r>
              <a:rPr lang="en-US" sz="1600" dirty="0" smtClean="0">
                <a:hlinkClick r:id="rId8"/>
              </a:rPr>
              <a:t>http://bit.ly/ieUq45</a:t>
            </a:r>
            <a:endParaRPr lang="en-US" sz="1600" dirty="0" smtClean="0">
              <a:solidFill>
                <a:srgbClr val="FF6600"/>
              </a:solidFill>
            </a:endParaRPr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>
                <a:latin typeface="Arial"/>
                <a:cs typeface="Arial"/>
              </a:rPr>
              <a:t>Next class: §8.3 – 8.4, 4.2, 5.0, 5.6, 9.1</a:t>
            </a:r>
            <a:r>
              <a:rPr lang="en-US" sz="1600" b="0" dirty="0" smtClean="0"/>
              <a:t>, Eberly </a:t>
            </a:r>
            <a:r>
              <a:rPr lang="en-US" sz="1600" b="0" i="1" dirty="0" smtClean="0"/>
              <a:t>2</a:t>
            </a:r>
            <a:r>
              <a:rPr lang="en-US" sz="1600" b="0" i="1" baseline="30000" dirty="0" smtClean="0"/>
              <a:t>e</a:t>
            </a:r>
            <a:endParaRPr lang="en-US" sz="1600" b="0" dirty="0" smtClean="0"/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>
                <a:latin typeface="Arial"/>
                <a:cs typeface="Arial"/>
              </a:rPr>
              <a:t>Lighthouse 3-D picking tutorial by A. R. </a:t>
            </a:r>
            <a:r>
              <a:rPr lang="en-US" sz="1600" b="0" dirty="0" err="1" smtClean="0">
                <a:latin typeface="Arial"/>
                <a:cs typeface="Arial"/>
              </a:rPr>
              <a:t>Fernandes</a:t>
            </a:r>
            <a:r>
              <a:rPr lang="en-US" sz="1600" b="0" dirty="0" smtClean="0">
                <a:latin typeface="Arial"/>
                <a:cs typeface="Arial"/>
              </a:rPr>
              <a:t>: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  <a:hlinkClick r:id="rId9"/>
              </a:rPr>
              <a:t>http://bit.ly/dZud4j</a:t>
            </a:r>
            <a:endParaRPr lang="en-US" sz="1600" dirty="0" smtClean="0">
              <a:latin typeface="Arial"/>
              <a:cs typeface="Arial"/>
            </a:endParaRP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3070072" y="950893"/>
            <a:ext cx="36326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/>
              <a:t>Picking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/>
              <a:t>Videos 5: More CGA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20378" y="76200"/>
            <a:ext cx="753189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Lecture 26 of 41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 smtClean="0"/>
              <a:t>Order </a:t>
            </a:r>
            <a:r>
              <a:rPr lang="en-US" sz="1800" b="1" dirty="0"/>
              <a:t>in which we iterate through the facets can matter a great </a:t>
            </a:r>
            <a:r>
              <a:rPr lang="en-US" sz="1800" b="1" dirty="0" smtClean="0"/>
              <a:t>deal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Consider our simple example </a:t>
            </a:r>
            <a:r>
              <a:rPr lang="en-US" b="1" dirty="0" smtClean="0"/>
              <a:t>again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If </a:t>
            </a:r>
            <a:r>
              <a:rPr lang="en-US" b="1" dirty="0"/>
              <a:t>we change the ordering, we can obtain a simpler BSP </a:t>
            </a:r>
            <a:r>
              <a:rPr lang="en-US" b="1" dirty="0" smtClean="0"/>
              <a:t>tree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 smtClean="0"/>
              <a:t>If </a:t>
            </a:r>
            <a:r>
              <a:rPr lang="en-US" sz="1800" b="1" dirty="0"/>
              <a:t>a scene is not going to change, and the BSP tree will be used many times, then it may be worth a large amount of preprocessing time to find the best possible BSP </a:t>
            </a:r>
            <a:r>
              <a:rPr lang="en-US" sz="1800" b="1" dirty="0" smtClean="0"/>
              <a:t>tree</a:t>
            </a:r>
            <a:endParaRPr lang="en-US" sz="1800" b="1" dirty="0"/>
          </a:p>
        </p:txBody>
      </p:sp>
      <p:grpSp>
        <p:nvGrpSpPr>
          <p:cNvPr id="58" name="Group 57"/>
          <p:cNvGrpSpPr/>
          <p:nvPr/>
        </p:nvGrpSpPr>
        <p:grpSpPr>
          <a:xfrm>
            <a:off x="1219200" y="2286000"/>
            <a:ext cx="1676400" cy="1066800"/>
            <a:chOff x="1219200" y="2590800"/>
            <a:chExt cx="1676400" cy="1066800"/>
          </a:xfrm>
        </p:grpSpPr>
        <p:sp>
          <p:nvSpPr>
            <p:cNvPr id="529412" name="Line 4"/>
            <p:cNvSpPr>
              <a:spLocks noChangeShapeType="1"/>
            </p:cNvSpPr>
            <p:nvPr/>
          </p:nvSpPr>
          <p:spPr bwMode="blackGray">
            <a:xfrm>
              <a:off x="1371600" y="32766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3" name="Line 5"/>
            <p:cNvSpPr>
              <a:spLocks noChangeShapeType="1"/>
            </p:cNvSpPr>
            <p:nvPr/>
          </p:nvSpPr>
          <p:spPr bwMode="blackGray">
            <a:xfrm>
              <a:off x="1905000" y="2743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4" name="Line 6"/>
            <p:cNvSpPr>
              <a:spLocks noChangeShapeType="1"/>
            </p:cNvSpPr>
            <p:nvPr/>
          </p:nvSpPr>
          <p:spPr bwMode="blackGray">
            <a:xfrm>
              <a:off x="2667000" y="3124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5" name="Line 7"/>
            <p:cNvSpPr>
              <a:spLocks noChangeShapeType="1"/>
            </p:cNvSpPr>
            <p:nvPr/>
          </p:nvSpPr>
          <p:spPr bwMode="blackGray">
            <a:xfrm>
              <a:off x="1219200" y="32766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6" name="Line 8"/>
            <p:cNvSpPr>
              <a:spLocks noChangeShapeType="1"/>
            </p:cNvSpPr>
            <p:nvPr/>
          </p:nvSpPr>
          <p:spPr bwMode="blackGray">
            <a:xfrm>
              <a:off x="1905000" y="2590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7" name="Line 9"/>
            <p:cNvSpPr>
              <a:spLocks noChangeShapeType="1"/>
            </p:cNvSpPr>
            <p:nvPr/>
          </p:nvSpPr>
          <p:spPr bwMode="blackGray">
            <a:xfrm>
              <a:off x="2667000" y="2971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8" name="Text Box 10"/>
            <p:cNvSpPr txBox="1">
              <a:spLocks noChangeArrowheads="1"/>
            </p:cNvSpPr>
            <p:nvPr/>
          </p:nvSpPr>
          <p:spPr bwMode="blackGray">
            <a:xfrm>
              <a:off x="1371600" y="3276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1</a:t>
              </a:r>
            </a:p>
          </p:txBody>
        </p:sp>
        <p:sp>
          <p:nvSpPr>
            <p:cNvPr id="529419" name="Text Box 11"/>
            <p:cNvSpPr txBox="1">
              <a:spLocks noChangeArrowheads="1"/>
            </p:cNvSpPr>
            <p:nvPr/>
          </p:nvSpPr>
          <p:spPr bwMode="blackGray">
            <a:xfrm>
              <a:off x="1828800" y="2819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  <p:sp>
          <p:nvSpPr>
            <p:cNvPr id="529420" name="Text Box 12"/>
            <p:cNvSpPr txBox="1">
              <a:spLocks noChangeArrowheads="1"/>
            </p:cNvSpPr>
            <p:nvPr/>
          </p:nvSpPr>
          <p:spPr bwMode="blackGray">
            <a:xfrm>
              <a:off x="2362200" y="3200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086600" y="2209800"/>
            <a:ext cx="1066800" cy="1219200"/>
            <a:chOff x="7086600" y="2514600"/>
            <a:chExt cx="1066800" cy="1219200"/>
          </a:xfrm>
        </p:grpSpPr>
        <p:sp>
          <p:nvSpPr>
            <p:cNvPr id="529424" name="Line 16"/>
            <p:cNvSpPr>
              <a:spLocks noChangeShapeType="1"/>
            </p:cNvSpPr>
            <p:nvPr/>
          </p:nvSpPr>
          <p:spPr bwMode="blackGray">
            <a:xfrm flipH="1">
              <a:off x="7239000" y="2667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5" name="Line 17"/>
            <p:cNvSpPr>
              <a:spLocks noChangeShapeType="1"/>
            </p:cNvSpPr>
            <p:nvPr/>
          </p:nvSpPr>
          <p:spPr bwMode="blackGray">
            <a:xfrm>
              <a:off x="7620000" y="2667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6" name="Line 18"/>
            <p:cNvSpPr>
              <a:spLocks noChangeShapeType="1"/>
            </p:cNvSpPr>
            <p:nvPr/>
          </p:nvSpPr>
          <p:spPr bwMode="blackGray">
            <a:xfrm>
              <a:off x="7239000" y="31242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7" name="Oval 19"/>
            <p:cNvSpPr>
              <a:spLocks noChangeArrowheads="1"/>
            </p:cNvSpPr>
            <p:nvPr/>
          </p:nvSpPr>
          <p:spPr bwMode="blackGray">
            <a:xfrm>
              <a:off x="7467600" y="2514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29428" name="Oval 20"/>
            <p:cNvSpPr>
              <a:spLocks noChangeArrowheads="1"/>
            </p:cNvSpPr>
            <p:nvPr/>
          </p:nvSpPr>
          <p:spPr bwMode="blackGray">
            <a:xfrm>
              <a:off x="7086600" y="2971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  <p:sp>
          <p:nvSpPr>
            <p:cNvPr id="529429" name="Oval 21"/>
            <p:cNvSpPr>
              <a:spLocks noChangeArrowheads="1"/>
            </p:cNvSpPr>
            <p:nvPr/>
          </p:nvSpPr>
          <p:spPr bwMode="blackGray">
            <a:xfrm>
              <a:off x="7848600" y="2971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3b</a:t>
              </a:r>
            </a:p>
          </p:txBody>
        </p:sp>
        <p:sp>
          <p:nvSpPr>
            <p:cNvPr id="529430" name="Oval 22"/>
            <p:cNvSpPr>
              <a:spLocks noChangeArrowheads="1"/>
            </p:cNvSpPr>
            <p:nvPr/>
          </p:nvSpPr>
          <p:spPr bwMode="blackGray">
            <a:xfrm>
              <a:off x="7467600" y="34290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3a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810000" y="2286000"/>
            <a:ext cx="2133600" cy="1066800"/>
            <a:chOff x="3810000" y="2590800"/>
            <a:chExt cx="2133600" cy="1066800"/>
          </a:xfrm>
        </p:grpSpPr>
        <p:sp>
          <p:nvSpPr>
            <p:cNvPr id="529431" name="Line 23"/>
            <p:cNvSpPr>
              <a:spLocks noChangeShapeType="1"/>
            </p:cNvSpPr>
            <p:nvPr/>
          </p:nvSpPr>
          <p:spPr bwMode="blackGray">
            <a:xfrm>
              <a:off x="4267200" y="32766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2" name="Line 24"/>
            <p:cNvSpPr>
              <a:spLocks noChangeShapeType="1"/>
            </p:cNvSpPr>
            <p:nvPr/>
          </p:nvSpPr>
          <p:spPr bwMode="blackGray">
            <a:xfrm>
              <a:off x="4800600" y="2743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3" name="Line 25"/>
            <p:cNvSpPr>
              <a:spLocks noChangeShapeType="1"/>
            </p:cNvSpPr>
            <p:nvPr/>
          </p:nvSpPr>
          <p:spPr bwMode="blackGray">
            <a:xfrm>
              <a:off x="5562600" y="3124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4" name="Text Box 26"/>
            <p:cNvSpPr txBox="1">
              <a:spLocks noChangeArrowheads="1"/>
            </p:cNvSpPr>
            <p:nvPr/>
          </p:nvSpPr>
          <p:spPr bwMode="blackGray">
            <a:xfrm>
              <a:off x="4267200" y="3276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1</a:t>
              </a:r>
            </a:p>
          </p:txBody>
        </p:sp>
        <p:sp>
          <p:nvSpPr>
            <p:cNvPr id="529435" name="Text Box 27"/>
            <p:cNvSpPr txBox="1">
              <a:spLocks noChangeArrowheads="1"/>
            </p:cNvSpPr>
            <p:nvPr/>
          </p:nvSpPr>
          <p:spPr bwMode="blackGray">
            <a:xfrm>
              <a:off x="4724400" y="2819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  <p:sp>
          <p:nvSpPr>
            <p:cNvPr id="529436" name="Text Box 28"/>
            <p:cNvSpPr txBox="1">
              <a:spLocks noChangeArrowheads="1"/>
            </p:cNvSpPr>
            <p:nvPr/>
          </p:nvSpPr>
          <p:spPr bwMode="blackGray">
            <a:xfrm>
              <a:off x="5181600" y="33528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3b</a:t>
              </a:r>
            </a:p>
          </p:txBody>
        </p:sp>
        <p:sp>
          <p:nvSpPr>
            <p:cNvPr id="529437" name="Line 29"/>
            <p:cNvSpPr>
              <a:spLocks noChangeShapeType="1"/>
            </p:cNvSpPr>
            <p:nvPr/>
          </p:nvSpPr>
          <p:spPr bwMode="blackGray">
            <a:xfrm>
              <a:off x="3810000" y="3276600"/>
              <a:ext cx="21336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8" name="Line 30"/>
            <p:cNvSpPr>
              <a:spLocks noChangeShapeType="1"/>
            </p:cNvSpPr>
            <p:nvPr/>
          </p:nvSpPr>
          <p:spPr bwMode="blackGray">
            <a:xfrm>
              <a:off x="5562600" y="3505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9" name="Line 31"/>
            <p:cNvSpPr>
              <a:spLocks noChangeShapeType="1"/>
            </p:cNvSpPr>
            <p:nvPr/>
          </p:nvSpPr>
          <p:spPr bwMode="blackGray">
            <a:xfrm>
              <a:off x="4114800" y="32766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0" name="Line 32"/>
            <p:cNvSpPr>
              <a:spLocks noChangeShapeType="1"/>
            </p:cNvSpPr>
            <p:nvPr/>
          </p:nvSpPr>
          <p:spPr bwMode="blackGray">
            <a:xfrm>
              <a:off x="4800600" y="2590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1" name="Line 33"/>
            <p:cNvSpPr>
              <a:spLocks noChangeShapeType="1"/>
            </p:cNvSpPr>
            <p:nvPr/>
          </p:nvSpPr>
          <p:spPr bwMode="blackGray">
            <a:xfrm>
              <a:off x="5562600" y="2971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2" name="Line 34"/>
            <p:cNvSpPr>
              <a:spLocks noChangeShapeType="1"/>
            </p:cNvSpPr>
            <p:nvPr/>
          </p:nvSpPr>
          <p:spPr bwMode="blackGray">
            <a:xfrm>
              <a:off x="5562600" y="32766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3" name="Text Box 35"/>
            <p:cNvSpPr txBox="1">
              <a:spLocks noChangeArrowheads="1"/>
            </p:cNvSpPr>
            <p:nvPr/>
          </p:nvSpPr>
          <p:spPr bwMode="blackGray">
            <a:xfrm>
              <a:off x="5181600" y="29718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3a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7086600" y="3810000"/>
            <a:ext cx="1066800" cy="762000"/>
            <a:chOff x="7086600" y="4419600"/>
            <a:chExt cx="1066800" cy="762000"/>
          </a:xfrm>
        </p:grpSpPr>
        <p:sp>
          <p:nvSpPr>
            <p:cNvPr id="529421" name="Line 13"/>
            <p:cNvSpPr>
              <a:spLocks noChangeShapeType="1"/>
            </p:cNvSpPr>
            <p:nvPr/>
          </p:nvSpPr>
          <p:spPr bwMode="blackGray">
            <a:xfrm flipH="1">
              <a:off x="7239000" y="4572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3" name="Oval 15"/>
            <p:cNvSpPr>
              <a:spLocks noChangeArrowheads="1"/>
            </p:cNvSpPr>
            <p:nvPr/>
          </p:nvSpPr>
          <p:spPr bwMode="blackGray">
            <a:xfrm>
              <a:off x="7086600" y="4876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  <p:sp>
          <p:nvSpPr>
            <p:cNvPr id="529444" name="Line 36"/>
            <p:cNvSpPr>
              <a:spLocks noChangeShapeType="1"/>
            </p:cNvSpPr>
            <p:nvPr/>
          </p:nvSpPr>
          <p:spPr bwMode="blackGray">
            <a:xfrm>
              <a:off x="7620000" y="4572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2" name="Oval 14"/>
            <p:cNvSpPr>
              <a:spLocks noChangeArrowheads="1"/>
            </p:cNvSpPr>
            <p:nvPr/>
          </p:nvSpPr>
          <p:spPr bwMode="blackGray">
            <a:xfrm>
              <a:off x="7467600" y="4419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29445" name="Oval 37"/>
            <p:cNvSpPr>
              <a:spLocks noChangeArrowheads="1"/>
            </p:cNvSpPr>
            <p:nvPr/>
          </p:nvSpPr>
          <p:spPr bwMode="blackGray">
            <a:xfrm>
              <a:off x="7848600" y="4876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219200" y="3505200"/>
            <a:ext cx="1676400" cy="1066800"/>
            <a:chOff x="1219200" y="3810000"/>
            <a:chExt cx="1676400" cy="1066800"/>
          </a:xfrm>
        </p:grpSpPr>
        <p:sp>
          <p:nvSpPr>
            <p:cNvPr id="529446" name="Line 38"/>
            <p:cNvSpPr>
              <a:spLocks noChangeShapeType="1"/>
            </p:cNvSpPr>
            <p:nvPr/>
          </p:nvSpPr>
          <p:spPr bwMode="blackGray">
            <a:xfrm>
              <a:off x="1371600" y="44958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7" name="Line 39"/>
            <p:cNvSpPr>
              <a:spLocks noChangeShapeType="1"/>
            </p:cNvSpPr>
            <p:nvPr/>
          </p:nvSpPr>
          <p:spPr bwMode="blackGray">
            <a:xfrm>
              <a:off x="1905000" y="39624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8" name="Line 40"/>
            <p:cNvSpPr>
              <a:spLocks noChangeShapeType="1"/>
            </p:cNvSpPr>
            <p:nvPr/>
          </p:nvSpPr>
          <p:spPr bwMode="blackGray">
            <a:xfrm>
              <a:off x="2667000" y="43434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9" name="Line 41"/>
            <p:cNvSpPr>
              <a:spLocks noChangeShapeType="1"/>
            </p:cNvSpPr>
            <p:nvPr/>
          </p:nvSpPr>
          <p:spPr bwMode="blackGray">
            <a:xfrm>
              <a:off x="1219200" y="44958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50" name="Line 42"/>
            <p:cNvSpPr>
              <a:spLocks noChangeShapeType="1"/>
            </p:cNvSpPr>
            <p:nvPr/>
          </p:nvSpPr>
          <p:spPr bwMode="blackGray">
            <a:xfrm>
              <a:off x="1905000" y="38100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51" name="Line 43"/>
            <p:cNvSpPr>
              <a:spLocks noChangeShapeType="1"/>
            </p:cNvSpPr>
            <p:nvPr/>
          </p:nvSpPr>
          <p:spPr bwMode="blackGray">
            <a:xfrm>
              <a:off x="2667000" y="41910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52" name="Text Box 44"/>
            <p:cNvSpPr txBox="1">
              <a:spLocks noChangeArrowheads="1"/>
            </p:cNvSpPr>
            <p:nvPr/>
          </p:nvSpPr>
          <p:spPr bwMode="blackGray">
            <a:xfrm>
              <a:off x="1371600" y="44958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529453" name="Text Box 45"/>
            <p:cNvSpPr txBox="1">
              <a:spLocks noChangeArrowheads="1"/>
            </p:cNvSpPr>
            <p:nvPr/>
          </p:nvSpPr>
          <p:spPr bwMode="blackGray">
            <a:xfrm>
              <a:off x="1828800" y="4038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529454" name="Text Box 46"/>
            <p:cNvSpPr txBox="1">
              <a:spLocks noChangeArrowheads="1"/>
            </p:cNvSpPr>
            <p:nvPr/>
          </p:nvSpPr>
          <p:spPr bwMode="blackGray">
            <a:xfrm>
              <a:off x="2362200" y="4419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sp>
        <p:nvSpPr>
          <p:cNvPr id="529455" name="Line 47"/>
          <p:cNvSpPr>
            <a:spLocks noChangeShapeType="1"/>
          </p:cNvSpPr>
          <p:nvPr/>
        </p:nvSpPr>
        <p:spPr bwMode="blackGray">
          <a:xfrm>
            <a:off x="3200400" y="2819400"/>
            <a:ext cx="533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9456" name="Line 48"/>
          <p:cNvSpPr>
            <a:spLocks noChangeShapeType="1"/>
          </p:cNvSpPr>
          <p:nvPr/>
        </p:nvSpPr>
        <p:spPr bwMode="blackGray">
          <a:xfrm>
            <a:off x="6172200" y="2819400"/>
            <a:ext cx="533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9457" name="Line 49"/>
          <p:cNvSpPr>
            <a:spLocks noChangeShapeType="1"/>
          </p:cNvSpPr>
          <p:nvPr/>
        </p:nvSpPr>
        <p:spPr bwMode="blackGray">
          <a:xfrm>
            <a:off x="3200400" y="4191000"/>
            <a:ext cx="3505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762000" y="3429000"/>
            <a:ext cx="1066800" cy="685800"/>
            <a:chOff x="762000" y="3733800"/>
            <a:chExt cx="1066800" cy="685800"/>
          </a:xfrm>
        </p:grpSpPr>
        <p:sp>
          <p:nvSpPr>
            <p:cNvPr id="529459" name="Line 51"/>
            <p:cNvSpPr>
              <a:spLocks noChangeShapeType="1"/>
            </p:cNvSpPr>
            <p:nvPr/>
          </p:nvSpPr>
          <p:spPr bwMode="blackGray">
            <a:xfrm>
              <a:off x="1600200" y="4038600"/>
              <a:ext cx="2286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60" name="Line 52"/>
            <p:cNvSpPr>
              <a:spLocks noChangeShapeType="1"/>
            </p:cNvSpPr>
            <p:nvPr/>
          </p:nvSpPr>
          <p:spPr bwMode="blackGray">
            <a:xfrm>
              <a:off x="1447800" y="4191000"/>
              <a:ext cx="762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61" name="Text Box 53"/>
            <p:cNvSpPr txBox="1">
              <a:spLocks noChangeArrowheads="1"/>
            </p:cNvSpPr>
            <p:nvPr/>
          </p:nvSpPr>
          <p:spPr bwMode="blackGray">
            <a:xfrm>
              <a:off x="762000" y="3733800"/>
              <a:ext cx="914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/>
                <a:t>numbers</a:t>
              </a:r>
              <a:br>
                <a:rPr lang="en-US" sz="1200"/>
              </a:br>
              <a:r>
                <a:rPr lang="en-US" sz="1200"/>
                <a:t>reversed</a:t>
              </a:r>
            </a:p>
          </p:txBody>
        </p:sp>
      </p:grpSp>
      <p:sp>
        <p:nvSpPr>
          <p:cNvPr id="63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[6]: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 Optimization 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65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66" name="Picture 65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2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2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9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uiExpand="1" build="p"/>
      <p:bldP spid="529455" grpId="0" animBg="1"/>
      <p:bldP spid="529456" grpId="0" animBg="1"/>
      <p:bldP spid="5294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153400" cy="4724400"/>
          </a:xfrm>
        </p:spPr>
        <p:txBody>
          <a:bodyPr/>
          <a:lstStyle/>
          <a:p>
            <a:r>
              <a:rPr lang="en-US" b="1" dirty="0"/>
              <a:t>In </a:t>
            </a:r>
            <a:r>
              <a:rPr lang="en-US" b="1" dirty="0" smtClean="0"/>
              <a:t>general</a:t>
            </a:r>
            <a:endParaRPr lang="en-US" b="1" dirty="0"/>
          </a:p>
          <a:p>
            <a:pPr lvl="1"/>
            <a:r>
              <a:rPr lang="en-US" b="1" u="sng" dirty="0" err="1" smtClean="0"/>
              <a:t>Quadtree</a:t>
            </a:r>
            <a:r>
              <a:rPr lang="en-US" b="1" dirty="0" smtClean="0"/>
              <a:t>: tree </a:t>
            </a:r>
            <a:r>
              <a:rPr lang="en-US" b="1" dirty="0"/>
              <a:t>in which each node has at most 4 </a:t>
            </a:r>
            <a:r>
              <a:rPr lang="en-US" b="1" dirty="0" smtClean="0"/>
              <a:t>children</a:t>
            </a:r>
            <a:endParaRPr lang="en-US" b="1" dirty="0"/>
          </a:p>
          <a:p>
            <a:pPr lvl="1"/>
            <a:r>
              <a:rPr lang="en-US" b="1" u="sng" dirty="0" err="1" smtClean="0"/>
              <a:t>Octree</a:t>
            </a:r>
            <a:r>
              <a:rPr lang="en-US" b="1" dirty="0" smtClean="0"/>
              <a:t>: tree </a:t>
            </a:r>
            <a:r>
              <a:rPr lang="en-US" b="1" dirty="0"/>
              <a:t>in which each node has at most 8 </a:t>
            </a:r>
            <a:r>
              <a:rPr lang="en-US" b="1" dirty="0" smtClean="0"/>
              <a:t>children</a:t>
            </a:r>
            <a:endParaRPr lang="en-US" b="1" dirty="0"/>
          </a:p>
          <a:p>
            <a:pPr lvl="1"/>
            <a:r>
              <a:rPr lang="en-US" b="1" u="sng" dirty="0" smtClean="0"/>
              <a:t>Binary tree</a:t>
            </a:r>
            <a:r>
              <a:rPr lang="en-US" b="1" dirty="0" smtClean="0"/>
              <a:t>: tree </a:t>
            </a:r>
            <a:r>
              <a:rPr lang="en-US" b="1" dirty="0"/>
              <a:t>in which each node has at most 2 </a:t>
            </a:r>
            <a:r>
              <a:rPr lang="en-US" b="1" dirty="0" smtClean="0"/>
              <a:t>children</a:t>
            </a:r>
            <a:endParaRPr lang="en-US" b="1" dirty="0"/>
          </a:p>
          <a:p>
            <a:r>
              <a:rPr lang="en-US" b="1" dirty="0"/>
              <a:t>In practice, however, we use “</a:t>
            </a:r>
            <a:r>
              <a:rPr lang="en-US" b="1" dirty="0" err="1"/>
              <a:t>quadtree</a:t>
            </a:r>
            <a:r>
              <a:rPr lang="en-US" b="1" dirty="0"/>
              <a:t>” and “</a:t>
            </a:r>
            <a:r>
              <a:rPr lang="en-US" b="1" dirty="0" err="1"/>
              <a:t>octree</a:t>
            </a:r>
            <a:r>
              <a:rPr lang="en-US" b="1" dirty="0"/>
              <a:t>” to mean something more </a:t>
            </a:r>
            <a:r>
              <a:rPr lang="en-US" b="1" dirty="0" smtClean="0"/>
              <a:t>specific</a:t>
            </a:r>
            <a:endParaRPr lang="en-US" b="1" dirty="0"/>
          </a:p>
          <a:p>
            <a:pPr lvl="1"/>
            <a:r>
              <a:rPr lang="en-US" b="1" dirty="0"/>
              <a:t>Each node of the tree corresponds to a square (</a:t>
            </a:r>
            <a:r>
              <a:rPr lang="en-US" b="1" dirty="0" err="1"/>
              <a:t>quadtree</a:t>
            </a:r>
            <a:r>
              <a:rPr lang="en-US" b="1" dirty="0"/>
              <a:t>) or cubical (</a:t>
            </a:r>
            <a:r>
              <a:rPr lang="en-US" b="1" dirty="0" err="1"/>
              <a:t>octree</a:t>
            </a:r>
            <a:r>
              <a:rPr lang="en-US" b="1" dirty="0"/>
              <a:t>) </a:t>
            </a:r>
            <a:r>
              <a:rPr lang="en-US" b="1" dirty="0" smtClean="0"/>
              <a:t>region</a:t>
            </a:r>
            <a:endParaRPr lang="en-US" b="1" dirty="0"/>
          </a:p>
          <a:p>
            <a:pPr lvl="1"/>
            <a:r>
              <a:rPr lang="en-US" b="1" dirty="0"/>
              <a:t>If a node has children, think of its region being chopped into 4 (</a:t>
            </a:r>
            <a:r>
              <a:rPr lang="en-US" b="1" dirty="0" err="1"/>
              <a:t>quadtree</a:t>
            </a:r>
            <a:r>
              <a:rPr lang="en-US" b="1" dirty="0"/>
              <a:t>) or 8 (</a:t>
            </a:r>
            <a:r>
              <a:rPr lang="en-US" b="1" dirty="0" err="1"/>
              <a:t>octree</a:t>
            </a:r>
            <a:r>
              <a:rPr lang="en-US" b="1" dirty="0"/>
              <a:t>) equal </a:t>
            </a:r>
            <a:r>
              <a:rPr lang="en-US" b="1" dirty="0" err="1" smtClean="0"/>
              <a:t>subregions</a:t>
            </a:r>
            <a:endParaRPr lang="en-US" b="1" dirty="0" smtClean="0"/>
          </a:p>
          <a:p>
            <a:pPr lvl="1"/>
            <a:r>
              <a:rPr lang="en-US" b="1" dirty="0" smtClean="0"/>
              <a:t>Child </a:t>
            </a:r>
            <a:r>
              <a:rPr lang="en-US" b="1" dirty="0"/>
              <a:t>nodes correspond to these smaller </a:t>
            </a:r>
            <a:r>
              <a:rPr lang="en-US" b="1" dirty="0" err="1"/>
              <a:t>subregions</a:t>
            </a:r>
            <a:r>
              <a:rPr lang="en-US" b="1" dirty="0"/>
              <a:t> of </a:t>
            </a:r>
            <a:r>
              <a:rPr lang="en-US" b="1" dirty="0" smtClean="0"/>
              <a:t>parent’s region</a:t>
            </a:r>
            <a:endParaRPr lang="en-US" b="1" dirty="0"/>
          </a:p>
          <a:p>
            <a:pPr lvl="1"/>
            <a:r>
              <a:rPr lang="en-US" b="1" dirty="0"/>
              <a:t>Subdivide as little or as much as is </a:t>
            </a:r>
            <a:r>
              <a:rPr lang="en-US" b="1" dirty="0" smtClean="0"/>
              <a:t>necessary</a:t>
            </a:r>
            <a:endParaRPr lang="en-US" b="1" dirty="0"/>
          </a:p>
          <a:p>
            <a:pPr lvl="1"/>
            <a:r>
              <a:rPr lang="en-US" b="1" dirty="0"/>
              <a:t>Each internal node has exactly 4 (</a:t>
            </a:r>
            <a:r>
              <a:rPr lang="en-US" b="1" dirty="0" err="1"/>
              <a:t>quadtree</a:t>
            </a:r>
            <a:r>
              <a:rPr lang="en-US" b="1" dirty="0"/>
              <a:t>) or 8 (</a:t>
            </a:r>
            <a:r>
              <a:rPr lang="en-US" b="1" dirty="0" err="1"/>
              <a:t>octree</a:t>
            </a:r>
            <a:r>
              <a:rPr lang="en-US" b="1" dirty="0"/>
              <a:t>) </a:t>
            </a:r>
            <a:r>
              <a:rPr lang="en-US" b="1" dirty="0" smtClean="0"/>
              <a:t>children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9" name="Picture 8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[7]: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Quadtrees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&amp; </a:t>
            </a: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Octrees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– Definition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5943600" y="2819400"/>
            <a:ext cx="838200" cy="609600"/>
            <a:chOff x="5943600" y="2895600"/>
            <a:chExt cx="838200" cy="609600"/>
          </a:xfrm>
        </p:grpSpPr>
        <p:sp>
          <p:nvSpPr>
            <p:cNvPr id="547862" name="Line 22"/>
            <p:cNvSpPr>
              <a:spLocks noChangeShapeType="1"/>
            </p:cNvSpPr>
            <p:nvPr/>
          </p:nvSpPr>
          <p:spPr bwMode="blackGray">
            <a:xfrm>
              <a:off x="5943600" y="28956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8" name="Oval 18"/>
            <p:cNvSpPr>
              <a:spLocks noChangeArrowheads="1"/>
            </p:cNvSpPr>
            <p:nvPr/>
          </p:nvSpPr>
          <p:spPr bwMode="blackGray">
            <a:xfrm>
              <a:off x="6477000" y="3200400"/>
              <a:ext cx="304800" cy="304800"/>
            </a:xfrm>
            <a:prstGeom prst="ellipse">
              <a:avLst/>
            </a:prstGeom>
            <a:solidFill>
              <a:srgbClr val="33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943600" y="2819400"/>
            <a:ext cx="381000" cy="609600"/>
            <a:chOff x="5943600" y="2895600"/>
            <a:chExt cx="381000" cy="609600"/>
          </a:xfrm>
        </p:grpSpPr>
        <p:sp>
          <p:nvSpPr>
            <p:cNvPr id="547861" name="Line 21"/>
            <p:cNvSpPr>
              <a:spLocks noChangeShapeType="1"/>
            </p:cNvSpPr>
            <p:nvPr/>
          </p:nvSpPr>
          <p:spPr bwMode="blackGray">
            <a:xfrm>
              <a:off x="5943600" y="28956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7" name="Oval 17"/>
            <p:cNvSpPr>
              <a:spLocks noChangeArrowheads="1"/>
            </p:cNvSpPr>
            <p:nvPr/>
          </p:nvSpPr>
          <p:spPr bwMode="blackGray">
            <a:xfrm>
              <a:off x="6019800" y="3200400"/>
              <a:ext cx="304800" cy="304800"/>
            </a:xfrm>
            <a:prstGeom prst="ellipse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D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562600" y="2819400"/>
            <a:ext cx="381000" cy="609600"/>
            <a:chOff x="5562600" y="2895600"/>
            <a:chExt cx="381000" cy="609600"/>
          </a:xfrm>
        </p:grpSpPr>
        <p:sp>
          <p:nvSpPr>
            <p:cNvPr id="547860" name="Line 20"/>
            <p:cNvSpPr>
              <a:spLocks noChangeShapeType="1"/>
            </p:cNvSpPr>
            <p:nvPr/>
          </p:nvSpPr>
          <p:spPr bwMode="blackGray">
            <a:xfrm flipH="1">
              <a:off x="5715000" y="28956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5" name="Oval 15"/>
            <p:cNvSpPr>
              <a:spLocks noChangeArrowheads="1"/>
            </p:cNvSpPr>
            <p:nvPr/>
          </p:nvSpPr>
          <p:spPr bwMode="blackGray">
            <a:xfrm>
              <a:off x="5562600" y="3200400"/>
              <a:ext cx="304800" cy="304800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C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105400" y="2819400"/>
            <a:ext cx="838200" cy="609600"/>
            <a:chOff x="5105400" y="2895600"/>
            <a:chExt cx="838200" cy="609600"/>
          </a:xfrm>
        </p:grpSpPr>
        <p:sp>
          <p:nvSpPr>
            <p:cNvPr id="547859" name="Line 19"/>
            <p:cNvSpPr>
              <a:spLocks noChangeShapeType="1"/>
            </p:cNvSpPr>
            <p:nvPr/>
          </p:nvSpPr>
          <p:spPr bwMode="blackGray">
            <a:xfrm flipH="1">
              <a:off x="5257800" y="28956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6" name="Oval 16"/>
            <p:cNvSpPr>
              <a:spLocks noChangeArrowheads="1"/>
            </p:cNvSpPr>
            <p:nvPr/>
          </p:nvSpPr>
          <p:spPr bwMode="blackGray">
            <a:xfrm>
              <a:off x="5105400" y="3200400"/>
              <a:ext cx="304800" cy="304800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B</a:t>
              </a:r>
            </a:p>
          </p:txBody>
        </p:sp>
      </p:grpSp>
      <p:sp>
        <p:nvSpPr>
          <p:cNvPr id="547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066800"/>
            <a:ext cx="449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 smtClean="0"/>
              <a:t>Root </a:t>
            </a:r>
            <a:r>
              <a:rPr lang="en-US" sz="1800" b="1" dirty="0"/>
              <a:t>node of </a:t>
            </a:r>
            <a:r>
              <a:rPr lang="en-US" sz="1800" b="1" dirty="0" err="1" smtClean="0"/>
              <a:t>quadtree</a:t>
            </a:r>
            <a:r>
              <a:rPr lang="en-US" sz="1800" b="1" dirty="0" smtClean="0"/>
              <a:t> corresponds </a:t>
            </a:r>
            <a:r>
              <a:rPr lang="en-US" sz="1800" b="1" dirty="0"/>
              <a:t>to </a:t>
            </a:r>
            <a:r>
              <a:rPr lang="en-US" sz="1800" b="1" dirty="0" smtClean="0"/>
              <a:t>square </a:t>
            </a:r>
            <a:r>
              <a:rPr lang="en-US" sz="1800" b="1" dirty="0"/>
              <a:t>region in </a:t>
            </a:r>
            <a:r>
              <a:rPr lang="en-US" sz="1800" b="1" dirty="0" smtClean="0"/>
              <a:t>space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Generally, this encompasses </a:t>
            </a:r>
            <a:r>
              <a:rPr lang="en-US" b="1" dirty="0" smtClean="0"/>
              <a:t>entire </a:t>
            </a:r>
            <a:r>
              <a:rPr lang="en-US" b="1" dirty="0"/>
              <a:t>“region of interest</a:t>
            </a:r>
            <a:r>
              <a:rPr lang="en-US" b="1" dirty="0" smtClean="0"/>
              <a:t>”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If desired, subdivide along lines parallel to the coordinate axes, forming four smaller identically sized square </a:t>
            </a:r>
            <a:r>
              <a:rPr lang="en-US" sz="1800" b="1" dirty="0" smtClean="0"/>
              <a:t>regions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Child </a:t>
            </a:r>
            <a:r>
              <a:rPr lang="en-US" sz="1600" b="1" dirty="0"/>
              <a:t>nodes correspond to </a:t>
            </a:r>
            <a:r>
              <a:rPr lang="en-US" sz="1600" b="1" dirty="0" smtClean="0"/>
              <a:t>these</a:t>
            </a:r>
            <a:endParaRPr lang="en-US" sz="16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Some or all of these children may be subdivided </a:t>
            </a:r>
            <a:r>
              <a:rPr lang="en-US" sz="1800" b="1" dirty="0" smtClean="0"/>
              <a:t>further</a:t>
            </a: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 err="1"/>
              <a:t>Octrees</a:t>
            </a:r>
            <a:r>
              <a:rPr lang="en-US" sz="1800" b="1" dirty="0"/>
              <a:t> work in a similar fashion, but in 3-D, with cubical regions subdivided into 8 </a:t>
            </a:r>
            <a:r>
              <a:rPr lang="en-US" sz="1800" b="1" dirty="0" smtClean="0"/>
              <a:t>parts</a:t>
            </a:r>
            <a:endParaRPr lang="en-US" sz="1600" b="1" dirty="0"/>
          </a:p>
        </p:txBody>
      </p:sp>
      <p:sp>
        <p:nvSpPr>
          <p:cNvPr id="547849" name="Oval 9"/>
          <p:cNvSpPr>
            <a:spLocks noChangeArrowheads="1"/>
          </p:cNvSpPr>
          <p:nvPr/>
        </p:nvSpPr>
        <p:spPr bwMode="blackGray">
          <a:xfrm>
            <a:off x="5791200" y="2667000"/>
            <a:ext cx="304800" cy="304800"/>
          </a:xfrm>
          <a:prstGeom prst="ellipse">
            <a:avLst/>
          </a:prstGeom>
          <a:solidFill>
            <a:srgbClr val="FF99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A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5791200" y="4876800"/>
            <a:ext cx="381000" cy="609600"/>
            <a:chOff x="5715000" y="5410200"/>
            <a:chExt cx="381000" cy="609600"/>
          </a:xfrm>
        </p:grpSpPr>
        <p:sp>
          <p:nvSpPr>
            <p:cNvPr id="547906" name="Line 66"/>
            <p:cNvSpPr>
              <a:spLocks noChangeShapeType="1"/>
            </p:cNvSpPr>
            <p:nvPr/>
          </p:nvSpPr>
          <p:spPr bwMode="blackGray">
            <a:xfrm flipH="1">
              <a:off x="5867400" y="54102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0" name="Oval 70"/>
            <p:cNvSpPr>
              <a:spLocks noChangeArrowheads="1"/>
            </p:cNvSpPr>
            <p:nvPr/>
          </p:nvSpPr>
          <p:spPr bwMode="blackGray">
            <a:xfrm>
              <a:off x="5715000" y="5715000"/>
              <a:ext cx="304800" cy="304800"/>
            </a:xfrm>
            <a:prstGeom prst="ellipse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G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0" y="4876800"/>
            <a:ext cx="838200" cy="609600"/>
            <a:chOff x="5257800" y="5410200"/>
            <a:chExt cx="838200" cy="609600"/>
          </a:xfrm>
        </p:grpSpPr>
        <p:sp>
          <p:nvSpPr>
            <p:cNvPr id="547905" name="Line 65"/>
            <p:cNvSpPr>
              <a:spLocks noChangeShapeType="1"/>
            </p:cNvSpPr>
            <p:nvPr/>
          </p:nvSpPr>
          <p:spPr bwMode="blackGray">
            <a:xfrm flipH="1">
              <a:off x="5410200" y="54102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1" name="Oval 71"/>
            <p:cNvSpPr>
              <a:spLocks noChangeArrowheads="1"/>
            </p:cNvSpPr>
            <p:nvPr/>
          </p:nvSpPr>
          <p:spPr bwMode="blackGray">
            <a:xfrm>
              <a:off x="5257800" y="5715000"/>
              <a:ext cx="304800" cy="304800"/>
            </a:xfrm>
            <a:prstGeom prst="ellipse">
              <a:avLst/>
            </a:prstGeom>
            <a:solidFill>
              <a:srgbClr val="6666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F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172200" y="4876800"/>
            <a:ext cx="381000" cy="609600"/>
            <a:chOff x="6096000" y="5410200"/>
            <a:chExt cx="381000" cy="609600"/>
          </a:xfrm>
        </p:grpSpPr>
        <p:sp>
          <p:nvSpPr>
            <p:cNvPr id="547907" name="Line 67"/>
            <p:cNvSpPr>
              <a:spLocks noChangeShapeType="1"/>
            </p:cNvSpPr>
            <p:nvPr/>
          </p:nvSpPr>
          <p:spPr bwMode="blackGray">
            <a:xfrm>
              <a:off x="6096000" y="54102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2" name="Oval 72"/>
            <p:cNvSpPr>
              <a:spLocks noChangeArrowheads="1"/>
            </p:cNvSpPr>
            <p:nvPr/>
          </p:nvSpPr>
          <p:spPr bwMode="blackGray">
            <a:xfrm>
              <a:off x="6172200" y="57150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172200" y="4876800"/>
            <a:ext cx="838200" cy="609600"/>
            <a:chOff x="6096000" y="5410200"/>
            <a:chExt cx="838200" cy="609600"/>
          </a:xfrm>
        </p:grpSpPr>
        <p:sp>
          <p:nvSpPr>
            <p:cNvPr id="547908" name="Line 68"/>
            <p:cNvSpPr>
              <a:spLocks noChangeShapeType="1"/>
            </p:cNvSpPr>
            <p:nvPr/>
          </p:nvSpPr>
          <p:spPr bwMode="blackGray">
            <a:xfrm>
              <a:off x="6096000" y="54102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3" name="Oval 73"/>
            <p:cNvSpPr>
              <a:spLocks noChangeArrowheads="1"/>
            </p:cNvSpPr>
            <p:nvPr/>
          </p:nvSpPr>
          <p:spPr bwMode="blackGray">
            <a:xfrm>
              <a:off x="6629400" y="5715000"/>
              <a:ext cx="304800" cy="30480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I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239000" y="4267200"/>
            <a:ext cx="1371600" cy="1371600"/>
            <a:chOff x="7239000" y="4267200"/>
            <a:chExt cx="1371600" cy="1371600"/>
          </a:xfrm>
        </p:grpSpPr>
        <p:sp>
          <p:nvSpPr>
            <p:cNvPr id="547917" name="Rectangle 77"/>
            <p:cNvSpPr>
              <a:spLocks noChangeArrowheads="1"/>
            </p:cNvSpPr>
            <p:nvPr/>
          </p:nvSpPr>
          <p:spPr bwMode="blackGray">
            <a:xfrm>
              <a:off x="7239000" y="4267200"/>
              <a:ext cx="1371600" cy="1371600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A</a:t>
              </a:r>
            </a:p>
          </p:txBody>
        </p:sp>
        <p:sp>
          <p:nvSpPr>
            <p:cNvPr id="547918" name="Rectangle 78"/>
            <p:cNvSpPr>
              <a:spLocks noChangeArrowheads="1"/>
            </p:cNvSpPr>
            <p:nvPr/>
          </p:nvSpPr>
          <p:spPr bwMode="blackGray">
            <a:xfrm>
              <a:off x="7315200" y="4343400"/>
              <a:ext cx="609600" cy="609600"/>
            </a:xfrm>
            <a:prstGeom prst="rect">
              <a:avLst/>
            </a:prstGeom>
            <a:solidFill>
              <a:srgbClr val="FF9900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B</a:t>
              </a:r>
            </a:p>
          </p:txBody>
        </p:sp>
        <p:sp>
          <p:nvSpPr>
            <p:cNvPr id="547919" name="Rectangle 79"/>
            <p:cNvSpPr>
              <a:spLocks noChangeArrowheads="1"/>
            </p:cNvSpPr>
            <p:nvPr/>
          </p:nvSpPr>
          <p:spPr bwMode="blackGray">
            <a:xfrm>
              <a:off x="7924800" y="4343400"/>
              <a:ext cx="609600" cy="609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C</a:t>
              </a:r>
            </a:p>
          </p:txBody>
        </p:sp>
        <p:sp>
          <p:nvSpPr>
            <p:cNvPr id="547920" name="Rectangle 80"/>
            <p:cNvSpPr>
              <a:spLocks noChangeArrowheads="1"/>
            </p:cNvSpPr>
            <p:nvPr/>
          </p:nvSpPr>
          <p:spPr bwMode="blackGray">
            <a:xfrm>
              <a:off x="7315200" y="4953000"/>
              <a:ext cx="609600" cy="609600"/>
            </a:xfrm>
            <a:prstGeom prst="rect">
              <a:avLst/>
            </a:prstGeom>
            <a:solidFill>
              <a:srgbClr val="99FF99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D</a:t>
              </a:r>
            </a:p>
          </p:txBody>
        </p:sp>
        <p:sp>
          <p:nvSpPr>
            <p:cNvPr id="547921" name="Rectangle 81"/>
            <p:cNvSpPr>
              <a:spLocks noChangeArrowheads="1"/>
            </p:cNvSpPr>
            <p:nvPr/>
          </p:nvSpPr>
          <p:spPr bwMode="blackGray">
            <a:xfrm>
              <a:off x="7924800" y="4953000"/>
              <a:ext cx="609600" cy="609600"/>
            </a:xfrm>
            <a:prstGeom prst="rect">
              <a:avLst/>
            </a:prstGeom>
            <a:solidFill>
              <a:srgbClr val="6699FF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E</a:t>
              </a:r>
            </a:p>
          </p:txBody>
        </p:sp>
      </p:grpSp>
      <p:sp>
        <p:nvSpPr>
          <p:cNvPr id="547922" name="Rectangle 82"/>
          <p:cNvSpPr>
            <a:spLocks noChangeArrowheads="1"/>
          </p:cNvSpPr>
          <p:nvPr/>
        </p:nvSpPr>
        <p:spPr bwMode="blackGray">
          <a:xfrm>
            <a:off x="7391400" y="5029200"/>
            <a:ext cx="228600" cy="2286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F</a:t>
            </a:r>
          </a:p>
        </p:txBody>
      </p:sp>
      <p:sp>
        <p:nvSpPr>
          <p:cNvPr id="547923" name="Rectangle 83"/>
          <p:cNvSpPr>
            <a:spLocks noChangeArrowheads="1"/>
          </p:cNvSpPr>
          <p:nvPr/>
        </p:nvSpPr>
        <p:spPr bwMode="blackGray">
          <a:xfrm>
            <a:off x="7620000" y="5029200"/>
            <a:ext cx="228600" cy="2286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G</a:t>
            </a:r>
          </a:p>
        </p:txBody>
      </p:sp>
      <p:sp>
        <p:nvSpPr>
          <p:cNvPr id="547924" name="Rectangle 84"/>
          <p:cNvSpPr>
            <a:spLocks noChangeArrowheads="1"/>
          </p:cNvSpPr>
          <p:nvPr/>
        </p:nvSpPr>
        <p:spPr bwMode="blackGray">
          <a:xfrm>
            <a:off x="7391400" y="5257800"/>
            <a:ext cx="228600" cy="228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H</a:t>
            </a:r>
          </a:p>
        </p:txBody>
      </p:sp>
      <p:sp>
        <p:nvSpPr>
          <p:cNvPr id="547925" name="Rectangle 85"/>
          <p:cNvSpPr>
            <a:spLocks noChangeArrowheads="1"/>
          </p:cNvSpPr>
          <p:nvPr/>
        </p:nvSpPr>
        <p:spPr bwMode="blackGray">
          <a:xfrm>
            <a:off x="7620000" y="5257800"/>
            <a:ext cx="2286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I</a:t>
            </a:r>
          </a:p>
        </p:txBody>
      </p:sp>
      <p:sp>
        <p:nvSpPr>
          <p:cNvPr id="547926" name="Rectangle 86"/>
          <p:cNvSpPr>
            <a:spLocks noChangeArrowheads="1"/>
          </p:cNvSpPr>
          <p:nvPr/>
        </p:nvSpPr>
        <p:spPr bwMode="blackGray">
          <a:xfrm>
            <a:off x="6096000" y="1066800"/>
            <a:ext cx="1371600" cy="13716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/>
              <a:t>A</a:t>
            </a:r>
          </a:p>
        </p:txBody>
      </p:sp>
      <p:sp>
        <p:nvSpPr>
          <p:cNvPr id="547935" name="Rectangle 95"/>
          <p:cNvSpPr>
            <a:spLocks noChangeArrowheads="1"/>
          </p:cNvSpPr>
          <p:nvPr/>
        </p:nvSpPr>
        <p:spPr bwMode="blackGray">
          <a:xfrm>
            <a:off x="7239000" y="2667000"/>
            <a:ext cx="1371600" cy="13716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A</a:t>
            </a:r>
          </a:p>
        </p:txBody>
      </p:sp>
      <p:sp>
        <p:nvSpPr>
          <p:cNvPr id="547936" name="Rectangle 96"/>
          <p:cNvSpPr>
            <a:spLocks noChangeArrowheads="1"/>
          </p:cNvSpPr>
          <p:nvPr/>
        </p:nvSpPr>
        <p:spPr bwMode="blackGray">
          <a:xfrm>
            <a:off x="7315200" y="2743200"/>
            <a:ext cx="609600" cy="609600"/>
          </a:xfrm>
          <a:prstGeom prst="rect">
            <a:avLst/>
          </a:prstGeom>
          <a:solidFill>
            <a:srgbClr val="FF9900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</a:t>
            </a:r>
          </a:p>
        </p:txBody>
      </p:sp>
      <p:sp>
        <p:nvSpPr>
          <p:cNvPr id="547937" name="Rectangle 97"/>
          <p:cNvSpPr>
            <a:spLocks noChangeArrowheads="1"/>
          </p:cNvSpPr>
          <p:nvPr/>
        </p:nvSpPr>
        <p:spPr bwMode="blackGray">
          <a:xfrm>
            <a:off x="7924800" y="2743200"/>
            <a:ext cx="609600" cy="6096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C</a:t>
            </a:r>
          </a:p>
        </p:txBody>
      </p:sp>
      <p:sp>
        <p:nvSpPr>
          <p:cNvPr id="547938" name="Rectangle 98"/>
          <p:cNvSpPr>
            <a:spLocks noChangeArrowheads="1"/>
          </p:cNvSpPr>
          <p:nvPr/>
        </p:nvSpPr>
        <p:spPr bwMode="blackGray">
          <a:xfrm>
            <a:off x="7315200" y="3352800"/>
            <a:ext cx="609600" cy="609600"/>
          </a:xfrm>
          <a:prstGeom prst="rect">
            <a:avLst/>
          </a:prstGeom>
          <a:solidFill>
            <a:srgbClr val="99FF99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547939" name="Rectangle 99"/>
          <p:cNvSpPr>
            <a:spLocks noChangeArrowheads="1"/>
          </p:cNvSpPr>
          <p:nvPr/>
        </p:nvSpPr>
        <p:spPr bwMode="blackGray">
          <a:xfrm>
            <a:off x="7924800" y="3352800"/>
            <a:ext cx="609600" cy="609600"/>
          </a:xfrm>
          <a:prstGeom prst="rect">
            <a:avLst/>
          </a:prstGeom>
          <a:solidFill>
            <a:srgbClr val="6699FF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E</a:t>
            </a: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[8]: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Quadtree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Construction 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5105400" y="4191000"/>
            <a:ext cx="1676400" cy="762000"/>
            <a:chOff x="5029200" y="4724400"/>
            <a:chExt cx="1676400" cy="762000"/>
          </a:xfrm>
        </p:grpSpPr>
        <p:grpSp>
          <p:nvGrpSpPr>
            <p:cNvPr id="55" name="Group 54"/>
            <p:cNvGrpSpPr/>
            <p:nvPr/>
          </p:nvGrpSpPr>
          <p:grpSpPr>
            <a:xfrm>
              <a:off x="5867400" y="4876800"/>
              <a:ext cx="838200" cy="609600"/>
              <a:chOff x="5943600" y="2895600"/>
              <a:chExt cx="838200" cy="609600"/>
            </a:xfrm>
          </p:grpSpPr>
          <p:sp>
            <p:nvSpPr>
              <p:cNvPr id="56" name="Line 22"/>
              <p:cNvSpPr>
                <a:spLocks noChangeShapeType="1"/>
              </p:cNvSpPr>
              <p:nvPr/>
            </p:nvSpPr>
            <p:spPr bwMode="blackGray">
              <a:xfrm>
                <a:off x="5943600" y="2895600"/>
                <a:ext cx="6858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18"/>
              <p:cNvSpPr>
                <a:spLocks noChangeArrowheads="1"/>
              </p:cNvSpPr>
              <p:nvPr/>
            </p:nvSpPr>
            <p:spPr bwMode="blackGray">
              <a:xfrm>
                <a:off x="6477000" y="3200400"/>
                <a:ext cx="304800" cy="304800"/>
              </a:xfrm>
              <a:prstGeom prst="ellipse">
                <a:avLst/>
              </a:prstGeom>
              <a:solidFill>
                <a:srgbClr val="3366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dirty="0"/>
                  <a:t>E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867400" y="4876800"/>
              <a:ext cx="381000" cy="609600"/>
              <a:chOff x="5943600" y="2895600"/>
              <a:chExt cx="381000" cy="609600"/>
            </a:xfrm>
          </p:grpSpPr>
          <p:sp>
            <p:nvSpPr>
              <p:cNvPr id="59" name="Line 21"/>
              <p:cNvSpPr>
                <a:spLocks noChangeShapeType="1"/>
              </p:cNvSpPr>
              <p:nvPr/>
            </p:nvSpPr>
            <p:spPr bwMode="blackGray">
              <a:xfrm>
                <a:off x="5943600" y="2895600"/>
                <a:ext cx="2286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17"/>
              <p:cNvSpPr>
                <a:spLocks noChangeArrowheads="1"/>
              </p:cNvSpPr>
              <p:nvPr/>
            </p:nvSpPr>
            <p:spPr bwMode="blackGray">
              <a:xfrm>
                <a:off x="6019800" y="3200400"/>
                <a:ext cx="304800" cy="304800"/>
              </a:xfrm>
              <a:prstGeom prst="ellipse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/>
                  <a:t>D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5486400" y="4876800"/>
              <a:ext cx="381000" cy="609600"/>
              <a:chOff x="5562600" y="2895600"/>
              <a:chExt cx="381000" cy="609600"/>
            </a:xfrm>
          </p:grpSpPr>
          <p:sp>
            <p:nvSpPr>
              <p:cNvPr id="62" name="Line 20"/>
              <p:cNvSpPr>
                <a:spLocks noChangeShapeType="1"/>
              </p:cNvSpPr>
              <p:nvPr/>
            </p:nvSpPr>
            <p:spPr bwMode="blackGray">
              <a:xfrm flipH="1">
                <a:off x="5715000" y="2895600"/>
                <a:ext cx="2286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15"/>
              <p:cNvSpPr>
                <a:spLocks noChangeArrowheads="1"/>
              </p:cNvSpPr>
              <p:nvPr/>
            </p:nvSpPr>
            <p:spPr bwMode="blackGray">
              <a:xfrm>
                <a:off x="5562600" y="3200400"/>
                <a:ext cx="304800" cy="304800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/>
                  <a:t>C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5029200" y="4876800"/>
              <a:ext cx="838200" cy="609600"/>
              <a:chOff x="5105400" y="2895600"/>
              <a:chExt cx="838200" cy="609600"/>
            </a:xfrm>
          </p:grpSpPr>
          <p:sp>
            <p:nvSpPr>
              <p:cNvPr id="65" name="Line 19"/>
              <p:cNvSpPr>
                <a:spLocks noChangeShapeType="1"/>
              </p:cNvSpPr>
              <p:nvPr/>
            </p:nvSpPr>
            <p:spPr bwMode="blackGray">
              <a:xfrm flipH="1">
                <a:off x="5257800" y="2895600"/>
                <a:ext cx="6858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16"/>
              <p:cNvSpPr>
                <a:spLocks noChangeArrowheads="1"/>
              </p:cNvSpPr>
              <p:nvPr/>
            </p:nvSpPr>
            <p:spPr bwMode="blackGray">
              <a:xfrm>
                <a:off x="5105400" y="3200400"/>
                <a:ext cx="304800" cy="304800"/>
              </a:xfrm>
              <a:prstGeom prst="ellipse">
                <a:avLst/>
              </a:prstGeom>
              <a:solidFill>
                <a:srgbClr val="FF99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/>
                  <a:t>B</a:t>
                </a:r>
              </a:p>
            </p:txBody>
          </p:sp>
        </p:grpSp>
        <p:sp>
          <p:nvSpPr>
            <p:cNvPr id="67" name="Oval 9"/>
            <p:cNvSpPr>
              <a:spLocks noChangeArrowheads="1"/>
            </p:cNvSpPr>
            <p:nvPr/>
          </p:nvSpPr>
          <p:spPr bwMode="blackGray">
            <a:xfrm>
              <a:off x="5715000" y="4724400"/>
              <a:ext cx="304800" cy="30480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75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76" name="Picture 75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4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4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4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000"/>
                                        <p:tgtEl>
                                          <p:spTgt spid="54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4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4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4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54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54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3" grpId="0" uiExpand="1" build="p"/>
      <p:bldP spid="547849" grpId="0" animBg="1"/>
      <p:bldP spid="547922" grpId="0" animBg="1"/>
      <p:bldP spid="547923" grpId="0" animBg="1"/>
      <p:bldP spid="547924" grpId="0" animBg="1"/>
      <p:bldP spid="547925" grpId="0" animBg="1"/>
      <p:bldP spid="547926" grpId="0" animBg="1"/>
      <p:bldP spid="547935" grpId="0" animBg="1"/>
      <p:bldP spid="547936" grpId="0" animBg="1"/>
      <p:bldP spid="547937" grpId="0" animBg="1"/>
      <p:bldP spid="547938" grpId="0" animBg="1"/>
      <p:bldP spid="5479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Interactive CG Programming: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Objectives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64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l"/>
              <a:tabLst/>
              <a:defRPr/>
            </a:pPr>
            <a:r>
              <a:rPr lang="en-US" sz="2000" kern="0" dirty="0" smtClean="0">
                <a:latin typeface="+mn-lt"/>
              </a:rPr>
              <a:t>More Sophisticated Interactive Programs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­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5B0DAA"/>
                </a:solidFill>
                <a:effectLst/>
                <a:uLnTx/>
                <a:uFillTx/>
                <a:latin typeface="+mn-lt"/>
              </a:rPr>
              <a:t>Modes of interaction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­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5B0DAA"/>
                </a:solidFill>
                <a:effectLst/>
                <a:uLnTx/>
                <a:uFillTx/>
                <a:latin typeface="+mn-lt"/>
              </a:rPr>
              <a:t>Tools for building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  <a:defRPr/>
            </a:pPr>
            <a:r>
              <a:rPr lang="en-US" sz="2000" kern="0" dirty="0" smtClean="0"/>
              <a:t>Techniques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kern="0" dirty="0" smtClean="0">
                <a:solidFill>
                  <a:srgbClr val="5B0DAA"/>
                </a:solidFill>
              </a:rPr>
              <a:t>Picking: select objects from display (three methods covered)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­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5B0DAA"/>
                </a:solidFill>
                <a:effectLst/>
                <a:uLnTx/>
                <a:uFillTx/>
                <a:latin typeface="+mn-lt"/>
              </a:rPr>
              <a:t>Rubberbanding: interactive drawing of lines,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rgbClr val="5B0DAA"/>
                </a:solidFill>
                <a:effectLst/>
                <a:uLnTx/>
                <a:uFillTx/>
                <a:latin typeface="+mn-lt"/>
              </a:rPr>
              <a:t> rectangles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5B0DAA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­"/>
              <a:tabLst/>
              <a:defRPr/>
            </a:pPr>
            <a:r>
              <a:rPr lang="en-US" sz="1800" kern="0" dirty="0" smtClean="0">
                <a:solidFill>
                  <a:srgbClr val="5B0DAA"/>
                </a:solidFill>
                <a:latin typeface="+mn-lt"/>
              </a:rPr>
              <a:t>Display lists: retained mode graphics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5B0DAA"/>
              </a:solidFill>
              <a:effectLst/>
              <a:uLnTx/>
              <a:uFillTx/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Picking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Definition &amp; Challenges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64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l"/>
              <a:tabLst/>
              <a:defRPr/>
            </a:pPr>
            <a:r>
              <a:rPr lang="en-US" sz="2000" kern="0" dirty="0" smtClean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dentify User-Defined Object on Display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l"/>
              <a:tabLst/>
              <a:defRPr/>
            </a:pPr>
            <a:r>
              <a:rPr lang="en-US" sz="2000" dirty="0" smtClean="0">
                <a:latin typeface="+mn-lt"/>
              </a:rPr>
              <a:t>In Principle, Should Be Simple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Mouse gives position 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We should be able to determine object-position correspondence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  <a:defRPr/>
            </a:pPr>
            <a:r>
              <a:rPr lang="en-US" sz="2000" dirty="0" smtClean="0"/>
              <a:t>Practical Difficulties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Pipeline architecture: feed forward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Hard to map screen back to world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Complicated by screen being 2-D, world 3-D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How close do we have to come to object to say we selected it?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Picking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Three Approaches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64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l"/>
              <a:tabLst/>
              <a:defRPr/>
            </a:pPr>
            <a:r>
              <a:rPr lang="en-US" sz="2000" kern="0" dirty="0" smtClean="0">
                <a:latin typeface="+mn-lt"/>
              </a:rPr>
              <a:t>1. Hit List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Most general approach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Difficult to implement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B0DAA"/>
              </a:buClr>
              <a:buSzTx/>
              <a:buFont typeface="Wingdings" pitchFamily="2" charset="2"/>
              <a:buChar char="l"/>
              <a:tabLst/>
              <a:defRPr/>
            </a:pPr>
            <a:r>
              <a:rPr lang="en-US" sz="2000" dirty="0" smtClean="0">
                <a:latin typeface="+mn-lt"/>
              </a:rPr>
              <a:t>2. Buffered Object IDs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Write to back buffer or some other buffer 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Store object IDs as objects rendered 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  <a:defRPr/>
            </a:pPr>
            <a:r>
              <a:rPr lang="en-US" sz="2000" dirty="0" smtClean="0"/>
              <a:t>3. Rectangular Maps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Easy to implement for many applications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i="1" dirty="0" smtClean="0">
                <a:solidFill>
                  <a:srgbClr val="5B0DAA"/>
                </a:solidFill>
              </a:rPr>
              <a:t>e.g.</a:t>
            </a:r>
            <a:r>
              <a:rPr lang="en-US" sz="1800" dirty="0" smtClean="0">
                <a:solidFill>
                  <a:srgbClr val="5B0DAA"/>
                </a:solidFill>
              </a:rPr>
              <a:t>, simple paint programs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Rendering Modes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6482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kern="0" dirty="0" smtClean="0">
                <a:latin typeface="+mn-lt"/>
              </a:rPr>
              <a:t>OpenGL: Can Render in One of Three Modes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</a:rPr>
              <a:t>GL_RENDER</a:t>
            </a:r>
            <a:endParaRPr lang="en-US" sz="1800" dirty="0" smtClean="0">
              <a:solidFill>
                <a:srgbClr val="5B0DAA"/>
              </a:solidFill>
            </a:endParaRP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Normal rendering to frame buffer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Default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</a:rPr>
              <a:t>GL_FEEDBACK</a:t>
            </a:r>
            <a:endParaRPr lang="en-US" sz="1800" dirty="0" smtClean="0">
              <a:solidFill>
                <a:srgbClr val="5B0DAA"/>
              </a:solidFill>
            </a:endParaRP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Provides list of primitives rendered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No output to frame buffer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</a:rPr>
              <a:t>GL_SELECTION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Each primitive in view volume generates </a:t>
            </a:r>
            <a:r>
              <a:rPr lang="en-US" sz="1800" i="1" dirty="0" smtClean="0">
                <a:solidFill>
                  <a:srgbClr val="5B0DAA"/>
                </a:solidFill>
              </a:rPr>
              <a:t>hit record</a:t>
            </a:r>
            <a:endParaRPr lang="en-US" sz="1800" dirty="0" smtClean="0">
              <a:solidFill>
                <a:srgbClr val="5B0DAA"/>
              </a:solidFill>
            </a:endParaRP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Record placed in </a:t>
            </a:r>
            <a:r>
              <a:rPr lang="en-US" sz="1800" i="1" dirty="0" smtClean="0">
                <a:solidFill>
                  <a:srgbClr val="5B0DAA"/>
                </a:solidFill>
              </a:rPr>
              <a:t>name stack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Stack can be examined later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kern="0" dirty="0" smtClean="0">
                <a:latin typeface="+mn-lt"/>
              </a:rPr>
              <a:t>Mode Selected by </a:t>
            </a:r>
            <a:r>
              <a:rPr lang="en-US" sz="2000" dirty="0" err="1" smtClean="0">
                <a:latin typeface="Courier New" pitchFamily="49" charset="0"/>
              </a:rPr>
              <a:t>glRenderMode</a:t>
            </a:r>
            <a:r>
              <a:rPr lang="en-US" sz="2000" dirty="0" smtClean="0">
                <a:latin typeface="Courier New" pitchFamily="49" charset="0"/>
              </a:rPr>
              <a:t>(mode)</a:t>
            </a:r>
            <a:endParaRPr lang="en-US" sz="2000" kern="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Selection Mode Functions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6482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err="1" smtClean="0">
                <a:latin typeface="Courier New" pitchFamily="49" charset="0"/>
              </a:rPr>
              <a:t>glSelectBuffer</a:t>
            </a:r>
            <a:r>
              <a:rPr lang="en-US" sz="2000" dirty="0" smtClean="0">
                <a:latin typeface="Courier New" pitchFamily="49" charset="0"/>
              </a:rPr>
              <a:t>()</a:t>
            </a:r>
            <a:r>
              <a:rPr lang="en-US" sz="2000" dirty="0" smtClean="0"/>
              <a:t>: Specifies Name Buffer </a:t>
            </a:r>
            <a:r>
              <a:rPr lang="en-US" sz="2000" i="1" dirty="0" smtClean="0"/>
              <a:t>aka </a:t>
            </a:r>
            <a:r>
              <a:rPr lang="en-US" sz="2000" dirty="0" smtClean="0"/>
              <a:t>Name Stack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>
                <a:latin typeface="Courier New" pitchFamily="49" charset="0"/>
              </a:rPr>
              <a:t>glInitNames()</a:t>
            </a:r>
            <a:r>
              <a:rPr lang="en-US" sz="2000" dirty="0" smtClean="0"/>
              <a:t>: Initializes Name Buffer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err="1" smtClean="0">
                <a:latin typeface="Courier New" pitchFamily="49" charset="0"/>
              </a:rPr>
              <a:t>glPushName</a:t>
            </a:r>
            <a:r>
              <a:rPr lang="en-US" sz="2000" dirty="0" smtClean="0">
                <a:latin typeface="Courier New" pitchFamily="49" charset="0"/>
              </a:rPr>
              <a:t>(id)</a:t>
            </a:r>
            <a:r>
              <a:rPr lang="en-US" sz="2000" dirty="0" smtClean="0"/>
              <a:t>: Push ID on Name Buffer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err="1" smtClean="0">
                <a:latin typeface="Courier New" pitchFamily="49" charset="0"/>
              </a:rPr>
              <a:t>glPopName</a:t>
            </a:r>
            <a:r>
              <a:rPr lang="en-US" sz="2000" dirty="0" smtClean="0">
                <a:latin typeface="Courier New" pitchFamily="49" charset="0"/>
              </a:rPr>
              <a:t>()</a:t>
            </a:r>
            <a:r>
              <a:rPr lang="en-US" sz="2000" dirty="0" smtClean="0"/>
              <a:t>: Pop Top of Name Buffer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err="1" smtClean="0">
                <a:latin typeface="Courier New" pitchFamily="49" charset="0"/>
              </a:rPr>
              <a:t>glLoadName</a:t>
            </a:r>
            <a:r>
              <a:rPr lang="en-US" sz="2000" dirty="0" smtClean="0">
                <a:latin typeface="Courier New" pitchFamily="49" charset="0"/>
              </a:rPr>
              <a:t>(id)</a:t>
            </a:r>
            <a:r>
              <a:rPr lang="en-US" sz="2000" dirty="0" smtClean="0"/>
              <a:t>: Replace Top Name on Buffer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000" dirty="0" smtClean="0"/>
              <a:t> set by application program to identify objects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endParaRPr lang="en-US" sz="2000" kern="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OpenGL Functions for Manipulating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Name Stack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6482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glInitNames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Creates empty name stack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Must call to initialize stack prior to pushing names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glPushName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GLuint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name);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Adds name to top of stack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Maximum dimension: implementation-dependent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Must contain at least 64 names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Can query state variable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GL_NAME_STACK_DEPTH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Pushing too many values causes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GL_STACK_OVERFLOW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glPopName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Removes name from top of stack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Popping value from empty stack causes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GL_STACK_UNDERFLOW</a:t>
            </a:r>
            <a:r>
              <a:rPr lang="en-US" sz="1800" dirty="0" smtClean="0"/>
              <a:t> 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glLoadName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GLunit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name);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Replaces top of stack with </a:t>
            </a: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name</a:t>
            </a:r>
            <a:endParaRPr lang="en-US" sz="1600" dirty="0" smtClean="0">
              <a:solidFill>
                <a:srgbClr val="5B0DAA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Same as calling </a:t>
            </a:r>
            <a:r>
              <a:rPr lang="en-US" sz="1600" dirty="0" err="1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glPopName</a:t>
            </a: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dirty="0" err="1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glPushName</a:t>
            </a: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(name);</a:t>
            </a:r>
            <a:endParaRPr lang="en-US" sz="1800" kern="0" dirty="0" smtClean="0"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200" y="5944899"/>
            <a:ext cx="7162800" cy="461665"/>
            <a:chOff x="457200" y="5944899"/>
            <a:chExt cx="71628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4899"/>
              <a:ext cx="397647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FF6600"/>
                  </a:solidFill>
                  <a:sym typeface="Symbol" pitchFamily="18" charset="2"/>
                </a:rPr>
                <a:t>Adapted from tutorial © 2001-2009 A. R. </a:t>
              </a:r>
              <a:r>
                <a:rPr lang="en-GB" sz="1200" dirty="0" err="1" smtClean="0">
                  <a:solidFill>
                    <a:srgbClr val="FF6600"/>
                  </a:solidFill>
                  <a:sym typeface="Symbol" pitchFamily="18" charset="2"/>
                </a:rPr>
                <a:t>Fernandes</a:t>
              </a:r>
              <a:endParaRPr lang="en-GB" sz="1200" dirty="0">
                <a:solidFill>
                  <a:srgbClr val="FF6600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rgbClr val="FF6600"/>
                  </a:solidFill>
                </a:rPr>
                <a:t>Lighthouse 3D</a:t>
              </a:r>
              <a:r>
                <a:rPr lang="en-US" sz="1200" dirty="0" smtClean="0">
                  <a:solidFill>
                    <a:srgbClr val="FF6600"/>
                  </a:solidFill>
                </a:rPr>
                <a:t>, </a:t>
              </a:r>
              <a:r>
                <a:rPr lang="en-US" sz="1200" dirty="0" smtClean="0">
                  <a:solidFill>
                    <a:srgbClr val="FF6600"/>
                  </a:solidFill>
                  <a:hlinkClick r:id="rId4"/>
                </a:rPr>
                <a:t>http://www.lighthouse3d.com</a:t>
              </a:r>
              <a:endParaRPr lang="en-US" sz="1200" dirty="0">
                <a:solidFill>
                  <a:srgbClr val="FF6600"/>
                </a:solidFill>
                <a:sym typeface="Symbol" pitchFamily="18" charset="2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53000" y="5985231"/>
              <a:ext cx="2667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57200" y="3352800"/>
            <a:ext cx="8610600" cy="838200"/>
            <a:chOff x="457200" y="3352800"/>
            <a:chExt cx="8610600" cy="838200"/>
          </a:xfrm>
        </p:grpSpPr>
        <p:sp>
          <p:nvSpPr>
            <p:cNvPr id="8" name="Rectangle 7"/>
            <p:cNvSpPr/>
            <p:nvPr/>
          </p:nvSpPr>
          <p:spPr bwMode="auto">
            <a:xfrm>
              <a:off x="457200" y="3352800"/>
              <a:ext cx="86106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3429000"/>
              <a:ext cx="1142999" cy="6832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Same as</a:t>
              </a:r>
            </a:p>
            <a:p>
              <a:r>
                <a:rPr lang="en-US" sz="1200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glLoadName</a:t>
              </a:r>
              <a:r>
                <a:rPr lang="en-US" sz="1200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(HEAD);</a:t>
              </a:r>
              <a:endParaRPr lang="en-US" sz="12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Rendering in Selection Mode: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6482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BODY 1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HEAD 2</a:t>
            </a:r>
          </a:p>
          <a:p>
            <a:pPr marL="342900" lvl="0" indent="-342900">
              <a:buClr>
                <a:srgbClr val="5B0DAA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renderInSelectionMode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342900" lvl="0" indent="-342900">
              <a:buClr>
                <a:srgbClr val="5B0DAA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342900" indent="-342900">
              <a:buClr>
                <a:srgbClr val="5B0DAA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glInitNames();     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1. create empty name stack (NS)</a:t>
            </a:r>
          </a:p>
          <a:p>
            <a:pPr marL="342900" indent="-342900">
              <a:buClr>
                <a:srgbClr val="5B0DAA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glPushName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(BODY);  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2. push first name 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   // 3. hit record (HR) for each primitive intersecting view volume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drawBody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4. empty stack &amp; save HRs to selection buffer (SB)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glPopName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glPushName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(HEAD);  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5. new name; no HR, same SB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drawHead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       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6. new HR for each primitive in VV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drawEyes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       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7. update HR with new max/min depths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glPopName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      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8. empty NS; write HRs to SB</a:t>
            </a:r>
          </a:p>
          <a:p>
            <a:pPr marL="91440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drawGround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        </a:t>
            </a:r>
            <a:r>
              <a:rPr lang="en-US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// 9. new HRs; empty NS, depth update only</a:t>
            </a:r>
            <a:endParaRPr lang="en-US" sz="1600" kern="0" dirty="0" smtClean="0">
              <a:solidFill>
                <a:srgbClr val="5B0DAA"/>
              </a:solidFill>
              <a:latin typeface="Courier New" pitchFamily="49" charset="0"/>
              <a:cs typeface="Courier New" pitchFamily="49" charset="0"/>
            </a:endParaRPr>
          </a:p>
          <a:p>
            <a:pPr marL="0" lvl="4" indent="-342900">
              <a:buClr>
                <a:srgbClr val="5B0DAA"/>
              </a:buCl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</a:p>
        </p:txBody>
      </p:sp>
      <p:grpSp>
        <p:nvGrpSpPr>
          <p:cNvPr id="2" name="Group 8"/>
          <p:cNvGrpSpPr/>
          <p:nvPr/>
        </p:nvGrpSpPr>
        <p:grpSpPr>
          <a:xfrm>
            <a:off x="457200" y="5944899"/>
            <a:ext cx="7162800" cy="461665"/>
            <a:chOff x="457200" y="5944899"/>
            <a:chExt cx="71628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4899"/>
              <a:ext cx="397647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FF6600"/>
                  </a:solidFill>
                  <a:sym typeface="Symbol" pitchFamily="18" charset="2"/>
                </a:rPr>
                <a:t>Adapted from tutorial © 2001-2009 A. R. </a:t>
              </a:r>
              <a:r>
                <a:rPr lang="en-GB" sz="1200" dirty="0" err="1" smtClean="0">
                  <a:solidFill>
                    <a:srgbClr val="FF6600"/>
                  </a:solidFill>
                  <a:sym typeface="Symbol" pitchFamily="18" charset="2"/>
                </a:rPr>
                <a:t>Fernandes</a:t>
              </a:r>
              <a:endParaRPr lang="en-GB" sz="1200" dirty="0">
                <a:solidFill>
                  <a:srgbClr val="FF6600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rgbClr val="FF6600"/>
                  </a:solidFill>
                </a:rPr>
                <a:t>Lighthouse 3D</a:t>
              </a:r>
              <a:r>
                <a:rPr lang="en-US" sz="1200" dirty="0" smtClean="0">
                  <a:solidFill>
                    <a:srgbClr val="FF6600"/>
                  </a:solidFill>
                </a:rPr>
                <a:t>, </a:t>
              </a:r>
              <a:r>
                <a:rPr lang="en-US" sz="1200" dirty="0" smtClean="0">
                  <a:solidFill>
                    <a:srgbClr val="FF6600"/>
                  </a:solidFill>
                  <a:hlinkClick r:id="rId4"/>
                </a:rPr>
                <a:t>http://www.lighthouse3d.com</a:t>
              </a:r>
              <a:endParaRPr lang="en-US" sz="1200" dirty="0">
                <a:solidFill>
                  <a:srgbClr val="FF6600"/>
                </a:solidFill>
                <a:sym typeface="Symbol" pitchFamily="18" charset="2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53000" y="5985231"/>
              <a:ext cx="2667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Last Class: Chapter 6, Esp.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</a:t>
            </a:r>
            <a:r>
              <a:rPr lang="en-US" sz="1800" dirty="0" smtClean="0">
                <a:solidFill>
                  <a:srgbClr val="800000"/>
                </a:solidFill>
              </a:rPr>
              <a:t>6.1,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FF6600"/>
              </a:solidFill>
            </a:endParaRP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Today: Chapter 7,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§8.4</a:t>
            </a:r>
            <a:r>
              <a:rPr lang="en-US" sz="1800" dirty="0" smtClean="0">
                <a:solidFill>
                  <a:srgbClr val="800000"/>
                </a:solidFill>
              </a:rPr>
              <a:t>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Next Class: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§8.3 – 8.4, 4.2, 5.0, 5.6, 9.1</a:t>
            </a:r>
            <a:r>
              <a:rPr lang="en-US" sz="1800" dirty="0" smtClean="0">
                <a:solidFill>
                  <a:srgbClr val="800000"/>
                </a:solidFill>
              </a:rPr>
              <a:t>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Last Time: Adaptive Spatial Partitioning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V</a:t>
            </a:r>
            <a:r>
              <a:rPr lang="en-US" sz="1800" dirty="0" smtClean="0">
                <a:solidFill>
                  <a:srgbClr val="0000CC"/>
                </a:solidFill>
              </a:rPr>
              <a:t>isible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urface </a:t>
            </a:r>
            <a:r>
              <a:rPr lang="en-US" sz="1800" u="sng" dirty="0" smtClean="0">
                <a:solidFill>
                  <a:srgbClr val="0000CC"/>
                </a:solidFill>
              </a:rPr>
              <a:t>D</a:t>
            </a:r>
            <a:r>
              <a:rPr lang="en-US" sz="1800" dirty="0" smtClean="0">
                <a:solidFill>
                  <a:srgbClr val="0000CC"/>
                </a:solidFill>
              </a:rPr>
              <a:t>etermination (VSD) revisited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C</a:t>
            </a:r>
            <a:r>
              <a:rPr lang="en-US" sz="1800" dirty="0" smtClean="0">
                <a:solidFill>
                  <a:srgbClr val="0000CC"/>
                </a:solidFill>
              </a:rPr>
              <a:t>onstructive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olid </a:t>
            </a:r>
            <a:r>
              <a:rPr lang="en-US" sz="1800" u="sng" dirty="0" smtClean="0">
                <a:solidFill>
                  <a:srgbClr val="0000CC"/>
                </a:solidFill>
              </a:rPr>
              <a:t>G</a:t>
            </a:r>
            <a:r>
              <a:rPr lang="en-US" sz="1800" dirty="0" smtClean="0">
                <a:solidFill>
                  <a:srgbClr val="0000CC"/>
                </a:solidFill>
              </a:rPr>
              <a:t>eometry (CSG), </a:t>
            </a:r>
            <a:r>
              <a:rPr lang="en-US" sz="1800" u="sng" dirty="0" smtClean="0">
                <a:solidFill>
                  <a:srgbClr val="0000CC"/>
                </a:solidFill>
              </a:rPr>
              <a:t>B</a:t>
            </a:r>
            <a:r>
              <a:rPr lang="en-US" sz="1800" dirty="0" smtClean="0">
                <a:solidFill>
                  <a:srgbClr val="0000CC"/>
                </a:solidFill>
              </a:rPr>
              <a:t>inary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pace </a:t>
            </a:r>
            <a:r>
              <a:rPr lang="en-US" sz="1800" u="sng" dirty="0" smtClean="0">
                <a:solidFill>
                  <a:srgbClr val="0000CC"/>
                </a:solidFill>
              </a:rPr>
              <a:t>P</a:t>
            </a:r>
            <a:r>
              <a:rPr lang="en-US" sz="1800" dirty="0" smtClean="0">
                <a:solidFill>
                  <a:srgbClr val="0000CC"/>
                </a:solidFill>
              </a:rPr>
              <a:t>artitioning (BSP)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err="1" smtClean="0">
                <a:solidFill>
                  <a:srgbClr val="0000CC"/>
                </a:solidFill>
              </a:rPr>
              <a:t>Quadtrees</a:t>
            </a:r>
            <a:r>
              <a:rPr lang="en-US" sz="1800" dirty="0" smtClean="0">
                <a:solidFill>
                  <a:srgbClr val="0000CC"/>
                </a:solidFill>
              </a:rPr>
              <a:t> (2-D) &amp; </a:t>
            </a:r>
            <a:r>
              <a:rPr lang="en-US" sz="1800" dirty="0" err="1" smtClean="0">
                <a:solidFill>
                  <a:srgbClr val="0000CC"/>
                </a:solidFill>
              </a:rPr>
              <a:t>octrees</a:t>
            </a:r>
            <a:r>
              <a:rPr lang="en-US" sz="1800" dirty="0" smtClean="0">
                <a:solidFill>
                  <a:srgbClr val="0000CC"/>
                </a:solidFill>
              </a:rPr>
              <a:t> (3-D)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Today: Picking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OpenGL </a:t>
            </a:r>
            <a:r>
              <a:rPr lang="en-US" sz="1800" u="sng" dirty="0" smtClean="0">
                <a:solidFill>
                  <a:srgbClr val="0000CC"/>
                </a:solidFill>
              </a:rPr>
              <a:t>modes</a:t>
            </a:r>
            <a:r>
              <a:rPr lang="en-US" sz="1800" dirty="0" smtClean="0">
                <a:solidFill>
                  <a:srgbClr val="0000CC"/>
                </a:solidFill>
              </a:rPr>
              <a:t>: </a:t>
            </a:r>
            <a:r>
              <a:rPr lang="en-US" sz="1800" u="sng" dirty="0" smtClean="0">
                <a:solidFill>
                  <a:srgbClr val="0000CC"/>
                </a:solidFill>
              </a:rPr>
              <a:t>rendering</a:t>
            </a:r>
            <a:r>
              <a:rPr lang="en-US" sz="1800" dirty="0" smtClean="0">
                <a:solidFill>
                  <a:srgbClr val="0000CC"/>
                </a:solidFill>
              </a:rPr>
              <a:t> (default), </a:t>
            </a:r>
            <a:r>
              <a:rPr lang="en-US" sz="1800" u="sng" dirty="0" smtClean="0">
                <a:solidFill>
                  <a:srgbClr val="0000CC"/>
                </a:solidFill>
              </a:rPr>
              <a:t>feedback</a:t>
            </a:r>
            <a:r>
              <a:rPr lang="en-US" sz="1800" dirty="0" smtClean="0">
                <a:solidFill>
                  <a:srgbClr val="0000CC"/>
                </a:solidFill>
              </a:rPr>
              <a:t>, </a:t>
            </a:r>
            <a:r>
              <a:rPr lang="en-US" sz="1800" u="sng" dirty="0" smtClean="0">
                <a:solidFill>
                  <a:srgbClr val="0000CC"/>
                </a:solidFill>
              </a:rPr>
              <a:t>selection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Name stack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Hit records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Rendering in selection mode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Using </a:t>
            </a:r>
            <a:r>
              <a:rPr lang="en-US" sz="1800" u="sng" dirty="0" smtClean="0">
                <a:solidFill>
                  <a:srgbClr val="0000CC"/>
                </a:solidFill>
              </a:rPr>
              <a:t>selection buffer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Color coding</a:t>
            </a:r>
            <a:r>
              <a:rPr lang="en-US" sz="1800" dirty="0" smtClean="0">
                <a:solidFill>
                  <a:srgbClr val="0000CC"/>
                </a:solidFill>
              </a:rPr>
              <a:t> to keep track of what has been picked, what to do</a:t>
            </a:r>
            <a:endParaRPr lang="en-US" sz="1800" u="sng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Next Class: Interaction Handling</a:t>
            </a:r>
            <a:endParaRPr lang="en-US" sz="1800" dirty="0" smtClean="0">
              <a:solidFill>
                <a:srgbClr val="0000CC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92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Lecture Outline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Using Selection Mode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Initialize Name Buffer </a:t>
            </a:r>
            <a:r>
              <a:rPr lang="en-US" sz="2000" i="1" dirty="0" smtClean="0"/>
              <a:t>aka </a:t>
            </a:r>
            <a:r>
              <a:rPr lang="en-US" sz="2000" dirty="0" smtClean="0"/>
              <a:t>Name Stack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Enter Selection Mode (using Mouse)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Render Scene with User-Defined Identifiers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Accumulates hits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Create new hit record </a:t>
            </a:r>
            <a:r>
              <a:rPr lang="en-US" sz="2000" i="1" dirty="0" err="1" smtClean="0">
                <a:solidFill>
                  <a:srgbClr val="5B0DAA"/>
                </a:solidFill>
              </a:rPr>
              <a:t>iff</a:t>
            </a:r>
            <a:r>
              <a:rPr lang="en-US" sz="2000" dirty="0" smtClean="0">
                <a:solidFill>
                  <a:srgbClr val="5B0DAA"/>
                </a:solidFill>
              </a:rPr>
              <a:t> needed (otherwise update depth)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Reenter Normal Render Mode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Returns number of hits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Objects rendered on small area of screen around cursor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Examine contents of name buffer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Hit records written to selection buffer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Include information about each hit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ID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5B0DAA"/>
                </a:solidFill>
              </a:rPr>
              <a:t>Depth</a:t>
            </a:r>
            <a:endParaRPr lang="en-US" sz="2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457200" y="4114800"/>
            <a:ext cx="86106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Selection Mode: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Redefining View Volume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Caveat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As just described, selection mode won’t work for picking – why?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Because every primitive in view volume will generate a hit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Need to change viewing parameters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Only those primitives near cursor are in altered view volume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Use </a:t>
            </a:r>
            <a:r>
              <a:rPr lang="en-US" sz="1800" dirty="0" err="1" smtClean="0">
                <a:solidFill>
                  <a:srgbClr val="5B0DAA"/>
                </a:solidFill>
                <a:latin typeface="Courier New" pitchFamily="49" charset="0"/>
              </a:rPr>
              <a:t>gluPickMatrix</a:t>
            </a:r>
            <a:r>
              <a:rPr lang="en-US" sz="1800" dirty="0" smtClean="0">
                <a:solidFill>
                  <a:srgbClr val="5B0DAA"/>
                </a:solidFill>
              </a:rPr>
              <a:t> (see Angel </a:t>
            </a:r>
            <a:r>
              <a:rPr lang="en-US" sz="1800" i="1" dirty="0" smtClean="0">
                <a:solidFill>
                  <a:srgbClr val="5B0DAA"/>
                </a:solidFill>
              </a:rPr>
              <a:t>5e </a:t>
            </a:r>
            <a:r>
              <a:rPr lang="en-US" sz="1800" dirty="0" smtClean="0">
                <a:solidFill>
                  <a:srgbClr val="5B0DAA"/>
                </a:solidFill>
              </a:rPr>
              <a:t>or</a:t>
            </a:r>
            <a:r>
              <a:rPr lang="en-US" sz="1800" i="1" dirty="0" smtClean="0">
                <a:solidFill>
                  <a:srgbClr val="5B0DAA"/>
                </a:solidFill>
              </a:rPr>
              <a:t> 6e </a:t>
            </a:r>
            <a:r>
              <a:rPr lang="en-US" sz="1800" dirty="0" smtClean="0">
                <a:solidFill>
                  <a:srgbClr val="5B0DAA"/>
                </a:solidFill>
              </a:rPr>
              <a:t>for details)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New Procedure (</a:t>
            </a:r>
            <a:r>
              <a:rPr lang="en-US" sz="2000" i="1" dirty="0" smtClean="0"/>
              <a:t>cf. </a:t>
            </a:r>
            <a:r>
              <a:rPr lang="en-US" sz="2000" dirty="0" err="1" smtClean="0"/>
              <a:t>Fernandes</a:t>
            </a:r>
            <a:r>
              <a:rPr lang="en-US" sz="2000" dirty="0" smtClean="0"/>
              <a:t> Tutorial)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1. Get the window coordinates of the mouse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2. Enter selection mode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3. Redefine viewing volume so that only small area of window around cursor is rendered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4. Render scene, either using all primitives or only those relevant to picking operation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5. Exit selection mode and identify objects which were rendered on that small part of screen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G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raphical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U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ser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I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nterface Design: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Using Regions of Screen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kern="0" dirty="0" smtClean="0">
                <a:latin typeface="+mn-lt"/>
              </a:rPr>
              <a:t>Rectangular Arrangement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Used by many applications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i="1" dirty="0" smtClean="0">
                <a:solidFill>
                  <a:srgbClr val="5B0DAA"/>
                </a:solidFill>
              </a:rPr>
              <a:t>e.g.</a:t>
            </a:r>
            <a:r>
              <a:rPr lang="en-US" sz="1800" dirty="0" smtClean="0">
                <a:solidFill>
                  <a:srgbClr val="5B0DAA"/>
                </a:solidFill>
              </a:rPr>
              <a:t>, paint &amp; computer-aided design (CAD) programs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endParaRPr lang="en-US" sz="2000" kern="0" dirty="0" smtClean="0">
              <a:latin typeface="+mn-lt"/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endParaRPr lang="en-US" sz="1800" dirty="0" smtClean="0">
              <a:solidFill>
                <a:srgbClr val="5B0DAA"/>
              </a:solidFill>
              <a:latin typeface="Courier New" pitchFamily="49" charset="0"/>
            </a:endParaRP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endParaRPr lang="en-US" sz="1800" kern="0" dirty="0" smtClean="0">
              <a:solidFill>
                <a:srgbClr val="5B0DAA"/>
              </a:solidFill>
              <a:latin typeface="Courier New" pitchFamily="49" charset="0"/>
            </a:endParaRP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endParaRPr lang="en-US" sz="1800" kern="0" dirty="0" smtClean="0">
              <a:solidFill>
                <a:srgbClr val="5B0DAA"/>
              </a:solidFill>
              <a:latin typeface="Courier New" pitchFamily="49" charset="0"/>
            </a:endParaRP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endParaRPr lang="en-US" sz="1800" kern="0" dirty="0" smtClean="0">
              <a:solidFill>
                <a:srgbClr val="5B0DAA"/>
              </a:solidFill>
              <a:latin typeface="Courier New" pitchFamily="49" charset="0"/>
            </a:endParaRP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kern="0" dirty="0" smtClean="0">
                <a:latin typeface="+mn-lt"/>
              </a:rPr>
              <a:t>Advantages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Compared to: selection mode picking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Easier to look at cursor position, determine part of window it is in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kern="0" dirty="0" smtClean="0"/>
              <a:t>Common Graphical User Interface (GUI) Design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Xerox Palo Alto Research Center (PARC) – </a:t>
            </a:r>
            <a:r>
              <a:rPr lang="en-US" sz="1800" dirty="0" smtClean="0">
                <a:solidFill>
                  <a:srgbClr val="5B0DAA"/>
                </a:solidFill>
                <a:hlinkClick r:id="rId6"/>
              </a:rPr>
              <a:t>http://bit.ly/dSAr1O</a:t>
            </a:r>
            <a:r>
              <a:rPr lang="en-US" sz="1800" dirty="0" smtClean="0">
                <a:solidFill>
                  <a:srgbClr val="5B0DAA"/>
                </a:solidFill>
              </a:rPr>
              <a:t> 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u="sng" dirty="0" smtClean="0">
                <a:solidFill>
                  <a:srgbClr val="5B0DAA"/>
                </a:solidFill>
              </a:rPr>
              <a:t>H</a:t>
            </a:r>
            <a:r>
              <a:rPr lang="en-US" sz="1800" dirty="0" smtClean="0">
                <a:solidFill>
                  <a:srgbClr val="5B0DAA"/>
                </a:solidFill>
              </a:rPr>
              <a:t>uman </a:t>
            </a:r>
            <a:r>
              <a:rPr lang="en-US" sz="1800" u="sng" dirty="0" smtClean="0">
                <a:solidFill>
                  <a:srgbClr val="5B0DAA"/>
                </a:solidFill>
              </a:rPr>
              <a:t>I</a:t>
            </a:r>
            <a:r>
              <a:rPr lang="en-US" sz="1800" dirty="0" smtClean="0">
                <a:solidFill>
                  <a:srgbClr val="5B0DAA"/>
                </a:solidFill>
              </a:rPr>
              <a:t>nterface </a:t>
            </a:r>
            <a:r>
              <a:rPr lang="en-US" sz="1800" u="sng" dirty="0" smtClean="0">
                <a:solidFill>
                  <a:srgbClr val="5B0DAA"/>
                </a:solidFill>
              </a:rPr>
              <a:t>G</a:t>
            </a:r>
            <a:r>
              <a:rPr lang="en-US" sz="1800" dirty="0" smtClean="0">
                <a:solidFill>
                  <a:srgbClr val="5B0DAA"/>
                </a:solidFill>
              </a:rPr>
              <a:t>uidelines – Wikipedia: </a:t>
            </a:r>
            <a:r>
              <a:rPr lang="en-US" sz="1800" dirty="0" smtClean="0">
                <a:solidFill>
                  <a:srgbClr val="5B0DAA"/>
                </a:solidFill>
                <a:hlinkClick r:id="rId7"/>
              </a:rPr>
              <a:t>http://bit.ly/dO6I5F</a:t>
            </a:r>
            <a:r>
              <a:rPr lang="en-US" sz="1800" dirty="0" smtClean="0">
                <a:solidFill>
                  <a:srgbClr val="5B0DAA"/>
                </a:solidFill>
              </a:rPr>
              <a:t> </a:t>
            </a:r>
            <a:endParaRPr lang="en-US" sz="2000" kern="0" dirty="0" smtClean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9082" y="2133601"/>
            <a:ext cx="2891118" cy="307777"/>
          </a:xfrm>
          <a:prstGeom prst="rect">
            <a:avLst/>
          </a:prstGeom>
          <a:solidFill>
            <a:srgbClr val="0033CC">
              <a:alpha val="25000"/>
            </a:srgbClr>
          </a:solidFill>
          <a:ln w="254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14600" y="2438400"/>
            <a:ext cx="2891118" cy="1341906"/>
          </a:xfrm>
          <a:prstGeom prst="rect">
            <a:avLst/>
          </a:prstGeom>
          <a:solidFill>
            <a:srgbClr val="008000">
              <a:alpha val="25000"/>
            </a:srgbClr>
          </a:solidFill>
          <a:ln w="254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Drawing Area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410200" y="2133600"/>
            <a:ext cx="1143000" cy="1643729"/>
          </a:xfrm>
          <a:prstGeom prst="rect">
            <a:avLst/>
          </a:prstGeom>
          <a:solidFill>
            <a:srgbClr val="009999">
              <a:alpha val="49804"/>
            </a:srgbClr>
          </a:solidFill>
          <a:ln w="254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Menus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8" grpId="0" animBg="1"/>
      <p:bldP spid="20" grpId="0" animBg="1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Picking: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Using Second Buffer &amp; Color-Coding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Color Coding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For small number of objects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Can assign a unique color to each object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Often assigned in color index mode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Using Color Coding for Picking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Render scene to color buffer other than front buffer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Results of rendering not visible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Get mouse position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Use </a:t>
            </a:r>
            <a:r>
              <a:rPr lang="en-US" sz="1800" dirty="0" err="1" smtClean="0">
                <a:solidFill>
                  <a:srgbClr val="5B0DAA"/>
                </a:solidFill>
                <a:latin typeface="Courier New" pitchFamily="49" charset="0"/>
              </a:rPr>
              <a:t>glReadPixels</a:t>
            </a: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</a:rPr>
              <a:t>()</a:t>
            </a:r>
            <a:r>
              <a:rPr lang="en-US" sz="1800" dirty="0" smtClean="0">
                <a:solidFill>
                  <a:srgbClr val="5B0DAA"/>
                </a:solidFill>
              </a:rPr>
              <a:t> to read color in buffer written at position of cursor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Returned color gives ID of object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Writing Modes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pic>
        <p:nvPicPr>
          <p:cNvPr id="7" name="Picture 5" descr="an09f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1676400"/>
            <a:ext cx="7616825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715000" y="19050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580518" y="5029200"/>
            <a:ext cx="167866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pPr algn="ctr"/>
            <a:r>
              <a:rPr lang="en-US" sz="2000" dirty="0"/>
              <a:t>frame buffer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989357" y="1295400"/>
            <a:ext cx="15376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pPr algn="ctr"/>
            <a:r>
              <a:rPr lang="en-US" sz="2000" dirty="0"/>
              <a:t>application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638800" y="1828800"/>
            <a:ext cx="295275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pPr algn="ctr"/>
            <a:r>
              <a:rPr lang="en-US" b="1"/>
              <a:t>‘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362700" y="1295400"/>
            <a:ext cx="317266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pPr algn="ctr"/>
            <a:r>
              <a:rPr lang="en-US" sz="2000" dirty="0"/>
              <a:t>bitwise logical operation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E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x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clusive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OR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(XOR) Write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5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Usual (Default) Mode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Source replaces destination: </a:t>
            </a: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d’ = 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Cannot write temporary lines this way – why?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Cannot recover what was “under” line in fast, simple way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Consequence: cannot </a:t>
            </a:r>
            <a:r>
              <a:rPr lang="en-US" sz="1800" i="1" dirty="0" smtClean="0">
                <a:solidFill>
                  <a:srgbClr val="5B0DAA"/>
                </a:solidFill>
              </a:rPr>
              <a:t>deselect</a:t>
            </a:r>
            <a:r>
              <a:rPr lang="en-US" sz="1800" dirty="0" smtClean="0">
                <a:solidFill>
                  <a:srgbClr val="5B0DAA"/>
                </a:solidFill>
              </a:rPr>
              <a:t> (toggle select) easily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Solution: E</a:t>
            </a:r>
            <a:r>
              <a:rPr lang="en-US" sz="2000" u="sng" dirty="0" smtClean="0"/>
              <a:t>x</a:t>
            </a:r>
            <a:r>
              <a:rPr lang="en-US" sz="2000" dirty="0" smtClean="0"/>
              <a:t>clusive </a:t>
            </a:r>
            <a:r>
              <a:rPr lang="en-US" sz="2000" u="sng" dirty="0" smtClean="0"/>
              <a:t>OR</a:t>
            </a:r>
            <a:r>
              <a:rPr lang="en-US" sz="2000" dirty="0" smtClean="0"/>
              <a:t> Mode (XOR)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</a:rPr>
              <a:t>d’ = d</a:t>
            </a: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  <a:cs typeface="Courier New" pitchFamily="49" charset="0"/>
                <a:sym typeface="Symbol" pitchFamily="82" charset="2"/>
              </a:rPr>
              <a:t>  s</a:t>
            </a:r>
            <a:endParaRPr lang="en-US" sz="1800" dirty="0" smtClean="0">
              <a:solidFill>
                <a:srgbClr val="5B0DAA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Suppose we use XOR mode to scan convert line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Can draw it again to erase it!</a:t>
            </a:r>
            <a:endParaRPr lang="en-US" sz="2000" i="1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781800" y="3412435"/>
          <a:ext cx="457200" cy="397565"/>
        </p:xfrm>
        <a:graphic>
          <a:graphicData uri="http://schemas.openxmlformats.org/presentationml/2006/ole">
            <p:oleObj spid="_x0000_s61442" name="Equation" r:id="rId7" imgW="291960" imgH="253800" progId="Equation.3">
              <p:embed/>
            </p:oleObj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524000" y="4191000"/>
            <a:ext cx="6505654" cy="1641529"/>
            <a:chOff x="2209800" y="4191000"/>
            <a:chExt cx="6505654" cy="1641529"/>
          </a:xfrm>
        </p:grpSpPr>
        <p:pic>
          <p:nvPicPr>
            <p:cNvPr id="17" name="Picture 16" descr="bitblt.gif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09800" y="4191000"/>
              <a:ext cx="2362200" cy="1641529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4800600" y="4796321"/>
              <a:ext cx="3914854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sz="1100" i="1" dirty="0" smtClean="0">
                  <a:solidFill>
                    <a:srgbClr val="006666"/>
                  </a:solidFill>
                </a:rPr>
                <a:t>Visual Basic Explorer </a:t>
              </a:r>
              <a:r>
                <a:rPr lang="en-US" sz="1100" dirty="0" smtClean="0">
                  <a:solidFill>
                    <a:srgbClr val="006666"/>
                  </a:solidFill>
                </a:rPr>
                <a:t>© 2002 S. Christensen &amp; B. </a:t>
              </a:r>
              <a:r>
                <a:rPr lang="en-US" sz="1100" dirty="0" err="1" smtClean="0">
                  <a:solidFill>
                    <a:srgbClr val="006666"/>
                  </a:solidFill>
                </a:rPr>
                <a:t>Abreu</a:t>
              </a:r>
              <a:endParaRPr lang="en-US" sz="1100" dirty="0" smtClean="0">
                <a:solidFill>
                  <a:srgbClr val="006666"/>
                </a:solidFill>
              </a:endParaRPr>
            </a:p>
            <a:p>
              <a:pPr>
                <a:spcBef>
                  <a:spcPts val="0"/>
                </a:spcBef>
              </a:pPr>
              <a:r>
                <a:rPr lang="en-US" sz="1100" dirty="0" smtClean="0">
                  <a:solidFill>
                    <a:srgbClr val="006666"/>
                  </a:solidFill>
                  <a:hlinkClick r:id="rId9"/>
                </a:rPr>
                <a:t>http://bit.ly/gXstAM</a:t>
              </a:r>
              <a:endParaRPr lang="en-US" sz="1100" dirty="0" smtClean="0">
                <a:solidFill>
                  <a:srgbClr val="006666"/>
                </a:solidFill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Rubberbanding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38200" y="11430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Switch to XOR Write Mode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Draw Object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Line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Can use first mouse click to fix one endpoint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Then use motion callback to continuously update second endpoint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Each time mouse is moved, redraw line which erases it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Then draw line from fixed first position to new second position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At end, switch back to normal drawing mode and draw line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Works for other objects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Rectangles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Circles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056889" y="3810000"/>
            <a:ext cx="4553711" cy="1843087"/>
            <a:chOff x="4038600" y="3962400"/>
            <a:chExt cx="4553711" cy="1843087"/>
          </a:xfrm>
        </p:grpSpPr>
        <p:pic>
          <p:nvPicPr>
            <p:cNvPr id="7" name="Picture 6" descr="rubber-band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38600" y="3962400"/>
              <a:ext cx="2107919" cy="1843087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6248400" y="4499223"/>
              <a:ext cx="234391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sz="1100" dirty="0" smtClean="0">
                  <a:solidFill>
                    <a:srgbClr val="669900"/>
                  </a:solidFill>
                </a:rPr>
                <a:t>“Rubber-Banding with OpenGL”</a:t>
              </a:r>
            </a:p>
            <a:p>
              <a:pPr>
                <a:spcBef>
                  <a:spcPts val="0"/>
                </a:spcBef>
              </a:pPr>
              <a:r>
                <a:rPr lang="en-US" sz="1100" dirty="0" smtClean="0">
                  <a:solidFill>
                    <a:srgbClr val="669900"/>
                  </a:solidFill>
                </a:rPr>
                <a:t>© 2009 J. </a:t>
              </a:r>
              <a:r>
                <a:rPr lang="en-US" sz="1100" dirty="0" err="1" smtClean="0">
                  <a:solidFill>
                    <a:srgbClr val="669900"/>
                  </a:solidFill>
                </a:rPr>
                <a:t>Xu</a:t>
              </a:r>
              <a:endParaRPr lang="en-US" sz="1100" dirty="0" smtClean="0">
                <a:solidFill>
                  <a:srgbClr val="669900"/>
                </a:solidFill>
              </a:endParaRPr>
            </a:p>
            <a:p>
              <a:pPr>
                <a:spcBef>
                  <a:spcPts val="0"/>
                </a:spcBef>
              </a:pPr>
              <a:r>
                <a:rPr lang="en-US" sz="1100" i="1" dirty="0" smtClean="0">
                  <a:solidFill>
                    <a:srgbClr val="669900"/>
                  </a:solidFill>
                </a:rPr>
                <a:t>The Code Project</a:t>
              </a:r>
            </a:p>
            <a:p>
              <a:pPr>
                <a:spcBef>
                  <a:spcPts val="0"/>
                </a:spcBef>
              </a:pPr>
              <a:r>
                <a:rPr lang="en-US" sz="1100" dirty="0" smtClean="0">
                  <a:solidFill>
                    <a:srgbClr val="669900"/>
                  </a:solidFill>
                  <a:hlinkClick r:id="rId7"/>
                </a:rPr>
                <a:t>http://bit.ly/hGvFkB</a:t>
              </a:r>
              <a:endParaRPr lang="en-US" sz="1100" dirty="0" smtClean="0">
                <a:solidFill>
                  <a:srgbClr val="669900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6172200" y="3581400"/>
            <a:ext cx="1981200" cy="2090309"/>
            <a:chOff x="6172200" y="3581400"/>
            <a:chExt cx="1981200" cy="2090309"/>
          </a:xfrm>
        </p:grpSpPr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6172200" y="3581400"/>
              <a:ext cx="1981200" cy="12954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" name="Oval 26"/>
            <p:cNvSpPr>
              <a:spLocks noChangeArrowheads="1"/>
            </p:cNvSpPr>
            <p:nvPr/>
          </p:nvSpPr>
          <p:spPr bwMode="auto">
            <a:xfrm>
              <a:off x="6553200" y="3810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6418846" y="5105400"/>
              <a:ext cx="1487908" cy="56630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/>
              <a:r>
                <a:rPr lang="en-US" dirty="0" smtClean="0"/>
                <a:t>New </a:t>
              </a:r>
              <a:r>
                <a:rPr lang="en-US" dirty="0"/>
                <a:t>line </a:t>
              </a:r>
              <a:r>
                <a:rPr lang="en-US" dirty="0" smtClean="0"/>
                <a:t>drawn</a:t>
              </a:r>
            </a:p>
            <a:p>
              <a:pPr algn="ctr"/>
              <a:r>
                <a:rPr lang="en-US" dirty="0" smtClean="0"/>
                <a:t>with </a:t>
              </a:r>
              <a:r>
                <a:rPr lang="en-US" dirty="0"/>
                <a:t>XOR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267200" y="1371600"/>
            <a:ext cx="2015295" cy="1937909"/>
            <a:chOff x="4267200" y="1371600"/>
            <a:chExt cx="2015295" cy="1937909"/>
          </a:xfrm>
        </p:grpSpPr>
        <p:grpSp>
          <p:nvGrpSpPr>
            <p:cNvPr id="40" name="Group 39"/>
            <p:cNvGrpSpPr/>
            <p:nvPr/>
          </p:nvGrpSpPr>
          <p:grpSpPr>
            <a:xfrm>
              <a:off x="4284247" y="1371600"/>
              <a:ext cx="1981200" cy="1295400"/>
              <a:chOff x="4343400" y="1295400"/>
              <a:chExt cx="1981200" cy="1295400"/>
            </a:xfrm>
          </p:grpSpPr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4343400" y="1295400"/>
                <a:ext cx="1981200" cy="12954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8"/>
              <p:cNvSpPr>
                <a:spLocks noChangeArrowheads="1"/>
              </p:cNvSpPr>
              <p:nvPr/>
            </p:nvSpPr>
            <p:spPr bwMode="auto">
              <a:xfrm>
                <a:off x="4724400" y="1524000"/>
                <a:ext cx="381000" cy="38100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4267200" y="2743200"/>
              <a:ext cx="2015295" cy="56630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/>
              <a:r>
                <a:rPr lang="en-US" dirty="0" smtClean="0"/>
                <a:t>Draw </a:t>
              </a:r>
              <a:r>
                <a:rPr lang="en-US" dirty="0"/>
                <a:t>line with </a:t>
              </a:r>
              <a:r>
                <a:rPr lang="en-US" dirty="0" smtClean="0"/>
                <a:t>mouse</a:t>
              </a:r>
            </a:p>
            <a:p>
              <a:pPr algn="ctr"/>
              <a:r>
                <a:rPr lang="en-US" dirty="0" smtClean="0"/>
                <a:t>in </a:t>
              </a:r>
              <a:r>
                <a:rPr lang="en-US" dirty="0"/>
                <a:t>XOR mode</a:t>
              </a:r>
            </a:p>
          </p:txBody>
        </p:sp>
      </p:grpSp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Rubberband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Lines: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572000" y="1447800"/>
            <a:ext cx="5334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295400" y="1371600"/>
            <a:ext cx="1981200" cy="1831777"/>
            <a:chOff x="1295400" y="1371600"/>
            <a:chExt cx="1981200" cy="1831777"/>
          </a:xfrm>
        </p:grpSpPr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1295400" y="1371600"/>
              <a:ext cx="1981200" cy="12954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1676400" y="1600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1617387" y="2895600"/>
              <a:ext cx="1337226" cy="3077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/>
              <a:r>
                <a:rPr lang="en-US" dirty="0" smtClean="0"/>
                <a:t>Initial display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295400" y="3581400"/>
            <a:ext cx="1981200" cy="1295400"/>
            <a:chOff x="1295400" y="3581400"/>
            <a:chExt cx="1981200" cy="129540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V="1">
              <a:off x="1981200" y="3962400"/>
              <a:ext cx="533400" cy="762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algn="ctr"/>
              <a:endParaRPr lang="en-US"/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295400" y="3581400"/>
              <a:ext cx="1981200" cy="12954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1676400" y="3810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600200" y="3657600"/>
              <a:ext cx="533400" cy="762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572000" y="2133600"/>
            <a:ext cx="3326086" cy="307777"/>
            <a:chOff x="4572000" y="2133600"/>
            <a:chExt cx="3326086" cy="307777"/>
          </a:xfrm>
        </p:grpSpPr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4572000" y="2209800"/>
              <a:ext cx="2362200" cy="76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sm" len="sm"/>
            </a:ln>
          </p:spPr>
          <p:txBody>
            <a:bodyPr anchor="ctr" anchorCtr="1"/>
            <a:lstStyle/>
            <a:p>
              <a:pPr algn="ctr"/>
              <a:endParaRPr lang="en-US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6889477" y="2133600"/>
              <a:ext cx="1008609" cy="3077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/>
              <a:r>
                <a:rPr lang="en-US" dirty="0"/>
                <a:t>first point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105400" y="1447800"/>
            <a:ext cx="3037754" cy="383977"/>
            <a:chOff x="5105400" y="1447800"/>
            <a:chExt cx="3037754" cy="383977"/>
          </a:xfrm>
        </p:grpSpPr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5105400" y="1447800"/>
              <a:ext cx="17526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sm" len="sm"/>
            </a:ln>
          </p:spPr>
          <p:txBody>
            <a:bodyPr anchor="ctr" anchorCtr="1"/>
            <a:lstStyle/>
            <a:p>
              <a:pPr algn="ctr"/>
              <a:endParaRPr lang="en-US"/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6847608" y="1524000"/>
              <a:ext cx="1295546" cy="3077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/>
              <a:r>
                <a:rPr lang="en-US" dirty="0"/>
                <a:t>second point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499459" y="3810000"/>
            <a:ext cx="1595309" cy="1861709"/>
            <a:chOff x="1499459" y="3810000"/>
            <a:chExt cx="1595309" cy="1861709"/>
          </a:xfrm>
        </p:grpSpPr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1499459" y="5105400"/>
              <a:ext cx="1595309" cy="56630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/>
              <a:r>
                <a:rPr lang="en-US" dirty="0" smtClean="0"/>
                <a:t>Mouse </a:t>
              </a:r>
              <a:r>
                <a:rPr lang="en-US" dirty="0"/>
                <a:t>moved </a:t>
              </a:r>
              <a:r>
                <a:rPr lang="en-US" dirty="0" smtClean="0"/>
                <a:t>to</a:t>
              </a:r>
            </a:p>
            <a:p>
              <a:pPr algn="ctr"/>
              <a:r>
                <a:rPr lang="en-US" dirty="0" smtClean="0"/>
                <a:t>new </a:t>
              </a:r>
              <a:r>
                <a:rPr lang="en-US" dirty="0"/>
                <a:t>position</a:t>
              </a:r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 flipH="1">
              <a:off x="2209800" y="3810000"/>
              <a:ext cx="22860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sm" len="sm"/>
            </a:ln>
          </p:spPr>
          <p:txBody>
            <a:bodyPr anchor="ctr" anchorCtr="1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687591" y="3581400"/>
            <a:ext cx="2015295" cy="2090309"/>
            <a:chOff x="3687591" y="3581400"/>
            <a:chExt cx="2015295" cy="2090309"/>
          </a:xfrm>
        </p:grpSpPr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3704638" y="3581400"/>
              <a:ext cx="1981200" cy="12954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" name="Oval 24"/>
            <p:cNvSpPr>
              <a:spLocks noChangeArrowheads="1"/>
            </p:cNvSpPr>
            <p:nvPr/>
          </p:nvSpPr>
          <p:spPr bwMode="auto">
            <a:xfrm>
              <a:off x="4038600" y="3810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3" name="Text Box 28"/>
            <p:cNvSpPr txBox="1">
              <a:spLocks noChangeArrowheads="1"/>
            </p:cNvSpPr>
            <p:nvPr/>
          </p:nvSpPr>
          <p:spPr bwMode="auto">
            <a:xfrm>
              <a:off x="3687591" y="5105400"/>
              <a:ext cx="2015295" cy="56630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pPr algn="ctr"/>
              <a:r>
                <a:rPr lang="en-US" dirty="0" smtClean="0"/>
                <a:t>Original </a:t>
              </a:r>
              <a:r>
                <a:rPr lang="en-US" dirty="0"/>
                <a:t>line redrawn </a:t>
              </a:r>
              <a:endParaRPr lang="en-US" dirty="0" smtClean="0"/>
            </a:p>
            <a:p>
              <a:pPr algn="ctr"/>
              <a:r>
                <a:rPr lang="en-US" dirty="0" smtClean="0"/>
                <a:t>with </a:t>
              </a:r>
              <a:r>
                <a:rPr lang="en-US" dirty="0"/>
                <a:t>XOR</a:t>
              </a:r>
            </a:p>
          </p:txBody>
        </p:sp>
      </p:grpSp>
      <p:sp>
        <p:nvSpPr>
          <p:cNvPr id="34" name="Line 29"/>
          <p:cNvSpPr>
            <a:spLocks noChangeShapeType="1"/>
          </p:cNvSpPr>
          <p:nvPr/>
        </p:nvSpPr>
        <p:spPr bwMode="auto">
          <a:xfrm flipV="1">
            <a:off x="6400800" y="3733800"/>
            <a:ext cx="9144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pPr algn="ctr"/>
            <a:endParaRPr lang="en-US"/>
          </a:p>
        </p:txBody>
      </p:sp>
      <p:sp>
        <p:nvSpPr>
          <p:cNvPr id="48" name="Line 9"/>
          <p:cNvSpPr>
            <a:spLocks noChangeShapeType="1"/>
          </p:cNvSpPr>
          <p:nvPr/>
        </p:nvSpPr>
        <p:spPr bwMode="auto">
          <a:xfrm flipV="1">
            <a:off x="3962400" y="3657600"/>
            <a:ext cx="5334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4" grpId="0" animBg="1"/>
      <p:bldP spid="48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XOR in OpenGL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5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Logical Operations between Two Bits </a:t>
            </a:r>
            <a:r>
              <a:rPr lang="en-US" sz="2000" i="1" dirty="0" smtClean="0"/>
              <a:t>X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2 bits 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 2</a:t>
            </a:r>
            <a:r>
              <a:rPr lang="en-US" sz="1800" baseline="30000" dirty="0" smtClean="0">
                <a:solidFill>
                  <a:srgbClr val="5B0DAA"/>
                </a:solidFill>
                <a:sym typeface="Symbol"/>
              </a:rPr>
              <a:t>2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= 4 values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  <a:sym typeface="Symbol"/>
              </a:rPr>
              <a:t>4 values</a:t>
            </a:r>
            <a:r>
              <a:rPr lang="en-US" sz="1800" dirty="0" smtClean="0">
                <a:solidFill>
                  <a:srgbClr val="5B0DAA"/>
                </a:solidFill>
              </a:rPr>
              <a:t> 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 2</a:t>
            </a:r>
            <a:r>
              <a:rPr lang="en-US" sz="1800" baseline="30000" dirty="0" smtClean="0">
                <a:solidFill>
                  <a:srgbClr val="5B0DAA"/>
                </a:solidFill>
                <a:sym typeface="Symbol"/>
              </a:rPr>
              <a:t>4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= 16 </a:t>
            </a:r>
            <a:r>
              <a:rPr lang="en-US" sz="1800" dirty="0" err="1" smtClean="0">
                <a:solidFill>
                  <a:srgbClr val="5B0DAA"/>
                </a:solidFill>
                <a:sym typeface="Symbol"/>
              </a:rPr>
              <a:t>pairwise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functions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X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,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Y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, 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X 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    ,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X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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Y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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XY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,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X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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Y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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X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+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Y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,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X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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Y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            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etc.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  <a:sym typeface="Symbol"/>
              </a:rPr>
              <a:t>In general:      functions for </a:t>
            </a:r>
            <a:r>
              <a:rPr lang="en-US" sz="1800" i="1" dirty="0" smtClean="0">
                <a:solidFill>
                  <a:srgbClr val="5B0DAA"/>
                </a:solidFill>
                <a:sym typeface="Symbol"/>
              </a:rPr>
              <a:t>b</a:t>
            </a:r>
            <a:r>
              <a:rPr lang="en-US" sz="1800" dirty="0" smtClean="0">
                <a:solidFill>
                  <a:srgbClr val="5B0DAA"/>
                </a:solidFill>
                <a:sym typeface="Symbol"/>
              </a:rPr>
              <a:t> bits</a:t>
            </a:r>
            <a:endParaRPr lang="en-US" sz="1800" dirty="0" smtClean="0">
              <a:solidFill>
                <a:srgbClr val="5B0DAA"/>
              </a:solidFill>
            </a:endParaRP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All 16 Operations Supported by OpenGL</a:t>
            </a:r>
            <a:endParaRPr lang="en-US" sz="1600" dirty="0" smtClean="0">
              <a:solidFill>
                <a:srgbClr val="5B0DAA"/>
              </a:solidFill>
              <a:sym typeface="Symbol"/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Must enable logical operations: </a:t>
            </a:r>
            <a:r>
              <a:rPr lang="en-US" sz="1800" dirty="0" err="1" smtClean="0">
                <a:solidFill>
                  <a:srgbClr val="5B0DAA"/>
                </a:solidFill>
                <a:latin typeface="Courier New" pitchFamily="49" charset="0"/>
              </a:rPr>
              <a:t>glEnable</a:t>
            </a: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</a:rPr>
              <a:t>(GL_COLOR_LOGIC_OP)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Choose logical operation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</a:rPr>
              <a:t>glLogicOp(GL_XOR)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  <a:latin typeface="Courier New" pitchFamily="49" charset="0"/>
              </a:rPr>
              <a:t>glLogicOp(GL_COPY)</a:t>
            </a:r>
            <a:r>
              <a:rPr lang="en-US" sz="1800" dirty="0" smtClean="0">
                <a:solidFill>
                  <a:srgbClr val="5B0DAA"/>
                </a:solidFill>
              </a:rPr>
              <a:t> – default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048000" y="2133600"/>
          <a:ext cx="228600" cy="244929"/>
        </p:xfrm>
        <a:graphic>
          <a:graphicData uri="http://schemas.openxmlformats.org/presentationml/2006/ole">
            <p:oleObj spid="_x0000_s62466" name="Equation" r:id="rId7" imgW="177480" imgH="190440" progId="Equation.3">
              <p:embed/>
            </p:oleObj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7086600" y="2133600"/>
          <a:ext cx="782638" cy="244475"/>
        </p:xfrm>
        <a:graphic>
          <a:graphicData uri="http://schemas.openxmlformats.org/presentationml/2006/ole">
            <p:oleObj spid="_x0000_s62467" name="Equation" r:id="rId8" imgW="609480" imgH="190440" progId="Equation.3">
              <p:embed/>
            </p:oleObj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3168650" y="2754312"/>
          <a:ext cx="260350" cy="293688"/>
        </p:xfrm>
        <a:graphic>
          <a:graphicData uri="http://schemas.openxmlformats.org/presentationml/2006/ole">
            <p:oleObj spid="_x0000_s62468" name="Equation" r:id="rId9" imgW="228600" imgH="2286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Immediate </a:t>
            </a:r>
            <a:r>
              <a:rPr lang="en-US" sz="2800" i="1" dirty="0" smtClean="0">
                <a:solidFill>
                  <a:srgbClr val="5B0DAA"/>
                </a:solidFill>
                <a:latin typeface="Copperplate Gothic Light" pitchFamily="34" charset="0"/>
              </a:rPr>
              <a:t>versus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Retained Modes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OpenGL Standard: </a:t>
            </a:r>
            <a:r>
              <a:rPr lang="en-US" sz="2000" u="sng" dirty="0" smtClean="0"/>
              <a:t>Immediate Mode</a:t>
            </a:r>
            <a:r>
              <a:rPr lang="en-US" sz="2000" i="1" dirty="0" smtClean="0"/>
              <a:t> </a:t>
            </a:r>
            <a:r>
              <a:rPr lang="en-US" sz="2000" dirty="0" smtClean="0"/>
              <a:t>Graphics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OpenGL programs use immediate mode by default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Once object is rendered, there is no memory of it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In order to redisplay it, must re-execute its rendering code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Can be especially slow if objects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are complex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must be sent over network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Alternative: </a:t>
            </a:r>
            <a:r>
              <a:rPr lang="en-US" sz="2000" u="sng" dirty="0" smtClean="0"/>
              <a:t>Retained Mode</a:t>
            </a:r>
            <a:r>
              <a:rPr lang="en-US" sz="2000" i="1" dirty="0" smtClean="0"/>
              <a:t> </a:t>
            </a:r>
            <a:r>
              <a:rPr lang="en-US" sz="2000" dirty="0" smtClean="0"/>
              <a:t>Graphics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Accomplished in OpenGL via display lists, vertex buffer objects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Define objects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Keep them in some form that is easy to redisplay</a:t>
            </a:r>
            <a:endParaRPr lang="en-US" sz="2200" i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2625" y="5667375"/>
            <a:ext cx="6153150" cy="733425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u="none" smtClean="0">
                <a:solidFill>
                  <a:srgbClr val="5B0DAA"/>
                </a:solidFill>
                <a:latin typeface="Copperplate Gothic Light" pitchFamily="34" charset="0"/>
              </a:rPr>
              <a:t>Where </a:t>
            </a:r>
            <a:r>
              <a:rPr lang="en-US" sz="2800" u="none" dirty="0">
                <a:solidFill>
                  <a:srgbClr val="5B0DAA"/>
                </a:solidFill>
                <a:latin typeface="Copperplate Gothic Light" pitchFamily="34" charset="0"/>
              </a:rPr>
              <a:t>We Are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0700" y="914400"/>
            <a:ext cx="6629400" cy="4415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0" y="1828800"/>
            <a:ext cx="7010400" cy="228600"/>
          </a:xfrm>
          <a:prstGeom prst="rect">
            <a:avLst/>
          </a:prstGeom>
          <a:solidFill>
            <a:schemeClr val="accent2">
              <a:alpha val="10196"/>
            </a:schemeClr>
          </a:solidFill>
          <a:ln w="3810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Display Lists in OpenGL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Conceptually Similar to Graphics Files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Compare: Flexible Vertex Format (FVF) definitions in Direct3D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Also compare: mesh formats for OpenGL itself, other CG libraries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Requirements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Define each </a:t>
            </a:r>
            <a:r>
              <a:rPr lang="en-US" sz="1800" u="sng" dirty="0" smtClean="0">
                <a:solidFill>
                  <a:srgbClr val="5B0DAA"/>
                </a:solidFill>
              </a:rPr>
              <a:t>d</a:t>
            </a:r>
            <a:r>
              <a:rPr lang="en-US" sz="1800" dirty="0" smtClean="0">
                <a:solidFill>
                  <a:srgbClr val="5B0DAA"/>
                </a:solidFill>
              </a:rPr>
              <a:t>isplay </a:t>
            </a:r>
            <a:r>
              <a:rPr lang="en-US" sz="1800" u="sng" dirty="0" smtClean="0">
                <a:solidFill>
                  <a:srgbClr val="5B0DAA"/>
                </a:solidFill>
              </a:rPr>
              <a:t>l</a:t>
            </a:r>
            <a:r>
              <a:rPr lang="en-US" sz="1800" dirty="0" smtClean="0">
                <a:solidFill>
                  <a:srgbClr val="5B0DAA"/>
                </a:solidFill>
              </a:rPr>
              <a:t>ist (DL)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Name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Create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u="sng" dirty="0" smtClean="0">
                <a:solidFill>
                  <a:srgbClr val="5B0DAA"/>
                </a:solidFill>
              </a:rPr>
              <a:t>Populate</a:t>
            </a:r>
            <a:r>
              <a:rPr lang="en-US" sz="1800" dirty="0" smtClean="0">
                <a:solidFill>
                  <a:srgbClr val="5B0DAA"/>
                </a:solidFill>
              </a:rPr>
              <a:t>: add contents by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reading in file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generating mesh automatically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Close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Client-Server Environment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DL placed on server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Can redisplay without sending primitives over network each time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Display List Functions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dirty="0" smtClean="0"/>
              <a:t>Creating Display List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GLuint id;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void init()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{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  id = </a:t>
            </a:r>
            <a:r>
              <a:rPr lang="en-US" sz="1600" dirty="0" err="1" smtClean="0">
                <a:solidFill>
                  <a:srgbClr val="5B0DAA"/>
                </a:solidFill>
                <a:latin typeface="Courier New" pitchFamily="49" charset="0"/>
              </a:rPr>
              <a:t>glGenLists</a:t>
            </a: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( 1 );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  glNewList( id, GL_COMPILE );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  /* other OpenGL routines */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5B0DAA"/>
                </a:solidFill>
                <a:latin typeface="Courier New" pitchFamily="49" charset="0"/>
              </a:rPr>
              <a:t>glEndList</a:t>
            </a: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();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}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dirty="0" smtClean="0"/>
              <a:t>Calling Created List</a:t>
            </a:r>
            <a:endParaRPr lang="en-US" sz="1600" dirty="0" smtClean="0">
              <a:latin typeface="Courier New" pitchFamily="49" charset="0"/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void display()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{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5B0DAA"/>
                </a:solidFill>
                <a:latin typeface="Courier New" pitchFamily="49" charset="0"/>
              </a:rPr>
              <a:t>glCallList</a:t>
            </a: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(id);</a:t>
            </a:r>
          </a:p>
          <a:p>
            <a:pPr marL="742950" lvl="1" indent="-285750">
              <a:buClr>
                <a:srgbClr val="5B0DAA"/>
              </a:buClr>
              <a:defRPr/>
            </a:pPr>
            <a:r>
              <a:rPr lang="en-US" sz="1600" dirty="0" smtClean="0">
                <a:solidFill>
                  <a:srgbClr val="5B0DAA"/>
                </a:solidFill>
                <a:latin typeface="Courier New" pitchFamily="49" charset="0"/>
              </a:rPr>
              <a:t>  }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Documentation: </a:t>
            </a:r>
            <a:r>
              <a:rPr lang="en-US" sz="1600" dirty="0" smtClean="0">
                <a:solidFill>
                  <a:srgbClr val="5B0DAA"/>
                </a:solidFill>
                <a:hlinkClick r:id="rId6"/>
              </a:rPr>
              <a:t>http://bit.ly/gJYana</a:t>
            </a:r>
            <a:endParaRPr lang="en-US" sz="1600" dirty="0" smtClean="0">
              <a:solidFill>
                <a:srgbClr val="5B0DAA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5B0DAA"/>
                </a:solidFill>
              </a:rPr>
              <a:t>Tutorial © 2005 S. H. </a:t>
            </a:r>
            <a:r>
              <a:rPr lang="en-US" sz="1600" dirty="0" err="1" smtClean="0">
                <a:solidFill>
                  <a:srgbClr val="5B0DAA"/>
                </a:solidFill>
              </a:rPr>
              <a:t>Ahn</a:t>
            </a:r>
            <a:r>
              <a:rPr lang="en-US" sz="1600" dirty="0" smtClean="0">
                <a:solidFill>
                  <a:srgbClr val="5B0DAA"/>
                </a:solidFill>
              </a:rPr>
              <a:t>: </a:t>
            </a:r>
            <a:r>
              <a:rPr lang="en-US" sz="1600" dirty="0" smtClean="0">
                <a:solidFill>
                  <a:srgbClr val="5B0DAA"/>
                </a:solidFill>
                <a:hlinkClick r:id="rId7"/>
              </a:rPr>
              <a:t>http://bit.ly/eN3R8c</a:t>
            </a:r>
            <a:endParaRPr lang="en-US" sz="1600" dirty="0" smtClean="0">
              <a:solidFill>
                <a:srgbClr val="5B0DAA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Display Lists &amp; State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4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Using Display Lists as Macros (</a:t>
            </a:r>
            <a:r>
              <a:rPr lang="en-US" sz="2000" dirty="0" smtClean="0">
                <a:hlinkClick r:id="rId6"/>
              </a:rPr>
              <a:t>http://bit.ly/hPPBVo</a:t>
            </a:r>
            <a:r>
              <a:rPr lang="en-US" sz="2000" dirty="0" smtClean="0"/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DLs are </a:t>
            </a:r>
            <a:r>
              <a:rPr lang="en-US" sz="1800" u="sng" dirty="0" smtClean="0">
                <a:solidFill>
                  <a:srgbClr val="5B0DAA"/>
                </a:solidFill>
              </a:rPr>
              <a:t>syntactic sugar</a:t>
            </a:r>
            <a:r>
              <a:rPr lang="en-US" sz="1800" i="1" dirty="0" smtClean="0">
                <a:solidFill>
                  <a:srgbClr val="5B0DAA"/>
                </a:solidFill>
              </a:rPr>
              <a:t> </a:t>
            </a:r>
            <a:r>
              <a:rPr lang="en-US" sz="1800" dirty="0" smtClean="0">
                <a:solidFill>
                  <a:srgbClr val="5B0DAA"/>
                </a:solidFill>
              </a:rPr>
              <a:t>(text abbreviations) for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Rendering commands (especially mesh traversal)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Parameters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Now deprecated!  Use </a:t>
            </a:r>
            <a:r>
              <a:rPr lang="en-US" sz="1800" u="sng" dirty="0" smtClean="0">
                <a:solidFill>
                  <a:srgbClr val="FF0000"/>
                </a:solidFill>
              </a:rPr>
              <a:t>v</a:t>
            </a:r>
            <a:r>
              <a:rPr lang="en-US" sz="1800" dirty="0" smtClean="0">
                <a:solidFill>
                  <a:srgbClr val="FF0000"/>
                </a:solidFill>
              </a:rPr>
              <a:t>ertex </a:t>
            </a:r>
            <a:r>
              <a:rPr lang="en-US" sz="1800" u="sng" dirty="0" smtClean="0">
                <a:solidFill>
                  <a:srgbClr val="FF0000"/>
                </a:solidFill>
              </a:rPr>
              <a:t>b</a:t>
            </a:r>
            <a:r>
              <a:rPr lang="en-US" sz="1800" dirty="0" smtClean="0">
                <a:solidFill>
                  <a:srgbClr val="FF0000"/>
                </a:solidFill>
              </a:rPr>
              <a:t>uffer </a:t>
            </a:r>
            <a:r>
              <a:rPr lang="en-US" sz="1800" u="sng" dirty="0" smtClean="0">
                <a:solidFill>
                  <a:srgbClr val="FF0000"/>
                </a:solidFill>
              </a:rPr>
              <a:t>o</a:t>
            </a:r>
            <a:r>
              <a:rPr lang="en-US" sz="1800" dirty="0" smtClean="0">
                <a:solidFill>
                  <a:srgbClr val="FF0000"/>
                </a:solidFill>
              </a:rPr>
              <a:t>bjects (VBOs) instead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Side Effects: State Changes within DLs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Most OpenGL functions can be put in display lists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State changes made inside DL persist after DL is executed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Avoiding Unexpected Results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Use </a:t>
            </a:r>
            <a:r>
              <a:rPr lang="en-US" sz="1800" dirty="0" err="1" smtClean="0">
                <a:solidFill>
                  <a:srgbClr val="5B0DAA"/>
                </a:solidFill>
                <a:latin typeface="Courier New" pitchFamily="49" charset="0"/>
              </a:rPr>
              <a:t>glPushAttrib</a:t>
            </a:r>
            <a:r>
              <a:rPr lang="en-US" sz="1800" dirty="0" smtClean="0">
                <a:solidFill>
                  <a:srgbClr val="5B0DAA"/>
                </a:solidFill>
              </a:rPr>
              <a:t> and </a:t>
            </a:r>
            <a:r>
              <a:rPr lang="en-US" sz="1800" dirty="0" err="1" smtClean="0">
                <a:solidFill>
                  <a:srgbClr val="5B0DAA"/>
                </a:solidFill>
                <a:latin typeface="Courier New" pitchFamily="49" charset="0"/>
              </a:rPr>
              <a:t>glPushMatrix</a:t>
            </a:r>
            <a:r>
              <a:rPr lang="en-US" sz="1800" dirty="0" smtClean="0">
                <a:solidFill>
                  <a:srgbClr val="5B0DAA"/>
                </a:solidFill>
              </a:rPr>
              <a:t> upon entering  DL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Use </a:t>
            </a:r>
            <a:r>
              <a:rPr lang="en-US" sz="1800" dirty="0" err="1" smtClean="0">
                <a:solidFill>
                  <a:srgbClr val="5B0DAA"/>
                </a:solidFill>
                <a:latin typeface="Courier New" pitchFamily="49" charset="0"/>
              </a:rPr>
              <a:t>glPopAttrib</a:t>
            </a:r>
            <a:r>
              <a:rPr lang="en-US" sz="1800" dirty="0" smtClean="0">
                <a:solidFill>
                  <a:srgbClr val="5B0DAA"/>
                </a:solidFill>
              </a:rPr>
              <a:t> and </a:t>
            </a:r>
            <a:r>
              <a:rPr lang="en-US" sz="1800" dirty="0" err="1" smtClean="0">
                <a:solidFill>
                  <a:srgbClr val="5B0DAA"/>
                </a:solidFill>
                <a:latin typeface="Courier New" pitchFamily="49" charset="0"/>
              </a:rPr>
              <a:t>glPopMatrix</a:t>
            </a:r>
            <a:r>
              <a:rPr lang="en-US" sz="1800" dirty="0" smtClean="0">
                <a:solidFill>
                  <a:srgbClr val="5B0DAA"/>
                </a:solidFill>
              </a:rPr>
              <a:t> before exiting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Hierarchy &amp; Display Lists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57200" y="5946197"/>
            <a:ext cx="7620000" cy="461665"/>
            <a:chOff x="457200" y="5946197"/>
            <a:chExt cx="7620000" cy="46166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57200" y="5946197"/>
              <a:ext cx="554831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sym typeface="Symbol" pitchFamily="18" charset="2"/>
                </a:rPr>
                <a:t>Adapted from slides © 2005-2008 E. Angel, University of New Mexico</a:t>
              </a:r>
              <a:endParaRPr lang="en-GB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i="1" dirty="0" smtClean="0">
                  <a:solidFill>
                    <a:schemeClr val="bg1">
                      <a:lumMod val="50000"/>
                    </a:schemeClr>
                  </a:solidFill>
                </a:rPr>
                <a:t>Interactive Computer Graphics,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&amp; 5</a:t>
              </a:r>
              <a:r>
                <a:rPr lang="en-US" sz="1200" baseline="30000" dirty="0" smtClean="0">
                  <a:solidFill>
                    <a:schemeClr val="bg1">
                      <a:lumMod val="50000"/>
                    </a:schemeClr>
                  </a:solidFill>
                </a:rPr>
                <a:t>th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 edition slides, </a:t>
              </a:r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5"/>
                </a:rPr>
                <a:t>http://bit.ly/gvxfPV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sym typeface="Symbol" pitchFamily="18" charset="2"/>
              </a:endParaRPr>
            </a:p>
          </p:txBody>
        </p:sp>
        <p:pic>
          <p:nvPicPr>
            <p:cNvPr id="8" name="Picture 7" descr="unm_logo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19800" y="5959698"/>
              <a:ext cx="2057400" cy="434662"/>
            </a:xfrm>
            <a:prstGeom prst="rect">
              <a:avLst/>
            </a:prstGeom>
          </p:spPr>
        </p:pic>
      </p:grp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1066800"/>
            <a:ext cx="8153400" cy="4800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Consider: Model of Car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Similar hierarchy to that for general scene graphs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Describes relative </a:t>
            </a:r>
            <a:r>
              <a:rPr lang="en-US" sz="1800" dirty="0" err="1" smtClean="0">
                <a:solidFill>
                  <a:srgbClr val="5B0DAA"/>
                </a:solidFill>
              </a:rPr>
              <a:t>modelview</a:t>
            </a:r>
            <a:r>
              <a:rPr lang="en-US" sz="1800" dirty="0" smtClean="0">
                <a:solidFill>
                  <a:srgbClr val="5B0DAA"/>
                </a:solidFill>
              </a:rPr>
              <a:t> transformation (MVT)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translation</a:t>
            </a:r>
          </a:p>
          <a:p>
            <a:pPr marL="1200150" lvl="2" indent="-285750">
              <a:buClr>
                <a:srgbClr val="5B0DAA"/>
              </a:buClr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rotation (relative Euler angle or quaternion)</a:t>
            </a:r>
          </a:p>
          <a:p>
            <a:pPr marL="342900" lvl="0" indent="-342900"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2000" dirty="0" smtClean="0"/>
              <a:t>Need to Create Display Lists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Chassis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800" dirty="0" smtClean="0">
                <a:solidFill>
                  <a:srgbClr val="5B0DAA"/>
                </a:solidFill>
              </a:rPr>
              <a:t>Wheel</a:t>
            </a:r>
          </a:p>
          <a:p>
            <a:pPr marL="742950" lvl="1" indent="-285750">
              <a:buClr>
                <a:srgbClr val="5B0DAA"/>
              </a:buClr>
              <a:defRPr/>
            </a:pPr>
            <a:endParaRPr lang="en-US" sz="1800" dirty="0" smtClean="0">
              <a:solidFill>
                <a:srgbClr val="5B0DAA"/>
              </a:solidFill>
            </a:endParaRPr>
          </a:p>
          <a:p>
            <a:pPr marL="0" lvl="1" indent="-190500">
              <a:lnSpc>
                <a:spcPct val="70000"/>
              </a:lnSpc>
            </a:pPr>
            <a:r>
              <a:rPr lang="en-US" sz="1800" dirty="0" err="1" smtClean="0">
                <a:latin typeface="Courier New" pitchFamily="49" charset="0"/>
              </a:rPr>
              <a:t>glCallList</a:t>
            </a:r>
            <a:r>
              <a:rPr lang="en-US" sz="1800" dirty="0" smtClean="0">
                <a:latin typeface="Courier New" pitchFamily="49" charset="0"/>
              </a:rPr>
              <a:t>( CHASSIS );</a:t>
            </a:r>
          </a:p>
          <a:p>
            <a:pPr marL="0" lvl="1" indent="-190500">
              <a:lnSpc>
                <a:spcPct val="70000"/>
              </a:lnSpc>
            </a:pPr>
            <a:r>
              <a:rPr lang="en-US" sz="1800" dirty="0" err="1" smtClean="0">
                <a:latin typeface="Courier New" pitchFamily="49" charset="0"/>
              </a:rPr>
              <a:t>glTranslatef</a:t>
            </a:r>
            <a:r>
              <a:rPr lang="en-US" sz="1800" dirty="0" smtClean="0">
                <a:latin typeface="Courier New" pitchFamily="49" charset="0"/>
              </a:rPr>
              <a:t>( … );</a:t>
            </a:r>
          </a:p>
          <a:p>
            <a:pPr marL="0" lvl="1" indent="-190500">
              <a:lnSpc>
                <a:spcPct val="70000"/>
              </a:lnSpc>
            </a:pPr>
            <a:r>
              <a:rPr lang="en-US" sz="1800" dirty="0" err="1" smtClean="0">
                <a:latin typeface="Courier New" pitchFamily="49" charset="0"/>
              </a:rPr>
              <a:t>glCallList</a:t>
            </a:r>
            <a:r>
              <a:rPr lang="en-US" sz="1800" dirty="0" smtClean="0">
                <a:latin typeface="Courier New" pitchFamily="49" charset="0"/>
              </a:rPr>
              <a:t>( WHEEL );</a:t>
            </a:r>
          </a:p>
          <a:p>
            <a:pPr marL="0" lvl="1" indent="-190500">
              <a:lnSpc>
                <a:spcPct val="70000"/>
              </a:lnSpc>
            </a:pPr>
            <a:r>
              <a:rPr lang="en-US" sz="1800" dirty="0" err="1" smtClean="0">
                <a:latin typeface="Courier New" pitchFamily="49" charset="0"/>
              </a:rPr>
              <a:t>glTranslatef</a:t>
            </a:r>
            <a:r>
              <a:rPr lang="en-US" sz="1800" dirty="0" smtClean="0">
                <a:latin typeface="Courier New" pitchFamily="49" charset="0"/>
              </a:rPr>
              <a:t>( … );</a:t>
            </a:r>
          </a:p>
          <a:p>
            <a:pPr marL="0" lvl="1" indent="-190500">
              <a:lnSpc>
                <a:spcPct val="70000"/>
              </a:lnSpc>
            </a:pPr>
            <a:r>
              <a:rPr lang="en-US" sz="1800" dirty="0" err="1" smtClean="0">
                <a:latin typeface="Courier New" pitchFamily="49" charset="0"/>
              </a:rPr>
              <a:t>glCallList</a:t>
            </a:r>
            <a:r>
              <a:rPr lang="en-US" sz="1800" dirty="0" smtClean="0">
                <a:latin typeface="Courier New" pitchFamily="49" charset="0"/>
              </a:rPr>
              <a:t>( WHEEL );</a:t>
            </a:r>
          </a:p>
          <a:p>
            <a:pPr marL="0" lvl="1" indent="-190500">
              <a:lnSpc>
                <a:spcPct val="70000"/>
              </a:lnSpc>
            </a:pPr>
            <a:r>
              <a:rPr lang="en-US" sz="1800" dirty="0" smtClean="0">
                <a:latin typeface="Courier New" pitchFamily="49" charset="0"/>
              </a:rPr>
              <a:t>…</a:t>
            </a:r>
          </a:p>
          <a:p>
            <a:pPr marL="0" lvl="1" indent="-190500">
              <a:lnSpc>
                <a:spcPct val="70000"/>
              </a:lnSpc>
            </a:pPr>
            <a:r>
              <a:rPr lang="en-US" sz="1800" dirty="0" err="1" smtClean="0">
                <a:latin typeface="Courier New" pitchFamily="49" charset="0"/>
              </a:rPr>
              <a:t>glEndList</a:t>
            </a:r>
            <a:r>
              <a:rPr lang="en-US" sz="1800" dirty="0" smtClean="0">
                <a:latin typeface="Courier New" pitchFamily="49" charset="0"/>
              </a:rPr>
              <a:t>();</a:t>
            </a:r>
            <a:r>
              <a:rPr lang="en-US" sz="1800" dirty="0" err="1" smtClean="0">
                <a:latin typeface="Courier New" pitchFamily="49" charset="0"/>
              </a:rPr>
              <a:t>NewList</a:t>
            </a:r>
            <a:r>
              <a:rPr lang="en-US" sz="1800" dirty="0" smtClean="0">
                <a:latin typeface="Courier New" pitchFamily="49" charset="0"/>
              </a:rPr>
              <a:t>( CAR, GL_COMPILE );</a:t>
            </a:r>
          </a:p>
          <a:p>
            <a:pPr marL="647700" lvl="1" indent="-190500">
              <a:lnSpc>
                <a:spcPct val="70000"/>
              </a:lnSpc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4724400" y="4267200"/>
          <a:ext cx="3883025" cy="1012825"/>
        </p:xfrm>
        <a:graphic>
          <a:graphicData uri="http://schemas.openxmlformats.org/presentationml/2006/ole">
            <p:oleObj spid="_x0000_s63490" name="Clip" r:id="rId7" imgW="6544800" imgH="1706400" progId="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Picking in Action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990600"/>
            <a:ext cx="5718448" cy="481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164024" y="5915776"/>
            <a:ext cx="3200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100" i="1" dirty="0" err="1" smtClean="0">
                <a:solidFill>
                  <a:srgbClr val="0033CC"/>
                </a:solidFill>
                <a:sym typeface="Symbol" pitchFamily="18" charset="2"/>
              </a:rPr>
              <a:t>FarmVille</a:t>
            </a:r>
            <a:r>
              <a:rPr lang="en-US" sz="1100" dirty="0" smtClean="0">
                <a:solidFill>
                  <a:srgbClr val="0033CC"/>
                </a:solidFill>
                <a:sym typeface="Symbol" pitchFamily="18" charset="2"/>
              </a:rPr>
              <a:t> © 2009 – 2011 </a:t>
            </a:r>
            <a:r>
              <a:rPr lang="en-US" sz="1100" dirty="0" err="1" smtClean="0">
                <a:solidFill>
                  <a:srgbClr val="0033CC"/>
                </a:solidFill>
                <a:sym typeface="Symbol" pitchFamily="18" charset="2"/>
              </a:rPr>
              <a:t>Zynga</a:t>
            </a:r>
            <a:r>
              <a:rPr lang="en-US" sz="1100" dirty="0" smtClean="0">
                <a:solidFill>
                  <a:srgbClr val="0033CC"/>
                </a:solidFill>
                <a:sym typeface="Symbol" pitchFamily="18" charset="2"/>
              </a:rPr>
              <a:t>, Inc.</a:t>
            </a:r>
          </a:p>
          <a:p>
            <a:pPr algn="ctr">
              <a:spcBef>
                <a:spcPts val="0"/>
              </a:spcBef>
            </a:pPr>
            <a:r>
              <a:rPr lang="en-US" sz="1100" dirty="0" smtClean="0">
                <a:solidFill>
                  <a:srgbClr val="0033CC"/>
                </a:solidFill>
                <a:sym typeface="Symbol" pitchFamily="18" charset="2"/>
                <a:hlinkClick r:id="rId5"/>
              </a:rPr>
              <a:t>http://bit.ly/f1Ct3C</a:t>
            </a:r>
            <a:endParaRPr lang="en-US" sz="1100" dirty="0" smtClean="0">
              <a:solidFill>
                <a:srgbClr val="0033CC"/>
              </a:solidFill>
              <a:sym typeface="Symbol" pitchFamily="18" charset="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Summary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Last Class: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</a:t>
            </a:r>
            <a:r>
              <a:rPr lang="en-US" sz="1800" dirty="0" smtClean="0">
                <a:solidFill>
                  <a:srgbClr val="800000"/>
                </a:solidFill>
              </a:rPr>
              <a:t>2.4.3, 8.1,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r>
              <a:rPr lang="en-US" sz="1800" dirty="0" smtClean="0">
                <a:solidFill>
                  <a:srgbClr val="800000"/>
                </a:solidFill>
              </a:rPr>
              <a:t>, </a:t>
            </a:r>
            <a:r>
              <a:rPr lang="en-US" sz="1800" dirty="0" smtClean="0">
                <a:solidFill>
                  <a:srgbClr val="FF6600"/>
                </a:solidFill>
              </a:rPr>
              <a:t>GL handout</a:t>
            </a: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Today: Chapter 6, Esp.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</a:t>
            </a:r>
            <a:r>
              <a:rPr lang="en-US" sz="1800" dirty="0" smtClean="0">
                <a:solidFill>
                  <a:srgbClr val="800000"/>
                </a:solidFill>
              </a:rPr>
              <a:t>6.1,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Next Class: Chapter 7,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§8.4</a:t>
            </a:r>
            <a:r>
              <a:rPr lang="en-US" sz="1800" dirty="0" smtClean="0">
                <a:solidFill>
                  <a:srgbClr val="800000"/>
                </a:solidFill>
              </a:rPr>
              <a:t>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Last Time: Adaptive Spatial Partitioning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Trees: VSD, CSG, BSP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patial </a:t>
            </a:r>
            <a:r>
              <a:rPr lang="en-US" sz="1800" u="sng" dirty="0" smtClean="0">
                <a:solidFill>
                  <a:srgbClr val="0000CC"/>
                </a:solidFill>
              </a:rPr>
              <a:t>p</a:t>
            </a:r>
            <a:r>
              <a:rPr lang="en-US" sz="1800" dirty="0" smtClean="0">
                <a:solidFill>
                  <a:srgbClr val="0000CC"/>
                </a:solidFill>
              </a:rPr>
              <a:t>artitioning (SP)</a:t>
            </a:r>
          </a:p>
          <a:p>
            <a:pPr marL="1200150" lvl="2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Examples: BSP trees, quad/</a:t>
            </a:r>
            <a:r>
              <a:rPr lang="en-US" sz="1800" dirty="0" err="1" smtClean="0">
                <a:solidFill>
                  <a:srgbClr val="0000CC"/>
                </a:solidFill>
              </a:rPr>
              <a:t>octrees</a:t>
            </a:r>
            <a:r>
              <a:rPr lang="en-US" sz="1800" dirty="0" smtClean="0">
                <a:solidFill>
                  <a:srgbClr val="0000CC"/>
                </a:solidFill>
              </a:rPr>
              <a:t> (adaptive); </a:t>
            </a:r>
            <a:r>
              <a:rPr lang="en-US" sz="1800" dirty="0" err="1" smtClean="0">
                <a:solidFill>
                  <a:srgbClr val="0000CC"/>
                </a:solidFill>
              </a:rPr>
              <a:t>voxels</a:t>
            </a:r>
            <a:r>
              <a:rPr lang="en-US" sz="1800" dirty="0" smtClean="0">
                <a:solidFill>
                  <a:srgbClr val="0000CC"/>
                </a:solidFill>
              </a:rPr>
              <a:t> (uniform)</a:t>
            </a:r>
          </a:p>
          <a:p>
            <a:pPr marL="1200150" lvl="2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Scenes: spatial partitioning </a:t>
            </a:r>
            <a:r>
              <a:rPr lang="en-US" sz="1800" i="1" dirty="0" smtClean="0">
                <a:solidFill>
                  <a:srgbClr val="0000CC"/>
                </a:solidFill>
              </a:rPr>
              <a:t>vs. </a:t>
            </a:r>
            <a:r>
              <a:rPr lang="en-US" sz="1800" u="sng" dirty="0" smtClean="0">
                <a:solidFill>
                  <a:srgbClr val="0000CC"/>
                </a:solidFill>
              </a:rPr>
              <a:t>boundary representation</a:t>
            </a:r>
            <a:r>
              <a:rPr lang="en-US" sz="1800" dirty="0" smtClean="0">
                <a:solidFill>
                  <a:srgbClr val="0000CC"/>
                </a:solidFill>
              </a:rPr>
              <a:t> (</a:t>
            </a:r>
            <a:r>
              <a:rPr lang="en-US" sz="1800" u="sng" dirty="0" smtClean="0">
                <a:solidFill>
                  <a:srgbClr val="0000CC"/>
                </a:solidFill>
              </a:rPr>
              <a:t>B-rep</a:t>
            </a:r>
            <a:r>
              <a:rPr lang="en-US" sz="1800" dirty="0" smtClean="0">
                <a:solidFill>
                  <a:srgbClr val="0000CC"/>
                </a:solidFill>
              </a:rPr>
              <a:t>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Today: Picking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OpenGL </a:t>
            </a:r>
            <a:r>
              <a:rPr lang="en-US" sz="1800" u="sng" dirty="0" smtClean="0">
                <a:solidFill>
                  <a:srgbClr val="0000CC"/>
                </a:solidFill>
              </a:rPr>
              <a:t>modes</a:t>
            </a:r>
            <a:r>
              <a:rPr lang="en-US" sz="1800" dirty="0" smtClean="0">
                <a:solidFill>
                  <a:srgbClr val="0000CC"/>
                </a:solidFill>
              </a:rPr>
              <a:t>: </a:t>
            </a:r>
            <a:r>
              <a:rPr lang="en-US" sz="1800" u="sng" dirty="0" smtClean="0">
                <a:solidFill>
                  <a:srgbClr val="0000CC"/>
                </a:solidFill>
              </a:rPr>
              <a:t>rendering</a:t>
            </a:r>
            <a:r>
              <a:rPr lang="en-US" sz="1800" dirty="0" smtClean="0">
                <a:solidFill>
                  <a:srgbClr val="0000CC"/>
                </a:solidFill>
              </a:rPr>
              <a:t> (default), </a:t>
            </a:r>
            <a:r>
              <a:rPr lang="en-US" sz="1800" u="sng" dirty="0" smtClean="0">
                <a:solidFill>
                  <a:srgbClr val="0000CC"/>
                </a:solidFill>
              </a:rPr>
              <a:t>feedback</a:t>
            </a:r>
            <a:r>
              <a:rPr lang="en-US" sz="1800" dirty="0" smtClean="0">
                <a:solidFill>
                  <a:srgbClr val="0000CC"/>
                </a:solidFill>
              </a:rPr>
              <a:t>, </a:t>
            </a:r>
            <a:r>
              <a:rPr lang="en-US" sz="1800" u="sng" dirty="0" smtClean="0">
                <a:solidFill>
                  <a:srgbClr val="0000CC"/>
                </a:solidFill>
              </a:rPr>
              <a:t>selection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Name stack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Hit records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Rendering in selection mode using </a:t>
            </a:r>
            <a:r>
              <a:rPr lang="en-US" sz="1800" u="sng" dirty="0" smtClean="0">
                <a:solidFill>
                  <a:srgbClr val="0000CC"/>
                </a:solidFill>
              </a:rPr>
              <a:t>selection buffer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Color coding</a:t>
            </a:r>
            <a:r>
              <a:rPr lang="en-US" sz="1800" dirty="0" smtClean="0">
                <a:solidFill>
                  <a:srgbClr val="0000CC"/>
                </a:solidFill>
              </a:rPr>
              <a:t> of </a:t>
            </a:r>
            <a:r>
              <a:rPr lang="en-US" sz="1800" dirty="0" err="1" smtClean="0">
                <a:solidFill>
                  <a:srgbClr val="0000CC"/>
                </a:solidFill>
              </a:rPr>
              <a:t>pickable</a:t>
            </a:r>
            <a:r>
              <a:rPr lang="en-US" sz="1800" dirty="0" smtClean="0">
                <a:solidFill>
                  <a:srgbClr val="0000CC"/>
                </a:solidFill>
              </a:rPr>
              <a:t> objects</a:t>
            </a:r>
            <a:endParaRPr lang="en-US" sz="1800" u="sng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Next Class: Interaction Handling</a:t>
            </a:r>
            <a:endParaRPr lang="en-US" sz="1800" dirty="0" smtClean="0">
              <a:solidFill>
                <a:srgbClr val="0000CC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Terminology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Spatial Partitioning</a:t>
            </a:r>
            <a:r>
              <a:rPr lang="en-US" sz="1800" dirty="0" smtClean="0">
                <a:solidFill>
                  <a:srgbClr val="800000"/>
                </a:solidFill>
              </a:rPr>
              <a:t> (SP): Calculating Intersection, Visibility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B</a:t>
            </a:r>
            <a:r>
              <a:rPr lang="en-US" sz="1800" dirty="0" smtClean="0">
                <a:solidFill>
                  <a:srgbClr val="0000CC"/>
                </a:solidFill>
              </a:rPr>
              <a:t>inary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pace </a:t>
            </a:r>
            <a:r>
              <a:rPr lang="en-US" sz="1800" u="sng" dirty="0" smtClean="0">
                <a:solidFill>
                  <a:srgbClr val="0000CC"/>
                </a:solidFill>
              </a:rPr>
              <a:t>P</a:t>
            </a:r>
            <a:r>
              <a:rPr lang="en-US" sz="1800" dirty="0" smtClean="0">
                <a:solidFill>
                  <a:srgbClr val="0000CC"/>
                </a:solidFill>
              </a:rPr>
              <a:t>artitioning tree – 2-way decision tree/surface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Quadtree</a:t>
            </a:r>
            <a:r>
              <a:rPr lang="en-US" sz="1800" dirty="0" smtClean="0">
                <a:solidFill>
                  <a:srgbClr val="0000CC"/>
                </a:solidFill>
              </a:rPr>
              <a:t> – 4-way for 2-D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Octree</a:t>
            </a:r>
            <a:r>
              <a:rPr lang="en-US" sz="1800" dirty="0" smtClean="0">
                <a:solidFill>
                  <a:srgbClr val="0000CC"/>
                </a:solidFill>
              </a:rPr>
              <a:t> – 8-way for 3-D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Volume Graphics</a:t>
            </a:r>
            <a:r>
              <a:rPr lang="en-US" sz="1800" dirty="0" smtClean="0">
                <a:solidFill>
                  <a:srgbClr val="800000"/>
                </a:solidFill>
              </a:rPr>
              <a:t> </a:t>
            </a:r>
            <a:r>
              <a:rPr lang="en-US" sz="1800" i="1" dirty="0" smtClean="0">
                <a:solidFill>
                  <a:srgbClr val="800000"/>
                </a:solidFill>
              </a:rPr>
              <a:t>aka</a:t>
            </a:r>
            <a:r>
              <a:rPr lang="en-US" sz="1800" dirty="0" smtClean="0">
                <a:solidFill>
                  <a:srgbClr val="800000"/>
                </a:solidFill>
              </a:rPr>
              <a:t> Volumetric Representation: Uniform SP (</a:t>
            </a:r>
            <a:r>
              <a:rPr lang="en-US" sz="1800" u="sng" dirty="0" err="1" smtClean="0">
                <a:solidFill>
                  <a:srgbClr val="800000"/>
                </a:solidFill>
              </a:rPr>
              <a:t>Voxels</a:t>
            </a:r>
            <a:r>
              <a:rPr lang="en-US" sz="1800" dirty="0" smtClean="0">
                <a:solidFill>
                  <a:srgbClr val="800000"/>
                </a:solidFill>
              </a:rPr>
              <a:t>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Boundary Representation</a:t>
            </a:r>
            <a:r>
              <a:rPr lang="en-US" sz="1800" dirty="0" smtClean="0">
                <a:solidFill>
                  <a:srgbClr val="800000"/>
                </a:solidFill>
              </a:rPr>
              <a:t>: Describing Enclosing Surface</a:t>
            </a:r>
            <a:endParaRPr lang="en-US" sz="1800" dirty="0" smtClean="0">
              <a:solidFill>
                <a:srgbClr val="0000CC"/>
              </a:solidFill>
            </a:endParaRP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Meshes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Implicit surfaces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Sweeps (</a:t>
            </a:r>
            <a:r>
              <a:rPr lang="en-US" sz="1800" i="1" dirty="0" smtClean="0">
                <a:solidFill>
                  <a:srgbClr val="0000CC"/>
                </a:solidFill>
              </a:rPr>
              <a:t>e.g.</a:t>
            </a:r>
            <a:r>
              <a:rPr lang="en-US" sz="1800" dirty="0" smtClean="0">
                <a:solidFill>
                  <a:srgbClr val="0000CC"/>
                </a:solidFill>
              </a:rPr>
              <a:t>, sphere-swept volumes: sphere, capsule, lozenge)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Picking</a:t>
            </a:r>
            <a:r>
              <a:rPr lang="en-US" sz="1800" dirty="0" smtClean="0">
                <a:solidFill>
                  <a:srgbClr val="800000"/>
                </a:solidFill>
              </a:rPr>
              <a:t>: Allowing User to Select Objects in Scene</a:t>
            </a:r>
            <a:endParaRPr lang="en-US" sz="1800" u="sng" dirty="0" smtClean="0">
              <a:solidFill>
                <a:srgbClr val="800000"/>
              </a:solidFill>
            </a:endParaRP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Selection mode</a:t>
            </a:r>
            <a:r>
              <a:rPr lang="en-US" sz="1800" dirty="0" smtClean="0">
                <a:solidFill>
                  <a:srgbClr val="0000CC"/>
                </a:solidFill>
              </a:rPr>
              <a:t>: mode when cursor (“mouse”) is active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Name stack</a:t>
            </a:r>
            <a:r>
              <a:rPr lang="en-US" sz="1800" dirty="0" smtClean="0">
                <a:solidFill>
                  <a:srgbClr val="0000CC"/>
                </a:solidFill>
              </a:rPr>
              <a:t>: </a:t>
            </a:r>
            <a:r>
              <a:rPr lang="en-US" sz="1800" u="sng" dirty="0" smtClean="0">
                <a:solidFill>
                  <a:srgbClr val="0000CC"/>
                </a:solidFill>
              </a:rPr>
              <a:t>l</a:t>
            </a:r>
            <a:r>
              <a:rPr lang="en-US" sz="1800" dirty="0" smtClean="0">
                <a:solidFill>
                  <a:srgbClr val="0000CC"/>
                </a:solidFill>
              </a:rPr>
              <a:t>ast </a:t>
            </a:r>
            <a:r>
              <a:rPr lang="en-US" sz="1800" u="sng" dirty="0" smtClean="0">
                <a:solidFill>
                  <a:srgbClr val="0000CC"/>
                </a:solidFill>
              </a:rPr>
              <a:t>i</a:t>
            </a:r>
            <a:r>
              <a:rPr lang="en-US" sz="1800" dirty="0" smtClean="0">
                <a:solidFill>
                  <a:srgbClr val="0000CC"/>
                </a:solidFill>
              </a:rPr>
              <a:t>n, </a:t>
            </a:r>
            <a:r>
              <a:rPr lang="en-US" sz="1800" u="sng" dirty="0" smtClean="0">
                <a:solidFill>
                  <a:srgbClr val="0000CC"/>
                </a:solidFill>
              </a:rPr>
              <a:t>f</a:t>
            </a:r>
            <a:r>
              <a:rPr lang="en-US" sz="1800" dirty="0" smtClean="0">
                <a:solidFill>
                  <a:srgbClr val="0000CC"/>
                </a:solidFill>
              </a:rPr>
              <a:t>irst </a:t>
            </a:r>
            <a:r>
              <a:rPr lang="en-US" sz="1800" u="sng" dirty="0" smtClean="0">
                <a:solidFill>
                  <a:srgbClr val="0000CC"/>
                </a:solidFill>
              </a:rPr>
              <a:t>o</a:t>
            </a:r>
            <a:r>
              <a:rPr lang="en-US" sz="1800" dirty="0" smtClean="0">
                <a:solidFill>
                  <a:srgbClr val="0000CC"/>
                </a:solidFill>
              </a:rPr>
              <a:t>ut data structure holding object names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Hit records</a:t>
            </a:r>
            <a:r>
              <a:rPr lang="en-US" sz="1800" dirty="0" smtClean="0">
                <a:solidFill>
                  <a:srgbClr val="0000CC"/>
                </a:solidFill>
              </a:rPr>
              <a:t>: ID, depth info for intersections with view volume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Selection buffer</a:t>
            </a:r>
            <a:r>
              <a:rPr lang="en-US" sz="1800" dirty="0" smtClean="0">
                <a:solidFill>
                  <a:srgbClr val="0000CC"/>
                </a:solidFill>
              </a:rPr>
              <a:t>: holds hits, depth (compare: frame/z-buffer)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Color coding</a:t>
            </a:r>
            <a:r>
              <a:rPr lang="en-US" sz="1800" dirty="0" smtClean="0">
                <a:solidFill>
                  <a:srgbClr val="0000CC"/>
                </a:solidFill>
              </a:rPr>
              <a:t>: using color to represent </a:t>
            </a:r>
            <a:r>
              <a:rPr lang="en-US" sz="1800" dirty="0" err="1" smtClean="0">
                <a:solidFill>
                  <a:srgbClr val="0000CC"/>
                </a:solidFill>
              </a:rPr>
              <a:t>pickable</a:t>
            </a:r>
            <a:r>
              <a:rPr lang="en-US" sz="1800" dirty="0" smtClean="0">
                <a:solidFill>
                  <a:srgbClr val="0000CC"/>
                </a:solidFill>
              </a:rPr>
              <a:t> object 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>
            <a:off x="533400" y="1060450"/>
            <a:ext cx="7166757" cy="1835150"/>
            <a:chOff x="533400" y="4413250"/>
            <a:chExt cx="7166757" cy="1835150"/>
          </a:xfrm>
        </p:grpSpPr>
        <p:grpSp>
          <p:nvGrpSpPr>
            <p:cNvPr id="3" name="Group 34"/>
            <p:cNvGrpSpPr/>
            <p:nvPr/>
          </p:nvGrpSpPr>
          <p:grpSpPr>
            <a:xfrm>
              <a:off x="533400" y="4413250"/>
              <a:ext cx="4800600" cy="1835150"/>
              <a:chOff x="533400" y="4470400"/>
              <a:chExt cx="4800600" cy="183515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905000" y="4700111"/>
                <a:ext cx="34290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>
                    <a:solidFill>
                      <a:srgbClr val="003366"/>
                    </a:solidFill>
                  </a:rPr>
                  <a:t>Steve Rotenberg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Visiting Lecturer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Graphics Lab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University of California – San Diego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CEO/Chief Scientist, </a:t>
                </a:r>
                <a:r>
                  <a:rPr lang="en-US" sz="1200" dirty="0" err="1" smtClean="0">
                    <a:solidFill>
                      <a:srgbClr val="003366"/>
                    </a:solidFill>
                  </a:rPr>
                  <a:t>PixelActive</a:t>
                </a:r>
                <a:endParaRPr lang="en-US" sz="1200" dirty="0" smtClean="0">
                  <a:solidFill>
                    <a:srgbClr val="003366"/>
                  </a:solidFill>
                </a:endParaRPr>
              </a:p>
              <a:p>
                <a:r>
                  <a:rPr lang="en-US" sz="1200" dirty="0" smtClean="0">
                    <a:hlinkClick r:id="rId4"/>
                  </a:rPr>
                  <a:t>http://graphics.ucsd.edu</a:t>
                </a:r>
                <a:endParaRPr lang="en-US" sz="1200" dirty="0" smtClean="0">
                  <a:solidFill>
                    <a:srgbClr val="003366"/>
                  </a:solidFill>
                </a:endParaRPr>
              </a:p>
            </p:txBody>
          </p:sp>
          <p:pic>
            <p:nvPicPr>
              <p:cNvPr id="34" name="Picture 33" descr="smugglers_run-front_large.jp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33400" y="4470400"/>
                <a:ext cx="1295400" cy="1835150"/>
              </a:xfrm>
              <a:prstGeom prst="rect">
                <a:avLst/>
              </a:prstGeom>
            </p:spPr>
          </p:pic>
        </p:grpSp>
        <p:pic>
          <p:nvPicPr>
            <p:cNvPr id="36" name="Picture 35" descr="UCSD_logo_top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18982" y="5243513"/>
              <a:ext cx="1781175" cy="276225"/>
            </a:xfrm>
            <a:prstGeom prst="rect">
              <a:avLst/>
            </a:prstGeom>
          </p:spPr>
        </p:pic>
      </p:grpSp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Acknowledgements: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Collisions, Data Structures, Picking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33400" y="3098452"/>
            <a:ext cx="7467600" cy="1549748"/>
            <a:chOff x="533400" y="1066800"/>
            <a:chExt cx="7467600" cy="1549748"/>
          </a:xfrm>
        </p:grpSpPr>
        <p:sp>
          <p:nvSpPr>
            <p:cNvPr id="19" name="Rectangle 18"/>
            <p:cNvSpPr/>
            <p:nvPr/>
          </p:nvSpPr>
          <p:spPr>
            <a:xfrm>
              <a:off x="1905000" y="1182469"/>
              <a:ext cx="3200400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 smtClean="0">
                  <a:solidFill>
                    <a:srgbClr val="3366CC"/>
                  </a:solidFill>
                </a:rPr>
                <a:t>Glenn G. Chappell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</a:rPr>
                <a:t>Associate Professor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</a:rPr>
                <a:t>Department of Computer Science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</a:rPr>
                <a:t>University of Alaska Fairbanks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  <a:hlinkClick r:id="rId7"/>
                </a:rPr>
                <a:t>http://www.cs.uaf.edu/~chappell/</a:t>
              </a:r>
              <a:endParaRPr lang="en-US" sz="1200" dirty="0" smtClean="0">
                <a:solidFill>
                  <a:srgbClr val="3366CC"/>
                </a:solidFill>
              </a:endParaRPr>
            </a:p>
          </p:txBody>
        </p:sp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flipH="1">
              <a:off x="533400" y="1066800"/>
              <a:ext cx="1295400" cy="1549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uaf-banner-opaque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05207" y="1581116"/>
              <a:ext cx="2095793" cy="495369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533400" y="4876801"/>
            <a:ext cx="7591425" cy="1295399"/>
            <a:chOff x="533400" y="4800601"/>
            <a:chExt cx="7591425" cy="1295399"/>
          </a:xfrm>
        </p:grpSpPr>
        <p:sp>
          <p:nvSpPr>
            <p:cNvPr id="13" name="Rectangle 12"/>
            <p:cNvSpPr/>
            <p:nvPr/>
          </p:nvSpPr>
          <p:spPr>
            <a:xfrm>
              <a:off x="1905000" y="4820436"/>
              <a:ext cx="3200400" cy="12557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 smtClean="0">
                  <a:solidFill>
                    <a:schemeClr val="bg1">
                      <a:lumMod val="50000"/>
                    </a:schemeClr>
                  </a:solidFill>
                </a:rPr>
                <a:t>Edward Angel</a:t>
              </a:r>
            </a:p>
            <a:p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Professor Emeritus of Computer Science</a:t>
              </a:r>
            </a:p>
            <a:p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Founding Director, ARTS Lab</a:t>
              </a:r>
            </a:p>
            <a:p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</a:rPr>
                <a:t>University of New Mexico</a:t>
              </a:r>
            </a:p>
            <a:p>
              <a:r>
                <a:rPr lang="en-US" sz="1200" dirty="0" smtClean="0">
                  <a:solidFill>
                    <a:schemeClr val="bg1">
                      <a:lumMod val="50000"/>
                    </a:schemeClr>
                  </a:solidFill>
                  <a:hlinkClick r:id="rId10"/>
                </a:rPr>
                <a:t>http://www.cs.unm.edu/~angel/</a:t>
              </a:r>
              <a:endParaRPr lang="en-US" sz="12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pic>
          <p:nvPicPr>
            <p:cNvPr id="16" name="Picture 15" descr="unm_logo.gif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15025" y="5214871"/>
              <a:ext cx="2209800" cy="466859"/>
            </a:xfrm>
            <a:prstGeom prst="rect">
              <a:avLst/>
            </a:prstGeom>
          </p:spPr>
        </p:pic>
        <p:pic>
          <p:nvPicPr>
            <p:cNvPr id="20" name="Picture 19" descr="EdAngel.jp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33400" y="4800601"/>
              <a:ext cx="1295399" cy="129539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305800" cy="4953000"/>
          </a:xfrm>
        </p:spPr>
        <p:txBody>
          <a:bodyPr/>
          <a:lstStyle/>
          <a:p>
            <a:r>
              <a:rPr lang="en-US" b="1" dirty="0" smtClean="0"/>
              <a:t>Scene Graphs</a:t>
            </a:r>
            <a:endParaRPr lang="en-US" sz="2000" b="1" dirty="0"/>
          </a:p>
          <a:p>
            <a:pPr lvl="1"/>
            <a:r>
              <a:rPr lang="en-US" b="1" dirty="0" smtClean="0"/>
              <a:t>Organized </a:t>
            </a:r>
            <a:r>
              <a:rPr lang="en-US" b="1" dirty="0"/>
              <a:t>by how </a:t>
            </a:r>
            <a:r>
              <a:rPr lang="en-US" b="1" dirty="0" smtClean="0"/>
              <a:t>scene </a:t>
            </a:r>
            <a:r>
              <a:rPr lang="en-US" b="1" dirty="0"/>
              <a:t>is </a:t>
            </a:r>
            <a:r>
              <a:rPr lang="en-US" b="1" dirty="0" smtClean="0"/>
              <a:t>constructed</a:t>
            </a:r>
          </a:p>
          <a:p>
            <a:pPr lvl="1"/>
            <a:r>
              <a:rPr lang="en-US" b="1" dirty="0" smtClean="0"/>
              <a:t>Nodes </a:t>
            </a:r>
            <a:r>
              <a:rPr lang="en-US" b="1" dirty="0"/>
              <a:t>hold </a:t>
            </a:r>
            <a:r>
              <a:rPr lang="en-US" b="1" dirty="0" smtClean="0"/>
              <a:t>objects</a:t>
            </a:r>
            <a:endParaRPr lang="en-US" b="1" dirty="0"/>
          </a:p>
          <a:p>
            <a:r>
              <a:rPr lang="en-US" b="1" u="sng" dirty="0" smtClean="0"/>
              <a:t>C</a:t>
            </a:r>
            <a:r>
              <a:rPr lang="en-US" b="1" dirty="0" smtClean="0"/>
              <a:t>onstructive </a:t>
            </a:r>
            <a:r>
              <a:rPr lang="en-US" b="1" u="sng" dirty="0" smtClean="0"/>
              <a:t>S</a:t>
            </a:r>
            <a:r>
              <a:rPr lang="en-US" b="1" dirty="0" smtClean="0"/>
              <a:t>olid </a:t>
            </a:r>
            <a:r>
              <a:rPr lang="en-US" b="1" u="sng" dirty="0" smtClean="0"/>
              <a:t>G</a:t>
            </a:r>
            <a:r>
              <a:rPr lang="en-US" b="1" dirty="0" smtClean="0"/>
              <a:t>eometry (CSG) Trees</a:t>
            </a:r>
            <a:endParaRPr lang="en-US" sz="1600" b="1" dirty="0" smtClean="0"/>
          </a:p>
          <a:p>
            <a:pPr lvl="1"/>
            <a:r>
              <a:rPr lang="en-US" b="1" dirty="0" smtClean="0"/>
              <a:t>Organized </a:t>
            </a:r>
            <a:r>
              <a:rPr lang="en-US" b="1" dirty="0"/>
              <a:t>by how </a:t>
            </a:r>
            <a:r>
              <a:rPr lang="en-US" b="1" dirty="0" smtClean="0"/>
              <a:t>scene </a:t>
            </a:r>
            <a:r>
              <a:rPr lang="en-US" b="1" dirty="0"/>
              <a:t>is </a:t>
            </a:r>
            <a:r>
              <a:rPr lang="en-US" b="1" dirty="0" smtClean="0"/>
              <a:t>constructed</a:t>
            </a:r>
          </a:p>
          <a:p>
            <a:pPr lvl="1"/>
            <a:r>
              <a:rPr lang="en-US" b="1" dirty="0" smtClean="0"/>
              <a:t>Leaves </a:t>
            </a:r>
            <a:r>
              <a:rPr lang="en-US" b="1" dirty="0"/>
              <a:t>hold 3-D </a:t>
            </a:r>
            <a:r>
              <a:rPr lang="en-US" b="1" dirty="0" smtClean="0"/>
              <a:t>primitives</a:t>
            </a:r>
          </a:p>
          <a:p>
            <a:pPr lvl="1"/>
            <a:r>
              <a:rPr lang="en-US" b="1" dirty="0" smtClean="0"/>
              <a:t>Internal </a:t>
            </a:r>
            <a:r>
              <a:rPr lang="en-US" b="1" dirty="0"/>
              <a:t>nodes hold set </a:t>
            </a:r>
            <a:r>
              <a:rPr lang="en-US" b="1" dirty="0" smtClean="0"/>
              <a:t>operations</a:t>
            </a:r>
            <a:endParaRPr lang="en-US" b="1" dirty="0"/>
          </a:p>
          <a:p>
            <a:r>
              <a:rPr lang="en-US" b="1" u="sng" dirty="0" smtClean="0"/>
              <a:t>B</a:t>
            </a:r>
            <a:r>
              <a:rPr lang="en-US" b="1" dirty="0" smtClean="0"/>
              <a:t>inary </a:t>
            </a:r>
            <a:r>
              <a:rPr lang="en-US" b="1" u="sng" dirty="0" smtClean="0"/>
              <a:t>S</a:t>
            </a:r>
            <a:r>
              <a:rPr lang="en-US" b="1" dirty="0" smtClean="0"/>
              <a:t>pace </a:t>
            </a:r>
            <a:r>
              <a:rPr lang="en-US" b="1" u="sng" dirty="0" smtClean="0"/>
              <a:t>P</a:t>
            </a:r>
            <a:r>
              <a:rPr lang="en-US" b="1" dirty="0" smtClean="0"/>
              <a:t>artitioning (BSP) Trees</a:t>
            </a:r>
            <a:endParaRPr lang="en-US" sz="1600" b="1" dirty="0" smtClean="0"/>
          </a:p>
          <a:p>
            <a:pPr lvl="1"/>
            <a:r>
              <a:rPr lang="en-US" b="1" dirty="0" smtClean="0"/>
              <a:t>Organized </a:t>
            </a:r>
            <a:r>
              <a:rPr lang="en-US" b="1" dirty="0"/>
              <a:t>by spatial relationships in </a:t>
            </a:r>
            <a:r>
              <a:rPr lang="en-US" b="1" dirty="0" smtClean="0"/>
              <a:t>scene</a:t>
            </a:r>
          </a:p>
          <a:p>
            <a:pPr lvl="1"/>
            <a:r>
              <a:rPr lang="en-US" b="1" dirty="0" smtClean="0"/>
              <a:t>Nodes </a:t>
            </a:r>
            <a:r>
              <a:rPr lang="en-US" b="1" dirty="0"/>
              <a:t>hold facets (in 3-D, polygons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 err="1" smtClean="0"/>
              <a:t>Quadtrees</a:t>
            </a:r>
            <a:r>
              <a:rPr lang="en-US" b="1" dirty="0" smtClean="0"/>
              <a:t> &amp; </a:t>
            </a:r>
            <a:r>
              <a:rPr lang="en-US" b="1" dirty="0" err="1" smtClean="0"/>
              <a:t>Octrees</a:t>
            </a:r>
            <a:endParaRPr lang="en-US" sz="1600" b="1" dirty="0" smtClean="0"/>
          </a:p>
          <a:p>
            <a:pPr lvl="1"/>
            <a:r>
              <a:rPr lang="en-US" b="1" dirty="0" smtClean="0"/>
              <a:t>Organized spatially</a:t>
            </a:r>
          </a:p>
          <a:p>
            <a:pPr lvl="1"/>
            <a:r>
              <a:rPr lang="en-US" b="1" dirty="0" smtClean="0"/>
              <a:t>Nodes </a:t>
            </a:r>
            <a:r>
              <a:rPr lang="en-US" b="1" dirty="0"/>
              <a:t>represent regions in </a:t>
            </a:r>
            <a:r>
              <a:rPr lang="en-US" b="1" dirty="0" smtClean="0"/>
              <a:t>space</a:t>
            </a:r>
          </a:p>
          <a:p>
            <a:pPr lvl="1"/>
            <a:r>
              <a:rPr lang="en-US" b="1" dirty="0" smtClean="0"/>
              <a:t>Leaves </a:t>
            </a:r>
            <a:r>
              <a:rPr lang="en-US" b="1" dirty="0"/>
              <a:t>hold </a:t>
            </a:r>
            <a:r>
              <a:rPr lang="en-US" b="1" dirty="0" smtClean="0"/>
              <a:t>objects</a:t>
            </a:r>
            <a:endParaRPr lang="en-US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Tree Representations for Scenes</a:t>
            </a:r>
            <a:endParaRPr lang="en-US" sz="2000" dirty="0" smtClean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1" name="Picture 10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45438" cy="4724400"/>
          </a:xfrm>
        </p:spPr>
        <p:txBody>
          <a:bodyPr/>
          <a:lstStyle/>
          <a:p>
            <a:r>
              <a:rPr lang="en-US" sz="1800" b="1" dirty="0"/>
              <a:t>We think of scene graphs as looking like the tree on the left.</a:t>
            </a:r>
          </a:p>
          <a:p>
            <a:r>
              <a:rPr lang="en-US" sz="1800" b="1" dirty="0"/>
              <a:t>However, it is often convenient to implement them as shown on the right.</a:t>
            </a:r>
          </a:p>
          <a:p>
            <a:pPr lvl="1"/>
            <a:r>
              <a:rPr lang="en-US" sz="1600" b="1" dirty="0"/>
              <a:t>Implementation is a B-tree.</a:t>
            </a:r>
          </a:p>
          <a:p>
            <a:pPr lvl="1"/>
            <a:r>
              <a:rPr lang="en-US" sz="1600" b="1" dirty="0"/>
              <a:t>Child pointers are first-logical-child and next-logical-sibling.</a:t>
            </a:r>
          </a:p>
          <a:p>
            <a:pPr lvl="1"/>
            <a:r>
              <a:rPr lang="en-US" sz="1600" b="1" dirty="0"/>
              <a:t>Then traversing the logical tree is a simple pre-order traversal of the physical tree. This is how we draw.</a:t>
            </a:r>
          </a:p>
        </p:txBody>
      </p:sp>
      <p:sp>
        <p:nvSpPr>
          <p:cNvPr id="515076" name="Line 4"/>
          <p:cNvSpPr>
            <a:spLocks noChangeShapeType="1"/>
          </p:cNvSpPr>
          <p:nvPr/>
        </p:nvSpPr>
        <p:spPr bwMode="blackGray">
          <a:xfrm flipH="1">
            <a:off x="5715000" y="36576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77" name="Line 5"/>
          <p:cNvSpPr>
            <a:spLocks noChangeShapeType="1"/>
          </p:cNvSpPr>
          <p:nvPr/>
        </p:nvSpPr>
        <p:spPr bwMode="blackGray">
          <a:xfrm flipH="1" flipV="1">
            <a:off x="5715000" y="41148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78" name="Line 6"/>
          <p:cNvSpPr>
            <a:spLocks noChangeShapeType="1"/>
          </p:cNvSpPr>
          <p:nvPr/>
        </p:nvSpPr>
        <p:spPr bwMode="blackGray">
          <a:xfrm flipH="1" flipV="1">
            <a:off x="6172200" y="41148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79" name="Line 7"/>
          <p:cNvSpPr>
            <a:spLocks noChangeShapeType="1"/>
          </p:cNvSpPr>
          <p:nvPr/>
        </p:nvSpPr>
        <p:spPr bwMode="blackGray">
          <a:xfrm flipH="1">
            <a:off x="5181600" y="41148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0" name="Line 8"/>
          <p:cNvSpPr>
            <a:spLocks noChangeShapeType="1"/>
          </p:cNvSpPr>
          <p:nvPr/>
        </p:nvSpPr>
        <p:spPr bwMode="blackGray">
          <a:xfrm flipH="1" flipV="1">
            <a:off x="5181600" y="45720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1" name="Line 9"/>
          <p:cNvSpPr>
            <a:spLocks noChangeShapeType="1"/>
          </p:cNvSpPr>
          <p:nvPr/>
        </p:nvSpPr>
        <p:spPr bwMode="blackGray">
          <a:xfrm flipH="1">
            <a:off x="6477000" y="41148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2" name="Line 10"/>
          <p:cNvSpPr>
            <a:spLocks noChangeShapeType="1"/>
          </p:cNvSpPr>
          <p:nvPr/>
        </p:nvSpPr>
        <p:spPr bwMode="blackGray">
          <a:xfrm>
            <a:off x="6477000" y="45720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3" name="Line 11"/>
          <p:cNvSpPr>
            <a:spLocks noChangeShapeType="1"/>
          </p:cNvSpPr>
          <p:nvPr/>
        </p:nvSpPr>
        <p:spPr bwMode="blackGray">
          <a:xfrm>
            <a:off x="5562600" y="5029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4" name="Line 12"/>
          <p:cNvSpPr>
            <a:spLocks noChangeShapeType="1"/>
          </p:cNvSpPr>
          <p:nvPr/>
        </p:nvSpPr>
        <p:spPr bwMode="blackGray">
          <a:xfrm>
            <a:off x="5181600" y="5029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5" name="Line 13"/>
          <p:cNvSpPr>
            <a:spLocks noChangeShapeType="1"/>
          </p:cNvSpPr>
          <p:nvPr/>
        </p:nvSpPr>
        <p:spPr bwMode="blackGray">
          <a:xfrm flipH="1">
            <a:off x="5181600" y="45720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6" name="Line 14"/>
          <p:cNvSpPr>
            <a:spLocks noChangeShapeType="1"/>
          </p:cNvSpPr>
          <p:nvPr/>
        </p:nvSpPr>
        <p:spPr bwMode="blackGray">
          <a:xfrm flipH="1">
            <a:off x="2590800" y="36576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7" name="Line 15"/>
          <p:cNvSpPr>
            <a:spLocks noChangeShapeType="1"/>
          </p:cNvSpPr>
          <p:nvPr/>
        </p:nvSpPr>
        <p:spPr bwMode="blackGray">
          <a:xfrm flipH="1" flipV="1">
            <a:off x="2895600" y="36576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8" name="Line 16"/>
          <p:cNvSpPr>
            <a:spLocks noChangeShapeType="1"/>
          </p:cNvSpPr>
          <p:nvPr/>
        </p:nvSpPr>
        <p:spPr bwMode="blackGray">
          <a:xfrm flipH="1" flipV="1">
            <a:off x="2895600" y="3657600"/>
            <a:ext cx="609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9" name="Line 17"/>
          <p:cNvSpPr>
            <a:spLocks noChangeShapeType="1"/>
          </p:cNvSpPr>
          <p:nvPr/>
        </p:nvSpPr>
        <p:spPr bwMode="blackGray">
          <a:xfrm flipH="1">
            <a:off x="2057400" y="41148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0" name="Line 18"/>
          <p:cNvSpPr>
            <a:spLocks noChangeShapeType="1"/>
          </p:cNvSpPr>
          <p:nvPr/>
        </p:nvSpPr>
        <p:spPr bwMode="blackGray">
          <a:xfrm flipH="1" flipV="1">
            <a:off x="2590800" y="4114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1" name="Line 19"/>
          <p:cNvSpPr>
            <a:spLocks noChangeShapeType="1"/>
          </p:cNvSpPr>
          <p:nvPr/>
        </p:nvSpPr>
        <p:spPr bwMode="blackGray">
          <a:xfrm flipH="1">
            <a:off x="3352800" y="41148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2" name="Line 20"/>
          <p:cNvSpPr>
            <a:spLocks noChangeShapeType="1"/>
          </p:cNvSpPr>
          <p:nvPr/>
        </p:nvSpPr>
        <p:spPr bwMode="blackGray">
          <a:xfrm>
            <a:off x="3505200" y="41148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3" name="Line 21"/>
          <p:cNvSpPr>
            <a:spLocks noChangeShapeType="1"/>
          </p:cNvSpPr>
          <p:nvPr/>
        </p:nvSpPr>
        <p:spPr bwMode="blackGray">
          <a:xfrm>
            <a:off x="2590800" y="45720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4" name="Oval 22"/>
          <p:cNvSpPr>
            <a:spLocks noChangeArrowheads="1"/>
          </p:cNvSpPr>
          <p:nvPr/>
        </p:nvSpPr>
        <p:spPr bwMode="blackGray">
          <a:xfrm>
            <a:off x="2743200" y="35052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5" name="Oval 23"/>
          <p:cNvSpPr>
            <a:spLocks noChangeArrowheads="1"/>
          </p:cNvSpPr>
          <p:nvPr/>
        </p:nvSpPr>
        <p:spPr bwMode="blackGray">
          <a:xfrm>
            <a:off x="24384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6" name="Oval 24"/>
          <p:cNvSpPr>
            <a:spLocks noChangeArrowheads="1"/>
          </p:cNvSpPr>
          <p:nvPr/>
        </p:nvSpPr>
        <p:spPr bwMode="blackGray">
          <a:xfrm>
            <a:off x="28956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7" name="Oval 25"/>
          <p:cNvSpPr>
            <a:spLocks noChangeArrowheads="1"/>
          </p:cNvSpPr>
          <p:nvPr/>
        </p:nvSpPr>
        <p:spPr bwMode="blackGray">
          <a:xfrm>
            <a:off x="32004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8" name="Oval 26"/>
          <p:cNvSpPr>
            <a:spLocks noChangeArrowheads="1"/>
          </p:cNvSpPr>
          <p:nvPr/>
        </p:nvSpPr>
        <p:spPr bwMode="blackGray">
          <a:xfrm>
            <a:off x="37338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9" name="Oval 27"/>
          <p:cNvSpPr>
            <a:spLocks noChangeArrowheads="1"/>
          </p:cNvSpPr>
          <p:nvPr/>
        </p:nvSpPr>
        <p:spPr bwMode="blackGray">
          <a:xfrm>
            <a:off x="19050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0" name="Oval 28"/>
          <p:cNvSpPr>
            <a:spLocks noChangeArrowheads="1"/>
          </p:cNvSpPr>
          <p:nvPr/>
        </p:nvSpPr>
        <p:spPr bwMode="blackGray">
          <a:xfrm>
            <a:off x="26670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1" name="Line 29"/>
          <p:cNvSpPr>
            <a:spLocks noChangeShapeType="1"/>
          </p:cNvSpPr>
          <p:nvPr/>
        </p:nvSpPr>
        <p:spPr bwMode="blackGray">
          <a:xfrm flipH="1">
            <a:off x="2438400" y="45720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2" name="Line 30"/>
          <p:cNvSpPr>
            <a:spLocks noChangeShapeType="1"/>
          </p:cNvSpPr>
          <p:nvPr/>
        </p:nvSpPr>
        <p:spPr bwMode="blackGray">
          <a:xfrm flipH="1">
            <a:off x="2057400" y="45720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3" name="Oval 31"/>
          <p:cNvSpPr>
            <a:spLocks noChangeArrowheads="1"/>
          </p:cNvSpPr>
          <p:nvPr/>
        </p:nvSpPr>
        <p:spPr bwMode="blackGray">
          <a:xfrm>
            <a:off x="22860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4" name="Oval 32"/>
          <p:cNvSpPr>
            <a:spLocks noChangeArrowheads="1"/>
          </p:cNvSpPr>
          <p:nvPr/>
        </p:nvSpPr>
        <p:spPr bwMode="blackGray">
          <a:xfrm>
            <a:off x="19050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5" name="Oval 33"/>
          <p:cNvSpPr>
            <a:spLocks noChangeArrowheads="1"/>
          </p:cNvSpPr>
          <p:nvPr/>
        </p:nvSpPr>
        <p:spPr bwMode="blackGray">
          <a:xfrm>
            <a:off x="24384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6" name="Text Box 34"/>
          <p:cNvSpPr txBox="1">
            <a:spLocks noChangeArrowheads="1"/>
          </p:cNvSpPr>
          <p:nvPr/>
        </p:nvSpPr>
        <p:spPr bwMode="blackGray">
          <a:xfrm>
            <a:off x="2133600" y="5334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Logical Tree</a:t>
            </a:r>
          </a:p>
        </p:txBody>
      </p:sp>
      <p:sp>
        <p:nvSpPr>
          <p:cNvPr id="515107" name="Text Box 35"/>
          <p:cNvSpPr txBox="1">
            <a:spLocks noChangeArrowheads="1"/>
          </p:cNvSpPr>
          <p:nvPr/>
        </p:nvSpPr>
        <p:spPr bwMode="blackGray">
          <a:xfrm>
            <a:off x="5257800" y="5334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Physical Tree</a:t>
            </a:r>
          </a:p>
        </p:txBody>
      </p:sp>
      <p:sp>
        <p:nvSpPr>
          <p:cNvPr id="515108" name="Oval 36"/>
          <p:cNvSpPr>
            <a:spLocks noChangeArrowheads="1"/>
          </p:cNvSpPr>
          <p:nvPr/>
        </p:nvSpPr>
        <p:spPr bwMode="blackGray">
          <a:xfrm>
            <a:off x="33528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9" name="Line 37"/>
          <p:cNvSpPr>
            <a:spLocks noChangeShapeType="1"/>
          </p:cNvSpPr>
          <p:nvPr/>
        </p:nvSpPr>
        <p:spPr bwMode="blackGray">
          <a:xfrm>
            <a:off x="6019800" y="3657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0" name="Line 38"/>
          <p:cNvSpPr>
            <a:spLocks noChangeShapeType="1"/>
          </p:cNvSpPr>
          <p:nvPr/>
        </p:nvSpPr>
        <p:spPr bwMode="blackGray">
          <a:xfrm>
            <a:off x="6629400" y="4114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1" name="Line 39"/>
          <p:cNvSpPr>
            <a:spLocks noChangeShapeType="1"/>
          </p:cNvSpPr>
          <p:nvPr/>
        </p:nvSpPr>
        <p:spPr bwMode="blackGray">
          <a:xfrm>
            <a:off x="7010400" y="4572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2" name="Line 40"/>
          <p:cNvSpPr>
            <a:spLocks noChangeShapeType="1"/>
          </p:cNvSpPr>
          <p:nvPr/>
        </p:nvSpPr>
        <p:spPr bwMode="blackGray">
          <a:xfrm>
            <a:off x="5715000" y="4572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3" name="Line 41"/>
          <p:cNvSpPr>
            <a:spLocks noChangeShapeType="1"/>
          </p:cNvSpPr>
          <p:nvPr/>
        </p:nvSpPr>
        <p:spPr bwMode="blackGray">
          <a:xfrm>
            <a:off x="5943600" y="5029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4" name="Line 42"/>
          <p:cNvSpPr>
            <a:spLocks noChangeShapeType="1"/>
          </p:cNvSpPr>
          <p:nvPr/>
        </p:nvSpPr>
        <p:spPr bwMode="blackGray">
          <a:xfrm flipH="1">
            <a:off x="5029200" y="5029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5" name="Line 43"/>
          <p:cNvSpPr>
            <a:spLocks noChangeShapeType="1"/>
          </p:cNvSpPr>
          <p:nvPr/>
        </p:nvSpPr>
        <p:spPr bwMode="blackGray">
          <a:xfrm flipH="1">
            <a:off x="5410200" y="5029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6" name="Line 44"/>
          <p:cNvSpPr>
            <a:spLocks noChangeShapeType="1"/>
          </p:cNvSpPr>
          <p:nvPr/>
        </p:nvSpPr>
        <p:spPr bwMode="blackGray">
          <a:xfrm flipH="1">
            <a:off x="5791200" y="5029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7" name="Line 45"/>
          <p:cNvSpPr>
            <a:spLocks noChangeShapeType="1"/>
          </p:cNvSpPr>
          <p:nvPr/>
        </p:nvSpPr>
        <p:spPr bwMode="blackGray">
          <a:xfrm flipH="1">
            <a:off x="5029200" y="45720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8" name="Line 46"/>
          <p:cNvSpPr>
            <a:spLocks noChangeShapeType="1"/>
          </p:cNvSpPr>
          <p:nvPr/>
        </p:nvSpPr>
        <p:spPr bwMode="blackGray">
          <a:xfrm flipH="1">
            <a:off x="6019800" y="41148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9" name="Line 47"/>
          <p:cNvSpPr>
            <a:spLocks noChangeShapeType="1"/>
          </p:cNvSpPr>
          <p:nvPr/>
        </p:nvSpPr>
        <p:spPr bwMode="blackGray">
          <a:xfrm flipH="1">
            <a:off x="6324600" y="45720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0" name="Line 48"/>
          <p:cNvSpPr>
            <a:spLocks noChangeShapeType="1"/>
          </p:cNvSpPr>
          <p:nvPr/>
        </p:nvSpPr>
        <p:spPr bwMode="blackGray">
          <a:xfrm flipH="1">
            <a:off x="6858000" y="45720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1" name="Oval 49"/>
          <p:cNvSpPr>
            <a:spLocks noChangeArrowheads="1"/>
          </p:cNvSpPr>
          <p:nvPr/>
        </p:nvSpPr>
        <p:spPr bwMode="blackGray">
          <a:xfrm>
            <a:off x="55626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2" name="Oval 50"/>
          <p:cNvSpPr>
            <a:spLocks noChangeArrowheads="1"/>
          </p:cNvSpPr>
          <p:nvPr/>
        </p:nvSpPr>
        <p:spPr bwMode="blackGray">
          <a:xfrm>
            <a:off x="60198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3" name="Oval 51"/>
          <p:cNvSpPr>
            <a:spLocks noChangeArrowheads="1"/>
          </p:cNvSpPr>
          <p:nvPr/>
        </p:nvSpPr>
        <p:spPr bwMode="blackGray">
          <a:xfrm>
            <a:off x="63246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4" name="Oval 52"/>
          <p:cNvSpPr>
            <a:spLocks noChangeArrowheads="1"/>
          </p:cNvSpPr>
          <p:nvPr/>
        </p:nvSpPr>
        <p:spPr bwMode="blackGray">
          <a:xfrm>
            <a:off x="50292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5" name="Oval 53"/>
          <p:cNvSpPr>
            <a:spLocks noChangeArrowheads="1"/>
          </p:cNvSpPr>
          <p:nvPr/>
        </p:nvSpPr>
        <p:spPr bwMode="blackGray">
          <a:xfrm>
            <a:off x="54102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6" name="Oval 54"/>
          <p:cNvSpPr>
            <a:spLocks noChangeArrowheads="1"/>
          </p:cNvSpPr>
          <p:nvPr/>
        </p:nvSpPr>
        <p:spPr bwMode="blackGray">
          <a:xfrm>
            <a:off x="5867400" y="35052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7" name="Oval 55"/>
          <p:cNvSpPr>
            <a:spLocks noChangeArrowheads="1"/>
          </p:cNvSpPr>
          <p:nvPr/>
        </p:nvSpPr>
        <p:spPr bwMode="blackGray">
          <a:xfrm>
            <a:off x="68580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8" name="Oval 56"/>
          <p:cNvSpPr>
            <a:spLocks noChangeArrowheads="1"/>
          </p:cNvSpPr>
          <p:nvPr/>
        </p:nvSpPr>
        <p:spPr bwMode="blackGray">
          <a:xfrm>
            <a:off x="57912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9" name="Oval 57"/>
          <p:cNvSpPr>
            <a:spLocks noChangeArrowheads="1"/>
          </p:cNvSpPr>
          <p:nvPr/>
        </p:nvSpPr>
        <p:spPr bwMode="blackGray">
          <a:xfrm>
            <a:off x="55626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30" name="Oval 58"/>
          <p:cNvSpPr>
            <a:spLocks noChangeArrowheads="1"/>
          </p:cNvSpPr>
          <p:nvPr/>
        </p:nvSpPr>
        <p:spPr bwMode="blackGray">
          <a:xfrm>
            <a:off x="64770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31" name="Oval 59"/>
          <p:cNvSpPr>
            <a:spLocks noChangeArrowheads="1"/>
          </p:cNvSpPr>
          <p:nvPr/>
        </p:nvSpPr>
        <p:spPr bwMode="blackGray">
          <a:xfrm>
            <a:off x="50292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[2]: 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Scene Graphs as B-Trees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68" name="Picture 67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BSP tree: type of </a:t>
            </a:r>
            <a:r>
              <a:rPr lang="en-US" sz="2000" b="1" dirty="0"/>
              <a:t>binary </a:t>
            </a:r>
            <a:r>
              <a:rPr lang="en-US" sz="2000" b="1" dirty="0" smtClean="0"/>
              <a:t>tree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Nodes can have 0, 1, or two </a:t>
            </a:r>
            <a:r>
              <a:rPr lang="en-US" sz="1800" b="1" dirty="0" smtClean="0"/>
              <a:t>children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Order of child nodes matters, and if a node has just 1 child, it matters whether this is its left or right </a:t>
            </a:r>
            <a:r>
              <a:rPr lang="en-US" sz="1800" b="1" dirty="0" smtClean="0"/>
              <a:t>child</a:t>
            </a: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Each node holds a </a:t>
            </a:r>
            <a:r>
              <a:rPr lang="en-US" sz="2000" b="1" dirty="0" smtClean="0"/>
              <a:t>facet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This may be only part of a facet from </a:t>
            </a:r>
            <a:r>
              <a:rPr lang="en-US" sz="1800" b="1" dirty="0" smtClean="0"/>
              <a:t>original scene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When constructing a BSP tree, we may need to split </a:t>
            </a:r>
            <a:r>
              <a:rPr lang="en-US" sz="1800" b="1" dirty="0" smtClean="0"/>
              <a:t>facets</a:t>
            </a: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Organization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Each facet lies in a unique </a:t>
            </a:r>
            <a:r>
              <a:rPr lang="en-US" sz="1800" b="1" dirty="0" smtClean="0"/>
              <a:t>plane</a:t>
            </a:r>
            <a:endParaRPr lang="en-US" sz="18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In 2-D, a unique </a:t>
            </a:r>
            <a:r>
              <a:rPr lang="en-US" sz="1600" b="1" dirty="0" smtClean="0"/>
              <a:t>line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For each facet, we choose one side of its plane to be </a:t>
            </a:r>
            <a:r>
              <a:rPr lang="en-US" sz="1800" b="1" dirty="0" smtClean="0"/>
              <a:t>“outside” Other direction: </a:t>
            </a:r>
            <a:r>
              <a:rPr lang="en-US" sz="1800" b="1" dirty="0"/>
              <a:t>“inside</a:t>
            </a:r>
            <a:r>
              <a:rPr lang="en-US" sz="1800" b="1" dirty="0" smtClean="0"/>
              <a:t>”</a:t>
            </a:r>
            <a:endParaRPr lang="en-US" sz="18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This can be </a:t>
            </a:r>
            <a:r>
              <a:rPr lang="en-US" sz="1600" b="1" dirty="0" smtClean="0"/>
              <a:t>the side </a:t>
            </a:r>
            <a:r>
              <a:rPr lang="en-US" sz="1600" b="1" dirty="0"/>
              <a:t>the normal vector points </a:t>
            </a:r>
            <a:r>
              <a:rPr lang="en-US" sz="1600" b="1" dirty="0" smtClean="0"/>
              <a:t>toward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Rule: For each </a:t>
            </a:r>
            <a:r>
              <a:rPr lang="en-US" sz="1800" b="1" dirty="0" smtClean="0"/>
              <a:t>node</a:t>
            </a:r>
            <a:endParaRPr lang="en-US" sz="18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Its left descendant </a:t>
            </a:r>
            <a:r>
              <a:rPr lang="en-US" sz="1600" b="1" dirty="0" err="1"/>
              <a:t>subtree</a:t>
            </a:r>
            <a:r>
              <a:rPr lang="en-US" sz="1600" b="1" dirty="0"/>
              <a:t> holds only facets “inside” </a:t>
            </a:r>
            <a:r>
              <a:rPr lang="en-US" sz="1600" b="1" dirty="0" smtClean="0"/>
              <a:t>it</a:t>
            </a:r>
            <a:endParaRPr lang="en-US" sz="16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Its right descendant </a:t>
            </a:r>
            <a:r>
              <a:rPr lang="en-US" sz="1600" b="1" dirty="0" err="1"/>
              <a:t>subtree</a:t>
            </a:r>
            <a:r>
              <a:rPr lang="en-US" sz="1600" b="1" dirty="0"/>
              <a:t> holds only facets “outside” </a:t>
            </a:r>
            <a:r>
              <a:rPr lang="en-US" sz="1600" b="1" dirty="0" smtClean="0"/>
              <a:t>it</a:t>
            </a:r>
            <a:endParaRPr lang="en-US" sz="1600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[3]: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B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inary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pace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P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artitioning (BSP) Tree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2" name="Picture 11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/>
              <a:t>Suppose we are given the following (2-D) facets and</a:t>
            </a:r>
            <a:br>
              <a:rPr lang="en-US" sz="1600" dirty="0"/>
            </a:br>
            <a:r>
              <a:rPr lang="en-US" sz="1600" dirty="0"/>
              <a:t>“outside” directions: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 smtClean="0"/>
              <a:t>We </a:t>
            </a:r>
            <a:r>
              <a:rPr lang="en-US" sz="1600" dirty="0"/>
              <a:t>iterate through the facets in numerical </a:t>
            </a:r>
            <a:r>
              <a:rPr lang="en-US" sz="1600" dirty="0" smtClean="0"/>
              <a:t>order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Facet </a:t>
            </a:r>
            <a:r>
              <a:rPr lang="en-US" sz="1400" dirty="0"/>
              <a:t>1 becomes the </a:t>
            </a:r>
            <a:r>
              <a:rPr lang="en-US" sz="1400" dirty="0" smtClean="0"/>
              <a:t>root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Facet </a:t>
            </a:r>
            <a:r>
              <a:rPr lang="en-US" sz="1400" dirty="0"/>
              <a:t>2 is inside of </a:t>
            </a:r>
            <a:r>
              <a:rPr lang="en-US" sz="1400" dirty="0" smtClean="0"/>
              <a:t>1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Thus</a:t>
            </a:r>
            <a:r>
              <a:rPr lang="en-US" sz="1400" dirty="0"/>
              <a:t>, after facet 2, we have the following BSP tree: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Facet 3 is partially inside facet 1 and partially outside.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We split facet 3 along the line containing facet </a:t>
            </a:r>
            <a:r>
              <a:rPr lang="en-US" sz="1400" dirty="0" smtClean="0"/>
              <a:t>1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1400" dirty="0"/>
              <a:t>The resulting facets are 3a and </a:t>
            </a:r>
            <a:r>
              <a:rPr lang="en-US" sz="1400" dirty="0" smtClean="0"/>
              <a:t>3b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They </a:t>
            </a:r>
            <a:r>
              <a:rPr lang="en-US" sz="1400" dirty="0"/>
              <a:t>inherit </a:t>
            </a:r>
            <a:r>
              <a:rPr lang="en-US" sz="1400" dirty="0" smtClean="0"/>
              <a:t>their “outside</a:t>
            </a:r>
            <a:r>
              <a:rPr lang="en-US" sz="1400" dirty="0"/>
              <a:t>” directions from facet </a:t>
            </a:r>
            <a:r>
              <a:rPr lang="en-US" sz="1400" dirty="0" smtClean="0"/>
              <a:t>3</a:t>
            </a:r>
            <a:endParaRPr lang="en-US" sz="1400" dirty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We place facets 3a and 3b </a:t>
            </a:r>
            <a:r>
              <a:rPr lang="en-US" sz="1600" dirty="0" smtClean="0"/>
              <a:t>separately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400" dirty="0"/>
              <a:t>Facet 3a is inside facet 1 and outside facet </a:t>
            </a:r>
            <a:r>
              <a:rPr lang="en-US" sz="1400" dirty="0" smtClean="0"/>
              <a:t>2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1400" dirty="0"/>
              <a:t>Facet 3b is outside facet </a:t>
            </a:r>
            <a:r>
              <a:rPr lang="en-US" sz="1400" dirty="0" smtClean="0"/>
              <a:t>1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1600" dirty="0"/>
              <a:t>The final BSP tree looks like this: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527364" name="Line 4"/>
          <p:cNvSpPr>
            <a:spLocks noChangeShapeType="1"/>
          </p:cNvSpPr>
          <p:nvPr/>
        </p:nvSpPr>
        <p:spPr bwMode="blackGray">
          <a:xfrm>
            <a:off x="6781800" y="20574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7365" name="Line 5"/>
          <p:cNvSpPr>
            <a:spLocks noChangeShapeType="1"/>
          </p:cNvSpPr>
          <p:nvPr/>
        </p:nvSpPr>
        <p:spPr bwMode="blackGray">
          <a:xfrm>
            <a:off x="7467600" y="13716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7367" name="Line 7"/>
          <p:cNvSpPr>
            <a:spLocks noChangeShapeType="1"/>
          </p:cNvSpPr>
          <p:nvPr/>
        </p:nvSpPr>
        <p:spPr bwMode="blackGray">
          <a:xfrm>
            <a:off x="8229600" y="17526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934200" y="2057400"/>
            <a:ext cx="381000" cy="304800"/>
            <a:chOff x="6934200" y="1752600"/>
            <a:chExt cx="381000" cy="304800"/>
          </a:xfrm>
        </p:grpSpPr>
        <p:sp>
          <p:nvSpPr>
            <p:cNvPr id="527368" name="Line 8"/>
            <p:cNvSpPr>
              <a:spLocks noChangeShapeType="1"/>
            </p:cNvSpPr>
            <p:nvPr/>
          </p:nvSpPr>
          <p:spPr bwMode="blackGray">
            <a:xfrm>
              <a:off x="6934200" y="17526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1" name="Text Box 11"/>
            <p:cNvSpPr txBox="1">
              <a:spLocks noChangeArrowheads="1"/>
            </p:cNvSpPr>
            <p:nvPr/>
          </p:nvSpPr>
          <p:spPr bwMode="blackGray">
            <a:xfrm>
              <a:off x="6934200" y="1752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1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391400" y="1524000"/>
            <a:ext cx="381000" cy="381000"/>
            <a:chOff x="7391400" y="1219200"/>
            <a:chExt cx="381000" cy="381000"/>
          </a:xfrm>
        </p:grpSpPr>
        <p:sp>
          <p:nvSpPr>
            <p:cNvPr id="527369" name="Line 9"/>
            <p:cNvSpPr>
              <a:spLocks noChangeShapeType="1"/>
            </p:cNvSpPr>
            <p:nvPr/>
          </p:nvSpPr>
          <p:spPr bwMode="blackGray">
            <a:xfrm>
              <a:off x="7467600" y="1219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2" name="Text Box 12"/>
            <p:cNvSpPr txBox="1">
              <a:spLocks noChangeArrowheads="1"/>
            </p:cNvSpPr>
            <p:nvPr/>
          </p:nvSpPr>
          <p:spPr bwMode="blackGray">
            <a:xfrm>
              <a:off x="7391400" y="1295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2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924800" y="1905000"/>
            <a:ext cx="533400" cy="381000"/>
            <a:chOff x="7924800" y="1600200"/>
            <a:chExt cx="533400" cy="381000"/>
          </a:xfrm>
        </p:grpSpPr>
        <p:sp>
          <p:nvSpPr>
            <p:cNvPr id="527370" name="Line 10"/>
            <p:cNvSpPr>
              <a:spLocks noChangeShapeType="1"/>
            </p:cNvSpPr>
            <p:nvPr/>
          </p:nvSpPr>
          <p:spPr bwMode="blackGray">
            <a:xfrm>
              <a:off x="8229600" y="1600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3" name="Text Box 13"/>
            <p:cNvSpPr txBox="1">
              <a:spLocks noChangeArrowheads="1"/>
            </p:cNvSpPr>
            <p:nvPr/>
          </p:nvSpPr>
          <p:spPr bwMode="blackGray">
            <a:xfrm>
              <a:off x="7924800" y="1676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19800" y="2514600"/>
            <a:ext cx="685800" cy="762000"/>
            <a:chOff x="6096000" y="2514600"/>
            <a:chExt cx="685800" cy="762000"/>
          </a:xfrm>
        </p:grpSpPr>
        <p:sp>
          <p:nvSpPr>
            <p:cNvPr id="527376" name="Line 16"/>
            <p:cNvSpPr>
              <a:spLocks noChangeShapeType="1"/>
            </p:cNvSpPr>
            <p:nvPr/>
          </p:nvSpPr>
          <p:spPr bwMode="blackGray">
            <a:xfrm flipH="1">
              <a:off x="6248400" y="2667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4" name="Oval 14"/>
            <p:cNvSpPr>
              <a:spLocks noChangeArrowheads="1"/>
            </p:cNvSpPr>
            <p:nvPr/>
          </p:nvSpPr>
          <p:spPr bwMode="blackGray">
            <a:xfrm>
              <a:off x="6477000" y="2514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</p:txBody>
        </p:sp>
        <p:sp>
          <p:nvSpPr>
            <p:cNvPr id="527375" name="Oval 15"/>
            <p:cNvSpPr>
              <a:spLocks noChangeArrowheads="1"/>
            </p:cNvSpPr>
            <p:nvPr/>
          </p:nvSpPr>
          <p:spPr bwMode="blackGray">
            <a:xfrm>
              <a:off x="6096000" y="2971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019800" y="4572000"/>
            <a:ext cx="1066800" cy="1219200"/>
            <a:chOff x="5410200" y="4724400"/>
            <a:chExt cx="1066800" cy="1219200"/>
          </a:xfrm>
        </p:grpSpPr>
        <p:sp>
          <p:nvSpPr>
            <p:cNvPr id="527377" name="Line 17"/>
            <p:cNvSpPr>
              <a:spLocks noChangeShapeType="1"/>
            </p:cNvSpPr>
            <p:nvPr/>
          </p:nvSpPr>
          <p:spPr bwMode="blackGray">
            <a:xfrm flipH="1">
              <a:off x="5562600" y="48768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84" name="Line 24"/>
            <p:cNvSpPr>
              <a:spLocks noChangeShapeType="1"/>
            </p:cNvSpPr>
            <p:nvPr/>
          </p:nvSpPr>
          <p:spPr bwMode="blackGray">
            <a:xfrm>
              <a:off x="5943600" y="48768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86" name="Line 26"/>
            <p:cNvSpPr>
              <a:spLocks noChangeShapeType="1"/>
            </p:cNvSpPr>
            <p:nvPr/>
          </p:nvSpPr>
          <p:spPr bwMode="blackGray">
            <a:xfrm>
              <a:off x="5562600" y="5334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8" name="Oval 18"/>
            <p:cNvSpPr>
              <a:spLocks noChangeArrowheads="1"/>
            </p:cNvSpPr>
            <p:nvPr/>
          </p:nvSpPr>
          <p:spPr bwMode="blackGray">
            <a:xfrm>
              <a:off x="5791200" y="47244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</p:txBody>
        </p:sp>
        <p:sp>
          <p:nvSpPr>
            <p:cNvPr id="527379" name="Oval 19"/>
            <p:cNvSpPr>
              <a:spLocks noChangeArrowheads="1"/>
            </p:cNvSpPr>
            <p:nvPr/>
          </p:nvSpPr>
          <p:spPr bwMode="blackGray">
            <a:xfrm>
              <a:off x="5410200" y="5181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  <p:sp>
          <p:nvSpPr>
            <p:cNvPr id="527383" name="Oval 23"/>
            <p:cNvSpPr>
              <a:spLocks noChangeArrowheads="1"/>
            </p:cNvSpPr>
            <p:nvPr/>
          </p:nvSpPr>
          <p:spPr bwMode="blackGray">
            <a:xfrm>
              <a:off x="6172200" y="5181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3b</a:t>
              </a:r>
            </a:p>
          </p:txBody>
        </p:sp>
        <p:sp>
          <p:nvSpPr>
            <p:cNvPr id="527385" name="Oval 25"/>
            <p:cNvSpPr>
              <a:spLocks noChangeArrowheads="1"/>
            </p:cNvSpPr>
            <p:nvPr/>
          </p:nvSpPr>
          <p:spPr bwMode="blackGray">
            <a:xfrm>
              <a:off x="5791200" y="5638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3a</a:t>
              </a:r>
            </a:p>
          </p:txBody>
        </p:sp>
      </p:grpSp>
      <p:sp>
        <p:nvSpPr>
          <p:cNvPr id="527396" name="Line 36"/>
          <p:cNvSpPr>
            <a:spLocks noChangeShapeType="1"/>
          </p:cNvSpPr>
          <p:nvPr/>
        </p:nvSpPr>
        <p:spPr bwMode="blackGray">
          <a:xfrm>
            <a:off x="6477000" y="4038600"/>
            <a:ext cx="2133600" cy="0"/>
          </a:xfrm>
          <a:prstGeom prst="line">
            <a:avLst/>
          </a:prstGeom>
          <a:noFill/>
          <a:ln w="25400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7848600" y="3733800"/>
            <a:ext cx="609600" cy="685800"/>
            <a:chOff x="7772400" y="4038600"/>
            <a:chExt cx="609600" cy="685800"/>
          </a:xfrm>
        </p:grpSpPr>
        <p:sp>
          <p:nvSpPr>
            <p:cNvPr id="527389" name="Line 29"/>
            <p:cNvSpPr>
              <a:spLocks noChangeShapeType="1"/>
            </p:cNvSpPr>
            <p:nvPr/>
          </p:nvSpPr>
          <p:spPr bwMode="blackGray">
            <a:xfrm>
              <a:off x="8153400" y="41910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5" name="Text Box 35"/>
            <p:cNvSpPr txBox="1">
              <a:spLocks noChangeArrowheads="1"/>
            </p:cNvSpPr>
            <p:nvPr/>
          </p:nvSpPr>
          <p:spPr bwMode="blackGray">
            <a:xfrm>
              <a:off x="7772400" y="44196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3b</a:t>
              </a:r>
            </a:p>
          </p:txBody>
        </p:sp>
        <p:sp>
          <p:nvSpPr>
            <p:cNvPr id="527398" name="Line 38"/>
            <p:cNvSpPr>
              <a:spLocks noChangeShapeType="1"/>
            </p:cNvSpPr>
            <p:nvPr/>
          </p:nvSpPr>
          <p:spPr bwMode="blackGray">
            <a:xfrm>
              <a:off x="8153400" y="45720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2" name="Line 32"/>
            <p:cNvSpPr>
              <a:spLocks noChangeShapeType="1"/>
            </p:cNvSpPr>
            <p:nvPr/>
          </p:nvSpPr>
          <p:spPr bwMode="blackGray">
            <a:xfrm>
              <a:off x="8153400" y="40386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7" name="Line 37"/>
            <p:cNvSpPr>
              <a:spLocks noChangeShapeType="1"/>
            </p:cNvSpPr>
            <p:nvPr/>
          </p:nvSpPr>
          <p:spPr bwMode="blackGray">
            <a:xfrm>
              <a:off x="8153400" y="43434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9" name="Text Box 39"/>
            <p:cNvSpPr txBox="1">
              <a:spLocks noChangeArrowheads="1"/>
            </p:cNvSpPr>
            <p:nvPr/>
          </p:nvSpPr>
          <p:spPr bwMode="blackGray">
            <a:xfrm>
              <a:off x="7772400" y="40386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3a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781800" y="3352800"/>
            <a:ext cx="990600" cy="990600"/>
            <a:chOff x="6705600" y="3657600"/>
            <a:chExt cx="990600" cy="990600"/>
          </a:xfrm>
        </p:grpSpPr>
        <p:sp>
          <p:nvSpPr>
            <p:cNvPr id="527387" name="Line 27"/>
            <p:cNvSpPr>
              <a:spLocks noChangeShapeType="1"/>
            </p:cNvSpPr>
            <p:nvPr/>
          </p:nvSpPr>
          <p:spPr bwMode="blackGray">
            <a:xfrm>
              <a:off x="6858000" y="43434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88" name="Line 28"/>
            <p:cNvSpPr>
              <a:spLocks noChangeShapeType="1"/>
            </p:cNvSpPr>
            <p:nvPr/>
          </p:nvSpPr>
          <p:spPr bwMode="blackGray">
            <a:xfrm>
              <a:off x="7391400" y="38100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3" name="Text Box 33"/>
            <p:cNvSpPr txBox="1">
              <a:spLocks noChangeArrowheads="1"/>
            </p:cNvSpPr>
            <p:nvPr/>
          </p:nvSpPr>
          <p:spPr bwMode="blackGray">
            <a:xfrm>
              <a:off x="6858000" y="4343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1</a:t>
              </a:r>
            </a:p>
          </p:txBody>
        </p:sp>
        <p:sp>
          <p:nvSpPr>
            <p:cNvPr id="527394" name="Text Box 34"/>
            <p:cNvSpPr txBox="1">
              <a:spLocks noChangeArrowheads="1"/>
            </p:cNvSpPr>
            <p:nvPr/>
          </p:nvSpPr>
          <p:spPr bwMode="blackGray">
            <a:xfrm>
              <a:off x="7315200" y="38862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  <p:sp>
          <p:nvSpPr>
            <p:cNvPr id="527391" name="Line 31"/>
            <p:cNvSpPr>
              <a:spLocks noChangeShapeType="1"/>
            </p:cNvSpPr>
            <p:nvPr/>
          </p:nvSpPr>
          <p:spPr bwMode="blackGray">
            <a:xfrm>
              <a:off x="7391400" y="36576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0" name="Line 30"/>
            <p:cNvSpPr>
              <a:spLocks noChangeShapeType="1"/>
            </p:cNvSpPr>
            <p:nvPr/>
          </p:nvSpPr>
          <p:spPr bwMode="blackGray">
            <a:xfrm>
              <a:off x="6705600" y="43434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[4]: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 Construction 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50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51" name="Picture 50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2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52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2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2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2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527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27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27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27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27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uiExpand="1" build="p"/>
      <p:bldP spid="527364" grpId="0" uiExpand="1" animBg="1"/>
      <p:bldP spid="527365" grpId="0" uiExpand="1" animBg="1"/>
      <p:bldP spid="527367" grpId="0" uiExpand="1" animBg="1"/>
      <p:bldP spid="527396" grpId="0" uiExpan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1981200" y="4267200"/>
            <a:ext cx="685800" cy="304800"/>
            <a:chOff x="1981200" y="4267200"/>
            <a:chExt cx="685800" cy="304800"/>
          </a:xfrm>
        </p:grpSpPr>
        <p:sp>
          <p:nvSpPr>
            <p:cNvPr id="57" name="Line 4"/>
            <p:cNvSpPr>
              <a:spLocks noChangeShapeType="1"/>
            </p:cNvSpPr>
            <p:nvPr/>
          </p:nvSpPr>
          <p:spPr bwMode="blackGray">
            <a:xfrm>
              <a:off x="1981200" y="42672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blackGray">
            <a:xfrm>
              <a:off x="2133600" y="42672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1</a:t>
              </a:r>
            </a:p>
          </p:txBody>
        </p:sp>
      </p:grp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Procedure: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For </a:t>
            </a:r>
            <a:r>
              <a:rPr lang="en-US" sz="1600" b="1" dirty="0"/>
              <a:t>each facet</a:t>
            </a:r>
            <a:r>
              <a:rPr lang="en-US" sz="1600" dirty="0"/>
              <a:t>, determine on which side of it the observer lies.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Back-to-front ordering: Do an in-order traversal of the tree in which the </a:t>
            </a:r>
            <a:r>
              <a:rPr lang="en-US" sz="1600" dirty="0" err="1"/>
              <a:t>subtree</a:t>
            </a:r>
            <a:r>
              <a:rPr lang="en-US" sz="1600" dirty="0"/>
              <a:t> opposite from the observer comes before the </a:t>
            </a:r>
            <a:r>
              <a:rPr lang="en-US" sz="1600" dirty="0" err="1"/>
              <a:t>subtree</a:t>
            </a:r>
            <a:r>
              <a:rPr lang="en-US" sz="1600" dirty="0"/>
              <a:t> on the same side as the observer.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Our observer is inside 1, outside 2, inside 3a, </a:t>
            </a:r>
            <a:r>
              <a:rPr lang="en-US" sz="2000" dirty="0" smtClean="0"/>
              <a:t>inside 3b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Resulting back-to-front ordering: 3b, 1, 2, 3a.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Is this really back-to-front?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5410200" y="3581400"/>
            <a:ext cx="533400" cy="609600"/>
            <a:chOff x="5410200" y="3581400"/>
            <a:chExt cx="533400" cy="609600"/>
          </a:xfrm>
        </p:grpSpPr>
        <p:sp>
          <p:nvSpPr>
            <p:cNvPr id="531473" name="Line 17"/>
            <p:cNvSpPr>
              <a:spLocks noChangeShapeType="1"/>
            </p:cNvSpPr>
            <p:nvPr/>
          </p:nvSpPr>
          <p:spPr bwMode="blackGray">
            <a:xfrm>
              <a:off x="5410200" y="35814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31477" name="Oval 21"/>
            <p:cNvSpPr>
              <a:spLocks noChangeArrowheads="1"/>
            </p:cNvSpPr>
            <p:nvPr/>
          </p:nvSpPr>
          <p:spPr bwMode="blackGray">
            <a:xfrm>
              <a:off x="5638800" y="38862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3b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029200" y="4038600"/>
            <a:ext cx="533400" cy="609600"/>
            <a:chOff x="5029200" y="4038600"/>
            <a:chExt cx="533400" cy="609600"/>
          </a:xfrm>
        </p:grpSpPr>
        <p:sp>
          <p:nvSpPr>
            <p:cNvPr id="531474" name="Line 18"/>
            <p:cNvSpPr>
              <a:spLocks noChangeShapeType="1"/>
            </p:cNvSpPr>
            <p:nvPr/>
          </p:nvSpPr>
          <p:spPr bwMode="blackGray">
            <a:xfrm>
              <a:off x="5029200" y="40386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31478" name="Oval 22"/>
            <p:cNvSpPr>
              <a:spLocks noChangeArrowheads="1"/>
            </p:cNvSpPr>
            <p:nvPr/>
          </p:nvSpPr>
          <p:spPr bwMode="blackGray">
            <a:xfrm>
              <a:off x="5257800" y="43434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3a</a:t>
              </a:r>
            </a:p>
          </p:txBody>
        </p:sp>
      </p:grpSp>
      <p:sp>
        <p:nvSpPr>
          <p:cNvPr id="531493" name="Line 37"/>
          <p:cNvSpPr>
            <a:spLocks noChangeShapeType="1"/>
          </p:cNvSpPr>
          <p:nvPr/>
        </p:nvSpPr>
        <p:spPr bwMode="blackGray">
          <a:xfrm flipH="1">
            <a:off x="5638800" y="42672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1494" name="Line 38"/>
          <p:cNvSpPr>
            <a:spLocks noChangeShapeType="1"/>
          </p:cNvSpPr>
          <p:nvPr/>
        </p:nvSpPr>
        <p:spPr bwMode="blackGray">
          <a:xfrm flipH="1">
            <a:off x="5257800" y="38100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1495" name="Line 39"/>
          <p:cNvSpPr>
            <a:spLocks noChangeShapeType="1"/>
          </p:cNvSpPr>
          <p:nvPr/>
        </p:nvSpPr>
        <p:spPr bwMode="blackGray">
          <a:xfrm flipH="1">
            <a:off x="5257800" y="47244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1496" name="Line 40"/>
          <p:cNvSpPr>
            <a:spLocks noChangeShapeType="1"/>
          </p:cNvSpPr>
          <p:nvPr/>
        </p:nvSpPr>
        <p:spPr bwMode="blackGray">
          <a:xfrm>
            <a:off x="4876800" y="42672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[5]: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 Traversal 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37" name="Picture 36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sp>
        <p:nvSpPr>
          <p:cNvPr id="39" name="Line 29"/>
          <p:cNvSpPr>
            <a:spLocks noChangeShapeType="1"/>
          </p:cNvSpPr>
          <p:nvPr/>
        </p:nvSpPr>
        <p:spPr bwMode="blackGray">
          <a:xfrm>
            <a:off x="1828800" y="4267200"/>
            <a:ext cx="2133600" cy="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blackGray">
          <a:xfrm>
            <a:off x="3581400" y="4495800"/>
            <a:ext cx="2286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34"/>
          <p:cNvSpPr>
            <a:spLocks noChangeShapeType="1"/>
          </p:cNvSpPr>
          <p:nvPr/>
        </p:nvSpPr>
        <p:spPr bwMode="blackGray">
          <a:xfrm>
            <a:off x="3581400" y="426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blackGray">
          <a:xfrm>
            <a:off x="3581400" y="4114800"/>
            <a:ext cx="2286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3200400" y="3962400"/>
            <a:ext cx="457200" cy="685800"/>
            <a:chOff x="3200400" y="3962400"/>
            <a:chExt cx="457200" cy="685800"/>
          </a:xfrm>
        </p:grpSpPr>
        <p:sp>
          <p:nvSpPr>
            <p:cNvPr id="42" name="Text Box 28"/>
            <p:cNvSpPr txBox="1">
              <a:spLocks noChangeArrowheads="1"/>
            </p:cNvSpPr>
            <p:nvPr/>
          </p:nvSpPr>
          <p:spPr bwMode="blackGray">
            <a:xfrm>
              <a:off x="3200400" y="43434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3b</a:t>
              </a:r>
            </a:p>
          </p:txBody>
        </p:sp>
        <p:sp>
          <p:nvSpPr>
            <p:cNvPr id="44" name="Line 33"/>
            <p:cNvSpPr>
              <a:spLocks noChangeShapeType="1"/>
            </p:cNvSpPr>
            <p:nvPr/>
          </p:nvSpPr>
          <p:spPr bwMode="blackGray">
            <a:xfrm>
              <a:off x="3581400" y="39624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35"/>
            <p:cNvSpPr txBox="1">
              <a:spLocks noChangeArrowheads="1"/>
            </p:cNvSpPr>
            <p:nvPr/>
          </p:nvSpPr>
          <p:spPr bwMode="blackGray">
            <a:xfrm>
              <a:off x="3200400" y="39624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3a</a:t>
              </a:r>
            </a:p>
          </p:txBody>
        </p:sp>
      </p:grpSp>
      <p:sp>
        <p:nvSpPr>
          <p:cNvPr id="47" name="AutoShape 36"/>
          <p:cNvSpPr>
            <a:spLocks noChangeArrowheads="1"/>
          </p:cNvSpPr>
          <p:nvPr/>
        </p:nvSpPr>
        <p:spPr bwMode="blackGray">
          <a:xfrm>
            <a:off x="3048000" y="3810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blackGray">
          <a:xfrm>
            <a:off x="2667000" y="3733800"/>
            <a:ext cx="2286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2590800" y="3581400"/>
            <a:ext cx="381000" cy="685800"/>
            <a:chOff x="2590800" y="3581400"/>
            <a:chExt cx="381000" cy="685800"/>
          </a:xfrm>
        </p:grpSpPr>
        <p:sp>
          <p:nvSpPr>
            <p:cNvPr id="56" name="Text Box 12"/>
            <p:cNvSpPr txBox="1">
              <a:spLocks noChangeArrowheads="1"/>
            </p:cNvSpPr>
            <p:nvPr/>
          </p:nvSpPr>
          <p:spPr bwMode="blackGray">
            <a:xfrm>
              <a:off x="2590800" y="3810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2</a:t>
              </a:r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blackGray">
            <a:xfrm>
              <a:off x="2667000" y="35814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0" name="Line 8"/>
          <p:cNvSpPr>
            <a:spLocks noChangeShapeType="1"/>
          </p:cNvSpPr>
          <p:nvPr/>
        </p:nvSpPr>
        <p:spPr bwMode="blackGray">
          <a:xfrm>
            <a:off x="2133600" y="4267200"/>
            <a:ext cx="0" cy="22860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4876800" y="3581400"/>
            <a:ext cx="533400" cy="609600"/>
            <a:chOff x="4876800" y="3581400"/>
            <a:chExt cx="533400" cy="609600"/>
          </a:xfrm>
        </p:grpSpPr>
        <p:sp>
          <p:nvSpPr>
            <p:cNvPr id="531472" name="Line 16"/>
            <p:cNvSpPr>
              <a:spLocks noChangeShapeType="1"/>
            </p:cNvSpPr>
            <p:nvPr/>
          </p:nvSpPr>
          <p:spPr bwMode="blackGray">
            <a:xfrm flipH="1">
              <a:off x="5029200" y="35814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31476" name="Oval 20"/>
            <p:cNvSpPr>
              <a:spLocks noChangeArrowheads="1"/>
            </p:cNvSpPr>
            <p:nvPr/>
          </p:nvSpPr>
          <p:spPr bwMode="blackGray">
            <a:xfrm>
              <a:off x="4876800" y="38862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</p:grpSp>
      <p:sp>
        <p:nvSpPr>
          <p:cNvPr id="531475" name="Oval 19"/>
          <p:cNvSpPr>
            <a:spLocks noChangeArrowheads="1"/>
          </p:cNvSpPr>
          <p:nvPr/>
        </p:nvSpPr>
        <p:spPr bwMode="blackGray">
          <a:xfrm>
            <a:off x="5257800" y="3429000"/>
            <a:ext cx="304800" cy="304800"/>
          </a:xfrm>
          <a:prstGeom prst="ellipse">
            <a:avLst/>
          </a:prstGeom>
          <a:solidFill>
            <a:srgbClr val="66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1000"/>
                                        <p:tgtEl>
                                          <p:spTgt spid="53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3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3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53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31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31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uiExpand="1" build="p"/>
      <p:bldP spid="531493" grpId="0" animBg="1"/>
      <p:bldP spid="531494" grpId="0" animBg="1"/>
      <p:bldP spid="531495" grpId="0" animBg="1"/>
      <p:bldP spid="531496" grpId="0" animBg="1"/>
      <p:bldP spid="39" grpId="0" animBg="1"/>
      <p:bldP spid="43" grpId="0" animBg="1"/>
      <p:bldP spid="45" grpId="0" animBg="1"/>
      <p:bldP spid="41" grpId="0" animBg="1"/>
      <p:bldP spid="47" grpId="0" animBg="1"/>
      <p:bldP spid="55" grpId="0" animBg="1"/>
      <p:bldP spid="60" grpId="0" animBg="1"/>
      <p:bldP spid="53147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TITLE" val="CIS736-Basics-01-Math"/>
  <p:tag name="FOLDERNAME" val="CIS736-Basics-01-Math_270108225806"/>
  <p:tag name="PD" val="1825588"/>
  <p:tag name="NPWI" val="46"/>
  <p:tag name="WMSI" val="369"/>
  <p:tag name="WMIS" val="46646"/>
  <p:tag name="PREC" val="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CVB" val="1"/>
  <p:tag name="SPT" val="FALSE"/>
  <p:tag name="BSN" val="1"/>
  <p:tag name="LFXCI" val="0"/>
  <p:tag name="SVT" val="TRU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7"/>
  <p:tag name="NBP" val="1"/>
  <p:tag name="SPT" val="FALSE"/>
  <p:tag name="CVB" val="37"/>
  <p:tag name="BSN" val="37"/>
  <p:tag name="LFXCI" val="0"/>
  <p:tag name="SVT" val="TRUE"/>
  <p:tag name="CII" val="3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heme/theme1.xml><?xml version="1.0" encoding="utf-8"?>
<a:theme xmlns:a="http://schemas.openxmlformats.org/drawingml/2006/main" name="CoopRob-presentations">
  <a:themeElements>
    <a:clrScheme name="CoopRob-presentations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96D"/>
      </a:accent1>
      <a:accent2>
        <a:srgbClr val="0000E0"/>
      </a:accent2>
      <a:accent3>
        <a:srgbClr val="FFFFFF"/>
      </a:accent3>
      <a:accent4>
        <a:srgbClr val="000000"/>
      </a:accent4>
      <a:accent5>
        <a:srgbClr val="FFE9BA"/>
      </a:accent5>
      <a:accent6>
        <a:srgbClr val="0000CB"/>
      </a:accent6>
      <a:hlink>
        <a:srgbClr val="CC0000"/>
      </a:hlink>
      <a:folHlink>
        <a:srgbClr val="B2B2B2"/>
      </a:folHlink>
    </a:clrScheme>
    <a:fontScheme name="CoopRob-presentations">
      <a:majorFont>
        <a:latin typeface="Copperplate Gothic 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opRob-presen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pRob-presentatio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96D"/>
        </a:accent1>
        <a:accent2>
          <a:srgbClr val="0000E0"/>
        </a:accent2>
        <a:accent3>
          <a:srgbClr val="FFFFFF"/>
        </a:accent3>
        <a:accent4>
          <a:srgbClr val="000000"/>
        </a:accent4>
        <a:accent5>
          <a:srgbClr val="FFE9BA"/>
        </a:accent5>
        <a:accent6>
          <a:srgbClr val="0000CB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Settings\sdeloach\Application Data\Microsoft\Templates\CoopRob-presentations.pot</Template>
  <TotalTime>75260</TotalTime>
  <Words>3472</Words>
  <Application>Microsoft Office PowerPoint</Application>
  <PresentationFormat>On-screen Show (4:3)</PresentationFormat>
  <Paragraphs>643</Paragraphs>
  <Slides>36</Slides>
  <Notes>36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CoopRob-presentations</vt:lpstr>
      <vt:lpstr>Equation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CIS736-Basics-01-Math</dc:title>
  <dc:creator>William H. Hsu</dc:creator>
  <cp:lastModifiedBy>William H. Hsu</cp:lastModifiedBy>
  <cp:revision>3930</cp:revision>
  <dcterms:created xsi:type="dcterms:W3CDTF">1601-01-01T00:00:00Z</dcterms:created>
  <dcterms:modified xsi:type="dcterms:W3CDTF">2011-03-28T18:44:17Z</dcterms:modified>
</cp:coreProperties>
</file>