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545" r:id="rId2"/>
    <p:sldId id="929" r:id="rId3"/>
    <p:sldId id="370" r:id="rId4"/>
    <p:sldId id="1049" r:id="rId5"/>
    <p:sldId id="1097" r:id="rId6"/>
    <p:sldId id="1122" r:id="rId7"/>
    <p:sldId id="1123" r:id="rId8"/>
    <p:sldId id="1127" r:id="rId9"/>
    <p:sldId id="1129" r:id="rId10"/>
    <p:sldId id="1131" r:id="rId11"/>
    <p:sldId id="1128" r:id="rId12"/>
    <p:sldId id="1135" r:id="rId13"/>
    <p:sldId id="1137" r:id="rId14"/>
    <p:sldId id="1138" r:id="rId15"/>
    <p:sldId id="1139" r:id="rId16"/>
    <p:sldId id="1141" r:id="rId17"/>
    <p:sldId id="1142" r:id="rId18"/>
    <p:sldId id="1144" r:id="rId19"/>
    <p:sldId id="1145" r:id="rId20"/>
    <p:sldId id="1146" r:id="rId21"/>
    <p:sldId id="1147" r:id="rId22"/>
    <p:sldId id="1148" r:id="rId23"/>
    <p:sldId id="1149" r:id="rId24"/>
    <p:sldId id="1150" r:id="rId25"/>
    <p:sldId id="1151" r:id="rId26"/>
    <p:sldId id="1157" r:id="rId27"/>
    <p:sldId id="1153" r:id="rId28"/>
    <p:sldId id="1154" r:id="rId29"/>
    <p:sldId id="1155" r:id="rId30"/>
    <p:sldId id="1156" r:id="rId31"/>
    <p:sldId id="1136" r:id="rId32"/>
    <p:sldId id="1158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DAA"/>
    <a:srgbClr val="800000"/>
    <a:srgbClr val="FF66FF"/>
    <a:srgbClr val="00FF00"/>
    <a:srgbClr val="33CC33"/>
    <a:srgbClr val="003399"/>
    <a:srgbClr val="0000CC"/>
    <a:srgbClr val="4832CE"/>
    <a:srgbClr val="3D2AB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977" autoAdjust="0"/>
  </p:normalViewPr>
  <p:slideViewPr>
    <p:cSldViewPr>
      <p:cViewPr varScale="1">
        <p:scale>
          <a:sx n="107" d="100"/>
          <a:sy n="107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29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hzZof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://bit.ly/hNhUuE" TargetMode="External"/><Relationship Id="rId5" Type="http://schemas.openxmlformats.org/officeDocument/2006/relationships/hyperlink" Target="http://bit.ly/gFGMjO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4.xml"/><Relationship Id="rId7" Type="http://schemas.openxmlformats.org/officeDocument/2006/relationships/hyperlink" Target="http://bit.ly/hNhUu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jpeg"/><Relationship Id="rId5" Type="http://schemas.openxmlformats.org/officeDocument/2006/relationships/hyperlink" Target="http://bit.ly/eaiWUW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://bit.ly/hNhUu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hyperlink" Target="http://bit.ly/hwfEQk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youtu.be/Ts96J7HhO2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6.xml"/><Relationship Id="rId7" Type="http://schemas.openxmlformats.org/officeDocument/2006/relationships/hyperlink" Target="http://bit.ly/hNhUu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://bit.ly/eXwrhb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youtu.be/Qe9qSLYK5q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://bit.ly/hNhUuE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hyperlink" Target="http://bit.ly/hNhUuE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hyperlink" Target="http://bit.ly/hNhUuE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hyperlink" Target="http://bit.ly/hNhUu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hyperlink" Target="http://bit.ly/hNhUu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hyperlink" Target="http://bit.ly/hNhUuE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8.png"/><Relationship Id="rId4" Type="http://schemas.openxmlformats.org/officeDocument/2006/relationships/hyperlink" Target="http://bit.ly/hNhUu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8.png"/><Relationship Id="rId4" Type="http://schemas.openxmlformats.org/officeDocument/2006/relationships/hyperlink" Target="http://bit.ly/hNhUu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8.png"/><Relationship Id="rId4" Type="http://schemas.openxmlformats.org/officeDocument/2006/relationships/hyperlink" Target="http://bit.ly/hNhUu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8.png"/><Relationship Id="rId5" Type="http://schemas.openxmlformats.org/officeDocument/2006/relationships/hyperlink" Target="http://bit.ly/hNhUuE" TargetMode="External"/><Relationship Id="rId4" Type="http://schemas.openxmlformats.org/officeDocument/2006/relationships/hyperlink" Target="http://bit.ly/fkjBP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openxmlformats.org/officeDocument/2006/relationships/hyperlink" Target="http://bit.ly/hNhUuE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hyperlink" Target="http://bit.ly/hNhUuE" TargetMode="External"/><Relationship Id="rId5" Type="http://schemas.openxmlformats.org/officeDocument/2006/relationships/hyperlink" Target="http://bit.ly/g5GqQc" TargetMode="Externa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hyperlink" Target="http://bit.ly/hNhUuE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pacewar.oversigma.com/" TargetMode="External"/><Relationship Id="rId3" Type="http://schemas.openxmlformats.org/officeDocument/2006/relationships/notesSlide" Target="../notesSlides/notesSlide30.xml"/><Relationship Id="rId7" Type="http://schemas.openxmlformats.org/officeDocument/2006/relationships/hyperlink" Target="http://bit.ly/ekuC20" TargetMode="Externa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hyperlink" Target="http://bit.ly/dOQrwN" TargetMode="External"/><Relationship Id="rId11" Type="http://schemas.openxmlformats.org/officeDocument/2006/relationships/hyperlink" Target="http://bit.ly/hNhUuE" TargetMode="External"/><Relationship Id="rId5" Type="http://schemas.openxmlformats.org/officeDocument/2006/relationships/hyperlink" Target="http://bit.ly/g5GqQc" TargetMode="External"/><Relationship Id="rId10" Type="http://schemas.openxmlformats.org/officeDocument/2006/relationships/hyperlink" Target="http://bit.ly/ghgTqF" TargetMode="External"/><Relationship Id="rId4" Type="http://schemas.openxmlformats.org/officeDocument/2006/relationships/hyperlink" Target="http://bit.ly/eWM5kY" TargetMode="External"/><Relationship Id="rId9" Type="http://schemas.openxmlformats.org/officeDocument/2006/relationships/hyperlink" Target="http://www.wheels.org/spacewa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hyperlink" Target="http://www.two-kings.de/tutorials/dxgraphics/dxgraphics17.html" TargetMode="External"/><Relationship Id="rId5" Type="http://schemas.openxmlformats.org/officeDocument/2006/relationships/hyperlink" Target="http://bit.ly/fkjBPY" TargetMode="External"/><Relationship Id="rId4" Type="http://schemas.openxmlformats.org/officeDocument/2006/relationships/hyperlink" Target="http://bit.ly/gyIn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hyperlink" Target="http://graphics.ucsd.edu/" TargetMode="External"/><Relationship Id="rId12" Type="http://schemas.openxmlformats.org/officeDocument/2006/relationships/hyperlink" Target="http://public.csusm.edu/xiaoy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image" Target="../media/image9.jpeg"/><Relationship Id="rId5" Type="http://schemas.openxmlformats.org/officeDocument/2006/relationships/hyperlink" Target="http://hubertshum.com/info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hyperlink" Target="http://bit.ly/ig6KTK" TargetMode="Externa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7.gif"/><Relationship Id="rId4" Type="http://schemas.openxmlformats.org/officeDocument/2006/relationships/hyperlink" Target="http://bit.ly/f0Vi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 smtClean="0"/>
              <a:t>Department </a:t>
            </a:r>
            <a:r>
              <a:rPr lang="en-US" sz="2000" dirty="0"/>
              <a:t>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</a:pP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6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§5.3,</a:t>
            </a:r>
            <a:r>
              <a:rPr lang="en-US" sz="1600" b="0" dirty="0" smtClean="0"/>
              <a:t>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r>
              <a:rPr lang="en-US" sz="1600" b="0" dirty="0" smtClean="0"/>
              <a:t>;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600" b="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Wikipedia,</a:t>
            </a:r>
            <a:r>
              <a:rPr lang="en-US" sz="1600" b="0" i="1" dirty="0" smtClean="0">
                <a:latin typeface="Arial"/>
                <a:cs typeface="Arial"/>
              </a:rPr>
              <a:t> Particle System</a:t>
            </a:r>
            <a:r>
              <a:rPr lang="en-US" sz="1600" b="0" dirty="0" smtClean="0">
                <a:latin typeface="Arial"/>
                <a:cs typeface="Arial"/>
              </a:rPr>
              <a:t>: </a:t>
            </a:r>
            <a:r>
              <a:rPr lang="en-US" sz="1600" dirty="0" smtClean="0">
                <a:latin typeface="Arial"/>
                <a:cs typeface="Arial"/>
                <a:hlinkClick r:id="rId9"/>
              </a:rPr>
              <a:t>http://bit.ly/hzZofI</a:t>
            </a:r>
            <a:endParaRPr lang="en-US" sz="1600" b="0" i="1" dirty="0" smtClean="0">
              <a:latin typeface="Arial"/>
              <a:cs typeface="Arial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666098" y="950893"/>
            <a:ext cx="4440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5b: Particle Systems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29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 Friction Equation (Coulomb)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9200"/>
            <a:ext cx="790944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Position Adjustment Options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" y="1124858"/>
            <a:ext cx="7859616" cy="44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Data Structures for Collisions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143000"/>
            <a:ext cx="78714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How Are Particle Systems Used?</a:t>
            </a:r>
          </a:p>
        </p:txBody>
      </p:sp>
      <p:pic>
        <p:nvPicPr>
          <p:cNvPr id="10" name="Picture 9" descr="cncinsid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667" y="1204912"/>
            <a:ext cx="5985933" cy="3367088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Explosions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Large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Fireworks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Fire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Vapor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Clouds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Dust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Smoke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Contrails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Water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Waterfalls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Streams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Plants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94091" y="4648200"/>
            <a:ext cx="32090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i="1" dirty="0" smtClean="0">
                <a:solidFill>
                  <a:srgbClr val="00B0F0"/>
                </a:solidFill>
              </a:rPr>
              <a:t>Command &amp; Conquer 4: </a:t>
            </a:r>
            <a:r>
              <a:rPr lang="en-US" sz="1200" i="1" dirty="0" err="1" smtClean="0">
                <a:solidFill>
                  <a:srgbClr val="00B0F0"/>
                </a:solidFill>
              </a:rPr>
              <a:t>Tiberian</a:t>
            </a:r>
            <a:r>
              <a:rPr lang="en-US" sz="1200" i="1" dirty="0" smtClean="0">
                <a:solidFill>
                  <a:srgbClr val="00B0F0"/>
                </a:solidFill>
              </a:rPr>
              <a:t> Twilight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00B0F0"/>
                </a:solidFill>
              </a:rPr>
              <a:t>© 2010 Electronic Arts, Inc.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Wikipedia: </a:t>
            </a:r>
            <a:r>
              <a:rPr lang="en-US" sz="1200" dirty="0" smtClean="0">
                <a:solidFill>
                  <a:srgbClr val="00B0F0"/>
                </a:solidFill>
                <a:hlinkClick r:id="rId5"/>
              </a:rPr>
              <a:t>http://bit.ly/gFGMjO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Developed in 1962 on Digital Equipment Corporation PDP-1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Steve “Slug” Russell, Martin “Shag” </a:t>
            </a:r>
            <a:r>
              <a:rPr lang="en-US" sz="1800" dirty="0" err="1" smtClean="0">
                <a:solidFill>
                  <a:srgbClr val="0000CC"/>
                </a:solidFill>
              </a:rPr>
              <a:t>Graetz</a:t>
            </a:r>
            <a:r>
              <a:rPr lang="en-US" sz="1800" dirty="0" smtClean="0">
                <a:solidFill>
                  <a:srgbClr val="0000CC"/>
                </a:solidFill>
              </a:rPr>
              <a:t>, Wayne </a:t>
            </a:r>
            <a:r>
              <a:rPr lang="en-US" sz="1800" dirty="0" err="1" smtClean="0">
                <a:solidFill>
                  <a:srgbClr val="0000CC"/>
                </a:solidFill>
              </a:rPr>
              <a:t>Witaenem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Trig functions by DEC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features, Dan Edwards &amp; Peter Samson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Used Pixel Clouds as Explosions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History of Particle Systems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Spacewar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20980" y="1110064"/>
            <a:ext cx="3137220" cy="2623736"/>
            <a:chOff x="1905000" y="1066799"/>
            <a:chExt cx="5867400" cy="4994198"/>
          </a:xfrm>
        </p:grpSpPr>
        <p:pic>
          <p:nvPicPr>
            <p:cNvPr id="7" name="Picture 5" descr="C:\Documents and Settings\Rahul Malhotra\My Documents\Learning\cs536\spacewa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1066799"/>
              <a:ext cx="5867400" cy="41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05000" y="5257799"/>
              <a:ext cx="5867400" cy="80319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err="1" smtClean="0">
                  <a:solidFill>
                    <a:srgbClr val="00FF00"/>
                  </a:solidFill>
                </a:rPr>
                <a:t>Spacewar</a:t>
              </a:r>
              <a:r>
                <a:rPr lang="en-US" sz="1000" i="1" dirty="0" smtClean="0">
                  <a:solidFill>
                    <a:srgbClr val="00FF00"/>
                  </a:solidFill>
                </a:rPr>
                <a:t>! </a:t>
              </a:r>
              <a:r>
                <a:rPr lang="en-US" sz="1000" dirty="0" smtClean="0">
                  <a:solidFill>
                    <a:srgbClr val="00FF00"/>
                  </a:solidFill>
                </a:rPr>
                <a:t>©  1962 S. Russell </a:t>
              </a:r>
              <a:r>
                <a:rPr lang="en-US" sz="1000" i="1" dirty="0" smtClean="0">
                  <a:solidFill>
                    <a:srgbClr val="00FF00"/>
                  </a:solidFill>
                </a:rPr>
                <a:t>et al.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FF00"/>
                  </a:solidFill>
                </a:rPr>
                <a:t>Wikipedia: </a:t>
              </a:r>
              <a:r>
                <a:rPr lang="en-US" sz="1000" dirty="0" smtClean="0">
                  <a:hlinkClick r:id="rId5"/>
                </a:rPr>
                <a:t>http://bit.ly/eaiWUW</a:t>
              </a:r>
              <a:endParaRPr lang="en-US" sz="1000" dirty="0"/>
            </a:p>
          </p:txBody>
        </p:sp>
      </p:grpSp>
      <p:pic>
        <p:nvPicPr>
          <p:cNvPr id="15" name="Picture 14" descr="Spacewar!-PDP-1-20070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9979" y="1110823"/>
            <a:ext cx="3886201" cy="2613471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7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7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Short Moving Vectors for Explosions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Probably First “Physical” Particle System (Collision Model) in Games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i="1" dirty="0" smtClean="0">
                <a:solidFill>
                  <a:srgbClr val="800000"/>
                </a:solidFill>
              </a:rPr>
              <a:t>Hey, Hey, 16K</a:t>
            </a:r>
            <a:r>
              <a:rPr lang="en-US" sz="1800" dirty="0" smtClean="0">
                <a:solidFill>
                  <a:srgbClr val="800000"/>
                </a:solidFill>
              </a:rPr>
              <a:t> © 2000 M. J. </a:t>
            </a:r>
            <a:r>
              <a:rPr lang="en-US" sz="1800" dirty="0" err="1" smtClean="0">
                <a:solidFill>
                  <a:srgbClr val="800000"/>
                </a:solidFill>
              </a:rPr>
              <a:t>Hibbett</a:t>
            </a:r>
            <a:r>
              <a:rPr lang="en-US" sz="1800" dirty="0" smtClean="0">
                <a:solidFill>
                  <a:srgbClr val="800000"/>
                </a:solidFill>
              </a:rPr>
              <a:t>, Video © 2004 R. Manuel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http://youtu.be/Ts96J7HhO28</a:t>
            </a:r>
            <a:endParaRPr lang="en-US" sz="1800" i="1" dirty="0" smtClean="0">
              <a:solidFill>
                <a:srgbClr val="800000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History of Particle Systems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Asteroids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65388" y="1066800"/>
            <a:ext cx="3992612" cy="3048000"/>
            <a:chOff x="1676400" y="1167914"/>
            <a:chExt cx="6248400" cy="4674454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1167914"/>
              <a:ext cx="6248400" cy="408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76400" y="5257800"/>
              <a:ext cx="6248400" cy="58456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FF66FF"/>
                  </a:solidFill>
                </a:rPr>
                <a:t>Asteroids  </a:t>
              </a:r>
              <a:r>
                <a:rPr lang="en-US" sz="1000" dirty="0" smtClean="0">
                  <a:solidFill>
                    <a:srgbClr val="FF66FF"/>
                  </a:solidFill>
                </a:rPr>
                <a:t>©  1979 L. Rains &amp; E. </a:t>
              </a:r>
              <a:r>
                <a:rPr lang="en-US" sz="1000" dirty="0" err="1" smtClean="0">
                  <a:solidFill>
                    <a:srgbClr val="FF66FF"/>
                  </a:solidFill>
                </a:rPr>
                <a:t>Logg</a:t>
              </a:r>
              <a:endParaRPr lang="en-US" sz="1000" i="1" dirty="0" smtClean="0">
                <a:solidFill>
                  <a:srgbClr val="FF66FF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FF"/>
                  </a:solidFill>
                </a:rPr>
                <a:t>Wikipedia: </a:t>
              </a:r>
              <a:r>
                <a:rPr lang="en-US" sz="1000" dirty="0" smtClean="0">
                  <a:solidFill>
                    <a:srgbClr val="FF66FF"/>
                  </a:solidFill>
                  <a:hlinkClick r:id="rId6"/>
                </a:rPr>
                <a:t>http://bit.ly/hwfEQk</a:t>
              </a:r>
              <a:endParaRPr lang="en-US" sz="1000" dirty="0">
                <a:solidFill>
                  <a:srgbClr val="FF66FF"/>
                </a:solidFill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7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7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Particle System for Genesis Bomb: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http://youtu.be/Qe9qSLYK5q4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Part of Planetary Fly-By “Visualization”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One of Earliest Cinematic Uses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History of Particle Systems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Genesis Device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in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Star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 Trek II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143000"/>
            <a:ext cx="3810000" cy="260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5915" y="3810000"/>
            <a:ext cx="63369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“Wall of Fire” effect from </a:t>
            </a:r>
            <a:r>
              <a:rPr lang="en-US" sz="1200" i="1" dirty="0" smtClean="0"/>
              <a:t>Star Trek II: The Wrath of Khan </a:t>
            </a:r>
            <a:r>
              <a:rPr lang="en-US" sz="1200" dirty="0" smtClean="0"/>
              <a:t>© 1983 Evans &amp; Sutherland</a:t>
            </a:r>
            <a:endParaRPr lang="en-US" sz="1200" i="1" dirty="0" smtClean="0"/>
          </a:p>
          <a:p>
            <a:pPr algn="ctr">
              <a:spcBef>
                <a:spcPts val="0"/>
              </a:spcBef>
            </a:pPr>
            <a:r>
              <a:rPr lang="en-US" sz="1200" dirty="0" smtClean="0"/>
              <a:t>Wikipedia: </a:t>
            </a:r>
            <a:r>
              <a:rPr lang="en-US" sz="1200" dirty="0" smtClean="0">
                <a:hlinkClick r:id="rId6"/>
              </a:rPr>
              <a:t>http://bit.ly/eXwrhb</a:t>
            </a:r>
            <a:endParaRPr lang="en-US" sz="1200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7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7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Definition &amp;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Particle System Physics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1143000"/>
            <a:ext cx="5029199" cy="2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505200"/>
            <a:ext cx="5486400" cy="21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Attributes of Particles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19200"/>
            <a:ext cx="327912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Methods of Particle Systems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23975"/>
            <a:ext cx="2962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§9.1,</a:t>
            </a:r>
            <a:r>
              <a:rPr lang="en-US" sz="1800" dirty="0" smtClean="0">
                <a:solidFill>
                  <a:srgbClr val="800000"/>
                </a:solidFill>
              </a:rPr>
              <a:t>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§5.3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Collision Response, Particle Systems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Collision handling, concluded: response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Impulse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force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Compression &amp; restitution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Bounce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Friction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Simulation of Processes, Simple Physical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Events: birth (emission), collision, death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Properties: mass, initial velocity, lifetime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Lab on Particle Systems; Dissection of Working Program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Animation Part 3 of 3 – Inverse Kinematics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Implementation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Struct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90600"/>
            <a:ext cx="78486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Particle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Vector3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m_pos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     // current position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Vector3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m_prevPos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 // last position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Vector3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m_velocity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// direction and speed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Vector3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m_acceleration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// acceleration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m_energy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   // how long particle is alive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     // size of particle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m_sizeDelta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// change in size per time unit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m_weight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     // how gravity affects particle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m_weightDelta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  // change over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m_color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[4];      // current color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float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m_colorDelta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[4]; // change over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Implementation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 Class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143000"/>
            <a:ext cx="8382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ParticleSystem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public: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ParticleSystem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maxParticles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Vector3 origin);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// abstract functions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virtual void  Update(float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elapsedTime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    = 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virtual void  Render()                      = 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virtual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Emit(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numParticles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virtual void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InitializeSystem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virtual void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KillSystem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protected: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virtual void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InitializeParticle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index) = 0;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Particle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m_particleList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   // particles for this emitter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m_maxParticles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   // maximum total number of particles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m_numParticles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   // indices of all free particles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Vector3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m_origin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         // center of the particle system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float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m_accumulatedTime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// track when last particle emitted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Vector3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m_force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          // forces (gravity, wind, etc.) on 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How to Represent Particles?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" y="1285875"/>
            <a:ext cx="4486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Particles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Points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9536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lBegin( GL_POINTS 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(m_position.x,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m_position.y,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m_position.z);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glEnd();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Particles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Lines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990600"/>
            <a:ext cx="8001000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glBegin(GL_LINES);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glColor4f( r, g, b, 0.1f 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(m_position.x,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m_position.y,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m_position.z);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glColor4f( r, g, b, a 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(m_position.x + m_direction.x,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m_position.y + m_direction.y,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m_position.z + m_direction.z);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glEnd();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Particles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Quads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990600"/>
            <a:ext cx="769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glBegin(GL_TRIANGLE_FAN);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if (textured)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glTexCoord2f(0.0f, 0.0f);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glVertex3f(pts[0].x, pts[0].y, pts[0].z);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if (textured)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glTexCoord2f(1.0f, 0.0f);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glVertex3f(pts[1].x, pts[1].y, pts[1].z);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if (textured)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glTexCoord2f(1.0f, 1.0f);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glVertex3f(pts[2].x, pts[2].y, pts[2].z);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if (textured)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glTexCoord2f(0.0f, 1.0f);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glVertex3f(pts[3].x, pts[3].y, pts[3].z);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glEnd();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4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Rendering Particles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Point Sprites</a:t>
            </a:r>
            <a:endParaRPr lang="en-US" sz="28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990600"/>
            <a:ext cx="8077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glTexEnvf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(GL_POINT_SPRITE,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GL_COORD_REPLACE,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GL_TRUE);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(GL_POINT_SPRITE);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lBegin( GL_POINTS 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glVertex3f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(m_position.x,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m_position.y,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   m_position.z);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glEnd();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glDisable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(GL_POINT_SPRITE);</a:t>
            </a: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50292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 also Saar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Rotzler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tutorial (2008):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http://bit.ly/fkjBPY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Point Sprites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Textured Quads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76350"/>
            <a:ext cx="71437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Systems API v2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213" y="1290638"/>
            <a:ext cx="72675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14278" y="4767691"/>
            <a:ext cx="302012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Wayback</a:t>
            </a:r>
            <a:r>
              <a:rPr lang="en-US" dirty="0" smtClean="0"/>
              <a:t> Machine archive (2007):</a:t>
            </a:r>
          </a:p>
          <a:p>
            <a:r>
              <a:rPr lang="en-US" dirty="0" smtClean="0">
                <a:hlinkClick r:id="rId5"/>
              </a:rPr>
              <a:t>http://bit.ly/g5GqQc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6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Advanced Topics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655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5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26670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References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219200"/>
            <a:ext cx="8382000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600" i="1" dirty="0" smtClean="0">
                <a:latin typeface="+mn-lt"/>
              </a:rPr>
              <a:t>More OpenGL Game Programming</a:t>
            </a:r>
            <a:r>
              <a:rPr lang="en-US" sz="1600" dirty="0" smtClean="0">
                <a:latin typeface="+mn-lt"/>
              </a:rPr>
              <a:t> – © 2006 D. </a:t>
            </a:r>
            <a:r>
              <a:rPr lang="en-US" sz="1600" dirty="0" err="1" smtClean="0">
                <a:latin typeface="+mn-lt"/>
              </a:rPr>
              <a:t>Astle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smtClean="0">
                <a:latin typeface="+mn-lt"/>
                <a:hlinkClick r:id="rId4"/>
              </a:rPr>
              <a:t>http://bit.ly/eWM5kY</a:t>
            </a:r>
            <a:endParaRPr lang="en-US" sz="16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Particle Systems API © 2006 – 2007 D. K. McAllister: </a:t>
            </a:r>
            <a:r>
              <a:rPr lang="en-US" sz="1600" dirty="0" smtClean="0">
                <a:latin typeface="+mn-lt"/>
                <a:hlinkClick r:id="rId5"/>
              </a:rPr>
              <a:t>http://bit.ly/g5GqQc</a:t>
            </a:r>
            <a:endParaRPr lang="en-US" sz="16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“Everything about Particle System Effects”, L. </a:t>
            </a:r>
            <a:r>
              <a:rPr lang="en-US" sz="1600" dirty="0" err="1" smtClean="0">
                <a:latin typeface="+mn-lt"/>
              </a:rPr>
              <a:t>Latta</a:t>
            </a:r>
            <a:r>
              <a:rPr lang="en-US" sz="1600" dirty="0" smtClean="0">
                <a:latin typeface="+mn-lt"/>
              </a:rPr>
              <a:t> (Electronic Arts) </a:t>
            </a:r>
            <a:r>
              <a:rPr lang="en-US" sz="1600" dirty="0" smtClean="0">
                <a:latin typeface="+mn-lt"/>
                <a:hlinkClick r:id="rId6"/>
              </a:rPr>
              <a:t>http://bit.ly/dOQrwN</a:t>
            </a:r>
            <a:r>
              <a:rPr lang="en-US" sz="1600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Tutorial on particle systems, A. Johnson (University of Illinois Chicago): </a:t>
            </a:r>
            <a:r>
              <a:rPr lang="en-US" sz="1600" dirty="0" smtClean="0">
                <a:latin typeface="+mn-lt"/>
                <a:hlinkClick r:id="rId7"/>
              </a:rPr>
              <a:t>http://bit.ly/ekuC20</a:t>
            </a:r>
            <a:endParaRPr lang="en-US" sz="16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600" i="1" dirty="0" err="1" smtClean="0"/>
              <a:t>Spacewar</a:t>
            </a:r>
            <a:r>
              <a:rPr lang="en-US" sz="1600" i="1" dirty="0" smtClean="0"/>
              <a:t>!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5B0DAA"/>
                </a:solidFill>
              </a:rPr>
              <a:t>In Java: </a:t>
            </a:r>
            <a:r>
              <a:rPr lang="en-US" sz="1600" dirty="0" smtClean="0">
                <a:solidFill>
                  <a:srgbClr val="5B0DAA"/>
                </a:solidFill>
                <a:hlinkClick r:id="rId8"/>
              </a:rPr>
              <a:t>http://spacewar.oversigma.com</a:t>
            </a:r>
            <a:endParaRPr lang="en-US" sz="1600" i="1" dirty="0" smtClean="0">
              <a:solidFill>
                <a:srgbClr val="5B0DAA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600" dirty="0" smtClean="0">
                <a:solidFill>
                  <a:srgbClr val="5B0DAA"/>
                </a:solidFill>
              </a:rPr>
              <a:t>More history: </a:t>
            </a:r>
            <a:r>
              <a:rPr lang="en-US" sz="1600" dirty="0" smtClean="0">
                <a:solidFill>
                  <a:srgbClr val="5B0DAA"/>
                </a:solidFill>
                <a:hlinkClick r:id="rId9"/>
              </a:rPr>
              <a:t>http://www.wheels.org/spacewar/</a:t>
            </a:r>
            <a:endParaRPr lang="en-US" sz="1600" dirty="0" smtClean="0">
              <a:solidFill>
                <a:srgbClr val="5B0DAA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600" dirty="0" smtClean="0">
                <a:latin typeface="+mn-lt"/>
              </a:rPr>
              <a:t>“S</a:t>
            </a:r>
            <a:r>
              <a:rPr lang="en-US" sz="1600" dirty="0" smtClean="0"/>
              <a:t>imulate fuzzy phenomena with particle systems”, J. Friesen, </a:t>
            </a:r>
            <a:r>
              <a:rPr lang="en-US" sz="1600" i="1" dirty="0" err="1" smtClean="0"/>
              <a:t>JavaWorld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+mn-lt"/>
                <a:hlinkClick r:id="rId10"/>
              </a:rPr>
              <a:t>http://bit.ly/ghgTqF</a:t>
            </a:r>
            <a:endParaRPr lang="en-US" dirty="0" smtClean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943600"/>
            <a:ext cx="53559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Adapted from slides © 2008 R. </a:t>
            </a:r>
            <a:r>
              <a:rPr lang="en-GB" sz="1200" dirty="0" err="1" smtClean="0">
                <a:solidFill>
                  <a:srgbClr val="003399"/>
                </a:solidFill>
                <a:sym typeface="Symbol" pitchFamily="18" charset="2"/>
              </a:rPr>
              <a:t>Malhotra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, CSU San Marcos</a:t>
            </a:r>
            <a:endParaRPr lang="en-GB" sz="1200" dirty="0">
              <a:solidFill>
                <a:srgbClr val="003399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99"/>
                </a:solidFill>
              </a:rPr>
              <a:t>CS </a:t>
            </a:r>
            <a:r>
              <a:rPr lang="en-US" sz="1200" dirty="0" smtClean="0">
                <a:solidFill>
                  <a:srgbClr val="003399"/>
                </a:solidFill>
              </a:rPr>
              <a:t>536, Intro </a:t>
            </a:r>
            <a:r>
              <a:rPr lang="en-US" sz="1200" dirty="0" smtClean="0">
                <a:solidFill>
                  <a:srgbClr val="003399"/>
                </a:solidFill>
              </a:rPr>
              <a:t>to 3-D Game Graphics, Spring </a:t>
            </a:r>
            <a:r>
              <a:rPr lang="en-US" sz="1200" dirty="0" smtClean="0">
                <a:solidFill>
                  <a:srgbClr val="003399"/>
                </a:solidFill>
              </a:rPr>
              <a:t>2008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– 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11"/>
              </a:rPr>
              <a:t>http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  <a:hlinkClick r:id="rId11"/>
              </a:rPr>
              <a:t>://bit.ly/hNhUuE</a:t>
            </a:r>
            <a:r>
              <a:rPr lang="en-GB" sz="1200" dirty="0" smtClean="0">
                <a:solidFill>
                  <a:srgbClr val="003399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99"/>
              </a:solidFill>
              <a:sym typeface="Symbol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6002563"/>
            <a:ext cx="2438400" cy="3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§9.1,</a:t>
            </a:r>
            <a:r>
              <a:rPr lang="en-US" sz="1800" dirty="0" smtClean="0">
                <a:solidFill>
                  <a:srgbClr val="800000"/>
                </a:solidFill>
              </a:rPr>
              <a:t>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Particle System Handout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§5.3</a:t>
            </a:r>
            <a:r>
              <a:rPr lang="en-US" sz="1800" dirty="0" smtClean="0">
                <a:solidFill>
                  <a:srgbClr val="800000"/>
                </a:solidFill>
              </a:rPr>
              <a:t>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  <a:latin typeface="Arial"/>
                <a:cs typeface="Arial"/>
              </a:rPr>
              <a:t>CGA Handout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Class: Particle Systems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Collision response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Simulation, events: birth (emission), collision, death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Properties: mass, initial velocity, lifetime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Changing properties: color, position (trajectory)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Lab on Particle Systems; Dissection of Working Program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nimation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Autonomous movement in agents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hand-animated characters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</a:t>
            </a:r>
            <a:r>
              <a:rPr lang="en-US" sz="1800" dirty="0" smtClean="0">
                <a:solidFill>
                  <a:srgbClr val="0000CC"/>
                </a:solidFill>
              </a:rPr>
              <a:t>nverse </a:t>
            </a:r>
            <a:r>
              <a:rPr lang="en-US" sz="1800" u="sng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inematics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Rag doll physics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Minimization models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More CGA resources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Particle Systems</a:t>
            </a:r>
            <a:r>
              <a:rPr lang="en-US" sz="1800" dirty="0" smtClean="0">
                <a:solidFill>
                  <a:srgbClr val="800000"/>
                </a:solidFill>
              </a:rPr>
              <a:t> – Simulation of Processes, Simple Physical Bodies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Events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Birth</a:t>
            </a:r>
            <a:r>
              <a:rPr lang="en-US" sz="1800" dirty="0" smtClean="0">
                <a:solidFill>
                  <a:srgbClr val="0000CC"/>
                </a:solidFill>
              </a:rPr>
              <a:t> – particle generated based on shape, position of </a:t>
            </a:r>
            <a:r>
              <a:rPr lang="en-US" sz="1800" u="sng" dirty="0" smtClean="0">
                <a:solidFill>
                  <a:srgbClr val="0000CC"/>
                </a:solidFill>
              </a:rPr>
              <a:t>emitter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Collision</a:t>
            </a:r>
            <a:r>
              <a:rPr lang="en-US" sz="1800" dirty="0" smtClean="0">
                <a:solidFill>
                  <a:srgbClr val="0000CC"/>
                </a:solidFill>
              </a:rPr>
              <a:t> – particle with object (including other particles)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Death</a:t>
            </a:r>
            <a:r>
              <a:rPr lang="en-US" sz="1800" dirty="0" smtClean="0">
                <a:solidFill>
                  <a:srgbClr val="0000CC"/>
                </a:solidFill>
              </a:rPr>
              <a:t> – end of particle life, due to collision or expiration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Initial properties: mass, position, velocity, size, lifetime, color, owner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Change in properties: delta mass, position,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Emitter</a:t>
            </a:r>
            <a:r>
              <a:rPr lang="en-US" sz="1800" dirty="0" smtClean="0">
                <a:solidFill>
                  <a:srgbClr val="800000"/>
                </a:solidFill>
              </a:rPr>
              <a:t> – Point, Line, Plane or Region from which Particles Originate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Particle Fountain</a:t>
            </a:r>
            <a:r>
              <a:rPr lang="en-US" sz="1800" dirty="0" smtClean="0">
                <a:solidFill>
                  <a:srgbClr val="800000"/>
                </a:solidFill>
              </a:rPr>
              <a:t> – Particle System with Directional Emitter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Sprite</a:t>
            </a:r>
            <a:r>
              <a:rPr lang="en-US" sz="1800" dirty="0" smtClean="0">
                <a:solidFill>
                  <a:srgbClr val="800000"/>
                </a:solidFill>
              </a:rPr>
              <a:t> (Wikipedia: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http://bit.ly/gyInPg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Definition: 2-D image or animation made part of larger scene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Point sprite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Screen-aligned element of variable size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Defined by single point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(Saar &amp; </a:t>
            </a:r>
            <a:r>
              <a:rPr lang="en-US" sz="1800" dirty="0" err="1" smtClean="0">
                <a:solidFill>
                  <a:srgbClr val="0000CC"/>
                </a:solidFill>
              </a:rPr>
              <a:t>Rotzler</a:t>
            </a:r>
            <a:r>
              <a:rPr lang="en-US" sz="1800" dirty="0" smtClean="0">
                <a:solidFill>
                  <a:srgbClr val="0000CC"/>
                </a:solidFill>
              </a:rPr>
              <a:t>, 2008): 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http://bit.ly/fkjBPY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endParaRPr lang="en-US" sz="1800" dirty="0" smtClean="0">
              <a:solidFill>
                <a:srgbClr val="0000CC"/>
              </a:solidFill>
              <a:hlinkClick r:id="rId6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3-D Particle Systems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33400" y="1060450"/>
            <a:ext cx="7410450" cy="1676400"/>
            <a:chOff x="533400" y="4572000"/>
            <a:chExt cx="7410450" cy="1676400"/>
          </a:xfrm>
        </p:grpSpPr>
        <p:pic>
          <p:nvPicPr>
            <p:cNvPr id="30" name="Picture 29" descr="HubertShu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572000"/>
              <a:ext cx="1294182" cy="16764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5000" y="4653070"/>
              <a:ext cx="3124200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4832CE"/>
                  </a:solidFill>
                </a:rPr>
                <a:t>Hubert Pak Ho Shum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Postdoctoral Researcher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Advanced Science Institute</a:t>
              </a:r>
            </a:p>
            <a:p>
              <a:r>
                <a:rPr lang="en-US" sz="1200" dirty="0" smtClean="0">
                  <a:solidFill>
                    <a:srgbClr val="4832CE"/>
                  </a:solidFill>
                </a:rPr>
                <a:t>RIKEN </a:t>
              </a:r>
              <a:r>
                <a:rPr lang="en-US" altLang="ja-JP" sz="1200" dirty="0" smtClean="0">
                  <a:solidFill>
                    <a:srgbClr val="4832CE"/>
                  </a:solidFill>
                </a:rPr>
                <a:t>(</a:t>
              </a:r>
              <a:r>
                <a:rPr lang="ja-JP" altLang="en-US" sz="1200" smtClean="0">
                  <a:solidFill>
                    <a:srgbClr val="4832CE"/>
                  </a:solidFill>
                </a:rPr>
                <a:t>理研</a:t>
              </a:r>
              <a:r>
                <a:rPr lang="en-US" altLang="ja-JP" sz="1200" dirty="0" smtClean="0">
                  <a:solidFill>
                    <a:srgbClr val="4832CE"/>
                  </a:solidFill>
                </a:rPr>
                <a:t>)</a:t>
              </a:r>
              <a:endParaRPr lang="en-US" sz="1200" dirty="0" smtClean="0">
                <a:solidFill>
                  <a:srgbClr val="4832CE"/>
                </a:solidFill>
              </a:endParaRPr>
            </a:p>
            <a:p>
              <a:endParaRPr lang="en-US" sz="1200" dirty="0" smtClean="0">
                <a:solidFill>
                  <a:srgbClr val="4832CE"/>
                </a:solidFill>
              </a:endParaRPr>
            </a:p>
            <a:p>
              <a:r>
                <a:rPr lang="en-US" sz="1200" dirty="0" smtClean="0">
                  <a:solidFill>
                    <a:srgbClr val="4832CE"/>
                  </a:solidFill>
                  <a:hlinkClick r:id="rId5"/>
                </a:rPr>
                <a:t>http://hubertshum.com/info/</a:t>
              </a:r>
              <a:endParaRPr lang="en-US" sz="1200" dirty="0">
                <a:solidFill>
                  <a:srgbClr val="4832CE"/>
                </a:solidFill>
              </a:endParaRPr>
            </a:p>
          </p:txBody>
        </p:sp>
        <p:pic>
          <p:nvPicPr>
            <p:cNvPr id="35" name="Picture 34" descr="RIKEN_log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5091113"/>
              <a:ext cx="2076450" cy="63817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33400" y="2813050"/>
            <a:ext cx="7166757" cy="1835150"/>
            <a:chOff x="533400" y="4413250"/>
            <a:chExt cx="7166757" cy="1835150"/>
          </a:xfrm>
        </p:grpSpPr>
        <p:grpSp>
          <p:nvGrpSpPr>
            <p:cNvPr id="17" name="Group 34"/>
            <p:cNvGrpSpPr/>
            <p:nvPr/>
          </p:nvGrpSpPr>
          <p:grpSpPr>
            <a:xfrm>
              <a:off x="533400" y="4413250"/>
              <a:ext cx="4800600" cy="1835150"/>
              <a:chOff x="533400" y="4470400"/>
              <a:chExt cx="4800600" cy="183515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7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21" name="Picture 20" descr="smugglers_run-front_large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33400" y="4470400"/>
                <a:ext cx="1295400" cy="1835150"/>
              </a:xfrm>
              <a:prstGeom prst="rect">
                <a:avLst/>
              </a:prstGeom>
            </p:spPr>
          </p:pic>
        </p:grpSp>
        <p:pic>
          <p:nvPicPr>
            <p:cNvPr id="18" name="Picture 17" descr="UCSD_logo_top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8982" y="5243513"/>
              <a:ext cx="1781175" cy="27622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33400" y="4724400"/>
            <a:ext cx="8305800" cy="1590610"/>
            <a:chOff x="533400" y="4724400"/>
            <a:chExt cx="8305800" cy="1590610"/>
          </a:xfrm>
        </p:grpSpPr>
        <p:pic>
          <p:nvPicPr>
            <p:cNvPr id="46081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67400" y="5310239"/>
              <a:ext cx="2971800" cy="418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dr_zhang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400" y="4724400"/>
              <a:ext cx="1295400" cy="159061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81200" y="4725642"/>
              <a:ext cx="3733800" cy="158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err="1" smtClean="0">
                  <a:solidFill>
                    <a:srgbClr val="003399"/>
                  </a:solidFill>
                </a:rPr>
                <a:t>Xiaoyu</a:t>
              </a:r>
              <a:r>
                <a:rPr lang="en-US" sz="1800" dirty="0" smtClean="0">
                  <a:solidFill>
                    <a:srgbClr val="003399"/>
                  </a:solidFill>
                </a:rPr>
                <a:t> Zhang</a:t>
              </a:r>
            </a:p>
            <a:p>
              <a:pPr lvl="1"/>
              <a:r>
                <a:rPr lang="en-US" sz="1200" dirty="0" smtClean="0">
                  <a:solidFill>
                    <a:srgbClr val="003399"/>
                  </a:solidFill>
                </a:rPr>
                <a:t>Assistant Professor, Computer Science</a:t>
              </a:r>
            </a:p>
            <a:p>
              <a:pPr lvl="1"/>
              <a:r>
                <a:rPr lang="en-US" sz="1200" dirty="0" smtClean="0">
                  <a:solidFill>
                    <a:srgbClr val="003399"/>
                  </a:solidFill>
                </a:rPr>
                <a:t>California State University – San Marcos</a:t>
              </a:r>
            </a:p>
            <a:p>
              <a:pPr lvl="1"/>
              <a:r>
                <a:rPr lang="en-US" sz="1200" dirty="0" smtClean="0">
                  <a:solidFill>
                    <a:srgbClr val="003399"/>
                  </a:solidFill>
                  <a:hlinkClick r:id="rId12"/>
                </a:rPr>
                <a:t>http://public.csusm.edu/xiaoyu/</a:t>
              </a:r>
              <a:endParaRPr lang="en-US" sz="1200" dirty="0" smtClean="0">
                <a:solidFill>
                  <a:srgbClr val="003399"/>
                </a:solidFill>
              </a:endParaRPr>
            </a:p>
            <a:p>
              <a:r>
                <a:rPr lang="en-US" sz="1800" dirty="0" err="1" smtClean="0">
                  <a:solidFill>
                    <a:srgbClr val="003399"/>
                  </a:solidFill>
                </a:rPr>
                <a:t>Rahul</a:t>
              </a:r>
              <a:r>
                <a:rPr lang="en-US" sz="1800" dirty="0" smtClean="0">
                  <a:solidFill>
                    <a:srgbClr val="003399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3399"/>
                  </a:solidFill>
                </a:rPr>
                <a:t>Malhotra</a:t>
              </a:r>
              <a:endParaRPr lang="en-US" sz="1800" dirty="0" smtClean="0">
                <a:solidFill>
                  <a:srgbClr val="003399"/>
                </a:solidFill>
              </a:endParaRPr>
            </a:p>
            <a:p>
              <a:pPr lvl="1"/>
              <a:r>
                <a:rPr lang="en-US" sz="1200" dirty="0" smtClean="0">
                  <a:solidFill>
                    <a:srgbClr val="003399"/>
                  </a:solidFill>
                </a:rPr>
                <a:t>Senior Software Engineer, Overstock.com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Emitters &amp; Attributes</a:t>
            </a:r>
          </a:p>
        </p:txBody>
      </p:sp>
      <p:pic>
        <p:nvPicPr>
          <p:cNvPr id="7" name="Picture 6" descr="RIKEN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550" y="5943600"/>
            <a:ext cx="1487606" cy="4572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54068"/>
            <a:ext cx="41723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Adapted from slide © 2008 H. P. H. Shum, RIKEN </a:t>
            </a:r>
            <a:r>
              <a:rPr lang="en-US" altLang="ja-JP" sz="1200" dirty="0" smtClean="0">
                <a:solidFill>
                  <a:srgbClr val="3D2AB0"/>
                </a:solidFill>
              </a:rPr>
              <a:t>(</a:t>
            </a:r>
            <a:r>
              <a:rPr lang="ja-JP" altLang="en-US" sz="1200" smtClean="0">
                <a:solidFill>
                  <a:srgbClr val="3D2AB0"/>
                </a:solidFill>
              </a:rPr>
              <a:t>理研</a:t>
            </a:r>
            <a:r>
              <a:rPr lang="en-US" altLang="ja-JP" sz="1200" dirty="0" smtClean="0">
                <a:solidFill>
                  <a:srgbClr val="3D2AB0"/>
                </a:solidFill>
              </a:rPr>
              <a:t>)</a:t>
            </a:r>
            <a:endParaRPr lang="en-GB" sz="1200" dirty="0" smtClean="0">
              <a:solidFill>
                <a:srgbClr val="3D2AB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i="1" dirty="0" smtClean="0">
                <a:solidFill>
                  <a:srgbClr val="3D2AB0"/>
                </a:solidFill>
                <a:sym typeface="Symbol" pitchFamily="18" charset="2"/>
              </a:rPr>
              <a:t>Computer Animation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3D2AB0"/>
                </a:solidFill>
                <a:sym typeface="Symbol" pitchFamily="18" charset="2"/>
                <a:hlinkClick r:id="rId5"/>
              </a:rPr>
              <a:t>http://bit.ly/ig6KTK</a:t>
            </a:r>
            <a:endParaRPr lang="en-GB" sz="1200" dirty="0">
              <a:solidFill>
                <a:srgbClr val="3D2AB0"/>
              </a:solidFill>
              <a:sym typeface="Symbol" pitchFamily="18" charset="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1075" y="1219200"/>
            <a:ext cx="71818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971799"/>
            <a:ext cx="2743200" cy="21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Impacts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171575"/>
            <a:ext cx="808634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Impulse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022" y="1219200"/>
            <a:ext cx="80199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Final Velocity &amp; Collision Impulse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J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132" y="1219200"/>
            <a:ext cx="78638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Impulse given Velocity (Frictionless)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9" name="Picture 8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878" y="1220864"/>
            <a:ext cx="7852922" cy="396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89787</TotalTime>
  <Words>2093</Words>
  <Application>Microsoft Office PowerPoint</Application>
  <PresentationFormat>On-screen Show (4:3)</PresentationFormat>
  <Paragraphs>363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4151</cp:revision>
  <dcterms:created xsi:type="dcterms:W3CDTF">1601-01-01T00:00:00Z</dcterms:created>
  <dcterms:modified xsi:type="dcterms:W3CDTF">2011-04-12T01:44:45Z</dcterms:modified>
</cp:coreProperties>
</file>