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66"/>
  </p:notesMasterIdLst>
  <p:handoutMasterIdLst>
    <p:handoutMasterId r:id="rId67"/>
  </p:handoutMasterIdLst>
  <p:sldIdLst>
    <p:sldId id="545" r:id="rId2"/>
    <p:sldId id="929" r:id="rId3"/>
    <p:sldId id="370" r:id="rId4"/>
    <p:sldId id="1218" r:id="rId5"/>
    <p:sldId id="1139" r:id="rId6"/>
    <p:sldId id="1147" r:id="rId7"/>
    <p:sldId id="1153" r:id="rId8"/>
    <p:sldId id="1152" r:id="rId9"/>
    <p:sldId id="1155" r:id="rId10"/>
    <p:sldId id="1166" r:id="rId11"/>
    <p:sldId id="1156" r:id="rId12"/>
    <p:sldId id="1162" r:id="rId13"/>
    <p:sldId id="1163" r:id="rId14"/>
    <p:sldId id="1167" r:id="rId15"/>
    <p:sldId id="1169" r:id="rId16"/>
    <p:sldId id="1170" r:id="rId17"/>
    <p:sldId id="1172" r:id="rId18"/>
    <p:sldId id="1173" r:id="rId19"/>
    <p:sldId id="1174" r:id="rId20"/>
    <p:sldId id="1175" r:id="rId21"/>
    <p:sldId id="1176" r:id="rId22"/>
    <p:sldId id="1177" r:id="rId23"/>
    <p:sldId id="1178" r:id="rId24"/>
    <p:sldId id="1179" r:id="rId25"/>
    <p:sldId id="1180" r:id="rId26"/>
    <p:sldId id="1181" r:id="rId27"/>
    <p:sldId id="1182" r:id="rId28"/>
    <p:sldId id="1183" r:id="rId29"/>
    <p:sldId id="1184" r:id="rId30"/>
    <p:sldId id="1185" r:id="rId31"/>
    <p:sldId id="1186" r:id="rId32"/>
    <p:sldId id="1187" r:id="rId33"/>
    <p:sldId id="1188" r:id="rId34"/>
    <p:sldId id="1189" r:id="rId35"/>
    <p:sldId id="1190" r:id="rId36"/>
    <p:sldId id="1191" r:id="rId37"/>
    <p:sldId id="1192" r:id="rId38"/>
    <p:sldId id="1193" r:id="rId39"/>
    <p:sldId id="1194" r:id="rId40"/>
    <p:sldId id="1195" r:id="rId41"/>
    <p:sldId id="1196" r:id="rId42"/>
    <p:sldId id="1197" r:id="rId43"/>
    <p:sldId id="1198" r:id="rId44"/>
    <p:sldId id="1199" r:id="rId45"/>
    <p:sldId id="1200" r:id="rId46"/>
    <p:sldId id="1201" r:id="rId47"/>
    <p:sldId id="1202" r:id="rId48"/>
    <p:sldId id="1203" r:id="rId49"/>
    <p:sldId id="1204" r:id="rId50"/>
    <p:sldId id="1205" r:id="rId51"/>
    <p:sldId id="1206" r:id="rId52"/>
    <p:sldId id="1207" r:id="rId53"/>
    <p:sldId id="1208" r:id="rId54"/>
    <p:sldId id="1209" r:id="rId55"/>
    <p:sldId id="1210" r:id="rId56"/>
    <p:sldId id="1211" r:id="rId57"/>
    <p:sldId id="1212" r:id="rId58"/>
    <p:sldId id="1213" r:id="rId59"/>
    <p:sldId id="1214" r:id="rId60"/>
    <p:sldId id="1215" r:id="rId61"/>
    <p:sldId id="1216" r:id="rId62"/>
    <p:sldId id="1217" r:id="rId63"/>
    <p:sldId id="1136" r:id="rId64"/>
    <p:sldId id="547" r:id="rId65"/>
  </p:sldIdLst>
  <p:sldSz cx="9144000" cy="6858000" type="screen4x3"/>
  <p:notesSz cx="7315200" cy="9601200"/>
  <p:custDataLst>
    <p:tags r:id="rId68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8000"/>
    <a:srgbClr val="990000"/>
    <a:srgbClr val="006699"/>
    <a:srgbClr val="0066CC"/>
    <a:srgbClr val="0099CC"/>
    <a:srgbClr val="0099FF"/>
    <a:srgbClr val="99FF99"/>
    <a:srgbClr val="FF99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93977" autoAdjust="0"/>
  </p:normalViewPr>
  <p:slideViewPr>
    <p:cSldViewPr>
      <p:cViewPr varScale="1">
        <p:scale>
          <a:sx n="107" d="100"/>
          <a:sy n="107" d="100"/>
        </p:scale>
        <p:origin x="-123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32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FE0B76BF-F47A-4723-ACD4-4C04EDB04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8BEFEEC-EB37-4FAD-B44A-F724FBA52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8B00-6917-4FF9-90B8-816218DC4A8F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56884-412E-4DB0-9AEC-74208036F97D}" type="slidenum">
              <a:rPr lang="en-US"/>
              <a:pPr/>
              <a:t>15</a:t>
            </a:fld>
            <a:endParaRPr lang="en-US"/>
          </a:p>
        </p:txBody>
      </p:sp>
      <p:sp>
        <p:nvSpPr>
          <p:cNvPr id="117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86284-0AED-4DBD-B31B-985879A7B601}" type="slidenum">
              <a:rPr lang="en-US"/>
              <a:pPr/>
              <a:t>16</a:t>
            </a:fld>
            <a:endParaRPr lang="en-US"/>
          </a:p>
        </p:txBody>
      </p:sp>
      <p:sp>
        <p:nvSpPr>
          <p:cNvPr id="117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04F0F3-AA08-4C25-9590-8E3D2247705E}" type="slidenum">
              <a:rPr lang="en-US"/>
              <a:pPr/>
              <a:t>17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198A0-6CCA-473C-822E-CC12AE4FE747}" type="slidenum">
              <a:rPr lang="en-US"/>
              <a:pPr/>
              <a:t>18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F99689-7DE8-49A9-A438-2351CB3AD12D}" type="slidenum">
              <a:rPr lang="en-US"/>
              <a:pPr/>
              <a:t>19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6CD4B-B7C7-4B69-9CE2-E830C077A8A6}" type="slidenum">
              <a:rPr lang="en-US"/>
              <a:pPr/>
              <a:t>20</a:t>
            </a:fld>
            <a:endParaRPr 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B40E4-CE86-45B4-81D1-5C3E65000E51}" type="slidenum">
              <a:rPr lang="en-US"/>
              <a:pPr/>
              <a:t>21</a:t>
            </a:fld>
            <a:endParaRPr lang="en-US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50406-6C0D-4485-B3C6-8CB48CD0A666}" type="slidenum">
              <a:rPr lang="en-US"/>
              <a:pPr/>
              <a:t>22</a:t>
            </a:fld>
            <a:endParaRPr lang="en-US"/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485B2-E71C-4BBF-8894-D6D8DCC5A1A0}" type="slidenum">
              <a:rPr lang="en-US"/>
              <a:pPr/>
              <a:t>23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3464B-E006-40DF-8718-9469B9A2653F}" type="slidenum">
              <a:rPr lang="en-US"/>
              <a:pPr/>
              <a:t>24</a:t>
            </a:fld>
            <a:endParaRPr lang="en-US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1B554-5594-4DAA-9A73-1CC6DECE4EDB}" type="slidenum">
              <a:rPr lang="en-US"/>
              <a:pPr/>
              <a:t>25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F1F6A-C3C5-4A75-BD5A-A26FC12F7213}" type="slidenum">
              <a:rPr lang="en-US"/>
              <a:pPr/>
              <a:t>26</a:t>
            </a:fld>
            <a:endParaRPr lang="en-US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85607-498A-4CC5-B3F5-860D70FB477B}" type="slidenum">
              <a:rPr lang="en-US"/>
              <a:pPr/>
              <a:t>27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6E120-A569-4D6D-97BA-B217168850C5}" type="slidenum">
              <a:rPr lang="en-US"/>
              <a:pPr/>
              <a:t>28</a:t>
            </a:fld>
            <a:endParaRPr lang="en-US"/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70C9C-5CE7-4845-8933-4040B9235F5C}" type="slidenum">
              <a:rPr lang="en-US"/>
              <a:pPr/>
              <a:t>29</a:t>
            </a:fld>
            <a:endParaRPr lang="en-US"/>
          </a:p>
        </p:txBody>
      </p:sp>
      <p:sp>
        <p:nvSpPr>
          <p:cNvPr id="120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1B79-FE0C-4BB4-A9FE-D1C6CC95DF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FCE89-5F77-4E1A-B654-05E4E9258486}" type="slidenum">
              <a:rPr lang="en-US"/>
              <a:pPr/>
              <a:t>30</a:t>
            </a:fld>
            <a:endParaRPr lang="en-US"/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65F89-7389-4EFD-A4D2-E788EF4D873D}" type="slidenum">
              <a:rPr lang="en-US"/>
              <a:pPr/>
              <a:t>31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C562F-D19A-438C-BF24-D3DFF3834037}" type="slidenum">
              <a:rPr lang="en-US"/>
              <a:pPr/>
              <a:t>32</a:t>
            </a:fld>
            <a:endParaRPr lang="en-US"/>
          </a:p>
        </p:txBody>
      </p:sp>
      <p:sp>
        <p:nvSpPr>
          <p:cNvPr id="121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E1153-08AD-4792-9E9B-45B05B142C06}" type="slidenum">
              <a:rPr lang="en-US"/>
              <a:pPr/>
              <a:t>33</a:t>
            </a:fld>
            <a:endParaRPr lang="en-US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C59AE-6A12-42A3-B733-435F073F5A8C}" type="slidenum">
              <a:rPr lang="en-US"/>
              <a:pPr/>
              <a:t>34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11757-BC45-4242-9D27-EFCE1E79D63F}" type="slidenum">
              <a:rPr lang="en-US"/>
              <a:pPr/>
              <a:t>35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3463F-2BD0-4B84-B95F-73DA7A8B9191}" type="slidenum">
              <a:rPr lang="en-US"/>
              <a:pPr/>
              <a:t>36</a:t>
            </a:fld>
            <a:endParaRPr lang="en-US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5E4B0-6FA6-44ED-92EF-869F54482BB4}" type="slidenum">
              <a:rPr lang="en-US"/>
              <a:pPr/>
              <a:t>37</a:t>
            </a:fld>
            <a:endParaRPr lang="en-US"/>
          </a:p>
        </p:txBody>
      </p:sp>
      <p:sp>
        <p:nvSpPr>
          <p:cNvPr id="122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F5424-ED68-4DA6-ACE3-8652F855BED7}" type="slidenum">
              <a:rPr lang="en-US"/>
              <a:pPr/>
              <a:t>38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8D93F-6338-43C2-95E5-86DD7B6DD6E1}" type="slidenum">
              <a:rPr lang="en-US"/>
              <a:pPr/>
              <a:t>39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0795D-6014-42AA-9571-A478A5231496}" type="slidenum">
              <a:rPr lang="en-US"/>
              <a:pPr/>
              <a:t>40</a:t>
            </a:fld>
            <a:endParaRPr lang="en-US"/>
          </a:p>
        </p:txBody>
      </p:sp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C95C41-1C13-4709-BC4B-CEE0AED5EC6E}" type="slidenum">
              <a:rPr lang="en-US"/>
              <a:pPr/>
              <a:t>41</a:t>
            </a:fld>
            <a:endParaRPr lang="en-US"/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4C920-B742-4B32-B7B2-7EC53516FBAC}" type="slidenum">
              <a:rPr lang="en-US"/>
              <a:pPr/>
              <a:t>42</a:t>
            </a:fld>
            <a:endParaRPr lang="en-US"/>
          </a:p>
        </p:txBody>
      </p:sp>
      <p:sp>
        <p:nvSpPr>
          <p:cNvPr id="123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1B283-168A-4DE9-90BB-EF0E5EBCFC51}" type="slidenum">
              <a:rPr lang="en-US"/>
              <a:pPr/>
              <a:t>43</a:t>
            </a:fld>
            <a:endParaRPr lang="en-US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30906-175D-4081-BC03-9536626E3E39}" type="slidenum">
              <a:rPr lang="en-US"/>
              <a:pPr/>
              <a:t>44</a:t>
            </a:fld>
            <a:endParaRPr lang="en-US"/>
          </a:p>
        </p:txBody>
      </p:sp>
      <p:sp>
        <p:nvSpPr>
          <p:cNvPr id="123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04F43-4A91-4287-9AB5-57379F53471D}" type="slidenum">
              <a:rPr lang="en-US"/>
              <a:pPr/>
              <a:t>45</a:t>
            </a:fld>
            <a:endParaRPr lang="en-US"/>
          </a:p>
        </p:txBody>
      </p:sp>
      <p:sp>
        <p:nvSpPr>
          <p:cNvPr id="124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BD457-8888-4C09-AF8E-83FE3C5F7250}" type="slidenum">
              <a:rPr lang="en-US"/>
              <a:pPr/>
              <a:t>46</a:t>
            </a:fld>
            <a:endParaRPr lang="en-US"/>
          </a:p>
        </p:txBody>
      </p:sp>
      <p:sp>
        <p:nvSpPr>
          <p:cNvPr id="124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C6F1BE-C11A-465E-99E8-EEB84814E6EB}" type="slidenum">
              <a:rPr lang="en-US"/>
              <a:pPr/>
              <a:t>47</a:t>
            </a:fld>
            <a:endParaRPr lang="en-US"/>
          </a:p>
        </p:txBody>
      </p:sp>
      <p:sp>
        <p:nvSpPr>
          <p:cNvPr id="124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5B770-32F2-498B-A91E-2824C45B7876}" type="slidenum">
              <a:rPr lang="en-US"/>
              <a:pPr/>
              <a:t>48</a:t>
            </a:fld>
            <a:endParaRPr lang="en-US"/>
          </a:p>
        </p:txBody>
      </p:sp>
      <p:sp>
        <p:nvSpPr>
          <p:cNvPr id="124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E0E952-78B4-4323-9DAF-14F637D68BAF}" type="slidenum">
              <a:rPr lang="en-US"/>
              <a:pPr/>
              <a:t>49</a:t>
            </a:fld>
            <a:endParaRPr lang="en-US"/>
          </a:p>
        </p:txBody>
      </p:sp>
      <p:sp>
        <p:nvSpPr>
          <p:cNvPr id="124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16B09-6005-472B-9A34-832FF589C47C}" type="slidenum">
              <a:rPr lang="en-US"/>
              <a:pPr/>
              <a:t>50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AAE2B-B0B9-4421-8D45-FE76DCE80672}" type="slidenum">
              <a:rPr lang="en-US"/>
              <a:pPr/>
              <a:t>51</a:t>
            </a:fld>
            <a:endParaRPr lang="en-US"/>
          </a:p>
        </p:txBody>
      </p:sp>
      <p:sp>
        <p:nvSpPr>
          <p:cNvPr id="125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AB44C0-D1C0-486D-BE46-BB765D96431B}" type="slidenum">
              <a:rPr lang="en-US"/>
              <a:pPr/>
              <a:t>52</a:t>
            </a:fld>
            <a:endParaRPr lang="en-US"/>
          </a:p>
        </p:txBody>
      </p:sp>
      <p:sp>
        <p:nvSpPr>
          <p:cNvPr id="125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B10B8-9CE4-4DDD-BDE8-9317C4CF0F14}" type="slidenum">
              <a:rPr lang="en-US"/>
              <a:pPr/>
              <a:t>53</a:t>
            </a:fld>
            <a:endParaRPr lang="en-US"/>
          </a:p>
        </p:txBody>
      </p:sp>
      <p:sp>
        <p:nvSpPr>
          <p:cNvPr id="125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57CB6-26BE-48F1-8985-283D8579F8F0}" type="slidenum">
              <a:rPr lang="en-US"/>
              <a:pPr/>
              <a:t>54</a:t>
            </a:fld>
            <a:endParaRPr lang="en-US"/>
          </a:p>
        </p:txBody>
      </p:sp>
      <p:sp>
        <p:nvSpPr>
          <p:cNvPr id="125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55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7E0A6-E09B-4F18-AE3E-F35B2AA1B309}" type="slidenum">
              <a:rPr lang="en-US"/>
              <a:pPr/>
              <a:t>56</a:t>
            </a:fld>
            <a:endParaRPr lang="en-US"/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60779-9A42-4A32-9498-B5A22A0692A6}" type="slidenum">
              <a:rPr lang="en-US"/>
              <a:pPr/>
              <a:t>57</a:t>
            </a:fld>
            <a:endParaRPr lang="en-US"/>
          </a:p>
        </p:txBody>
      </p:sp>
      <p:sp>
        <p:nvSpPr>
          <p:cNvPr id="126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C409B-5167-40C3-B0D2-F44DCAB0E36B}" type="slidenum">
              <a:rPr lang="en-US"/>
              <a:pPr/>
              <a:t>58</a:t>
            </a:fld>
            <a:endParaRPr lang="en-US"/>
          </a:p>
        </p:txBody>
      </p:sp>
      <p:sp>
        <p:nvSpPr>
          <p:cNvPr id="126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6A002-1F7E-4C36-BF30-CC2BDE95A0CE}" type="slidenum">
              <a:rPr lang="en-US"/>
              <a:pPr/>
              <a:t>59</a:t>
            </a:fld>
            <a:endParaRPr lang="en-US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07B0FB-95A0-4C43-839B-A348585F44AC}" type="slidenum">
              <a:rPr lang="en-US"/>
              <a:pPr/>
              <a:t>60</a:t>
            </a:fld>
            <a:endParaRPr lang="en-US"/>
          </a:p>
        </p:txBody>
      </p:sp>
      <p:sp>
        <p:nvSpPr>
          <p:cNvPr id="127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1DB4F-501F-43A5-BC98-51BD256F2430}" type="slidenum">
              <a:rPr lang="en-US"/>
              <a:pPr/>
              <a:t>61</a:t>
            </a:fld>
            <a:endParaRPr lang="en-US"/>
          </a:p>
        </p:txBody>
      </p:sp>
      <p:sp>
        <p:nvSpPr>
          <p:cNvPr id="127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68997-EA91-4242-90C3-4857DEDFBBC7}" type="slidenum">
              <a:rPr lang="en-US"/>
              <a:pPr/>
              <a:t>62</a:t>
            </a:fld>
            <a:endParaRPr lang="en-US"/>
          </a:p>
        </p:txBody>
      </p:sp>
      <p:sp>
        <p:nvSpPr>
          <p:cNvPr id="127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63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64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D05A1-954A-4984-9D92-2B3FA9AA8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11B33-C633-4EDB-9E7A-FB569C08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A7B45-6600-4D7E-9D61-86B0B211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C73EB-7913-4AC9-BDCE-9A74ED0A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8ED23-ADBF-4257-894E-C26DAF4E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4A9E5-E909-481E-89C3-C410227B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C518-6918-490E-8D38-B435C955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9DA52-0F76-4537-968F-1029BB6C4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A7722-CC11-43EE-9610-CCF780E92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C47EB-CAD1-4589-B5DE-86656CC2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78815-2EB3-4AC4-A767-C0B7F04A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fld id="{E57356D4-33B4-4E75-9FC2-36B203D83D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0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6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2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89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0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1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2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3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4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5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6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</p:grpSp>
      <p:pic>
        <p:nvPicPr>
          <p:cNvPr id="7197" name="Picture 29" descr="powerc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0" y="6461125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536/636</a:t>
            </a: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 to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036850" y="6535579"/>
            <a:ext cx="13901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Lecture 31 of 41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ieUq45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cis.ksu.edu/~bhs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kddresearch.org/Courses/CIS636" TargetMode="External"/><Relationship Id="rId5" Type="http://schemas.openxmlformats.org/officeDocument/2006/relationships/hyperlink" Target="http://bit.ly/eVizrE" TargetMode="External"/><Relationship Id="rId10" Type="http://schemas.openxmlformats.org/officeDocument/2006/relationships/hyperlink" Target="http://bit.ly/fqyZNQ" TargetMode="External"/><Relationship Id="rId4" Type="http://schemas.openxmlformats.org/officeDocument/2006/relationships/hyperlink" Target="http://bit.ly/hGvXlH" TargetMode="External"/><Relationship Id="rId9" Type="http://schemas.openxmlformats.org/officeDocument/2006/relationships/hyperlink" Target="http://bit.ly/dV7lN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5" Type="http://schemas.openxmlformats.org/officeDocument/2006/relationships/image" Target="../media/image15.gif"/><Relationship Id="rId4" Type="http://schemas.openxmlformats.org/officeDocument/2006/relationships/hyperlink" Target="http://bit.ly/f0ViAN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1.xml"/><Relationship Id="rId7" Type="http://schemas.openxmlformats.org/officeDocument/2006/relationships/hyperlink" Target="http://youtu.be/l52yZ491kPo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7.png"/><Relationship Id="rId11" Type="http://schemas.openxmlformats.org/officeDocument/2006/relationships/hyperlink" Target="http://youtu.be/YvRBWIRAPsE" TargetMode="External"/><Relationship Id="rId5" Type="http://schemas.openxmlformats.org/officeDocument/2006/relationships/hyperlink" Target="http://youtu.be/FJTBMnP6oCM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hyperlink" Target="http://youtu.be/6JdLOLazJJ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hyperlink" Target="http://www.animats.com/" TargetMode="Externa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13.xml"/><Relationship Id="rId7" Type="http://schemas.openxmlformats.org/officeDocument/2006/relationships/hyperlink" Target="http://youtu.be/ohNqCb--aSs" TargetMode="External"/><Relationship Id="rId12" Type="http://schemas.openxmlformats.org/officeDocument/2006/relationships/hyperlink" Target="http://youtu.be/uW_DK2qvKv8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31.png"/><Relationship Id="rId11" Type="http://schemas.openxmlformats.org/officeDocument/2006/relationships/image" Target="../media/image33.png"/><Relationship Id="rId5" Type="http://schemas.openxmlformats.org/officeDocument/2006/relationships/hyperlink" Target="http://youtu.be/5_QIsI0fyaU" TargetMode="External"/><Relationship Id="rId10" Type="http://schemas.openxmlformats.org/officeDocument/2006/relationships/hyperlink" Target="http://youtu.be/FJTBMnP6oCM" TargetMode="External"/><Relationship Id="rId4" Type="http://schemas.openxmlformats.org/officeDocument/2006/relationships/hyperlink" Target="http://youtu.be/6JdLOLazJJ0" TargetMode="External"/><Relationship Id="rId9" Type="http://schemas.openxmlformats.org/officeDocument/2006/relationships/hyperlink" Target="http://bit.ly/gUj9Su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14.xml"/><Relationship Id="rId7" Type="http://schemas.openxmlformats.org/officeDocument/2006/relationships/hyperlink" Target="http://bit.ly/cp7bnA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hyperlink" Target="http://bit.ly/1ayWwe" TargetMode="External"/><Relationship Id="rId5" Type="http://schemas.openxmlformats.org/officeDocument/2006/relationships/hyperlink" Target="http://bit.ly/h4PIRt" TargetMode="External"/><Relationship Id="rId4" Type="http://schemas.openxmlformats.org/officeDocument/2006/relationships/hyperlink" Target="http://bit.ly/hhQvX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t.ly/erkKrC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hyperlink" Target="http://bit.ly/hz1kfU" TargetMode="External"/><Relationship Id="rId4" Type="http://schemas.openxmlformats.org/officeDocument/2006/relationships/oleObject" Target="../embeddings/Microsoft_Office_Word_97_-_2003_Document1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t.ly/fjcGGk" TargetMode="External"/><Relationship Id="rId5" Type="http://schemas.openxmlformats.org/officeDocument/2006/relationships/image" Target="../media/image38.gi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micromachine.stanford.edu/~rmelamud/" TargetMode="External"/><Relationship Id="rId13" Type="http://schemas.openxmlformats.org/officeDocument/2006/relationships/hyperlink" Target="http://www.plunk.org/~grantham/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gif"/><Relationship Id="rId12" Type="http://schemas.openxmlformats.org/officeDocument/2006/relationships/hyperlink" Target="http://www.plunk.org/~shreiner/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hyperlink" Target="http://www.sig.com/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hyperlink" Target="http://www.cs.virginia.edu/~dbrogan/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ihyVUs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bit.ly/hz1kfU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hyperlink" Target="http://bit.ly/hz1kfU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X3U30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bit.ly/hz1kfU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hyperlink" Target="http://bit.ly/hz1kfU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hyperlink" Target="http://bit.ly/hUXrqd" TargetMode="External"/><Relationship Id="rId4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hyperlink" Target="http://bit.ly/hz1kfU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hyperlink" Target="http://bit.ly/hz1kfU" TargetMode="External"/><Relationship Id="rId4" Type="http://schemas.openxmlformats.org/officeDocument/2006/relationships/image" Target="../media/image4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t.ly/dV7lNm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hyperlink" Target="http://generalrobotics.org/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hyperlink" Target="http://bit.ly/f0ViA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5.bin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hyperlink" Target="http://bit.ly/hnzSAN" TargetMode="External"/><Relationship Id="rId11" Type="http://schemas.openxmlformats.org/officeDocument/2006/relationships/oleObject" Target="../embeddings/oleObject4.bin"/><Relationship Id="rId5" Type="http://schemas.openxmlformats.org/officeDocument/2006/relationships/hyperlink" Target="http://graphics.snu.ac.kr/" TargetMode="External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10.bin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hyperlink" Target="http://bit.ly/hnzSAN" TargetMode="External"/><Relationship Id="rId11" Type="http://schemas.openxmlformats.org/officeDocument/2006/relationships/oleObject" Target="../embeddings/oleObject9.bin"/><Relationship Id="rId5" Type="http://schemas.openxmlformats.org/officeDocument/2006/relationships/hyperlink" Target="http://graphics.snu.ac.kr/" TargetMode="External"/><Relationship Id="rId10" Type="http://schemas.openxmlformats.org/officeDocument/2006/relationships/oleObject" Target="../embeddings/oleObject8.bin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009650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William H. 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 smtClean="0"/>
              <a:t>Department </a:t>
            </a:r>
            <a:r>
              <a:rPr lang="en-US" sz="2000" dirty="0"/>
              <a:t>of Computing and Information Sciences, </a:t>
            </a:r>
            <a:r>
              <a:rPr lang="en-US" sz="2000" dirty="0" smtClean="0"/>
              <a:t>KSU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KSOL course pages: 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http://bit.ly/hGvXlH</a:t>
            </a:r>
            <a:r>
              <a:rPr lang="en-US" sz="1600" dirty="0" smtClean="0">
                <a:solidFill>
                  <a:srgbClr val="0000CC"/>
                </a:solidFill>
              </a:rPr>
              <a:t> / </a:t>
            </a:r>
            <a:r>
              <a:rPr lang="en-US" sz="1600" dirty="0" smtClean="0">
                <a:solidFill>
                  <a:srgbClr val="0000CC"/>
                </a:solidFill>
                <a:hlinkClick r:id="rId5"/>
              </a:rPr>
              <a:t>http://bit.ly/eVizrE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Public mirror web site: </a:t>
            </a:r>
            <a:r>
              <a:rPr lang="en-US" sz="1600" dirty="0" smtClean="0">
                <a:hlinkClick r:id="rId6"/>
              </a:rPr>
              <a:t>http://www.kddresearch.org/Courses/CIS636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Instructor home page: </a:t>
            </a:r>
            <a:r>
              <a:rPr lang="en-US" sz="1600" u="sng" dirty="0" smtClean="0">
                <a:hlinkClick r:id="rId7"/>
              </a:rPr>
              <a:t>http://www.cis.ksu.edu/~bhsu</a:t>
            </a: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Readings:</a:t>
            </a: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Last class: §5.3,</a:t>
            </a:r>
            <a:r>
              <a:rPr lang="en-US" sz="1600" b="0" dirty="0" smtClean="0"/>
              <a:t> 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 </a:t>
            </a:r>
            <a:r>
              <a:rPr lang="en-US" sz="1600" b="0" dirty="0" smtClean="0"/>
              <a:t>– see </a:t>
            </a:r>
            <a:r>
              <a:rPr lang="en-US" sz="1600" dirty="0" smtClean="0">
                <a:hlinkClick r:id="rId8"/>
              </a:rPr>
              <a:t>http://bit.ly/ieUq45</a:t>
            </a:r>
            <a:r>
              <a:rPr lang="en-US" sz="1600" b="0" dirty="0" smtClean="0"/>
              <a:t>; </a:t>
            </a:r>
            <a:r>
              <a:rPr lang="en-US" sz="1600" dirty="0" smtClean="0">
                <a:solidFill>
                  <a:srgbClr val="FF6600"/>
                </a:solidFill>
                <a:latin typeface="Arial"/>
                <a:cs typeface="Arial"/>
              </a:rPr>
              <a:t>CGA Handout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Today: Chapter 14, 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 </a:t>
            </a:r>
            <a:endParaRPr lang="en-US" sz="1600" dirty="0" smtClean="0">
              <a:solidFill>
                <a:srgbClr val="FF6600"/>
              </a:solidFill>
            </a:endParaRP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Next class: </a:t>
            </a:r>
            <a:r>
              <a:rPr lang="en-US" sz="1600" dirty="0" smtClean="0">
                <a:solidFill>
                  <a:srgbClr val="FF6600"/>
                </a:solidFill>
                <a:latin typeface="Arial"/>
                <a:cs typeface="Arial"/>
              </a:rPr>
              <a:t>Ray Tracing Handout</a:t>
            </a:r>
            <a:endParaRPr lang="en-US" sz="1600" b="0" dirty="0" smtClean="0">
              <a:solidFill>
                <a:srgbClr val="FF6600"/>
              </a:solidFill>
            </a:endParaRP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Reference – Wikipedia,</a:t>
            </a:r>
            <a:r>
              <a:rPr lang="en-US" sz="1600" b="0" i="1" dirty="0" smtClean="0">
                <a:latin typeface="Arial"/>
                <a:cs typeface="Arial"/>
              </a:rPr>
              <a:t> Ray Tracing</a:t>
            </a:r>
            <a:r>
              <a:rPr lang="en-US" sz="1600" b="0" dirty="0" smtClean="0">
                <a:latin typeface="Arial"/>
                <a:cs typeface="Arial"/>
              </a:rPr>
              <a:t>: 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  <a:hlinkClick r:id="rId9"/>
              </a:rPr>
              <a:t>http://bit.ly/dV7lNm</a:t>
            </a:r>
            <a:endParaRPr lang="en-US" sz="1600" dirty="0" smtClean="0">
              <a:latin typeface="Arial"/>
              <a:cs typeface="Arial"/>
            </a:endParaRP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Reference – ACM </a:t>
            </a:r>
            <a:r>
              <a:rPr lang="en-US" sz="1600" b="0" i="1" dirty="0" smtClean="0">
                <a:latin typeface="Arial"/>
                <a:cs typeface="Arial"/>
              </a:rPr>
              <a:t>Ray Tracing News</a:t>
            </a:r>
            <a:r>
              <a:rPr lang="en-US" sz="1600" b="0" dirty="0" smtClean="0">
                <a:latin typeface="Arial"/>
                <a:cs typeface="Arial"/>
              </a:rPr>
              <a:t>: </a:t>
            </a:r>
            <a:r>
              <a:rPr lang="en-US" sz="1600" dirty="0" smtClean="0">
                <a:hlinkClick r:id="rId10"/>
              </a:rPr>
              <a:t>http://bit.ly/fqyZNQ</a:t>
            </a:r>
            <a:endParaRPr lang="en-US" sz="1600" b="0" dirty="0" smtClean="0">
              <a:latin typeface="Arial"/>
              <a:cs typeface="Arial"/>
            </a:endParaRP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1566734" y="950893"/>
            <a:ext cx="66393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Ray Tracing, Part 1 of 2: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Intersections, Ray Trees &amp; Recursion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0378" y="76200"/>
            <a:ext cx="75318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31of 41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I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nverse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K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inematics: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Issues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57200" y="5943600"/>
            <a:ext cx="504477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 – 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36" name="Picture 35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961" y="1219200"/>
            <a:ext cx="8055039" cy="407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I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nverse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K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inematics Demos</a:t>
            </a:r>
            <a:endParaRPr lang="en-US" sz="2800" i="1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1197241" y="3790890"/>
            <a:ext cx="2917559" cy="2533710"/>
            <a:chOff x="854480" y="1295400"/>
            <a:chExt cx="2917559" cy="25337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4480" y="1295400"/>
              <a:ext cx="2917559" cy="2067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899250" y="3429000"/>
              <a:ext cx="28280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 smtClean="0"/>
                <a:t>© 2008 T. Komura, H. S. Lim, &amp; R. W. H. Lau</a:t>
              </a:r>
              <a:br>
                <a:rPr lang="en-US" sz="1000" dirty="0" smtClean="0"/>
              </a:br>
              <a:r>
                <a:rPr lang="en-US" sz="1000" dirty="0" smtClean="0">
                  <a:hlinkClick r:id="rId5"/>
                </a:rPr>
                <a:t>http://youtu.be/FJTBMnP6oCM</a:t>
              </a:r>
              <a:endParaRPr lang="en-US" sz="10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3604776" y="3275112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1193744" y="1066800"/>
            <a:ext cx="2921056" cy="2514600"/>
            <a:chOff x="680106" y="1066800"/>
            <a:chExt cx="2921056" cy="25146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0106" y="1066800"/>
              <a:ext cx="2921056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1199511" y="3181290"/>
              <a:ext cx="18822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 smtClean="0"/>
                <a:t>© 2008 M. </a:t>
              </a:r>
              <a:r>
                <a:rPr lang="en-US" sz="1000" dirty="0" err="1" smtClean="0"/>
                <a:t>Kinzelman</a:t>
              </a:r>
              <a:r>
                <a:rPr lang="en-US" sz="1000" dirty="0" smtClean="0"/>
                <a:t/>
              </a:r>
              <a:br>
                <a:rPr lang="en-US" sz="1000" dirty="0" smtClean="0"/>
              </a:br>
              <a:r>
                <a:rPr lang="en-US" sz="1000" dirty="0" smtClean="0">
                  <a:hlinkClick r:id="rId7"/>
                </a:rPr>
                <a:t>http://youtu.be/l52yZ491kPo</a:t>
              </a:r>
              <a:endParaRPr lang="en-US" sz="1000" dirty="0"/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5082574" y="1066800"/>
            <a:ext cx="2895600" cy="2514600"/>
            <a:chOff x="5200016" y="1066801"/>
            <a:chExt cx="2895600" cy="25146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00016" y="1066801"/>
              <a:ext cx="2895600" cy="2021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5663412" y="3181291"/>
              <a:ext cx="19688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 smtClean="0"/>
                <a:t>© 2007 A. Brown</a:t>
              </a:r>
              <a:br>
                <a:rPr lang="en-US" sz="1000" dirty="0" smtClean="0"/>
              </a:br>
              <a:r>
                <a:rPr lang="en-US" sz="1000" dirty="0" smtClean="0">
                  <a:hlinkClick r:id="rId9"/>
                </a:rPr>
                <a:t>http://youtu.be/6JdLOLazJJ0</a:t>
              </a:r>
              <a:endParaRPr lang="en-US" sz="1000" dirty="0"/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5082574" y="3790890"/>
            <a:ext cx="2918426" cy="2533710"/>
            <a:chOff x="5082574" y="3790890"/>
            <a:chExt cx="2918426" cy="253371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82574" y="3790890"/>
              <a:ext cx="2918426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5523722" y="5924490"/>
              <a:ext cx="20361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© 2011 K. </a:t>
              </a:r>
              <a:r>
                <a:rPr lang="en-US" sz="1000" dirty="0" err="1" smtClean="0"/>
                <a:t>Iyer</a:t>
              </a:r>
              <a:endParaRPr lang="en-US" sz="1000" dirty="0" smtClean="0"/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11"/>
                </a:rPr>
                <a:t>http://youtu.be/YvRBWIRAPsE</a:t>
              </a:r>
              <a:endParaRPr lang="en-US" sz="1000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[6]: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Ragdoll Physics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Type of </a:t>
            </a:r>
            <a:r>
              <a:rPr lang="en-US" sz="1800" u="sng" dirty="0" smtClean="0">
                <a:solidFill>
                  <a:srgbClr val="800000"/>
                </a:solidFill>
              </a:rPr>
              <a:t>Procedural Animation</a:t>
            </a:r>
            <a:endParaRPr lang="en-US" sz="1800" u="sng" dirty="0" smtClean="0">
              <a:solidFill>
                <a:srgbClr val="FF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Automatically generates CGA directives (rotations)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Based on simulation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Rigid-body dynamics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Articulated Figure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Gravity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No autonomous movement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Used for inert body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Usually: character death (car impact, falling body, </a:t>
            </a:r>
            <a:r>
              <a:rPr lang="en-US" sz="1800" i="1" dirty="0" smtClean="0">
                <a:solidFill>
                  <a:srgbClr val="0000CC"/>
                </a:solidFill>
              </a:rPr>
              <a:t>etc.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Less often: unconscious, paralyzed character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Collisions with Multiple Bodies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Inter-character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Character-object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5562600" y="1809690"/>
            <a:ext cx="3048000" cy="1924110"/>
            <a:chOff x="5562600" y="1828800"/>
            <a:chExt cx="3048000" cy="1924110"/>
          </a:xfrm>
        </p:grpSpPr>
        <p:pic>
          <p:nvPicPr>
            <p:cNvPr id="17" name="Picture 16" descr="Animatsragdollphysic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2600" y="1828800"/>
              <a:ext cx="3048000" cy="15240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753100" y="3352800"/>
              <a:ext cx="2667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smtClean="0"/>
                <a:t>Falling Bodies </a:t>
              </a:r>
              <a:r>
                <a:rPr lang="en-US" sz="1000" dirty="0" smtClean="0"/>
                <a:t>© 1997 – 2001 </a:t>
              </a:r>
              <a:r>
                <a:rPr lang="en-US" sz="1000" dirty="0" err="1" smtClean="0"/>
                <a:t>Animats</a:t>
              </a:r>
              <a:r>
                <a:rPr lang="en-US" sz="1000" dirty="0" smtClean="0"/>
                <a:t> </a:t>
              </a:r>
              <a:br>
                <a:rPr lang="en-US" sz="1000" dirty="0" smtClean="0"/>
              </a:br>
              <a:r>
                <a:rPr lang="en-US" sz="1000" dirty="0" smtClean="0"/>
                <a:t> </a:t>
              </a:r>
              <a:r>
                <a:rPr lang="en-US" sz="1000" dirty="0" smtClean="0">
                  <a:hlinkClick r:id="rId5"/>
                </a:rPr>
                <a:t>http://www.animats.com</a:t>
              </a:r>
              <a:endParaRPr lang="en-US" sz="1000" dirty="0" smtClean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[7]: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Ragdoll Physics Demos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04776" y="3275112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2" name="Group 48"/>
          <p:cNvGrpSpPr/>
          <p:nvPr/>
        </p:nvGrpSpPr>
        <p:grpSpPr>
          <a:xfrm>
            <a:off x="5105401" y="990600"/>
            <a:ext cx="2895600" cy="2674680"/>
            <a:chOff x="5105401" y="1003518"/>
            <a:chExt cx="2895600" cy="2674680"/>
          </a:xfrm>
        </p:grpSpPr>
        <p:sp>
          <p:nvSpPr>
            <p:cNvPr id="44" name="Rectangle 43"/>
            <p:cNvSpPr/>
            <p:nvPr/>
          </p:nvSpPr>
          <p:spPr>
            <a:xfrm>
              <a:off x="5334000" y="3124200"/>
              <a:ext cx="243528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© 2006 P. Pelt</a:t>
              </a:r>
              <a:br>
                <a:rPr lang="en-US" sz="1000" dirty="0" smtClean="0"/>
              </a:br>
              <a:r>
                <a:rPr lang="en-US" sz="1000" dirty="0" smtClean="0">
                  <a:hlinkClick r:id="rId4"/>
                </a:rPr>
                <a:t>http://youtu.be/6JdLOLazJJ0</a:t>
              </a:r>
              <a:endParaRPr lang="en-US" sz="1000" dirty="0" smtClean="0"/>
            </a:p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See also: </a:t>
              </a:r>
              <a:r>
                <a:rPr lang="en-US" sz="1000" dirty="0" smtClean="0">
                  <a:hlinkClick r:id="rId5"/>
                </a:rPr>
                <a:t>http://youtu.be/5_QIsI0fyaU</a:t>
              </a:r>
              <a:endParaRPr lang="en-US" sz="1000" dirty="0"/>
            </a:p>
          </p:txBody>
        </p:sp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5401" y="1003518"/>
              <a:ext cx="2895600" cy="2044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8"/>
          <p:cNvGrpSpPr/>
          <p:nvPr/>
        </p:nvGrpSpPr>
        <p:grpSpPr>
          <a:xfrm>
            <a:off x="1205437" y="990600"/>
            <a:ext cx="2909363" cy="2590800"/>
            <a:chOff x="1205437" y="990600"/>
            <a:chExt cx="2909363" cy="2590800"/>
          </a:xfrm>
        </p:grpSpPr>
        <p:sp>
          <p:nvSpPr>
            <p:cNvPr id="41" name="Rectangle 40"/>
            <p:cNvSpPr/>
            <p:nvPr/>
          </p:nvSpPr>
          <p:spPr>
            <a:xfrm>
              <a:off x="1657044" y="3181290"/>
              <a:ext cx="19944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 smtClean="0"/>
                <a:t>© 2007 N. </a:t>
              </a:r>
              <a:r>
                <a:rPr lang="en-US" sz="1000" dirty="0" err="1" smtClean="0"/>
                <a:t>Picouet</a:t>
              </a:r>
              <a:r>
                <a:rPr lang="en-US" sz="1000" dirty="0" smtClean="0"/>
                <a:t> </a:t>
              </a:r>
              <a:br>
                <a:rPr lang="en-US" sz="1000" dirty="0" smtClean="0"/>
              </a:br>
              <a:r>
                <a:rPr lang="en-US" sz="1000" dirty="0" smtClean="0"/>
                <a:t> </a:t>
              </a:r>
              <a:r>
                <a:rPr lang="en-US" sz="1000" dirty="0" smtClean="0">
                  <a:hlinkClick r:id="rId7"/>
                </a:rPr>
                <a:t>http://youtu.be/ohNqCb--aSs</a:t>
              </a:r>
              <a:endParaRPr lang="en-US" sz="1000" dirty="0"/>
            </a:p>
          </p:txBody>
        </p:sp>
        <p:pic>
          <p:nvPicPr>
            <p:cNvPr id="23559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05437" y="990600"/>
              <a:ext cx="2909363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60"/>
          <p:cNvGrpSpPr/>
          <p:nvPr/>
        </p:nvGrpSpPr>
        <p:grpSpPr>
          <a:xfrm>
            <a:off x="4869385" y="3810000"/>
            <a:ext cx="3360215" cy="2511786"/>
            <a:chOff x="975913" y="3831924"/>
            <a:chExt cx="3360215" cy="2511786"/>
          </a:xfrm>
        </p:grpSpPr>
        <p:sp>
          <p:nvSpPr>
            <p:cNvPr id="62" name="Rectangle 61"/>
            <p:cNvSpPr/>
            <p:nvPr/>
          </p:nvSpPr>
          <p:spPr>
            <a:xfrm>
              <a:off x="975913" y="5943600"/>
              <a:ext cx="33602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 smtClean="0"/>
                <a:t>© 2010 M. </a:t>
              </a:r>
              <a:r>
                <a:rPr lang="en-US" sz="1000" dirty="0" err="1" smtClean="0"/>
                <a:t>Heinzen</a:t>
              </a:r>
              <a:r>
                <a:rPr lang="en-US" sz="1000" dirty="0" smtClean="0"/>
                <a:t> (</a:t>
              </a:r>
              <a:r>
                <a:rPr lang="en-US" sz="1000" dirty="0" err="1" smtClean="0"/>
                <a:t>Arkaein</a:t>
              </a:r>
              <a:r>
                <a:rPr lang="en-US" sz="1000" dirty="0" smtClean="0"/>
                <a:t>)</a:t>
              </a:r>
              <a:br>
                <a:rPr lang="en-US" sz="1000" dirty="0" smtClean="0"/>
              </a:br>
              <a:r>
                <a:rPr lang="en-US" sz="1000" dirty="0" smtClean="0"/>
                <a:t> </a:t>
              </a:r>
              <a:r>
                <a:rPr lang="en-US" sz="1000" dirty="0" smtClean="0">
                  <a:hlinkClick r:id="rId9"/>
                </a:rPr>
                <a:t>http://bit.ly/gUj9Su</a:t>
              </a:r>
              <a:r>
                <a:rPr lang="en-US" sz="1000" dirty="0" smtClean="0"/>
                <a:t> / </a:t>
              </a:r>
              <a:r>
                <a:rPr lang="en-US" sz="1000" dirty="0" smtClean="0">
                  <a:hlinkClick r:id="rId10"/>
                </a:rPr>
                <a:t>http://youtu.be/FJTBMnP6oCM</a:t>
              </a:r>
              <a:endParaRPr lang="en-US" sz="1000" dirty="0"/>
            </a:p>
          </p:txBody>
        </p:sp>
        <p:pic>
          <p:nvPicPr>
            <p:cNvPr id="63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19200" y="3831924"/>
              <a:ext cx="2895600" cy="2035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64"/>
          <p:cNvGrpSpPr/>
          <p:nvPr/>
        </p:nvGrpSpPr>
        <p:grpSpPr>
          <a:xfrm>
            <a:off x="1175004" y="3810000"/>
            <a:ext cx="2939796" cy="2522280"/>
            <a:chOff x="1175004" y="3810000"/>
            <a:chExt cx="2939796" cy="2522280"/>
          </a:xfrm>
        </p:grpSpPr>
        <p:sp>
          <p:nvSpPr>
            <p:cNvPr id="47" name="Rectangle 46"/>
            <p:cNvSpPr/>
            <p:nvPr/>
          </p:nvSpPr>
          <p:spPr>
            <a:xfrm>
              <a:off x="1627103" y="5932170"/>
              <a:ext cx="20569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© 2009 M. E. </a:t>
              </a:r>
              <a:r>
                <a:rPr lang="en-US" sz="1000" dirty="0" err="1" smtClean="0"/>
                <a:t>Cerquoni</a:t>
              </a:r>
              <a:endParaRPr lang="en-US" sz="1000" dirty="0" smtClean="0"/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12"/>
                </a:rPr>
                <a:t>http://youtu.be/uW_DK2qvKv8</a:t>
              </a:r>
              <a:endParaRPr lang="en-US" sz="1000" dirty="0"/>
            </a:p>
          </p:txBody>
        </p:sp>
        <p:pic>
          <p:nvPicPr>
            <p:cNvPr id="23560" name="Picture 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75004" y="3810000"/>
              <a:ext cx="2939796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[8}: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P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hysically-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B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ased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M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odeling (PBM)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Particle Dynamics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Emitters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0-D (points), 1-D (lines), 2-D (planes, discs, cross-sections)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fireworks (0-D); fountains (0/1/2-D); smokestacks, jets (2-D)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Simulation: birth-death process, functions of particle age/trajectory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Rigid-Body Dynamics</a:t>
            </a:r>
            <a:endParaRPr lang="en-US" sz="1800" u="sng" dirty="0" smtClean="0">
              <a:solidFill>
                <a:srgbClr val="FF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Constrained systems of connected parts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Examples: falling rocks, colliding vehicles, rag dolls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Articulated Figures: Primarily IK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More References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ACM, </a:t>
            </a:r>
            <a:r>
              <a:rPr lang="en-US" sz="1800" i="1" dirty="0" smtClean="0">
                <a:solidFill>
                  <a:srgbClr val="0000CC"/>
                </a:solidFill>
              </a:rPr>
              <a:t>Intro to Physically-Based Modeling</a:t>
            </a:r>
            <a:r>
              <a:rPr lang="en-US" sz="1800" dirty="0" smtClean="0">
                <a:solidFill>
                  <a:srgbClr val="0000CC"/>
                </a:solidFill>
              </a:rPr>
              <a:t>: </a:t>
            </a:r>
            <a:r>
              <a:rPr lang="en-US" sz="1800" dirty="0" smtClean="0">
                <a:solidFill>
                  <a:srgbClr val="0000CC"/>
                </a:solidFill>
                <a:hlinkClick r:id="rId4"/>
              </a:rPr>
              <a:t>http://bit.ly/hhQvXd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Wikipedia, </a:t>
            </a:r>
            <a:r>
              <a:rPr lang="en-US" sz="1800" i="1" dirty="0" smtClean="0">
                <a:solidFill>
                  <a:srgbClr val="0000CC"/>
                </a:solidFill>
              </a:rPr>
              <a:t>Physics Engine</a:t>
            </a:r>
            <a:r>
              <a:rPr lang="en-US" sz="1800" dirty="0" smtClean="0">
                <a:solidFill>
                  <a:srgbClr val="0000CC"/>
                </a:solidFill>
              </a:rPr>
              <a:t>: </a:t>
            </a:r>
            <a:r>
              <a:rPr lang="en-US" sz="1800" dirty="0" smtClean="0">
                <a:hlinkClick r:id="rId5"/>
              </a:rPr>
              <a:t>http://bit.ly/h4PIRt</a:t>
            </a:r>
            <a:r>
              <a:rPr lang="en-US" sz="1800" dirty="0" smtClean="0"/>
              <a:t> 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Wikipedia, </a:t>
            </a:r>
            <a:r>
              <a:rPr lang="en-US" sz="1800" i="1" dirty="0" smtClean="0">
                <a:solidFill>
                  <a:srgbClr val="0000CC"/>
                </a:solidFill>
              </a:rPr>
              <a:t>N-Body Problem</a:t>
            </a:r>
            <a:r>
              <a:rPr lang="en-US" sz="1800" dirty="0" smtClean="0">
                <a:solidFill>
                  <a:srgbClr val="0000CC"/>
                </a:solidFill>
              </a:rPr>
              <a:t>: </a:t>
            </a:r>
            <a:r>
              <a:rPr lang="en-US" sz="1800" dirty="0" smtClean="0">
                <a:solidFill>
                  <a:srgbClr val="0000CC"/>
                </a:solidFill>
                <a:hlinkClick r:id="rId6"/>
              </a:rPr>
              <a:t>http://bit.ly/1ayWwe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PBM System: </a:t>
            </a:r>
            <a:r>
              <a:rPr lang="en-US" sz="1800" dirty="0" err="1" smtClean="0">
                <a:solidFill>
                  <a:srgbClr val="800000"/>
                </a:solidFill>
              </a:rPr>
              <a:t>nVidia</a:t>
            </a:r>
            <a:r>
              <a:rPr lang="en-US" sz="1800" dirty="0" smtClean="0">
                <a:solidFill>
                  <a:srgbClr val="800000"/>
                </a:solidFill>
              </a:rPr>
              <a:t> (</a:t>
            </a:r>
            <a:r>
              <a:rPr lang="en-US" sz="1800" dirty="0" err="1" smtClean="0">
                <a:solidFill>
                  <a:srgbClr val="800000"/>
                </a:solidFill>
              </a:rPr>
              <a:t>Ageia</a:t>
            </a:r>
            <a:r>
              <a:rPr lang="en-US" sz="1800" dirty="0" smtClean="0">
                <a:solidFill>
                  <a:srgbClr val="800000"/>
                </a:solidFill>
              </a:rPr>
              <a:t>) </a:t>
            </a:r>
            <a:r>
              <a:rPr lang="en-US" sz="1800" i="1" dirty="0" err="1" smtClean="0">
                <a:solidFill>
                  <a:srgbClr val="800000"/>
                </a:solidFill>
              </a:rPr>
              <a:t>PhysX</a:t>
            </a:r>
            <a:r>
              <a:rPr lang="en-US" sz="1800" dirty="0" smtClean="0">
                <a:solidFill>
                  <a:srgbClr val="800000"/>
                </a:solidFill>
              </a:rPr>
              <a:t>: </a:t>
            </a:r>
            <a:r>
              <a:rPr lang="en-US" sz="1800" dirty="0" smtClean="0">
                <a:solidFill>
                  <a:srgbClr val="800000"/>
                </a:solidFill>
                <a:hlinkClick r:id="rId7"/>
              </a:rPr>
              <a:t>http://bit.ly/cp7bnA</a:t>
            </a:r>
            <a:endParaRPr lang="en-US" sz="1800" i="1" dirty="0" smtClean="0">
              <a:solidFill>
                <a:srgbClr val="800000"/>
              </a:solidFill>
            </a:endParaRPr>
          </a:p>
        </p:txBody>
      </p:sp>
      <p:grpSp>
        <p:nvGrpSpPr>
          <p:cNvPr id="2" name="Group 37"/>
          <p:cNvGrpSpPr/>
          <p:nvPr/>
        </p:nvGrpSpPr>
        <p:grpSpPr>
          <a:xfrm>
            <a:off x="7315200" y="2895600"/>
            <a:ext cx="1676400" cy="1524000"/>
            <a:chOff x="7315200" y="2895600"/>
            <a:chExt cx="1676400" cy="1524000"/>
          </a:xfrm>
        </p:grpSpPr>
        <p:pic>
          <p:nvPicPr>
            <p:cNvPr id="36" name="Picture 35" descr="rockfall-web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30146" y="2895600"/>
              <a:ext cx="1549831" cy="114300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7315200" y="4019490"/>
              <a:ext cx="1676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ts val="0"/>
                </a:spcBef>
                <a:buClrTx/>
                <a:buFont typeface="Wingdings" pitchFamily="2" charset="2"/>
                <a:buChar char="l"/>
              </a:pPr>
              <a:r>
                <a:rPr lang="en-US" sz="1000" dirty="0" smtClean="0"/>
                <a:t>Rocks fall</a:t>
              </a:r>
            </a:p>
            <a:p>
              <a:pPr marL="342900" indent="-342900">
                <a:spcBef>
                  <a:spcPts val="0"/>
                </a:spcBef>
                <a:buClrTx/>
                <a:buFont typeface="Wingdings" pitchFamily="2" charset="2"/>
                <a:buChar char="l"/>
              </a:pPr>
              <a:r>
                <a:rPr lang="en-US" sz="1000" dirty="0" smtClean="0"/>
                <a:t>Everyone dies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is it?</a:t>
            </a:r>
          </a:p>
          <a:p>
            <a:r>
              <a:rPr lang="en-US" b="1" dirty="0"/>
              <a:t>Why use it?</a:t>
            </a:r>
          </a:p>
          <a:p>
            <a:r>
              <a:rPr lang="en-US" b="1" dirty="0"/>
              <a:t>Basics</a:t>
            </a:r>
          </a:p>
          <a:p>
            <a:r>
              <a:rPr lang="en-US" b="1" dirty="0"/>
              <a:t>Advanced topics</a:t>
            </a:r>
          </a:p>
          <a:p>
            <a:r>
              <a:rPr lang="en-US" b="1" dirty="0"/>
              <a:t>References</a:t>
            </a:r>
          </a:p>
          <a:p>
            <a:endParaRPr lang="en-US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Ray Tracing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Overview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11" name="Picture 10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953000" y="1352490"/>
            <a:ext cx="2686610" cy="2839998"/>
            <a:chOff x="5715000" y="1295400"/>
            <a:chExt cx="2686610" cy="2839998"/>
          </a:xfrm>
        </p:grpSpPr>
        <p:pic>
          <p:nvPicPr>
            <p:cNvPr id="13" name="Picture 12" descr="raytracing-scene-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5000" y="1295400"/>
              <a:ext cx="2686610" cy="221454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175692" y="3581400"/>
              <a:ext cx="176522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© 2006 – 2007 H. </a:t>
              </a:r>
              <a:r>
                <a:rPr lang="en-US" sz="1000" dirty="0" err="1" smtClean="0"/>
                <a:t>Kuijpers</a:t>
              </a:r>
              <a:r>
                <a:rPr lang="en-US" sz="1000" dirty="0" smtClean="0"/>
                <a:t>,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err="1" smtClean="0"/>
                <a:t>Capgemini</a:t>
              </a:r>
              <a:r>
                <a:rPr lang="en-US" sz="1000" dirty="0" smtClean="0"/>
                <a:t> Netherlands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6"/>
                </a:rPr>
                <a:t>http://bit.ly/erkKrC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305800" cy="4724400"/>
          </a:xfrm>
        </p:spPr>
        <p:txBody>
          <a:bodyPr/>
          <a:lstStyle/>
          <a:p>
            <a:r>
              <a:rPr lang="en-US" b="1" dirty="0"/>
              <a:t>Simulate rays of light</a:t>
            </a:r>
          </a:p>
          <a:p>
            <a:r>
              <a:rPr lang="en-US" b="1" dirty="0"/>
              <a:t>Produces natural lighting </a:t>
            </a:r>
            <a:r>
              <a:rPr lang="en-US" b="1" dirty="0" smtClean="0"/>
              <a:t>effects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Hard to simulate effects with </a:t>
            </a:r>
            <a:r>
              <a:rPr lang="en-US" b="1" dirty="0" err="1" smtClean="0"/>
              <a:t>rasterization</a:t>
            </a:r>
            <a:r>
              <a:rPr lang="en-US" b="1" dirty="0" smtClean="0"/>
              <a:t> techniques (OpenGL)</a:t>
            </a:r>
          </a:p>
          <a:p>
            <a:r>
              <a:rPr lang="en-US" b="1" dirty="0" err="1" smtClean="0"/>
              <a:t>Rasterizers</a:t>
            </a:r>
            <a:r>
              <a:rPr lang="en-US" b="1" dirty="0" smtClean="0"/>
              <a:t> require many passes</a:t>
            </a:r>
          </a:p>
          <a:p>
            <a:r>
              <a:rPr lang="en-US" b="1" dirty="0" smtClean="0"/>
              <a:t>Ray-tracing easier to implement</a:t>
            </a:r>
            <a:endParaRPr lang="en-US" b="1" dirty="0"/>
          </a:p>
        </p:txBody>
      </p:sp>
      <p:graphicFrame>
        <p:nvGraphicFramePr>
          <p:cNvPr id="1178628" name="Object 4"/>
          <p:cNvGraphicFramePr>
            <a:graphicFrameLocks noChangeAspect="1"/>
          </p:cNvGraphicFramePr>
          <p:nvPr/>
        </p:nvGraphicFramePr>
        <p:xfrm>
          <a:off x="1252537" y="2419350"/>
          <a:ext cx="6824663" cy="2686050"/>
        </p:xfrm>
        <a:graphic>
          <a:graphicData uri="http://schemas.openxmlformats.org/presentationml/2006/ole">
            <p:oleObj spid="_x0000_s7170" name="Document" r:id="rId4" imgW="6503988" imgH="2573725" progId="Word.Document.8">
              <p:embed/>
            </p:oleObj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Ray Tracing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Why Use It?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5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12" name="Picture 11" descr="SCU-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7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7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7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78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78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78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2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Entertainment (Movies, Commercials)</a:t>
            </a:r>
          </a:p>
          <a:p>
            <a:r>
              <a:rPr lang="en-US" b="1" dirty="0"/>
              <a:t>Games pre-production</a:t>
            </a:r>
          </a:p>
          <a:p>
            <a:r>
              <a:rPr lang="en-US" b="1" dirty="0"/>
              <a:t>Simulation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Ray Tracing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Who Uses It?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10" name="Picture 9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 err="1"/>
              <a:t>Decartes</a:t>
            </a:r>
            <a:r>
              <a:rPr lang="en-US" b="1" dirty="0"/>
              <a:t>, 1637 A.D. - analysis of rainbow</a:t>
            </a:r>
          </a:p>
          <a:p>
            <a:r>
              <a:rPr lang="en-US" b="1" dirty="0"/>
              <a:t>Arthur </a:t>
            </a:r>
            <a:r>
              <a:rPr lang="en-US" b="1" dirty="0" err="1"/>
              <a:t>Appel</a:t>
            </a:r>
            <a:r>
              <a:rPr lang="en-US" b="1" dirty="0"/>
              <a:t>, 1968 - used for lighting 3D models</a:t>
            </a:r>
          </a:p>
          <a:p>
            <a:r>
              <a:rPr lang="en-US" b="1" dirty="0"/>
              <a:t>Turner </a:t>
            </a:r>
            <a:r>
              <a:rPr lang="en-US" b="1" dirty="0" err="1"/>
              <a:t>Whitted</a:t>
            </a:r>
            <a:r>
              <a:rPr lang="en-US" b="1" dirty="0"/>
              <a:t>, 1980 - “An Improved Illumination Model for Shaded Display” really kicked everyone off.</a:t>
            </a:r>
          </a:p>
          <a:p>
            <a:r>
              <a:rPr lang="en-US" b="1" dirty="0"/>
              <a:t>1980-now - Lots of research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Ray Tracing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Brief History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10" name="Picture 9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Generating Rays</a:t>
            </a:r>
          </a:p>
          <a:p>
            <a:r>
              <a:rPr lang="en-US" b="1" dirty="0"/>
              <a:t>Intersecting Rays with </a:t>
            </a:r>
            <a:r>
              <a:rPr lang="en-US" b="1" dirty="0" smtClean="0"/>
              <a:t>Scene</a:t>
            </a:r>
            <a:endParaRPr lang="en-US" b="1" dirty="0"/>
          </a:p>
          <a:p>
            <a:r>
              <a:rPr lang="en-US" b="1" dirty="0"/>
              <a:t>Lighting</a:t>
            </a:r>
          </a:p>
          <a:p>
            <a:r>
              <a:rPr lang="en-US" b="1" dirty="0"/>
              <a:t>Shadowing</a:t>
            </a:r>
          </a:p>
          <a:p>
            <a:r>
              <a:rPr lang="en-US" b="1" dirty="0"/>
              <a:t>Reflections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Ray Tracing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Basic Operations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10" name="Picture 9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§5.3,</a:t>
            </a:r>
            <a:r>
              <a:rPr lang="en-US" sz="1800" dirty="0" smtClean="0">
                <a:solidFill>
                  <a:srgbClr val="800000"/>
                </a:solidFill>
              </a:rPr>
              <a:t>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CGA Handout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Chapter 14, </a:t>
            </a:r>
            <a:r>
              <a:rPr lang="en-US" sz="1800" dirty="0" smtClean="0">
                <a:solidFill>
                  <a:srgbClr val="800000"/>
                </a:solidFill>
              </a:rPr>
              <a:t>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 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Ray Tracing Handout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Animation Part 3 of 3 – Inverse Kinematics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FK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IK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IK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Autonomous agents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hand-animated movement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Analytical vs. iterative solutions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Rag doll physics, rigid-body dynamics, </a:t>
            </a:r>
            <a:r>
              <a:rPr lang="en-US" sz="1800" u="sng" dirty="0" smtClean="0">
                <a:solidFill>
                  <a:srgbClr val="0000CC"/>
                </a:solidFill>
              </a:rPr>
              <a:t>p</a:t>
            </a:r>
            <a:r>
              <a:rPr lang="en-US" sz="1800" dirty="0" smtClean="0">
                <a:solidFill>
                  <a:srgbClr val="0000CC"/>
                </a:solidFill>
              </a:rPr>
              <a:t>hysically-</a:t>
            </a:r>
            <a:r>
              <a:rPr lang="en-US" sz="1800" u="sng" dirty="0" smtClean="0">
                <a:solidFill>
                  <a:srgbClr val="0000CC"/>
                </a:solidFill>
              </a:rPr>
              <a:t>b</a:t>
            </a:r>
            <a:r>
              <a:rPr lang="en-US" sz="1800" dirty="0" smtClean="0">
                <a:solidFill>
                  <a:srgbClr val="0000CC"/>
                </a:solidFill>
              </a:rPr>
              <a:t>ased </a:t>
            </a:r>
            <a:r>
              <a:rPr lang="en-US" sz="1800" u="sng" dirty="0" smtClean="0">
                <a:solidFill>
                  <a:srgbClr val="0000CC"/>
                </a:solidFill>
              </a:rPr>
              <a:t>m</a:t>
            </a:r>
            <a:r>
              <a:rPr lang="en-US" sz="1800" dirty="0" smtClean="0">
                <a:solidFill>
                  <a:srgbClr val="0000CC"/>
                </a:solidFill>
              </a:rPr>
              <a:t>odels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End of Material on: Particle Systems, Collisions, CGA, PBM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Ray Tracing, Part 1 of 2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Vectors: </a:t>
            </a:r>
            <a:r>
              <a:rPr lang="en-US" sz="1800" u="sng" dirty="0" smtClean="0">
                <a:solidFill>
                  <a:srgbClr val="0000CC"/>
                </a:solidFill>
              </a:rPr>
              <a:t>L</a:t>
            </a:r>
            <a:r>
              <a:rPr lang="en-US" sz="1800" dirty="0" smtClean="0">
                <a:solidFill>
                  <a:srgbClr val="0000CC"/>
                </a:solidFill>
              </a:rPr>
              <a:t>ight/shadow (L), </a:t>
            </a:r>
            <a:r>
              <a:rPr lang="en-US" sz="1800" u="sng" dirty="0" smtClean="0">
                <a:solidFill>
                  <a:srgbClr val="0000CC"/>
                </a:solidFill>
              </a:rPr>
              <a:t>R</a:t>
            </a:r>
            <a:r>
              <a:rPr lang="en-US" sz="1800" dirty="0" smtClean="0">
                <a:solidFill>
                  <a:srgbClr val="0000CC"/>
                </a:solidFill>
              </a:rPr>
              <a:t>eflected (R), </a:t>
            </a:r>
            <a:r>
              <a:rPr lang="en-US" sz="1800" u="sng" dirty="0" smtClean="0">
                <a:solidFill>
                  <a:srgbClr val="0000CC"/>
                </a:solidFill>
              </a:rPr>
              <a:t>T</a:t>
            </a:r>
            <a:r>
              <a:rPr lang="en-US" sz="1800" dirty="0" smtClean="0">
                <a:solidFill>
                  <a:srgbClr val="0000CC"/>
                </a:solidFill>
              </a:rPr>
              <a:t>ransmitted/refracted (T)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Basic recursive ray tracing: ray trees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 Class: Ray Tracing Lab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>
                <a:solidFill>
                  <a:srgbClr val="5B0DAA"/>
                </a:solidFill>
                <a:latin typeface="Copperplate Gothic Light" pitchFamily="34" charset="0"/>
              </a:rPr>
              <a:t>Lecture 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Simulate light rays from light source to eye</a:t>
            </a:r>
          </a:p>
        </p:txBody>
      </p:sp>
      <p:sp>
        <p:nvSpPr>
          <p:cNvPr id="1188868" name="Line 4"/>
          <p:cNvSpPr>
            <a:spLocks noChangeShapeType="1"/>
          </p:cNvSpPr>
          <p:nvPr/>
        </p:nvSpPr>
        <p:spPr bwMode="auto">
          <a:xfrm>
            <a:off x="2819400" y="4800600"/>
            <a:ext cx="3505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88869" name="Line 5"/>
          <p:cNvSpPr>
            <a:spLocks noChangeShapeType="1"/>
          </p:cNvSpPr>
          <p:nvPr/>
        </p:nvSpPr>
        <p:spPr bwMode="auto">
          <a:xfrm rot="-2700000">
            <a:off x="4260850" y="4005263"/>
            <a:ext cx="2243138" cy="31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88870" name="Oval 6"/>
          <p:cNvSpPr>
            <a:spLocks noChangeArrowheads="1"/>
          </p:cNvSpPr>
          <p:nvPr/>
        </p:nvSpPr>
        <p:spPr bwMode="auto">
          <a:xfrm>
            <a:off x="6553200" y="2514600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88871" name="Line 7"/>
          <p:cNvSpPr>
            <a:spLocks noChangeShapeType="1"/>
          </p:cNvSpPr>
          <p:nvPr/>
        </p:nvSpPr>
        <p:spPr bwMode="auto">
          <a:xfrm flipV="1">
            <a:off x="6934200" y="2362200"/>
            <a:ext cx="152400" cy="15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88872" name="Line 8"/>
          <p:cNvSpPr>
            <a:spLocks noChangeShapeType="1"/>
          </p:cNvSpPr>
          <p:nvPr/>
        </p:nvSpPr>
        <p:spPr bwMode="auto">
          <a:xfrm rot="2700000" flipV="1">
            <a:off x="7050088" y="2632075"/>
            <a:ext cx="152400" cy="15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88873" name="Line 9"/>
          <p:cNvSpPr>
            <a:spLocks noChangeShapeType="1"/>
          </p:cNvSpPr>
          <p:nvPr/>
        </p:nvSpPr>
        <p:spPr bwMode="auto">
          <a:xfrm rot="5400000" flipV="1">
            <a:off x="6932613" y="2894013"/>
            <a:ext cx="152400" cy="15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88874" name="Line 10"/>
          <p:cNvSpPr>
            <a:spLocks noChangeShapeType="1"/>
          </p:cNvSpPr>
          <p:nvPr/>
        </p:nvSpPr>
        <p:spPr bwMode="auto">
          <a:xfrm rot="8100000" flipV="1">
            <a:off x="6677025" y="3024188"/>
            <a:ext cx="152400" cy="15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10800000">
            <a:off x="6248400" y="2209800"/>
            <a:ext cx="525463" cy="814388"/>
            <a:chOff x="4494" y="2544"/>
            <a:chExt cx="331" cy="513"/>
          </a:xfrm>
        </p:grpSpPr>
        <p:sp>
          <p:nvSpPr>
            <p:cNvPr id="1188876" name="Line 12"/>
            <p:cNvSpPr>
              <a:spLocks noChangeShapeType="1"/>
            </p:cNvSpPr>
            <p:nvPr/>
          </p:nvSpPr>
          <p:spPr bwMode="auto">
            <a:xfrm flipV="1">
              <a:off x="4656" y="2544"/>
              <a:ext cx="96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88877" name="Line 13"/>
            <p:cNvSpPr>
              <a:spLocks noChangeShapeType="1"/>
            </p:cNvSpPr>
            <p:nvPr/>
          </p:nvSpPr>
          <p:spPr bwMode="auto">
            <a:xfrm rot="2700000" flipV="1">
              <a:off x="4729" y="2714"/>
              <a:ext cx="96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88878" name="Line 14"/>
            <p:cNvSpPr>
              <a:spLocks noChangeShapeType="1"/>
            </p:cNvSpPr>
            <p:nvPr/>
          </p:nvSpPr>
          <p:spPr bwMode="auto">
            <a:xfrm rot="5400000" flipV="1">
              <a:off x="4655" y="2879"/>
              <a:ext cx="96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88879" name="Line 15"/>
            <p:cNvSpPr>
              <a:spLocks noChangeShapeType="1"/>
            </p:cNvSpPr>
            <p:nvPr/>
          </p:nvSpPr>
          <p:spPr bwMode="auto">
            <a:xfrm rot="8100000" flipV="1">
              <a:off x="4494" y="2961"/>
              <a:ext cx="96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88880" name="Line 16"/>
          <p:cNvSpPr>
            <a:spLocks noChangeShapeType="1"/>
          </p:cNvSpPr>
          <p:nvPr/>
        </p:nvSpPr>
        <p:spPr bwMode="auto">
          <a:xfrm rot="2700000">
            <a:off x="2690019" y="4015581"/>
            <a:ext cx="2243138" cy="31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 rot="2798870">
            <a:off x="2515393" y="2742407"/>
            <a:ext cx="461963" cy="381000"/>
            <a:chOff x="1584" y="2064"/>
            <a:chExt cx="291" cy="240"/>
          </a:xfrm>
        </p:grpSpPr>
        <p:sp>
          <p:nvSpPr>
            <p:cNvPr id="1188882" name="Line 18"/>
            <p:cNvSpPr>
              <a:spLocks noChangeShapeType="1"/>
            </p:cNvSpPr>
            <p:nvPr/>
          </p:nvSpPr>
          <p:spPr bwMode="auto">
            <a:xfrm flipV="1">
              <a:off x="1584" y="2064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88883" name="Line 19"/>
            <p:cNvSpPr>
              <a:spLocks noChangeShapeType="1"/>
            </p:cNvSpPr>
            <p:nvPr/>
          </p:nvSpPr>
          <p:spPr bwMode="auto">
            <a:xfrm>
              <a:off x="1584" y="2208"/>
              <a:ext cx="28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88884" name="Freeform 20"/>
            <p:cNvSpPr>
              <a:spLocks/>
            </p:cNvSpPr>
            <p:nvPr/>
          </p:nvSpPr>
          <p:spPr bwMode="auto">
            <a:xfrm>
              <a:off x="1794" y="2094"/>
              <a:ext cx="81" cy="19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7" y="36"/>
                </a:cxn>
                <a:cxn ang="0">
                  <a:pos x="42" y="177"/>
                </a:cxn>
                <a:cxn ang="0">
                  <a:pos x="21" y="189"/>
                </a:cxn>
                <a:cxn ang="0">
                  <a:pos x="9" y="162"/>
                </a:cxn>
                <a:cxn ang="0">
                  <a:pos x="6" y="153"/>
                </a:cxn>
                <a:cxn ang="0">
                  <a:pos x="6" y="60"/>
                </a:cxn>
                <a:cxn ang="0">
                  <a:pos x="24" y="0"/>
                </a:cxn>
              </a:cxnLst>
              <a:rect l="0" t="0" r="r" b="b"/>
              <a:pathLst>
                <a:path w="81" h="193">
                  <a:moveTo>
                    <a:pt x="24" y="0"/>
                  </a:moveTo>
                  <a:cubicBezTo>
                    <a:pt x="42" y="6"/>
                    <a:pt x="51" y="18"/>
                    <a:pt x="57" y="36"/>
                  </a:cubicBezTo>
                  <a:cubicBezTo>
                    <a:pt x="57" y="48"/>
                    <a:pt x="81" y="151"/>
                    <a:pt x="42" y="177"/>
                  </a:cubicBezTo>
                  <a:cubicBezTo>
                    <a:pt x="38" y="190"/>
                    <a:pt x="34" y="193"/>
                    <a:pt x="21" y="189"/>
                  </a:cubicBezTo>
                  <a:cubicBezTo>
                    <a:pt x="11" y="175"/>
                    <a:pt x="16" y="183"/>
                    <a:pt x="9" y="162"/>
                  </a:cubicBezTo>
                  <a:cubicBezTo>
                    <a:pt x="8" y="159"/>
                    <a:pt x="6" y="153"/>
                    <a:pt x="6" y="153"/>
                  </a:cubicBezTo>
                  <a:cubicBezTo>
                    <a:pt x="0" y="114"/>
                    <a:pt x="0" y="120"/>
                    <a:pt x="6" y="60"/>
                  </a:cubicBezTo>
                  <a:cubicBezTo>
                    <a:pt x="8" y="40"/>
                    <a:pt x="34" y="2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88885" name="Text Box 21"/>
          <p:cNvSpPr txBox="1">
            <a:spLocks noChangeArrowheads="1"/>
          </p:cNvSpPr>
          <p:nvPr/>
        </p:nvSpPr>
        <p:spPr bwMode="auto">
          <a:xfrm rot="20460547">
            <a:off x="1343730" y="3942706"/>
            <a:ext cx="21194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Reflected ray</a:t>
            </a:r>
          </a:p>
        </p:txBody>
      </p:sp>
      <p:sp>
        <p:nvSpPr>
          <p:cNvPr id="1188886" name="Text Box 22"/>
          <p:cNvSpPr txBox="1">
            <a:spLocks noChangeArrowheads="1"/>
          </p:cNvSpPr>
          <p:nvPr/>
        </p:nvSpPr>
        <p:spPr bwMode="auto">
          <a:xfrm rot="880921">
            <a:off x="5954838" y="3901431"/>
            <a:ext cx="19111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Incident ray</a:t>
            </a:r>
          </a:p>
        </p:txBody>
      </p:sp>
      <p:sp>
        <p:nvSpPr>
          <p:cNvPr id="1188887" name="Text Box 23"/>
          <p:cNvSpPr txBox="1">
            <a:spLocks noChangeArrowheads="1"/>
          </p:cNvSpPr>
          <p:nvPr/>
        </p:nvSpPr>
        <p:spPr bwMode="auto">
          <a:xfrm>
            <a:off x="1828800" y="2590800"/>
            <a:ext cx="732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Eye</a:t>
            </a:r>
          </a:p>
        </p:txBody>
      </p:sp>
      <p:sp>
        <p:nvSpPr>
          <p:cNvPr id="1188888" name="Text Box 24"/>
          <p:cNvSpPr txBox="1">
            <a:spLocks noChangeArrowheads="1"/>
          </p:cNvSpPr>
          <p:nvPr/>
        </p:nvSpPr>
        <p:spPr bwMode="auto">
          <a:xfrm>
            <a:off x="7315200" y="2514600"/>
            <a:ext cx="934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Light</a:t>
            </a:r>
          </a:p>
        </p:txBody>
      </p:sp>
      <p:sp>
        <p:nvSpPr>
          <p:cNvPr id="1188889" name="Text Box 25"/>
          <p:cNvSpPr txBox="1">
            <a:spLocks noChangeArrowheads="1"/>
          </p:cNvSpPr>
          <p:nvPr/>
        </p:nvSpPr>
        <p:spPr bwMode="auto">
          <a:xfrm>
            <a:off x="4038600" y="4800600"/>
            <a:ext cx="1314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 dirty="0">
                <a:latin typeface="+mn-lt"/>
              </a:rPr>
              <a:t>Surface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Ray Tracing [6]: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Basic Idea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32" name="Picture 31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Freeform 2"/>
          <p:cNvSpPr>
            <a:spLocks/>
          </p:cNvSpPr>
          <p:nvPr/>
        </p:nvSpPr>
        <p:spPr bwMode="auto">
          <a:xfrm>
            <a:off x="2860675" y="4124325"/>
            <a:ext cx="60325" cy="288925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38" y="182"/>
              </a:cxn>
              <a:cxn ang="0">
                <a:pos x="0" y="182"/>
              </a:cxn>
              <a:cxn ang="0">
                <a:pos x="0" y="16"/>
              </a:cxn>
              <a:cxn ang="0">
                <a:pos x="38" y="0"/>
              </a:cxn>
            </a:cxnLst>
            <a:rect l="0" t="0" r="r" b="b"/>
            <a:pathLst>
              <a:path w="38" h="182">
                <a:moveTo>
                  <a:pt x="38" y="0"/>
                </a:moveTo>
                <a:lnTo>
                  <a:pt x="38" y="182"/>
                </a:lnTo>
                <a:lnTo>
                  <a:pt x="0" y="182"/>
                </a:lnTo>
                <a:lnTo>
                  <a:pt x="0" y="16"/>
                </a:lnTo>
                <a:lnTo>
                  <a:pt x="3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945438" cy="4724400"/>
          </a:xfrm>
        </p:spPr>
        <p:txBody>
          <a:bodyPr/>
          <a:lstStyle/>
          <a:p>
            <a:r>
              <a:rPr lang="en-US" b="1" dirty="0"/>
              <a:t>Trace rays from light</a:t>
            </a:r>
          </a:p>
          <a:p>
            <a:r>
              <a:rPr lang="en-US" b="1" dirty="0"/>
              <a:t>Lots of work for little return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rot="38870">
            <a:off x="1752600" y="4191000"/>
            <a:ext cx="461963" cy="381000"/>
            <a:chOff x="1584" y="2064"/>
            <a:chExt cx="291" cy="240"/>
          </a:xfrm>
        </p:grpSpPr>
        <p:sp>
          <p:nvSpPr>
            <p:cNvPr id="1190918" name="Line 6"/>
            <p:cNvSpPr>
              <a:spLocks noChangeShapeType="1"/>
            </p:cNvSpPr>
            <p:nvPr/>
          </p:nvSpPr>
          <p:spPr bwMode="auto">
            <a:xfrm flipV="1">
              <a:off x="1584" y="2064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90919" name="Line 7"/>
            <p:cNvSpPr>
              <a:spLocks noChangeShapeType="1"/>
            </p:cNvSpPr>
            <p:nvPr/>
          </p:nvSpPr>
          <p:spPr bwMode="auto">
            <a:xfrm>
              <a:off x="1584" y="2208"/>
              <a:ext cx="28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90920" name="Freeform 8"/>
            <p:cNvSpPr>
              <a:spLocks/>
            </p:cNvSpPr>
            <p:nvPr/>
          </p:nvSpPr>
          <p:spPr bwMode="auto">
            <a:xfrm>
              <a:off x="1794" y="2094"/>
              <a:ext cx="81" cy="19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7" y="36"/>
                </a:cxn>
                <a:cxn ang="0">
                  <a:pos x="42" y="177"/>
                </a:cxn>
                <a:cxn ang="0">
                  <a:pos x="21" y="189"/>
                </a:cxn>
                <a:cxn ang="0">
                  <a:pos x="9" y="162"/>
                </a:cxn>
                <a:cxn ang="0">
                  <a:pos x="6" y="153"/>
                </a:cxn>
                <a:cxn ang="0">
                  <a:pos x="6" y="60"/>
                </a:cxn>
                <a:cxn ang="0">
                  <a:pos x="24" y="0"/>
                </a:cxn>
              </a:cxnLst>
              <a:rect l="0" t="0" r="r" b="b"/>
              <a:pathLst>
                <a:path w="81" h="193">
                  <a:moveTo>
                    <a:pt x="24" y="0"/>
                  </a:moveTo>
                  <a:cubicBezTo>
                    <a:pt x="42" y="6"/>
                    <a:pt x="51" y="18"/>
                    <a:pt x="57" y="36"/>
                  </a:cubicBezTo>
                  <a:cubicBezTo>
                    <a:pt x="57" y="48"/>
                    <a:pt x="81" y="151"/>
                    <a:pt x="42" y="177"/>
                  </a:cubicBezTo>
                  <a:cubicBezTo>
                    <a:pt x="38" y="190"/>
                    <a:pt x="34" y="193"/>
                    <a:pt x="21" y="189"/>
                  </a:cubicBezTo>
                  <a:cubicBezTo>
                    <a:pt x="11" y="175"/>
                    <a:pt x="16" y="183"/>
                    <a:pt x="9" y="162"/>
                  </a:cubicBezTo>
                  <a:cubicBezTo>
                    <a:pt x="8" y="159"/>
                    <a:pt x="6" y="153"/>
                    <a:pt x="6" y="153"/>
                  </a:cubicBezTo>
                  <a:cubicBezTo>
                    <a:pt x="0" y="114"/>
                    <a:pt x="0" y="120"/>
                    <a:pt x="6" y="60"/>
                  </a:cubicBezTo>
                  <a:cubicBezTo>
                    <a:pt x="8" y="40"/>
                    <a:pt x="34" y="2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90921" name="Text Box 9"/>
          <p:cNvSpPr txBox="1">
            <a:spLocks noChangeArrowheads="1"/>
          </p:cNvSpPr>
          <p:nvPr/>
        </p:nvSpPr>
        <p:spPr bwMode="auto">
          <a:xfrm>
            <a:off x="1066800" y="4038600"/>
            <a:ext cx="732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Eye</a:t>
            </a:r>
          </a:p>
        </p:txBody>
      </p:sp>
      <p:sp>
        <p:nvSpPr>
          <p:cNvPr id="1190922" name="Text Box 10"/>
          <p:cNvSpPr txBox="1">
            <a:spLocks noChangeArrowheads="1"/>
          </p:cNvSpPr>
          <p:nvPr/>
        </p:nvSpPr>
        <p:spPr bwMode="auto">
          <a:xfrm>
            <a:off x="4419600" y="2362200"/>
            <a:ext cx="934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Light</a:t>
            </a:r>
          </a:p>
        </p:txBody>
      </p:sp>
      <p:sp>
        <p:nvSpPr>
          <p:cNvPr id="1190923" name="Oval 11"/>
          <p:cNvSpPr>
            <a:spLocks noChangeArrowheads="1"/>
          </p:cNvSpPr>
          <p:nvPr/>
        </p:nvSpPr>
        <p:spPr bwMode="auto">
          <a:xfrm>
            <a:off x="5105400" y="38862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24" name="Freeform 12"/>
          <p:cNvSpPr>
            <a:spLocks/>
          </p:cNvSpPr>
          <p:nvPr/>
        </p:nvSpPr>
        <p:spPr bwMode="auto">
          <a:xfrm>
            <a:off x="4191000" y="2743200"/>
            <a:ext cx="1524000" cy="685800"/>
          </a:xfrm>
          <a:custGeom>
            <a:avLst/>
            <a:gdLst/>
            <a:ahLst/>
            <a:cxnLst>
              <a:cxn ang="0">
                <a:pos x="960" y="0"/>
              </a:cxn>
              <a:cxn ang="0">
                <a:pos x="864" y="240"/>
              </a:cxn>
              <a:cxn ang="0">
                <a:pos x="240" y="432"/>
              </a:cxn>
              <a:cxn ang="0">
                <a:pos x="0" y="288"/>
              </a:cxn>
              <a:cxn ang="0">
                <a:pos x="960" y="0"/>
              </a:cxn>
            </a:cxnLst>
            <a:rect l="0" t="0" r="r" b="b"/>
            <a:pathLst>
              <a:path w="960" h="432">
                <a:moveTo>
                  <a:pt x="960" y="0"/>
                </a:moveTo>
                <a:lnTo>
                  <a:pt x="864" y="240"/>
                </a:lnTo>
                <a:lnTo>
                  <a:pt x="240" y="432"/>
                </a:lnTo>
                <a:lnTo>
                  <a:pt x="0" y="288"/>
                </a:lnTo>
                <a:lnTo>
                  <a:pt x="960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25" name="Line 13"/>
          <p:cNvSpPr>
            <a:spLocks noChangeShapeType="1"/>
          </p:cNvSpPr>
          <p:nvPr/>
        </p:nvSpPr>
        <p:spPr bwMode="auto">
          <a:xfrm flipH="1">
            <a:off x="2776538" y="3397250"/>
            <a:ext cx="576262" cy="5762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26" name="Line 14"/>
          <p:cNvSpPr>
            <a:spLocks noChangeShapeType="1"/>
          </p:cNvSpPr>
          <p:nvPr/>
        </p:nvSpPr>
        <p:spPr bwMode="auto">
          <a:xfrm flipH="1" flipV="1">
            <a:off x="2786063" y="4892675"/>
            <a:ext cx="566737" cy="5619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27" name="Line 15"/>
          <p:cNvSpPr>
            <a:spLocks noChangeShapeType="1"/>
          </p:cNvSpPr>
          <p:nvPr/>
        </p:nvSpPr>
        <p:spPr bwMode="auto">
          <a:xfrm flipH="1">
            <a:off x="2786063" y="3959225"/>
            <a:ext cx="0" cy="92868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28" name="Line 16"/>
          <p:cNvSpPr>
            <a:spLocks noChangeShapeType="1"/>
          </p:cNvSpPr>
          <p:nvPr/>
        </p:nvSpPr>
        <p:spPr bwMode="auto">
          <a:xfrm>
            <a:off x="2862263" y="3883025"/>
            <a:ext cx="0" cy="10763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29" name="Line 17"/>
          <p:cNvSpPr>
            <a:spLocks noChangeShapeType="1"/>
          </p:cNvSpPr>
          <p:nvPr/>
        </p:nvSpPr>
        <p:spPr bwMode="auto">
          <a:xfrm>
            <a:off x="2781300" y="4645025"/>
            <a:ext cx="571500" cy="2952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30" name="Line 18"/>
          <p:cNvSpPr>
            <a:spLocks noChangeShapeType="1"/>
          </p:cNvSpPr>
          <p:nvPr/>
        </p:nvSpPr>
        <p:spPr bwMode="auto">
          <a:xfrm>
            <a:off x="5254625" y="3043238"/>
            <a:ext cx="274638" cy="841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31" name="Line 19"/>
          <p:cNvSpPr>
            <a:spLocks noChangeShapeType="1"/>
          </p:cNvSpPr>
          <p:nvPr/>
        </p:nvSpPr>
        <p:spPr bwMode="auto">
          <a:xfrm flipV="1">
            <a:off x="5543550" y="2628900"/>
            <a:ext cx="590550" cy="1257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32" name="Line 20"/>
          <p:cNvSpPr>
            <a:spLocks noChangeShapeType="1"/>
          </p:cNvSpPr>
          <p:nvPr/>
        </p:nvSpPr>
        <p:spPr bwMode="auto">
          <a:xfrm>
            <a:off x="5105400" y="3048000"/>
            <a:ext cx="266700" cy="876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33" name="Line 21"/>
          <p:cNvSpPr>
            <a:spLocks noChangeShapeType="1"/>
          </p:cNvSpPr>
          <p:nvPr/>
        </p:nvSpPr>
        <p:spPr bwMode="auto">
          <a:xfrm flipH="1" flipV="1">
            <a:off x="4076700" y="2838450"/>
            <a:ext cx="1295400" cy="1085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34" name="Line 22"/>
          <p:cNvSpPr>
            <a:spLocks noChangeShapeType="1"/>
          </p:cNvSpPr>
          <p:nvPr/>
        </p:nvSpPr>
        <p:spPr bwMode="auto">
          <a:xfrm>
            <a:off x="4953000" y="3133725"/>
            <a:ext cx="285750" cy="857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35" name="Line 23"/>
          <p:cNvSpPr>
            <a:spLocks noChangeShapeType="1"/>
          </p:cNvSpPr>
          <p:nvPr/>
        </p:nvSpPr>
        <p:spPr bwMode="auto">
          <a:xfrm flipH="1">
            <a:off x="2314575" y="3990975"/>
            <a:ext cx="2924175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36" name="Line 24"/>
          <p:cNvSpPr>
            <a:spLocks noChangeShapeType="1"/>
          </p:cNvSpPr>
          <p:nvPr/>
        </p:nvSpPr>
        <p:spPr bwMode="auto">
          <a:xfrm>
            <a:off x="4810125" y="3190875"/>
            <a:ext cx="323850" cy="981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37" name="Line 25"/>
          <p:cNvSpPr>
            <a:spLocks noChangeShapeType="1"/>
          </p:cNvSpPr>
          <p:nvPr/>
        </p:nvSpPr>
        <p:spPr bwMode="auto">
          <a:xfrm flipH="1">
            <a:off x="3105150" y="4171950"/>
            <a:ext cx="2028825" cy="1552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38" name="Line 26"/>
          <p:cNvSpPr>
            <a:spLocks noChangeShapeType="1"/>
          </p:cNvSpPr>
          <p:nvPr/>
        </p:nvSpPr>
        <p:spPr bwMode="auto">
          <a:xfrm>
            <a:off x="5419725" y="3000375"/>
            <a:ext cx="295275" cy="942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39" name="Line 27"/>
          <p:cNvSpPr>
            <a:spLocks noChangeShapeType="1"/>
          </p:cNvSpPr>
          <p:nvPr/>
        </p:nvSpPr>
        <p:spPr bwMode="auto">
          <a:xfrm>
            <a:off x="5715000" y="3943350"/>
            <a:ext cx="1428750" cy="95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40" name="Line 28"/>
          <p:cNvSpPr>
            <a:spLocks noChangeShapeType="1"/>
          </p:cNvSpPr>
          <p:nvPr/>
        </p:nvSpPr>
        <p:spPr bwMode="auto">
          <a:xfrm>
            <a:off x="3352800" y="3397250"/>
            <a:ext cx="0" cy="2057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41" name="Freeform 29"/>
          <p:cNvSpPr>
            <a:spLocks/>
          </p:cNvSpPr>
          <p:nvPr/>
        </p:nvSpPr>
        <p:spPr bwMode="auto">
          <a:xfrm>
            <a:off x="2921000" y="4098925"/>
            <a:ext cx="53975" cy="3175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34" y="200"/>
              </a:cxn>
              <a:cxn ang="0">
                <a:pos x="0" y="198"/>
              </a:cxn>
              <a:cxn ang="0">
                <a:pos x="0" y="14"/>
              </a:cxn>
              <a:cxn ang="0">
                <a:pos x="34" y="0"/>
              </a:cxn>
            </a:cxnLst>
            <a:rect l="0" t="0" r="r" b="b"/>
            <a:pathLst>
              <a:path w="34" h="200">
                <a:moveTo>
                  <a:pt x="34" y="0"/>
                </a:moveTo>
                <a:lnTo>
                  <a:pt x="34" y="200"/>
                </a:lnTo>
                <a:lnTo>
                  <a:pt x="0" y="198"/>
                </a:lnTo>
                <a:lnTo>
                  <a:pt x="0" y="14"/>
                </a:lnTo>
                <a:lnTo>
                  <a:pt x="34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42" name="Line 30"/>
          <p:cNvSpPr>
            <a:spLocks noChangeShapeType="1"/>
          </p:cNvSpPr>
          <p:nvPr/>
        </p:nvSpPr>
        <p:spPr bwMode="auto">
          <a:xfrm>
            <a:off x="2971800" y="3778250"/>
            <a:ext cx="0" cy="1295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43" name="Line 31"/>
          <p:cNvSpPr>
            <a:spLocks noChangeShapeType="1"/>
          </p:cNvSpPr>
          <p:nvPr/>
        </p:nvSpPr>
        <p:spPr bwMode="auto">
          <a:xfrm flipV="1">
            <a:off x="2781300" y="3925888"/>
            <a:ext cx="566738" cy="2667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44" name="Line 32"/>
          <p:cNvSpPr>
            <a:spLocks noChangeShapeType="1"/>
          </p:cNvSpPr>
          <p:nvPr/>
        </p:nvSpPr>
        <p:spPr bwMode="auto">
          <a:xfrm>
            <a:off x="3124200" y="3625850"/>
            <a:ext cx="0" cy="1600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45" name="Line 33"/>
          <p:cNvSpPr>
            <a:spLocks noChangeShapeType="1"/>
          </p:cNvSpPr>
          <p:nvPr/>
        </p:nvSpPr>
        <p:spPr bwMode="auto">
          <a:xfrm>
            <a:off x="2781300" y="4411663"/>
            <a:ext cx="5715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46" name="Freeform 34"/>
          <p:cNvSpPr>
            <a:spLocks/>
          </p:cNvSpPr>
          <p:nvPr/>
        </p:nvSpPr>
        <p:spPr bwMode="auto">
          <a:xfrm>
            <a:off x="5203825" y="3940175"/>
            <a:ext cx="511175" cy="233363"/>
          </a:xfrm>
          <a:custGeom>
            <a:avLst/>
            <a:gdLst/>
            <a:ahLst/>
            <a:cxnLst>
              <a:cxn ang="0">
                <a:pos x="284" y="6"/>
              </a:cxn>
              <a:cxn ang="0">
                <a:pos x="264" y="4"/>
              </a:cxn>
              <a:cxn ang="0">
                <a:pos x="248" y="0"/>
              </a:cxn>
              <a:cxn ang="0">
                <a:pos x="128" y="10"/>
              </a:cxn>
              <a:cxn ang="0">
                <a:pos x="104" y="18"/>
              </a:cxn>
              <a:cxn ang="0">
                <a:pos x="102" y="24"/>
              </a:cxn>
              <a:cxn ang="0">
                <a:pos x="88" y="26"/>
              </a:cxn>
              <a:cxn ang="0">
                <a:pos x="70" y="36"/>
              </a:cxn>
              <a:cxn ang="0">
                <a:pos x="48" y="56"/>
              </a:cxn>
              <a:cxn ang="0">
                <a:pos x="24" y="76"/>
              </a:cxn>
              <a:cxn ang="0">
                <a:pos x="12" y="90"/>
              </a:cxn>
              <a:cxn ang="0">
                <a:pos x="0" y="108"/>
              </a:cxn>
              <a:cxn ang="0">
                <a:pos x="44" y="136"/>
              </a:cxn>
              <a:cxn ang="0">
                <a:pos x="60" y="144"/>
              </a:cxn>
              <a:cxn ang="0">
                <a:pos x="86" y="118"/>
              </a:cxn>
              <a:cxn ang="0">
                <a:pos x="104" y="106"/>
              </a:cxn>
              <a:cxn ang="0">
                <a:pos x="150" y="84"/>
              </a:cxn>
              <a:cxn ang="0">
                <a:pos x="176" y="78"/>
              </a:cxn>
              <a:cxn ang="0">
                <a:pos x="274" y="86"/>
              </a:cxn>
              <a:cxn ang="0">
                <a:pos x="290" y="70"/>
              </a:cxn>
              <a:cxn ang="0">
                <a:pos x="304" y="52"/>
              </a:cxn>
              <a:cxn ang="0">
                <a:pos x="314" y="36"/>
              </a:cxn>
              <a:cxn ang="0">
                <a:pos x="322" y="16"/>
              </a:cxn>
              <a:cxn ang="0">
                <a:pos x="284" y="6"/>
              </a:cxn>
            </a:cxnLst>
            <a:rect l="0" t="0" r="r" b="b"/>
            <a:pathLst>
              <a:path w="322" h="147">
                <a:moveTo>
                  <a:pt x="284" y="6"/>
                </a:moveTo>
                <a:cubicBezTo>
                  <a:pt x="277" y="5"/>
                  <a:pt x="271" y="5"/>
                  <a:pt x="264" y="4"/>
                </a:cubicBezTo>
                <a:cubicBezTo>
                  <a:pt x="259" y="3"/>
                  <a:pt x="248" y="0"/>
                  <a:pt x="248" y="0"/>
                </a:cubicBezTo>
                <a:cubicBezTo>
                  <a:pt x="167" y="2"/>
                  <a:pt x="179" y="4"/>
                  <a:pt x="128" y="10"/>
                </a:cubicBezTo>
                <a:cubicBezTo>
                  <a:pt x="118" y="24"/>
                  <a:pt x="132" y="8"/>
                  <a:pt x="104" y="18"/>
                </a:cubicBezTo>
                <a:cubicBezTo>
                  <a:pt x="102" y="19"/>
                  <a:pt x="104" y="23"/>
                  <a:pt x="102" y="24"/>
                </a:cubicBezTo>
                <a:cubicBezTo>
                  <a:pt x="98" y="26"/>
                  <a:pt x="93" y="25"/>
                  <a:pt x="88" y="26"/>
                </a:cubicBezTo>
                <a:cubicBezTo>
                  <a:pt x="82" y="30"/>
                  <a:pt x="76" y="32"/>
                  <a:pt x="70" y="36"/>
                </a:cubicBezTo>
                <a:cubicBezTo>
                  <a:pt x="65" y="44"/>
                  <a:pt x="56" y="51"/>
                  <a:pt x="48" y="56"/>
                </a:cubicBezTo>
                <a:cubicBezTo>
                  <a:pt x="45" y="66"/>
                  <a:pt x="33" y="70"/>
                  <a:pt x="24" y="76"/>
                </a:cubicBezTo>
                <a:cubicBezTo>
                  <a:pt x="19" y="83"/>
                  <a:pt x="16" y="83"/>
                  <a:pt x="12" y="90"/>
                </a:cubicBezTo>
                <a:cubicBezTo>
                  <a:pt x="8" y="96"/>
                  <a:pt x="0" y="108"/>
                  <a:pt x="0" y="108"/>
                </a:cubicBezTo>
                <a:cubicBezTo>
                  <a:pt x="13" y="117"/>
                  <a:pt x="29" y="131"/>
                  <a:pt x="44" y="136"/>
                </a:cubicBezTo>
                <a:cubicBezTo>
                  <a:pt x="49" y="143"/>
                  <a:pt x="51" y="147"/>
                  <a:pt x="60" y="144"/>
                </a:cubicBezTo>
                <a:cubicBezTo>
                  <a:pt x="67" y="123"/>
                  <a:pt x="69" y="129"/>
                  <a:pt x="86" y="118"/>
                </a:cubicBezTo>
                <a:cubicBezTo>
                  <a:pt x="91" y="110"/>
                  <a:pt x="96" y="111"/>
                  <a:pt x="104" y="106"/>
                </a:cubicBezTo>
                <a:cubicBezTo>
                  <a:pt x="115" y="89"/>
                  <a:pt x="132" y="91"/>
                  <a:pt x="150" y="84"/>
                </a:cubicBezTo>
                <a:cubicBezTo>
                  <a:pt x="158" y="81"/>
                  <a:pt x="176" y="78"/>
                  <a:pt x="176" y="78"/>
                </a:cubicBezTo>
                <a:cubicBezTo>
                  <a:pt x="281" y="81"/>
                  <a:pt x="228" y="78"/>
                  <a:pt x="274" y="86"/>
                </a:cubicBezTo>
                <a:cubicBezTo>
                  <a:pt x="281" y="81"/>
                  <a:pt x="284" y="76"/>
                  <a:pt x="290" y="70"/>
                </a:cubicBezTo>
                <a:cubicBezTo>
                  <a:pt x="292" y="63"/>
                  <a:pt x="304" y="52"/>
                  <a:pt x="304" y="52"/>
                </a:cubicBezTo>
                <a:cubicBezTo>
                  <a:pt x="309" y="38"/>
                  <a:pt x="304" y="42"/>
                  <a:pt x="314" y="36"/>
                </a:cubicBezTo>
                <a:cubicBezTo>
                  <a:pt x="316" y="29"/>
                  <a:pt x="318" y="23"/>
                  <a:pt x="322" y="16"/>
                </a:cubicBezTo>
                <a:cubicBezTo>
                  <a:pt x="310" y="12"/>
                  <a:pt x="297" y="6"/>
                  <a:pt x="284" y="6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0947" name="Text Box 35"/>
          <p:cNvSpPr txBox="1">
            <a:spLocks noChangeArrowheads="1"/>
          </p:cNvSpPr>
          <p:nvPr/>
        </p:nvSpPr>
        <p:spPr bwMode="auto">
          <a:xfrm>
            <a:off x="2362200" y="2743200"/>
            <a:ext cx="10743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Image</a:t>
            </a:r>
          </a:p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Plane</a:t>
            </a:r>
          </a:p>
        </p:txBody>
      </p:sp>
      <p:sp>
        <p:nvSpPr>
          <p:cNvPr id="1190948" name="Text Box 36"/>
          <p:cNvSpPr txBox="1">
            <a:spLocks noChangeArrowheads="1"/>
          </p:cNvSpPr>
          <p:nvPr/>
        </p:nvSpPr>
        <p:spPr bwMode="auto">
          <a:xfrm>
            <a:off x="5715000" y="4724400"/>
            <a:ext cx="11416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Object</a:t>
            </a:r>
          </a:p>
        </p:txBody>
      </p:sp>
      <p:sp>
        <p:nvSpPr>
          <p:cNvPr id="1190949" name="Text Box 37"/>
          <p:cNvSpPr txBox="1">
            <a:spLocks noChangeArrowheads="1"/>
          </p:cNvSpPr>
          <p:nvPr/>
        </p:nvSpPr>
        <p:spPr bwMode="auto">
          <a:xfrm>
            <a:off x="6248400" y="2819400"/>
            <a:ext cx="1757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Light Rays</a:t>
            </a: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“Forward” Ray Tracing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44" name="Picture 43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77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Trace rays from eye instead</a:t>
            </a:r>
          </a:p>
          <a:p>
            <a:r>
              <a:rPr lang="en-US" b="1" dirty="0"/>
              <a:t>Do work where it matters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380841" y="3743325"/>
            <a:ext cx="1147763" cy="533400"/>
            <a:chOff x="1380841" y="3743325"/>
            <a:chExt cx="1147763" cy="533400"/>
          </a:xfrm>
        </p:grpSpPr>
        <p:grpSp>
          <p:nvGrpSpPr>
            <p:cNvPr id="2" name="Group 18"/>
            <p:cNvGrpSpPr>
              <a:grpSpLocks/>
            </p:cNvGrpSpPr>
            <p:nvPr/>
          </p:nvGrpSpPr>
          <p:grpSpPr bwMode="auto">
            <a:xfrm rot="38870">
              <a:off x="2066641" y="3895725"/>
              <a:ext cx="461963" cy="381000"/>
              <a:chOff x="1584" y="2064"/>
              <a:chExt cx="291" cy="240"/>
            </a:xfrm>
          </p:grpSpPr>
          <p:sp>
            <p:nvSpPr>
              <p:cNvPr id="1192979" name="Line 19"/>
              <p:cNvSpPr>
                <a:spLocks noChangeShapeType="1"/>
              </p:cNvSpPr>
              <p:nvPr/>
            </p:nvSpPr>
            <p:spPr bwMode="auto">
              <a:xfrm flipV="1">
                <a:off x="1584" y="2064"/>
                <a:ext cx="288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92980" name="Line 20"/>
              <p:cNvSpPr>
                <a:spLocks noChangeShapeType="1"/>
              </p:cNvSpPr>
              <p:nvPr/>
            </p:nvSpPr>
            <p:spPr bwMode="auto">
              <a:xfrm>
                <a:off x="1584" y="2208"/>
                <a:ext cx="28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92981" name="Freeform 21"/>
              <p:cNvSpPr>
                <a:spLocks/>
              </p:cNvSpPr>
              <p:nvPr/>
            </p:nvSpPr>
            <p:spPr bwMode="auto">
              <a:xfrm>
                <a:off x="1794" y="2094"/>
                <a:ext cx="81" cy="19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57" y="36"/>
                  </a:cxn>
                  <a:cxn ang="0">
                    <a:pos x="42" y="177"/>
                  </a:cxn>
                  <a:cxn ang="0">
                    <a:pos x="21" y="189"/>
                  </a:cxn>
                  <a:cxn ang="0">
                    <a:pos x="9" y="162"/>
                  </a:cxn>
                  <a:cxn ang="0">
                    <a:pos x="6" y="153"/>
                  </a:cxn>
                  <a:cxn ang="0">
                    <a:pos x="6" y="60"/>
                  </a:cxn>
                  <a:cxn ang="0">
                    <a:pos x="24" y="0"/>
                  </a:cxn>
                </a:cxnLst>
                <a:rect l="0" t="0" r="r" b="b"/>
                <a:pathLst>
                  <a:path w="81" h="193">
                    <a:moveTo>
                      <a:pt x="24" y="0"/>
                    </a:moveTo>
                    <a:cubicBezTo>
                      <a:pt x="42" y="6"/>
                      <a:pt x="51" y="18"/>
                      <a:pt x="57" y="36"/>
                    </a:cubicBezTo>
                    <a:cubicBezTo>
                      <a:pt x="57" y="48"/>
                      <a:pt x="81" y="151"/>
                      <a:pt x="42" y="177"/>
                    </a:cubicBezTo>
                    <a:cubicBezTo>
                      <a:pt x="38" y="190"/>
                      <a:pt x="34" y="193"/>
                      <a:pt x="21" y="189"/>
                    </a:cubicBezTo>
                    <a:cubicBezTo>
                      <a:pt x="11" y="175"/>
                      <a:pt x="16" y="183"/>
                      <a:pt x="9" y="162"/>
                    </a:cubicBezTo>
                    <a:cubicBezTo>
                      <a:pt x="8" y="159"/>
                      <a:pt x="6" y="153"/>
                      <a:pt x="6" y="153"/>
                    </a:cubicBezTo>
                    <a:cubicBezTo>
                      <a:pt x="0" y="114"/>
                      <a:pt x="0" y="120"/>
                      <a:pt x="6" y="60"/>
                    </a:cubicBezTo>
                    <a:cubicBezTo>
                      <a:pt x="8" y="40"/>
                      <a:pt x="34" y="20"/>
                      <a:pt x="2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sp>
          <p:nvSpPr>
            <p:cNvPr id="1192982" name="Text Box 22"/>
            <p:cNvSpPr txBox="1">
              <a:spLocks noChangeArrowheads="1"/>
            </p:cNvSpPr>
            <p:nvPr/>
          </p:nvSpPr>
          <p:spPr bwMode="auto">
            <a:xfrm>
              <a:off x="1380841" y="3743325"/>
              <a:ext cx="6415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000" b="1">
                  <a:latin typeface="+mn-lt"/>
                </a:rPr>
                <a:t>Eye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505041" y="2252663"/>
            <a:ext cx="2335441" cy="838200"/>
            <a:chOff x="4505041" y="2252663"/>
            <a:chExt cx="2335441" cy="838200"/>
          </a:xfrm>
        </p:grpSpPr>
        <p:sp>
          <p:nvSpPr>
            <p:cNvPr id="1192983" name="Text Box 23"/>
            <p:cNvSpPr txBox="1">
              <a:spLocks noChangeArrowheads="1"/>
            </p:cNvSpPr>
            <p:nvPr/>
          </p:nvSpPr>
          <p:spPr bwMode="auto">
            <a:xfrm>
              <a:off x="6029041" y="2252663"/>
              <a:ext cx="8114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000" b="1" dirty="0">
                  <a:latin typeface="+mn-lt"/>
                </a:rPr>
                <a:t>Light</a:t>
              </a:r>
            </a:p>
          </p:txBody>
        </p:sp>
        <p:sp>
          <p:nvSpPr>
            <p:cNvPr id="1192985" name="Freeform 25"/>
            <p:cNvSpPr>
              <a:spLocks/>
            </p:cNvSpPr>
            <p:nvPr/>
          </p:nvSpPr>
          <p:spPr bwMode="auto">
            <a:xfrm>
              <a:off x="4505041" y="2405063"/>
              <a:ext cx="1524000" cy="685800"/>
            </a:xfrm>
            <a:custGeom>
              <a:avLst/>
              <a:gdLst/>
              <a:ahLst/>
              <a:cxnLst>
                <a:cxn ang="0">
                  <a:pos x="960" y="0"/>
                </a:cxn>
                <a:cxn ang="0">
                  <a:pos x="864" y="240"/>
                </a:cxn>
                <a:cxn ang="0">
                  <a:pos x="240" y="432"/>
                </a:cxn>
                <a:cxn ang="0">
                  <a:pos x="0" y="288"/>
                </a:cxn>
                <a:cxn ang="0">
                  <a:pos x="960" y="0"/>
                </a:cxn>
              </a:cxnLst>
              <a:rect l="0" t="0" r="r" b="b"/>
              <a:pathLst>
                <a:path w="960" h="432">
                  <a:moveTo>
                    <a:pt x="960" y="0"/>
                  </a:moveTo>
                  <a:lnTo>
                    <a:pt x="864" y="240"/>
                  </a:lnTo>
                  <a:lnTo>
                    <a:pt x="240" y="432"/>
                  </a:lnTo>
                  <a:lnTo>
                    <a:pt x="0" y="288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41591" y="2624138"/>
            <a:ext cx="982663" cy="1254125"/>
            <a:chOff x="4841591" y="2624138"/>
            <a:chExt cx="982663" cy="1254125"/>
          </a:xfrm>
        </p:grpSpPr>
        <p:sp>
          <p:nvSpPr>
            <p:cNvPr id="1192990" name="Line 30"/>
            <p:cNvSpPr>
              <a:spLocks noChangeShapeType="1"/>
            </p:cNvSpPr>
            <p:nvPr/>
          </p:nvSpPr>
          <p:spPr bwMode="auto">
            <a:xfrm flipH="1" flipV="1">
              <a:off x="4841591" y="2911475"/>
              <a:ext cx="584200" cy="9667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91" name="Line 31"/>
            <p:cNvSpPr>
              <a:spLocks noChangeShapeType="1"/>
            </p:cNvSpPr>
            <p:nvPr/>
          </p:nvSpPr>
          <p:spPr bwMode="auto">
            <a:xfrm flipH="1" flipV="1">
              <a:off x="5178141" y="2820988"/>
              <a:ext cx="279400" cy="9747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92" name="Line 32"/>
            <p:cNvSpPr>
              <a:spLocks noChangeShapeType="1"/>
            </p:cNvSpPr>
            <p:nvPr/>
          </p:nvSpPr>
          <p:spPr bwMode="auto">
            <a:xfrm flipV="1">
              <a:off x="5686141" y="2624138"/>
              <a:ext cx="138113" cy="9858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93" name="Line 33"/>
            <p:cNvSpPr>
              <a:spLocks noChangeShapeType="1"/>
            </p:cNvSpPr>
            <p:nvPr/>
          </p:nvSpPr>
          <p:spPr bwMode="auto">
            <a:xfrm flipH="1" flipV="1">
              <a:off x="5524216" y="2720975"/>
              <a:ext cx="9525" cy="9842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</p:grpSp>
      <p:sp>
        <p:nvSpPr>
          <p:cNvPr id="1192994" name="Text Box 34"/>
          <p:cNvSpPr txBox="1">
            <a:spLocks noChangeArrowheads="1"/>
          </p:cNvSpPr>
          <p:nvPr/>
        </p:nvSpPr>
        <p:spPr bwMode="auto">
          <a:xfrm>
            <a:off x="1495349" y="5314890"/>
            <a:ext cx="60484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i="1" dirty="0">
                <a:latin typeface="+mn-lt"/>
              </a:rPr>
              <a:t>This is what most people mean by “ray tracing”.</a:t>
            </a:r>
          </a:p>
        </p:txBody>
      </p:sp>
      <p:sp>
        <p:nvSpPr>
          <p:cNvPr id="1192996" name="Freeform 36"/>
          <p:cNvSpPr>
            <a:spLocks/>
          </p:cNvSpPr>
          <p:nvPr/>
        </p:nvSpPr>
        <p:spPr bwMode="auto">
          <a:xfrm>
            <a:off x="5517866" y="3644900"/>
            <a:ext cx="511175" cy="233363"/>
          </a:xfrm>
          <a:custGeom>
            <a:avLst/>
            <a:gdLst/>
            <a:ahLst/>
            <a:cxnLst>
              <a:cxn ang="0">
                <a:pos x="284" y="6"/>
              </a:cxn>
              <a:cxn ang="0">
                <a:pos x="264" y="4"/>
              </a:cxn>
              <a:cxn ang="0">
                <a:pos x="248" y="0"/>
              </a:cxn>
              <a:cxn ang="0">
                <a:pos x="128" y="10"/>
              </a:cxn>
              <a:cxn ang="0">
                <a:pos x="104" y="18"/>
              </a:cxn>
              <a:cxn ang="0">
                <a:pos x="102" y="24"/>
              </a:cxn>
              <a:cxn ang="0">
                <a:pos x="88" y="26"/>
              </a:cxn>
              <a:cxn ang="0">
                <a:pos x="70" y="36"/>
              </a:cxn>
              <a:cxn ang="0">
                <a:pos x="48" y="56"/>
              </a:cxn>
              <a:cxn ang="0">
                <a:pos x="24" y="76"/>
              </a:cxn>
              <a:cxn ang="0">
                <a:pos x="12" y="90"/>
              </a:cxn>
              <a:cxn ang="0">
                <a:pos x="0" y="108"/>
              </a:cxn>
              <a:cxn ang="0">
                <a:pos x="44" y="136"/>
              </a:cxn>
              <a:cxn ang="0">
                <a:pos x="60" y="144"/>
              </a:cxn>
              <a:cxn ang="0">
                <a:pos x="86" y="118"/>
              </a:cxn>
              <a:cxn ang="0">
                <a:pos x="104" y="106"/>
              </a:cxn>
              <a:cxn ang="0">
                <a:pos x="150" y="84"/>
              </a:cxn>
              <a:cxn ang="0">
                <a:pos x="176" y="78"/>
              </a:cxn>
              <a:cxn ang="0">
                <a:pos x="274" y="86"/>
              </a:cxn>
              <a:cxn ang="0">
                <a:pos x="290" y="70"/>
              </a:cxn>
              <a:cxn ang="0">
                <a:pos x="304" y="52"/>
              </a:cxn>
              <a:cxn ang="0">
                <a:pos x="314" y="36"/>
              </a:cxn>
              <a:cxn ang="0">
                <a:pos x="322" y="16"/>
              </a:cxn>
              <a:cxn ang="0">
                <a:pos x="284" y="6"/>
              </a:cxn>
            </a:cxnLst>
            <a:rect l="0" t="0" r="r" b="b"/>
            <a:pathLst>
              <a:path w="322" h="147">
                <a:moveTo>
                  <a:pt x="284" y="6"/>
                </a:moveTo>
                <a:cubicBezTo>
                  <a:pt x="277" y="5"/>
                  <a:pt x="271" y="5"/>
                  <a:pt x="264" y="4"/>
                </a:cubicBezTo>
                <a:cubicBezTo>
                  <a:pt x="259" y="3"/>
                  <a:pt x="248" y="0"/>
                  <a:pt x="248" y="0"/>
                </a:cubicBezTo>
                <a:cubicBezTo>
                  <a:pt x="167" y="2"/>
                  <a:pt x="179" y="4"/>
                  <a:pt x="128" y="10"/>
                </a:cubicBezTo>
                <a:cubicBezTo>
                  <a:pt x="118" y="24"/>
                  <a:pt x="132" y="8"/>
                  <a:pt x="104" y="18"/>
                </a:cubicBezTo>
                <a:cubicBezTo>
                  <a:pt x="102" y="19"/>
                  <a:pt x="104" y="23"/>
                  <a:pt x="102" y="24"/>
                </a:cubicBezTo>
                <a:cubicBezTo>
                  <a:pt x="98" y="26"/>
                  <a:pt x="93" y="25"/>
                  <a:pt x="88" y="26"/>
                </a:cubicBezTo>
                <a:cubicBezTo>
                  <a:pt x="82" y="30"/>
                  <a:pt x="76" y="32"/>
                  <a:pt x="70" y="36"/>
                </a:cubicBezTo>
                <a:cubicBezTo>
                  <a:pt x="65" y="44"/>
                  <a:pt x="56" y="51"/>
                  <a:pt x="48" y="56"/>
                </a:cubicBezTo>
                <a:cubicBezTo>
                  <a:pt x="45" y="66"/>
                  <a:pt x="33" y="70"/>
                  <a:pt x="24" y="76"/>
                </a:cubicBezTo>
                <a:cubicBezTo>
                  <a:pt x="19" y="83"/>
                  <a:pt x="16" y="83"/>
                  <a:pt x="12" y="90"/>
                </a:cubicBezTo>
                <a:cubicBezTo>
                  <a:pt x="8" y="96"/>
                  <a:pt x="0" y="108"/>
                  <a:pt x="0" y="108"/>
                </a:cubicBezTo>
                <a:cubicBezTo>
                  <a:pt x="13" y="117"/>
                  <a:pt x="29" y="131"/>
                  <a:pt x="44" y="136"/>
                </a:cubicBezTo>
                <a:cubicBezTo>
                  <a:pt x="49" y="143"/>
                  <a:pt x="51" y="147"/>
                  <a:pt x="60" y="144"/>
                </a:cubicBezTo>
                <a:cubicBezTo>
                  <a:pt x="67" y="123"/>
                  <a:pt x="69" y="129"/>
                  <a:pt x="86" y="118"/>
                </a:cubicBezTo>
                <a:cubicBezTo>
                  <a:pt x="91" y="110"/>
                  <a:pt x="96" y="111"/>
                  <a:pt x="104" y="106"/>
                </a:cubicBezTo>
                <a:cubicBezTo>
                  <a:pt x="115" y="89"/>
                  <a:pt x="132" y="91"/>
                  <a:pt x="150" y="84"/>
                </a:cubicBezTo>
                <a:cubicBezTo>
                  <a:pt x="158" y="81"/>
                  <a:pt x="176" y="78"/>
                  <a:pt x="176" y="78"/>
                </a:cubicBezTo>
                <a:cubicBezTo>
                  <a:pt x="281" y="81"/>
                  <a:pt x="228" y="78"/>
                  <a:pt x="274" y="86"/>
                </a:cubicBezTo>
                <a:cubicBezTo>
                  <a:pt x="281" y="81"/>
                  <a:pt x="284" y="76"/>
                  <a:pt x="290" y="70"/>
                </a:cubicBezTo>
                <a:cubicBezTo>
                  <a:pt x="292" y="63"/>
                  <a:pt x="304" y="52"/>
                  <a:pt x="304" y="52"/>
                </a:cubicBezTo>
                <a:cubicBezTo>
                  <a:pt x="309" y="38"/>
                  <a:pt x="304" y="42"/>
                  <a:pt x="314" y="36"/>
                </a:cubicBezTo>
                <a:cubicBezTo>
                  <a:pt x="316" y="29"/>
                  <a:pt x="318" y="23"/>
                  <a:pt x="322" y="16"/>
                </a:cubicBezTo>
                <a:cubicBezTo>
                  <a:pt x="310" y="12"/>
                  <a:pt x="297" y="6"/>
                  <a:pt x="284" y="6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676241" y="2447925"/>
            <a:ext cx="990600" cy="2733675"/>
            <a:chOff x="2676241" y="2447925"/>
            <a:chExt cx="990600" cy="2733675"/>
          </a:xfrm>
        </p:grpSpPr>
        <p:sp>
          <p:nvSpPr>
            <p:cNvPr id="1192962" name="Freeform 2"/>
            <p:cNvSpPr>
              <a:spLocks/>
            </p:cNvSpPr>
            <p:nvPr/>
          </p:nvSpPr>
          <p:spPr bwMode="auto">
            <a:xfrm>
              <a:off x="3101691" y="3898900"/>
              <a:ext cx="39688" cy="24765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0" y="154"/>
                </a:cxn>
                <a:cxn ang="0">
                  <a:pos x="0" y="156"/>
                </a:cxn>
                <a:cxn ang="0">
                  <a:pos x="2" y="12"/>
                </a:cxn>
                <a:cxn ang="0">
                  <a:pos x="22" y="0"/>
                </a:cxn>
              </a:cxnLst>
              <a:rect l="0" t="0" r="r" b="b"/>
              <a:pathLst>
                <a:path w="25" h="156">
                  <a:moveTo>
                    <a:pt x="22" y="0"/>
                  </a:moveTo>
                  <a:cubicBezTo>
                    <a:pt x="25" y="54"/>
                    <a:pt x="24" y="128"/>
                    <a:pt x="20" y="154"/>
                  </a:cubicBezTo>
                  <a:lnTo>
                    <a:pt x="0" y="156"/>
                  </a:lnTo>
                  <a:lnTo>
                    <a:pt x="2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63" name="Line 3"/>
            <p:cNvSpPr>
              <a:spLocks noChangeShapeType="1"/>
            </p:cNvSpPr>
            <p:nvPr/>
          </p:nvSpPr>
          <p:spPr bwMode="auto">
            <a:xfrm flipH="1">
              <a:off x="3100104" y="3686175"/>
              <a:ext cx="0" cy="9286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65" name="Freeform 5"/>
            <p:cNvSpPr>
              <a:spLocks/>
            </p:cNvSpPr>
            <p:nvPr/>
          </p:nvSpPr>
          <p:spPr bwMode="auto">
            <a:xfrm>
              <a:off x="3133441" y="3854450"/>
              <a:ext cx="98425" cy="28892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2" y="182"/>
                </a:cxn>
                <a:cxn ang="0">
                  <a:pos x="0" y="180"/>
                </a:cxn>
                <a:cxn ang="0">
                  <a:pos x="2" y="26"/>
                </a:cxn>
                <a:cxn ang="0">
                  <a:pos x="60" y="0"/>
                </a:cxn>
              </a:cxnLst>
              <a:rect l="0" t="0" r="r" b="b"/>
              <a:pathLst>
                <a:path w="62" h="182">
                  <a:moveTo>
                    <a:pt x="60" y="0"/>
                  </a:moveTo>
                  <a:lnTo>
                    <a:pt x="62" y="182"/>
                  </a:lnTo>
                  <a:lnTo>
                    <a:pt x="0" y="180"/>
                  </a:lnTo>
                  <a:lnTo>
                    <a:pt x="2" y="2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66" name="Line 6"/>
            <p:cNvSpPr>
              <a:spLocks noChangeShapeType="1"/>
            </p:cNvSpPr>
            <p:nvPr/>
          </p:nvSpPr>
          <p:spPr bwMode="auto">
            <a:xfrm>
              <a:off x="3176304" y="3609975"/>
              <a:ext cx="0" cy="107632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68" name="Freeform 8"/>
            <p:cNvSpPr>
              <a:spLocks/>
            </p:cNvSpPr>
            <p:nvPr/>
          </p:nvSpPr>
          <p:spPr bwMode="auto">
            <a:xfrm>
              <a:off x="3228691" y="3790950"/>
              <a:ext cx="130175" cy="352425"/>
            </a:xfrm>
            <a:custGeom>
              <a:avLst/>
              <a:gdLst/>
              <a:ahLst/>
              <a:cxnLst>
                <a:cxn ang="0">
                  <a:pos x="78" y="220"/>
                </a:cxn>
                <a:cxn ang="0">
                  <a:pos x="0" y="222"/>
                </a:cxn>
                <a:cxn ang="0">
                  <a:pos x="0" y="38"/>
                </a:cxn>
                <a:cxn ang="0">
                  <a:pos x="76" y="0"/>
                </a:cxn>
                <a:cxn ang="0">
                  <a:pos x="78" y="220"/>
                </a:cxn>
              </a:cxnLst>
              <a:rect l="0" t="0" r="r" b="b"/>
              <a:pathLst>
                <a:path w="78" h="222">
                  <a:moveTo>
                    <a:pt x="78" y="220"/>
                  </a:moveTo>
                  <a:lnTo>
                    <a:pt x="0" y="222"/>
                  </a:lnTo>
                  <a:lnTo>
                    <a:pt x="0" y="38"/>
                  </a:lnTo>
                  <a:lnTo>
                    <a:pt x="76" y="0"/>
                  </a:lnTo>
                  <a:lnTo>
                    <a:pt x="78" y="22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69" name="Line 9"/>
            <p:cNvSpPr>
              <a:spLocks noChangeShapeType="1"/>
            </p:cNvSpPr>
            <p:nvPr/>
          </p:nvSpPr>
          <p:spPr bwMode="auto">
            <a:xfrm>
              <a:off x="3285841" y="3505200"/>
              <a:ext cx="0" cy="12954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71" name="Freeform 11"/>
            <p:cNvSpPr>
              <a:spLocks/>
            </p:cNvSpPr>
            <p:nvPr/>
          </p:nvSpPr>
          <p:spPr bwMode="auto">
            <a:xfrm>
              <a:off x="3355691" y="3708400"/>
              <a:ext cx="190500" cy="43497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274"/>
                </a:cxn>
                <a:cxn ang="0">
                  <a:pos x="2" y="274"/>
                </a:cxn>
                <a:cxn ang="0">
                  <a:pos x="0" y="56"/>
                </a:cxn>
                <a:cxn ang="0">
                  <a:pos x="120" y="0"/>
                </a:cxn>
              </a:cxnLst>
              <a:rect l="0" t="0" r="r" b="b"/>
              <a:pathLst>
                <a:path w="120" h="274">
                  <a:moveTo>
                    <a:pt x="120" y="0"/>
                  </a:moveTo>
                  <a:lnTo>
                    <a:pt x="120" y="274"/>
                  </a:lnTo>
                  <a:lnTo>
                    <a:pt x="2" y="274"/>
                  </a:lnTo>
                  <a:lnTo>
                    <a:pt x="0" y="5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72" name="Line 12"/>
            <p:cNvSpPr>
              <a:spLocks noChangeShapeType="1"/>
            </p:cNvSpPr>
            <p:nvPr/>
          </p:nvSpPr>
          <p:spPr bwMode="auto">
            <a:xfrm>
              <a:off x="3438241" y="3352800"/>
              <a:ext cx="0" cy="16002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74" name="Freeform 14"/>
            <p:cNvSpPr>
              <a:spLocks/>
            </p:cNvSpPr>
            <p:nvPr/>
          </p:nvSpPr>
          <p:spPr bwMode="auto">
            <a:xfrm>
              <a:off x="3543016" y="3657600"/>
              <a:ext cx="123825" cy="4857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306"/>
                </a:cxn>
                <a:cxn ang="0">
                  <a:pos x="0" y="306"/>
                </a:cxn>
                <a:cxn ang="0">
                  <a:pos x="0" y="30"/>
                </a:cxn>
                <a:cxn ang="0">
                  <a:pos x="72" y="0"/>
                </a:cxn>
              </a:cxnLst>
              <a:rect l="0" t="0" r="r" b="b"/>
              <a:pathLst>
                <a:path w="72" h="306">
                  <a:moveTo>
                    <a:pt x="72" y="0"/>
                  </a:moveTo>
                  <a:lnTo>
                    <a:pt x="72" y="306"/>
                  </a:lnTo>
                  <a:lnTo>
                    <a:pt x="0" y="306"/>
                  </a:lnTo>
                  <a:lnTo>
                    <a:pt x="0" y="3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75" name="Line 15"/>
            <p:cNvSpPr>
              <a:spLocks noChangeShapeType="1"/>
            </p:cNvSpPr>
            <p:nvPr/>
          </p:nvSpPr>
          <p:spPr bwMode="auto">
            <a:xfrm>
              <a:off x="3095341" y="4138613"/>
              <a:ext cx="5715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86" name="Line 26"/>
            <p:cNvSpPr>
              <a:spLocks noChangeShapeType="1"/>
            </p:cNvSpPr>
            <p:nvPr/>
          </p:nvSpPr>
          <p:spPr bwMode="auto">
            <a:xfrm flipH="1">
              <a:off x="3090579" y="3124200"/>
              <a:ext cx="576262" cy="57626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87" name="Line 27"/>
            <p:cNvSpPr>
              <a:spLocks noChangeShapeType="1"/>
            </p:cNvSpPr>
            <p:nvPr/>
          </p:nvSpPr>
          <p:spPr bwMode="auto">
            <a:xfrm flipH="1" flipV="1">
              <a:off x="3100104" y="4619625"/>
              <a:ext cx="566737" cy="5619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88" name="Line 28"/>
            <p:cNvSpPr>
              <a:spLocks noChangeShapeType="1"/>
            </p:cNvSpPr>
            <p:nvPr/>
          </p:nvSpPr>
          <p:spPr bwMode="auto">
            <a:xfrm>
              <a:off x="3095341" y="4371975"/>
              <a:ext cx="571500" cy="2952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89" name="Line 29"/>
            <p:cNvSpPr>
              <a:spLocks noChangeShapeType="1"/>
            </p:cNvSpPr>
            <p:nvPr/>
          </p:nvSpPr>
          <p:spPr bwMode="auto">
            <a:xfrm flipV="1">
              <a:off x="3095341" y="3652838"/>
              <a:ext cx="566738" cy="2667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95" name="Line 35"/>
            <p:cNvSpPr>
              <a:spLocks noChangeShapeType="1"/>
            </p:cNvSpPr>
            <p:nvPr/>
          </p:nvSpPr>
          <p:spPr bwMode="auto">
            <a:xfrm>
              <a:off x="3666841" y="3124200"/>
              <a:ext cx="0" cy="20574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97" name="Text Box 37"/>
            <p:cNvSpPr txBox="1">
              <a:spLocks noChangeArrowheads="1"/>
            </p:cNvSpPr>
            <p:nvPr/>
          </p:nvSpPr>
          <p:spPr bwMode="auto">
            <a:xfrm>
              <a:off x="2676241" y="2447925"/>
              <a:ext cx="92525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000" b="1">
                  <a:latin typeface="+mn-lt"/>
                </a:rPr>
                <a:t>Image</a:t>
              </a:r>
            </a:p>
            <a:p>
              <a:pPr>
                <a:spcBef>
                  <a:spcPct val="0"/>
                </a:spcBef>
                <a:buClrTx/>
              </a:pPr>
              <a:r>
                <a:rPr lang="en-US" sz="2000" b="1">
                  <a:latin typeface="+mn-lt"/>
                </a:rPr>
                <a:t>Plane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419441" y="3590925"/>
            <a:ext cx="1590959" cy="1238310"/>
            <a:chOff x="5419441" y="3590925"/>
            <a:chExt cx="1590959" cy="1238310"/>
          </a:xfrm>
        </p:grpSpPr>
        <p:sp>
          <p:nvSpPr>
            <p:cNvPr id="1192984" name="Oval 24"/>
            <p:cNvSpPr>
              <a:spLocks noChangeArrowheads="1"/>
            </p:cNvSpPr>
            <p:nvPr/>
          </p:nvSpPr>
          <p:spPr bwMode="auto">
            <a:xfrm>
              <a:off x="5419441" y="3590925"/>
              <a:ext cx="838200" cy="8382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98" name="Text Box 38"/>
            <p:cNvSpPr txBox="1">
              <a:spLocks noChangeArrowheads="1"/>
            </p:cNvSpPr>
            <p:nvPr/>
          </p:nvSpPr>
          <p:spPr bwMode="auto">
            <a:xfrm>
              <a:off x="6029041" y="4429125"/>
              <a:ext cx="9813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000" b="1">
                  <a:latin typeface="+mn-lt"/>
                </a:rPr>
                <a:t>Object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580991" y="3597275"/>
            <a:ext cx="3127375" cy="485775"/>
            <a:chOff x="2580991" y="3597275"/>
            <a:chExt cx="3127375" cy="485775"/>
          </a:xfrm>
        </p:grpSpPr>
        <p:sp>
          <p:nvSpPr>
            <p:cNvPr id="1192964" name="Line 4"/>
            <p:cNvSpPr>
              <a:spLocks noChangeShapeType="1"/>
            </p:cNvSpPr>
            <p:nvPr/>
          </p:nvSpPr>
          <p:spPr bwMode="auto">
            <a:xfrm flipV="1">
              <a:off x="2592104" y="3876675"/>
              <a:ext cx="2860675" cy="2063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67" name="Line 7"/>
            <p:cNvSpPr>
              <a:spLocks noChangeShapeType="1"/>
            </p:cNvSpPr>
            <p:nvPr/>
          </p:nvSpPr>
          <p:spPr bwMode="auto">
            <a:xfrm flipV="1">
              <a:off x="2580991" y="3784600"/>
              <a:ext cx="2919413" cy="2889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70" name="Line 10"/>
            <p:cNvSpPr>
              <a:spLocks noChangeShapeType="1"/>
            </p:cNvSpPr>
            <p:nvPr/>
          </p:nvSpPr>
          <p:spPr bwMode="auto">
            <a:xfrm flipV="1">
              <a:off x="2593691" y="3703638"/>
              <a:ext cx="2978150" cy="3603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73" name="Line 13"/>
            <p:cNvSpPr>
              <a:spLocks noChangeShapeType="1"/>
            </p:cNvSpPr>
            <p:nvPr/>
          </p:nvSpPr>
          <p:spPr bwMode="auto">
            <a:xfrm flipV="1">
              <a:off x="2595279" y="3597275"/>
              <a:ext cx="3113087" cy="4683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49" name="Picture 48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“Backward” Ray Tracing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92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92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9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29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Ray expressed as function of a single parameter (“</a:t>
            </a: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”)</a:t>
            </a:r>
          </a:p>
        </p:txBody>
      </p:sp>
      <p:sp>
        <p:nvSpPr>
          <p:cNvPr id="1195013" name="Line 5"/>
          <p:cNvSpPr>
            <a:spLocks noChangeShapeType="1"/>
          </p:cNvSpPr>
          <p:nvPr/>
        </p:nvSpPr>
        <p:spPr bwMode="auto">
          <a:xfrm flipV="1">
            <a:off x="2819400" y="3276600"/>
            <a:ext cx="5791200" cy="1752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1195014" name="Rectangle 6"/>
          <p:cNvSpPr>
            <a:spLocks noChangeArrowheads="1"/>
          </p:cNvSpPr>
          <p:nvPr/>
        </p:nvSpPr>
        <p:spPr bwMode="auto">
          <a:xfrm>
            <a:off x="667964" y="4495800"/>
            <a:ext cx="1792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1800" b="1">
                <a:solidFill>
                  <a:srgbClr val="FF3131"/>
                </a:solidFill>
                <a:latin typeface="+mn-lt"/>
              </a:rPr>
              <a:t>r</a:t>
            </a:r>
            <a:r>
              <a:rPr lang="en-US" sz="1800" b="1" baseline="-25000">
                <a:solidFill>
                  <a:srgbClr val="FF3131"/>
                </a:solidFill>
                <a:latin typeface="+mn-lt"/>
              </a:rPr>
              <a:t>o </a:t>
            </a:r>
            <a:r>
              <a:rPr lang="en-US" sz="1800" b="1">
                <a:solidFill>
                  <a:srgbClr val="FF3131"/>
                </a:solidFill>
                <a:latin typeface="+mn-lt"/>
              </a:rPr>
              <a:t>= &lt;x</a:t>
            </a:r>
            <a:r>
              <a:rPr lang="en-US" sz="1800" b="1" baseline="-25000">
                <a:solidFill>
                  <a:srgbClr val="FF3131"/>
                </a:solidFill>
                <a:latin typeface="+mn-lt"/>
              </a:rPr>
              <a:t>o</a:t>
            </a:r>
            <a:r>
              <a:rPr lang="en-US" sz="1800" b="1">
                <a:solidFill>
                  <a:srgbClr val="FF3131"/>
                </a:solidFill>
                <a:latin typeface="+mn-lt"/>
              </a:rPr>
              <a:t>, y</a:t>
            </a:r>
            <a:r>
              <a:rPr lang="en-US" sz="1800" b="1" baseline="-25000">
                <a:solidFill>
                  <a:srgbClr val="FF3131"/>
                </a:solidFill>
                <a:latin typeface="+mn-lt"/>
              </a:rPr>
              <a:t>o</a:t>
            </a:r>
            <a:r>
              <a:rPr lang="en-US" sz="1800" b="1">
                <a:solidFill>
                  <a:srgbClr val="FF3131"/>
                </a:solidFill>
                <a:latin typeface="+mn-lt"/>
              </a:rPr>
              <a:t>, z</a:t>
            </a:r>
            <a:r>
              <a:rPr lang="en-US" sz="1800" b="1" baseline="-25000">
                <a:solidFill>
                  <a:srgbClr val="FF3131"/>
                </a:solidFill>
                <a:latin typeface="+mn-lt"/>
              </a:rPr>
              <a:t>o</a:t>
            </a:r>
            <a:r>
              <a:rPr lang="en-US" sz="1800" b="1">
                <a:solidFill>
                  <a:srgbClr val="FF3131"/>
                </a:solidFill>
                <a:latin typeface="+mn-lt"/>
              </a:rPr>
              <a:t>&gt;</a:t>
            </a:r>
          </a:p>
        </p:txBody>
      </p:sp>
      <p:sp>
        <p:nvSpPr>
          <p:cNvPr id="1195015" name="Oval 7"/>
          <p:cNvSpPr>
            <a:spLocks noChangeArrowheads="1"/>
          </p:cNvSpPr>
          <p:nvPr/>
        </p:nvSpPr>
        <p:spPr bwMode="auto">
          <a:xfrm>
            <a:off x="6577013" y="3792538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1195016" name="Oval 8"/>
          <p:cNvSpPr>
            <a:spLocks noChangeArrowheads="1"/>
          </p:cNvSpPr>
          <p:nvPr/>
        </p:nvSpPr>
        <p:spPr bwMode="auto">
          <a:xfrm>
            <a:off x="7543800" y="35052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1195018" name="Line 10"/>
          <p:cNvSpPr>
            <a:spLocks noChangeShapeType="1"/>
          </p:cNvSpPr>
          <p:nvPr/>
        </p:nvSpPr>
        <p:spPr bwMode="auto">
          <a:xfrm flipV="1">
            <a:off x="2819400" y="4448175"/>
            <a:ext cx="1943100" cy="5810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sz="120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195021" name="Rectangle 13"/>
          <p:cNvSpPr>
            <a:spLocks noChangeArrowheads="1"/>
          </p:cNvSpPr>
          <p:nvPr/>
        </p:nvSpPr>
        <p:spPr bwMode="auto">
          <a:xfrm>
            <a:off x="2590800" y="5165725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1800" dirty="0">
                <a:latin typeface="+mn-lt"/>
              </a:rPr>
              <a:t>t = 0.0</a:t>
            </a:r>
          </a:p>
        </p:txBody>
      </p:sp>
      <p:sp>
        <p:nvSpPr>
          <p:cNvPr id="1195022" name="Rectangle 14"/>
          <p:cNvSpPr>
            <a:spLocks noChangeArrowheads="1"/>
          </p:cNvSpPr>
          <p:nvPr/>
        </p:nvSpPr>
        <p:spPr bwMode="auto">
          <a:xfrm>
            <a:off x="4800600" y="4572000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1800" b="1" dirty="0">
                <a:latin typeface="+mn-lt"/>
              </a:rPr>
              <a:t>t = 1.0</a:t>
            </a:r>
          </a:p>
        </p:txBody>
      </p:sp>
      <p:sp>
        <p:nvSpPr>
          <p:cNvPr id="1195023" name="Rectangle 15"/>
          <p:cNvSpPr>
            <a:spLocks noChangeArrowheads="1"/>
          </p:cNvSpPr>
          <p:nvPr/>
        </p:nvSpPr>
        <p:spPr bwMode="auto">
          <a:xfrm>
            <a:off x="6553200" y="3962400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1800" b="1">
                <a:latin typeface="+mn-lt"/>
              </a:rPr>
              <a:t>t = 2.0</a:t>
            </a:r>
          </a:p>
        </p:txBody>
      </p:sp>
      <p:sp>
        <p:nvSpPr>
          <p:cNvPr id="1195024" name="Rectangle 16"/>
          <p:cNvSpPr>
            <a:spLocks noChangeArrowheads="1"/>
          </p:cNvSpPr>
          <p:nvPr/>
        </p:nvSpPr>
        <p:spPr bwMode="auto">
          <a:xfrm>
            <a:off x="7696200" y="3581400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1800" b="1">
                <a:latin typeface="+mn-lt"/>
              </a:rPr>
              <a:t>t = 2.5</a:t>
            </a:r>
          </a:p>
        </p:txBody>
      </p:sp>
      <p:sp>
        <p:nvSpPr>
          <p:cNvPr id="1195025" name="Oval 17"/>
          <p:cNvSpPr>
            <a:spLocks noChangeArrowheads="1"/>
          </p:cNvSpPr>
          <p:nvPr/>
        </p:nvSpPr>
        <p:spPr bwMode="auto">
          <a:xfrm>
            <a:off x="2667000" y="4876800"/>
            <a:ext cx="304800" cy="304800"/>
          </a:xfrm>
          <a:prstGeom prst="ellipse">
            <a:avLst/>
          </a:prstGeom>
          <a:solidFill>
            <a:srgbClr val="FF313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1195026" name="Oval 18"/>
          <p:cNvSpPr>
            <a:spLocks noChangeArrowheads="1"/>
          </p:cNvSpPr>
          <p:nvPr/>
        </p:nvSpPr>
        <p:spPr bwMode="auto">
          <a:xfrm>
            <a:off x="2743200" y="49530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1195027" name="Oval 19"/>
          <p:cNvSpPr>
            <a:spLocks noChangeArrowheads="1"/>
          </p:cNvSpPr>
          <p:nvPr/>
        </p:nvSpPr>
        <p:spPr bwMode="auto">
          <a:xfrm>
            <a:off x="4683125" y="4383088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295525" y="3810000"/>
            <a:ext cx="1792478" cy="505857"/>
            <a:chOff x="2295525" y="3810000"/>
            <a:chExt cx="1792478" cy="505857"/>
          </a:xfrm>
        </p:grpSpPr>
        <p:sp>
          <p:nvSpPr>
            <p:cNvPr id="1195017" name="Rectangle 9"/>
            <p:cNvSpPr>
              <a:spLocks noChangeArrowheads="1"/>
            </p:cNvSpPr>
            <p:nvPr/>
          </p:nvSpPr>
          <p:spPr bwMode="auto">
            <a:xfrm>
              <a:off x="2295525" y="3946525"/>
              <a:ext cx="17924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1800" b="1" dirty="0">
                  <a:solidFill>
                    <a:srgbClr val="008000"/>
                  </a:solidFill>
                  <a:latin typeface="+mn-lt"/>
                </a:rPr>
                <a:t>r</a:t>
              </a:r>
              <a:r>
                <a:rPr lang="en-US" sz="1800" b="1" baseline="-25000" dirty="0">
                  <a:solidFill>
                    <a:srgbClr val="008000"/>
                  </a:solidFill>
                  <a:latin typeface="+mn-lt"/>
                </a:rPr>
                <a:t>d </a:t>
              </a:r>
              <a:r>
                <a:rPr lang="en-US" sz="1800" b="1" dirty="0">
                  <a:solidFill>
                    <a:srgbClr val="008000"/>
                  </a:solidFill>
                  <a:latin typeface="+mn-lt"/>
                </a:rPr>
                <a:t>= &lt;</a:t>
              </a:r>
              <a:r>
                <a:rPr lang="en-US" sz="1800" b="1" dirty="0" err="1">
                  <a:solidFill>
                    <a:srgbClr val="008000"/>
                  </a:solidFill>
                  <a:latin typeface="+mn-lt"/>
                </a:rPr>
                <a:t>x</a:t>
              </a:r>
              <a:r>
                <a:rPr lang="en-US" sz="1800" b="1" baseline="-25000" dirty="0" err="1">
                  <a:solidFill>
                    <a:srgbClr val="008000"/>
                  </a:solidFill>
                  <a:latin typeface="+mn-lt"/>
                </a:rPr>
                <a:t>d</a:t>
              </a:r>
              <a:r>
                <a:rPr lang="en-US" sz="1800" b="1" dirty="0">
                  <a:solidFill>
                    <a:srgbClr val="008000"/>
                  </a:solidFill>
                  <a:latin typeface="+mn-lt"/>
                </a:rPr>
                <a:t>, y</a:t>
              </a:r>
              <a:r>
                <a:rPr lang="en-US" sz="1800" b="1" baseline="-25000" dirty="0">
                  <a:solidFill>
                    <a:srgbClr val="008000"/>
                  </a:solidFill>
                  <a:latin typeface="+mn-lt"/>
                </a:rPr>
                <a:t>d</a:t>
              </a:r>
              <a:r>
                <a:rPr lang="en-US" sz="1800" b="1" dirty="0">
                  <a:solidFill>
                    <a:srgbClr val="008000"/>
                  </a:solidFill>
                  <a:latin typeface="+mn-lt"/>
                </a:rPr>
                <a:t>, </a:t>
              </a:r>
              <a:r>
                <a:rPr lang="en-US" sz="1800" b="1" dirty="0" err="1">
                  <a:solidFill>
                    <a:srgbClr val="008000"/>
                  </a:solidFill>
                  <a:latin typeface="+mn-lt"/>
                </a:rPr>
                <a:t>z</a:t>
              </a:r>
              <a:r>
                <a:rPr lang="en-US" sz="1800" b="1" baseline="-25000" dirty="0" err="1">
                  <a:solidFill>
                    <a:srgbClr val="008000"/>
                  </a:solidFill>
                  <a:latin typeface="+mn-lt"/>
                </a:rPr>
                <a:t>d</a:t>
              </a:r>
              <a:r>
                <a:rPr lang="en-US" sz="1800" b="1" dirty="0">
                  <a:solidFill>
                    <a:srgbClr val="008000"/>
                  </a:solidFill>
                  <a:latin typeface="+mn-lt"/>
                </a:rPr>
                <a:t>&gt;</a:t>
              </a:r>
            </a:p>
          </p:txBody>
        </p:sp>
        <p:sp>
          <p:nvSpPr>
            <p:cNvPr id="1195019" name="Line 11"/>
            <p:cNvSpPr>
              <a:spLocks noChangeShapeType="1"/>
            </p:cNvSpPr>
            <p:nvPr/>
          </p:nvSpPr>
          <p:spPr bwMode="auto">
            <a:xfrm flipV="1">
              <a:off x="3124200" y="3810000"/>
              <a:ext cx="228600" cy="15240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1195020" name="Line 12"/>
            <p:cNvSpPr>
              <a:spLocks noChangeShapeType="1"/>
            </p:cNvSpPr>
            <p:nvPr/>
          </p:nvSpPr>
          <p:spPr bwMode="auto">
            <a:xfrm>
              <a:off x="3352800" y="3810000"/>
              <a:ext cx="228600" cy="15240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1195030" name="Line 22"/>
            <p:cNvSpPr>
              <a:spLocks noChangeShapeType="1"/>
            </p:cNvSpPr>
            <p:nvPr/>
          </p:nvSpPr>
          <p:spPr bwMode="auto">
            <a:xfrm flipV="1">
              <a:off x="2447925" y="3892550"/>
              <a:ext cx="76200" cy="7620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1195031" name="Line 23"/>
            <p:cNvSpPr>
              <a:spLocks noChangeShapeType="1"/>
            </p:cNvSpPr>
            <p:nvPr/>
          </p:nvSpPr>
          <p:spPr bwMode="auto">
            <a:xfrm>
              <a:off x="2524125" y="3892550"/>
              <a:ext cx="76200" cy="7620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solidFill>
                  <a:srgbClr val="008000"/>
                </a:solidFill>
                <a:latin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14400" y="2133600"/>
            <a:ext cx="4678076" cy="923964"/>
            <a:chOff x="914400" y="2133600"/>
            <a:chExt cx="4678076" cy="923964"/>
          </a:xfrm>
        </p:grpSpPr>
        <p:sp>
          <p:nvSpPr>
            <p:cNvPr id="1195012" name="Text Box 4"/>
            <p:cNvSpPr txBox="1">
              <a:spLocks noChangeArrowheads="1"/>
            </p:cNvSpPr>
            <p:nvPr/>
          </p:nvSpPr>
          <p:spPr bwMode="auto">
            <a:xfrm>
              <a:off x="914400" y="2206625"/>
              <a:ext cx="4678076" cy="850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ClrTx/>
              </a:pPr>
              <a:r>
                <a:rPr lang="en-US" sz="2000" b="1" dirty="0">
                  <a:latin typeface="+mn-lt"/>
                </a:rPr>
                <a:t>&lt;x, y, z&gt; = &lt;x</a:t>
              </a:r>
              <a:r>
                <a:rPr lang="en-US" sz="2000" b="1" baseline="-25000" dirty="0">
                  <a:latin typeface="+mn-lt"/>
                </a:rPr>
                <a:t>o</a:t>
              </a:r>
              <a:r>
                <a:rPr lang="en-US" sz="2000" b="1" dirty="0">
                  <a:latin typeface="+mn-lt"/>
                </a:rPr>
                <a:t>, </a:t>
              </a:r>
              <a:r>
                <a:rPr lang="en-US" sz="2000" b="1" dirty="0" err="1">
                  <a:latin typeface="+mn-lt"/>
                </a:rPr>
                <a:t>y</a:t>
              </a:r>
              <a:r>
                <a:rPr lang="en-US" sz="2000" b="1" baseline="-25000" dirty="0" err="1">
                  <a:latin typeface="+mn-lt"/>
                </a:rPr>
                <a:t>o</a:t>
              </a:r>
              <a:r>
                <a:rPr lang="en-US" sz="2000" b="1" dirty="0">
                  <a:latin typeface="+mn-lt"/>
                </a:rPr>
                <a:t>, </a:t>
              </a:r>
              <a:r>
                <a:rPr lang="en-US" sz="2000" b="1" dirty="0" err="1">
                  <a:latin typeface="+mn-lt"/>
                </a:rPr>
                <a:t>z</a:t>
              </a:r>
              <a:r>
                <a:rPr lang="en-US" sz="2000" b="1" baseline="-25000" dirty="0" err="1">
                  <a:latin typeface="+mn-lt"/>
                </a:rPr>
                <a:t>o</a:t>
              </a:r>
              <a:r>
                <a:rPr lang="en-US" sz="2000" b="1" dirty="0">
                  <a:latin typeface="+mn-lt"/>
                </a:rPr>
                <a:t>&gt; + t * &lt;</a:t>
              </a:r>
              <a:r>
                <a:rPr lang="en-US" sz="2000" b="1" dirty="0" err="1">
                  <a:latin typeface="+mn-lt"/>
                </a:rPr>
                <a:t>x</a:t>
              </a:r>
              <a:r>
                <a:rPr lang="en-US" sz="2000" b="1" baseline="-25000" dirty="0" err="1">
                  <a:latin typeface="+mn-lt"/>
                </a:rPr>
                <a:t>d</a:t>
              </a:r>
              <a:r>
                <a:rPr lang="en-US" sz="2000" b="1" dirty="0">
                  <a:latin typeface="+mn-lt"/>
                </a:rPr>
                <a:t>, y</a:t>
              </a:r>
              <a:r>
                <a:rPr lang="en-US" sz="2000" b="1" baseline="-25000" dirty="0">
                  <a:latin typeface="+mn-lt"/>
                </a:rPr>
                <a:t>d</a:t>
              </a:r>
              <a:r>
                <a:rPr lang="en-US" sz="2000" b="1" dirty="0">
                  <a:latin typeface="+mn-lt"/>
                </a:rPr>
                <a:t>, </a:t>
              </a:r>
              <a:r>
                <a:rPr lang="en-US" sz="2000" b="1" dirty="0" err="1">
                  <a:latin typeface="+mn-lt"/>
                </a:rPr>
                <a:t>z</a:t>
              </a:r>
              <a:r>
                <a:rPr lang="en-US" sz="2000" b="1" baseline="-25000" dirty="0" err="1">
                  <a:latin typeface="+mn-lt"/>
                </a:rPr>
                <a:t>d</a:t>
              </a:r>
              <a:r>
                <a:rPr lang="en-US" sz="2000" b="1" dirty="0">
                  <a:latin typeface="+mn-lt"/>
                </a:rPr>
                <a:t>&gt;</a:t>
              </a:r>
              <a:endParaRPr lang="en-US" sz="2000" b="1" dirty="0">
                <a:solidFill>
                  <a:srgbClr val="FF3131"/>
                </a:solidFill>
                <a:latin typeface="+mn-lt"/>
              </a:endParaRPr>
            </a:p>
            <a:p>
              <a:pPr>
                <a:lnSpc>
                  <a:spcPct val="130000"/>
                </a:lnSpc>
                <a:spcBef>
                  <a:spcPct val="0"/>
                </a:spcBef>
                <a:buClrTx/>
              </a:pPr>
              <a:r>
                <a:rPr lang="en-US" sz="2000" b="1" dirty="0">
                  <a:latin typeface="+mn-lt"/>
                </a:rPr>
                <a:t>&lt;x, y, z&gt; = </a:t>
              </a:r>
              <a:r>
                <a:rPr lang="en-US" sz="2000" b="1" dirty="0" err="1">
                  <a:latin typeface="+mn-lt"/>
                </a:rPr>
                <a:t>r</a:t>
              </a:r>
              <a:r>
                <a:rPr lang="en-US" sz="2000" b="1" baseline="-25000" dirty="0" err="1">
                  <a:latin typeface="+mn-lt"/>
                </a:rPr>
                <a:t>o</a:t>
              </a:r>
              <a:r>
                <a:rPr lang="en-US" sz="2000" b="1" dirty="0">
                  <a:latin typeface="+mn-lt"/>
                </a:rPr>
                <a:t> + </a:t>
              </a:r>
              <a:r>
                <a:rPr lang="en-US" sz="2000" b="1" dirty="0" err="1">
                  <a:latin typeface="+mn-lt"/>
                </a:rPr>
                <a:t>tr</a:t>
              </a:r>
              <a:r>
                <a:rPr lang="en-US" sz="2000" b="1" baseline="-25000" dirty="0" err="1">
                  <a:latin typeface="+mn-lt"/>
                </a:rPr>
                <a:t>d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1195028" name="Line 20"/>
            <p:cNvSpPr>
              <a:spLocks noChangeShapeType="1"/>
            </p:cNvSpPr>
            <p:nvPr/>
          </p:nvSpPr>
          <p:spPr bwMode="auto">
            <a:xfrm flipV="1">
              <a:off x="4572000" y="2133600"/>
              <a:ext cx="22860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5029" name="Line 21"/>
            <p:cNvSpPr>
              <a:spLocks noChangeShapeType="1"/>
            </p:cNvSpPr>
            <p:nvPr/>
          </p:nvSpPr>
          <p:spPr bwMode="auto">
            <a:xfrm>
              <a:off x="4800600" y="2133600"/>
              <a:ext cx="22860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5032" name="Line 24"/>
            <p:cNvSpPr>
              <a:spLocks noChangeShapeType="1"/>
            </p:cNvSpPr>
            <p:nvPr/>
          </p:nvSpPr>
          <p:spPr bwMode="auto">
            <a:xfrm flipV="1">
              <a:off x="2819400" y="2667000"/>
              <a:ext cx="76200" cy="7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5033" name="Line 25"/>
            <p:cNvSpPr>
              <a:spLocks noChangeShapeType="1"/>
            </p:cNvSpPr>
            <p:nvPr/>
          </p:nvSpPr>
          <p:spPr bwMode="auto">
            <a:xfrm>
              <a:off x="2895600" y="2667000"/>
              <a:ext cx="76200" cy="7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32" name="Picture 31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Ray: Parametric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Trace </a:t>
            </a:r>
            <a:r>
              <a:rPr lang="en-US" b="1" dirty="0" smtClean="0"/>
              <a:t>one ray </a:t>
            </a:r>
            <a:r>
              <a:rPr lang="en-US" b="1" dirty="0"/>
              <a:t>for each pixel </a:t>
            </a:r>
            <a:r>
              <a:rPr lang="en-US" b="1" dirty="0" smtClean="0"/>
              <a:t>(</a:t>
            </a:r>
            <a:r>
              <a:rPr lang="en-US" b="1" i="1" dirty="0" smtClean="0"/>
              <a:t>u</a:t>
            </a:r>
            <a:r>
              <a:rPr lang="en-US" b="1" dirty="0" smtClean="0"/>
              <a:t>, </a:t>
            </a:r>
            <a:r>
              <a:rPr lang="en-US" b="1" i="1" dirty="0" smtClean="0"/>
              <a:t>v</a:t>
            </a:r>
            <a:r>
              <a:rPr lang="en-US" b="1" dirty="0" smtClean="0"/>
              <a:t>) in image </a:t>
            </a:r>
            <a:r>
              <a:rPr lang="en-US" b="1" dirty="0"/>
              <a:t>plane</a:t>
            </a:r>
          </a:p>
        </p:txBody>
      </p:sp>
      <p:sp>
        <p:nvSpPr>
          <p:cNvPr id="1197060" name="Text Box 4"/>
          <p:cNvSpPr txBox="1">
            <a:spLocks noChangeArrowheads="1"/>
          </p:cNvSpPr>
          <p:nvPr/>
        </p:nvSpPr>
        <p:spPr bwMode="auto">
          <a:xfrm>
            <a:off x="5334000" y="4451350"/>
            <a:ext cx="732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Eye</a:t>
            </a:r>
          </a:p>
        </p:txBody>
      </p:sp>
      <p:sp>
        <p:nvSpPr>
          <p:cNvPr id="1197061" name="Line 5"/>
          <p:cNvSpPr>
            <a:spLocks noChangeShapeType="1"/>
          </p:cNvSpPr>
          <p:nvPr/>
        </p:nvSpPr>
        <p:spPr bwMode="auto">
          <a:xfrm rot="16200000" flipH="1">
            <a:off x="6323807" y="3334544"/>
            <a:ext cx="0" cy="92868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62" name="Line 6"/>
          <p:cNvSpPr>
            <a:spLocks noChangeShapeType="1"/>
          </p:cNvSpPr>
          <p:nvPr/>
        </p:nvSpPr>
        <p:spPr bwMode="auto">
          <a:xfrm rot="-5400000">
            <a:off x="6321426" y="3184525"/>
            <a:ext cx="0" cy="10763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63" name="Line 7"/>
          <p:cNvSpPr>
            <a:spLocks noChangeShapeType="1"/>
          </p:cNvSpPr>
          <p:nvPr/>
        </p:nvSpPr>
        <p:spPr bwMode="auto">
          <a:xfrm rot="-5400000">
            <a:off x="6326188" y="2965450"/>
            <a:ext cx="0" cy="1295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rot="-5361130">
            <a:off x="6028531" y="4409282"/>
            <a:ext cx="461963" cy="381000"/>
            <a:chOff x="1584" y="2064"/>
            <a:chExt cx="291" cy="240"/>
          </a:xfrm>
        </p:grpSpPr>
        <p:sp>
          <p:nvSpPr>
            <p:cNvPr id="1197065" name="Line 9"/>
            <p:cNvSpPr>
              <a:spLocks noChangeShapeType="1"/>
            </p:cNvSpPr>
            <p:nvPr/>
          </p:nvSpPr>
          <p:spPr bwMode="auto">
            <a:xfrm flipV="1">
              <a:off x="1584" y="2064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97066" name="Line 10"/>
            <p:cNvSpPr>
              <a:spLocks noChangeShapeType="1"/>
            </p:cNvSpPr>
            <p:nvPr/>
          </p:nvSpPr>
          <p:spPr bwMode="auto">
            <a:xfrm>
              <a:off x="1584" y="2208"/>
              <a:ext cx="28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97067" name="Freeform 11"/>
            <p:cNvSpPr>
              <a:spLocks/>
            </p:cNvSpPr>
            <p:nvPr/>
          </p:nvSpPr>
          <p:spPr bwMode="auto">
            <a:xfrm>
              <a:off x="1794" y="2094"/>
              <a:ext cx="81" cy="19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7" y="36"/>
                </a:cxn>
                <a:cxn ang="0">
                  <a:pos x="42" y="177"/>
                </a:cxn>
                <a:cxn ang="0">
                  <a:pos x="21" y="189"/>
                </a:cxn>
                <a:cxn ang="0">
                  <a:pos x="9" y="162"/>
                </a:cxn>
                <a:cxn ang="0">
                  <a:pos x="6" y="153"/>
                </a:cxn>
                <a:cxn ang="0">
                  <a:pos x="6" y="60"/>
                </a:cxn>
                <a:cxn ang="0">
                  <a:pos x="24" y="0"/>
                </a:cxn>
              </a:cxnLst>
              <a:rect l="0" t="0" r="r" b="b"/>
              <a:pathLst>
                <a:path w="81" h="193">
                  <a:moveTo>
                    <a:pt x="24" y="0"/>
                  </a:moveTo>
                  <a:cubicBezTo>
                    <a:pt x="42" y="6"/>
                    <a:pt x="51" y="18"/>
                    <a:pt x="57" y="36"/>
                  </a:cubicBezTo>
                  <a:cubicBezTo>
                    <a:pt x="57" y="48"/>
                    <a:pt x="81" y="151"/>
                    <a:pt x="42" y="177"/>
                  </a:cubicBezTo>
                  <a:cubicBezTo>
                    <a:pt x="38" y="190"/>
                    <a:pt x="34" y="193"/>
                    <a:pt x="21" y="189"/>
                  </a:cubicBezTo>
                  <a:cubicBezTo>
                    <a:pt x="11" y="175"/>
                    <a:pt x="16" y="183"/>
                    <a:pt x="9" y="162"/>
                  </a:cubicBezTo>
                  <a:cubicBezTo>
                    <a:pt x="8" y="159"/>
                    <a:pt x="6" y="153"/>
                    <a:pt x="6" y="153"/>
                  </a:cubicBezTo>
                  <a:cubicBezTo>
                    <a:pt x="0" y="114"/>
                    <a:pt x="0" y="120"/>
                    <a:pt x="6" y="60"/>
                  </a:cubicBezTo>
                  <a:cubicBezTo>
                    <a:pt x="8" y="40"/>
                    <a:pt x="34" y="2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97068" name="Freeform 12"/>
          <p:cNvSpPr>
            <a:spLocks/>
          </p:cNvSpPr>
          <p:nvPr/>
        </p:nvSpPr>
        <p:spPr bwMode="auto">
          <a:xfrm rot="-5400000">
            <a:off x="6037263" y="3181350"/>
            <a:ext cx="123825" cy="447675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78" y="282"/>
              </a:cxn>
              <a:cxn ang="0">
                <a:pos x="0" y="282"/>
              </a:cxn>
              <a:cxn ang="0">
                <a:pos x="2" y="36"/>
              </a:cxn>
              <a:cxn ang="0">
                <a:pos x="74" y="0"/>
              </a:cxn>
            </a:cxnLst>
            <a:rect l="0" t="0" r="r" b="b"/>
            <a:pathLst>
              <a:path w="78" h="282">
                <a:moveTo>
                  <a:pt x="74" y="0"/>
                </a:moveTo>
                <a:lnTo>
                  <a:pt x="78" y="282"/>
                </a:lnTo>
                <a:lnTo>
                  <a:pt x="0" y="282"/>
                </a:lnTo>
                <a:lnTo>
                  <a:pt x="2" y="36"/>
                </a:lnTo>
                <a:lnTo>
                  <a:pt x="74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69" name="Freeform 13"/>
          <p:cNvSpPr>
            <a:spLocks/>
          </p:cNvSpPr>
          <p:nvPr/>
        </p:nvSpPr>
        <p:spPr bwMode="auto">
          <a:xfrm rot="-5400000">
            <a:off x="5597525" y="3132138"/>
            <a:ext cx="123825" cy="520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78" y="292"/>
              </a:cxn>
              <a:cxn ang="0">
                <a:pos x="0" y="328"/>
              </a:cxn>
              <a:cxn ang="0">
                <a:pos x="2" y="82"/>
              </a:cxn>
              <a:cxn ang="0">
                <a:pos x="74" y="0"/>
              </a:cxn>
            </a:cxnLst>
            <a:rect l="0" t="0" r="r" b="b"/>
            <a:pathLst>
              <a:path w="78" h="328">
                <a:moveTo>
                  <a:pt x="74" y="0"/>
                </a:moveTo>
                <a:lnTo>
                  <a:pt x="78" y="292"/>
                </a:lnTo>
                <a:lnTo>
                  <a:pt x="0" y="328"/>
                </a:lnTo>
                <a:lnTo>
                  <a:pt x="2" y="82"/>
                </a:lnTo>
                <a:lnTo>
                  <a:pt x="74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70" name="Freeform 14"/>
          <p:cNvSpPr>
            <a:spLocks/>
          </p:cNvSpPr>
          <p:nvPr/>
        </p:nvSpPr>
        <p:spPr bwMode="auto">
          <a:xfrm rot="16200000" flipV="1">
            <a:off x="6929438" y="3130550"/>
            <a:ext cx="123825" cy="542925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78" y="292"/>
              </a:cxn>
              <a:cxn ang="0">
                <a:pos x="0" y="328"/>
              </a:cxn>
              <a:cxn ang="0">
                <a:pos x="2" y="82"/>
              </a:cxn>
              <a:cxn ang="0">
                <a:pos x="74" y="0"/>
              </a:cxn>
            </a:cxnLst>
            <a:rect l="0" t="0" r="r" b="b"/>
            <a:pathLst>
              <a:path w="78" h="328">
                <a:moveTo>
                  <a:pt x="74" y="0"/>
                </a:moveTo>
                <a:lnTo>
                  <a:pt x="78" y="292"/>
                </a:lnTo>
                <a:lnTo>
                  <a:pt x="0" y="328"/>
                </a:lnTo>
                <a:lnTo>
                  <a:pt x="2" y="82"/>
                </a:lnTo>
                <a:lnTo>
                  <a:pt x="74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71" name="Freeform 15"/>
          <p:cNvSpPr>
            <a:spLocks/>
          </p:cNvSpPr>
          <p:nvPr/>
        </p:nvSpPr>
        <p:spPr bwMode="auto">
          <a:xfrm rot="16200000" flipV="1">
            <a:off x="6488906" y="3164682"/>
            <a:ext cx="123825" cy="468312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78" y="282"/>
              </a:cxn>
              <a:cxn ang="0">
                <a:pos x="0" y="282"/>
              </a:cxn>
              <a:cxn ang="0">
                <a:pos x="2" y="36"/>
              </a:cxn>
              <a:cxn ang="0">
                <a:pos x="74" y="0"/>
              </a:cxn>
            </a:cxnLst>
            <a:rect l="0" t="0" r="r" b="b"/>
            <a:pathLst>
              <a:path w="78" h="282">
                <a:moveTo>
                  <a:pt x="74" y="0"/>
                </a:moveTo>
                <a:lnTo>
                  <a:pt x="78" y="282"/>
                </a:lnTo>
                <a:lnTo>
                  <a:pt x="0" y="282"/>
                </a:lnTo>
                <a:lnTo>
                  <a:pt x="2" y="36"/>
                </a:lnTo>
                <a:lnTo>
                  <a:pt x="74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72" name="Line 16"/>
          <p:cNvSpPr>
            <a:spLocks noChangeShapeType="1"/>
          </p:cNvSpPr>
          <p:nvPr/>
        </p:nvSpPr>
        <p:spPr bwMode="auto">
          <a:xfrm rot="-5400000">
            <a:off x="6326188" y="2660650"/>
            <a:ext cx="0" cy="1600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73" name="Line 17"/>
          <p:cNvSpPr>
            <a:spLocks noChangeShapeType="1"/>
          </p:cNvSpPr>
          <p:nvPr/>
        </p:nvSpPr>
        <p:spPr bwMode="auto">
          <a:xfrm rot="-5400000">
            <a:off x="6088063" y="2973388"/>
            <a:ext cx="1501775" cy="1165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74" name="Line 18"/>
          <p:cNvSpPr>
            <a:spLocks noChangeShapeType="1"/>
          </p:cNvSpPr>
          <p:nvPr/>
        </p:nvSpPr>
        <p:spPr bwMode="auto">
          <a:xfrm rot="-5400000">
            <a:off x="5717381" y="3345657"/>
            <a:ext cx="1501775" cy="4429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75" name="Line 19"/>
          <p:cNvSpPr>
            <a:spLocks noChangeShapeType="1"/>
          </p:cNvSpPr>
          <p:nvPr/>
        </p:nvSpPr>
        <p:spPr bwMode="auto">
          <a:xfrm rot="16200000" flipV="1">
            <a:off x="5060156" y="3123407"/>
            <a:ext cx="1455737" cy="901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76" name="Line 20"/>
          <p:cNvSpPr>
            <a:spLocks noChangeShapeType="1"/>
          </p:cNvSpPr>
          <p:nvPr/>
        </p:nvSpPr>
        <p:spPr bwMode="auto">
          <a:xfrm rot="16200000" flipV="1">
            <a:off x="5375275" y="3441700"/>
            <a:ext cx="1468438" cy="255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77" name="Freeform 21"/>
          <p:cNvSpPr>
            <a:spLocks/>
          </p:cNvSpPr>
          <p:nvPr/>
        </p:nvSpPr>
        <p:spPr bwMode="auto">
          <a:xfrm rot="-5400000">
            <a:off x="6011863" y="3051175"/>
            <a:ext cx="123825" cy="485775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72" y="306"/>
              </a:cxn>
              <a:cxn ang="0">
                <a:pos x="0" y="306"/>
              </a:cxn>
              <a:cxn ang="0">
                <a:pos x="0" y="30"/>
              </a:cxn>
              <a:cxn ang="0">
                <a:pos x="72" y="0"/>
              </a:cxn>
            </a:cxnLst>
            <a:rect l="0" t="0" r="r" b="b"/>
            <a:pathLst>
              <a:path w="72" h="306">
                <a:moveTo>
                  <a:pt x="72" y="0"/>
                </a:moveTo>
                <a:lnTo>
                  <a:pt x="72" y="306"/>
                </a:lnTo>
                <a:lnTo>
                  <a:pt x="0" y="306"/>
                </a:lnTo>
                <a:lnTo>
                  <a:pt x="0" y="30"/>
                </a:lnTo>
                <a:lnTo>
                  <a:pt x="7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78" name="Freeform 22"/>
          <p:cNvSpPr>
            <a:spLocks/>
          </p:cNvSpPr>
          <p:nvPr/>
        </p:nvSpPr>
        <p:spPr bwMode="auto">
          <a:xfrm rot="-5400000">
            <a:off x="5534026" y="3011487"/>
            <a:ext cx="107950" cy="549275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8" y="314"/>
              </a:cxn>
              <a:cxn ang="0">
                <a:pos x="2" y="346"/>
              </a:cxn>
              <a:cxn ang="0">
                <a:pos x="0" y="56"/>
              </a:cxn>
              <a:cxn ang="0">
                <a:pos x="66" y="0"/>
              </a:cxn>
            </a:cxnLst>
            <a:rect l="0" t="0" r="r" b="b"/>
            <a:pathLst>
              <a:path w="68" h="346">
                <a:moveTo>
                  <a:pt x="66" y="0"/>
                </a:moveTo>
                <a:lnTo>
                  <a:pt x="68" y="314"/>
                </a:lnTo>
                <a:lnTo>
                  <a:pt x="2" y="346"/>
                </a:lnTo>
                <a:lnTo>
                  <a:pt x="0" y="56"/>
                </a:lnTo>
                <a:lnTo>
                  <a:pt x="66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79" name="Freeform 23"/>
          <p:cNvSpPr>
            <a:spLocks/>
          </p:cNvSpPr>
          <p:nvPr/>
        </p:nvSpPr>
        <p:spPr bwMode="auto">
          <a:xfrm rot="16200000" flipV="1">
            <a:off x="7011988" y="3009900"/>
            <a:ext cx="107950" cy="571500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8" y="314"/>
              </a:cxn>
              <a:cxn ang="0">
                <a:pos x="2" y="346"/>
              </a:cxn>
              <a:cxn ang="0">
                <a:pos x="0" y="56"/>
              </a:cxn>
              <a:cxn ang="0">
                <a:pos x="66" y="0"/>
              </a:cxn>
            </a:cxnLst>
            <a:rect l="0" t="0" r="r" b="b"/>
            <a:pathLst>
              <a:path w="68" h="346">
                <a:moveTo>
                  <a:pt x="66" y="0"/>
                </a:moveTo>
                <a:lnTo>
                  <a:pt x="68" y="314"/>
                </a:lnTo>
                <a:lnTo>
                  <a:pt x="2" y="346"/>
                </a:lnTo>
                <a:lnTo>
                  <a:pt x="0" y="56"/>
                </a:lnTo>
                <a:lnTo>
                  <a:pt x="66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80" name="Freeform 24"/>
          <p:cNvSpPr>
            <a:spLocks/>
          </p:cNvSpPr>
          <p:nvPr/>
        </p:nvSpPr>
        <p:spPr bwMode="auto">
          <a:xfrm rot="16200000" flipV="1">
            <a:off x="6515100" y="3033713"/>
            <a:ext cx="123825" cy="508000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72" y="306"/>
              </a:cxn>
              <a:cxn ang="0">
                <a:pos x="0" y="306"/>
              </a:cxn>
              <a:cxn ang="0">
                <a:pos x="0" y="30"/>
              </a:cxn>
              <a:cxn ang="0">
                <a:pos x="72" y="0"/>
              </a:cxn>
            </a:cxnLst>
            <a:rect l="0" t="0" r="r" b="b"/>
            <a:pathLst>
              <a:path w="72" h="306">
                <a:moveTo>
                  <a:pt x="72" y="0"/>
                </a:moveTo>
                <a:lnTo>
                  <a:pt x="72" y="306"/>
                </a:lnTo>
                <a:lnTo>
                  <a:pt x="0" y="306"/>
                </a:lnTo>
                <a:lnTo>
                  <a:pt x="0" y="30"/>
                </a:lnTo>
                <a:lnTo>
                  <a:pt x="7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81" name="Line 25"/>
          <p:cNvSpPr>
            <a:spLocks noChangeShapeType="1"/>
          </p:cNvSpPr>
          <p:nvPr/>
        </p:nvSpPr>
        <p:spPr bwMode="auto">
          <a:xfrm rot="16200000" flipH="1">
            <a:off x="5297488" y="3230563"/>
            <a:ext cx="576262" cy="5762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82" name="Line 26"/>
          <p:cNvSpPr>
            <a:spLocks noChangeShapeType="1"/>
          </p:cNvSpPr>
          <p:nvPr/>
        </p:nvSpPr>
        <p:spPr bwMode="auto">
          <a:xfrm rot="-5400000" flipH="1" flipV="1">
            <a:off x="6790532" y="3232944"/>
            <a:ext cx="566737" cy="5619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83" name="Line 27"/>
          <p:cNvSpPr>
            <a:spLocks noChangeShapeType="1"/>
          </p:cNvSpPr>
          <p:nvPr/>
        </p:nvSpPr>
        <p:spPr bwMode="auto">
          <a:xfrm rot="-5400000">
            <a:off x="6407151" y="3370262"/>
            <a:ext cx="571500" cy="2952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84" name="Line 28"/>
          <p:cNvSpPr>
            <a:spLocks noChangeShapeType="1"/>
          </p:cNvSpPr>
          <p:nvPr/>
        </p:nvSpPr>
        <p:spPr bwMode="auto">
          <a:xfrm rot="-5400000">
            <a:off x="6026150" y="3517900"/>
            <a:ext cx="5715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85" name="Line 29"/>
          <p:cNvSpPr>
            <a:spLocks noChangeShapeType="1"/>
          </p:cNvSpPr>
          <p:nvPr/>
        </p:nvSpPr>
        <p:spPr bwMode="auto">
          <a:xfrm rot="16200000" flipV="1">
            <a:off x="5676106" y="3385344"/>
            <a:ext cx="566738" cy="2667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86" name="Line 30"/>
          <p:cNvSpPr>
            <a:spLocks noChangeShapeType="1"/>
          </p:cNvSpPr>
          <p:nvPr/>
        </p:nvSpPr>
        <p:spPr bwMode="auto">
          <a:xfrm rot="-5400000">
            <a:off x="6326188" y="2203450"/>
            <a:ext cx="0" cy="2057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87" name="Oval 31"/>
          <p:cNvSpPr>
            <a:spLocks noChangeArrowheads="1"/>
          </p:cNvSpPr>
          <p:nvPr/>
        </p:nvSpPr>
        <p:spPr bwMode="auto">
          <a:xfrm rot="-5400000">
            <a:off x="5611813" y="330835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88" name="Oval 32"/>
          <p:cNvSpPr>
            <a:spLocks noChangeArrowheads="1"/>
          </p:cNvSpPr>
          <p:nvPr/>
        </p:nvSpPr>
        <p:spPr bwMode="auto">
          <a:xfrm rot="-5400000">
            <a:off x="6030913" y="330835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89" name="Oval 33"/>
          <p:cNvSpPr>
            <a:spLocks noChangeArrowheads="1"/>
          </p:cNvSpPr>
          <p:nvPr/>
        </p:nvSpPr>
        <p:spPr bwMode="auto">
          <a:xfrm rot="-5400000">
            <a:off x="6488113" y="3313113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90" name="Oval 34"/>
          <p:cNvSpPr>
            <a:spLocks noChangeArrowheads="1"/>
          </p:cNvSpPr>
          <p:nvPr/>
        </p:nvSpPr>
        <p:spPr bwMode="auto">
          <a:xfrm rot="-5400000">
            <a:off x="6959600" y="3313113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91" name="AutoShape 35"/>
          <p:cNvSpPr>
            <a:spLocks/>
          </p:cNvSpPr>
          <p:nvPr/>
        </p:nvSpPr>
        <p:spPr bwMode="auto">
          <a:xfrm rot="16200000" flipH="1">
            <a:off x="2476500" y="1593850"/>
            <a:ext cx="304800" cy="2209800"/>
          </a:xfrm>
          <a:prstGeom prst="leftBrace">
            <a:avLst>
              <a:gd name="adj1" fmla="val 6041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092" name="Text Box 36"/>
          <p:cNvSpPr txBox="1">
            <a:spLocks noChangeArrowheads="1"/>
          </p:cNvSpPr>
          <p:nvPr/>
        </p:nvSpPr>
        <p:spPr bwMode="auto">
          <a:xfrm>
            <a:off x="1371600" y="2057400"/>
            <a:ext cx="16017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>
                <a:latin typeface="+mn-lt"/>
              </a:rPr>
              <a:t>tan(fov</a:t>
            </a:r>
            <a:r>
              <a:rPr lang="en-US" sz="2000" b="1" baseline="-25000">
                <a:latin typeface="+mn-lt"/>
              </a:rPr>
              <a:t>x</a:t>
            </a:r>
            <a:r>
              <a:rPr lang="en-US" sz="2000" b="1">
                <a:latin typeface="+mn-lt"/>
              </a:rPr>
              <a:t>) * 2</a:t>
            </a:r>
          </a:p>
        </p:txBody>
      </p:sp>
      <p:sp>
        <p:nvSpPr>
          <p:cNvPr id="1197093" name="Text Box 37"/>
          <p:cNvSpPr txBox="1">
            <a:spLocks noChangeArrowheads="1"/>
          </p:cNvSpPr>
          <p:nvPr/>
        </p:nvSpPr>
        <p:spPr bwMode="auto">
          <a:xfrm>
            <a:off x="2514600" y="5213350"/>
            <a:ext cx="4349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>
                <a:latin typeface="+mn-lt"/>
              </a:rPr>
              <a:t>(Looking down from the top)</a:t>
            </a:r>
          </a:p>
        </p:txBody>
      </p:sp>
      <p:sp>
        <p:nvSpPr>
          <p:cNvPr id="1197094" name="Text Box 38"/>
          <p:cNvSpPr txBox="1">
            <a:spLocks noChangeArrowheads="1"/>
          </p:cNvSpPr>
          <p:nvPr/>
        </p:nvSpPr>
        <p:spPr bwMode="auto">
          <a:xfrm>
            <a:off x="7537450" y="3155950"/>
            <a:ext cx="10743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Image</a:t>
            </a:r>
          </a:p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Plane</a:t>
            </a:r>
          </a:p>
        </p:txBody>
      </p:sp>
      <p:sp>
        <p:nvSpPr>
          <p:cNvPr id="1197095" name="Text Box 39"/>
          <p:cNvSpPr txBox="1">
            <a:spLocks noChangeArrowheads="1"/>
          </p:cNvSpPr>
          <p:nvPr/>
        </p:nvSpPr>
        <p:spPr bwMode="auto">
          <a:xfrm>
            <a:off x="1636713" y="4451350"/>
            <a:ext cx="732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Eye</a:t>
            </a: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 rot="-5361130">
            <a:off x="2331243" y="4409282"/>
            <a:ext cx="461963" cy="381000"/>
            <a:chOff x="1584" y="2064"/>
            <a:chExt cx="291" cy="240"/>
          </a:xfrm>
        </p:grpSpPr>
        <p:sp>
          <p:nvSpPr>
            <p:cNvPr id="1197097" name="Line 41"/>
            <p:cNvSpPr>
              <a:spLocks noChangeShapeType="1"/>
            </p:cNvSpPr>
            <p:nvPr/>
          </p:nvSpPr>
          <p:spPr bwMode="auto">
            <a:xfrm flipV="1">
              <a:off x="1584" y="2064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97098" name="Line 42"/>
            <p:cNvSpPr>
              <a:spLocks noChangeShapeType="1"/>
            </p:cNvSpPr>
            <p:nvPr/>
          </p:nvSpPr>
          <p:spPr bwMode="auto">
            <a:xfrm>
              <a:off x="1584" y="2208"/>
              <a:ext cx="28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97099" name="Freeform 43"/>
            <p:cNvSpPr>
              <a:spLocks/>
            </p:cNvSpPr>
            <p:nvPr/>
          </p:nvSpPr>
          <p:spPr bwMode="auto">
            <a:xfrm>
              <a:off x="1794" y="2094"/>
              <a:ext cx="81" cy="19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7" y="36"/>
                </a:cxn>
                <a:cxn ang="0">
                  <a:pos x="42" y="177"/>
                </a:cxn>
                <a:cxn ang="0">
                  <a:pos x="21" y="189"/>
                </a:cxn>
                <a:cxn ang="0">
                  <a:pos x="9" y="162"/>
                </a:cxn>
                <a:cxn ang="0">
                  <a:pos x="6" y="153"/>
                </a:cxn>
                <a:cxn ang="0">
                  <a:pos x="6" y="60"/>
                </a:cxn>
                <a:cxn ang="0">
                  <a:pos x="24" y="0"/>
                </a:cxn>
              </a:cxnLst>
              <a:rect l="0" t="0" r="r" b="b"/>
              <a:pathLst>
                <a:path w="81" h="193">
                  <a:moveTo>
                    <a:pt x="24" y="0"/>
                  </a:moveTo>
                  <a:cubicBezTo>
                    <a:pt x="42" y="6"/>
                    <a:pt x="51" y="18"/>
                    <a:pt x="57" y="36"/>
                  </a:cubicBezTo>
                  <a:cubicBezTo>
                    <a:pt x="57" y="48"/>
                    <a:pt x="81" y="151"/>
                    <a:pt x="42" y="177"/>
                  </a:cubicBezTo>
                  <a:cubicBezTo>
                    <a:pt x="38" y="190"/>
                    <a:pt x="34" y="193"/>
                    <a:pt x="21" y="189"/>
                  </a:cubicBezTo>
                  <a:cubicBezTo>
                    <a:pt x="11" y="175"/>
                    <a:pt x="16" y="183"/>
                    <a:pt x="9" y="162"/>
                  </a:cubicBezTo>
                  <a:cubicBezTo>
                    <a:pt x="8" y="159"/>
                    <a:pt x="6" y="153"/>
                    <a:pt x="6" y="153"/>
                  </a:cubicBezTo>
                  <a:cubicBezTo>
                    <a:pt x="0" y="114"/>
                    <a:pt x="0" y="120"/>
                    <a:pt x="6" y="60"/>
                  </a:cubicBezTo>
                  <a:cubicBezTo>
                    <a:pt x="8" y="40"/>
                    <a:pt x="34" y="2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97100" name="Line 44"/>
          <p:cNvSpPr>
            <a:spLocks noChangeShapeType="1"/>
          </p:cNvSpPr>
          <p:nvPr/>
        </p:nvSpPr>
        <p:spPr bwMode="auto">
          <a:xfrm rot="-5400000">
            <a:off x="2628900" y="2203450"/>
            <a:ext cx="0" cy="2057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101" name="Line 45"/>
          <p:cNvSpPr>
            <a:spLocks noChangeShapeType="1"/>
          </p:cNvSpPr>
          <p:nvPr/>
        </p:nvSpPr>
        <p:spPr bwMode="auto">
          <a:xfrm rot="5400000" flipV="1">
            <a:off x="1562100" y="3270250"/>
            <a:ext cx="1066800" cy="990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102" name="Line 46"/>
          <p:cNvSpPr>
            <a:spLocks noChangeShapeType="1"/>
          </p:cNvSpPr>
          <p:nvPr/>
        </p:nvSpPr>
        <p:spPr bwMode="auto">
          <a:xfrm rot="-5400000" flipH="1" flipV="1">
            <a:off x="2590800" y="3232150"/>
            <a:ext cx="1066800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103" name="Line 47"/>
          <p:cNvSpPr>
            <a:spLocks noChangeShapeType="1"/>
          </p:cNvSpPr>
          <p:nvPr/>
        </p:nvSpPr>
        <p:spPr bwMode="auto">
          <a:xfrm rot="-5400000" flipH="1" flipV="1">
            <a:off x="2057400" y="3765550"/>
            <a:ext cx="1066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104" name="Freeform 48"/>
          <p:cNvSpPr>
            <a:spLocks/>
          </p:cNvSpPr>
          <p:nvPr/>
        </p:nvSpPr>
        <p:spPr bwMode="auto">
          <a:xfrm>
            <a:off x="2133600" y="3665538"/>
            <a:ext cx="457200" cy="176212"/>
          </a:xfrm>
          <a:custGeom>
            <a:avLst/>
            <a:gdLst/>
            <a:ahLst/>
            <a:cxnLst>
              <a:cxn ang="0">
                <a:pos x="288" y="15"/>
              </a:cxn>
              <a:cxn ang="0">
                <a:pos x="146" y="16"/>
              </a:cxn>
              <a:cxn ang="0">
                <a:pos x="0" y="111"/>
              </a:cxn>
            </a:cxnLst>
            <a:rect l="0" t="0" r="r" b="b"/>
            <a:pathLst>
              <a:path w="288" h="111">
                <a:moveTo>
                  <a:pt x="288" y="15"/>
                </a:moveTo>
                <a:cubicBezTo>
                  <a:pt x="264" y="15"/>
                  <a:pt x="194" y="0"/>
                  <a:pt x="146" y="16"/>
                </a:cubicBezTo>
                <a:cubicBezTo>
                  <a:pt x="98" y="32"/>
                  <a:pt x="30" y="91"/>
                  <a:pt x="0" y="111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105" name="Rectangle 49"/>
          <p:cNvSpPr>
            <a:spLocks noChangeArrowheads="1"/>
          </p:cNvSpPr>
          <p:nvPr/>
        </p:nvSpPr>
        <p:spPr bwMode="auto">
          <a:xfrm>
            <a:off x="1066800" y="3886200"/>
            <a:ext cx="663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>
                <a:latin typeface="+mn-lt"/>
              </a:rPr>
              <a:t>fov</a:t>
            </a:r>
            <a:r>
              <a:rPr lang="en-US" sz="2000" b="1" baseline="-25000">
                <a:latin typeface="+mn-lt"/>
              </a:rPr>
              <a:t>x</a:t>
            </a:r>
          </a:p>
        </p:txBody>
      </p:sp>
      <p:sp>
        <p:nvSpPr>
          <p:cNvPr id="1197106" name="Line 50"/>
          <p:cNvSpPr>
            <a:spLocks noChangeShapeType="1"/>
          </p:cNvSpPr>
          <p:nvPr/>
        </p:nvSpPr>
        <p:spPr bwMode="auto">
          <a:xfrm flipV="1">
            <a:off x="1828800" y="3841750"/>
            <a:ext cx="685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7107" name="Line 51"/>
          <p:cNvSpPr>
            <a:spLocks noChangeShapeType="1"/>
          </p:cNvSpPr>
          <p:nvPr/>
        </p:nvSpPr>
        <p:spPr bwMode="auto">
          <a:xfrm>
            <a:off x="3810000" y="323215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56" name="Picture 55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Generating Rays [1]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 smtClean="0"/>
              <a:t>Trace one ray for each pixel (</a:t>
            </a:r>
            <a:r>
              <a:rPr lang="en-US" b="1" i="1" dirty="0" smtClean="0"/>
              <a:t>u</a:t>
            </a:r>
            <a:r>
              <a:rPr lang="en-US" b="1" dirty="0" smtClean="0"/>
              <a:t>, </a:t>
            </a:r>
            <a:r>
              <a:rPr lang="en-US" b="1" i="1" dirty="0" smtClean="0"/>
              <a:t>v</a:t>
            </a:r>
            <a:r>
              <a:rPr lang="en-US" b="1" dirty="0" smtClean="0"/>
              <a:t>) in image plane</a:t>
            </a:r>
            <a:endParaRPr lang="en-US" b="1" dirty="0"/>
          </a:p>
        </p:txBody>
      </p:sp>
      <p:sp>
        <p:nvSpPr>
          <p:cNvPr id="1199108" name="Text Box 4"/>
          <p:cNvSpPr txBox="1">
            <a:spLocks noChangeArrowheads="1"/>
          </p:cNvSpPr>
          <p:nvPr/>
        </p:nvSpPr>
        <p:spPr bwMode="auto">
          <a:xfrm>
            <a:off x="4273550" y="2476500"/>
            <a:ext cx="412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>
                <a:latin typeface="+mn-lt"/>
              </a:rPr>
              <a:t>m</a:t>
            </a:r>
          </a:p>
        </p:txBody>
      </p:sp>
      <p:sp>
        <p:nvSpPr>
          <p:cNvPr id="1199109" name="Text Box 5"/>
          <p:cNvSpPr txBox="1">
            <a:spLocks noChangeArrowheads="1"/>
          </p:cNvSpPr>
          <p:nvPr/>
        </p:nvSpPr>
        <p:spPr bwMode="auto">
          <a:xfrm>
            <a:off x="2886075" y="3844925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>
                <a:latin typeface="+mn-lt"/>
              </a:rPr>
              <a:t>n</a:t>
            </a:r>
          </a:p>
        </p:txBody>
      </p:sp>
      <p:sp>
        <p:nvSpPr>
          <p:cNvPr id="1199110" name="Line 6"/>
          <p:cNvSpPr>
            <a:spLocks noChangeShapeType="1"/>
          </p:cNvSpPr>
          <p:nvPr/>
        </p:nvSpPr>
        <p:spPr bwMode="auto">
          <a:xfrm>
            <a:off x="3679825" y="2822575"/>
            <a:ext cx="19050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11" name="Line 7"/>
          <p:cNvSpPr>
            <a:spLocks noChangeShapeType="1"/>
          </p:cNvSpPr>
          <p:nvPr/>
        </p:nvSpPr>
        <p:spPr bwMode="auto">
          <a:xfrm flipV="1">
            <a:off x="3435350" y="3051175"/>
            <a:ext cx="0" cy="19050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12" name="Rectangle 8"/>
          <p:cNvSpPr>
            <a:spLocks noChangeArrowheads="1"/>
          </p:cNvSpPr>
          <p:nvPr/>
        </p:nvSpPr>
        <p:spPr bwMode="auto">
          <a:xfrm>
            <a:off x="3679825" y="3051175"/>
            <a:ext cx="19050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13" name="Oval 9"/>
          <p:cNvSpPr>
            <a:spLocks noChangeArrowheads="1"/>
          </p:cNvSpPr>
          <p:nvPr/>
        </p:nvSpPr>
        <p:spPr bwMode="auto">
          <a:xfrm>
            <a:off x="3832225" y="3203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14" name="Oval 10"/>
          <p:cNvSpPr>
            <a:spLocks noChangeArrowheads="1"/>
          </p:cNvSpPr>
          <p:nvPr/>
        </p:nvSpPr>
        <p:spPr bwMode="auto">
          <a:xfrm>
            <a:off x="4213225" y="3203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15" name="Oval 11"/>
          <p:cNvSpPr>
            <a:spLocks noChangeArrowheads="1"/>
          </p:cNvSpPr>
          <p:nvPr/>
        </p:nvSpPr>
        <p:spPr bwMode="auto">
          <a:xfrm>
            <a:off x="4594225" y="3203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16" name="Oval 12"/>
          <p:cNvSpPr>
            <a:spLocks noChangeArrowheads="1"/>
          </p:cNvSpPr>
          <p:nvPr/>
        </p:nvSpPr>
        <p:spPr bwMode="auto">
          <a:xfrm>
            <a:off x="4975225" y="3203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17" name="Oval 13"/>
          <p:cNvSpPr>
            <a:spLocks noChangeArrowheads="1"/>
          </p:cNvSpPr>
          <p:nvPr/>
        </p:nvSpPr>
        <p:spPr bwMode="auto">
          <a:xfrm>
            <a:off x="5356225" y="3203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18" name="Rectangle 14"/>
          <p:cNvSpPr>
            <a:spLocks noChangeArrowheads="1"/>
          </p:cNvSpPr>
          <p:nvPr/>
        </p:nvSpPr>
        <p:spPr bwMode="auto">
          <a:xfrm>
            <a:off x="3679825" y="3432175"/>
            <a:ext cx="19050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19" name="Oval 15"/>
          <p:cNvSpPr>
            <a:spLocks noChangeArrowheads="1"/>
          </p:cNvSpPr>
          <p:nvPr/>
        </p:nvSpPr>
        <p:spPr bwMode="auto">
          <a:xfrm>
            <a:off x="3832225" y="3584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20" name="Oval 16"/>
          <p:cNvSpPr>
            <a:spLocks noChangeArrowheads="1"/>
          </p:cNvSpPr>
          <p:nvPr/>
        </p:nvSpPr>
        <p:spPr bwMode="auto">
          <a:xfrm>
            <a:off x="4213225" y="3584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21" name="Oval 17"/>
          <p:cNvSpPr>
            <a:spLocks noChangeArrowheads="1"/>
          </p:cNvSpPr>
          <p:nvPr/>
        </p:nvSpPr>
        <p:spPr bwMode="auto">
          <a:xfrm>
            <a:off x="4594225" y="3584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22" name="Oval 18"/>
          <p:cNvSpPr>
            <a:spLocks noChangeArrowheads="1"/>
          </p:cNvSpPr>
          <p:nvPr/>
        </p:nvSpPr>
        <p:spPr bwMode="auto">
          <a:xfrm>
            <a:off x="4975225" y="3584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23" name="Oval 19"/>
          <p:cNvSpPr>
            <a:spLocks noChangeArrowheads="1"/>
          </p:cNvSpPr>
          <p:nvPr/>
        </p:nvSpPr>
        <p:spPr bwMode="auto">
          <a:xfrm>
            <a:off x="5356225" y="3584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24" name="Rectangle 20"/>
          <p:cNvSpPr>
            <a:spLocks noChangeArrowheads="1"/>
          </p:cNvSpPr>
          <p:nvPr/>
        </p:nvSpPr>
        <p:spPr bwMode="auto">
          <a:xfrm>
            <a:off x="3679825" y="3813175"/>
            <a:ext cx="19050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25" name="Oval 21"/>
          <p:cNvSpPr>
            <a:spLocks noChangeArrowheads="1"/>
          </p:cNvSpPr>
          <p:nvPr/>
        </p:nvSpPr>
        <p:spPr bwMode="auto">
          <a:xfrm>
            <a:off x="3832225" y="3965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26" name="Oval 22"/>
          <p:cNvSpPr>
            <a:spLocks noChangeArrowheads="1"/>
          </p:cNvSpPr>
          <p:nvPr/>
        </p:nvSpPr>
        <p:spPr bwMode="auto">
          <a:xfrm>
            <a:off x="4213225" y="3965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27" name="Oval 23"/>
          <p:cNvSpPr>
            <a:spLocks noChangeArrowheads="1"/>
          </p:cNvSpPr>
          <p:nvPr/>
        </p:nvSpPr>
        <p:spPr bwMode="auto">
          <a:xfrm>
            <a:off x="4594225" y="3965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28" name="Oval 24"/>
          <p:cNvSpPr>
            <a:spLocks noChangeArrowheads="1"/>
          </p:cNvSpPr>
          <p:nvPr/>
        </p:nvSpPr>
        <p:spPr bwMode="auto">
          <a:xfrm>
            <a:off x="4975225" y="3965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29" name="Oval 25"/>
          <p:cNvSpPr>
            <a:spLocks noChangeArrowheads="1"/>
          </p:cNvSpPr>
          <p:nvPr/>
        </p:nvSpPr>
        <p:spPr bwMode="auto">
          <a:xfrm>
            <a:off x="5356225" y="3965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30" name="Rectangle 26"/>
          <p:cNvSpPr>
            <a:spLocks noChangeArrowheads="1"/>
          </p:cNvSpPr>
          <p:nvPr/>
        </p:nvSpPr>
        <p:spPr bwMode="auto">
          <a:xfrm>
            <a:off x="3679825" y="4194175"/>
            <a:ext cx="19050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31" name="Oval 27"/>
          <p:cNvSpPr>
            <a:spLocks noChangeArrowheads="1"/>
          </p:cNvSpPr>
          <p:nvPr/>
        </p:nvSpPr>
        <p:spPr bwMode="auto">
          <a:xfrm>
            <a:off x="3832225" y="4346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32" name="Oval 28"/>
          <p:cNvSpPr>
            <a:spLocks noChangeArrowheads="1"/>
          </p:cNvSpPr>
          <p:nvPr/>
        </p:nvSpPr>
        <p:spPr bwMode="auto">
          <a:xfrm>
            <a:off x="4213225" y="4346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33" name="Oval 29"/>
          <p:cNvSpPr>
            <a:spLocks noChangeArrowheads="1"/>
          </p:cNvSpPr>
          <p:nvPr/>
        </p:nvSpPr>
        <p:spPr bwMode="auto">
          <a:xfrm>
            <a:off x="4594225" y="4346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34" name="Oval 30"/>
          <p:cNvSpPr>
            <a:spLocks noChangeArrowheads="1"/>
          </p:cNvSpPr>
          <p:nvPr/>
        </p:nvSpPr>
        <p:spPr bwMode="auto">
          <a:xfrm>
            <a:off x="4975225" y="4346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35" name="Oval 31"/>
          <p:cNvSpPr>
            <a:spLocks noChangeArrowheads="1"/>
          </p:cNvSpPr>
          <p:nvPr/>
        </p:nvSpPr>
        <p:spPr bwMode="auto">
          <a:xfrm>
            <a:off x="5356225" y="4346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36" name="Rectangle 32"/>
          <p:cNvSpPr>
            <a:spLocks noChangeArrowheads="1"/>
          </p:cNvSpPr>
          <p:nvPr/>
        </p:nvSpPr>
        <p:spPr bwMode="auto">
          <a:xfrm>
            <a:off x="3679825" y="4575175"/>
            <a:ext cx="19050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37" name="Oval 33"/>
          <p:cNvSpPr>
            <a:spLocks noChangeArrowheads="1"/>
          </p:cNvSpPr>
          <p:nvPr/>
        </p:nvSpPr>
        <p:spPr bwMode="auto">
          <a:xfrm>
            <a:off x="3832225" y="4727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38" name="Oval 34"/>
          <p:cNvSpPr>
            <a:spLocks noChangeArrowheads="1"/>
          </p:cNvSpPr>
          <p:nvPr/>
        </p:nvSpPr>
        <p:spPr bwMode="auto">
          <a:xfrm>
            <a:off x="4213225" y="4727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39" name="Oval 35"/>
          <p:cNvSpPr>
            <a:spLocks noChangeArrowheads="1"/>
          </p:cNvSpPr>
          <p:nvPr/>
        </p:nvSpPr>
        <p:spPr bwMode="auto">
          <a:xfrm>
            <a:off x="4594225" y="4727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40" name="Oval 36"/>
          <p:cNvSpPr>
            <a:spLocks noChangeArrowheads="1"/>
          </p:cNvSpPr>
          <p:nvPr/>
        </p:nvSpPr>
        <p:spPr bwMode="auto">
          <a:xfrm>
            <a:off x="4975225" y="4727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41" name="Oval 37"/>
          <p:cNvSpPr>
            <a:spLocks noChangeArrowheads="1"/>
          </p:cNvSpPr>
          <p:nvPr/>
        </p:nvSpPr>
        <p:spPr bwMode="auto">
          <a:xfrm>
            <a:off x="5356225" y="472757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678238" y="3049588"/>
            <a:ext cx="1906587" cy="1906587"/>
            <a:chOff x="3551" y="1823"/>
            <a:chExt cx="1345" cy="1201"/>
          </a:xfrm>
        </p:grpSpPr>
        <p:sp>
          <p:nvSpPr>
            <p:cNvPr id="1199143" name="Line 39"/>
            <p:cNvSpPr>
              <a:spLocks noChangeShapeType="1"/>
            </p:cNvSpPr>
            <p:nvPr/>
          </p:nvSpPr>
          <p:spPr bwMode="auto">
            <a:xfrm rot="-5400000">
              <a:off x="4222" y="2112"/>
              <a:ext cx="1" cy="13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99144" name="Line 40"/>
            <p:cNvSpPr>
              <a:spLocks noChangeShapeType="1"/>
            </p:cNvSpPr>
            <p:nvPr/>
          </p:nvSpPr>
          <p:spPr bwMode="auto">
            <a:xfrm rot="-5400000">
              <a:off x="4222" y="1872"/>
              <a:ext cx="1" cy="13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99145" name="Line 41"/>
            <p:cNvSpPr>
              <a:spLocks noChangeShapeType="1"/>
            </p:cNvSpPr>
            <p:nvPr/>
          </p:nvSpPr>
          <p:spPr bwMode="auto">
            <a:xfrm rot="-5400000">
              <a:off x="4223" y="1633"/>
              <a:ext cx="1" cy="13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99146" name="Line 42"/>
            <p:cNvSpPr>
              <a:spLocks noChangeShapeType="1"/>
            </p:cNvSpPr>
            <p:nvPr/>
          </p:nvSpPr>
          <p:spPr bwMode="auto">
            <a:xfrm rot="-5400000">
              <a:off x="4222" y="1392"/>
              <a:ext cx="1" cy="13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99147" name="Line 43"/>
            <p:cNvSpPr>
              <a:spLocks noChangeShapeType="1"/>
            </p:cNvSpPr>
            <p:nvPr/>
          </p:nvSpPr>
          <p:spPr bwMode="auto">
            <a:xfrm rot="-5400000">
              <a:off x="4222" y="1152"/>
              <a:ext cx="1" cy="13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99148" name="Line 44"/>
            <p:cNvSpPr>
              <a:spLocks noChangeShapeType="1"/>
            </p:cNvSpPr>
            <p:nvPr/>
          </p:nvSpPr>
          <p:spPr bwMode="auto">
            <a:xfrm rot="-5400000">
              <a:off x="4223" y="2352"/>
              <a:ext cx="1" cy="13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679825" y="3051175"/>
            <a:ext cx="1905000" cy="1905000"/>
            <a:chOff x="3552" y="1824"/>
            <a:chExt cx="1200" cy="1344"/>
          </a:xfrm>
        </p:grpSpPr>
        <p:sp>
          <p:nvSpPr>
            <p:cNvPr id="1199150" name="Line 46"/>
            <p:cNvSpPr>
              <a:spLocks noChangeShapeType="1"/>
            </p:cNvSpPr>
            <p:nvPr/>
          </p:nvSpPr>
          <p:spPr bwMode="auto">
            <a:xfrm>
              <a:off x="3552" y="1824"/>
              <a:ext cx="0" cy="13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99151" name="Line 47"/>
            <p:cNvSpPr>
              <a:spLocks noChangeShapeType="1"/>
            </p:cNvSpPr>
            <p:nvPr/>
          </p:nvSpPr>
          <p:spPr bwMode="auto">
            <a:xfrm>
              <a:off x="3792" y="1824"/>
              <a:ext cx="0" cy="13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99152" name="Line 48"/>
            <p:cNvSpPr>
              <a:spLocks noChangeShapeType="1"/>
            </p:cNvSpPr>
            <p:nvPr/>
          </p:nvSpPr>
          <p:spPr bwMode="auto">
            <a:xfrm>
              <a:off x="4032" y="1824"/>
              <a:ext cx="0" cy="13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99153" name="Line 49"/>
            <p:cNvSpPr>
              <a:spLocks noChangeShapeType="1"/>
            </p:cNvSpPr>
            <p:nvPr/>
          </p:nvSpPr>
          <p:spPr bwMode="auto">
            <a:xfrm>
              <a:off x="4272" y="1824"/>
              <a:ext cx="0" cy="13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99154" name="Line 50"/>
            <p:cNvSpPr>
              <a:spLocks noChangeShapeType="1"/>
            </p:cNvSpPr>
            <p:nvPr/>
          </p:nvSpPr>
          <p:spPr bwMode="auto">
            <a:xfrm>
              <a:off x="4512" y="1824"/>
              <a:ext cx="0" cy="13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99155" name="Line 51"/>
            <p:cNvSpPr>
              <a:spLocks noChangeShapeType="1"/>
            </p:cNvSpPr>
            <p:nvPr/>
          </p:nvSpPr>
          <p:spPr bwMode="auto">
            <a:xfrm>
              <a:off x="4752" y="1824"/>
              <a:ext cx="0" cy="13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99156" name="AutoShape 52"/>
          <p:cNvSpPr>
            <a:spLocks/>
          </p:cNvSpPr>
          <p:nvPr/>
        </p:nvSpPr>
        <p:spPr bwMode="auto">
          <a:xfrm rot="16200000" flipH="1">
            <a:off x="5089525" y="2362200"/>
            <a:ext cx="228600" cy="457200"/>
          </a:xfrm>
          <a:prstGeom prst="leftBrace">
            <a:avLst>
              <a:gd name="adj1" fmla="val 16667"/>
              <a:gd name="adj2" fmla="val 50000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57" name="Text Box 53"/>
          <p:cNvSpPr txBox="1">
            <a:spLocks noChangeArrowheads="1"/>
          </p:cNvSpPr>
          <p:nvPr/>
        </p:nvSpPr>
        <p:spPr bwMode="auto">
          <a:xfrm>
            <a:off x="5965825" y="3009900"/>
            <a:ext cx="21403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>
                <a:latin typeface="+mn-lt"/>
              </a:rPr>
              <a:t>(tan(fov</a:t>
            </a:r>
            <a:r>
              <a:rPr lang="en-US" sz="2000" b="1" baseline="-25000">
                <a:latin typeface="+mn-lt"/>
              </a:rPr>
              <a:t>x</a:t>
            </a:r>
            <a:r>
              <a:rPr lang="en-US" sz="2000" b="1">
                <a:latin typeface="+mn-lt"/>
              </a:rPr>
              <a:t>)* 2) / m</a:t>
            </a:r>
          </a:p>
          <a:p>
            <a:pPr>
              <a:spcBef>
                <a:spcPct val="0"/>
              </a:spcBef>
              <a:buClrTx/>
            </a:pPr>
            <a:endParaRPr lang="en-US" sz="2000" b="1">
              <a:latin typeface="+mn-lt"/>
            </a:endParaRPr>
          </a:p>
          <a:p>
            <a:pPr>
              <a:spcBef>
                <a:spcPct val="0"/>
              </a:spcBef>
              <a:buClrTx/>
            </a:pPr>
            <a:r>
              <a:rPr lang="en-US" sz="2000" b="1">
                <a:latin typeface="+mn-lt"/>
              </a:rPr>
              <a:t>(tan(fov</a:t>
            </a:r>
            <a:r>
              <a:rPr lang="en-US" sz="2000" b="1" baseline="-25000">
                <a:latin typeface="+mn-lt"/>
              </a:rPr>
              <a:t>y</a:t>
            </a:r>
            <a:r>
              <a:rPr lang="en-US" sz="2000" b="1">
                <a:latin typeface="+mn-lt"/>
              </a:rPr>
              <a:t>)* 2) / n</a:t>
            </a:r>
          </a:p>
        </p:txBody>
      </p:sp>
      <p:sp>
        <p:nvSpPr>
          <p:cNvPr id="1199158" name="Freeform 54"/>
          <p:cNvSpPr>
            <a:spLocks/>
          </p:cNvSpPr>
          <p:nvPr/>
        </p:nvSpPr>
        <p:spPr bwMode="auto">
          <a:xfrm>
            <a:off x="5203825" y="2286000"/>
            <a:ext cx="1752600" cy="6477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96" y="24"/>
              </a:cxn>
              <a:cxn ang="0">
                <a:pos x="336" y="24"/>
              </a:cxn>
              <a:cxn ang="0">
                <a:pos x="816" y="24"/>
              </a:cxn>
              <a:cxn ang="0">
                <a:pos x="1056" y="168"/>
              </a:cxn>
              <a:cxn ang="0">
                <a:pos x="1104" y="408"/>
              </a:cxn>
            </a:cxnLst>
            <a:rect l="0" t="0" r="r" b="b"/>
            <a:pathLst>
              <a:path w="1104" h="408">
                <a:moveTo>
                  <a:pt x="0" y="120"/>
                </a:moveTo>
                <a:cubicBezTo>
                  <a:pt x="20" y="80"/>
                  <a:pt x="40" y="40"/>
                  <a:pt x="96" y="24"/>
                </a:cubicBezTo>
                <a:cubicBezTo>
                  <a:pt x="152" y="8"/>
                  <a:pt x="216" y="24"/>
                  <a:pt x="336" y="24"/>
                </a:cubicBezTo>
                <a:cubicBezTo>
                  <a:pt x="456" y="24"/>
                  <a:pt x="696" y="0"/>
                  <a:pt x="816" y="24"/>
                </a:cubicBezTo>
                <a:cubicBezTo>
                  <a:pt x="936" y="48"/>
                  <a:pt x="1008" y="104"/>
                  <a:pt x="1056" y="168"/>
                </a:cubicBezTo>
                <a:cubicBezTo>
                  <a:pt x="1104" y="232"/>
                  <a:pt x="1096" y="360"/>
                  <a:pt x="1104" y="408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59" name="AutoShape 55"/>
          <p:cNvSpPr>
            <a:spLocks/>
          </p:cNvSpPr>
          <p:nvPr/>
        </p:nvSpPr>
        <p:spPr bwMode="auto">
          <a:xfrm flipH="1">
            <a:off x="5813425" y="4381500"/>
            <a:ext cx="228600" cy="457200"/>
          </a:xfrm>
          <a:prstGeom prst="leftBrace">
            <a:avLst>
              <a:gd name="adj1" fmla="val 16667"/>
              <a:gd name="adj2" fmla="val 50000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60" name="Freeform 56"/>
          <p:cNvSpPr>
            <a:spLocks/>
          </p:cNvSpPr>
          <p:nvPr/>
        </p:nvSpPr>
        <p:spPr bwMode="auto">
          <a:xfrm>
            <a:off x="6042025" y="4152900"/>
            <a:ext cx="1219200" cy="4699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240" y="432"/>
              </a:cxn>
              <a:cxn ang="0">
                <a:pos x="480" y="384"/>
              </a:cxn>
              <a:cxn ang="0">
                <a:pos x="624" y="192"/>
              </a:cxn>
              <a:cxn ang="0">
                <a:pos x="624" y="0"/>
              </a:cxn>
            </a:cxnLst>
            <a:rect l="0" t="0" r="r" b="b"/>
            <a:pathLst>
              <a:path w="648" h="440">
                <a:moveTo>
                  <a:pt x="0" y="432"/>
                </a:moveTo>
                <a:cubicBezTo>
                  <a:pt x="80" y="436"/>
                  <a:pt x="160" y="440"/>
                  <a:pt x="240" y="432"/>
                </a:cubicBezTo>
                <a:cubicBezTo>
                  <a:pt x="320" y="424"/>
                  <a:pt x="416" y="424"/>
                  <a:pt x="480" y="384"/>
                </a:cubicBezTo>
                <a:cubicBezTo>
                  <a:pt x="544" y="344"/>
                  <a:pt x="600" y="256"/>
                  <a:pt x="624" y="192"/>
                </a:cubicBezTo>
                <a:cubicBezTo>
                  <a:pt x="648" y="128"/>
                  <a:pt x="608" y="0"/>
                  <a:pt x="624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61" name="Text Box 57"/>
          <p:cNvSpPr txBox="1">
            <a:spLocks noChangeArrowheads="1"/>
          </p:cNvSpPr>
          <p:nvPr/>
        </p:nvSpPr>
        <p:spPr bwMode="auto">
          <a:xfrm>
            <a:off x="457200" y="3276600"/>
            <a:ext cx="732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Eye</a:t>
            </a:r>
          </a:p>
        </p:txBody>
      </p:sp>
      <p:sp>
        <p:nvSpPr>
          <p:cNvPr id="1199162" name="Line 58"/>
          <p:cNvSpPr>
            <a:spLocks noChangeShapeType="1"/>
          </p:cNvSpPr>
          <p:nvPr/>
        </p:nvSpPr>
        <p:spPr bwMode="auto">
          <a:xfrm flipH="1">
            <a:off x="1868488" y="3532188"/>
            <a:ext cx="0" cy="92868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63" name="Line 59"/>
          <p:cNvSpPr>
            <a:spLocks noChangeShapeType="1"/>
          </p:cNvSpPr>
          <p:nvPr/>
        </p:nvSpPr>
        <p:spPr bwMode="auto">
          <a:xfrm>
            <a:off x="1944688" y="3455988"/>
            <a:ext cx="0" cy="10763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64" name="Line 60"/>
          <p:cNvSpPr>
            <a:spLocks noChangeShapeType="1"/>
          </p:cNvSpPr>
          <p:nvPr/>
        </p:nvSpPr>
        <p:spPr bwMode="auto">
          <a:xfrm>
            <a:off x="2054225" y="3351213"/>
            <a:ext cx="0" cy="1295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4" name="Group 61"/>
          <p:cNvGrpSpPr>
            <a:grpSpLocks/>
          </p:cNvGrpSpPr>
          <p:nvPr/>
        </p:nvGrpSpPr>
        <p:grpSpPr bwMode="auto">
          <a:xfrm rot="38870">
            <a:off x="835025" y="3741738"/>
            <a:ext cx="461963" cy="381000"/>
            <a:chOff x="1584" y="2064"/>
            <a:chExt cx="291" cy="240"/>
          </a:xfrm>
        </p:grpSpPr>
        <p:sp>
          <p:nvSpPr>
            <p:cNvPr id="1199166" name="Line 62"/>
            <p:cNvSpPr>
              <a:spLocks noChangeShapeType="1"/>
            </p:cNvSpPr>
            <p:nvPr/>
          </p:nvSpPr>
          <p:spPr bwMode="auto">
            <a:xfrm flipV="1">
              <a:off x="1584" y="2064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99167" name="Line 63"/>
            <p:cNvSpPr>
              <a:spLocks noChangeShapeType="1"/>
            </p:cNvSpPr>
            <p:nvPr/>
          </p:nvSpPr>
          <p:spPr bwMode="auto">
            <a:xfrm>
              <a:off x="1584" y="2208"/>
              <a:ext cx="28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99168" name="Freeform 64"/>
            <p:cNvSpPr>
              <a:spLocks/>
            </p:cNvSpPr>
            <p:nvPr/>
          </p:nvSpPr>
          <p:spPr bwMode="auto">
            <a:xfrm>
              <a:off x="1794" y="2094"/>
              <a:ext cx="81" cy="19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7" y="36"/>
                </a:cxn>
                <a:cxn ang="0">
                  <a:pos x="42" y="177"/>
                </a:cxn>
                <a:cxn ang="0">
                  <a:pos x="21" y="189"/>
                </a:cxn>
                <a:cxn ang="0">
                  <a:pos x="9" y="162"/>
                </a:cxn>
                <a:cxn ang="0">
                  <a:pos x="6" y="153"/>
                </a:cxn>
                <a:cxn ang="0">
                  <a:pos x="6" y="60"/>
                </a:cxn>
                <a:cxn ang="0">
                  <a:pos x="24" y="0"/>
                </a:cxn>
              </a:cxnLst>
              <a:rect l="0" t="0" r="r" b="b"/>
              <a:pathLst>
                <a:path w="81" h="193">
                  <a:moveTo>
                    <a:pt x="24" y="0"/>
                  </a:moveTo>
                  <a:cubicBezTo>
                    <a:pt x="42" y="6"/>
                    <a:pt x="51" y="18"/>
                    <a:pt x="57" y="36"/>
                  </a:cubicBezTo>
                  <a:cubicBezTo>
                    <a:pt x="57" y="48"/>
                    <a:pt x="81" y="151"/>
                    <a:pt x="42" y="177"/>
                  </a:cubicBezTo>
                  <a:cubicBezTo>
                    <a:pt x="38" y="190"/>
                    <a:pt x="34" y="193"/>
                    <a:pt x="21" y="189"/>
                  </a:cubicBezTo>
                  <a:cubicBezTo>
                    <a:pt x="11" y="175"/>
                    <a:pt x="16" y="183"/>
                    <a:pt x="9" y="162"/>
                  </a:cubicBezTo>
                  <a:cubicBezTo>
                    <a:pt x="8" y="159"/>
                    <a:pt x="6" y="153"/>
                    <a:pt x="6" y="153"/>
                  </a:cubicBezTo>
                  <a:cubicBezTo>
                    <a:pt x="0" y="114"/>
                    <a:pt x="0" y="120"/>
                    <a:pt x="6" y="60"/>
                  </a:cubicBezTo>
                  <a:cubicBezTo>
                    <a:pt x="8" y="40"/>
                    <a:pt x="34" y="2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99169" name="Freeform 65"/>
          <p:cNvSpPr>
            <a:spLocks/>
          </p:cNvSpPr>
          <p:nvPr/>
        </p:nvSpPr>
        <p:spPr bwMode="auto">
          <a:xfrm>
            <a:off x="2200275" y="3548063"/>
            <a:ext cx="123825" cy="447675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78" y="282"/>
              </a:cxn>
              <a:cxn ang="0">
                <a:pos x="0" y="282"/>
              </a:cxn>
              <a:cxn ang="0">
                <a:pos x="2" y="36"/>
              </a:cxn>
              <a:cxn ang="0">
                <a:pos x="74" y="0"/>
              </a:cxn>
            </a:cxnLst>
            <a:rect l="0" t="0" r="r" b="b"/>
            <a:pathLst>
              <a:path w="78" h="282">
                <a:moveTo>
                  <a:pt x="74" y="0"/>
                </a:moveTo>
                <a:lnTo>
                  <a:pt x="78" y="282"/>
                </a:lnTo>
                <a:lnTo>
                  <a:pt x="0" y="282"/>
                </a:lnTo>
                <a:lnTo>
                  <a:pt x="2" y="36"/>
                </a:lnTo>
                <a:lnTo>
                  <a:pt x="74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70" name="Freeform 66"/>
          <p:cNvSpPr>
            <a:spLocks/>
          </p:cNvSpPr>
          <p:nvPr/>
        </p:nvSpPr>
        <p:spPr bwMode="auto">
          <a:xfrm>
            <a:off x="2212975" y="3071813"/>
            <a:ext cx="123825" cy="520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78" y="292"/>
              </a:cxn>
              <a:cxn ang="0">
                <a:pos x="0" y="328"/>
              </a:cxn>
              <a:cxn ang="0">
                <a:pos x="2" y="82"/>
              </a:cxn>
              <a:cxn ang="0">
                <a:pos x="74" y="0"/>
              </a:cxn>
            </a:cxnLst>
            <a:rect l="0" t="0" r="r" b="b"/>
            <a:pathLst>
              <a:path w="78" h="328">
                <a:moveTo>
                  <a:pt x="74" y="0"/>
                </a:moveTo>
                <a:lnTo>
                  <a:pt x="78" y="292"/>
                </a:lnTo>
                <a:lnTo>
                  <a:pt x="0" y="328"/>
                </a:lnTo>
                <a:lnTo>
                  <a:pt x="2" y="82"/>
                </a:lnTo>
                <a:lnTo>
                  <a:pt x="74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71" name="Freeform 67"/>
          <p:cNvSpPr>
            <a:spLocks/>
          </p:cNvSpPr>
          <p:nvPr/>
        </p:nvSpPr>
        <p:spPr bwMode="auto">
          <a:xfrm flipV="1">
            <a:off x="2203450" y="4392613"/>
            <a:ext cx="123825" cy="542925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78" y="292"/>
              </a:cxn>
              <a:cxn ang="0">
                <a:pos x="0" y="328"/>
              </a:cxn>
              <a:cxn ang="0">
                <a:pos x="2" y="82"/>
              </a:cxn>
              <a:cxn ang="0">
                <a:pos x="74" y="0"/>
              </a:cxn>
            </a:cxnLst>
            <a:rect l="0" t="0" r="r" b="b"/>
            <a:pathLst>
              <a:path w="78" h="328">
                <a:moveTo>
                  <a:pt x="74" y="0"/>
                </a:moveTo>
                <a:lnTo>
                  <a:pt x="78" y="292"/>
                </a:lnTo>
                <a:lnTo>
                  <a:pt x="0" y="328"/>
                </a:lnTo>
                <a:lnTo>
                  <a:pt x="2" y="82"/>
                </a:lnTo>
                <a:lnTo>
                  <a:pt x="74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72" name="Freeform 68"/>
          <p:cNvSpPr>
            <a:spLocks/>
          </p:cNvSpPr>
          <p:nvPr/>
        </p:nvSpPr>
        <p:spPr bwMode="auto">
          <a:xfrm flipV="1">
            <a:off x="2206625" y="3989388"/>
            <a:ext cx="123825" cy="468312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78" y="282"/>
              </a:cxn>
              <a:cxn ang="0">
                <a:pos x="0" y="282"/>
              </a:cxn>
              <a:cxn ang="0">
                <a:pos x="2" y="36"/>
              </a:cxn>
              <a:cxn ang="0">
                <a:pos x="74" y="0"/>
              </a:cxn>
            </a:cxnLst>
            <a:rect l="0" t="0" r="r" b="b"/>
            <a:pathLst>
              <a:path w="78" h="282">
                <a:moveTo>
                  <a:pt x="74" y="0"/>
                </a:moveTo>
                <a:lnTo>
                  <a:pt x="78" y="282"/>
                </a:lnTo>
                <a:lnTo>
                  <a:pt x="0" y="282"/>
                </a:lnTo>
                <a:lnTo>
                  <a:pt x="2" y="36"/>
                </a:lnTo>
                <a:lnTo>
                  <a:pt x="74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73" name="Line 69"/>
          <p:cNvSpPr>
            <a:spLocks noChangeShapeType="1"/>
          </p:cNvSpPr>
          <p:nvPr/>
        </p:nvSpPr>
        <p:spPr bwMode="auto">
          <a:xfrm>
            <a:off x="2206625" y="3198813"/>
            <a:ext cx="0" cy="1600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74" name="Line 70"/>
          <p:cNvSpPr>
            <a:spLocks noChangeShapeType="1"/>
          </p:cNvSpPr>
          <p:nvPr/>
        </p:nvSpPr>
        <p:spPr bwMode="auto">
          <a:xfrm>
            <a:off x="1360488" y="3929063"/>
            <a:ext cx="1501775" cy="1165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75" name="Line 71"/>
          <p:cNvSpPr>
            <a:spLocks noChangeShapeType="1"/>
          </p:cNvSpPr>
          <p:nvPr/>
        </p:nvSpPr>
        <p:spPr bwMode="auto">
          <a:xfrm>
            <a:off x="1349375" y="3919538"/>
            <a:ext cx="1501775" cy="4429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76" name="Line 72"/>
          <p:cNvSpPr>
            <a:spLocks noChangeShapeType="1"/>
          </p:cNvSpPr>
          <p:nvPr/>
        </p:nvSpPr>
        <p:spPr bwMode="auto">
          <a:xfrm flipV="1">
            <a:off x="1363663" y="3009900"/>
            <a:ext cx="1455737" cy="901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77" name="Line 73"/>
          <p:cNvSpPr>
            <a:spLocks noChangeShapeType="1"/>
          </p:cNvSpPr>
          <p:nvPr/>
        </p:nvSpPr>
        <p:spPr bwMode="auto">
          <a:xfrm flipV="1">
            <a:off x="1362075" y="3654425"/>
            <a:ext cx="1468438" cy="255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78" name="Freeform 74"/>
          <p:cNvSpPr>
            <a:spLocks/>
          </p:cNvSpPr>
          <p:nvPr/>
        </p:nvSpPr>
        <p:spPr bwMode="auto">
          <a:xfrm>
            <a:off x="2311400" y="3503613"/>
            <a:ext cx="123825" cy="485775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72" y="306"/>
              </a:cxn>
              <a:cxn ang="0">
                <a:pos x="0" y="306"/>
              </a:cxn>
              <a:cxn ang="0">
                <a:pos x="0" y="30"/>
              </a:cxn>
              <a:cxn ang="0">
                <a:pos x="72" y="0"/>
              </a:cxn>
            </a:cxnLst>
            <a:rect l="0" t="0" r="r" b="b"/>
            <a:pathLst>
              <a:path w="72" h="306">
                <a:moveTo>
                  <a:pt x="72" y="0"/>
                </a:moveTo>
                <a:lnTo>
                  <a:pt x="72" y="306"/>
                </a:lnTo>
                <a:lnTo>
                  <a:pt x="0" y="306"/>
                </a:lnTo>
                <a:lnTo>
                  <a:pt x="0" y="30"/>
                </a:lnTo>
                <a:lnTo>
                  <a:pt x="7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79" name="Freeform 75"/>
          <p:cNvSpPr>
            <a:spLocks/>
          </p:cNvSpPr>
          <p:nvPr/>
        </p:nvSpPr>
        <p:spPr bwMode="auto">
          <a:xfrm>
            <a:off x="2327275" y="2986088"/>
            <a:ext cx="107950" cy="549275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8" y="314"/>
              </a:cxn>
              <a:cxn ang="0">
                <a:pos x="2" y="346"/>
              </a:cxn>
              <a:cxn ang="0">
                <a:pos x="0" y="56"/>
              </a:cxn>
              <a:cxn ang="0">
                <a:pos x="66" y="0"/>
              </a:cxn>
            </a:cxnLst>
            <a:rect l="0" t="0" r="r" b="b"/>
            <a:pathLst>
              <a:path w="68" h="346">
                <a:moveTo>
                  <a:pt x="66" y="0"/>
                </a:moveTo>
                <a:lnTo>
                  <a:pt x="68" y="314"/>
                </a:lnTo>
                <a:lnTo>
                  <a:pt x="2" y="346"/>
                </a:lnTo>
                <a:lnTo>
                  <a:pt x="0" y="56"/>
                </a:lnTo>
                <a:lnTo>
                  <a:pt x="66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80" name="Freeform 76"/>
          <p:cNvSpPr>
            <a:spLocks/>
          </p:cNvSpPr>
          <p:nvPr/>
        </p:nvSpPr>
        <p:spPr bwMode="auto">
          <a:xfrm flipV="1">
            <a:off x="2317750" y="4452938"/>
            <a:ext cx="107950" cy="571500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8" y="314"/>
              </a:cxn>
              <a:cxn ang="0">
                <a:pos x="2" y="346"/>
              </a:cxn>
              <a:cxn ang="0">
                <a:pos x="0" y="56"/>
              </a:cxn>
              <a:cxn ang="0">
                <a:pos x="66" y="0"/>
              </a:cxn>
            </a:cxnLst>
            <a:rect l="0" t="0" r="r" b="b"/>
            <a:pathLst>
              <a:path w="68" h="346">
                <a:moveTo>
                  <a:pt x="66" y="0"/>
                </a:moveTo>
                <a:lnTo>
                  <a:pt x="68" y="314"/>
                </a:lnTo>
                <a:lnTo>
                  <a:pt x="2" y="346"/>
                </a:lnTo>
                <a:lnTo>
                  <a:pt x="0" y="56"/>
                </a:lnTo>
                <a:lnTo>
                  <a:pt x="66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81" name="Freeform 77"/>
          <p:cNvSpPr>
            <a:spLocks/>
          </p:cNvSpPr>
          <p:nvPr/>
        </p:nvSpPr>
        <p:spPr bwMode="auto">
          <a:xfrm flipV="1">
            <a:off x="2317750" y="3995738"/>
            <a:ext cx="123825" cy="508000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72" y="306"/>
              </a:cxn>
              <a:cxn ang="0">
                <a:pos x="0" y="306"/>
              </a:cxn>
              <a:cxn ang="0">
                <a:pos x="0" y="30"/>
              </a:cxn>
              <a:cxn ang="0">
                <a:pos x="72" y="0"/>
              </a:cxn>
            </a:cxnLst>
            <a:rect l="0" t="0" r="r" b="b"/>
            <a:pathLst>
              <a:path w="72" h="306">
                <a:moveTo>
                  <a:pt x="72" y="0"/>
                </a:moveTo>
                <a:lnTo>
                  <a:pt x="72" y="306"/>
                </a:lnTo>
                <a:lnTo>
                  <a:pt x="0" y="306"/>
                </a:lnTo>
                <a:lnTo>
                  <a:pt x="0" y="30"/>
                </a:lnTo>
                <a:lnTo>
                  <a:pt x="7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82" name="Line 78"/>
          <p:cNvSpPr>
            <a:spLocks noChangeShapeType="1"/>
          </p:cNvSpPr>
          <p:nvPr/>
        </p:nvSpPr>
        <p:spPr bwMode="auto">
          <a:xfrm flipH="1">
            <a:off x="1858963" y="2970213"/>
            <a:ext cx="576262" cy="5762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83" name="Line 79"/>
          <p:cNvSpPr>
            <a:spLocks noChangeShapeType="1"/>
          </p:cNvSpPr>
          <p:nvPr/>
        </p:nvSpPr>
        <p:spPr bwMode="auto">
          <a:xfrm flipH="1" flipV="1">
            <a:off x="1868488" y="4465638"/>
            <a:ext cx="566737" cy="5619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84" name="Line 80"/>
          <p:cNvSpPr>
            <a:spLocks noChangeShapeType="1"/>
          </p:cNvSpPr>
          <p:nvPr/>
        </p:nvSpPr>
        <p:spPr bwMode="auto">
          <a:xfrm>
            <a:off x="1863725" y="4217988"/>
            <a:ext cx="571500" cy="2952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85" name="Line 81"/>
          <p:cNvSpPr>
            <a:spLocks noChangeShapeType="1"/>
          </p:cNvSpPr>
          <p:nvPr/>
        </p:nvSpPr>
        <p:spPr bwMode="auto">
          <a:xfrm>
            <a:off x="1863725" y="3984625"/>
            <a:ext cx="5715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86" name="Line 82"/>
          <p:cNvSpPr>
            <a:spLocks noChangeShapeType="1"/>
          </p:cNvSpPr>
          <p:nvPr/>
        </p:nvSpPr>
        <p:spPr bwMode="auto">
          <a:xfrm flipV="1">
            <a:off x="1863725" y="3498850"/>
            <a:ext cx="566738" cy="2667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87" name="Line 83"/>
          <p:cNvSpPr>
            <a:spLocks noChangeShapeType="1"/>
          </p:cNvSpPr>
          <p:nvPr/>
        </p:nvSpPr>
        <p:spPr bwMode="auto">
          <a:xfrm>
            <a:off x="2435225" y="2970213"/>
            <a:ext cx="0" cy="2057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88" name="Oval 84"/>
          <p:cNvSpPr>
            <a:spLocks noChangeArrowheads="1"/>
          </p:cNvSpPr>
          <p:nvPr/>
        </p:nvSpPr>
        <p:spPr bwMode="auto">
          <a:xfrm>
            <a:off x="2282825" y="3284538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89" name="Oval 85"/>
          <p:cNvSpPr>
            <a:spLocks noChangeArrowheads="1"/>
          </p:cNvSpPr>
          <p:nvPr/>
        </p:nvSpPr>
        <p:spPr bwMode="auto">
          <a:xfrm>
            <a:off x="2282825" y="3703638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90" name="Oval 86"/>
          <p:cNvSpPr>
            <a:spLocks noChangeArrowheads="1"/>
          </p:cNvSpPr>
          <p:nvPr/>
        </p:nvSpPr>
        <p:spPr bwMode="auto">
          <a:xfrm>
            <a:off x="2278063" y="4160838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91" name="Oval 87"/>
          <p:cNvSpPr>
            <a:spLocks noChangeArrowheads="1"/>
          </p:cNvSpPr>
          <p:nvPr/>
        </p:nvSpPr>
        <p:spPr bwMode="auto">
          <a:xfrm>
            <a:off x="2278063" y="4632325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99192" name="Text Box 88"/>
          <p:cNvSpPr txBox="1">
            <a:spLocks noChangeArrowheads="1"/>
          </p:cNvSpPr>
          <p:nvPr/>
        </p:nvSpPr>
        <p:spPr bwMode="auto">
          <a:xfrm>
            <a:off x="1600200" y="5715000"/>
            <a:ext cx="996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</a:rPr>
              <a:t>Image</a:t>
            </a:r>
          </a:p>
          <a:p>
            <a:pPr>
              <a:spcBef>
                <a:spcPct val="0"/>
              </a:spcBef>
              <a:buClrTx/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</a:rPr>
              <a:t>Plane</a:t>
            </a:r>
          </a:p>
        </p:txBody>
      </p:sp>
      <p:sp>
        <p:nvSpPr>
          <p:cNvPr id="1199193" name="Text Box 89"/>
          <p:cNvSpPr txBox="1">
            <a:spLocks noChangeArrowheads="1"/>
          </p:cNvSpPr>
          <p:nvPr/>
        </p:nvSpPr>
        <p:spPr bwMode="auto">
          <a:xfrm>
            <a:off x="685800" y="2286000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dirty="0">
                <a:latin typeface="+mn-lt"/>
              </a:rPr>
              <a:t>(Looking </a:t>
            </a:r>
            <a:r>
              <a:rPr lang="en-US" sz="2000" dirty="0" smtClean="0">
                <a:latin typeface="+mn-lt"/>
              </a:rPr>
              <a:t>from the </a:t>
            </a:r>
            <a:r>
              <a:rPr lang="en-US" sz="2000" dirty="0">
                <a:latin typeface="+mn-lt"/>
              </a:rPr>
              <a:t>side)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94" name="Picture 93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Generating Rays [2]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 smtClean="0"/>
              <a:t>Trace one ray for each pixel (</a:t>
            </a:r>
            <a:r>
              <a:rPr lang="en-US" b="1" i="1" dirty="0" smtClean="0"/>
              <a:t>u</a:t>
            </a:r>
            <a:r>
              <a:rPr lang="en-US" b="1" dirty="0" smtClean="0"/>
              <a:t>, </a:t>
            </a:r>
            <a:r>
              <a:rPr lang="en-US" b="1" i="1" dirty="0" smtClean="0"/>
              <a:t>v</a:t>
            </a:r>
            <a:r>
              <a:rPr lang="en-US" b="1" dirty="0" smtClean="0"/>
              <a:t>) in image plane</a:t>
            </a:r>
            <a:endParaRPr lang="en-US" b="1" dirty="0"/>
          </a:p>
        </p:txBody>
      </p:sp>
      <p:sp>
        <p:nvSpPr>
          <p:cNvPr id="1201156" name="Text Box 4"/>
          <p:cNvSpPr txBox="1">
            <a:spLocks noChangeArrowheads="1"/>
          </p:cNvSpPr>
          <p:nvPr/>
        </p:nvSpPr>
        <p:spPr bwMode="auto">
          <a:xfrm>
            <a:off x="990600" y="1981200"/>
            <a:ext cx="7827784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renderImage(){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   for each pixel i, j in the image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      ray.setStart(0, 0, 0);   </a:t>
            </a:r>
            <a:r>
              <a:rPr lang="en-US" sz="2000" b="1">
                <a:solidFill>
                  <a:srgbClr val="FF3131"/>
                </a:solidFill>
                <a:latin typeface="Courier New" pitchFamily="49" charset="0"/>
              </a:rPr>
              <a:t>// r</a:t>
            </a:r>
            <a:r>
              <a:rPr lang="en-US" sz="2400" b="1" baseline="-25000">
                <a:solidFill>
                  <a:srgbClr val="FF3131"/>
                </a:solidFill>
                <a:latin typeface="Courier New" pitchFamily="49" charset="0"/>
              </a:rPr>
              <a:t>o</a:t>
            </a:r>
            <a:endParaRPr lang="en-US" sz="2000" b="1">
              <a:latin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      ray.setDir  ((.5 + i) * tan(fov</a:t>
            </a:r>
            <a:r>
              <a:rPr lang="en-US" sz="2000" b="1" baseline="-25000">
                <a:latin typeface="Courier New" pitchFamily="49" charset="0"/>
              </a:rPr>
              <a:t>x</a:t>
            </a:r>
            <a:r>
              <a:rPr lang="en-US" sz="2000" b="1">
                <a:latin typeface="Courier New" pitchFamily="49" charset="0"/>
              </a:rPr>
              <a:t>)* 2 / m,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		   	    (.5 + j) * tan(fov</a:t>
            </a:r>
            <a:r>
              <a:rPr lang="en-US" sz="2000" b="1" baseline="-25000">
                <a:latin typeface="Courier New" pitchFamily="49" charset="0"/>
              </a:rPr>
              <a:t>y</a:t>
            </a:r>
            <a:r>
              <a:rPr lang="en-US" sz="2000" b="1">
                <a:latin typeface="Courier New" pitchFamily="49" charset="0"/>
              </a:rPr>
              <a:t>)* 2 / n,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			    1.0);		 </a:t>
            </a:r>
            <a:r>
              <a:rPr lang="en-US" sz="2000" b="1">
                <a:solidFill>
                  <a:srgbClr val="FF3131"/>
                </a:solidFill>
                <a:latin typeface="Courier New" pitchFamily="49" charset="0"/>
              </a:rPr>
              <a:t>// r</a:t>
            </a:r>
            <a:r>
              <a:rPr lang="en-US" sz="2400" b="1" baseline="-25000">
                <a:solidFill>
                  <a:srgbClr val="FF3131"/>
                </a:solidFill>
                <a:latin typeface="Courier New" pitchFamily="49" charset="0"/>
              </a:rPr>
              <a:t>d</a:t>
            </a:r>
            <a:endParaRPr lang="en-US" sz="2000" b="1">
              <a:latin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      ray.normalize();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      image[i][j] = rayTrace(ray); 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9" name="Picture 8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Generating Rays [3]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Want to know: at what </a:t>
            </a:r>
            <a:r>
              <a:rPr lang="en-US" b="1" i="1" dirty="0"/>
              <a:t>point</a:t>
            </a:r>
            <a:r>
              <a:rPr lang="en-US" b="1" dirty="0"/>
              <a:t> </a:t>
            </a:r>
            <a:r>
              <a:rPr lang="en-US" b="1" dirty="0" smtClean="0"/>
              <a:t>p </a:t>
            </a:r>
            <a:r>
              <a:rPr lang="en-US" b="1" dirty="0"/>
              <a:t>does ray intersect triangle?</a:t>
            </a:r>
          </a:p>
          <a:p>
            <a:r>
              <a:rPr lang="en-US" b="1" dirty="0"/>
              <a:t>Compute lighting, reflected rays, shadowing </a:t>
            </a:r>
            <a:r>
              <a:rPr lang="en-US" b="1" i="1" dirty="0"/>
              <a:t>from that point</a:t>
            </a:r>
          </a:p>
        </p:txBody>
      </p:sp>
      <p:sp>
        <p:nvSpPr>
          <p:cNvPr id="1203204" name="Freeform 4"/>
          <p:cNvSpPr>
            <a:spLocks/>
          </p:cNvSpPr>
          <p:nvPr/>
        </p:nvSpPr>
        <p:spPr bwMode="auto">
          <a:xfrm>
            <a:off x="4724400" y="2819400"/>
            <a:ext cx="2133600" cy="220980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0" y="1392"/>
              </a:cxn>
              <a:cxn ang="0">
                <a:pos x="1344" y="624"/>
              </a:cxn>
              <a:cxn ang="0">
                <a:pos x="192" y="0"/>
              </a:cxn>
            </a:cxnLst>
            <a:rect l="0" t="0" r="r" b="b"/>
            <a:pathLst>
              <a:path w="1344" h="1392">
                <a:moveTo>
                  <a:pt x="192" y="0"/>
                </a:moveTo>
                <a:lnTo>
                  <a:pt x="0" y="1392"/>
                </a:lnTo>
                <a:lnTo>
                  <a:pt x="1344" y="624"/>
                </a:lnTo>
                <a:lnTo>
                  <a:pt x="192" y="0"/>
                </a:lnTo>
                <a:close/>
              </a:path>
            </a:pathLst>
          </a:custGeom>
          <a:solidFill>
            <a:srgbClr val="008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203205" name="Line 5"/>
          <p:cNvSpPr>
            <a:spLocks noChangeShapeType="1"/>
          </p:cNvSpPr>
          <p:nvPr/>
        </p:nvSpPr>
        <p:spPr bwMode="auto">
          <a:xfrm flipV="1">
            <a:off x="1676400" y="3200400"/>
            <a:ext cx="5791200" cy="1752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3207" name="Oval 7"/>
          <p:cNvSpPr>
            <a:spLocks noChangeArrowheads="1"/>
          </p:cNvSpPr>
          <p:nvPr/>
        </p:nvSpPr>
        <p:spPr bwMode="auto">
          <a:xfrm>
            <a:off x="1524000" y="4800600"/>
            <a:ext cx="304800" cy="304800"/>
          </a:xfrm>
          <a:prstGeom prst="ellipse">
            <a:avLst/>
          </a:prstGeom>
          <a:solidFill>
            <a:srgbClr val="FF313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3208" name="Freeform 8"/>
          <p:cNvSpPr>
            <a:spLocks/>
          </p:cNvSpPr>
          <p:nvPr/>
        </p:nvSpPr>
        <p:spPr bwMode="auto">
          <a:xfrm>
            <a:off x="5029200" y="2819400"/>
            <a:ext cx="18288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1008"/>
              </a:cxn>
              <a:cxn ang="0">
                <a:pos x="1152" y="624"/>
              </a:cxn>
              <a:cxn ang="0">
                <a:pos x="0" y="0"/>
              </a:cxn>
            </a:cxnLst>
            <a:rect l="0" t="0" r="r" b="b"/>
            <a:pathLst>
              <a:path w="1152" h="1008">
                <a:moveTo>
                  <a:pt x="0" y="0"/>
                </a:moveTo>
                <a:lnTo>
                  <a:pt x="480" y="1008"/>
                </a:lnTo>
                <a:lnTo>
                  <a:pt x="1152" y="624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203209" name="Oval 9"/>
          <p:cNvSpPr>
            <a:spLocks noChangeArrowheads="1"/>
          </p:cNvSpPr>
          <p:nvPr/>
        </p:nvSpPr>
        <p:spPr bwMode="auto">
          <a:xfrm>
            <a:off x="5434013" y="3716338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3210" name="Oval 10"/>
          <p:cNvSpPr>
            <a:spLocks noChangeArrowheads="1"/>
          </p:cNvSpPr>
          <p:nvPr/>
        </p:nvSpPr>
        <p:spPr bwMode="auto">
          <a:xfrm>
            <a:off x="4953000" y="2743200"/>
            <a:ext cx="152400" cy="152400"/>
          </a:xfrm>
          <a:prstGeom prst="ellipse">
            <a:avLst/>
          </a:prstGeom>
          <a:solidFill>
            <a:srgbClr val="4D4D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3211" name="Oval 11"/>
          <p:cNvSpPr>
            <a:spLocks noChangeArrowheads="1"/>
          </p:cNvSpPr>
          <p:nvPr/>
        </p:nvSpPr>
        <p:spPr bwMode="auto">
          <a:xfrm>
            <a:off x="6781800" y="3733800"/>
            <a:ext cx="152400" cy="152400"/>
          </a:xfrm>
          <a:prstGeom prst="ellipse">
            <a:avLst/>
          </a:prstGeom>
          <a:solidFill>
            <a:srgbClr val="4D4D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3212" name="Oval 12"/>
          <p:cNvSpPr>
            <a:spLocks noChangeArrowheads="1"/>
          </p:cNvSpPr>
          <p:nvPr/>
        </p:nvSpPr>
        <p:spPr bwMode="auto">
          <a:xfrm>
            <a:off x="4648200" y="4953000"/>
            <a:ext cx="152400" cy="152400"/>
          </a:xfrm>
          <a:prstGeom prst="ellipse">
            <a:avLst/>
          </a:prstGeom>
          <a:solidFill>
            <a:srgbClr val="4D4D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3213" name="Rectangle 13"/>
          <p:cNvSpPr>
            <a:spLocks noChangeArrowheads="1"/>
          </p:cNvSpPr>
          <p:nvPr/>
        </p:nvSpPr>
        <p:spPr bwMode="auto">
          <a:xfrm>
            <a:off x="1066800" y="4314825"/>
            <a:ext cx="429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r</a:t>
            </a:r>
            <a:r>
              <a:rPr lang="en-US" sz="2400" b="1" baseline="-25000">
                <a:latin typeface="+mn-lt"/>
              </a:rPr>
              <a:t>o</a:t>
            </a:r>
            <a:endParaRPr lang="en-US" sz="2400" b="1">
              <a:latin typeface="+mn-lt"/>
            </a:endParaRPr>
          </a:p>
        </p:txBody>
      </p:sp>
      <p:sp>
        <p:nvSpPr>
          <p:cNvPr id="1203214" name="Rectangle 14"/>
          <p:cNvSpPr>
            <a:spLocks noChangeArrowheads="1"/>
          </p:cNvSpPr>
          <p:nvPr/>
        </p:nvSpPr>
        <p:spPr bwMode="auto">
          <a:xfrm>
            <a:off x="3048000" y="3857625"/>
            <a:ext cx="429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r</a:t>
            </a:r>
            <a:r>
              <a:rPr lang="en-US" sz="2400" b="1" baseline="-25000">
                <a:latin typeface="+mn-lt"/>
              </a:rPr>
              <a:t>d</a:t>
            </a:r>
            <a:endParaRPr lang="en-US" sz="2400" b="1">
              <a:latin typeface="+mn-lt"/>
            </a:endParaRPr>
          </a:p>
        </p:txBody>
      </p:sp>
      <p:sp>
        <p:nvSpPr>
          <p:cNvPr id="1203215" name="Rectangle 15"/>
          <p:cNvSpPr>
            <a:spLocks noChangeArrowheads="1"/>
          </p:cNvSpPr>
          <p:nvPr/>
        </p:nvSpPr>
        <p:spPr bwMode="auto">
          <a:xfrm>
            <a:off x="6096000" y="4495800"/>
            <a:ext cx="1236236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>
                <a:latin typeface="+mn-lt"/>
              </a:rPr>
              <a:t>&lt;?, ?, ?&gt;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>
                <a:latin typeface="+mn-lt"/>
              </a:rPr>
              <a:t>(t = ???)</a:t>
            </a:r>
          </a:p>
        </p:txBody>
      </p:sp>
      <p:sp>
        <p:nvSpPr>
          <p:cNvPr id="1203216" name="Line 16"/>
          <p:cNvSpPr>
            <a:spLocks noChangeShapeType="1"/>
          </p:cNvSpPr>
          <p:nvPr/>
        </p:nvSpPr>
        <p:spPr bwMode="auto">
          <a:xfrm flipH="1" flipV="1">
            <a:off x="5638800" y="3886200"/>
            <a:ext cx="9144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>
            <a:outerShdw dist="40161" dir="6506097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3217" name="Rectangle 17"/>
          <p:cNvSpPr>
            <a:spLocks noChangeArrowheads="1"/>
          </p:cNvSpPr>
          <p:nvPr/>
        </p:nvSpPr>
        <p:spPr bwMode="auto">
          <a:xfrm>
            <a:off x="5181600" y="3368675"/>
            <a:ext cx="1021433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 dirty="0" smtClean="0">
                <a:latin typeface="+mn-lt"/>
              </a:rPr>
              <a:t>p = </a:t>
            </a:r>
            <a:r>
              <a:rPr lang="en-US" sz="2000" i="1" dirty="0" err="1" smtClean="0"/>
              <a:t>t</a:t>
            </a:r>
            <a:r>
              <a:rPr lang="en-US" sz="2000" baseline="-25000" dirty="0" err="1" smtClean="0"/>
              <a:t>min</a:t>
            </a:r>
            <a:endParaRPr lang="en-US" sz="2000" dirty="0" smtClean="0"/>
          </a:p>
          <a:p>
            <a:pPr>
              <a:spcBef>
                <a:spcPct val="0"/>
              </a:spcBef>
              <a:buClrTx/>
            </a:pPr>
            <a:endParaRPr lang="en-US" sz="2000" b="1" dirty="0">
              <a:latin typeface="+mn-lt"/>
            </a:endParaRPr>
          </a:p>
        </p:txBody>
      </p:sp>
      <p:sp>
        <p:nvSpPr>
          <p:cNvPr id="1203218" name="Line 18"/>
          <p:cNvSpPr>
            <a:spLocks noChangeShapeType="1"/>
          </p:cNvSpPr>
          <p:nvPr/>
        </p:nvSpPr>
        <p:spPr bwMode="auto">
          <a:xfrm flipH="1">
            <a:off x="4654550" y="3806825"/>
            <a:ext cx="817563" cy="681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76400" y="3819525"/>
            <a:ext cx="1943100" cy="1133475"/>
            <a:chOff x="1676400" y="3819525"/>
            <a:chExt cx="1943100" cy="1133475"/>
          </a:xfrm>
        </p:grpSpPr>
        <p:sp>
          <p:nvSpPr>
            <p:cNvPr id="1203206" name="Line 6"/>
            <p:cNvSpPr>
              <a:spLocks noChangeShapeType="1"/>
            </p:cNvSpPr>
            <p:nvPr/>
          </p:nvSpPr>
          <p:spPr bwMode="auto">
            <a:xfrm flipV="1">
              <a:off x="1676400" y="4371975"/>
              <a:ext cx="1943100" cy="581025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1203219" name="Line 19"/>
            <p:cNvSpPr>
              <a:spLocks noChangeShapeType="1"/>
            </p:cNvSpPr>
            <p:nvPr/>
          </p:nvSpPr>
          <p:spPr bwMode="auto">
            <a:xfrm flipV="1">
              <a:off x="3190875" y="3819525"/>
              <a:ext cx="76200" cy="7620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03220" name="Line 20"/>
            <p:cNvSpPr>
              <a:spLocks noChangeShapeType="1"/>
            </p:cNvSpPr>
            <p:nvPr/>
          </p:nvSpPr>
          <p:spPr bwMode="auto">
            <a:xfrm>
              <a:off x="3267075" y="3819525"/>
              <a:ext cx="76200" cy="7620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25" name="Picture 24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Ray/Triangle Intersection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Intersection Test Revisited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Step 1 : Intersect with plane</a:t>
            </a:r>
          </a:p>
          <a:p>
            <a:pPr lvl="1">
              <a:buFont typeface="Wingdings" pitchFamily="2" charset="2"/>
              <a:buNone/>
            </a:pPr>
            <a:r>
              <a:rPr lang="en-US" b="1" dirty="0"/>
              <a:t>( </a:t>
            </a:r>
            <a:r>
              <a:rPr lang="en-US" b="1" dirty="0">
                <a:latin typeface="Courier New" pitchFamily="49" charset="0"/>
              </a:rPr>
              <a:t>Ax + By + </a:t>
            </a:r>
            <a:r>
              <a:rPr lang="en-US" b="1" dirty="0" err="1">
                <a:latin typeface="Courier New" pitchFamily="49" charset="0"/>
              </a:rPr>
              <a:t>Cz</a:t>
            </a:r>
            <a:r>
              <a:rPr lang="en-US" b="1" dirty="0">
                <a:latin typeface="Courier New" pitchFamily="49" charset="0"/>
              </a:rPr>
              <a:t> + D = 0 </a:t>
            </a:r>
            <a:r>
              <a:rPr lang="en-US" b="1" dirty="0"/>
              <a:t>)</a:t>
            </a:r>
            <a:endParaRPr lang="en-US" sz="2000" b="1" dirty="0"/>
          </a:p>
        </p:txBody>
      </p:sp>
      <p:sp>
        <p:nvSpPr>
          <p:cNvPr id="1205252" name="Freeform 4" descr="Wide downward diagonal"/>
          <p:cNvSpPr>
            <a:spLocks/>
          </p:cNvSpPr>
          <p:nvPr/>
        </p:nvSpPr>
        <p:spPr bwMode="auto">
          <a:xfrm>
            <a:off x="4533900" y="2133600"/>
            <a:ext cx="2608263" cy="2476500"/>
          </a:xfrm>
          <a:custGeom>
            <a:avLst/>
            <a:gdLst/>
            <a:ahLst/>
            <a:cxnLst>
              <a:cxn ang="0">
                <a:pos x="1771" y="0"/>
              </a:cxn>
              <a:cxn ang="0">
                <a:pos x="0" y="936"/>
              </a:cxn>
              <a:cxn ang="0">
                <a:pos x="673" y="2619"/>
              </a:cxn>
              <a:cxn ang="0">
                <a:pos x="2759" y="2041"/>
              </a:cxn>
              <a:cxn ang="0">
                <a:pos x="1771" y="0"/>
              </a:cxn>
            </a:cxnLst>
            <a:rect l="0" t="0" r="r" b="b"/>
            <a:pathLst>
              <a:path w="2759" h="2619">
                <a:moveTo>
                  <a:pt x="1771" y="0"/>
                </a:moveTo>
                <a:lnTo>
                  <a:pt x="0" y="936"/>
                </a:lnTo>
                <a:lnTo>
                  <a:pt x="673" y="2619"/>
                </a:lnTo>
                <a:lnTo>
                  <a:pt x="2759" y="2041"/>
                </a:lnTo>
                <a:lnTo>
                  <a:pt x="1771" y="0"/>
                </a:lnTo>
                <a:close/>
              </a:path>
            </a:pathLst>
          </a:custGeom>
          <a:solidFill>
            <a:srgbClr val="CCFFCC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5253" name="Freeform 5"/>
          <p:cNvSpPr>
            <a:spLocks/>
          </p:cNvSpPr>
          <p:nvPr/>
        </p:nvSpPr>
        <p:spPr bwMode="auto">
          <a:xfrm>
            <a:off x="5403850" y="3030538"/>
            <a:ext cx="1270000" cy="1316037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0" y="1392"/>
              </a:cxn>
              <a:cxn ang="0">
                <a:pos x="1344" y="624"/>
              </a:cxn>
              <a:cxn ang="0">
                <a:pos x="192" y="0"/>
              </a:cxn>
            </a:cxnLst>
            <a:rect l="0" t="0" r="r" b="b"/>
            <a:pathLst>
              <a:path w="1344" h="1392">
                <a:moveTo>
                  <a:pt x="192" y="0"/>
                </a:moveTo>
                <a:lnTo>
                  <a:pt x="0" y="1392"/>
                </a:lnTo>
                <a:lnTo>
                  <a:pt x="1344" y="624"/>
                </a:lnTo>
                <a:lnTo>
                  <a:pt x="192" y="0"/>
                </a:lnTo>
                <a:close/>
              </a:path>
            </a:pathLst>
          </a:custGeom>
          <a:solidFill>
            <a:srgbClr val="008000"/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5254" name="Freeform 6"/>
          <p:cNvSpPr>
            <a:spLocks/>
          </p:cNvSpPr>
          <p:nvPr/>
        </p:nvSpPr>
        <p:spPr bwMode="auto">
          <a:xfrm>
            <a:off x="5584825" y="3030538"/>
            <a:ext cx="1089025" cy="952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1008"/>
              </a:cxn>
              <a:cxn ang="0">
                <a:pos x="1152" y="624"/>
              </a:cxn>
              <a:cxn ang="0">
                <a:pos x="0" y="0"/>
              </a:cxn>
            </a:cxnLst>
            <a:rect l="0" t="0" r="r" b="b"/>
            <a:pathLst>
              <a:path w="1152" h="1008">
                <a:moveTo>
                  <a:pt x="0" y="0"/>
                </a:moveTo>
                <a:lnTo>
                  <a:pt x="480" y="1008"/>
                </a:lnTo>
                <a:lnTo>
                  <a:pt x="1152" y="624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5255" name="Oval 7"/>
          <p:cNvSpPr>
            <a:spLocks noChangeArrowheads="1"/>
          </p:cNvSpPr>
          <p:nvPr/>
        </p:nvSpPr>
        <p:spPr bwMode="auto">
          <a:xfrm>
            <a:off x="5857875" y="3559175"/>
            <a:ext cx="90488" cy="9048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5256" name="Oval 8"/>
          <p:cNvSpPr>
            <a:spLocks noChangeArrowheads="1"/>
          </p:cNvSpPr>
          <p:nvPr/>
        </p:nvSpPr>
        <p:spPr bwMode="auto">
          <a:xfrm>
            <a:off x="5540375" y="2984500"/>
            <a:ext cx="90488" cy="90488"/>
          </a:xfrm>
          <a:prstGeom prst="ellipse">
            <a:avLst/>
          </a:prstGeom>
          <a:solidFill>
            <a:srgbClr val="4D4D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5257" name="Oval 9"/>
          <p:cNvSpPr>
            <a:spLocks noChangeArrowheads="1"/>
          </p:cNvSpPr>
          <p:nvPr/>
        </p:nvSpPr>
        <p:spPr bwMode="auto">
          <a:xfrm>
            <a:off x="6629400" y="3575050"/>
            <a:ext cx="90488" cy="90488"/>
          </a:xfrm>
          <a:prstGeom prst="ellipse">
            <a:avLst/>
          </a:prstGeom>
          <a:solidFill>
            <a:srgbClr val="4D4D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5258" name="Oval 10"/>
          <p:cNvSpPr>
            <a:spLocks noChangeArrowheads="1"/>
          </p:cNvSpPr>
          <p:nvPr/>
        </p:nvSpPr>
        <p:spPr bwMode="auto">
          <a:xfrm>
            <a:off x="5357813" y="4300538"/>
            <a:ext cx="90487" cy="90487"/>
          </a:xfrm>
          <a:prstGeom prst="ellipse">
            <a:avLst/>
          </a:prstGeom>
          <a:solidFill>
            <a:srgbClr val="4D4D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5259" name="Line 11"/>
          <p:cNvSpPr>
            <a:spLocks noChangeShapeType="1"/>
          </p:cNvSpPr>
          <p:nvPr/>
        </p:nvSpPr>
        <p:spPr bwMode="auto">
          <a:xfrm flipH="1" flipV="1">
            <a:off x="5410200" y="2590800"/>
            <a:ext cx="628650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5260" name="Oval 12"/>
          <p:cNvSpPr>
            <a:spLocks noChangeArrowheads="1"/>
          </p:cNvSpPr>
          <p:nvPr/>
        </p:nvSpPr>
        <p:spPr bwMode="auto">
          <a:xfrm>
            <a:off x="5994400" y="2813050"/>
            <a:ext cx="90488" cy="9048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5261" name="Line 13"/>
          <p:cNvSpPr>
            <a:spLocks noChangeShapeType="1"/>
          </p:cNvSpPr>
          <p:nvPr/>
        </p:nvSpPr>
        <p:spPr bwMode="auto">
          <a:xfrm flipH="1">
            <a:off x="5105400" y="3581400"/>
            <a:ext cx="817562" cy="681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5262" name="Line 14"/>
          <p:cNvSpPr>
            <a:spLocks noChangeShapeType="1"/>
          </p:cNvSpPr>
          <p:nvPr/>
        </p:nvSpPr>
        <p:spPr bwMode="auto">
          <a:xfrm flipV="1">
            <a:off x="6800850" y="3178175"/>
            <a:ext cx="590550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5263" name="Line 15"/>
          <p:cNvSpPr>
            <a:spLocks noChangeShapeType="1"/>
          </p:cNvSpPr>
          <p:nvPr/>
        </p:nvSpPr>
        <p:spPr bwMode="auto">
          <a:xfrm flipV="1">
            <a:off x="3587750" y="3600450"/>
            <a:ext cx="2314575" cy="7000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5265" name="Oval 17"/>
          <p:cNvSpPr>
            <a:spLocks noChangeArrowheads="1"/>
          </p:cNvSpPr>
          <p:nvPr/>
        </p:nvSpPr>
        <p:spPr bwMode="auto">
          <a:xfrm>
            <a:off x="2741613" y="4430713"/>
            <a:ext cx="180975" cy="180975"/>
          </a:xfrm>
          <a:prstGeom prst="ellipse">
            <a:avLst/>
          </a:prstGeom>
          <a:solidFill>
            <a:srgbClr val="FF313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5266" name="Rectangle 18"/>
          <p:cNvSpPr>
            <a:spLocks noChangeArrowheads="1"/>
          </p:cNvSpPr>
          <p:nvPr/>
        </p:nvSpPr>
        <p:spPr bwMode="auto">
          <a:xfrm>
            <a:off x="6019800" y="2409825"/>
            <a:ext cx="1911101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>
                <a:latin typeface="+mn-lt"/>
              </a:rPr>
              <a:t>Plane normal</a:t>
            </a:r>
          </a:p>
          <a:p>
            <a:pPr>
              <a:spcBef>
                <a:spcPct val="0"/>
              </a:spcBef>
              <a:buClrTx/>
            </a:pPr>
            <a:r>
              <a:rPr lang="en-US" sz="2000">
                <a:latin typeface="+mn-lt"/>
              </a:rPr>
              <a:t>  n = &lt;A, B, C&gt;</a:t>
            </a:r>
          </a:p>
        </p:txBody>
      </p:sp>
      <p:sp>
        <p:nvSpPr>
          <p:cNvPr id="1205267" name="Rectangle 19"/>
          <p:cNvSpPr>
            <a:spLocks noChangeArrowheads="1"/>
          </p:cNvSpPr>
          <p:nvPr/>
        </p:nvSpPr>
        <p:spPr bwMode="auto">
          <a:xfrm>
            <a:off x="5638800" y="3200400"/>
            <a:ext cx="34176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dirty="0" smtClean="0">
                <a:latin typeface="+mn-lt"/>
              </a:rPr>
              <a:t>p</a:t>
            </a:r>
            <a:endParaRPr lang="en-US" sz="2000" dirty="0">
              <a:latin typeface="+mn-lt"/>
            </a:endParaRPr>
          </a:p>
        </p:txBody>
      </p:sp>
      <p:sp>
        <p:nvSpPr>
          <p:cNvPr id="1205268" name="Rectangle 20"/>
          <p:cNvSpPr>
            <a:spLocks noChangeArrowheads="1"/>
          </p:cNvSpPr>
          <p:nvPr/>
        </p:nvSpPr>
        <p:spPr bwMode="auto">
          <a:xfrm>
            <a:off x="1905000" y="4953000"/>
            <a:ext cx="4485523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i="1" dirty="0" err="1" smtClean="0"/>
              <a:t>t</a:t>
            </a:r>
            <a:r>
              <a:rPr lang="en-US" sz="2400" baseline="-25000" dirty="0" err="1" smtClean="0"/>
              <a:t>min</a:t>
            </a:r>
            <a:r>
              <a:rPr lang="en-US" sz="2400" baseline="-25000" dirty="0" smtClean="0"/>
              <a:t> </a:t>
            </a:r>
            <a:r>
              <a:rPr lang="en-US" sz="2400" dirty="0" smtClean="0">
                <a:latin typeface="+mn-lt"/>
              </a:rPr>
              <a:t>= p </a:t>
            </a:r>
            <a:r>
              <a:rPr lang="en-US" sz="2400" dirty="0">
                <a:latin typeface="+mn-lt"/>
              </a:rPr>
              <a:t>= -(</a:t>
            </a:r>
            <a:r>
              <a:rPr lang="en-US" sz="2400" dirty="0" smtClean="0">
                <a:latin typeface="+mn-lt"/>
              </a:rPr>
              <a:t>n </a:t>
            </a:r>
            <a:r>
              <a:rPr lang="en-US" sz="2400" dirty="0" smtClean="0">
                <a:latin typeface="+mn-lt"/>
                <a:sym typeface="Symbol"/>
              </a:rPr>
              <a:t>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r</a:t>
            </a:r>
            <a:r>
              <a:rPr lang="en-US" sz="2800" baseline="-25000" dirty="0" err="1">
                <a:latin typeface="+mn-lt"/>
              </a:rPr>
              <a:t>o</a:t>
            </a:r>
            <a:r>
              <a:rPr lang="en-US" sz="2400" dirty="0">
                <a:latin typeface="+mn-lt"/>
              </a:rPr>
              <a:t> + D) / (</a:t>
            </a:r>
            <a:r>
              <a:rPr lang="en-US" sz="2400" dirty="0" smtClean="0">
                <a:latin typeface="+mn-lt"/>
              </a:rPr>
              <a:t>n</a:t>
            </a:r>
            <a:r>
              <a:rPr lang="en-US" sz="2400" dirty="0" smtClean="0">
                <a:sym typeface="Symbol"/>
              </a:rPr>
              <a:t> 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r</a:t>
            </a:r>
            <a:r>
              <a:rPr lang="en-US" sz="2800" baseline="-25000" dirty="0">
                <a:latin typeface="+mn-lt"/>
              </a:rPr>
              <a:t>d </a:t>
            </a:r>
            <a:r>
              <a:rPr lang="en-US" sz="2400" dirty="0">
                <a:latin typeface="+mn-lt"/>
              </a:rPr>
              <a:t>)</a:t>
            </a:r>
          </a:p>
        </p:txBody>
      </p:sp>
      <p:sp>
        <p:nvSpPr>
          <p:cNvPr id="1205269" name="Rectangle 21"/>
          <p:cNvSpPr>
            <a:spLocks noChangeArrowheads="1"/>
          </p:cNvSpPr>
          <p:nvPr/>
        </p:nvSpPr>
        <p:spPr bwMode="auto">
          <a:xfrm>
            <a:off x="3733800" y="3536950"/>
            <a:ext cx="429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>
                <a:latin typeface="+mn-lt"/>
              </a:rPr>
              <a:t>r</a:t>
            </a:r>
            <a:r>
              <a:rPr lang="en-US" sz="2400" baseline="-25000">
                <a:latin typeface="+mn-lt"/>
              </a:rPr>
              <a:t>d</a:t>
            </a:r>
            <a:endParaRPr lang="en-US" sz="2400">
              <a:latin typeface="+mn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819400" y="3521075"/>
            <a:ext cx="1447800" cy="1009650"/>
            <a:chOff x="2819400" y="3521075"/>
            <a:chExt cx="1447800" cy="1009650"/>
          </a:xfrm>
        </p:grpSpPr>
        <p:sp>
          <p:nvSpPr>
            <p:cNvPr id="1205264" name="Line 16"/>
            <p:cNvSpPr>
              <a:spLocks noChangeShapeType="1"/>
            </p:cNvSpPr>
            <p:nvPr/>
          </p:nvSpPr>
          <p:spPr bwMode="auto">
            <a:xfrm flipV="1">
              <a:off x="2819400" y="4097338"/>
              <a:ext cx="1447800" cy="433387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05270" name="Line 22"/>
            <p:cNvSpPr>
              <a:spLocks noChangeShapeType="1"/>
            </p:cNvSpPr>
            <p:nvPr/>
          </p:nvSpPr>
          <p:spPr bwMode="auto">
            <a:xfrm flipV="1">
              <a:off x="3810000" y="3521075"/>
              <a:ext cx="76200" cy="7620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05271" name="Line 23"/>
            <p:cNvSpPr>
              <a:spLocks noChangeShapeType="1"/>
            </p:cNvSpPr>
            <p:nvPr/>
          </p:nvSpPr>
          <p:spPr bwMode="auto">
            <a:xfrm>
              <a:off x="3886200" y="3521075"/>
              <a:ext cx="76200" cy="7620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205272" name="Rectangle 24"/>
          <p:cNvSpPr>
            <a:spLocks noChangeArrowheads="1"/>
          </p:cNvSpPr>
          <p:nvPr/>
        </p:nvSpPr>
        <p:spPr bwMode="auto">
          <a:xfrm>
            <a:off x="2286000" y="3994150"/>
            <a:ext cx="429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>
                <a:latin typeface="+mn-lt"/>
              </a:rPr>
              <a:t>r</a:t>
            </a:r>
            <a:r>
              <a:rPr lang="en-US" sz="2400" baseline="-25000">
                <a:latin typeface="+mn-lt"/>
              </a:rPr>
              <a:t>o</a:t>
            </a:r>
            <a:endParaRPr lang="en-US" sz="2400">
              <a:latin typeface="+mn-lt"/>
            </a:endParaRPr>
          </a:p>
        </p:txBody>
      </p:sp>
      <p:sp>
        <p:nvSpPr>
          <p:cNvPr id="1205273" name="Line 25"/>
          <p:cNvSpPr>
            <a:spLocks noChangeShapeType="1"/>
          </p:cNvSpPr>
          <p:nvPr/>
        </p:nvSpPr>
        <p:spPr bwMode="auto">
          <a:xfrm flipV="1">
            <a:off x="6211888" y="4983163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5274" name="Line 26"/>
          <p:cNvSpPr>
            <a:spLocks noChangeShapeType="1"/>
          </p:cNvSpPr>
          <p:nvPr/>
        </p:nvSpPr>
        <p:spPr bwMode="auto">
          <a:xfrm>
            <a:off x="6288088" y="4983163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5275" name="Line 27"/>
          <p:cNvSpPr>
            <a:spLocks noChangeShapeType="1"/>
          </p:cNvSpPr>
          <p:nvPr/>
        </p:nvSpPr>
        <p:spPr bwMode="auto">
          <a:xfrm flipV="1">
            <a:off x="3070225" y="5005388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5276" name="Line 28"/>
          <p:cNvSpPr>
            <a:spLocks noChangeShapeType="1"/>
          </p:cNvSpPr>
          <p:nvPr/>
        </p:nvSpPr>
        <p:spPr bwMode="auto">
          <a:xfrm>
            <a:off x="3146425" y="5005388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5277" name="Line 29"/>
          <p:cNvSpPr>
            <a:spLocks noChangeShapeType="1"/>
          </p:cNvSpPr>
          <p:nvPr/>
        </p:nvSpPr>
        <p:spPr bwMode="auto">
          <a:xfrm flipV="1">
            <a:off x="5627688" y="5016500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5278" name="Line 30"/>
          <p:cNvSpPr>
            <a:spLocks noChangeShapeType="1"/>
          </p:cNvSpPr>
          <p:nvPr/>
        </p:nvSpPr>
        <p:spPr bwMode="auto">
          <a:xfrm>
            <a:off x="5703888" y="5016500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35" name="Picture 34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Ray/Triangle Intersection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Ray/Plane Intersection Point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Freeform 2"/>
          <p:cNvSpPr>
            <a:spLocks/>
          </p:cNvSpPr>
          <p:nvPr/>
        </p:nvSpPr>
        <p:spPr bwMode="auto">
          <a:xfrm>
            <a:off x="1519238" y="2098675"/>
            <a:ext cx="2079625" cy="2133600"/>
          </a:xfrm>
          <a:custGeom>
            <a:avLst/>
            <a:gdLst/>
            <a:ahLst/>
            <a:cxnLst>
              <a:cxn ang="0">
                <a:pos x="117" y="0"/>
              </a:cxn>
              <a:cxn ang="0">
                <a:pos x="0" y="1344"/>
              </a:cxn>
              <a:cxn ang="0">
                <a:pos x="1310" y="783"/>
              </a:cxn>
              <a:cxn ang="0">
                <a:pos x="117" y="0"/>
              </a:cxn>
            </a:cxnLst>
            <a:rect l="0" t="0" r="r" b="b"/>
            <a:pathLst>
              <a:path w="1310" h="1344">
                <a:moveTo>
                  <a:pt x="117" y="0"/>
                </a:moveTo>
                <a:lnTo>
                  <a:pt x="0" y="1344"/>
                </a:lnTo>
                <a:lnTo>
                  <a:pt x="1310" y="783"/>
                </a:lnTo>
                <a:lnTo>
                  <a:pt x="117" y="0"/>
                </a:lnTo>
                <a:close/>
              </a:path>
            </a:pathLst>
          </a:custGeom>
          <a:solidFill>
            <a:srgbClr val="008000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7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72400" cy="4597400"/>
          </a:xfrm>
        </p:spPr>
        <p:txBody>
          <a:bodyPr/>
          <a:lstStyle/>
          <a:p>
            <a:r>
              <a:rPr lang="en-US" b="1" dirty="0"/>
              <a:t>Step 2 : Check against triangle edges</a:t>
            </a:r>
          </a:p>
        </p:txBody>
      </p:sp>
      <p:sp>
        <p:nvSpPr>
          <p:cNvPr id="1207301" name="Oval 5"/>
          <p:cNvSpPr>
            <a:spLocks noChangeArrowheads="1"/>
          </p:cNvSpPr>
          <p:nvPr/>
        </p:nvSpPr>
        <p:spPr bwMode="auto">
          <a:xfrm flipH="1">
            <a:off x="2282825" y="3187700"/>
            <a:ext cx="127000" cy="1301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7302" name="Oval 6"/>
          <p:cNvSpPr>
            <a:spLocks noChangeArrowheads="1"/>
          </p:cNvSpPr>
          <p:nvPr/>
        </p:nvSpPr>
        <p:spPr bwMode="auto">
          <a:xfrm>
            <a:off x="1649413" y="2057400"/>
            <a:ext cx="152400" cy="152400"/>
          </a:xfrm>
          <a:prstGeom prst="ellipse">
            <a:avLst/>
          </a:prstGeom>
          <a:solidFill>
            <a:srgbClr val="4D4D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7303" name="Oval 7"/>
          <p:cNvSpPr>
            <a:spLocks noChangeArrowheads="1"/>
          </p:cNvSpPr>
          <p:nvPr/>
        </p:nvSpPr>
        <p:spPr bwMode="auto">
          <a:xfrm>
            <a:off x="3467100" y="3244850"/>
            <a:ext cx="152400" cy="152400"/>
          </a:xfrm>
          <a:prstGeom prst="ellipse">
            <a:avLst/>
          </a:prstGeom>
          <a:solidFill>
            <a:srgbClr val="4D4D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7304" name="Oval 8"/>
          <p:cNvSpPr>
            <a:spLocks noChangeArrowheads="1"/>
          </p:cNvSpPr>
          <p:nvPr/>
        </p:nvSpPr>
        <p:spPr bwMode="auto">
          <a:xfrm>
            <a:off x="1447800" y="4156075"/>
            <a:ext cx="152400" cy="152400"/>
          </a:xfrm>
          <a:prstGeom prst="ellipse">
            <a:avLst/>
          </a:prstGeom>
          <a:solidFill>
            <a:srgbClr val="4D4D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7305" name="Rectangle 9"/>
          <p:cNvSpPr>
            <a:spLocks noChangeArrowheads="1"/>
          </p:cNvSpPr>
          <p:nvPr/>
        </p:nvSpPr>
        <p:spPr bwMode="auto">
          <a:xfrm>
            <a:off x="2057400" y="2784475"/>
            <a:ext cx="336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p</a:t>
            </a:r>
          </a:p>
        </p:txBody>
      </p:sp>
      <p:sp>
        <p:nvSpPr>
          <p:cNvPr id="1207306" name="Line 10"/>
          <p:cNvSpPr>
            <a:spLocks noChangeShapeType="1"/>
          </p:cNvSpPr>
          <p:nvPr/>
        </p:nvSpPr>
        <p:spPr bwMode="auto">
          <a:xfrm flipH="1" flipV="1">
            <a:off x="1728788" y="2120900"/>
            <a:ext cx="1828800" cy="1181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7307" name="Rectangle 11"/>
          <p:cNvSpPr>
            <a:spLocks noChangeArrowheads="1"/>
          </p:cNvSpPr>
          <p:nvPr/>
        </p:nvSpPr>
        <p:spPr bwMode="auto">
          <a:xfrm>
            <a:off x="1490842" y="1676400"/>
            <a:ext cx="441146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V</a:t>
            </a:r>
            <a:r>
              <a:rPr lang="en-US" sz="2000" b="1" baseline="-25000">
                <a:latin typeface="Courier New" pitchFamily="49" charset="0"/>
              </a:rPr>
              <a:t>1</a:t>
            </a:r>
            <a:endParaRPr lang="en-US" sz="2000" b="1">
              <a:latin typeface="Courier New" pitchFamily="49" charset="0"/>
            </a:endParaRPr>
          </a:p>
        </p:txBody>
      </p:sp>
      <p:sp>
        <p:nvSpPr>
          <p:cNvPr id="1207308" name="Rectangle 12"/>
          <p:cNvSpPr>
            <a:spLocks noChangeArrowheads="1"/>
          </p:cNvSpPr>
          <p:nvPr/>
        </p:nvSpPr>
        <p:spPr bwMode="auto">
          <a:xfrm>
            <a:off x="984429" y="4003675"/>
            <a:ext cx="441146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V</a:t>
            </a:r>
            <a:r>
              <a:rPr lang="en-US" sz="2000" b="1" baseline="-25000">
                <a:latin typeface="Courier New" pitchFamily="49" charset="0"/>
              </a:rPr>
              <a:t>2</a:t>
            </a:r>
            <a:endParaRPr lang="en-US" sz="2000" b="1">
              <a:latin typeface="Courier New" pitchFamily="49" charset="0"/>
            </a:endParaRPr>
          </a:p>
        </p:txBody>
      </p:sp>
      <p:sp>
        <p:nvSpPr>
          <p:cNvPr id="1207309" name="Rectangle 13"/>
          <p:cNvSpPr>
            <a:spLocks noChangeArrowheads="1"/>
          </p:cNvSpPr>
          <p:nvPr/>
        </p:nvSpPr>
        <p:spPr bwMode="auto">
          <a:xfrm>
            <a:off x="3624442" y="3200400"/>
            <a:ext cx="441146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V</a:t>
            </a:r>
            <a:r>
              <a:rPr lang="en-US" sz="2000" b="1" baseline="-25000">
                <a:latin typeface="Courier New" pitchFamily="49" charset="0"/>
              </a:rPr>
              <a:t>0</a:t>
            </a:r>
            <a:endParaRPr lang="en-US" sz="2000" b="1">
              <a:latin typeface="Courier New" pitchFamily="49" charset="0"/>
            </a:endParaRPr>
          </a:p>
        </p:txBody>
      </p:sp>
      <p:sp>
        <p:nvSpPr>
          <p:cNvPr id="1207310" name="Line 14"/>
          <p:cNvSpPr>
            <a:spLocks noChangeShapeType="1"/>
          </p:cNvSpPr>
          <p:nvPr/>
        </p:nvSpPr>
        <p:spPr bwMode="auto">
          <a:xfrm flipH="1" flipV="1">
            <a:off x="609600" y="2022475"/>
            <a:ext cx="1122363" cy="120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7311" name="Rectangle 15"/>
          <p:cNvSpPr>
            <a:spLocks noChangeArrowheads="1"/>
          </p:cNvSpPr>
          <p:nvPr/>
        </p:nvSpPr>
        <p:spPr bwMode="auto">
          <a:xfrm>
            <a:off x="577850" y="1701800"/>
            <a:ext cx="3365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n</a:t>
            </a:r>
          </a:p>
        </p:txBody>
      </p:sp>
      <p:sp>
        <p:nvSpPr>
          <p:cNvPr id="1207312" name="Line 16"/>
          <p:cNvSpPr>
            <a:spLocks noChangeShapeType="1"/>
          </p:cNvSpPr>
          <p:nvPr/>
        </p:nvSpPr>
        <p:spPr bwMode="auto">
          <a:xfrm flipH="1">
            <a:off x="1143000" y="2136775"/>
            <a:ext cx="636588" cy="8001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7313" name="Rectangle 17"/>
          <p:cNvSpPr>
            <a:spLocks noChangeArrowheads="1"/>
          </p:cNvSpPr>
          <p:nvPr/>
        </p:nvSpPr>
        <p:spPr bwMode="auto">
          <a:xfrm>
            <a:off x="1935031" y="4419600"/>
            <a:ext cx="6218369" cy="126188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 dirty="0">
                <a:latin typeface="Tahoma" pitchFamily="34" charset="0"/>
              </a:rPr>
              <a:t>Plug p into (</a:t>
            </a:r>
            <a:r>
              <a:rPr lang="en-US" sz="2400" b="1" dirty="0" smtClean="0">
                <a:latin typeface="Courier New" pitchFamily="49" charset="0"/>
              </a:rPr>
              <a:t>p</a:t>
            </a:r>
            <a:r>
              <a:rPr lang="en-US" sz="2800" b="1" baseline="30000" dirty="0" smtClean="0">
                <a:latin typeface="Courier New" pitchFamily="49" charset="0"/>
              </a:rPr>
              <a:t> </a:t>
            </a:r>
            <a:r>
              <a:rPr lang="en-US" sz="2800" dirty="0" smtClean="0">
                <a:sym typeface="Symbol"/>
              </a:rPr>
              <a:t></a:t>
            </a:r>
            <a:r>
              <a:rPr lang="en-US" sz="2800" b="1" baseline="30000" dirty="0" smtClean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E</a:t>
            </a:r>
            <a:r>
              <a:rPr lang="en-US" sz="2400" b="1" baseline="-25000" dirty="0" err="1">
                <a:latin typeface="Courier New" pitchFamily="49" charset="0"/>
              </a:rPr>
              <a:t>i</a:t>
            </a:r>
            <a:r>
              <a:rPr lang="en-US" sz="2400" b="1" baseline="-25000" dirty="0"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+ </a:t>
            </a:r>
            <a:r>
              <a:rPr lang="en-US" sz="2400" b="1" dirty="0" err="1">
                <a:latin typeface="Courier New" pitchFamily="49" charset="0"/>
              </a:rPr>
              <a:t>d</a:t>
            </a:r>
            <a:r>
              <a:rPr lang="en-US" sz="2400" b="1" baseline="-25000" dirty="0" err="1">
                <a:latin typeface="Courier New" pitchFamily="49" charset="0"/>
              </a:rPr>
              <a:t>i</a:t>
            </a:r>
            <a:r>
              <a:rPr lang="en-US" sz="2400" b="1" baseline="-25000" dirty="0">
                <a:latin typeface="Tahoma" pitchFamily="34" charset="0"/>
              </a:rPr>
              <a:t> </a:t>
            </a:r>
            <a:r>
              <a:rPr lang="en-US" sz="2400" b="1" dirty="0">
                <a:latin typeface="Tahoma" pitchFamily="34" charset="0"/>
              </a:rPr>
              <a:t>) for each edge</a:t>
            </a:r>
          </a:p>
          <a:p>
            <a:pPr>
              <a:spcBef>
                <a:spcPct val="0"/>
              </a:spcBef>
              <a:buClrTx/>
            </a:pPr>
            <a:r>
              <a:rPr lang="en-US" sz="2400" b="1" dirty="0" smtClean="0">
                <a:latin typeface="Tahoma" pitchFamily="34" charset="0"/>
              </a:rPr>
              <a:t>if </a:t>
            </a:r>
            <a:r>
              <a:rPr lang="en-US" sz="2400" b="1" dirty="0">
                <a:latin typeface="Tahoma" pitchFamily="34" charset="0"/>
              </a:rPr>
              <a:t>signs are all positive or negative,</a:t>
            </a:r>
          </a:p>
          <a:p>
            <a:pPr>
              <a:spcBef>
                <a:spcPct val="0"/>
              </a:spcBef>
              <a:buClrTx/>
            </a:pPr>
            <a:r>
              <a:rPr lang="en-US" sz="2400" b="1" dirty="0">
                <a:latin typeface="Tahoma" pitchFamily="34" charset="0"/>
              </a:rPr>
              <a:t>    point is inside triangle!</a:t>
            </a:r>
          </a:p>
        </p:txBody>
      </p:sp>
      <p:sp>
        <p:nvSpPr>
          <p:cNvPr id="1207314" name="Rectangle 18"/>
          <p:cNvSpPr>
            <a:spLocks noChangeArrowheads="1"/>
          </p:cNvSpPr>
          <p:nvPr/>
        </p:nvSpPr>
        <p:spPr bwMode="auto">
          <a:xfrm>
            <a:off x="2502773" y="2327275"/>
            <a:ext cx="697627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V</a:t>
            </a:r>
            <a:r>
              <a:rPr lang="en-US" sz="2000" b="1" baseline="-25000">
                <a:latin typeface="Courier New" pitchFamily="49" charset="0"/>
              </a:rPr>
              <a:t>0</a:t>
            </a:r>
            <a:r>
              <a:rPr lang="en-US" sz="2000" b="1">
                <a:latin typeface="Courier New" pitchFamily="49" charset="0"/>
              </a:rPr>
              <a:t>V</a:t>
            </a:r>
            <a:r>
              <a:rPr lang="en-US" sz="2000" b="1" baseline="-25000">
                <a:latin typeface="Courier New" pitchFamily="49" charset="0"/>
              </a:rPr>
              <a:t>1</a:t>
            </a:r>
          </a:p>
        </p:txBody>
      </p:sp>
      <p:sp>
        <p:nvSpPr>
          <p:cNvPr id="1207315" name="Rectangle 19"/>
          <p:cNvSpPr>
            <a:spLocks noChangeArrowheads="1"/>
          </p:cNvSpPr>
          <p:nvPr/>
        </p:nvSpPr>
        <p:spPr bwMode="auto">
          <a:xfrm>
            <a:off x="887413" y="2819400"/>
            <a:ext cx="441146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E</a:t>
            </a:r>
            <a:r>
              <a:rPr lang="en-US" sz="2000" b="1" baseline="-25000">
                <a:latin typeface="Courier New" pitchFamily="49" charset="0"/>
              </a:rPr>
              <a:t>0</a:t>
            </a:r>
          </a:p>
        </p:txBody>
      </p:sp>
      <p:sp>
        <p:nvSpPr>
          <p:cNvPr id="1207316" name="Rectangle 20"/>
          <p:cNvSpPr>
            <a:spLocks noChangeArrowheads="1"/>
          </p:cNvSpPr>
          <p:nvPr/>
        </p:nvSpPr>
        <p:spPr bwMode="auto">
          <a:xfrm>
            <a:off x="4343400" y="2708275"/>
            <a:ext cx="4698722" cy="7078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E</a:t>
            </a:r>
            <a:r>
              <a:rPr lang="en-US" sz="2000" b="1" baseline="-25000">
                <a:latin typeface="Courier New" pitchFamily="49" charset="0"/>
              </a:rPr>
              <a:t>i</a:t>
            </a:r>
            <a:r>
              <a:rPr lang="en-US" sz="2000" b="1">
                <a:latin typeface="Courier New" pitchFamily="49" charset="0"/>
              </a:rPr>
              <a:t> = V</a:t>
            </a:r>
            <a:r>
              <a:rPr lang="en-US" sz="2000" b="1" baseline="-25000">
                <a:latin typeface="Courier New" pitchFamily="49" charset="0"/>
              </a:rPr>
              <a:t>i</a:t>
            </a:r>
            <a:r>
              <a:rPr lang="en-US" sz="2000" b="1">
                <a:latin typeface="Courier New" pitchFamily="49" charset="0"/>
              </a:rPr>
              <a:t>V</a:t>
            </a:r>
            <a:r>
              <a:rPr lang="en-US" sz="2000" b="1" baseline="-25000">
                <a:latin typeface="Courier New" pitchFamily="49" charset="0"/>
              </a:rPr>
              <a:t>i+1 </a:t>
            </a:r>
            <a:r>
              <a:rPr lang="en-US" sz="2000" b="1" baseline="30000">
                <a:latin typeface="Courier New" pitchFamily="49" charset="0"/>
              </a:rPr>
              <a:t>x </a:t>
            </a:r>
            <a:r>
              <a:rPr lang="en-US" sz="2000" b="1">
                <a:latin typeface="Courier New" pitchFamily="49" charset="0"/>
              </a:rPr>
              <a:t>n  (plane A, B, C)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d</a:t>
            </a:r>
            <a:r>
              <a:rPr lang="en-US" sz="2000" b="1" baseline="-25000">
                <a:latin typeface="Courier New" pitchFamily="49" charset="0"/>
              </a:rPr>
              <a:t>i</a:t>
            </a:r>
            <a:r>
              <a:rPr lang="en-US" sz="2000" b="1">
                <a:latin typeface="Courier New" pitchFamily="49" charset="0"/>
              </a:rPr>
              <a:t> = -A</a:t>
            </a:r>
            <a:r>
              <a:rPr lang="en-US" sz="2400" b="1" baseline="30000">
                <a:latin typeface="Courier New" pitchFamily="49" charset="0"/>
              </a:rPr>
              <a:t>.</a:t>
            </a:r>
            <a:r>
              <a:rPr lang="en-US" sz="2000" b="1">
                <a:latin typeface="Courier New" pitchFamily="49" charset="0"/>
              </a:rPr>
              <a:t>N	  (plane D)</a:t>
            </a:r>
          </a:p>
        </p:txBody>
      </p:sp>
      <p:sp>
        <p:nvSpPr>
          <p:cNvPr id="1207317" name="Line 21"/>
          <p:cNvSpPr>
            <a:spLocks noChangeShapeType="1"/>
          </p:cNvSpPr>
          <p:nvPr/>
        </p:nvSpPr>
        <p:spPr bwMode="auto">
          <a:xfrm>
            <a:off x="2590800" y="2327275"/>
            <a:ext cx="5334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7318" name="Line 22"/>
          <p:cNvSpPr>
            <a:spLocks noChangeShapeType="1"/>
          </p:cNvSpPr>
          <p:nvPr/>
        </p:nvSpPr>
        <p:spPr bwMode="auto">
          <a:xfrm>
            <a:off x="5105400" y="2708275"/>
            <a:ext cx="5334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27" name="Picture 26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Ray/Triangle Intersection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Triangle Containment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5667375"/>
            <a:ext cx="6153150" cy="7334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none" smtClean="0">
                <a:solidFill>
                  <a:srgbClr val="5B0DAA"/>
                </a:solidFill>
                <a:latin typeface="Copperplate Gothic Light" pitchFamily="34" charset="0"/>
              </a:rPr>
              <a:t>Where </a:t>
            </a:r>
            <a:r>
              <a:rPr lang="en-US" sz="2800" u="none" dirty="0">
                <a:solidFill>
                  <a:srgbClr val="5B0DAA"/>
                </a:solidFill>
                <a:latin typeface="Copperplate Gothic Light" pitchFamily="34" charset="0"/>
              </a:rPr>
              <a:t>We Are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700" y="914400"/>
            <a:ext cx="6629400" cy="441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3048000"/>
            <a:ext cx="7010400" cy="1524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Could use plane </a:t>
            </a:r>
            <a:r>
              <a:rPr lang="en-US" b="1" dirty="0" err="1"/>
              <a:t>normals</a:t>
            </a:r>
            <a:r>
              <a:rPr lang="en-US" b="1" dirty="0"/>
              <a:t> (flat shading)</a:t>
            </a:r>
          </a:p>
          <a:p>
            <a:r>
              <a:rPr lang="en-US" b="1" dirty="0"/>
              <a:t>Better to interpolate from vertices</a:t>
            </a:r>
          </a:p>
        </p:txBody>
      </p:sp>
      <p:sp>
        <p:nvSpPr>
          <p:cNvPr id="1209348" name="Freeform 4"/>
          <p:cNvSpPr>
            <a:spLocks/>
          </p:cNvSpPr>
          <p:nvPr/>
        </p:nvSpPr>
        <p:spPr bwMode="auto">
          <a:xfrm>
            <a:off x="1422400" y="2971800"/>
            <a:ext cx="2555875" cy="2024063"/>
          </a:xfrm>
          <a:custGeom>
            <a:avLst/>
            <a:gdLst/>
            <a:ahLst/>
            <a:cxnLst>
              <a:cxn ang="0">
                <a:pos x="498" y="0"/>
              </a:cxn>
              <a:cxn ang="0">
                <a:pos x="0" y="1339"/>
              </a:cxn>
              <a:cxn ang="0">
                <a:pos x="1691" y="783"/>
              </a:cxn>
              <a:cxn ang="0">
                <a:pos x="498" y="0"/>
              </a:cxn>
            </a:cxnLst>
            <a:rect l="0" t="0" r="r" b="b"/>
            <a:pathLst>
              <a:path w="1691" h="1339">
                <a:moveTo>
                  <a:pt x="498" y="0"/>
                </a:moveTo>
                <a:lnTo>
                  <a:pt x="0" y="1339"/>
                </a:lnTo>
                <a:lnTo>
                  <a:pt x="1691" y="783"/>
                </a:lnTo>
                <a:lnTo>
                  <a:pt x="498" y="0"/>
                </a:lnTo>
                <a:close/>
              </a:path>
            </a:pathLst>
          </a:custGeom>
          <a:solidFill>
            <a:srgbClr val="008000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49" name="Oval 5"/>
          <p:cNvSpPr>
            <a:spLocks noChangeArrowheads="1"/>
          </p:cNvSpPr>
          <p:nvPr/>
        </p:nvSpPr>
        <p:spPr bwMode="auto">
          <a:xfrm flipH="1">
            <a:off x="2408238" y="3679825"/>
            <a:ext cx="122237" cy="1238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50" name="Oval 6"/>
          <p:cNvSpPr>
            <a:spLocks noChangeArrowheads="1"/>
          </p:cNvSpPr>
          <p:nvPr/>
        </p:nvSpPr>
        <p:spPr bwMode="auto">
          <a:xfrm>
            <a:off x="2122488" y="2933700"/>
            <a:ext cx="144462" cy="144463"/>
          </a:xfrm>
          <a:prstGeom prst="ellipse">
            <a:avLst/>
          </a:prstGeom>
          <a:solidFill>
            <a:srgbClr val="4D4D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51" name="Oval 7"/>
          <p:cNvSpPr>
            <a:spLocks noChangeArrowheads="1"/>
          </p:cNvSpPr>
          <p:nvPr/>
        </p:nvSpPr>
        <p:spPr bwMode="auto">
          <a:xfrm>
            <a:off x="3852863" y="4064000"/>
            <a:ext cx="144462" cy="144463"/>
          </a:xfrm>
          <a:prstGeom prst="ellipse">
            <a:avLst/>
          </a:prstGeom>
          <a:solidFill>
            <a:srgbClr val="4D4D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52" name="Oval 8"/>
          <p:cNvSpPr>
            <a:spLocks noChangeArrowheads="1"/>
          </p:cNvSpPr>
          <p:nvPr/>
        </p:nvSpPr>
        <p:spPr bwMode="auto">
          <a:xfrm>
            <a:off x="1397000" y="4891088"/>
            <a:ext cx="144463" cy="146050"/>
          </a:xfrm>
          <a:prstGeom prst="ellipse">
            <a:avLst/>
          </a:prstGeom>
          <a:solidFill>
            <a:srgbClr val="4D4D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53" name="Rectangle 9"/>
          <p:cNvSpPr>
            <a:spLocks noChangeArrowheads="1"/>
          </p:cNvSpPr>
          <p:nvPr/>
        </p:nvSpPr>
        <p:spPr bwMode="auto">
          <a:xfrm>
            <a:off x="2528888" y="3625850"/>
            <a:ext cx="336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p</a:t>
            </a:r>
          </a:p>
        </p:txBody>
      </p:sp>
      <p:sp>
        <p:nvSpPr>
          <p:cNvPr id="1209354" name="Line 10"/>
          <p:cNvSpPr>
            <a:spLocks noChangeShapeType="1"/>
          </p:cNvSpPr>
          <p:nvPr/>
        </p:nvSpPr>
        <p:spPr bwMode="auto">
          <a:xfrm flipH="1" flipV="1">
            <a:off x="1976438" y="2628900"/>
            <a:ext cx="198437" cy="354013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55" name="Line 11"/>
          <p:cNvSpPr>
            <a:spLocks noChangeShapeType="1"/>
          </p:cNvSpPr>
          <p:nvPr/>
        </p:nvSpPr>
        <p:spPr bwMode="auto">
          <a:xfrm flipH="1" flipV="1">
            <a:off x="3957638" y="3652838"/>
            <a:ext cx="9525" cy="5143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56" name="Line 12"/>
          <p:cNvSpPr>
            <a:spLocks noChangeShapeType="1"/>
          </p:cNvSpPr>
          <p:nvPr/>
        </p:nvSpPr>
        <p:spPr bwMode="auto">
          <a:xfrm flipH="1" flipV="1">
            <a:off x="971550" y="4754563"/>
            <a:ext cx="496888" cy="233362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57" name="Line 13"/>
          <p:cNvSpPr>
            <a:spLocks noChangeShapeType="1"/>
          </p:cNvSpPr>
          <p:nvPr/>
        </p:nvSpPr>
        <p:spPr bwMode="auto">
          <a:xfrm flipH="1" flipV="1">
            <a:off x="2197100" y="3457575"/>
            <a:ext cx="220663" cy="23177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58" name="Rectangle 14"/>
          <p:cNvSpPr>
            <a:spLocks noChangeArrowheads="1"/>
          </p:cNvSpPr>
          <p:nvPr/>
        </p:nvSpPr>
        <p:spPr bwMode="auto">
          <a:xfrm>
            <a:off x="1857375" y="3262313"/>
            <a:ext cx="336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n</a:t>
            </a:r>
          </a:p>
        </p:txBody>
      </p:sp>
      <p:sp>
        <p:nvSpPr>
          <p:cNvPr id="1209359" name="Freeform 15"/>
          <p:cNvSpPr>
            <a:spLocks/>
          </p:cNvSpPr>
          <p:nvPr/>
        </p:nvSpPr>
        <p:spPr bwMode="auto">
          <a:xfrm>
            <a:off x="5121275" y="3117850"/>
            <a:ext cx="2555875" cy="2022475"/>
          </a:xfrm>
          <a:custGeom>
            <a:avLst/>
            <a:gdLst/>
            <a:ahLst/>
            <a:cxnLst>
              <a:cxn ang="0">
                <a:pos x="498" y="0"/>
              </a:cxn>
              <a:cxn ang="0">
                <a:pos x="0" y="1339"/>
              </a:cxn>
              <a:cxn ang="0">
                <a:pos x="1691" y="783"/>
              </a:cxn>
              <a:cxn ang="0">
                <a:pos x="498" y="0"/>
              </a:cxn>
            </a:cxnLst>
            <a:rect l="0" t="0" r="r" b="b"/>
            <a:pathLst>
              <a:path w="1691" h="1339">
                <a:moveTo>
                  <a:pt x="498" y="0"/>
                </a:moveTo>
                <a:lnTo>
                  <a:pt x="0" y="1339"/>
                </a:lnTo>
                <a:lnTo>
                  <a:pt x="1691" y="783"/>
                </a:lnTo>
                <a:lnTo>
                  <a:pt x="498" y="0"/>
                </a:lnTo>
                <a:close/>
              </a:path>
            </a:pathLst>
          </a:custGeom>
          <a:solidFill>
            <a:srgbClr val="0080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60" name="Oval 16"/>
          <p:cNvSpPr>
            <a:spLocks noChangeArrowheads="1"/>
          </p:cNvSpPr>
          <p:nvPr/>
        </p:nvSpPr>
        <p:spPr bwMode="auto">
          <a:xfrm flipH="1">
            <a:off x="6108700" y="3824288"/>
            <a:ext cx="120650" cy="1238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61" name="Oval 17"/>
          <p:cNvSpPr>
            <a:spLocks noChangeArrowheads="1"/>
          </p:cNvSpPr>
          <p:nvPr/>
        </p:nvSpPr>
        <p:spPr bwMode="auto">
          <a:xfrm>
            <a:off x="5821363" y="3078163"/>
            <a:ext cx="144462" cy="144462"/>
          </a:xfrm>
          <a:prstGeom prst="ellipse">
            <a:avLst/>
          </a:prstGeom>
          <a:solidFill>
            <a:srgbClr val="4D4D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62" name="Oval 18"/>
          <p:cNvSpPr>
            <a:spLocks noChangeArrowheads="1"/>
          </p:cNvSpPr>
          <p:nvPr/>
        </p:nvSpPr>
        <p:spPr bwMode="auto">
          <a:xfrm>
            <a:off x="7551738" y="4208463"/>
            <a:ext cx="144462" cy="144462"/>
          </a:xfrm>
          <a:prstGeom prst="ellipse">
            <a:avLst/>
          </a:prstGeom>
          <a:solidFill>
            <a:srgbClr val="4D4D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63" name="Oval 19"/>
          <p:cNvSpPr>
            <a:spLocks noChangeArrowheads="1"/>
          </p:cNvSpPr>
          <p:nvPr/>
        </p:nvSpPr>
        <p:spPr bwMode="auto">
          <a:xfrm>
            <a:off x="5095875" y="5037138"/>
            <a:ext cx="144463" cy="144462"/>
          </a:xfrm>
          <a:prstGeom prst="ellipse">
            <a:avLst/>
          </a:prstGeom>
          <a:solidFill>
            <a:srgbClr val="4D4D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64" name="Rectangle 20"/>
          <p:cNvSpPr>
            <a:spLocks noChangeArrowheads="1"/>
          </p:cNvSpPr>
          <p:nvPr/>
        </p:nvSpPr>
        <p:spPr bwMode="auto">
          <a:xfrm>
            <a:off x="1566863" y="2609850"/>
            <a:ext cx="62709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n</a:t>
            </a:r>
            <a:r>
              <a:rPr lang="en-US" sz="2800" b="1" baseline="-25000">
                <a:latin typeface="Courier New" pitchFamily="49" charset="0"/>
              </a:rPr>
              <a:t>V1</a:t>
            </a:r>
            <a:endParaRPr lang="en-US" sz="2000" b="1">
              <a:latin typeface="Courier New" pitchFamily="49" charset="0"/>
            </a:endParaRPr>
          </a:p>
        </p:txBody>
      </p:sp>
      <p:sp>
        <p:nvSpPr>
          <p:cNvPr id="1209365" name="Rectangle 21"/>
          <p:cNvSpPr>
            <a:spLocks noChangeArrowheads="1"/>
          </p:cNvSpPr>
          <p:nvPr/>
        </p:nvSpPr>
        <p:spPr bwMode="auto">
          <a:xfrm>
            <a:off x="914400" y="4351338"/>
            <a:ext cx="62709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n</a:t>
            </a:r>
            <a:r>
              <a:rPr lang="en-US" sz="2800" b="1" baseline="-25000">
                <a:latin typeface="Courier New" pitchFamily="49" charset="0"/>
              </a:rPr>
              <a:t>V2</a:t>
            </a:r>
            <a:endParaRPr lang="en-US" sz="2000" b="1">
              <a:latin typeface="Courier New" pitchFamily="49" charset="0"/>
            </a:endParaRPr>
          </a:p>
        </p:txBody>
      </p:sp>
      <p:sp>
        <p:nvSpPr>
          <p:cNvPr id="1209366" name="Rectangle 22"/>
          <p:cNvSpPr>
            <a:spLocks noChangeArrowheads="1"/>
          </p:cNvSpPr>
          <p:nvPr/>
        </p:nvSpPr>
        <p:spPr bwMode="auto">
          <a:xfrm>
            <a:off x="3598863" y="3335338"/>
            <a:ext cx="62709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n</a:t>
            </a:r>
            <a:r>
              <a:rPr lang="en-US" sz="2800" b="1" baseline="-25000">
                <a:latin typeface="Courier New" pitchFamily="49" charset="0"/>
              </a:rPr>
              <a:t>V0</a:t>
            </a:r>
            <a:endParaRPr lang="en-US" sz="2000" b="1">
              <a:latin typeface="Courier New" pitchFamily="49" charset="0"/>
            </a:endParaRPr>
          </a:p>
        </p:txBody>
      </p:sp>
      <p:sp>
        <p:nvSpPr>
          <p:cNvPr id="1209367" name="Line 23"/>
          <p:cNvSpPr>
            <a:spLocks noChangeShapeType="1"/>
          </p:cNvSpPr>
          <p:nvPr/>
        </p:nvSpPr>
        <p:spPr bwMode="auto">
          <a:xfrm>
            <a:off x="5891213" y="3148013"/>
            <a:ext cx="276225" cy="73025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68" name="Line 24"/>
          <p:cNvSpPr>
            <a:spLocks noChangeShapeType="1"/>
          </p:cNvSpPr>
          <p:nvPr/>
        </p:nvSpPr>
        <p:spPr bwMode="auto">
          <a:xfrm>
            <a:off x="6167438" y="3878263"/>
            <a:ext cx="1458912" cy="4079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69" name="Line 25"/>
          <p:cNvSpPr>
            <a:spLocks noChangeShapeType="1"/>
          </p:cNvSpPr>
          <p:nvPr/>
        </p:nvSpPr>
        <p:spPr bwMode="auto">
          <a:xfrm flipH="1">
            <a:off x="5160963" y="3887788"/>
            <a:ext cx="1006475" cy="12271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70" name="Rectangle 26"/>
          <p:cNvSpPr>
            <a:spLocks noChangeArrowheads="1"/>
          </p:cNvSpPr>
          <p:nvPr/>
        </p:nvSpPr>
        <p:spPr bwMode="auto">
          <a:xfrm>
            <a:off x="6210300" y="4133850"/>
            <a:ext cx="336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b</a:t>
            </a:r>
          </a:p>
        </p:txBody>
      </p:sp>
      <p:sp>
        <p:nvSpPr>
          <p:cNvPr id="1209371" name="Rectangle 27"/>
          <p:cNvSpPr>
            <a:spLocks noChangeArrowheads="1"/>
          </p:cNvSpPr>
          <p:nvPr/>
        </p:nvSpPr>
        <p:spPr bwMode="auto">
          <a:xfrm>
            <a:off x="5629275" y="3697288"/>
            <a:ext cx="336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a</a:t>
            </a:r>
          </a:p>
        </p:txBody>
      </p:sp>
      <p:sp>
        <p:nvSpPr>
          <p:cNvPr id="1209372" name="Rectangle 28"/>
          <p:cNvSpPr>
            <a:spLocks noChangeArrowheads="1"/>
          </p:cNvSpPr>
          <p:nvPr/>
        </p:nvSpPr>
        <p:spPr bwMode="auto">
          <a:xfrm>
            <a:off x="6242050" y="3509963"/>
            <a:ext cx="336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c</a:t>
            </a:r>
          </a:p>
        </p:txBody>
      </p:sp>
      <p:sp>
        <p:nvSpPr>
          <p:cNvPr id="1209373" name="Rectangle 29"/>
          <p:cNvSpPr>
            <a:spLocks noChangeArrowheads="1"/>
          </p:cNvSpPr>
          <p:nvPr/>
        </p:nvSpPr>
        <p:spPr bwMode="auto">
          <a:xfrm>
            <a:off x="5576888" y="2762250"/>
            <a:ext cx="441146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V</a:t>
            </a:r>
            <a:r>
              <a:rPr lang="en-US" sz="2000" b="1" baseline="-25000">
                <a:latin typeface="Courier New" pitchFamily="49" charset="0"/>
              </a:rPr>
              <a:t>1</a:t>
            </a:r>
          </a:p>
        </p:txBody>
      </p:sp>
      <p:sp>
        <p:nvSpPr>
          <p:cNvPr id="1209374" name="Rectangle 30"/>
          <p:cNvSpPr>
            <a:spLocks noChangeArrowheads="1"/>
          </p:cNvSpPr>
          <p:nvPr/>
        </p:nvSpPr>
        <p:spPr bwMode="auto">
          <a:xfrm>
            <a:off x="4706938" y="5529263"/>
            <a:ext cx="434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>
                <a:solidFill>
                  <a:srgbClr val="FFFFFF"/>
                </a:solidFill>
                <a:latin typeface="Courier New" pitchFamily="49" charset="0"/>
              </a:rPr>
              <a:t>V</a:t>
            </a:r>
            <a:r>
              <a:rPr lang="en-US" sz="2000" b="1" baseline="-25000">
                <a:solidFill>
                  <a:srgbClr val="FFFFFF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1209375" name="Rectangle 31"/>
          <p:cNvSpPr>
            <a:spLocks noChangeArrowheads="1"/>
          </p:cNvSpPr>
          <p:nvPr/>
        </p:nvSpPr>
        <p:spPr bwMode="auto">
          <a:xfrm>
            <a:off x="7680325" y="4067175"/>
            <a:ext cx="441146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>
                <a:latin typeface="Courier New" pitchFamily="49" charset="0"/>
              </a:rPr>
              <a:t>V</a:t>
            </a:r>
            <a:r>
              <a:rPr lang="en-US" sz="2000" b="1" baseline="-25000">
                <a:latin typeface="Courier New" pitchFamily="49" charset="0"/>
              </a:rPr>
              <a:t>0</a:t>
            </a:r>
          </a:p>
        </p:txBody>
      </p:sp>
      <p:sp>
        <p:nvSpPr>
          <p:cNvPr id="1209376" name="Rectangle 32"/>
          <p:cNvSpPr>
            <a:spLocks noChangeArrowheads="1"/>
          </p:cNvSpPr>
          <p:nvPr/>
        </p:nvSpPr>
        <p:spPr bwMode="auto">
          <a:xfrm>
            <a:off x="2514600" y="5867400"/>
            <a:ext cx="39719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solidFill>
                  <a:srgbClr val="FFFFFF"/>
                </a:solidFill>
                <a:latin typeface="Courier New" pitchFamily="49" charset="0"/>
              </a:rPr>
              <a:t>n = an</a:t>
            </a:r>
            <a:r>
              <a:rPr lang="en-US" sz="2800" b="1" baseline="-25000">
                <a:solidFill>
                  <a:srgbClr val="FFFFFF"/>
                </a:solidFill>
                <a:latin typeface="Courier New" pitchFamily="49" charset="0"/>
              </a:rPr>
              <a:t>V0</a:t>
            </a:r>
            <a:r>
              <a:rPr lang="en-US" sz="2400" b="1">
                <a:solidFill>
                  <a:srgbClr val="FFFFFF"/>
                </a:solidFill>
                <a:latin typeface="Courier New" pitchFamily="49" charset="0"/>
              </a:rPr>
              <a:t> + bn</a:t>
            </a:r>
            <a:r>
              <a:rPr lang="en-US" sz="2800" b="1" baseline="-25000">
                <a:solidFill>
                  <a:srgbClr val="FFFFFF"/>
                </a:solidFill>
                <a:latin typeface="Courier New" pitchFamily="49" charset="0"/>
              </a:rPr>
              <a:t>V1</a:t>
            </a:r>
            <a:r>
              <a:rPr lang="en-US" sz="2400" b="1">
                <a:solidFill>
                  <a:srgbClr val="FFFFFF"/>
                </a:solidFill>
                <a:latin typeface="Courier New" pitchFamily="49" charset="0"/>
              </a:rPr>
              <a:t> + cn</a:t>
            </a:r>
            <a:r>
              <a:rPr lang="en-US" sz="2800" b="1" baseline="-25000">
                <a:solidFill>
                  <a:srgbClr val="FFFFFF"/>
                </a:solidFill>
                <a:latin typeface="Courier New" pitchFamily="49" charset="0"/>
              </a:rPr>
              <a:t>V2</a:t>
            </a:r>
          </a:p>
        </p:txBody>
      </p:sp>
      <p:sp>
        <p:nvSpPr>
          <p:cNvPr id="1209377" name="Line 33"/>
          <p:cNvSpPr>
            <a:spLocks noChangeShapeType="1"/>
          </p:cNvSpPr>
          <p:nvPr/>
        </p:nvSpPr>
        <p:spPr bwMode="auto">
          <a:xfrm flipV="1">
            <a:off x="3722688" y="5948363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78" name="Line 34"/>
          <p:cNvSpPr>
            <a:spLocks noChangeShapeType="1"/>
          </p:cNvSpPr>
          <p:nvPr/>
        </p:nvSpPr>
        <p:spPr bwMode="auto">
          <a:xfrm>
            <a:off x="3798888" y="5948363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79" name="Line 35"/>
          <p:cNvSpPr>
            <a:spLocks noChangeShapeType="1"/>
          </p:cNvSpPr>
          <p:nvPr/>
        </p:nvSpPr>
        <p:spPr bwMode="auto">
          <a:xfrm flipV="1">
            <a:off x="4757738" y="5949950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80" name="Line 36"/>
          <p:cNvSpPr>
            <a:spLocks noChangeShapeType="1"/>
          </p:cNvSpPr>
          <p:nvPr/>
        </p:nvSpPr>
        <p:spPr bwMode="auto">
          <a:xfrm>
            <a:off x="4833938" y="5949950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81" name="Line 37"/>
          <p:cNvSpPr>
            <a:spLocks noChangeShapeType="1"/>
          </p:cNvSpPr>
          <p:nvPr/>
        </p:nvSpPr>
        <p:spPr bwMode="auto">
          <a:xfrm flipV="1">
            <a:off x="5861050" y="5949950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82" name="Line 38"/>
          <p:cNvSpPr>
            <a:spLocks noChangeShapeType="1"/>
          </p:cNvSpPr>
          <p:nvPr/>
        </p:nvSpPr>
        <p:spPr bwMode="auto">
          <a:xfrm>
            <a:off x="5937250" y="5949950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83" name="Rectangle 39"/>
          <p:cNvSpPr>
            <a:spLocks noChangeArrowheads="1"/>
          </p:cNvSpPr>
          <p:nvPr/>
        </p:nvSpPr>
        <p:spPr bwMode="auto">
          <a:xfrm>
            <a:off x="7010400" y="2762250"/>
            <a:ext cx="150018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>
                <a:latin typeface="Tahoma" pitchFamily="34" charset="0"/>
              </a:rPr>
              <a:t>Find areas</a:t>
            </a:r>
          </a:p>
        </p:txBody>
      </p:sp>
      <p:sp>
        <p:nvSpPr>
          <p:cNvPr id="1209386" name="Line 42"/>
          <p:cNvSpPr>
            <a:spLocks noChangeShapeType="1"/>
          </p:cNvSpPr>
          <p:nvPr/>
        </p:nvSpPr>
        <p:spPr bwMode="auto">
          <a:xfrm flipH="1">
            <a:off x="5867400" y="3219450"/>
            <a:ext cx="1524000" cy="304800"/>
          </a:xfrm>
          <a:prstGeom prst="line">
            <a:avLst/>
          </a:prstGeom>
          <a:noFill/>
          <a:ln w="19050">
            <a:solidFill>
              <a:srgbClr val="FF313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87" name="Line 43"/>
          <p:cNvSpPr>
            <a:spLocks noChangeShapeType="1"/>
          </p:cNvSpPr>
          <p:nvPr/>
        </p:nvSpPr>
        <p:spPr bwMode="auto">
          <a:xfrm flipH="1">
            <a:off x="6629400" y="3219450"/>
            <a:ext cx="762000" cy="609600"/>
          </a:xfrm>
          <a:prstGeom prst="line">
            <a:avLst/>
          </a:prstGeom>
          <a:noFill/>
          <a:ln w="19050">
            <a:solidFill>
              <a:srgbClr val="FF313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88" name="Line 44"/>
          <p:cNvSpPr>
            <a:spLocks noChangeShapeType="1"/>
          </p:cNvSpPr>
          <p:nvPr/>
        </p:nvSpPr>
        <p:spPr bwMode="auto">
          <a:xfrm flipH="1">
            <a:off x="6781800" y="3219450"/>
            <a:ext cx="609600" cy="1066800"/>
          </a:xfrm>
          <a:prstGeom prst="line">
            <a:avLst/>
          </a:prstGeom>
          <a:noFill/>
          <a:ln w="19050">
            <a:solidFill>
              <a:srgbClr val="FF313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53" name="Picture 52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Triangle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Normals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for Shading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Check all triangles, keep </a:t>
            </a:r>
            <a:r>
              <a:rPr lang="en-US" b="1" dirty="0" smtClean="0"/>
              <a:t>closest intersection </a:t>
            </a:r>
            <a:r>
              <a:rPr lang="en-US" b="1" i="1" dirty="0" err="1" smtClean="0"/>
              <a:t>t</a:t>
            </a:r>
            <a:r>
              <a:rPr lang="en-US" b="1" baseline="-25000" dirty="0" err="1" smtClean="0"/>
              <a:t>min</a:t>
            </a:r>
            <a:endParaRPr lang="en-US" b="1" dirty="0"/>
          </a:p>
        </p:txBody>
      </p: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972026" y="2133600"/>
            <a:ext cx="664797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dirty="0" err="1">
                <a:latin typeface="Courier New" pitchFamily="49" charset="0"/>
              </a:rPr>
              <a:t>hitObject</a:t>
            </a:r>
            <a:r>
              <a:rPr lang="en-US" sz="2000" dirty="0">
                <a:latin typeface="Courier New" pitchFamily="49" charset="0"/>
              </a:rPr>
              <a:t>(ray) {</a:t>
            </a:r>
          </a:p>
          <a:p>
            <a:pPr>
              <a:spcBef>
                <a:spcPct val="0"/>
              </a:spcBef>
              <a:buClrTx/>
            </a:pPr>
            <a:r>
              <a:rPr lang="en-US" sz="2000" dirty="0">
                <a:latin typeface="Courier New" pitchFamily="49" charset="0"/>
              </a:rPr>
              <a:t>   for each triangle in scene</a:t>
            </a:r>
          </a:p>
          <a:p>
            <a:pPr>
              <a:spcBef>
                <a:spcPct val="0"/>
              </a:spcBef>
              <a:buClrTx/>
            </a:pPr>
            <a:r>
              <a:rPr lang="en-US" sz="2000" dirty="0">
                <a:latin typeface="Courier New" pitchFamily="49" charset="0"/>
              </a:rPr>
              <a:t>      does ray intersect triangle?</a:t>
            </a:r>
          </a:p>
          <a:p>
            <a:pPr>
              <a:spcBef>
                <a:spcPct val="0"/>
              </a:spcBef>
              <a:buClrTx/>
            </a:pPr>
            <a:r>
              <a:rPr lang="en-US" sz="2000" dirty="0">
                <a:latin typeface="Courier New" pitchFamily="49" charset="0"/>
              </a:rPr>
              <a:t>      if(intersected and was closer)</a:t>
            </a:r>
          </a:p>
          <a:p>
            <a:pPr>
              <a:spcBef>
                <a:spcPct val="0"/>
              </a:spcBef>
              <a:buClrTx/>
            </a:pPr>
            <a:r>
              <a:rPr lang="en-US" sz="2000" dirty="0">
                <a:latin typeface="Courier New" pitchFamily="49" charset="0"/>
              </a:rPr>
              <a:t>         save that intersection</a:t>
            </a:r>
          </a:p>
          <a:p>
            <a:pPr>
              <a:spcBef>
                <a:spcPct val="0"/>
              </a:spcBef>
              <a:buClrTx/>
            </a:pPr>
            <a:r>
              <a:rPr lang="en-US" sz="2000" dirty="0">
                <a:latin typeface="Courier New" pitchFamily="49" charset="0"/>
              </a:rPr>
              <a:t>   if(intersected)</a:t>
            </a:r>
          </a:p>
          <a:p>
            <a:pPr>
              <a:spcBef>
                <a:spcPct val="0"/>
              </a:spcBef>
              <a:buClrTx/>
            </a:pPr>
            <a:r>
              <a:rPr lang="en-US" sz="2000" dirty="0">
                <a:latin typeface="Courier New" pitchFamily="49" charset="0"/>
              </a:rPr>
              <a:t>      return intersection point and normal</a:t>
            </a:r>
          </a:p>
          <a:p>
            <a:pPr>
              <a:spcBef>
                <a:spcPct val="0"/>
              </a:spcBef>
              <a:buClrTx/>
            </a:pPr>
            <a:r>
              <a:rPr lang="en-US" sz="2000" dirty="0">
                <a:latin typeface="Courier New" pitchFamily="49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9" name="Picture 8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Finding Intersections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We’ll use triangles for </a:t>
            </a:r>
            <a:r>
              <a:rPr lang="en-US" b="1" dirty="0" smtClean="0"/>
              <a:t>lights</a:t>
            </a:r>
          </a:p>
          <a:p>
            <a:r>
              <a:rPr lang="en-US" b="1" dirty="0" smtClean="0"/>
              <a:t>Can build </a:t>
            </a:r>
            <a:r>
              <a:rPr lang="en-US" b="1" dirty="0"/>
              <a:t>complex shapes from triangles</a:t>
            </a:r>
          </a:p>
          <a:p>
            <a:r>
              <a:rPr lang="en-US" b="1" dirty="0"/>
              <a:t>Some lighting terms</a:t>
            </a:r>
          </a:p>
          <a:p>
            <a:endParaRPr lang="en-US" b="1" dirty="0"/>
          </a:p>
        </p:txBody>
      </p:sp>
      <p:sp>
        <p:nvSpPr>
          <p:cNvPr id="1213445" name="Line 5"/>
          <p:cNvSpPr>
            <a:spLocks noChangeShapeType="1"/>
          </p:cNvSpPr>
          <p:nvPr/>
        </p:nvSpPr>
        <p:spPr bwMode="auto">
          <a:xfrm flipV="1">
            <a:off x="4826000" y="4076700"/>
            <a:ext cx="1149350" cy="140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46" name="Line 6"/>
          <p:cNvSpPr>
            <a:spLocks noChangeShapeType="1"/>
          </p:cNvSpPr>
          <p:nvPr/>
        </p:nvSpPr>
        <p:spPr bwMode="auto">
          <a:xfrm flipH="1">
            <a:off x="4826000" y="3949700"/>
            <a:ext cx="2555875" cy="153670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47" name="Text Box 7"/>
          <p:cNvSpPr txBox="1">
            <a:spLocks noChangeArrowheads="1"/>
          </p:cNvSpPr>
          <p:nvPr/>
        </p:nvSpPr>
        <p:spPr bwMode="auto">
          <a:xfrm flipH="1">
            <a:off x="7526338" y="2946400"/>
            <a:ext cx="732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Eye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rot="19496155" flipH="1">
            <a:off x="7381875" y="3436937"/>
            <a:ext cx="641350" cy="528638"/>
            <a:chOff x="1584" y="2064"/>
            <a:chExt cx="291" cy="240"/>
          </a:xfrm>
        </p:grpSpPr>
        <p:sp>
          <p:nvSpPr>
            <p:cNvPr id="1213449" name="Line 9"/>
            <p:cNvSpPr>
              <a:spLocks noChangeShapeType="1"/>
            </p:cNvSpPr>
            <p:nvPr/>
          </p:nvSpPr>
          <p:spPr bwMode="auto">
            <a:xfrm flipV="1">
              <a:off x="1584" y="2064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13450" name="Line 10"/>
            <p:cNvSpPr>
              <a:spLocks noChangeShapeType="1"/>
            </p:cNvSpPr>
            <p:nvPr/>
          </p:nvSpPr>
          <p:spPr bwMode="auto">
            <a:xfrm>
              <a:off x="1584" y="2208"/>
              <a:ext cx="28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13451" name="Freeform 11"/>
            <p:cNvSpPr>
              <a:spLocks/>
            </p:cNvSpPr>
            <p:nvPr/>
          </p:nvSpPr>
          <p:spPr bwMode="auto">
            <a:xfrm>
              <a:off x="1794" y="2094"/>
              <a:ext cx="81" cy="19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7" y="36"/>
                </a:cxn>
                <a:cxn ang="0">
                  <a:pos x="42" y="177"/>
                </a:cxn>
                <a:cxn ang="0">
                  <a:pos x="21" y="189"/>
                </a:cxn>
                <a:cxn ang="0">
                  <a:pos x="9" y="162"/>
                </a:cxn>
                <a:cxn ang="0">
                  <a:pos x="6" y="153"/>
                </a:cxn>
                <a:cxn ang="0">
                  <a:pos x="6" y="60"/>
                </a:cxn>
                <a:cxn ang="0">
                  <a:pos x="24" y="0"/>
                </a:cxn>
              </a:cxnLst>
              <a:rect l="0" t="0" r="r" b="b"/>
              <a:pathLst>
                <a:path w="81" h="193">
                  <a:moveTo>
                    <a:pt x="24" y="0"/>
                  </a:moveTo>
                  <a:cubicBezTo>
                    <a:pt x="42" y="6"/>
                    <a:pt x="51" y="18"/>
                    <a:pt x="57" y="36"/>
                  </a:cubicBezTo>
                  <a:cubicBezTo>
                    <a:pt x="57" y="48"/>
                    <a:pt x="81" y="151"/>
                    <a:pt x="42" y="177"/>
                  </a:cubicBezTo>
                  <a:cubicBezTo>
                    <a:pt x="38" y="190"/>
                    <a:pt x="34" y="193"/>
                    <a:pt x="21" y="189"/>
                  </a:cubicBezTo>
                  <a:cubicBezTo>
                    <a:pt x="11" y="175"/>
                    <a:pt x="16" y="183"/>
                    <a:pt x="9" y="162"/>
                  </a:cubicBezTo>
                  <a:cubicBezTo>
                    <a:pt x="8" y="159"/>
                    <a:pt x="6" y="153"/>
                    <a:pt x="6" y="153"/>
                  </a:cubicBezTo>
                  <a:cubicBezTo>
                    <a:pt x="0" y="114"/>
                    <a:pt x="0" y="120"/>
                    <a:pt x="6" y="60"/>
                  </a:cubicBezTo>
                  <a:cubicBezTo>
                    <a:pt x="8" y="40"/>
                    <a:pt x="34" y="2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213452" name="Rectangle 12"/>
          <p:cNvSpPr>
            <a:spLocks noChangeArrowheads="1"/>
          </p:cNvSpPr>
          <p:nvPr/>
        </p:nvSpPr>
        <p:spPr bwMode="auto">
          <a:xfrm flipH="1">
            <a:off x="5743575" y="5003800"/>
            <a:ext cx="38985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V</a:t>
            </a:r>
          </a:p>
        </p:txBody>
      </p:sp>
      <p:sp>
        <p:nvSpPr>
          <p:cNvPr id="1213453" name="Line 13"/>
          <p:cNvSpPr>
            <a:spLocks noChangeShapeType="1"/>
          </p:cNvSpPr>
          <p:nvPr/>
        </p:nvSpPr>
        <p:spPr bwMode="auto">
          <a:xfrm flipH="1">
            <a:off x="4826000" y="4627562"/>
            <a:ext cx="1430338" cy="858838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54" name="Rectangle 14"/>
          <p:cNvSpPr>
            <a:spLocks noChangeArrowheads="1"/>
          </p:cNvSpPr>
          <p:nvPr/>
        </p:nvSpPr>
        <p:spPr bwMode="auto">
          <a:xfrm flipH="1">
            <a:off x="5284788" y="4165600"/>
            <a:ext cx="407484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R</a:t>
            </a:r>
          </a:p>
        </p:txBody>
      </p:sp>
      <p:sp>
        <p:nvSpPr>
          <p:cNvPr id="1213455" name="Rectangle 15"/>
          <p:cNvSpPr>
            <a:spLocks noChangeArrowheads="1"/>
          </p:cNvSpPr>
          <p:nvPr/>
        </p:nvSpPr>
        <p:spPr bwMode="auto">
          <a:xfrm flipH="1">
            <a:off x="4602163" y="3175000"/>
            <a:ext cx="407484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N</a:t>
            </a:r>
          </a:p>
        </p:txBody>
      </p:sp>
      <p:sp>
        <p:nvSpPr>
          <p:cNvPr id="1213456" name="Rectangle 16"/>
          <p:cNvSpPr>
            <a:spLocks noChangeArrowheads="1"/>
          </p:cNvSpPr>
          <p:nvPr/>
        </p:nvSpPr>
        <p:spPr bwMode="auto">
          <a:xfrm flipH="1">
            <a:off x="3978275" y="4165600"/>
            <a:ext cx="269626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I</a:t>
            </a:r>
          </a:p>
        </p:txBody>
      </p:sp>
      <p:sp>
        <p:nvSpPr>
          <p:cNvPr id="1213457" name="Line 17"/>
          <p:cNvSpPr>
            <a:spLocks noChangeShapeType="1"/>
          </p:cNvSpPr>
          <p:nvPr/>
        </p:nvSpPr>
        <p:spPr bwMode="auto">
          <a:xfrm rot="5400000" flipV="1">
            <a:off x="2491582" y="3509168"/>
            <a:ext cx="304800" cy="460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58" name="Line 18"/>
          <p:cNvSpPr>
            <a:spLocks noChangeShapeType="1"/>
          </p:cNvSpPr>
          <p:nvPr/>
        </p:nvSpPr>
        <p:spPr bwMode="auto">
          <a:xfrm rot="-8100000" flipH="1" flipV="1">
            <a:off x="2762251" y="3406774"/>
            <a:ext cx="228600" cy="1047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59" name="Line 19"/>
          <p:cNvSpPr>
            <a:spLocks noChangeShapeType="1"/>
          </p:cNvSpPr>
          <p:nvPr/>
        </p:nvSpPr>
        <p:spPr bwMode="auto">
          <a:xfrm rot="-10800000" flipH="1" flipV="1">
            <a:off x="2971800" y="3303587"/>
            <a:ext cx="180975" cy="1825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60" name="Line 20"/>
          <p:cNvSpPr>
            <a:spLocks noChangeShapeType="1"/>
          </p:cNvSpPr>
          <p:nvPr/>
        </p:nvSpPr>
        <p:spPr bwMode="auto">
          <a:xfrm rot="-13500000" flipH="1" flipV="1">
            <a:off x="3276600" y="2998787"/>
            <a:ext cx="180975" cy="1809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61" name="Line 21"/>
          <p:cNvSpPr>
            <a:spLocks noChangeShapeType="1"/>
          </p:cNvSpPr>
          <p:nvPr/>
        </p:nvSpPr>
        <p:spPr bwMode="auto">
          <a:xfrm rot="16200000" flipH="1">
            <a:off x="3176587" y="3127375"/>
            <a:ext cx="123825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62" name="Line 22"/>
          <p:cNvSpPr>
            <a:spLocks noChangeShapeType="1"/>
          </p:cNvSpPr>
          <p:nvPr/>
        </p:nvSpPr>
        <p:spPr bwMode="auto">
          <a:xfrm flipH="1" flipV="1">
            <a:off x="3252788" y="3562350"/>
            <a:ext cx="1573212" cy="192405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63" name="Line 23"/>
          <p:cNvSpPr>
            <a:spLocks noChangeShapeType="1"/>
          </p:cNvSpPr>
          <p:nvPr/>
        </p:nvSpPr>
        <p:spPr bwMode="auto">
          <a:xfrm flipH="1" flipV="1">
            <a:off x="4826000" y="3694112"/>
            <a:ext cx="0" cy="1792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64" name="Line 24"/>
          <p:cNvSpPr>
            <a:spLocks noChangeShapeType="1"/>
          </p:cNvSpPr>
          <p:nvPr/>
        </p:nvSpPr>
        <p:spPr bwMode="auto">
          <a:xfrm flipH="1" flipV="1">
            <a:off x="3675063" y="4076700"/>
            <a:ext cx="1150937" cy="140970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65" name="Line 25"/>
          <p:cNvSpPr>
            <a:spLocks noChangeShapeType="1"/>
          </p:cNvSpPr>
          <p:nvPr/>
        </p:nvSpPr>
        <p:spPr bwMode="auto">
          <a:xfrm flipH="1" flipV="1">
            <a:off x="5997575" y="4921250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66" name="Line 26"/>
          <p:cNvSpPr>
            <a:spLocks noChangeShapeType="1"/>
          </p:cNvSpPr>
          <p:nvPr/>
        </p:nvSpPr>
        <p:spPr bwMode="auto">
          <a:xfrm flipH="1">
            <a:off x="5921375" y="4921250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67" name="Line 27"/>
          <p:cNvSpPr>
            <a:spLocks noChangeShapeType="1"/>
          </p:cNvSpPr>
          <p:nvPr/>
        </p:nvSpPr>
        <p:spPr bwMode="auto">
          <a:xfrm flipH="1" flipV="1">
            <a:off x="5538788" y="4089400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68" name="Line 28"/>
          <p:cNvSpPr>
            <a:spLocks noChangeShapeType="1"/>
          </p:cNvSpPr>
          <p:nvPr/>
        </p:nvSpPr>
        <p:spPr bwMode="auto">
          <a:xfrm flipH="1">
            <a:off x="5462588" y="4089400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69" name="Line 29"/>
          <p:cNvSpPr>
            <a:spLocks noChangeShapeType="1"/>
          </p:cNvSpPr>
          <p:nvPr/>
        </p:nvSpPr>
        <p:spPr bwMode="auto">
          <a:xfrm flipH="1" flipV="1">
            <a:off x="4852988" y="3098800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70" name="Line 30"/>
          <p:cNvSpPr>
            <a:spLocks noChangeShapeType="1"/>
          </p:cNvSpPr>
          <p:nvPr/>
        </p:nvSpPr>
        <p:spPr bwMode="auto">
          <a:xfrm flipH="1">
            <a:off x="4776788" y="3098800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71" name="Line 31"/>
          <p:cNvSpPr>
            <a:spLocks noChangeShapeType="1"/>
          </p:cNvSpPr>
          <p:nvPr/>
        </p:nvSpPr>
        <p:spPr bwMode="auto">
          <a:xfrm flipH="1" flipV="1">
            <a:off x="4243388" y="4089400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72" name="Line 32"/>
          <p:cNvSpPr>
            <a:spLocks noChangeShapeType="1"/>
          </p:cNvSpPr>
          <p:nvPr/>
        </p:nvSpPr>
        <p:spPr bwMode="auto">
          <a:xfrm flipH="1">
            <a:off x="4167188" y="4089400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74" name="Rectangle 34"/>
          <p:cNvSpPr>
            <a:spLocks noChangeArrowheads="1"/>
          </p:cNvSpPr>
          <p:nvPr/>
        </p:nvSpPr>
        <p:spPr bwMode="auto">
          <a:xfrm flipH="1">
            <a:off x="1371600" y="2865437"/>
            <a:ext cx="934871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Light</a:t>
            </a:r>
          </a:p>
        </p:txBody>
      </p:sp>
      <p:sp>
        <p:nvSpPr>
          <p:cNvPr id="1213475" name="Freeform 35"/>
          <p:cNvSpPr>
            <a:spLocks/>
          </p:cNvSpPr>
          <p:nvPr/>
        </p:nvSpPr>
        <p:spPr bwMode="auto">
          <a:xfrm>
            <a:off x="2438400" y="2846387"/>
            <a:ext cx="762000" cy="45720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0" y="288"/>
              </a:cxn>
              <a:cxn ang="0">
                <a:pos x="480" y="96"/>
              </a:cxn>
              <a:cxn ang="0">
                <a:pos x="432" y="0"/>
              </a:cxn>
            </a:cxnLst>
            <a:rect l="0" t="0" r="r" b="b"/>
            <a:pathLst>
              <a:path w="480" h="288">
                <a:moveTo>
                  <a:pt x="432" y="0"/>
                </a:moveTo>
                <a:lnTo>
                  <a:pt x="0" y="288"/>
                </a:lnTo>
                <a:lnTo>
                  <a:pt x="480" y="96"/>
                </a:lnTo>
                <a:lnTo>
                  <a:pt x="432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40" name="Picture 39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Lighting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General Notation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Use modified </a:t>
            </a:r>
            <a:r>
              <a:rPr lang="en-US" b="1" dirty="0" err="1"/>
              <a:t>Phong</a:t>
            </a:r>
            <a:r>
              <a:rPr lang="en-US" b="1" dirty="0"/>
              <a:t> lighting</a:t>
            </a:r>
          </a:p>
          <a:p>
            <a:pPr lvl="1"/>
            <a:r>
              <a:rPr lang="en-US" b="1" dirty="0"/>
              <a:t>similar to OpenGL</a:t>
            </a:r>
          </a:p>
          <a:p>
            <a:pPr lvl="1"/>
            <a:r>
              <a:rPr lang="en-US" b="1" dirty="0"/>
              <a:t>simulates rough and shiny surfaces</a:t>
            </a:r>
          </a:p>
          <a:p>
            <a:endParaRPr lang="en-US" b="1" dirty="0"/>
          </a:p>
        </p:txBody>
      </p:sp>
      <p:sp>
        <p:nvSpPr>
          <p:cNvPr id="1215492" name="Text Box 4"/>
          <p:cNvSpPr txBox="1">
            <a:spLocks noChangeArrowheads="1"/>
          </p:cNvSpPr>
          <p:nvPr/>
        </p:nvSpPr>
        <p:spPr bwMode="auto">
          <a:xfrm>
            <a:off x="1143000" y="2971800"/>
            <a:ext cx="62515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800" b="1" dirty="0">
                <a:latin typeface="Courier New" pitchFamily="49" charset="0"/>
              </a:rPr>
              <a:t>for each light</a:t>
            </a:r>
          </a:p>
          <a:p>
            <a:pPr>
              <a:spcBef>
                <a:spcPct val="0"/>
              </a:spcBef>
              <a:buClrTx/>
            </a:pPr>
            <a:r>
              <a:rPr lang="en-US" sz="2800" b="1" dirty="0">
                <a:latin typeface="Courier New" pitchFamily="49" charset="0"/>
              </a:rPr>
              <a:t>    I</a:t>
            </a:r>
            <a:r>
              <a:rPr lang="en-US" sz="2800" b="1" baseline="-25000" dirty="0">
                <a:latin typeface="Courier New" pitchFamily="49" charset="0"/>
              </a:rPr>
              <a:t>n</a:t>
            </a:r>
            <a:r>
              <a:rPr lang="en-US" sz="2800" b="1" dirty="0">
                <a:latin typeface="Courier New" pitchFamily="49" charset="0"/>
              </a:rPr>
              <a:t> = </a:t>
            </a:r>
            <a:r>
              <a:rPr lang="en-US" sz="2800" b="1" dirty="0" err="1">
                <a:latin typeface="Courier New" pitchFamily="49" charset="0"/>
              </a:rPr>
              <a:t>I</a:t>
            </a:r>
            <a:r>
              <a:rPr lang="en-US" sz="2800" b="1" baseline="-25000" dirty="0" err="1">
                <a:latin typeface="Courier New" pitchFamily="49" charset="0"/>
              </a:rPr>
              <a:t>ambient</a:t>
            </a:r>
            <a:r>
              <a:rPr lang="en-US" sz="2800" b="1" dirty="0" err="1">
                <a:latin typeface="Courier New" pitchFamily="49" charset="0"/>
              </a:rPr>
              <a:t>K</a:t>
            </a:r>
            <a:r>
              <a:rPr lang="en-US" sz="2800" b="1" baseline="-25000" dirty="0" err="1">
                <a:latin typeface="Courier New" pitchFamily="49" charset="0"/>
              </a:rPr>
              <a:t>ambient</a:t>
            </a:r>
            <a:r>
              <a:rPr lang="en-US" sz="2800" b="1" dirty="0">
                <a:latin typeface="Courier New" pitchFamily="49" charset="0"/>
              </a:rPr>
              <a:t> +</a:t>
            </a:r>
          </a:p>
          <a:p>
            <a:pPr>
              <a:spcBef>
                <a:spcPct val="0"/>
              </a:spcBef>
              <a:buClrTx/>
            </a:pPr>
            <a:r>
              <a:rPr lang="en-US" sz="2800" b="1" dirty="0">
                <a:latin typeface="Courier New" pitchFamily="49" charset="0"/>
              </a:rPr>
              <a:t>	    </a:t>
            </a:r>
            <a:r>
              <a:rPr lang="en-US" sz="2800" b="1" dirty="0" err="1">
                <a:latin typeface="Courier New" pitchFamily="49" charset="0"/>
              </a:rPr>
              <a:t>I</a:t>
            </a:r>
            <a:r>
              <a:rPr lang="en-US" sz="2800" b="1" baseline="-25000" dirty="0" err="1">
                <a:latin typeface="Courier New" pitchFamily="49" charset="0"/>
              </a:rPr>
              <a:t>diffuse</a:t>
            </a:r>
            <a:r>
              <a:rPr lang="en-US" sz="2800" b="1" dirty="0" err="1">
                <a:latin typeface="Courier New" pitchFamily="49" charset="0"/>
              </a:rPr>
              <a:t>K</a:t>
            </a:r>
            <a:r>
              <a:rPr lang="en-US" sz="2800" b="1" baseline="-25000" dirty="0" err="1">
                <a:latin typeface="Courier New" pitchFamily="49" charset="0"/>
              </a:rPr>
              <a:t>diffuse</a:t>
            </a:r>
            <a:r>
              <a:rPr lang="en-US" sz="2800" b="1" dirty="0">
                <a:latin typeface="Courier New" pitchFamily="49" charset="0"/>
              </a:rPr>
              <a:t> (L</a:t>
            </a:r>
            <a:r>
              <a:rPr lang="en-US" sz="2800" b="1" baseline="30000" dirty="0">
                <a:latin typeface="Courier New" pitchFamily="49" charset="0"/>
              </a:rPr>
              <a:t>.</a:t>
            </a:r>
            <a:r>
              <a:rPr lang="en-US" sz="2800" b="1" dirty="0">
                <a:latin typeface="Courier New" pitchFamily="49" charset="0"/>
              </a:rPr>
              <a:t>N) +</a:t>
            </a:r>
          </a:p>
          <a:p>
            <a:pPr>
              <a:spcBef>
                <a:spcPct val="0"/>
              </a:spcBef>
              <a:buClrTx/>
            </a:pPr>
            <a:r>
              <a:rPr lang="en-US" sz="2800" b="1" dirty="0">
                <a:latin typeface="Courier New" pitchFamily="49" charset="0"/>
              </a:rPr>
              <a:t>	    </a:t>
            </a:r>
            <a:r>
              <a:rPr lang="en-US" sz="2800" b="1" dirty="0" err="1">
                <a:latin typeface="Courier New" pitchFamily="49" charset="0"/>
              </a:rPr>
              <a:t>I</a:t>
            </a:r>
            <a:r>
              <a:rPr lang="en-US" sz="2800" b="1" baseline="-25000" dirty="0" err="1">
                <a:latin typeface="Courier New" pitchFamily="49" charset="0"/>
              </a:rPr>
              <a:t>specular</a:t>
            </a:r>
            <a:r>
              <a:rPr lang="en-US" sz="2800" b="1" dirty="0" err="1">
                <a:latin typeface="Courier New" pitchFamily="49" charset="0"/>
              </a:rPr>
              <a:t>K</a:t>
            </a:r>
            <a:r>
              <a:rPr lang="en-US" sz="2800" b="1" baseline="-25000" dirty="0" err="1">
                <a:latin typeface="Courier New" pitchFamily="49" charset="0"/>
              </a:rPr>
              <a:t>specular</a:t>
            </a:r>
            <a:r>
              <a:rPr lang="en-US" sz="2800" b="1" dirty="0">
                <a:latin typeface="Courier New" pitchFamily="49" charset="0"/>
              </a:rPr>
              <a:t> (R</a:t>
            </a:r>
            <a:r>
              <a:rPr lang="en-US" sz="2800" b="1" baseline="30000" dirty="0">
                <a:latin typeface="Courier New" pitchFamily="49" charset="0"/>
              </a:rPr>
              <a:t>.</a:t>
            </a:r>
            <a:r>
              <a:rPr lang="en-US" sz="2800" b="1" dirty="0">
                <a:latin typeface="Courier New" pitchFamily="49" charset="0"/>
              </a:rPr>
              <a:t>V)</a:t>
            </a:r>
            <a:r>
              <a:rPr lang="en-US" sz="2800" b="1" baseline="30000" dirty="0">
                <a:latin typeface="Courier New" pitchFamily="49" charset="0"/>
              </a:rPr>
              <a:t>n</a:t>
            </a:r>
            <a:r>
              <a:rPr lang="en-US" sz="2800" b="1" dirty="0">
                <a:latin typeface="Courier New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</a:pPr>
            <a:r>
              <a:rPr lang="en-US" sz="2800" b="1" dirty="0">
                <a:latin typeface="Courier New" pitchFamily="49" charset="0"/>
              </a:rPr>
              <a:t>    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9" name="Picture 8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Lighting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Modified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Phong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Illumination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72400" cy="4597400"/>
          </a:xfrm>
        </p:spPr>
        <p:txBody>
          <a:bodyPr/>
          <a:lstStyle/>
          <a:p>
            <a:r>
              <a:rPr lang="en-US" sz="2400" b="1" dirty="0" err="1">
                <a:latin typeface="Courier New" pitchFamily="49" charset="0"/>
              </a:rPr>
              <a:t>I</a:t>
            </a:r>
            <a:r>
              <a:rPr lang="en-US" sz="2400" b="1" baseline="-25000" dirty="0" err="1">
                <a:latin typeface="Courier New" pitchFamily="49" charset="0"/>
              </a:rPr>
              <a:t>ambient</a:t>
            </a:r>
            <a:r>
              <a:rPr lang="en-US" sz="2400" b="1" baseline="-25000" dirty="0">
                <a:latin typeface="Courier New" pitchFamily="49" charset="0"/>
              </a:rPr>
              <a:t> </a:t>
            </a:r>
            <a:r>
              <a:rPr lang="en-US" b="1" dirty="0" smtClean="0"/>
              <a:t>– simulates indirect </a:t>
            </a:r>
            <a:r>
              <a:rPr lang="en-US" b="1" dirty="0"/>
              <a:t>lighting in a </a:t>
            </a:r>
            <a:r>
              <a:rPr lang="en-US" b="1" dirty="0" smtClean="0"/>
              <a:t>scene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May not need for RT!</a:t>
            </a:r>
            <a:endParaRPr lang="en-US" b="1" dirty="0"/>
          </a:p>
        </p:txBody>
      </p:sp>
      <p:sp>
        <p:nvSpPr>
          <p:cNvPr id="1217540" name="Oval 4"/>
          <p:cNvSpPr>
            <a:spLocks noChangeArrowheads="1"/>
          </p:cNvSpPr>
          <p:nvPr/>
        </p:nvSpPr>
        <p:spPr bwMode="auto">
          <a:xfrm>
            <a:off x="4343400" y="3505200"/>
            <a:ext cx="762000" cy="762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66FF33"/>
              </a:gs>
            </a:gsLst>
            <a:lin ang="27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7545" name="Rectangle 9"/>
          <p:cNvSpPr>
            <a:spLocks noChangeArrowheads="1"/>
          </p:cNvSpPr>
          <p:nvPr/>
        </p:nvSpPr>
        <p:spPr bwMode="auto">
          <a:xfrm rot="-1358418">
            <a:off x="3886200" y="2086774"/>
            <a:ext cx="685800" cy="6858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  <a:scene3d>
            <a:camera prst="legacyPerspectiveTopRight">
              <a:rot lat="300000" lon="21299999" rev="0"/>
            </a:camera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17546" name="Rectangle 10"/>
          <p:cNvSpPr>
            <a:spLocks noChangeArrowheads="1"/>
          </p:cNvSpPr>
          <p:nvPr/>
        </p:nvSpPr>
        <p:spPr bwMode="auto">
          <a:xfrm rot="-1151394">
            <a:off x="2743200" y="4267200"/>
            <a:ext cx="685800" cy="6858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  <a:scene3d>
            <a:camera prst="legacyPerspectiveTopRight">
              <a:rot lat="300000" lon="21299999" rev="0"/>
            </a:camera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+mn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392488" y="2772574"/>
            <a:ext cx="2703512" cy="1865313"/>
            <a:chOff x="3392488" y="2772574"/>
            <a:chExt cx="2703512" cy="1865313"/>
          </a:xfrm>
        </p:grpSpPr>
        <p:sp>
          <p:nvSpPr>
            <p:cNvPr id="1217547" name="Line 11"/>
            <p:cNvSpPr>
              <a:spLocks noChangeShapeType="1"/>
            </p:cNvSpPr>
            <p:nvPr/>
          </p:nvSpPr>
          <p:spPr bwMode="auto">
            <a:xfrm flipH="1" flipV="1">
              <a:off x="4419600" y="2772574"/>
              <a:ext cx="1676400" cy="1524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17549" name="Line 13"/>
            <p:cNvSpPr>
              <a:spLocks noChangeShapeType="1"/>
            </p:cNvSpPr>
            <p:nvPr/>
          </p:nvSpPr>
          <p:spPr bwMode="auto">
            <a:xfrm flipH="1" flipV="1">
              <a:off x="3392488" y="4591849"/>
              <a:ext cx="2532062" cy="460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392488" y="2772574"/>
            <a:ext cx="1044575" cy="1819275"/>
            <a:chOff x="3392488" y="2772574"/>
            <a:chExt cx="1044575" cy="1819275"/>
          </a:xfrm>
        </p:grpSpPr>
        <p:sp>
          <p:nvSpPr>
            <p:cNvPr id="1217548" name="Line 12"/>
            <p:cNvSpPr>
              <a:spLocks noChangeShapeType="1"/>
            </p:cNvSpPr>
            <p:nvPr/>
          </p:nvSpPr>
          <p:spPr bwMode="auto">
            <a:xfrm>
              <a:off x="4419600" y="2772574"/>
              <a:ext cx="17463" cy="971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17550" name="Line 14"/>
            <p:cNvSpPr>
              <a:spLocks noChangeShapeType="1"/>
            </p:cNvSpPr>
            <p:nvPr/>
          </p:nvSpPr>
          <p:spPr bwMode="auto">
            <a:xfrm flipV="1">
              <a:off x="3392488" y="3766349"/>
              <a:ext cx="987425" cy="8255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19200" y="2315374"/>
            <a:ext cx="1403350" cy="528638"/>
            <a:chOff x="1219200" y="2315374"/>
            <a:chExt cx="1403350" cy="528638"/>
          </a:xfrm>
        </p:grpSpPr>
        <p:grpSp>
          <p:nvGrpSpPr>
            <p:cNvPr id="2" name="Group 5"/>
            <p:cNvGrpSpPr>
              <a:grpSpLocks/>
            </p:cNvGrpSpPr>
            <p:nvPr/>
          </p:nvGrpSpPr>
          <p:grpSpPr bwMode="auto">
            <a:xfrm rot="2103845">
              <a:off x="1981200" y="2315374"/>
              <a:ext cx="641350" cy="528638"/>
              <a:chOff x="1584" y="2064"/>
              <a:chExt cx="291" cy="240"/>
            </a:xfrm>
          </p:grpSpPr>
          <p:sp>
            <p:nvSpPr>
              <p:cNvPr id="1217542" name="Line 6"/>
              <p:cNvSpPr>
                <a:spLocks noChangeShapeType="1"/>
              </p:cNvSpPr>
              <p:nvPr/>
            </p:nvSpPr>
            <p:spPr bwMode="auto">
              <a:xfrm flipV="1">
                <a:off x="1584" y="2064"/>
                <a:ext cx="288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17543" name="Line 7"/>
              <p:cNvSpPr>
                <a:spLocks noChangeShapeType="1"/>
              </p:cNvSpPr>
              <p:nvPr/>
            </p:nvSpPr>
            <p:spPr bwMode="auto">
              <a:xfrm>
                <a:off x="1584" y="2208"/>
                <a:ext cx="28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17544" name="Freeform 8"/>
              <p:cNvSpPr>
                <a:spLocks/>
              </p:cNvSpPr>
              <p:nvPr/>
            </p:nvSpPr>
            <p:spPr bwMode="auto">
              <a:xfrm>
                <a:off x="1794" y="2094"/>
                <a:ext cx="81" cy="19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57" y="36"/>
                  </a:cxn>
                  <a:cxn ang="0">
                    <a:pos x="42" y="177"/>
                  </a:cxn>
                  <a:cxn ang="0">
                    <a:pos x="21" y="189"/>
                  </a:cxn>
                  <a:cxn ang="0">
                    <a:pos x="9" y="162"/>
                  </a:cxn>
                  <a:cxn ang="0">
                    <a:pos x="6" y="153"/>
                  </a:cxn>
                  <a:cxn ang="0">
                    <a:pos x="6" y="60"/>
                  </a:cxn>
                  <a:cxn ang="0">
                    <a:pos x="24" y="0"/>
                  </a:cxn>
                </a:cxnLst>
                <a:rect l="0" t="0" r="r" b="b"/>
                <a:pathLst>
                  <a:path w="81" h="193">
                    <a:moveTo>
                      <a:pt x="24" y="0"/>
                    </a:moveTo>
                    <a:cubicBezTo>
                      <a:pt x="42" y="6"/>
                      <a:pt x="51" y="18"/>
                      <a:pt x="57" y="36"/>
                    </a:cubicBezTo>
                    <a:cubicBezTo>
                      <a:pt x="57" y="48"/>
                      <a:pt x="81" y="151"/>
                      <a:pt x="42" y="177"/>
                    </a:cubicBezTo>
                    <a:cubicBezTo>
                      <a:pt x="38" y="190"/>
                      <a:pt x="34" y="193"/>
                      <a:pt x="21" y="189"/>
                    </a:cubicBezTo>
                    <a:cubicBezTo>
                      <a:pt x="11" y="175"/>
                      <a:pt x="16" y="183"/>
                      <a:pt x="9" y="162"/>
                    </a:cubicBezTo>
                    <a:cubicBezTo>
                      <a:pt x="8" y="159"/>
                      <a:pt x="6" y="153"/>
                      <a:pt x="6" y="153"/>
                    </a:cubicBezTo>
                    <a:cubicBezTo>
                      <a:pt x="0" y="114"/>
                      <a:pt x="0" y="120"/>
                      <a:pt x="6" y="60"/>
                    </a:cubicBezTo>
                    <a:cubicBezTo>
                      <a:pt x="8" y="40"/>
                      <a:pt x="34" y="20"/>
                      <a:pt x="2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217551" name="Text Box 15"/>
            <p:cNvSpPr txBox="1">
              <a:spLocks noChangeArrowheads="1"/>
            </p:cNvSpPr>
            <p:nvPr/>
          </p:nvSpPr>
          <p:spPr bwMode="auto">
            <a:xfrm>
              <a:off x="1219200" y="2315374"/>
              <a:ext cx="7328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400" b="1" dirty="0">
                  <a:latin typeface="+mn-lt"/>
                </a:rPr>
                <a:t>Eye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91200" y="4220374"/>
            <a:ext cx="2077871" cy="688975"/>
            <a:chOff x="5791200" y="4220374"/>
            <a:chExt cx="2077871" cy="688975"/>
          </a:xfrm>
        </p:grpSpPr>
        <p:sp>
          <p:nvSpPr>
            <p:cNvPr id="1217552" name="Text Box 16"/>
            <p:cNvSpPr txBox="1">
              <a:spLocks noChangeArrowheads="1"/>
            </p:cNvSpPr>
            <p:nvPr/>
          </p:nvSpPr>
          <p:spPr bwMode="auto">
            <a:xfrm>
              <a:off x="6934200" y="4220374"/>
              <a:ext cx="9348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400" b="1" dirty="0">
                  <a:latin typeface="+mn-lt"/>
                </a:rPr>
                <a:t>Light</a:t>
              </a: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 rot="-1769712" flipH="1" flipV="1">
              <a:off x="5791200" y="4220374"/>
              <a:ext cx="838200" cy="688975"/>
              <a:chOff x="4224" y="2304"/>
              <a:chExt cx="642" cy="528"/>
            </a:xfrm>
          </p:grpSpPr>
          <p:sp>
            <p:nvSpPr>
              <p:cNvPr id="1217554" name="Line 18"/>
              <p:cNvSpPr>
                <a:spLocks noChangeShapeType="1"/>
              </p:cNvSpPr>
              <p:nvPr/>
            </p:nvSpPr>
            <p:spPr bwMode="auto">
              <a:xfrm rot="5400000" flipV="1">
                <a:off x="4258" y="2721"/>
                <a:ext cx="192" cy="29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17555" name="Line 19"/>
              <p:cNvSpPr>
                <a:spLocks noChangeShapeType="1"/>
              </p:cNvSpPr>
              <p:nvPr/>
            </p:nvSpPr>
            <p:spPr bwMode="auto">
              <a:xfrm rot="-8100000" flipH="1" flipV="1">
                <a:off x="4428" y="2657"/>
                <a:ext cx="144" cy="6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17556" name="Line 20"/>
              <p:cNvSpPr>
                <a:spLocks noChangeShapeType="1"/>
              </p:cNvSpPr>
              <p:nvPr/>
            </p:nvSpPr>
            <p:spPr bwMode="auto">
              <a:xfrm rot="-10800000" flipH="1" flipV="1">
                <a:off x="4560" y="2592"/>
                <a:ext cx="114" cy="11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17557" name="Line 21"/>
              <p:cNvSpPr>
                <a:spLocks noChangeShapeType="1"/>
              </p:cNvSpPr>
              <p:nvPr/>
            </p:nvSpPr>
            <p:spPr bwMode="auto">
              <a:xfrm rot="-13500000" flipH="1" flipV="1">
                <a:off x="4752" y="2400"/>
                <a:ext cx="114" cy="11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17558" name="Line 22"/>
              <p:cNvSpPr>
                <a:spLocks noChangeShapeType="1"/>
              </p:cNvSpPr>
              <p:nvPr/>
            </p:nvSpPr>
            <p:spPr bwMode="auto">
              <a:xfrm rot="16200000" flipH="1">
                <a:off x="4689" y="2481"/>
                <a:ext cx="78" cy="14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17559" name="Freeform 23"/>
              <p:cNvSpPr>
                <a:spLocks/>
              </p:cNvSpPr>
              <p:nvPr/>
            </p:nvSpPr>
            <p:spPr bwMode="auto">
              <a:xfrm>
                <a:off x="4224" y="2304"/>
                <a:ext cx="480" cy="288"/>
              </a:xfrm>
              <a:custGeom>
                <a:avLst/>
                <a:gdLst/>
                <a:ahLst/>
                <a:cxnLst>
                  <a:cxn ang="0">
                    <a:pos x="432" y="0"/>
                  </a:cxn>
                  <a:cxn ang="0">
                    <a:pos x="0" y="288"/>
                  </a:cxn>
                  <a:cxn ang="0">
                    <a:pos x="480" y="96"/>
                  </a:cxn>
                  <a:cxn ang="0">
                    <a:pos x="432" y="0"/>
                  </a:cxn>
                </a:cxnLst>
                <a:rect l="0" t="0" r="r" b="b"/>
                <a:pathLst>
                  <a:path w="480" h="288">
                    <a:moveTo>
                      <a:pt x="432" y="0"/>
                    </a:moveTo>
                    <a:lnTo>
                      <a:pt x="0" y="288"/>
                    </a:lnTo>
                    <a:lnTo>
                      <a:pt x="480" y="96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28" name="Picture 27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Ambient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7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7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1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7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7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1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17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7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1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40" grpId="0" animBg="1"/>
      <p:bldP spid="1217545" grpId="0" animBg="1"/>
      <p:bldP spid="12175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8" name="Oval 4"/>
          <p:cNvSpPr>
            <a:spLocks noChangeArrowheads="1"/>
          </p:cNvSpPr>
          <p:nvPr/>
        </p:nvSpPr>
        <p:spPr bwMode="auto">
          <a:xfrm>
            <a:off x="1752600" y="4034185"/>
            <a:ext cx="762000" cy="762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66FF33"/>
              </a:gs>
            </a:gsLst>
            <a:lin ang="27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 rot="20921808">
            <a:off x="2289996" y="4078972"/>
            <a:ext cx="734088" cy="800823"/>
            <a:chOff x="2743200" y="3276600"/>
            <a:chExt cx="838200" cy="914400"/>
          </a:xfrm>
        </p:grpSpPr>
        <p:sp>
          <p:nvSpPr>
            <p:cNvPr id="43" name="Line 9"/>
            <p:cNvSpPr>
              <a:spLocks noChangeShapeType="1"/>
            </p:cNvSpPr>
            <p:nvPr/>
          </p:nvSpPr>
          <p:spPr bwMode="auto">
            <a:xfrm flipV="1">
              <a:off x="2971800" y="3352800"/>
              <a:ext cx="381000" cy="38100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4" name="Line 9"/>
            <p:cNvSpPr>
              <a:spLocks noChangeShapeType="1"/>
            </p:cNvSpPr>
            <p:nvPr/>
          </p:nvSpPr>
          <p:spPr bwMode="auto">
            <a:xfrm flipV="1">
              <a:off x="2971800" y="3276600"/>
              <a:ext cx="228600" cy="45720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 flipV="1">
              <a:off x="2971800" y="3505200"/>
              <a:ext cx="533400" cy="22860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 flipV="1">
              <a:off x="2971800" y="3657600"/>
              <a:ext cx="609600" cy="7620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7" name="Line 9"/>
            <p:cNvSpPr>
              <a:spLocks noChangeShapeType="1"/>
            </p:cNvSpPr>
            <p:nvPr/>
          </p:nvSpPr>
          <p:spPr bwMode="auto">
            <a:xfrm flipH="1">
              <a:off x="2743200" y="3733800"/>
              <a:ext cx="228600" cy="38100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rot="5400000">
              <a:off x="2705100" y="3924300"/>
              <a:ext cx="457200" cy="7620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9" name="Line 9"/>
            <p:cNvSpPr>
              <a:spLocks noChangeShapeType="1"/>
            </p:cNvSpPr>
            <p:nvPr/>
          </p:nvSpPr>
          <p:spPr bwMode="auto">
            <a:xfrm>
              <a:off x="2971800" y="3733800"/>
              <a:ext cx="76200" cy="45720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0" name="Line 9"/>
            <p:cNvSpPr>
              <a:spLocks noChangeShapeType="1"/>
            </p:cNvSpPr>
            <p:nvPr/>
          </p:nvSpPr>
          <p:spPr bwMode="auto">
            <a:xfrm>
              <a:off x="2971800" y="3733800"/>
              <a:ext cx="228600" cy="45720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>
              <a:off x="2971800" y="3733800"/>
              <a:ext cx="533400" cy="15240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2" name="Line 9"/>
            <p:cNvSpPr>
              <a:spLocks noChangeShapeType="1"/>
            </p:cNvSpPr>
            <p:nvPr/>
          </p:nvSpPr>
          <p:spPr bwMode="auto">
            <a:xfrm>
              <a:off x="2971800" y="3733800"/>
              <a:ext cx="381000" cy="38100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806700" y="3352800"/>
            <a:ext cx="698500" cy="762000"/>
            <a:chOff x="2743200" y="3276600"/>
            <a:chExt cx="838200" cy="914400"/>
          </a:xfrm>
        </p:grpSpPr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V="1">
              <a:off x="2971800" y="3352800"/>
              <a:ext cx="381000" cy="38100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 flipV="1">
              <a:off x="2971800" y="3276600"/>
              <a:ext cx="228600" cy="45720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 flipV="1">
              <a:off x="2971800" y="3505200"/>
              <a:ext cx="533400" cy="22860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" name="Line 9"/>
            <p:cNvSpPr>
              <a:spLocks noChangeShapeType="1"/>
            </p:cNvSpPr>
            <p:nvPr/>
          </p:nvSpPr>
          <p:spPr bwMode="auto">
            <a:xfrm flipV="1">
              <a:off x="2971800" y="3657600"/>
              <a:ext cx="609600" cy="7620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 flipH="1">
              <a:off x="2743200" y="3733800"/>
              <a:ext cx="228600" cy="38100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rot="5400000">
              <a:off x="2705100" y="3924300"/>
              <a:ext cx="457200" cy="7620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2971800" y="3733800"/>
              <a:ext cx="76200" cy="45720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>
              <a:off x="2971800" y="3733800"/>
              <a:ext cx="228600" cy="45720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2971800" y="3733800"/>
              <a:ext cx="533400" cy="15240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0" name="Line 9"/>
            <p:cNvSpPr>
              <a:spLocks noChangeShapeType="1"/>
            </p:cNvSpPr>
            <p:nvPr/>
          </p:nvSpPr>
          <p:spPr bwMode="auto">
            <a:xfrm>
              <a:off x="2971800" y="3733800"/>
              <a:ext cx="381000" cy="38100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sz="2400" b="1" dirty="0" err="1">
                <a:latin typeface="Courier New" pitchFamily="49" charset="0"/>
              </a:rPr>
              <a:t>I</a:t>
            </a:r>
            <a:r>
              <a:rPr lang="en-US" sz="2400" b="1" baseline="-25000" dirty="0" err="1">
                <a:latin typeface="Courier New" pitchFamily="49" charset="0"/>
              </a:rPr>
              <a:t>diffuse</a:t>
            </a:r>
            <a:r>
              <a:rPr lang="en-US" sz="2400" b="1" baseline="-25000" dirty="0">
                <a:latin typeface="Courier New" pitchFamily="49" charset="0"/>
              </a:rPr>
              <a:t> </a:t>
            </a:r>
            <a:r>
              <a:rPr lang="en-US" b="1" dirty="0" smtClean="0"/>
              <a:t>– simulates </a:t>
            </a:r>
            <a:r>
              <a:rPr lang="en-US" b="1" dirty="0"/>
              <a:t>direct lighting </a:t>
            </a:r>
            <a:r>
              <a:rPr lang="en-US" b="1" dirty="0" smtClean="0"/>
              <a:t>on </a:t>
            </a:r>
            <a:r>
              <a:rPr lang="en-US" b="1" dirty="0"/>
              <a:t>rough surface</a:t>
            </a:r>
          </a:p>
          <a:p>
            <a:r>
              <a:rPr lang="en-US" b="1" dirty="0" smtClean="0"/>
              <a:t>Viewer-independent</a:t>
            </a:r>
            <a:endParaRPr lang="en-US" b="1" dirty="0"/>
          </a:p>
          <a:p>
            <a:r>
              <a:rPr lang="en-US" b="1" dirty="0"/>
              <a:t>Paper, rough wood, brick, etc...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638800" y="3048000"/>
            <a:ext cx="1174922" cy="704910"/>
            <a:chOff x="5638800" y="3043585"/>
            <a:chExt cx="1174922" cy="704910"/>
          </a:xfrm>
        </p:grpSpPr>
        <p:grpSp>
          <p:nvGrpSpPr>
            <p:cNvPr id="2" name="Group 5"/>
            <p:cNvGrpSpPr>
              <a:grpSpLocks/>
            </p:cNvGrpSpPr>
            <p:nvPr/>
          </p:nvGrpSpPr>
          <p:grpSpPr bwMode="auto">
            <a:xfrm rot="9931225">
              <a:off x="5638800" y="3043585"/>
              <a:ext cx="641350" cy="528638"/>
              <a:chOff x="1584" y="2064"/>
              <a:chExt cx="291" cy="240"/>
            </a:xfrm>
          </p:grpSpPr>
          <p:sp>
            <p:nvSpPr>
              <p:cNvPr id="1219590" name="Line 6"/>
              <p:cNvSpPr>
                <a:spLocks noChangeShapeType="1"/>
              </p:cNvSpPr>
              <p:nvPr/>
            </p:nvSpPr>
            <p:spPr bwMode="auto">
              <a:xfrm flipV="1">
                <a:off x="1584" y="2064"/>
                <a:ext cx="288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19591" name="Line 7"/>
              <p:cNvSpPr>
                <a:spLocks noChangeShapeType="1"/>
              </p:cNvSpPr>
              <p:nvPr/>
            </p:nvSpPr>
            <p:spPr bwMode="auto">
              <a:xfrm>
                <a:off x="1584" y="2208"/>
                <a:ext cx="28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19592" name="Freeform 8"/>
              <p:cNvSpPr>
                <a:spLocks/>
              </p:cNvSpPr>
              <p:nvPr/>
            </p:nvSpPr>
            <p:spPr bwMode="auto">
              <a:xfrm>
                <a:off x="1794" y="2094"/>
                <a:ext cx="81" cy="19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57" y="36"/>
                  </a:cxn>
                  <a:cxn ang="0">
                    <a:pos x="42" y="177"/>
                  </a:cxn>
                  <a:cxn ang="0">
                    <a:pos x="21" y="189"/>
                  </a:cxn>
                  <a:cxn ang="0">
                    <a:pos x="9" y="162"/>
                  </a:cxn>
                  <a:cxn ang="0">
                    <a:pos x="6" y="153"/>
                  </a:cxn>
                  <a:cxn ang="0">
                    <a:pos x="6" y="60"/>
                  </a:cxn>
                  <a:cxn ang="0">
                    <a:pos x="24" y="0"/>
                  </a:cxn>
                </a:cxnLst>
                <a:rect l="0" t="0" r="r" b="b"/>
                <a:pathLst>
                  <a:path w="81" h="193">
                    <a:moveTo>
                      <a:pt x="24" y="0"/>
                    </a:moveTo>
                    <a:cubicBezTo>
                      <a:pt x="42" y="6"/>
                      <a:pt x="51" y="18"/>
                      <a:pt x="57" y="36"/>
                    </a:cubicBezTo>
                    <a:cubicBezTo>
                      <a:pt x="57" y="48"/>
                      <a:pt x="81" y="151"/>
                      <a:pt x="42" y="177"/>
                    </a:cubicBezTo>
                    <a:cubicBezTo>
                      <a:pt x="38" y="190"/>
                      <a:pt x="34" y="193"/>
                      <a:pt x="21" y="189"/>
                    </a:cubicBezTo>
                    <a:cubicBezTo>
                      <a:pt x="11" y="175"/>
                      <a:pt x="16" y="183"/>
                      <a:pt x="9" y="162"/>
                    </a:cubicBezTo>
                    <a:cubicBezTo>
                      <a:pt x="8" y="159"/>
                      <a:pt x="6" y="153"/>
                      <a:pt x="6" y="153"/>
                    </a:cubicBezTo>
                    <a:cubicBezTo>
                      <a:pt x="0" y="114"/>
                      <a:pt x="0" y="120"/>
                      <a:pt x="6" y="60"/>
                    </a:cubicBezTo>
                    <a:cubicBezTo>
                      <a:pt x="8" y="40"/>
                      <a:pt x="34" y="20"/>
                      <a:pt x="2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219594" name="Text Box 10"/>
            <p:cNvSpPr txBox="1">
              <a:spLocks noChangeArrowheads="1"/>
            </p:cNvSpPr>
            <p:nvPr/>
          </p:nvSpPr>
          <p:spPr bwMode="auto">
            <a:xfrm>
              <a:off x="6172200" y="3348385"/>
              <a:ext cx="6415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000" b="1">
                  <a:latin typeface="+mn-lt"/>
                </a:rPr>
                <a:t>Eye</a:t>
              </a:r>
            </a:p>
          </p:txBody>
        </p:sp>
      </p:grpSp>
      <p:sp>
        <p:nvSpPr>
          <p:cNvPr id="1219596" name="Oval 12"/>
          <p:cNvSpPr>
            <a:spLocks noChangeArrowheads="1"/>
          </p:cNvSpPr>
          <p:nvPr/>
        </p:nvSpPr>
        <p:spPr bwMode="auto">
          <a:xfrm>
            <a:off x="2209800" y="3200400"/>
            <a:ext cx="762000" cy="762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3131"/>
              </a:gs>
            </a:gsLst>
            <a:lin ang="27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514600" y="3733799"/>
            <a:ext cx="2438400" cy="1595786"/>
            <a:chOff x="2514600" y="3733799"/>
            <a:chExt cx="2438400" cy="1595786"/>
          </a:xfrm>
        </p:grpSpPr>
        <p:sp>
          <p:nvSpPr>
            <p:cNvPr id="1219593" name="Line 9"/>
            <p:cNvSpPr>
              <a:spLocks noChangeShapeType="1"/>
            </p:cNvSpPr>
            <p:nvPr/>
          </p:nvSpPr>
          <p:spPr bwMode="auto">
            <a:xfrm flipH="1" flipV="1">
              <a:off x="2514600" y="4495800"/>
              <a:ext cx="2362200" cy="8337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19597" name="Line 13"/>
            <p:cNvSpPr>
              <a:spLocks noChangeShapeType="1"/>
            </p:cNvSpPr>
            <p:nvPr/>
          </p:nvSpPr>
          <p:spPr bwMode="auto">
            <a:xfrm flipH="1" flipV="1">
              <a:off x="2971800" y="3733799"/>
              <a:ext cx="1981200" cy="14433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76800" y="4814313"/>
            <a:ext cx="1524000" cy="752702"/>
            <a:chOff x="4876800" y="4657498"/>
            <a:chExt cx="1524000" cy="752702"/>
          </a:xfrm>
        </p:grpSpPr>
        <p:sp>
          <p:nvSpPr>
            <p:cNvPr id="1219595" name="Text Box 11"/>
            <p:cNvSpPr txBox="1">
              <a:spLocks noChangeArrowheads="1"/>
            </p:cNvSpPr>
            <p:nvPr/>
          </p:nvSpPr>
          <p:spPr bwMode="auto">
            <a:xfrm>
              <a:off x="5589359" y="5010090"/>
              <a:ext cx="8114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000" b="1" dirty="0">
                  <a:latin typeface="+mn-lt"/>
                </a:rPr>
                <a:t>Light</a:t>
              </a: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 rot="-1769712" flipH="1" flipV="1">
              <a:off x="4876800" y="4657498"/>
              <a:ext cx="838200" cy="688975"/>
              <a:chOff x="4224" y="2304"/>
              <a:chExt cx="642" cy="528"/>
            </a:xfrm>
          </p:grpSpPr>
          <p:sp>
            <p:nvSpPr>
              <p:cNvPr id="1219599" name="Line 15"/>
              <p:cNvSpPr>
                <a:spLocks noChangeShapeType="1"/>
              </p:cNvSpPr>
              <p:nvPr/>
            </p:nvSpPr>
            <p:spPr bwMode="auto">
              <a:xfrm rot="5400000" flipV="1">
                <a:off x="4258" y="2721"/>
                <a:ext cx="192" cy="29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19600" name="Line 16"/>
              <p:cNvSpPr>
                <a:spLocks noChangeShapeType="1"/>
              </p:cNvSpPr>
              <p:nvPr/>
            </p:nvSpPr>
            <p:spPr bwMode="auto">
              <a:xfrm rot="-8100000" flipH="1" flipV="1">
                <a:off x="4428" y="2657"/>
                <a:ext cx="144" cy="6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19601" name="Line 17"/>
              <p:cNvSpPr>
                <a:spLocks noChangeShapeType="1"/>
              </p:cNvSpPr>
              <p:nvPr/>
            </p:nvSpPr>
            <p:spPr bwMode="auto">
              <a:xfrm rot="-10800000" flipH="1" flipV="1">
                <a:off x="4560" y="2592"/>
                <a:ext cx="114" cy="11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19602" name="Line 18"/>
              <p:cNvSpPr>
                <a:spLocks noChangeShapeType="1"/>
              </p:cNvSpPr>
              <p:nvPr/>
            </p:nvSpPr>
            <p:spPr bwMode="auto">
              <a:xfrm rot="-13500000" flipH="1" flipV="1">
                <a:off x="4752" y="2400"/>
                <a:ext cx="114" cy="11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19603" name="Line 19"/>
              <p:cNvSpPr>
                <a:spLocks noChangeShapeType="1"/>
              </p:cNvSpPr>
              <p:nvPr/>
            </p:nvSpPr>
            <p:spPr bwMode="auto">
              <a:xfrm rot="16200000" flipH="1">
                <a:off x="4689" y="2481"/>
                <a:ext cx="78" cy="14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19604" name="Freeform 20"/>
              <p:cNvSpPr>
                <a:spLocks/>
              </p:cNvSpPr>
              <p:nvPr/>
            </p:nvSpPr>
            <p:spPr bwMode="auto">
              <a:xfrm>
                <a:off x="4224" y="2304"/>
                <a:ext cx="480" cy="288"/>
              </a:xfrm>
              <a:custGeom>
                <a:avLst/>
                <a:gdLst/>
                <a:ahLst/>
                <a:cxnLst>
                  <a:cxn ang="0">
                    <a:pos x="432" y="0"/>
                  </a:cxn>
                  <a:cxn ang="0">
                    <a:pos x="0" y="288"/>
                  </a:cxn>
                  <a:cxn ang="0">
                    <a:pos x="480" y="96"/>
                  </a:cxn>
                  <a:cxn ang="0">
                    <a:pos x="432" y="0"/>
                  </a:cxn>
                </a:cxnLst>
                <a:rect l="0" t="0" r="r" b="b"/>
                <a:pathLst>
                  <a:path w="480" h="288">
                    <a:moveTo>
                      <a:pt x="432" y="0"/>
                    </a:moveTo>
                    <a:lnTo>
                      <a:pt x="0" y="288"/>
                    </a:lnTo>
                    <a:lnTo>
                      <a:pt x="480" y="96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27" name="Picture 26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Diffuse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9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9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1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9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9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1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88" grpId="0" animBg="1"/>
      <p:bldP spid="121959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sz="2400" b="1" dirty="0" err="1">
                <a:latin typeface="Courier New" pitchFamily="49" charset="0"/>
              </a:rPr>
              <a:t>I</a:t>
            </a:r>
            <a:r>
              <a:rPr lang="en-US" sz="2400" b="1" baseline="-25000" dirty="0" err="1">
                <a:latin typeface="Courier New" pitchFamily="49" charset="0"/>
              </a:rPr>
              <a:t>specular</a:t>
            </a:r>
            <a:r>
              <a:rPr lang="en-US" sz="2400" b="1" baseline="-25000" dirty="0">
                <a:latin typeface="Courier New" pitchFamily="49" charset="0"/>
              </a:rPr>
              <a:t> </a:t>
            </a:r>
            <a:r>
              <a:rPr lang="en-US" b="1" dirty="0"/>
              <a:t>simulates direct lighting on a smooth surface</a:t>
            </a:r>
          </a:p>
          <a:p>
            <a:r>
              <a:rPr lang="en-US" b="1" dirty="0"/>
              <a:t>Viewer dependent</a:t>
            </a:r>
          </a:p>
          <a:p>
            <a:r>
              <a:rPr lang="en-US" b="1" dirty="0"/>
              <a:t>Plastic, metal, polished wood, etc...</a:t>
            </a:r>
          </a:p>
        </p:txBody>
      </p:sp>
      <p:sp>
        <p:nvSpPr>
          <p:cNvPr id="1221636" name="Oval 4"/>
          <p:cNvSpPr>
            <a:spLocks noChangeArrowheads="1"/>
          </p:cNvSpPr>
          <p:nvPr/>
        </p:nvSpPr>
        <p:spPr bwMode="auto">
          <a:xfrm>
            <a:off x="1752600" y="3886200"/>
            <a:ext cx="762000" cy="762000"/>
          </a:xfrm>
          <a:prstGeom prst="ellips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21644" name="Oval 12"/>
          <p:cNvSpPr>
            <a:spLocks noChangeArrowheads="1"/>
          </p:cNvSpPr>
          <p:nvPr/>
        </p:nvSpPr>
        <p:spPr bwMode="auto">
          <a:xfrm>
            <a:off x="2286000" y="2971800"/>
            <a:ext cx="762000" cy="762000"/>
          </a:xfrm>
          <a:prstGeom prst="ellips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362200" y="3505199"/>
            <a:ext cx="2590800" cy="1824385"/>
            <a:chOff x="2362200" y="3505199"/>
            <a:chExt cx="2590800" cy="1824385"/>
          </a:xfrm>
        </p:grpSpPr>
        <p:sp>
          <p:nvSpPr>
            <p:cNvPr id="1221641" name="Line 9"/>
            <p:cNvSpPr>
              <a:spLocks noChangeShapeType="1"/>
            </p:cNvSpPr>
            <p:nvPr/>
          </p:nvSpPr>
          <p:spPr bwMode="auto">
            <a:xfrm flipH="1" flipV="1">
              <a:off x="2362200" y="4419599"/>
              <a:ext cx="2514600" cy="909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21645" name="Line 13"/>
            <p:cNvSpPr>
              <a:spLocks noChangeShapeType="1"/>
            </p:cNvSpPr>
            <p:nvPr/>
          </p:nvSpPr>
          <p:spPr bwMode="auto">
            <a:xfrm flipH="1" flipV="1">
              <a:off x="2895600" y="3505199"/>
              <a:ext cx="2057400" cy="1671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221646" name="Freeform 14"/>
          <p:cNvSpPr>
            <a:spLocks/>
          </p:cNvSpPr>
          <p:nvPr/>
        </p:nvSpPr>
        <p:spPr bwMode="auto">
          <a:xfrm rot="8759214">
            <a:off x="2667000" y="3429000"/>
            <a:ext cx="358775" cy="163513"/>
          </a:xfrm>
          <a:custGeom>
            <a:avLst/>
            <a:gdLst/>
            <a:ahLst/>
            <a:cxnLst>
              <a:cxn ang="0">
                <a:pos x="284" y="6"/>
              </a:cxn>
              <a:cxn ang="0">
                <a:pos x="264" y="4"/>
              </a:cxn>
              <a:cxn ang="0">
                <a:pos x="248" y="0"/>
              </a:cxn>
              <a:cxn ang="0">
                <a:pos x="128" y="10"/>
              </a:cxn>
              <a:cxn ang="0">
                <a:pos x="104" y="18"/>
              </a:cxn>
              <a:cxn ang="0">
                <a:pos x="102" y="24"/>
              </a:cxn>
              <a:cxn ang="0">
                <a:pos x="88" y="26"/>
              </a:cxn>
              <a:cxn ang="0">
                <a:pos x="70" y="36"/>
              </a:cxn>
              <a:cxn ang="0">
                <a:pos x="48" y="56"/>
              </a:cxn>
              <a:cxn ang="0">
                <a:pos x="24" y="76"/>
              </a:cxn>
              <a:cxn ang="0">
                <a:pos x="12" y="90"/>
              </a:cxn>
              <a:cxn ang="0">
                <a:pos x="0" y="108"/>
              </a:cxn>
              <a:cxn ang="0">
                <a:pos x="44" y="136"/>
              </a:cxn>
              <a:cxn ang="0">
                <a:pos x="60" y="144"/>
              </a:cxn>
              <a:cxn ang="0">
                <a:pos x="86" y="118"/>
              </a:cxn>
              <a:cxn ang="0">
                <a:pos x="104" y="106"/>
              </a:cxn>
              <a:cxn ang="0">
                <a:pos x="150" y="84"/>
              </a:cxn>
              <a:cxn ang="0">
                <a:pos x="176" y="78"/>
              </a:cxn>
              <a:cxn ang="0">
                <a:pos x="274" y="86"/>
              </a:cxn>
              <a:cxn ang="0">
                <a:pos x="290" y="70"/>
              </a:cxn>
              <a:cxn ang="0">
                <a:pos x="304" y="52"/>
              </a:cxn>
              <a:cxn ang="0">
                <a:pos x="314" y="36"/>
              </a:cxn>
              <a:cxn ang="0">
                <a:pos x="322" y="16"/>
              </a:cxn>
              <a:cxn ang="0">
                <a:pos x="284" y="6"/>
              </a:cxn>
            </a:cxnLst>
            <a:rect l="0" t="0" r="r" b="b"/>
            <a:pathLst>
              <a:path w="322" h="147">
                <a:moveTo>
                  <a:pt x="284" y="6"/>
                </a:moveTo>
                <a:cubicBezTo>
                  <a:pt x="277" y="5"/>
                  <a:pt x="271" y="5"/>
                  <a:pt x="264" y="4"/>
                </a:cubicBezTo>
                <a:cubicBezTo>
                  <a:pt x="259" y="3"/>
                  <a:pt x="248" y="0"/>
                  <a:pt x="248" y="0"/>
                </a:cubicBezTo>
                <a:cubicBezTo>
                  <a:pt x="167" y="2"/>
                  <a:pt x="179" y="4"/>
                  <a:pt x="128" y="10"/>
                </a:cubicBezTo>
                <a:cubicBezTo>
                  <a:pt x="118" y="24"/>
                  <a:pt x="132" y="8"/>
                  <a:pt x="104" y="18"/>
                </a:cubicBezTo>
                <a:cubicBezTo>
                  <a:pt x="102" y="19"/>
                  <a:pt x="104" y="23"/>
                  <a:pt x="102" y="24"/>
                </a:cubicBezTo>
                <a:cubicBezTo>
                  <a:pt x="98" y="26"/>
                  <a:pt x="93" y="25"/>
                  <a:pt x="88" y="26"/>
                </a:cubicBezTo>
                <a:cubicBezTo>
                  <a:pt x="82" y="30"/>
                  <a:pt x="76" y="32"/>
                  <a:pt x="70" y="36"/>
                </a:cubicBezTo>
                <a:cubicBezTo>
                  <a:pt x="65" y="44"/>
                  <a:pt x="56" y="51"/>
                  <a:pt x="48" y="56"/>
                </a:cubicBezTo>
                <a:cubicBezTo>
                  <a:pt x="45" y="66"/>
                  <a:pt x="33" y="70"/>
                  <a:pt x="24" y="76"/>
                </a:cubicBezTo>
                <a:cubicBezTo>
                  <a:pt x="19" y="83"/>
                  <a:pt x="16" y="83"/>
                  <a:pt x="12" y="90"/>
                </a:cubicBezTo>
                <a:cubicBezTo>
                  <a:pt x="8" y="96"/>
                  <a:pt x="0" y="108"/>
                  <a:pt x="0" y="108"/>
                </a:cubicBezTo>
                <a:cubicBezTo>
                  <a:pt x="13" y="117"/>
                  <a:pt x="29" y="131"/>
                  <a:pt x="44" y="136"/>
                </a:cubicBezTo>
                <a:cubicBezTo>
                  <a:pt x="49" y="143"/>
                  <a:pt x="51" y="147"/>
                  <a:pt x="60" y="144"/>
                </a:cubicBezTo>
                <a:cubicBezTo>
                  <a:pt x="67" y="123"/>
                  <a:pt x="69" y="129"/>
                  <a:pt x="86" y="118"/>
                </a:cubicBezTo>
                <a:cubicBezTo>
                  <a:pt x="91" y="110"/>
                  <a:pt x="96" y="111"/>
                  <a:pt x="104" y="106"/>
                </a:cubicBezTo>
                <a:cubicBezTo>
                  <a:pt x="115" y="89"/>
                  <a:pt x="132" y="91"/>
                  <a:pt x="150" y="84"/>
                </a:cubicBezTo>
                <a:cubicBezTo>
                  <a:pt x="158" y="81"/>
                  <a:pt x="176" y="78"/>
                  <a:pt x="176" y="78"/>
                </a:cubicBezTo>
                <a:cubicBezTo>
                  <a:pt x="281" y="81"/>
                  <a:pt x="228" y="78"/>
                  <a:pt x="274" y="86"/>
                </a:cubicBezTo>
                <a:cubicBezTo>
                  <a:pt x="281" y="81"/>
                  <a:pt x="284" y="76"/>
                  <a:pt x="290" y="70"/>
                </a:cubicBezTo>
                <a:cubicBezTo>
                  <a:pt x="292" y="63"/>
                  <a:pt x="304" y="52"/>
                  <a:pt x="304" y="52"/>
                </a:cubicBezTo>
                <a:cubicBezTo>
                  <a:pt x="309" y="38"/>
                  <a:pt x="304" y="42"/>
                  <a:pt x="314" y="36"/>
                </a:cubicBezTo>
                <a:cubicBezTo>
                  <a:pt x="316" y="29"/>
                  <a:pt x="318" y="23"/>
                  <a:pt x="322" y="16"/>
                </a:cubicBezTo>
                <a:cubicBezTo>
                  <a:pt x="310" y="12"/>
                  <a:pt x="297" y="6"/>
                  <a:pt x="284" y="6"/>
                </a:cubicBezTo>
                <a:close/>
              </a:path>
            </a:pathLst>
          </a:custGeom>
          <a:solidFill>
            <a:srgbClr val="FF3131"/>
          </a:solidFill>
          <a:ln w="9525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21647" name="Freeform 15"/>
          <p:cNvSpPr>
            <a:spLocks/>
          </p:cNvSpPr>
          <p:nvPr/>
        </p:nvSpPr>
        <p:spPr bwMode="auto">
          <a:xfrm rot="8759214">
            <a:off x="2133600" y="4343400"/>
            <a:ext cx="358775" cy="163513"/>
          </a:xfrm>
          <a:custGeom>
            <a:avLst/>
            <a:gdLst/>
            <a:ahLst/>
            <a:cxnLst>
              <a:cxn ang="0">
                <a:pos x="284" y="6"/>
              </a:cxn>
              <a:cxn ang="0">
                <a:pos x="264" y="4"/>
              </a:cxn>
              <a:cxn ang="0">
                <a:pos x="248" y="0"/>
              </a:cxn>
              <a:cxn ang="0">
                <a:pos x="128" y="10"/>
              </a:cxn>
              <a:cxn ang="0">
                <a:pos x="104" y="18"/>
              </a:cxn>
              <a:cxn ang="0">
                <a:pos x="102" y="24"/>
              </a:cxn>
              <a:cxn ang="0">
                <a:pos x="88" y="26"/>
              </a:cxn>
              <a:cxn ang="0">
                <a:pos x="70" y="36"/>
              </a:cxn>
              <a:cxn ang="0">
                <a:pos x="48" y="56"/>
              </a:cxn>
              <a:cxn ang="0">
                <a:pos x="24" y="76"/>
              </a:cxn>
              <a:cxn ang="0">
                <a:pos x="12" y="90"/>
              </a:cxn>
              <a:cxn ang="0">
                <a:pos x="0" y="108"/>
              </a:cxn>
              <a:cxn ang="0">
                <a:pos x="44" y="136"/>
              </a:cxn>
              <a:cxn ang="0">
                <a:pos x="60" y="144"/>
              </a:cxn>
              <a:cxn ang="0">
                <a:pos x="86" y="118"/>
              </a:cxn>
              <a:cxn ang="0">
                <a:pos x="104" y="106"/>
              </a:cxn>
              <a:cxn ang="0">
                <a:pos x="150" y="84"/>
              </a:cxn>
              <a:cxn ang="0">
                <a:pos x="176" y="78"/>
              </a:cxn>
              <a:cxn ang="0">
                <a:pos x="274" y="86"/>
              </a:cxn>
              <a:cxn ang="0">
                <a:pos x="290" y="70"/>
              </a:cxn>
              <a:cxn ang="0">
                <a:pos x="304" y="52"/>
              </a:cxn>
              <a:cxn ang="0">
                <a:pos x="314" y="36"/>
              </a:cxn>
              <a:cxn ang="0">
                <a:pos x="322" y="16"/>
              </a:cxn>
              <a:cxn ang="0">
                <a:pos x="284" y="6"/>
              </a:cxn>
            </a:cxnLst>
            <a:rect l="0" t="0" r="r" b="b"/>
            <a:pathLst>
              <a:path w="322" h="147">
                <a:moveTo>
                  <a:pt x="284" y="6"/>
                </a:moveTo>
                <a:cubicBezTo>
                  <a:pt x="277" y="5"/>
                  <a:pt x="271" y="5"/>
                  <a:pt x="264" y="4"/>
                </a:cubicBezTo>
                <a:cubicBezTo>
                  <a:pt x="259" y="3"/>
                  <a:pt x="248" y="0"/>
                  <a:pt x="248" y="0"/>
                </a:cubicBezTo>
                <a:cubicBezTo>
                  <a:pt x="167" y="2"/>
                  <a:pt x="179" y="4"/>
                  <a:pt x="128" y="10"/>
                </a:cubicBezTo>
                <a:cubicBezTo>
                  <a:pt x="118" y="24"/>
                  <a:pt x="132" y="8"/>
                  <a:pt x="104" y="18"/>
                </a:cubicBezTo>
                <a:cubicBezTo>
                  <a:pt x="102" y="19"/>
                  <a:pt x="104" y="23"/>
                  <a:pt x="102" y="24"/>
                </a:cubicBezTo>
                <a:cubicBezTo>
                  <a:pt x="98" y="26"/>
                  <a:pt x="93" y="25"/>
                  <a:pt x="88" y="26"/>
                </a:cubicBezTo>
                <a:cubicBezTo>
                  <a:pt x="82" y="30"/>
                  <a:pt x="76" y="32"/>
                  <a:pt x="70" y="36"/>
                </a:cubicBezTo>
                <a:cubicBezTo>
                  <a:pt x="65" y="44"/>
                  <a:pt x="56" y="51"/>
                  <a:pt x="48" y="56"/>
                </a:cubicBezTo>
                <a:cubicBezTo>
                  <a:pt x="45" y="66"/>
                  <a:pt x="33" y="70"/>
                  <a:pt x="24" y="76"/>
                </a:cubicBezTo>
                <a:cubicBezTo>
                  <a:pt x="19" y="83"/>
                  <a:pt x="16" y="83"/>
                  <a:pt x="12" y="90"/>
                </a:cubicBezTo>
                <a:cubicBezTo>
                  <a:pt x="8" y="96"/>
                  <a:pt x="0" y="108"/>
                  <a:pt x="0" y="108"/>
                </a:cubicBezTo>
                <a:cubicBezTo>
                  <a:pt x="13" y="117"/>
                  <a:pt x="29" y="131"/>
                  <a:pt x="44" y="136"/>
                </a:cubicBezTo>
                <a:cubicBezTo>
                  <a:pt x="49" y="143"/>
                  <a:pt x="51" y="147"/>
                  <a:pt x="60" y="144"/>
                </a:cubicBezTo>
                <a:cubicBezTo>
                  <a:pt x="67" y="123"/>
                  <a:pt x="69" y="129"/>
                  <a:pt x="86" y="118"/>
                </a:cubicBezTo>
                <a:cubicBezTo>
                  <a:pt x="91" y="110"/>
                  <a:pt x="96" y="111"/>
                  <a:pt x="104" y="106"/>
                </a:cubicBezTo>
                <a:cubicBezTo>
                  <a:pt x="115" y="89"/>
                  <a:pt x="132" y="91"/>
                  <a:pt x="150" y="84"/>
                </a:cubicBezTo>
                <a:cubicBezTo>
                  <a:pt x="158" y="81"/>
                  <a:pt x="176" y="78"/>
                  <a:pt x="176" y="78"/>
                </a:cubicBezTo>
                <a:cubicBezTo>
                  <a:pt x="281" y="81"/>
                  <a:pt x="228" y="78"/>
                  <a:pt x="274" y="86"/>
                </a:cubicBezTo>
                <a:cubicBezTo>
                  <a:pt x="281" y="81"/>
                  <a:pt x="284" y="76"/>
                  <a:pt x="290" y="70"/>
                </a:cubicBezTo>
                <a:cubicBezTo>
                  <a:pt x="292" y="63"/>
                  <a:pt x="304" y="52"/>
                  <a:pt x="304" y="52"/>
                </a:cubicBezTo>
                <a:cubicBezTo>
                  <a:pt x="309" y="38"/>
                  <a:pt x="304" y="42"/>
                  <a:pt x="314" y="36"/>
                </a:cubicBezTo>
                <a:cubicBezTo>
                  <a:pt x="316" y="29"/>
                  <a:pt x="318" y="23"/>
                  <a:pt x="322" y="16"/>
                </a:cubicBezTo>
                <a:cubicBezTo>
                  <a:pt x="310" y="12"/>
                  <a:pt x="297" y="6"/>
                  <a:pt x="284" y="6"/>
                </a:cubicBezTo>
                <a:close/>
              </a:path>
            </a:pathLst>
          </a:custGeom>
          <a:solidFill>
            <a:srgbClr val="66FF33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638800" y="3043585"/>
            <a:ext cx="1174922" cy="704910"/>
            <a:chOff x="5638800" y="3043585"/>
            <a:chExt cx="1174922" cy="704910"/>
          </a:xfrm>
        </p:grpSpPr>
        <p:grpSp>
          <p:nvGrpSpPr>
            <p:cNvPr id="26" name="Group 5"/>
            <p:cNvGrpSpPr>
              <a:grpSpLocks/>
            </p:cNvGrpSpPr>
            <p:nvPr/>
          </p:nvGrpSpPr>
          <p:grpSpPr bwMode="auto">
            <a:xfrm rot="9931225">
              <a:off x="5638800" y="3043585"/>
              <a:ext cx="641350" cy="528638"/>
              <a:chOff x="1584" y="2064"/>
              <a:chExt cx="291" cy="240"/>
            </a:xfrm>
          </p:grpSpPr>
          <p:sp>
            <p:nvSpPr>
              <p:cNvPr id="28" name="Line 6"/>
              <p:cNvSpPr>
                <a:spLocks noChangeShapeType="1"/>
              </p:cNvSpPr>
              <p:nvPr/>
            </p:nvSpPr>
            <p:spPr bwMode="auto">
              <a:xfrm flipV="1">
                <a:off x="1584" y="2064"/>
                <a:ext cx="288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9" name="Line 7"/>
              <p:cNvSpPr>
                <a:spLocks noChangeShapeType="1"/>
              </p:cNvSpPr>
              <p:nvPr/>
            </p:nvSpPr>
            <p:spPr bwMode="auto">
              <a:xfrm>
                <a:off x="1584" y="2208"/>
                <a:ext cx="28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0" name="Freeform 8"/>
              <p:cNvSpPr>
                <a:spLocks/>
              </p:cNvSpPr>
              <p:nvPr/>
            </p:nvSpPr>
            <p:spPr bwMode="auto">
              <a:xfrm>
                <a:off x="1794" y="2094"/>
                <a:ext cx="81" cy="19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57" y="36"/>
                  </a:cxn>
                  <a:cxn ang="0">
                    <a:pos x="42" y="177"/>
                  </a:cxn>
                  <a:cxn ang="0">
                    <a:pos x="21" y="189"/>
                  </a:cxn>
                  <a:cxn ang="0">
                    <a:pos x="9" y="162"/>
                  </a:cxn>
                  <a:cxn ang="0">
                    <a:pos x="6" y="153"/>
                  </a:cxn>
                  <a:cxn ang="0">
                    <a:pos x="6" y="60"/>
                  </a:cxn>
                  <a:cxn ang="0">
                    <a:pos x="24" y="0"/>
                  </a:cxn>
                </a:cxnLst>
                <a:rect l="0" t="0" r="r" b="b"/>
                <a:pathLst>
                  <a:path w="81" h="193">
                    <a:moveTo>
                      <a:pt x="24" y="0"/>
                    </a:moveTo>
                    <a:cubicBezTo>
                      <a:pt x="42" y="6"/>
                      <a:pt x="51" y="18"/>
                      <a:pt x="57" y="36"/>
                    </a:cubicBezTo>
                    <a:cubicBezTo>
                      <a:pt x="57" y="48"/>
                      <a:pt x="81" y="151"/>
                      <a:pt x="42" y="177"/>
                    </a:cubicBezTo>
                    <a:cubicBezTo>
                      <a:pt x="38" y="190"/>
                      <a:pt x="34" y="193"/>
                      <a:pt x="21" y="189"/>
                    </a:cubicBezTo>
                    <a:cubicBezTo>
                      <a:pt x="11" y="175"/>
                      <a:pt x="16" y="183"/>
                      <a:pt x="9" y="162"/>
                    </a:cubicBezTo>
                    <a:cubicBezTo>
                      <a:pt x="8" y="159"/>
                      <a:pt x="6" y="153"/>
                      <a:pt x="6" y="153"/>
                    </a:cubicBezTo>
                    <a:cubicBezTo>
                      <a:pt x="0" y="114"/>
                      <a:pt x="0" y="120"/>
                      <a:pt x="6" y="60"/>
                    </a:cubicBezTo>
                    <a:cubicBezTo>
                      <a:pt x="8" y="40"/>
                      <a:pt x="34" y="20"/>
                      <a:pt x="2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6172200" y="3348385"/>
              <a:ext cx="6415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000" b="1">
                  <a:latin typeface="+mn-lt"/>
                </a:rPr>
                <a:t>Eye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76800" y="4876800"/>
            <a:ext cx="1524000" cy="752702"/>
            <a:chOff x="4876800" y="4657498"/>
            <a:chExt cx="1524000" cy="752702"/>
          </a:xfrm>
        </p:grpSpPr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5589359" y="5010090"/>
              <a:ext cx="8114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000" b="1" dirty="0">
                  <a:latin typeface="+mn-lt"/>
                </a:rPr>
                <a:t>Light</a:t>
              </a:r>
            </a:p>
          </p:txBody>
        </p:sp>
        <p:grpSp>
          <p:nvGrpSpPr>
            <p:cNvPr id="42" name="Group 14"/>
            <p:cNvGrpSpPr>
              <a:grpSpLocks/>
            </p:cNvGrpSpPr>
            <p:nvPr/>
          </p:nvGrpSpPr>
          <p:grpSpPr bwMode="auto">
            <a:xfrm rot="-1769712" flipH="1" flipV="1">
              <a:off x="4876756" y="4657527"/>
              <a:ext cx="838207" cy="688974"/>
              <a:chOff x="4224" y="2304"/>
              <a:chExt cx="642" cy="528"/>
            </a:xfrm>
          </p:grpSpPr>
          <p:sp>
            <p:nvSpPr>
              <p:cNvPr id="43" name="Line 15"/>
              <p:cNvSpPr>
                <a:spLocks noChangeShapeType="1"/>
              </p:cNvSpPr>
              <p:nvPr/>
            </p:nvSpPr>
            <p:spPr bwMode="auto">
              <a:xfrm rot="5400000" flipV="1">
                <a:off x="4258" y="2721"/>
                <a:ext cx="192" cy="29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4" name="Line 16"/>
              <p:cNvSpPr>
                <a:spLocks noChangeShapeType="1"/>
              </p:cNvSpPr>
              <p:nvPr/>
            </p:nvSpPr>
            <p:spPr bwMode="auto">
              <a:xfrm rot="-8100000" flipH="1" flipV="1">
                <a:off x="4428" y="2657"/>
                <a:ext cx="144" cy="6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 rot="-10800000" flipH="1" flipV="1">
                <a:off x="4560" y="2592"/>
                <a:ext cx="114" cy="11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rot="-13500000" flipH="1" flipV="1">
                <a:off x="4752" y="2400"/>
                <a:ext cx="114" cy="11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7" name="Line 19"/>
              <p:cNvSpPr>
                <a:spLocks noChangeShapeType="1"/>
              </p:cNvSpPr>
              <p:nvPr/>
            </p:nvSpPr>
            <p:spPr bwMode="auto">
              <a:xfrm rot="16200000" flipH="1">
                <a:off x="4689" y="2481"/>
                <a:ext cx="78" cy="14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4224" y="2304"/>
                <a:ext cx="480" cy="288"/>
              </a:xfrm>
              <a:custGeom>
                <a:avLst/>
                <a:gdLst/>
                <a:ahLst/>
                <a:cxnLst>
                  <a:cxn ang="0">
                    <a:pos x="432" y="0"/>
                  </a:cxn>
                  <a:cxn ang="0">
                    <a:pos x="0" y="288"/>
                  </a:cxn>
                  <a:cxn ang="0">
                    <a:pos x="480" y="96"/>
                  </a:cxn>
                  <a:cxn ang="0">
                    <a:pos x="432" y="0"/>
                  </a:cxn>
                </a:cxnLst>
                <a:rect l="0" t="0" r="r" b="b"/>
                <a:pathLst>
                  <a:path w="480" h="288">
                    <a:moveTo>
                      <a:pt x="432" y="0"/>
                    </a:moveTo>
                    <a:lnTo>
                      <a:pt x="0" y="288"/>
                    </a:lnTo>
                    <a:lnTo>
                      <a:pt x="480" y="96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60" name="Picture 59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Specular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1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1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22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22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122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500" fill="hold"/>
                                        <p:tgtEl>
                                          <p:spTgt spid="122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500" fill="hold"/>
                                        <p:tgtEl>
                                          <p:spTgt spid="122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500" fill="hold"/>
                                        <p:tgtEl>
                                          <p:spTgt spid="122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500" fill="hold"/>
                                        <p:tgtEl>
                                          <p:spTgt spid="122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122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36" grpId="0" animBg="1"/>
      <p:bldP spid="1221644" grpId="0" animBg="1"/>
      <p:bldP spid="1221646" grpId="0" animBg="1"/>
      <p:bldP spid="1221646" grpId="1" animBg="1"/>
      <p:bldP spid="1221646" grpId="2" animBg="1"/>
      <p:bldP spid="1221646" grpId="3" animBg="1"/>
      <p:bldP spid="1221647" grpId="0" animBg="1"/>
      <p:bldP spid="1221647" grpId="1" animBg="1"/>
      <p:bldP spid="1221647" grpId="2" animBg="1"/>
      <p:bldP spid="1221647" grpId="3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Check against other objects to see if point is shadowed</a:t>
            </a:r>
          </a:p>
        </p:txBody>
      </p:sp>
      <p:sp>
        <p:nvSpPr>
          <p:cNvPr id="1223684" name="Oval 4"/>
          <p:cNvSpPr>
            <a:spLocks noChangeArrowheads="1"/>
          </p:cNvSpPr>
          <p:nvPr/>
        </p:nvSpPr>
        <p:spPr bwMode="auto">
          <a:xfrm>
            <a:off x="1676400" y="3568927"/>
            <a:ext cx="762000" cy="762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66FF33"/>
              </a:gs>
            </a:gsLst>
            <a:lin ang="27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23692" name="Oval 12"/>
          <p:cNvSpPr>
            <a:spLocks noChangeArrowheads="1"/>
          </p:cNvSpPr>
          <p:nvPr/>
        </p:nvSpPr>
        <p:spPr bwMode="auto">
          <a:xfrm>
            <a:off x="2209800" y="2654527"/>
            <a:ext cx="762000" cy="762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3131"/>
              </a:gs>
            </a:gsLst>
            <a:lin ang="27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398713" y="3194277"/>
            <a:ext cx="2822575" cy="1758950"/>
            <a:chOff x="2398713" y="3194277"/>
            <a:chExt cx="2822575" cy="1758950"/>
          </a:xfrm>
        </p:grpSpPr>
        <p:sp>
          <p:nvSpPr>
            <p:cNvPr id="1223689" name="Line 9"/>
            <p:cNvSpPr>
              <a:spLocks noChangeShapeType="1"/>
            </p:cNvSpPr>
            <p:nvPr/>
          </p:nvSpPr>
          <p:spPr bwMode="auto">
            <a:xfrm flipH="1" flipV="1">
              <a:off x="2398713" y="3986440"/>
              <a:ext cx="573087" cy="1920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none" w="lg" len="lg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23693" name="Line 13"/>
            <p:cNvSpPr>
              <a:spLocks noChangeShapeType="1"/>
            </p:cNvSpPr>
            <p:nvPr/>
          </p:nvSpPr>
          <p:spPr bwMode="auto">
            <a:xfrm flipH="1" flipV="1">
              <a:off x="2908300" y="3194277"/>
              <a:ext cx="2312988" cy="1758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none" w="lg" len="lg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420938" y="2578327"/>
            <a:ext cx="3141662" cy="1441450"/>
            <a:chOff x="2420938" y="2578327"/>
            <a:chExt cx="3141662" cy="1441450"/>
          </a:xfrm>
        </p:grpSpPr>
        <p:sp>
          <p:nvSpPr>
            <p:cNvPr id="1223694" name="Line 14"/>
            <p:cNvSpPr>
              <a:spLocks noChangeShapeType="1"/>
            </p:cNvSpPr>
            <p:nvPr/>
          </p:nvSpPr>
          <p:spPr bwMode="auto">
            <a:xfrm flipH="1">
              <a:off x="2921000" y="2578327"/>
              <a:ext cx="2641600" cy="6286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23695" name="Line 15"/>
            <p:cNvSpPr>
              <a:spLocks noChangeShapeType="1"/>
            </p:cNvSpPr>
            <p:nvPr/>
          </p:nvSpPr>
          <p:spPr bwMode="auto">
            <a:xfrm flipH="1">
              <a:off x="2420938" y="2578327"/>
              <a:ext cx="3141662" cy="144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557881" y="4102327"/>
            <a:ext cx="1553630" cy="1101359"/>
            <a:chOff x="2557881" y="4102327"/>
            <a:chExt cx="1553630" cy="1101359"/>
          </a:xfrm>
        </p:grpSpPr>
        <p:sp>
          <p:nvSpPr>
            <p:cNvPr id="1223691" name="Text Box 11"/>
            <p:cNvSpPr txBox="1">
              <a:spLocks noChangeArrowheads="1"/>
            </p:cNvSpPr>
            <p:nvPr/>
          </p:nvSpPr>
          <p:spPr bwMode="auto">
            <a:xfrm>
              <a:off x="2557881" y="4495800"/>
              <a:ext cx="155363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2000" b="1" dirty="0">
                  <a:latin typeface="+mn-lt"/>
                </a:rPr>
                <a:t>Shadowing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2000" dirty="0" smtClean="0">
                  <a:latin typeface="+mn-lt"/>
                </a:rPr>
                <a:t>o</a:t>
              </a:r>
              <a:r>
                <a:rPr lang="en-US" sz="2000" b="1" dirty="0" smtClean="0">
                  <a:latin typeface="+mn-lt"/>
                </a:rPr>
                <a:t>bject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1223696" name="Rectangle 16"/>
            <p:cNvSpPr>
              <a:spLocks noChangeArrowheads="1"/>
            </p:cNvSpPr>
            <p:nvPr/>
          </p:nvSpPr>
          <p:spPr bwMode="auto">
            <a:xfrm>
              <a:off x="2971800" y="4102327"/>
              <a:ext cx="685800" cy="381000"/>
            </a:xfrm>
            <a:prstGeom prst="rect">
              <a:avLst/>
            </a:prstGeom>
            <a:solidFill>
              <a:srgbClr val="4D4DFF"/>
            </a:solidFill>
            <a:ln w="19050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4D4D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223697" name="Freeform 17"/>
          <p:cNvSpPr>
            <a:spLocks/>
          </p:cNvSpPr>
          <p:nvPr/>
        </p:nvSpPr>
        <p:spPr bwMode="auto">
          <a:xfrm>
            <a:off x="1766888" y="3565752"/>
            <a:ext cx="684212" cy="555625"/>
          </a:xfrm>
          <a:custGeom>
            <a:avLst/>
            <a:gdLst/>
            <a:ahLst/>
            <a:cxnLst>
              <a:cxn ang="0">
                <a:pos x="375" y="338"/>
              </a:cxn>
              <a:cxn ang="0">
                <a:pos x="6" y="83"/>
              </a:cxn>
              <a:cxn ang="0">
                <a:pos x="33" y="53"/>
              </a:cxn>
              <a:cxn ang="0">
                <a:pos x="60" y="38"/>
              </a:cxn>
              <a:cxn ang="0">
                <a:pos x="147" y="5"/>
              </a:cxn>
              <a:cxn ang="0">
                <a:pos x="225" y="2"/>
              </a:cxn>
              <a:cxn ang="0">
                <a:pos x="303" y="35"/>
              </a:cxn>
              <a:cxn ang="0">
                <a:pos x="369" y="89"/>
              </a:cxn>
              <a:cxn ang="0">
                <a:pos x="387" y="125"/>
              </a:cxn>
              <a:cxn ang="0">
                <a:pos x="414" y="167"/>
              </a:cxn>
              <a:cxn ang="0">
                <a:pos x="405" y="320"/>
              </a:cxn>
              <a:cxn ang="0">
                <a:pos x="396" y="347"/>
              </a:cxn>
              <a:cxn ang="0">
                <a:pos x="375" y="338"/>
              </a:cxn>
            </a:cxnLst>
            <a:rect l="0" t="0" r="r" b="b"/>
            <a:pathLst>
              <a:path w="431" h="350">
                <a:moveTo>
                  <a:pt x="375" y="338"/>
                </a:moveTo>
                <a:cubicBezTo>
                  <a:pt x="252" y="253"/>
                  <a:pt x="127" y="171"/>
                  <a:pt x="6" y="83"/>
                </a:cubicBezTo>
                <a:cubicBezTo>
                  <a:pt x="0" y="79"/>
                  <a:pt x="26" y="56"/>
                  <a:pt x="33" y="53"/>
                </a:cubicBezTo>
                <a:cubicBezTo>
                  <a:pt x="47" y="47"/>
                  <a:pt x="60" y="38"/>
                  <a:pt x="60" y="38"/>
                </a:cubicBezTo>
                <a:cubicBezTo>
                  <a:pt x="68" y="15"/>
                  <a:pt x="127" y="7"/>
                  <a:pt x="147" y="5"/>
                </a:cubicBezTo>
                <a:cubicBezTo>
                  <a:pt x="166" y="0"/>
                  <a:pt x="206" y="4"/>
                  <a:pt x="225" y="2"/>
                </a:cubicBezTo>
                <a:cubicBezTo>
                  <a:pt x="245" y="5"/>
                  <a:pt x="286" y="27"/>
                  <a:pt x="303" y="35"/>
                </a:cubicBezTo>
                <a:cubicBezTo>
                  <a:pt x="321" y="62"/>
                  <a:pt x="348" y="57"/>
                  <a:pt x="369" y="89"/>
                </a:cubicBezTo>
                <a:cubicBezTo>
                  <a:pt x="373" y="105"/>
                  <a:pt x="373" y="116"/>
                  <a:pt x="387" y="125"/>
                </a:cubicBezTo>
                <a:cubicBezTo>
                  <a:pt x="392" y="141"/>
                  <a:pt x="408" y="150"/>
                  <a:pt x="414" y="167"/>
                </a:cubicBezTo>
                <a:cubicBezTo>
                  <a:pt x="416" y="211"/>
                  <a:pt x="431" y="281"/>
                  <a:pt x="405" y="320"/>
                </a:cubicBezTo>
                <a:cubicBezTo>
                  <a:pt x="405" y="323"/>
                  <a:pt x="404" y="344"/>
                  <a:pt x="396" y="347"/>
                </a:cubicBezTo>
                <a:cubicBezTo>
                  <a:pt x="388" y="350"/>
                  <a:pt x="356" y="319"/>
                  <a:pt x="375" y="338"/>
                </a:cubicBezTo>
                <a:close/>
              </a:path>
            </a:pathLst>
          </a:custGeom>
          <a:solidFill>
            <a:srgbClr val="003300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39" name="Picture 38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Shadow Test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638800" y="2209800"/>
            <a:ext cx="1174922" cy="704910"/>
            <a:chOff x="5638800" y="3043585"/>
            <a:chExt cx="1174922" cy="704910"/>
          </a:xfrm>
        </p:grpSpPr>
        <p:grpSp>
          <p:nvGrpSpPr>
            <p:cNvPr id="46" name="Group 5"/>
            <p:cNvGrpSpPr>
              <a:grpSpLocks/>
            </p:cNvGrpSpPr>
            <p:nvPr/>
          </p:nvGrpSpPr>
          <p:grpSpPr bwMode="auto">
            <a:xfrm rot="9931225">
              <a:off x="5638800" y="3043585"/>
              <a:ext cx="641350" cy="528638"/>
              <a:chOff x="1584" y="2064"/>
              <a:chExt cx="291" cy="240"/>
            </a:xfrm>
          </p:grpSpPr>
          <p:sp>
            <p:nvSpPr>
              <p:cNvPr id="48" name="Line 6"/>
              <p:cNvSpPr>
                <a:spLocks noChangeShapeType="1"/>
              </p:cNvSpPr>
              <p:nvPr/>
            </p:nvSpPr>
            <p:spPr bwMode="auto">
              <a:xfrm flipV="1">
                <a:off x="1584" y="2064"/>
                <a:ext cx="288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1584" y="2208"/>
                <a:ext cx="28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0" name="Freeform 8"/>
              <p:cNvSpPr>
                <a:spLocks/>
              </p:cNvSpPr>
              <p:nvPr/>
            </p:nvSpPr>
            <p:spPr bwMode="auto">
              <a:xfrm>
                <a:off x="1794" y="2094"/>
                <a:ext cx="81" cy="19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57" y="36"/>
                  </a:cxn>
                  <a:cxn ang="0">
                    <a:pos x="42" y="177"/>
                  </a:cxn>
                  <a:cxn ang="0">
                    <a:pos x="21" y="189"/>
                  </a:cxn>
                  <a:cxn ang="0">
                    <a:pos x="9" y="162"/>
                  </a:cxn>
                  <a:cxn ang="0">
                    <a:pos x="6" y="153"/>
                  </a:cxn>
                  <a:cxn ang="0">
                    <a:pos x="6" y="60"/>
                  </a:cxn>
                  <a:cxn ang="0">
                    <a:pos x="24" y="0"/>
                  </a:cxn>
                </a:cxnLst>
                <a:rect l="0" t="0" r="r" b="b"/>
                <a:pathLst>
                  <a:path w="81" h="193">
                    <a:moveTo>
                      <a:pt x="24" y="0"/>
                    </a:moveTo>
                    <a:cubicBezTo>
                      <a:pt x="42" y="6"/>
                      <a:pt x="51" y="18"/>
                      <a:pt x="57" y="36"/>
                    </a:cubicBezTo>
                    <a:cubicBezTo>
                      <a:pt x="57" y="48"/>
                      <a:pt x="81" y="151"/>
                      <a:pt x="42" y="177"/>
                    </a:cubicBezTo>
                    <a:cubicBezTo>
                      <a:pt x="38" y="190"/>
                      <a:pt x="34" y="193"/>
                      <a:pt x="21" y="189"/>
                    </a:cubicBezTo>
                    <a:cubicBezTo>
                      <a:pt x="11" y="175"/>
                      <a:pt x="16" y="183"/>
                      <a:pt x="9" y="162"/>
                    </a:cubicBezTo>
                    <a:cubicBezTo>
                      <a:pt x="8" y="159"/>
                      <a:pt x="6" y="153"/>
                      <a:pt x="6" y="153"/>
                    </a:cubicBezTo>
                    <a:cubicBezTo>
                      <a:pt x="0" y="114"/>
                      <a:pt x="0" y="120"/>
                      <a:pt x="6" y="60"/>
                    </a:cubicBezTo>
                    <a:cubicBezTo>
                      <a:pt x="8" y="40"/>
                      <a:pt x="34" y="20"/>
                      <a:pt x="2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6172200" y="3348385"/>
              <a:ext cx="6415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000" b="1">
                  <a:latin typeface="+mn-lt"/>
                </a:rPr>
                <a:t>Eye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029200" y="4876800"/>
            <a:ext cx="1524000" cy="752702"/>
            <a:chOff x="4876800" y="4657498"/>
            <a:chExt cx="1524000" cy="752702"/>
          </a:xfrm>
        </p:grpSpPr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5589359" y="5010090"/>
              <a:ext cx="8114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000" b="1" dirty="0">
                  <a:latin typeface="+mn-lt"/>
                </a:rPr>
                <a:t>Light</a:t>
              </a:r>
            </a:p>
          </p:txBody>
        </p:sp>
        <p:grpSp>
          <p:nvGrpSpPr>
            <p:cNvPr id="53" name="Group 14"/>
            <p:cNvGrpSpPr>
              <a:grpSpLocks/>
            </p:cNvGrpSpPr>
            <p:nvPr/>
          </p:nvGrpSpPr>
          <p:grpSpPr bwMode="auto">
            <a:xfrm rot="-1769712" flipH="1" flipV="1">
              <a:off x="4876756" y="4657527"/>
              <a:ext cx="838207" cy="688974"/>
              <a:chOff x="4224" y="2304"/>
              <a:chExt cx="642" cy="528"/>
            </a:xfrm>
          </p:grpSpPr>
          <p:sp>
            <p:nvSpPr>
              <p:cNvPr id="54" name="Line 15"/>
              <p:cNvSpPr>
                <a:spLocks noChangeShapeType="1"/>
              </p:cNvSpPr>
              <p:nvPr/>
            </p:nvSpPr>
            <p:spPr bwMode="auto">
              <a:xfrm rot="5400000" flipV="1">
                <a:off x="4258" y="2721"/>
                <a:ext cx="192" cy="29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5" name="Line 16"/>
              <p:cNvSpPr>
                <a:spLocks noChangeShapeType="1"/>
              </p:cNvSpPr>
              <p:nvPr/>
            </p:nvSpPr>
            <p:spPr bwMode="auto">
              <a:xfrm rot="-8100000" flipH="1" flipV="1">
                <a:off x="4428" y="2657"/>
                <a:ext cx="144" cy="6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6" name="Line 17"/>
              <p:cNvSpPr>
                <a:spLocks noChangeShapeType="1"/>
              </p:cNvSpPr>
              <p:nvPr/>
            </p:nvSpPr>
            <p:spPr bwMode="auto">
              <a:xfrm rot="-10800000" flipH="1" flipV="1">
                <a:off x="4560" y="2592"/>
                <a:ext cx="114" cy="11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7" name="Line 18"/>
              <p:cNvSpPr>
                <a:spLocks noChangeShapeType="1"/>
              </p:cNvSpPr>
              <p:nvPr/>
            </p:nvSpPr>
            <p:spPr bwMode="auto">
              <a:xfrm rot="-13500000" flipH="1" flipV="1">
                <a:off x="4752" y="2400"/>
                <a:ext cx="114" cy="11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8" name="Line 19"/>
              <p:cNvSpPr>
                <a:spLocks noChangeShapeType="1"/>
              </p:cNvSpPr>
              <p:nvPr/>
            </p:nvSpPr>
            <p:spPr bwMode="auto">
              <a:xfrm rot="16200000" flipH="1">
                <a:off x="4689" y="2481"/>
                <a:ext cx="78" cy="14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9" name="Freeform 20"/>
              <p:cNvSpPr>
                <a:spLocks/>
              </p:cNvSpPr>
              <p:nvPr/>
            </p:nvSpPr>
            <p:spPr bwMode="auto">
              <a:xfrm>
                <a:off x="4224" y="2304"/>
                <a:ext cx="480" cy="288"/>
              </a:xfrm>
              <a:custGeom>
                <a:avLst/>
                <a:gdLst/>
                <a:ahLst/>
                <a:cxnLst>
                  <a:cxn ang="0">
                    <a:pos x="432" y="0"/>
                  </a:cxn>
                  <a:cxn ang="0">
                    <a:pos x="0" y="288"/>
                  </a:cxn>
                  <a:cxn ang="0">
                    <a:pos x="480" y="96"/>
                  </a:cxn>
                  <a:cxn ang="0">
                    <a:pos x="432" y="0"/>
                  </a:cxn>
                </a:cxnLst>
                <a:rect l="0" t="0" r="r" b="b"/>
                <a:pathLst>
                  <a:path w="480" h="288">
                    <a:moveTo>
                      <a:pt x="432" y="0"/>
                    </a:moveTo>
                    <a:lnTo>
                      <a:pt x="0" y="288"/>
                    </a:lnTo>
                    <a:lnTo>
                      <a:pt x="480" y="96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3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3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2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684" grpId="0" animBg="1"/>
      <p:bldP spid="1223692" grpId="0" animBg="1"/>
      <p:bldP spid="122369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/>
              <a:t>Angle of incidence = angle of reflection </a:t>
            </a:r>
            <a:r>
              <a:rPr lang="en-US" sz="1800" b="1" dirty="0" smtClean="0"/>
              <a:t>(</a:t>
            </a:r>
            <a:r>
              <a:rPr lang="en-US" sz="1800" dirty="0" err="1" smtClean="0">
                <a:latin typeface="Symbol" pitchFamily="18" charset="2"/>
              </a:rPr>
              <a:t>q</a:t>
            </a:r>
            <a:r>
              <a:rPr lang="en-US" sz="2400" b="1" baseline="-25000" dirty="0" err="1" smtClean="0"/>
              <a:t>I</a:t>
            </a:r>
            <a:r>
              <a:rPr lang="en-US" sz="2400" b="1" baseline="-25000" dirty="0" smtClean="0"/>
              <a:t> </a:t>
            </a:r>
            <a:r>
              <a:rPr lang="en-US" sz="2400" b="1" dirty="0"/>
              <a:t>= </a:t>
            </a:r>
            <a:r>
              <a:rPr lang="en-US" sz="1800" dirty="0" err="1" smtClean="0">
                <a:latin typeface="Symbol" pitchFamily="18" charset="2"/>
              </a:rPr>
              <a:t>q</a:t>
            </a:r>
            <a:r>
              <a:rPr lang="en-US" sz="2400" b="1" u="sng" baseline="-25000" dirty="0" err="1" smtClean="0"/>
              <a:t>R</a:t>
            </a:r>
            <a:r>
              <a:rPr lang="en-US" sz="2400" b="1" u="sng" baseline="-25000" dirty="0" smtClean="0"/>
              <a:t> </a:t>
            </a:r>
            <a:r>
              <a:rPr lang="en-US" sz="1800" b="1" dirty="0"/>
              <a:t>)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I, R, N lie in the same plane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/>
              <a:t>		R = I - 2 (N </a:t>
            </a:r>
            <a:r>
              <a:rPr lang="en-US" sz="2400" b="1" dirty="0" smtClean="0">
                <a:sym typeface="Symbol"/>
              </a:rPr>
              <a:t></a:t>
            </a:r>
            <a:r>
              <a:rPr lang="en-US" sz="2400" b="1" baseline="30000" dirty="0" smtClean="0"/>
              <a:t> </a:t>
            </a:r>
            <a:r>
              <a:rPr lang="en-US" sz="1800" b="1" dirty="0"/>
              <a:t>I) 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845174" y="2544763"/>
            <a:ext cx="3622426" cy="2408237"/>
            <a:chOff x="2473574" y="3367088"/>
            <a:chExt cx="3622426" cy="2408237"/>
          </a:xfrm>
        </p:grpSpPr>
        <p:sp>
          <p:nvSpPr>
            <p:cNvPr id="1225733" name="Rectangle 5"/>
            <p:cNvSpPr>
              <a:spLocks noChangeArrowheads="1"/>
            </p:cNvSpPr>
            <p:nvPr/>
          </p:nvSpPr>
          <p:spPr bwMode="auto">
            <a:xfrm flipH="1">
              <a:off x="5688516" y="4572000"/>
              <a:ext cx="407484" cy="4616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400" dirty="0">
                  <a:latin typeface="+mn-lt"/>
                </a:rPr>
                <a:t>R</a:t>
              </a:r>
            </a:p>
          </p:txBody>
        </p:sp>
        <p:sp>
          <p:nvSpPr>
            <p:cNvPr id="1225734" name="Rectangle 6"/>
            <p:cNvSpPr>
              <a:spLocks noChangeArrowheads="1"/>
            </p:cNvSpPr>
            <p:nvPr/>
          </p:nvSpPr>
          <p:spPr bwMode="auto">
            <a:xfrm flipH="1">
              <a:off x="4012116" y="3429000"/>
              <a:ext cx="407484" cy="4616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400" dirty="0">
                  <a:latin typeface="+mn-lt"/>
                </a:rPr>
                <a:t>N</a:t>
              </a:r>
            </a:p>
          </p:txBody>
        </p:sp>
        <p:sp>
          <p:nvSpPr>
            <p:cNvPr id="1225735" name="Rectangle 7"/>
            <p:cNvSpPr>
              <a:spLocks noChangeArrowheads="1"/>
            </p:cNvSpPr>
            <p:nvPr/>
          </p:nvSpPr>
          <p:spPr bwMode="auto">
            <a:xfrm flipH="1">
              <a:off x="2473574" y="4495800"/>
              <a:ext cx="269626" cy="4616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400" dirty="0">
                  <a:latin typeface="+mn-lt"/>
                </a:rPr>
                <a:t>I</a:t>
              </a:r>
            </a:p>
          </p:txBody>
        </p:sp>
        <p:sp>
          <p:nvSpPr>
            <p:cNvPr id="1225736" name="Line 8"/>
            <p:cNvSpPr>
              <a:spLocks noChangeShapeType="1"/>
            </p:cNvSpPr>
            <p:nvPr/>
          </p:nvSpPr>
          <p:spPr bwMode="auto">
            <a:xfrm flipH="1" flipV="1">
              <a:off x="4191000" y="3962400"/>
              <a:ext cx="0" cy="1792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25737" name="Line 9"/>
            <p:cNvSpPr>
              <a:spLocks noChangeShapeType="1"/>
            </p:cNvSpPr>
            <p:nvPr/>
          </p:nvSpPr>
          <p:spPr bwMode="auto">
            <a:xfrm flipV="1">
              <a:off x="4210050" y="4943475"/>
              <a:ext cx="1401763" cy="831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25738" name="Line 10"/>
            <p:cNvSpPr>
              <a:spLocks noChangeShapeType="1"/>
            </p:cNvSpPr>
            <p:nvPr/>
          </p:nvSpPr>
          <p:spPr bwMode="auto">
            <a:xfrm flipH="1" flipV="1">
              <a:off x="2805113" y="4943475"/>
              <a:ext cx="1404937" cy="831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25739" name="Line 11"/>
            <p:cNvSpPr>
              <a:spLocks noChangeShapeType="1"/>
            </p:cNvSpPr>
            <p:nvPr/>
          </p:nvSpPr>
          <p:spPr bwMode="auto">
            <a:xfrm flipH="1" flipV="1">
              <a:off x="5878513" y="4562475"/>
              <a:ext cx="76200" cy="7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25740" name="Line 12"/>
            <p:cNvSpPr>
              <a:spLocks noChangeShapeType="1"/>
            </p:cNvSpPr>
            <p:nvPr/>
          </p:nvSpPr>
          <p:spPr bwMode="auto">
            <a:xfrm flipH="1">
              <a:off x="5802313" y="4562475"/>
              <a:ext cx="76200" cy="7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25741" name="Line 13"/>
            <p:cNvSpPr>
              <a:spLocks noChangeShapeType="1"/>
            </p:cNvSpPr>
            <p:nvPr/>
          </p:nvSpPr>
          <p:spPr bwMode="auto">
            <a:xfrm flipH="1" flipV="1">
              <a:off x="4217988" y="3367088"/>
              <a:ext cx="76200" cy="7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25742" name="Line 14"/>
            <p:cNvSpPr>
              <a:spLocks noChangeShapeType="1"/>
            </p:cNvSpPr>
            <p:nvPr/>
          </p:nvSpPr>
          <p:spPr bwMode="auto">
            <a:xfrm flipH="1">
              <a:off x="4141788" y="3367088"/>
              <a:ext cx="76200" cy="7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25743" name="Line 15"/>
            <p:cNvSpPr>
              <a:spLocks noChangeShapeType="1"/>
            </p:cNvSpPr>
            <p:nvPr/>
          </p:nvSpPr>
          <p:spPr bwMode="auto">
            <a:xfrm flipH="1" flipV="1">
              <a:off x="2613025" y="4486275"/>
              <a:ext cx="76200" cy="7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25744" name="Line 16"/>
            <p:cNvSpPr>
              <a:spLocks noChangeShapeType="1"/>
            </p:cNvSpPr>
            <p:nvPr/>
          </p:nvSpPr>
          <p:spPr bwMode="auto">
            <a:xfrm flipH="1">
              <a:off x="2536825" y="4486275"/>
              <a:ext cx="76200" cy="7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25745" name="Arc 17"/>
            <p:cNvSpPr>
              <a:spLocks/>
            </p:cNvSpPr>
            <p:nvPr/>
          </p:nvSpPr>
          <p:spPr bwMode="auto">
            <a:xfrm>
              <a:off x="4165600" y="4792663"/>
              <a:ext cx="852488" cy="914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595"/>
                <a:gd name="T1" fmla="*/ 0 h 21600"/>
                <a:gd name="T2" fmla="*/ 18595 w 18595"/>
                <a:gd name="T3" fmla="*/ 10609 h 21600"/>
                <a:gd name="T4" fmla="*/ 0 w 1859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95" h="21600" fill="none" extrusionOk="0">
                  <a:moveTo>
                    <a:pt x="-1" y="0"/>
                  </a:moveTo>
                  <a:cubicBezTo>
                    <a:pt x="7638" y="0"/>
                    <a:pt x="14708" y="4033"/>
                    <a:pt x="18594" y="10609"/>
                  </a:cubicBezTo>
                </a:path>
                <a:path w="18595" h="21600" stroke="0" extrusionOk="0">
                  <a:moveTo>
                    <a:pt x="-1" y="0"/>
                  </a:moveTo>
                  <a:cubicBezTo>
                    <a:pt x="7638" y="0"/>
                    <a:pt x="14708" y="4033"/>
                    <a:pt x="18594" y="1060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25746" name="Arc 18"/>
            <p:cNvSpPr>
              <a:spLocks/>
            </p:cNvSpPr>
            <p:nvPr/>
          </p:nvSpPr>
          <p:spPr bwMode="auto">
            <a:xfrm flipH="1">
              <a:off x="3562350" y="5019675"/>
              <a:ext cx="601663" cy="6858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928"/>
                <a:gd name="T1" fmla="*/ 0 h 21600"/>
                <a:gd name="T2" fmla="*/ 18928 w 18928"/>
                <a:gd name="T3" fmla="*/ 11193 h 21600"/>
                <a:gd name="T4" fmla="*/ 0 w 1892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28" h="21600" fill="none" extrusionOk="0">
                  <a:moveTo>
                    <a:pt x="-1" y="0"/>
                  </a:moveTo>
                  <a:cubicBezTo>
                    <a:pt x="7878" y="0"/>
                    <a:pt x="15131" y="4289"/>
                    <a:pt x="18927" y="11193"/>
                  </a:cubicBezTo>
                </a:path>
                <a:path w="18928" h="21600" stroke="0" extrusionOk="0">
                  <a:moveTo>
                    <a:pt x="-1" y="0"/>
                  </a:moveTo>
                  <a:cubicBezTo>
                    <a:pt x="7878" y="0"/>
                    <a:pt x="15131" y="4289"/>
                    <a:pt x="18927" y="1119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25747" name="Rectangle 19"/>
            <p:cNvSpPr>
              <a:spLocks noChangeArrowheads="1"/>
            </p:cNvSpPr>
            <p:nvPr/>
          </p:nvSpPr>
          <p:spPr bwMode="auto">
            <a:xfrm flipH="1">
              <a:off x="3338513" y="4486275"/>
              <a:ext cx="420308" cy="5847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400" dirty="0" err="1">
                  <a:latin typeface="Symbol" pitchFamily="18" charset="2"/>
                </a:rPr>
                <a:t>q</a:t>
              </a:r>
              <a:r>
                <a:rPr lang="en-US" sz="3200" baseline="-25000" dirty="0" err="1">
                  <a:latin typeface="+mn-lt"/>
                </a:rPr>
                <a:t>I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1225748" name="Rectangle 20"/>
            <p:cNvSpPr>
              <a:spLocks noChangeArrowheads="1"/>
            </p:cNvSpPr>
            <p:nvPr/>
          </p:nvSpPr>
          <p:spPr bwMode="auto">
            <a:xfrm flipH="1">
              <a:off x="4633913" y="4486275"/>
              <a:ext cx="542136" cy="5847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400" dirty="0" err="1" smtClean="0">
                  <a:latin typeface="Symbol" pitchFamily="18" charset="2"/>
                </a:rPr>
                <a:t>q</a:t>
              </a:r>
              <a:r>
                <a:rPr lang="en-US" sz="3200" baseline="-25000" dirty="0" err="1" smtClean="0">
                  <a:latin typeface="+mn-lt"/>
                </a:rPr>
                <a:t>R</a:t>
              </a:r>
              <a:endParaRPr lang="en-US" sz="2400" dirty="0">
                <a:latin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26" name="Picture 25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Reflection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Recursive ray </a:t>
            </a:r>
            <a:r>
              <a:rPr lang="en-US" b="1" dirty="0" smtClean="0"/>
              <a:t>evaluation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Generates </a:t>
            </a:r>
            <a:r>
              <a:rPr lang="en-US" b="1" u="sng" dirty="0" smtClean="0"/>
              <a:t>ray tree</a:t>
            </a:r>
            <a:r>
              <a:rPr lang="en-US" b="1" dirty="0" smtClean="0"/>
              <a:t> shown at right</a:t>
            </a:r>
            <a:endParaRPr lang="en-US" b="1" u="sng" dirty="0"/>
          </a:p>
        </p:txBody>
      </p:sp>
      <p:sp>
        <p:nvSpPr>
          <p:cNvPr id="1227780" name="Text Box 4"/>
          <p:cNvSpPr txBox="1">
            <a:spLocks noChangeArrowheads="1"/>
          </p:cNvSpPr>
          <p:nvPr/>
        </p:nvSpPr>
        <p:spPr bwMode="auto">
          <a:xfrm>
            <a:off x="955675" y="2209800"/>
            <a:ext cx="603242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 dirty="0" err="1">
                <a:latin typeface="Courier New" pitchFamily="49" charset="0"/>
              </a:rPr>
              <a:t>rayTrace</a:t>
            </a:r>
            <a:r>
              <a:rPr lang="en-US" sz="2000" b="1" dirty="0">
                <a:latin typeface="Courier New" pitchFamily="49" charset="0"/>
              </a:rPr>
              <a:t>(ray) {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err="1">
                <a:latin typeface="Courier New" pitchFamily="49" charset="0"/>
              </a:rPr>
              <a:t>hitObject</a:t>
            </a:r>
            <a:r>
              <a:rPr lang="en-US" sz="2000" b="1" dirty="0">
                <a:latin typeface="Courier New" pitchFamily="49" charset="0"/>
              </a:rPr>
              <a:t>(ray, p, n, triangle);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color = object color;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if(object is light)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    return(color);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else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    return(lighting(p, n, color));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9" name="Picture 8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923109" y="1905000"/>
            <a:ext cx="2055371" cy="3609439"/>
            <a:chOff x="6923109" y="1828800"/>
            <a:chExt cx="2055371" cy="3609439"/>
          </a:xfrm>
        </p:grpSpPr>
        <p:pic>
          <p:nvPicPr>
            <p:cNvPr id="10" name="Picture 9" descr="ray-tree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400" y="1828800"/>
              <a:ext cx="1880784" cy="221932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923109" y="4114800"/>
              <a:ext cx="205537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Ray tree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© 2000 N. </a:t>
              </a:r>
              <a:r>
                <a:rPr lang="en-US" sz="1000" dirty="0" err="1" smtClean="0"/>
                <a:t>Patrikalakis</a:t>
              </a:r>
              <a:r>
                <a:rPr lang="en-US" sz="1000" dirty="0" smtClean="0"/>
                <a:t>, MIT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6"/>
                </a:rPr>
                <a:t>http://bit.ly/fjcGGk</a:t>
              </a:r>
              <a:r>
                <a:rPr lang="en-US" sz="1000" dirty="0" smtClean="0"/>
                <a:t> </a:t>
              </a:r>
            </a:p>
            <a:p>
              <a:pPr algn="ctr">
                <a:spcBef>
                  <a:spcPts val="0"/>
                </a:spcBef>
              </a:pPr>
              <a:endParaRPr lang="en-US" sz="1000" dirty="0" smtClean="0"/>
            </a:p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I = Incident ray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S = light Source vector (</a:t>
              </a:r>
              <a:r>
                <a:rPr lang="en-US" sz="1000" i="1" dirty="0" smtClean="0"/>
                <a:t>aka</a:t>
              </a:r>
              <a:r>
                <a:rPr lang="en-US" sz="1000" dirty="0" smtClean="0"/>
                <a:t> L) 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R = reflected ray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T = transmitted ray</a:t>
              </a:r>
              <a:endParaRPr lang="en-US" sz="1000" dirty="0"/>
            </a:p>
          </p:txBody>
        </p:sp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Putting It All Together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Recursive Calculation &amp; Ray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Acknowledgements: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Inverse Kinematics, Ray Tracing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533400" y="1025558"/>
            <a:ext cx="8128782" cy="1489042"/>
            <a:chOff x="533400" y="2778158"/>
            <a:chExt cx="8128782" cy="1489042"/>
          </a:xfrm>
        </p:grpSpPr>
        <p:grpSp>
          <p:nvGrpSpPr>
            <p:cNvPr id="5" name="Group 32"/>
            <p:cNvGrpSpPr/>
            <p:nvPr/>
          </p:nvGrpSpPr>
          <p:grpSpPr>
            <a:xfrm>
              <a:off x="533400" y="2778158"/>
              <a:ext cx="7772400" cy="1489042"/>
              <a:chOff x="533400" y="2854396"/>
              <a:chExt cx="7772400" cy="148904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905000" y="2971053"/>
                <a:ext cx="6400800" cy="1255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3366"/>
                    </a:solidFill>
                  </a:rPr>
                  <a:t>David C. Brogan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Visiting Assistant Professor, Computer Science Department, University of Virginia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  <a:hlinkClick r:id="rId4"/>
                  </a:rPr>
                  <a:t>http://www.cs.virginia.edu/~dbrogan/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Susquehanna International Group (SIG)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  <a:hlinkClick r:id="rId5"/>
                  </a:rPr>
                  <a:t>http://www.sig.com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</p:txBody>
          </p:sp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33400" y="2854396"/>
                <a:ext cx="1295400" cy="1489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" name="Picture 15" descr="uva-computer-science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18982" y="3552122"/>
              <a:ext cx="2743200" cy="422645"/>
            </a:xfrm>
            <a:prstGeom prst="rect">
              <a:avLst/>
            </a:prstGeom>
          </p:spPr>
        </p:pic>
      </p:grpSp>
      <p:grpSp>
        <p:nvGrpSpPr>
          <p:cNvPr id="6" name="Group 25"/>
          <p:cNvGrpSpPr/>
          <p:nvPr/>
        </p:nvGrpSpPr>
        <p:grpSpPr>
          <a:xfrm>
            <a:off x="533400" y="2667000"/>
            <a:ext cx="6877050" cy="1676400"/>
            <a:chOff x="533400" y="4648200"/>
            <a:chExt cx="6877050" cy="1676400"/>
          </a:xfrm>
        </p:grpSpPr>
        <p:sp>
          <p:nvSpPr>
            <p:cNvPr id="22" name="Rectangle 21"/>
            <p:cNvSpPr/>
            <p:nvPr/>
          </p:nvSpPr>
          <p:spPr>
            <a:xfrm>
              <a:off x="1905000" y="4858536"/>
              <a:ext cx="3509633" cy="1255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err="1" smtClean="0">
                  <a:solidFill>
                    <a:srgbClr val="C00000"/>
                  </a:solidFill>
                </a:rPr>
                <a:t>Renata</a:t>
              </a:r>
              <a:r>
                <a:rPr lang="en-US" sz="1800" dirty="0" smtClean="0">
                  <a:solidFill>
                    <a:srgbClr val="C00000"/>
                  </a:solidFill>
                </a:rPr>
                <a:t> </a:t>
              </a:r>
              <a:r>
                <a:rPr lang="en-US" sz="1800" dirty="0" err="1" smtClean="0">
                  <a:solidFill>
                    <a:srgbClr val="C00000"/>
                  </a:solidFill>
                </a:rPr>
                <a:t>Melamud</a:t>
              </a:r>
              <a:endParaRPr lang="en-US" sz="1800" dirty="0" smtClean="0">
                <a:solidFill>
                  <a:srgbClr val="C00000"/>
                </a:solidFill>
              </a:endParaRPr>
            </a:p>
            <a:p>
              <a:r>
                <a:rPr lang="en-US" sz="1200" dirty="0" smtClean="0">
                  <a:solidFill>
                    <a:srgbClr val="C00000"/>
                  </a:solidFill>
                </a:rPr>
                <a:t>Ph.D. Candidate</a:t>
              </a:r>
            </a:p>
            <a:p>
              <a:r>
                <a:rPr lang="en-US" sz="1200" dirty="0" smtClean="0">
                  <a:solidFill>
                    <a:srgbClr val="C00000"/>
                  </a:solidFill>
                </a:rPr>
                <a:t>Mechanical Engineering Department</a:t>
              </a:r>
            </a:p>
            <a:p>
              <a:r>
                <a:rPr lang="en-US" sz="1200" dirty="0" smtClean="0">
                  <a:solidFill>
                    <a:srgbClr val="C00000"/>
                  </a:solidFill>
                </a:rPr>
                <a:t>Stanford University</a:t>
              </a:r>
            </a:p>
            <a:p>
              <a:r>
                <a:rPr lang="en-US" sz="1200" dirty="0" smtClean="0">
                  <a:hlinkClick r:id="rId8"/>
                </a:rPr>
                <a:t>http://micromachine.stanford.edu/~rmelamud/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pic>
          <p:nvPicPr>
            <p:cNvPr id="23" name="Picture 22" descr="RenataMelamud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3400" y="4648200"/>
              <a:ext cx="1270696" cy="1676400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943600" y="5138738"/>
              <a:ext cx="146685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533400" y="4503206"/>
            <a:ext cx="7620000" cy="1841059"/>
            <a:chOff x="533400" y="4503206"/>
            <a:chExt cx="7620000" cy="1841059"/>
          </a:xfrm>
        </p:grpSpPr>
        <p:grpSp>
          <p:nvGrpSpPr>
            <p:cNvPr id="28" name="Group 27"/>
            <p:cNvGrpSpPr/>
            <p:nvPr/>
          </p:nvGrpSpPr>
          <p:grpSpPr>
            <a:xfrm>
              <a:off x="533400" y="4503206"/>
              <a:ext cx="6282934" cy="1838364"/>
              <a:chOff x="533400" y="4503206"/>
              <a:chExt cx="6282934" cy="1838364"/>
            </a:xfrm>
          </p:grpSpPr>
          <p:pic>
            <p:nvPicPr>
              <p:cNvPr id="24" name="Picture 23" descr="DaveShreiner-FB.jp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33400" y="4537603"/>
                <a:ext cx="1246909" cy="1371600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1905000" y="4503206"/>
                <a:ext cx="3886200" cy="1440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6699"/>
                    </a:solidFill>
                  </a:rPr>
                  <a:t>Dave </a:t>
                </a:r>
                <a:r>
                  <a:rPr lang="en-US" sz="1800" dirty="0" err="1" smtClean="0">
                    <a:solidFill>
                      <a:srgbClr val="006699"/>
                    </a:solidFill>
                  </a:rPr>
                  <a:t>Shreiner</a:t>
                </a:r>
                <a:r>
                  <a:rPr lang="en-US" sz="1800" dirty="0" smtClean="0">
                    <a:solidFill>
                      <a:srgbClr val="006699"/>
                    </a:solidFill>
                  </a:rPr>
                  <a:t> &amp; Brad Grantham</a:t>
                </a:r>
              </a:p>
              <a:p>
                <a:r>
                  <a:rPr lang="en-US" sz="1200" dirty="0" smtClean="0">
                    <a:solidFill>
                      <a:srgbClr val="006699"/>
                    </a:solidFill>
                  </a:rPr>
                  <a:t>Adjunct Professor &amp; Adjunct Lecturer,              Santa Clara University</a:t>
                </a:r>
              </a:p>
              <a:p>
                <a:r>
                  <a:rPr lang="en-US" sz="1200" dirty="0" smtClean="0">
                    <a:solidFill>
                      <a:srgbClr val="006699"/>
                    </a:solidFill>
                  </a:rPr>
                  <a:t>ARM Holdings, plc</a:t>
                </a:r>
              </a:p>
              <a:p>
                <a:r>
                  <a:rPr lang="en-US" sz="1200" dirty="0" smtClean="0">
                    <a:solidFill>
                      <a:srgbClr val="006699"/>
                    </a:solidFill>
                    <a:hlinkClick r:id="rId12"/>
                  </a:rPr>
                  <a:t>http://www.plunk.org/~shreiner/</a:t>
                </a:r>
                <a:endParaRPr lang="en-US" sz="1200" dirty="0" smtClean="0">
                  <a:solidFill>
                    <a:srgbClr val="006699"/>
                  </a:solidFill>
                </a:endParaRPr>
              </a:p>
              <a:p>
                <a:r>
                  <a:rPr lang="en-US" sz="1200" dirty="0" smtClean="0">
                    <a:solidFill>
                      <a:srgbClr val="006699"/>
                    </a:solidFill>
                    <a:hlinkClick r:id="rId13"/>
                  </a:rPr>
                  <a:t>http://www.plunk.org/~grantham/</a:t>
                </a:r>
                <a:endParaRPr lang="en-US" sz="1200" dirty="0">
                  <a:solidFill>
                    <a:srgbClr val="006699"/>
                  </a:solidFill>
                </a:endParaRPr>
              </a:p>
            </p:txBody>
          </p:sp>
          <p:pic>
            <p:nvPicPr>
              <p:cNvPr id="26" name="Picture 25" descr="BradGrantham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715000" y="4537603"/>
                <a:ext cx="1101334" cy="1371600"/>
              </a:xfrm>
              <a:prstGeom prst="rect">
                <a:avLst/>
              </a:prstGeom>
            </p:spPr>
          </p:pic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33400" y="5943600"/>
                <a:ext cx="3962400" cy="397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" name="Picture 17" descr="SCU-logo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Calculating surface color</a:t>
            </a:r>
          </a:p>
        </p:txBody>
      </p:sp>
      <p:sp>
        <p:nvSpPr>
          <p:cNvPr id="1229828" name="Text Box 4"/>
          <p:cNvSpPr txBox="1">
            <a:spLocks noChangeArrowheads="1"/>
          </p:cNvSpPr>
          <p:nvPr/>
        </p:nvSpPr>
        <p:spPr bwMode="auto">
          <a:xfrm>
            <a:off x="990600" y="1981200"/>
            <a:ext cx="710963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lighting(point) {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color = ambient color;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for each light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    if(</a:t>
            </a:r>
            <a:r>
              <a:rPr lang="en-US" sz="2000" b="1" dirty="0" err="1">
                <a:latin typeface="Courier New" pitchFamily="49" charset="0"/>
              </a:rPr>
              <a:t>hitObject</a:t>
            </a:r>
            <a:r>
              <a:rPr lang="en-US" sz="2000" b="1" dirty="0">
                <a:latin typeface="Courier New" pitchFamily="49" charset="0"/>
              </a:rPr>
              <a:t>(shadow ray))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        color += </a:t>
            </a:r>
            <a:r>
              <a:rPr lang="en-US" sz="2000" b="1" dirty="0" err="1">
                <a:latin typeface="Courier New" pitchFamily="49" charset="0"/>
              </a:rPr>
              <a:t>lightcolor</a:t>
            </a:r>
            <a:r>
              <a:rPr lang="en-US" sz="2000" b="1" dirty="0">
                <a:latin typeface="Courier New" pitchFamily="49" charset="0"/>
              </a:rPr>
              <a:t> *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			dot(shadow ray, n);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color += </a:t>
            </a:r>
            <a:r>
              <a:rPr lang="en-US" sz="2000" b="1" dirty="0" err="1">
                <a:latin typeface="Courier New" pitchFamily="49" charset="0"/>
              </a:rPr>
              <a:t>rayTrace</a:t>
            </a:r>
            <a:r>
              <a:rPr lang="en-US" sz="2000" b="1" dirty="0">
                <a:latin typeface="Courier New" pitchFamily="49" charset="0"/>
              </a:rPr>
              <a:t>(reflection) *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    </a:t>
            </a:r>
            <a:r>
              <a:rPr lang="en-US" sz="2000" b="1" dirty="0" err="1">
                <a:latin typeface="Courier New" pitchFamily="49" charset="0"/>
              </a:rPr>
              <a:t>pow</a:t>
            </a:r>
            <a:r>
              <a:rPr lang="en-US" sz="2000" b="1" dirty="0">
                <a:latin typeface="Courier New" pitchFamily="49" charset="0"/>
              </a:rPr>
              <a:t>(dot(reflection, ray), shininess);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return(color);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9" name="Picture 8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Putting It All Together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Applying Lighting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6" name="Text Box 4"/>
          <p:cNvSpPr txBox="1">
            <a:spLocks noChangeArrowheads="1"/>
          </p:cNvSpPr>
          <p:nvPr/>
        </p:nvSpPr>
        <p:spPr bwMode="auto">
          <a:xfrm>
            <a:off x="1066800" y="2057400"/>
            <a:ext cx="65738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 dirty="0">
                <a:latin typeface="Courier New" pitchFamily="49" charset="0"/>
              </a:rPr>
              <a:t>main() {</a:t>
            </a:r>
          </a:p>
          <a:p>
            <a:pPr>
              <a:spcBef>
                <a:spcPct val="0"/>
              </a:spcBef>
              <a:buClrTx/>
            </a:pPr>
            <a:r>
              <a:rPr lang="en-US" sz="2400" b="1" dirty="0">
                <a:latin typeface="Courier New" pitchFamily="49" charset="0"/>
              </a:rPr>
              <a:t>    triangles = </a:t>
            </a:r>
            <a:r>
              <a:rPr lang="en-US" sz="2400" b="1" dirty="0" err="1">
                <a:latin typeface="Courier New" pitchFamily="49" charset="0"/>
              </a:rPr>
              <a:t>readTriangles</a:t>
            </a:r>
            <a:r>
              <a:rPr lang="en-US" sz="2400" b="1" dirty="0">
                <a:latin typeface="Courier New" pitchFamily="49" charset="0"/>
              </a:rPr>
              <a:t>();</a:t>
            </a:r>
          </a:p>
          <a:p>
            <a:pPr>
              <a:spcBef>
                <a:spcPct val="0"/>
              </a:spcBef>
              <a:buClrTx/>
            </a:pPr>
            <a:r>
              <a:rPr lang="en-US" sz="2400" b="1" dirty="0">
                <a:latin typeface="Courier New" pitchFamily="49" charset="0"/>
              </a:rPr>
              <a:t>    image = </a:t>
            </a:r>
            <a:r>
              <a:rPr lang="en-US" sz="2400" b="1" dirty="0" err="1">
                <a:latin typeface="Courier New" pitchFamily="49" charset="0"/>
              </a:rPr>
              <a:t>renderImage</a:t>
            </a:r>
            <a:r>
              <a:rPr lang="en-US" sz="2400" b="1" dirty="0">
                <a:latin typeface="Courier New" pitchFamily="49" charset="0"/>
              </a:rPr>
              <a:t>(triangles);</a:t>
            </a:r>
          </a:p>
          <a:p>
            <a:pPr>
              <a:spcBef>
                <a:spcPct val="0"/>
              </a:spcBef>
              <a:buClrTx/>
            </a:pPr>
            <a:r>
              <a:rPr lang="en-US" sz="2400" b="1" dirty="0">
                <a:latin typeface="Courier New" pitchFamily="49" charset="0"/>
              </a:rPr>
              <a:t>    </a:t>
            </a:r>
            <a:r>
              <a:rPr lang="en-US" sz="2400" b="1" dirty="0" err="1">
                <a:latin typeface="Courier New" pitchFamily="49" charset="0"/>
              </a:rPr>
              <a:t>writeImage</a:t>
            </a:r>
            <a:r>
              <a:rPr lang="en-US" sz="2400" b="1" dirty="0">
                <a:latin typeface="Courier New" pitchFamily="49" charset="0"/>
              </a:rPr>
              <a:t>(image);</a:t>
            </a:r>
          </a:p>
          <a:p>
            <a:pPr>
              <a:spcBef>
                <a:spcPct val="0"/>
              </a:spcBef>
              <a:buClrTx/>
            </a:pPr>
            <a:r>
              <a:rPr lang="en-US" sz="2400" b="1" dirty="0">
                <a:latin typeface="Courier New" pitchFamily="49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9" name="Picture 8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Putting It All Together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Main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Lighting, Shadows, Reflection are enough to make some compelling images</a:t>
            </a:r>
          </a:p>
          <a:p>
            <a:r>
              <a:rPr lang="en-US" b="1" dirty="0"/>
              <a:t>Want better lighting and objects</a:t>
            </a:r>
          </a:p>
          <a:p>
            <a:r>
              <a:rPr lang="en-US" b="1" dirty="0"/>
              <a:t>Need more speed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9" name="Picture 8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Good Start: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What next?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Better Lighting + Forward Tracing</a:t>
            </a:r>
          </a:p>
          <a:p>
            <a:r>
              <a:rPr lang="en-US" b="1" dirty="0"/>
              <a:t>Texture Mapping</a:t>
            </a:r>
          </a:p>
          <a:p>
            <a:r>
              <a:rPr lang="en-US" b="1" dirty="0"/>
              <a:t>Modeling Techniques</a:t>
            </a:r>
          </a:p>
          <a:p>
            <a:r>
              <a:rPr lang="en-US" b="1" dirty="0" smtClean="0"/>
              <a:t>Distributed Ray Tracing: Techniques</a:t>
            </a:r>
          </a:p>
          <a:p>
            <a:pPr lvl="1"/>
            <a:r>
              <a:rPr lang="en-US" b="1" dirty="0" smtClean="0"/>
              <a:t>Motion Blur</a:t>
            </a:r>
          </a:p>
          <a:p>
            <a:pPr lvl="1"/>
            <a:r>
              <a:rPr lang="en-US" b="1" dirty="0" smtClean="0"/>
              <a:t>Depth </a:t>
            </a:r>
            <a:r>
              <a:rPr lang="en-US" b="1" dirty="0"/>
              <a:t>of </a:t>
            </a:r>
            <a:r>
              <a:rPr lang="en-US" b="1" dirty="0" smtClean="0"/>
              <a:t>Field</a:t>
            </a:r>
          </a:p>
          <a:p>
            <a:pPr lvl="1"/>
            <a:r>
              <a:rPr lang="en-US" b="1" dirty="0" smtClean="0"/>
              <a:t>Blurry Reflection/Refraction</a:t>
            </a:r>
          </a:p>
          <a:p>
            <a:pPr lvl="1"/>
            <a:r>
              <a:rPr lang="en-US" b="1" dirty="0" smtClean="0"/>
              <a:t>Wikipedia, </a:t>
            </a:r>
            <a:r>
              <a:rPr lang="en-US" b="1" i="1" dirty="0" smtClean="0"/>
              <a:t>Distributed Ray Tracing</a:t>
            </a:r>
            <a:r>
              <a:rPr lang="en-US" b="1" dirty="0" smtClean="0"/>
              <a:t>: </a:t>
            </a:r>
            <a:r>
              <a:rPr lang="en-US" b="1" dirty="0" smtClean="0">
                <a:hlinkClick r:id="rId3"/>
              </a:rPr>
              <a:t>http://bit.ly/ihyVUs</a:t>
            </a:r>
            <a:endParaRPr lang="en-US" b="1" dirty="0" smtClean="0"/>
          </a:p>
          <a:p>
            <a:r>
              <a:rPr lang="en-US" b="1" dirty="0" smtClean="0"/>
              <a:t>Improving </a:t>
            </a:r>
            <a:r>
              <a:rPr lang="en-US" b="1" dirty="0"/>
              <a:t>Image Quality</a:t>
            </a:r>
          </a:p>
          <a:p>
            <a:r>
              <a:rPr lang="en-US" b="1" dirty="0"/>
              <a:t>Acceleration Techniques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4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9" name="Picture 8" descr="SCU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More Quality, More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Keep track of medium (air, glass, etc)</a:t>
            </a:r>
          </a:p>
          <a:p>
            <a:r>
              <a:rPr lang="en-US" b="1" dirty="0"/>
              <a:t>Need </a:t>
            </a:r>
            <a:r>
              <a:rPr lang="en-US" b="1" i="1" dirty="0"/>
              <a:t>index of refraction (</a:t>
            </a:r>
            <a:r>
              <a:rPr lang="en-US" b="1" dirty="0">
                <a:latin typeface="Symbol" pitchFamily="18" charset="2"/>
              </a:rPr>
              <a:t>h </a:t>
            </a:r>
            <a:r>
              <a:rPr lang="en-US" b="1" i="1" dirty="0"/>
              <a:t>)</a:t>
            </a:r>
          </a:p>
          <a:p>
            <a:r>
              <a:rPr lang="en-US" b="1" dirty="0"/>
              <a:t>Need solid objects</a:t>
            </a:r>
            <a:endParaRPr lang="en-US" b="1" i="1" dirty="0"/>
          </a:p>
        </p:txBody>
      </p:sp>
      <p:sp>
        <p:nvSpPr>
          <p:cNvPr id="1238020" name="Line 4"/>
          <p:cNvSpPr>
            <a:spLocks noChangeShapeType="1"/>
          </p:cNvSpPr>
          <p:nvPr/>
        </p:nvSpPr>
        <p:spPr bwMode="auto">
          <a:xfrm flipH="1">
            <a:off x="4038600" y="4065587"/>
            <a:ext cx="449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680075" y="4075112"/>
            <a:ext cx="1037381" cy="936328"/>
            <a:chOff x="5680075" y="4075112"/>
            <a:chExt cx="1037381" cy="936328"/>
          </a:xfrm>
        </p:grpSpPr>
        <p:sp>
          <p:nvSpPr>
            <p:cNvPr id="1238021" name="Rectangle 5"/>
            <p:cNvSpPr>
              <a:spLocks noChangeArrowheads="1"/>
            </p:cNvSpPr>
            <p:nvPr/>
          </p:nvSpPr>
          <p:spPr bwMode="auto">
            <a:xfrm flipH="1">
              <a:off x="6345238" y="4549775"/>
              <a:ext cx="372218" cy="4616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400" b="1" dirty="0">
                  <a:latin typeface="+mn-lt"/>
                </a:rPr>
                <a:t>T</a:t>
              </a:r>
            </a:p>
          </p:txBody>
        </p:sp>
        <p:sp>
          <p:nvSpPr>
            <p:cNvPr id="1238025" name="Line 9"/>
            <p:cNvSpPr>
              <a:spLocks noChangeShapeType="1"/>
            </p:cNvSpPr>
            <p:nvPr/>
          </p:nvSpPr>
          <p:spPr bwMode="auto">
            <a:xfrm>
              <a:off x="5680075" y="4075112"/>
              <a:ext cx="569913" cy="8334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38027" name="Line 11"/>
            <p:cNvSpPr>
              <a:spLocks noChangeShapeType="1"/>
            </p:cNvSpPr>
            <p:nvPr/>
          </p:nvSpPr>
          <p:spPr bwMode="auto">
            <a:xfrm flipH="1" flipV="1">
              <a:off x="6546850" y="4549775"/>
              <a:ext cx="47625" cy="47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38028" name="Line 12"/>
            <p:cNvSpPr>
              <a:spLocks noChangeShapeType="1"/>
            </p:cNvSpPr>
            <p:nvPr/>
          </p:nvSpPr>
          <p:spPr bwMode="auto">
            <a:xfrm flipH="1">
              <a:off x="6497638" y="4549775"/>
              <a:ext cx="49212" cy="47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07038" y="2514600"/>
            <a:ext cx="407484" cy="2733675"/>
            <a:chOff x="5507038" y="2514600"/>
            <a:chExt cx="407484" cy="2733675"/>
          </a:xfrm>
        </p:grpSpPr>
        <p:sp>
          <p:nvSpPr>
            <p:cNvPr id="1238022" name="Rectangle 6"/>
            <p:cNvSpPr>
              <a:spLocks noChangeArrowheads="1"/>
            </p:cNvSpPr>
            <p:nvPr/>
          </p:nvSpPr>
          <p:spPr bwMode="auto">
            <a:xfrm flipH="1">
              <a:off x="5507038" y="2514600"/>
              <a:ext cx="407484" cy="4616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400" b="1" dirty="0">
                  <a:latin typeface="+mn-lt"/>
                </a:rPr>
                <a:t>N</a:t>
              </a:r>
            </a:p>
          </p:txBody>
        </p:sp>
        <p:sp>
          <p:nvSpPr>
            <p:cNvPr id="1238024" name="Line 8"/>
            <p:cNvSpPr>
              <a:spLocks noChangeShapeType="1"/>
            </p:cNvSpPr>
            <p:nvPr/>
          </p:nvSpPr>
          <p:spPr bwMode="auto">
            <a:xfrm flipH="1" flipV="1">
              <a:off x="5668963" y="2922587"/>
              <a:ext cx="0" cy="2325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29" name="Line 13"/>
            <p:cNvSpPr>
              <a:spLocks noChangeShapeType="1"/>
            </p:cNvSpPr>
            <p:nvPr/>
          </p:nvSpPr>
          <p:spPr bwMode="auto">
            <a:xfrm flipH="1" flipV="1">
              <a:off x="5684838" y="2543175"/>
              <a:ext cx="49212" cy="492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38030" name="Line 14"/>
            <p:cNvSpPr>
              <a:spLocks noChangeShapeType="1"/>
            </p:cNvSpPr>
            <p:nvPr/>
          </p:nvSpPr>
          <p:spPr bwMode="auto">
            <a:xfrm flipH="1">
              <a:off x="5637213" y="2543175"/>
              <a:ext cx="47625" cy="492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86275" y="3254375"/>
            <a:ext cx="1193800" cy="820737"/>
            <a:chOff x="4486275" y="3254375"/>
            <a:chExt cx="1193800" cy="820737"/>
          </a:xfrm>
        </p:grpSpPr>
        <p:sp>
          <p:nvSpPr>
            <p:cNvPr id="1238023" name="Rectangle 7"/>
            <p:cNvSpPr>
              <a:spLocks noChangeArrowheads="1"/>
            </p:cNvSpPr>
            <p:nvPr/>
          </p:nvSpPr>
          <p:spPr bwMode="auto">
            <a:xfrm flipH="1">
              <a:off x="4486275" y="3259137"/>
              <a:ext cx="269626" cy="4616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400" b="1">
                  <a:latin typeface="+mn-lt"/>
                </a:rPr>
                <a:t>I</a:t>
              </a:r>
            </a:p>
          </p:txBody>
        </p:sp>
        <p:sp>
          <p:nvSpPr>
            <p:cNvPr id="1238026" name="Line 10"/>
            <p:cNvSpPr>
              <a:spLocks noChangeShapeType="1"/>
            </p:cNvSpPr>
            <p:nvPr/>
          </p:nvSpPr>
          <p:spPr bwMode="auto">
            <a:xfrm flipH="1" flipV="1">
              <a:off x="4786313" y="3546475"/>
              <a:ext cx="893762" cy="5286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38031" name="Line 15"/>
            <p:cNvSpPr>
              <a:spLocks noChangeShapeType="1"/>
            </p:cNvSpPr>
            <p:nvPr/>
          </p:nvSpPr>
          <p:spPr bwMode="auto">
            <a:xfrm flipH="1" flipV="1">
              <a:off x="4664075" y="3254375"/>
              <a:ext cx="49213" cy="492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38032" name="Line 16"/>
            <p:cNvSpPr>
              <a:spLocks noChangeShapeType="1"/>
            </p:cNvSpPr>
            <p:nvPr/>
          </p:nvSpPr>
          <p:spPr bwMode="auto">
            <a:xfrm flipH="1">
              <a:off x="4616450" y="3254375"/>
              <a:ext cx="47625" cy="492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973638" y="3101975"/>
            <a:ext cx="677862" cy="928687"/>
            <a:chOff x="4973638" y="3101975"/>
            <a:chExt cx="677862" cy="928687"/>
          </a:xfrm>
        </p:grpSpPr>
        <p:sp>
          <p:nvSpPr>
            <p:cNvPr id="1238034" name="Arc 18"/>
            <p:cNvSpPr>
              <a:spLocks/>
            </p:cNvSpPr>
            <p:nvPr/>
          </p:nvSpPr>
          <p:spPr bwMode="auto">
            <a:xfrm flipH="1">
              <a:off x="5268913" y="3594100"/>
              <a:ext cx="382587" cy="4365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928"/>
                <a:gd name="T1" fmla="*/ 0 h 21600"/>
                <a:gd name="T2" fmla="*/ 18928 w 18928"/>
                <a:gd name="T3" fmla="*/ 11193 h 21600"/>
                <a:gd name="T4" fmla="*/ 0 w 1892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28" h="21600" fill="none" extrusionOk="0">
                  <a:moveTo>
                    <a:pt x="-1" y="0"/>
                  </a:moveTo>
                  <a:cubicBezTo>
                    <a:pt x="7878" y="0"/>
                    <a:pt x="15131" y="4289"/>
                    <a:pt x="18927" y="11193"/>
                  </a:cubicBezTo>
                </a:path>
                <a:path w="18928" h="21600" stroke="0" extrusionOk="0">
                  <a:moveTo>
                    <a:pt x="-1" y="0"/>
                  </a:moveTo>
                  <a:cubicBezTo>
                    <a:pt x="7878" y="0"/>
                    <a:pt x="15131" y="4289"/>
                    <a:pt x="18927" y="1119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38035" name="Rectangle 19"/>
            <p:cNvSpPr>
              <a:spLocks noChangeArrowheads="1"/>
            </p:cNvSpPr>
            <p:nvPr/>
          </p:nvSpPr>
          <p:spPr bwMode="auto">
            <a:xfrm flipH="1">
              <a:off x="4973638" y="3101975"/>
              <a:ext cx="420308" cy="5847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400" dirty="0" err="1" smtClean="0">
                  <a:latin typeface="Symbol" pitchFamily="18" charset="2"/>
                </a:rPr>
                <a:t>q</a:t>
              </a:r>
              <a:r>
                <a:rPr lang="en-US" sz="3200" b="1" baseline="-25000" dirty="0" err="1" smtClean="0">
                  <a:latin typeface="+mn-lt"/>
                </a:rPr>
                <a:t>I</a:t>
              </a:r>
              <a:endParaRPr lang="en-US" sz="2400" b="1" dirty="0">
                <a:latin typeface="+mn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651500" y="4032250"/>
            <a:ext cx="595817" cy="1330900"/>
            <a:chOff x="5651500" y="4032250"/>
            <a:chExt cx="595817" cy="1330900"/>
          </a:xfrm>
        </p:grpSpPr>
        <p:sp>
          <p:nvSpPr>
            <p:cNvPr id="1238033" name="Arc 17"/>
            <p:cNvSpPr>
              <a:spLocks/>
            </p:cNvSpPr>
            <p:nvPr/>
          </p:nvSpPr>
          <p:spPr bwMode="auto">
            <a:xfrm flipV="1">
              <a:off x="5651500" y="4032250"/>
              <a:ext cx="407988" cy="73183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3989"/>
                <a:gd name="T1" fmla="*/ 0 h 21600"/>
                <a:gd name="T2" fmla="*/ 13989 w 13989"/>
                <a:gd name="T3" fmla="*/ 5142 h 21600"/>
                <a:gd name="T4" fmla="*/ 0 w 1398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89" h="21600" fill="none" extrusionOk="0">
                  <a:moveTo>
                    <a:pt x="-1" y="0"/>
                  </a:moveTo>
                  <a:cubicBezTo>
                    <a:pt x="5125" y="0"/>
                    <a:pt x="10083" y="1822"/>
                    <a:pt x="13989" y="5141"/>
                  </a:cubicBezTo>
                </a:path>
                <a:path w="13989" h="21600" stroke="0" extrusionOk="0">
                  <a:moveTo>
                    <a:pt x="-1" y="0"/>
                  </a:moveTo>
                  <a:cubicBezTo>
                    <a:pt x="5125" y="0"/>
                    <a:pt x="10083" y="1822"/>
                    <a:pt x="13989" y="514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38036" name="Rectangle 20"/>
            <p:cNvSpPr>
              <a:spLocks noChangeArrowheads="1"/>
            </p:cNvSpPr>
            <p:nvPr/>
          </p:nvSpPr>
          <p:spPr bwMode="auto">
            <a:xfrm flipH="1">
              <a:off x="5735638" y="4778375"/>
              <a:ext cx="511679" cy="5847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400" dirty="0" err="1" smtClean="0">
                  <a:latin typeface="Symbol" pitchFamily="18" charset="2"/>
                </a:rPr>
                <a:t>q</a:t>
              </a:r>
              <a:r>
                <a:rPr lang="en-US" sz="3200" b="1" baseline="-25000" dirty="0" err="1" smtClean="0">
                  <a:latin typeface="+mn-lt"/>
                </a:rPr>
                <a:t>T</a:t>
              </a:r>
              <a:endParaRPr lang="en-US" sz="2400" b="1" dirty="0">
                <a:latin typeface="+mn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54075" y="3378200"/>
            <a:ext cx="2498725" cy="1117600"/>
            <a:chOff x="854075" y="3378200"/>
            <a:chExt cx="2498725" cy="1117600"/>
          </a:xfrm>
        </p:grpSpPr>
        <p:sp>
          <p:nvSpPr>
            <p:cNvPr id="1238037" name="Rectangle 21"/>
            <p:cNvSpPr>
              <a:spLocks noChangeArrowheads="1"/>
            </p:cNvSpPr>
            <p:nvPr/>
          </p:nvSpPr>
          <p:spPr bwMode="auto">
            <a:xfrm>
              <a:off x="854075" y="3378200"/>
              <a:ext cx="2498725" cy="11176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ClrTx/>
              </a:pPr>
              <a:r>
                <a:rPr lang="en-US" sz="2800" b="1" dirty="0" smtClean="0">
                  <a:latin typeface="+mn-lt"/>
                </a:rPr>
                <a:t>sin(</a:t>
              </a:r>
              <a:r>
                <a:rPr lang="en-US" sz="2800" dirty="0" err="1" smtClean="0">
                  <a:latin typeface="Symbol" pitchFamily="18" charset="2"/>
                </a:rPr>
                <a:t>q</a:t>
              </a:r>
              <a:r>
                <a:rPr lang="en-US" sz="3600" b="1" baseline="-25000" dirty="0" err="1" smtClean="0">
                  <a:latin typeface="+mn-lt"/>
                </a:rPr>
                <a:t>I</a:t>
              </a:r>
              <a:r>
                <a:rPr lang="en-US" sz="2800" b="1" dirty="0">
                  <a:latin typeface="+mn-lt"/>
                </a:rPr>
                <a:t>)	</a:t>
              </a:r>
              <a:r>
                <a:rPr lang="en-US" sz="2800" b="1" dirty="0">
                  <a:latin typeface="Symbol" pitchFamily="18" charset="2"/>
                </a:rPr>
                <a:t>h</a:t>
              </a:r>
              <a:r>
                <a:rPr lang="en-US" sz="3600" b="1" baseline="-25000" dirty="0">
                  <a:latin typeface="+mn-lt"/>
                </a:rPr>
                <a:t>1</a:t>
              </a:r>
              <a:r>
                <a:rPr lang="en-US" sz="2800" b="1" dirty="0">
                  <a:latin typeface="+mn-lt"/>
                </a:rPr>
                <a:t> 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  <a:buClrTx/>
              </a:pPr>
              <a:r>
                <a:rPr lang="en-US" sz="2800" b="1" dirty="0" smtClean="0">
                  <a:latin typeface="+mn-lt"/>
                </a:rPr>
                <a:t>sin(</a:t>
              </a:r>
              <a:r>
                <a:rPr lang="en-US" sz="2800" dirty="0" err="1" smtClean="0">
                  <a:latin typeface="Symbol" pitchFamily="18" charset="2"/>
                </a:rPr>
                <a:t>q</a:t>
              </a:r>
              <a:r>
                <a:rPr lang="en-US" sz="3600" b="1" baseline="-25000" dirty="0" err="1" smtClean="0">
                  <a:latin typeface="+mn-lt"/>
                </a:rPr>
                <a:t>T</a:t>
              </a:r>
              <a:r>
                <a:rPr lang="en-US" sz="2800" b="1" dirty="0">
                  <a:latin typeface="+mn-lt"/>
                </a:rPr>
                <a:t>)	</a:t>
              </a:r>
              <a:r>
                <a:rPr lang="en-US" sz="2800" dirty="0" smtClean="0">
                  <a:latin typeface="Symbol" pitchFamily="18" charset="2"/>
                </a:rPr>
                <a:t>h</a:t>
              </a:r>
              <a:r>
                <a:rPr lang="en-US" sz="3600" b="1" baseline="-25000" dirty="0" smtClean="0">
                  <a:latin typeface="+mn-lt"/>
                </a:rPr>
                <a:t>2</a:t>
              </a:r>
              <a:endParaRPr lang="en-US" sz="3600" b="1" baseline="-25000" dirty="0">
                <a:latin typeface="+mn-lt"/>
              </a:endParaRPr>
            </a:p>
          </p:txBody>
        </p:sp>
        <p:sp>
          <p:nvSpPr>
            <p:cNvPr id="1238038" name="Line 22"/>
            <p:cNvSpPr>
              <a:spLocks noChangeShapeType="1"/>
            </p:cNvSpPr>
            <p:nvPr/>
          </p:nvSpPr>
          <p:spPr bwMode="auto">
            <a:xfrm>
              <a:off x="930275" y="3995738"/>
              <a:ext cx="129540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38039" name="Line 23"/>
            <p:cNvSpPr>
              <a:spLocks noChangeShapeType="1"/>
            </p:cNvSpPr>
            <p:nvPr/>
          </p:nvSpPr>
          <p:spPr bwMode="auto">
            <a:xfrm>
              <a:off x="2759075" y="3995738"/>
              <a:ext cx="45720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38040" name="Rectangle 24"/>
            <p:cNvSpPr>
              <a:spLocks noChangeArrowheads="1"/>
            </p:cNvSpPr>
            <p:nvPr/>
          </p:nvSpPr>
          <p:spPr bwMode="auto">
            <a:xfrm>
              <a:off x="2301875" y="3709988"/>
              <a:ext cx="396875" cy="5191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800" b="1">
                  <a:latin typeface="+mn-lt"/>
                </a:rPr>
                <a:t>=</a:t>
              </a:r>
            </a:p>
          </p:txBody>
        </p:sp>
      </p:grpSp>
      <p:sp>
        <p:nvSpPr>
          <p:cNvPr id="1238041" name="Text Box 25"/>
          <p:cNvSpPr txBox="1">
            <a:spLocks noChangeArrowheads="1"/>
          </p:cNvSpPr>
          <p:nvPr/>
        </p:nvSpPr>
        <p:spPr bwMode="auto">
          <a:xfrm>
            <a:off x="6934200" y="3151187"/>
            <a:ext cx="16033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 dirty="0">
                <a:latin typeface="+mn-lt"/>
              </a:rPr>
              <a:t>Medium 1</a:t>
            </a:r>
          </a:p>
          <a:p>
            <a:pPr>
              <a:spcBef>
                <a:spcPct val="0"/>
              </a:spcBef>
              <a:buClrTx/>
            </a:pPr>
            <a:r>
              <a:rPr lang="en-US" sz="2400" b="1" dirty="0">
                <a:latin typeface="+mn-lt"/>
              </a:rPr>
              <a:t>(</a:t>
            </a:r>
            <a:r>
              <a:rPr lang="en-US" sz="2400" b="1" i="1" dirty="0">
                <a:latin typeface="+mn-lt"/>
              </a:rPr>
              <a:t>e.g</a:t>
            </a:r>
            <a:r>
              <a:rPr lang="en-US" sz="2400" b="1" i="1" dirty="0" smtClean="0">
                <a:latin typeface="+mn-lt"/>
              </a:rPr>
              <a:t>.</a:t>
            </a:r>
            <a:r>
              <a:rPr lang="en-US" sz="2400" b="1" dirty="0" smtClean="0">
                <a:latin typeface="+mn-lt"/>
              </a:rPr>
              <a:t>, </a:t>
            </a:r>
            <a:r>
              <a:rPr lang="en-US" sz="2400" b="1" dirty="0">
                <a:latin typeface="+mn-lt"/>
              </a:rPr>
              <a:t>air)</a:t>
            </a:r>
          </a:p>
        </p:txBody>
      </p:sp>
      <p:sp>
        <p:nvSpPr>
          <p:cNvPr id="1238042" name="Text Box 26"/>
          <p:cNvSpPr txBox="1">
            <a:spLocks noChangeArrowheads="1"/>
          </p:cNvSpPr>
          <p:nvPr/>
        </p:nvSpPr>
        <p:spPr bwMode="auto">
          <a:xfrm>
            <a:off x="6934200" y="4141787"/>
            <a:ext cx="1893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 dirty="0">
                <a:latin typeface="+mn-lt"/>
              </a:rPr>
              <a:t>Medium 2</a:t>
            </a:r>
          </a:p>
          <a:p>
            <a:pPr>
              <a:spcBef>
                <a:spcPct val="0"/>
              </a:spcBef>
              <a:buClrTx/>
            </a:pPr>
            <a:r>
              <a:rPr lang="en-US" sz="2400" b="1" dirty="0">
                <a:latin typeface="+mn-lt"/>
              </a:rPr>
              <a:t>(</a:t>
            </a:r>
            <a:r>
              <a:rPr lang="en-US" sz="2400" b="1" i="1" dirty="0">
                <a:latin typeface="+mn-lt"/>
              </a:rPr>
              <a:t>e.g</a:t>
            </a:r>
            <a:r>
              <a:rPr lang="en-US" sz="2400" b="1" i="1" dirty="0" smtClean="0">
                <a:latin typeface="+mn-lt"/>
              </a:rPr>
              <a:t>.</a:t>
            </a:r>
            <a:r>
              <a:rPr lang="en-US" sz="2400" b="1" dirty="0" smtClean="0">
                <a:latin typeface="+mn-lt"/>
              </a:rPr>
              <a:t>, </a:t>
            </a:r>
            <a:r>
              <a:rPr lang="en-US" sz="2400" b="1" dirty="0">
                <a:latin typeface="+mn-lt"/>
              </a:rPr>
              <a:t>water)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33" name="Picture 32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Refraction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Snell’s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8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8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8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8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3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0" grpId="0" animBg="1"/>
      <p:bldP spid="1238041" grpId="0"/>
      <p:bldP spid="123804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0067" name="Picture 3" descr="refra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066800"/>
            <a:ext cx="5405614" cy="43434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4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9" name="Picture 8" descr="SCU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Refraction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 smtClean="0"/>
              <a:t>Cook-Torrance model</a:t>
            </a:r>
          </a:p>
          <a:p>
            <a:pPr lvl="1"/>
            <a:r>
              <a:rPr lang="en-US" b="1" dirty="0" smtClean="0"/>
              <a:t>Based on a </a:t>
            </a:r>
            <a:r>
              <a:rPr lang="en-US" b="1" dirty="0" err="1" smtClean="0"/>
              <a:t>microfacet</a:t>
            </a:r>
            <a:r>
              <a:rPr lang="en-US" b="1" dirty="0" smtClean="0"/>
              <a:t> model</a:t>
            </a:r>
          </a:p>
          <a:p>
            <a:pPr lvl="1"/>
            <a:r>
              <a:rPr lang="en-US" b="1" dirty="0" smtClean="0"/>
              <a:t>Wikipedia: </a:t>
            </a:r>
            <a:r>
              <a:rPr lang="en-US" b="1" dirty="0" smtClean="0">
                <a:hlinkClick r:id="rId3"/>
              </a:rPr>
              <a:t>http://bit.ly/hX3U30</a:t>
            </a:r>
            <a:endParaRPr lang="en-US" b="1" dirty="0" smtClean="0"/>
          </a:p>
          <a:p>
            <a:r>
              <a:rPr lang="en-US" b="1" dirty="0" smtClean="0"/>
              <a:t>Metals </a:t>
            </a:r>
            <a:r>
              <a:rPr lang="en-US" b="1" dirty="0"/>
              <a:t>have different color at </a:t>
            </a:r>
            <a:r>
              <a:rPr lang="en-US" b="1" dirty="0" smtClean="0"/>
              <a:t>angle</a:t>
            </a:r>
          </a:p>
          <a:p>
            <a:r>
              <a:rPr lang="en-US" b="1" dirty="0" smtClean="0"/>
              <a:t>Oblique </a:t>
            </a:r>
            <a:r>
              <a:rPr lang="en-US" b="1" dirty="0"/>
              <a:t>reflections leak around </a:t>
            </a:r>
            <a:r>
              <a:rPr lang="en-US" b="1" dirty="0" smtClean="0"/>
              <a:t>corners</a:t>
            </a:r>
          </a:p>
          <a:p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4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9" name="Picture 8" descr="SCU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Improved Light Model: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Cook-Torrance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Backward tracing doesn’t handle indirect lighting too well</a:t>
            </a:r>
          </a:p>
          <a:p>
            <a:r>
              <a:rPr lang="en-US" b="1" dirty="0"/>
              <a:t>To get </a:t>
            </a:r>
            <a:r>
              <a:rPr lang="en-US" b="1" i="1" dirty="0"/>
              <a:t>caustics</a:t>
            </a:r>
            <a:r>
              <a:rPr lang="en-US" b="1" dirty="0"/>
              <a:t>, trace </a:t>
            </a:r>
            <a:r>
              <a:rPr lang="en-US" b="1" u="sng" dirty="0" smtClean="0"/>
              <a:t>forward</a:t>
            </a:r>
            <a:r>
              <a:rPr lang="en-US" b="1" dirty="0" smtClean="0"/>
              <a:t>, store </a:t>
            </a:r>
            <a:r>
              <a:rPr lang="en-US" b="1" dirty="0"/>
              <a:t>results in texture </a:t>
            </a:r>
            <a:r>
              <a:rPr lang="en-US" b="1" dirty="0" smtClean="0"/>
              <a:t>map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8" name="Picture 7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Using “Forward” Ray Tracing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Lensed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Caustics for Indirect Lighting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6211" name="Picture 3" descr="caust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22012"/>
            <a:ext cx="4419600" cy="4264388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4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8" name="Picture 7" descr="SCU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Using “Forward” Ray Tracing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597400"/>
          </a:xfrm>
        </p:spPr>
        <p:txBody>
          <a:bodyPr/>
          <a:lstStyle/>
          <a:p>
            <a:r>
              <a:rPr lang="en-US" b="1" dirty="0" smtClean="0"/>
              <a:t>Using </a:t>
            </a:r>
            <a:r>
              <a:rPr lang="en-US" b="1" dirty="0"/>
              <a:t>texture </a:t>
            </a:r>
            <a:r>
              <a:rPr lang="en-US" b="1" dirty="0" smtClean="0"/>
              <a:t>maps</a:t>
            </a:r>
          </a:p>
          <a:p>
            <a:pPr lvl="1"/>
            <a:r>
              <a:rPr lang="en-US" b="1" dirty="0" smtClean="0"/>
              <a:t>Add </a:t>
            </a:r>
            <a:r>
              <a:rPr lang="en-US" b="1" dirty="0"/>
              <a:t>surface detail</a:t>
            </a:r>
          </a:p>
          <a:p>
            <a:pPr lvl="1"/>
            <a:r>
              <a:rPr lang="en-US" b="1" dirty="0"/>
              <a:t>Think of it like texturing in OpenGL</a:t>
            </a:r>
          </a:p>
          <a:p>
            <a:r>
              <a:rPr lang="en-US" b="1" dirty="0"/>
              <a:t>Diffuse, </a:t>
            </a:r>
            <a:r>
              <a:rPr lang="en-US" b="1" dirty="0" err="1" smtClean="0"/>
              <a:t>specular</a:t>
            </a:r>
            <a:r>
              <a:rPr lang="en-US" b="1" dirty="0" smtClean="0"/>
              <a:t> </a:t>
            </a:r>
            <a:r>
              <a:rPr lang="en-US" b="1" dirty="0"/>
              <a:t>colors</a:t>
            </a:r>
          </a:p>
          <a:p>
            <a:r>
              <a:rPr lang="en-US" b="1" dirty="0"/>
              <a:t>Shininess value</a:t>
            </a:r>
          </a:p>
          <a:p>
            <a:r>
              <a:rPr lang="en-US" b="1" dirty="0"/>
              <a:t>Bump map</a:t>
            </a:r>
          </a:p>
          <a:p>
            <a:r>
              <a:rPr lang="en-US" b="1" dirty="0"/>
              <a:t>Transparency value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8" name="Picture 7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Texture Mapping &amp; Ray Tracing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Applying Surface Detail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Kinematics &amp;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D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egrees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o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F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reedom</a:t>
            </a:r>
          </a:p>
        </p:txBody>
      </p:sp>
      <p:pic>
        <p:nvPicPr>
          <p:cNvPr id="6" name="Picture 5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119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2005 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551, Advanced CG &amp; Animation – </a:t>
            </a:r>
            <a:r>
              <a:rPr lang="en-US" sz="1200" dirty="0" smtClean="0">
                <a:solidFill>
                  <a:srgbClr val="003366"/>
                </a:solidFill>
                <a:hlinkClick r:id="rId5"/>
              </a:rPr>
              <a:t>http://bit.ly/hUXrqd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468410"/>
            <a:ext cx="7620000" cy="124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990600"/>
            <a:ext cx="7620000" cy="349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0307" name="Picture 3" descr="textu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78066"/>
            <a:ext cx="6248400" cy="4460734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4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8" name="Picture 7" descr="SCU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Texture Mapping &amp; Ray Tracing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More expressive than triangle</a:t>
            </a:r>
          </a:p>
          <a:p>
            <a:r>
              <a:rPr lang="en-US" b="1" dirty="0"/>
              <a:t>Intersection is probably slower</a:t>
            </a:r>
          </a:p>
          <a:p>
            <a:r>
              <a:rPr lang="en-US" b="1" i="1" dirty="0"/>
              <a:t>u</a:t>
            </a:r>
            <a:r>
              <a:rPr lang="en-US" b="1" dirty="0"/>
              <a:t> and </a:t>
            </a:r>
            <a:r>
              <a:rPr lang="en-US" b="1" i="1" dirty="0"/>
              <a:t>v</a:t>
            </a:r>
            <a:r>
              <a:rPr lang="en-US" b="1" dirty="0"/>
              <a:t> on surface can be used as texture </a:t>
            </a:r>
            <a:r>
              <a:rPr lang="en-US" b="1" i="1" dirty="0"/>
              <a:t>s</a:t>
            </a:r>
            <a:r>
              <a:rPr lang="en-US" b="1" dirty="0" smtClean="0"/>
              <a:t>, </a:t>
            </a:r>
            <a:r>
              <a:rPr lang="en-US" b="1" i="1" dirty="0" smtClean="0"/>
              <a:t>t</a:t>
            </a:r>
            <a:endParaRPr lang="en-US" b="1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8" name="Picture 7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Parametric Surfaces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Union, Subtraction, Intersection of solid objects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Have to keep track of intersections</a:t>
            </a:r>
          </a:p>
        </p:txBody>
      </p:sp>
      <p:sp>
        <p:nvSpPr>
          <p:cNvPr id="1254404" name="Oval 4"/>
          <p:cNvSpPr>
            <a:spLocks noChangeArrowheads="1"/>
          </p:cNvSpPr>
          <p:nvPr/>
        </p:nvSpPr>
        <p:spPr bwMode="auto">
          <a:xfrm>
            <a:off x="1219200" y="3581400"/>
            <a:ext cx="990600" cy="1066800"/>
          </a:xfrm>
          <a:prstGeom prst="ellipse">
            <a:avLst/>
          </a:prstGeom>
          <a:solidFill>
            <a:srgbClr val="99FF99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54405" name="Oval 5"/>
          <p:cNvSpPr>
            <a:spLocks noChangeArrowheads="1"/>
          </p:cNvSpPr>
          <p:nvPr/>
        </p:nvSpPr>
        <p:spPr bwMode="auto">
          <a:xfrm>
            <a:off x="2667000" y="3657600"/>
            <a:ext cx="838200" cy="838200"/>
          </a:xfrm>
          <a:prstGeom prst="ellipse">
            <a:avLst/>
          </a:prstGeom>
          <a:solidFill>
            <a:schemeClr val="tx1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n-lt"/>
            </a:endParaRPr>
          </a:p>
        </p:txBody>
      </p:sp>
      <p:sp>
        <p:nvSpPr>
          <p:cNvPr id="1254406" name="Rectangle 6"/>
          <p:cNvSpPr>
            <a:spLocks noChangeArrowheads="1"/>
          </p:cNvSpPr>
          <p:nvPr/>
        </p:nvSpPr>
        <p:spPr bwMode="auto">
          <a:xfrm>
            <a:off x="4114800" y="3429000"/>
            <a:ext cx="1371600" cy="609600"/>
          </a:xfrm>
          <a:prstGeom prst="rect">
            <a:avLst/>
          </a:prstGeom>
          <a:solidFill>
            <a:schemeClr val="tx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54407" name="Line 7"/>
          <p:cNvSpPr>
            <a:spLocks noChangeShapeType="1"/>
          </p:cNvSpPr>
          <p:nvPr/>
        </p:nvSpPr>
        <p:spPr bwMode="auto">
          <a:xfrm>
            <a:off x="2362200" y="4114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54408" name="Line 8"/>
          <p:cNvSpPr>
            <a:spLocks noChangeShapeType="1"/>
          </p:cNvSpPr>
          <p:nvPr/>
        </p:nvSpPr>
        <p:spPr bwMode="auto">
          <a:xfrm>
            <a:off x="3657600" y="4114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54409" name="Line 9"/>
          <p:cNvSpPr>
            <a:spLocks noChangeShapeType="1"/>
          </p:cNvSpPr>
          <p:nvPr/>
        </p:nvSpPr>
        <p:spPr bwMode="auto">
          <a:xfrm>
            <a:off x="5791200" y="4191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54410" name="Line 10"/>
          <p:cNvSpPr>
            <a:spLocks noChangeShapeType="1"/>
          </p:cNvSpPr>
          <p:nvPr/>
        </p:nvSpPr>
        <p:spPr bwMode="auto">
          <a:xfrm>
            <a:off x="5791200" y="4038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54411" name="Arc 11"/>
          <p:cNvSpPr>
            <a:spLocks/>
          </p:cNvSpPr>
          <p:nvPr/>
        </p:nvSpPr>
        <p:spPr bwMode="auto">
          <a:xfrm>
            <a:off x="6934200" y="3886200"/>
            <a:ext cx="914400" cy="542925"/>
          </a:xfrm>
          <a:custGeom>
            <a:avLst/>
            <a:gdLst>
              <a:gd name="G0" fmla="+- 21600 0 0"/>
              <a:gd name="G1" fmla="+- 392 0 0"/>
              <a:gd name="G2" fmla="+- 21600 0 0"/>
              <a:gd name="T0" fmla="*/ 43200 w 43200"/>
              <a:gd name="T1" fmla="*/ 392 h 21992"/>
              <a:gd name="T2" fmla="*/ 4 w 43200"/>
              <a:gd name="T3" fmla="*/ 0 h 21992"/>
              <a:gd name="T4" fmla="*/ 21600 w 43200"/>
              <a:gd name="T5" fmla="*/ 392 h 2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992" fill="none" extrusionOk="0">
                <a:moveTo>
                  <a:pt x="43200" y="392"/>
                </a:moveTo>
                <a:cubicBezTo>
                  <a:pt x="43200" y="12321"/>
                  <a:pt x="33529" y="21992"/>
                  <a:pt x="21600" y="21992"/>
                </a:cubicBezTo>
                <a:cubicBezTo>
                  <a:pt x="9670" y="21992"/>
                  <a:pt x="0" y="12321"/>
                  <a:pt x="0" y="392"/>
                </a:cubicBezTo>
                <a:cubicBezTo>
                  <a:pt x="-1" y="261"/>
                  <a:pt x="1" y="130"/>
                  <a:pt x="3" y="-1"/>
                </a:cubicBezTo>
              </a:path>
              <a:path w="43200" h="21992" stroke="0" extrusionOk="0">
                <a:moveTo>
                  <a:pt x="43200" y="392"/>
                </a:moveTo>
                <a:cubicBezTo>
                  <a:pt x="43200" y="12321"/>
                  <a:pt x="33529" y="21992"/>
                  <a:pt x="21600" y="21992"/>
                </a:cubicBezTo>
                <a:cubicBezTo>
                  <a:pt x="9670" y="21992"/>
                  <a:pt x="0" y="12321"/>
                  <a:pt x="0" y="392"/>
                </a:cubicBezTo>
                <a:cubicBezTo>
                  <a:pt x="-1" y="261"/>
                  <a:pt x="1" y="130"/>
                  <a:pt x="3" y="-1"/>
                </a:cubicBezTo>
                <a:lnTo>
                  <a:pt x="21600" y="392"/>
                </a:lnTo>
                <a:close/>
              </a:path>
            </a:pathLst>
          </a:custGeom>
          <a:solidFill>
            <a:srgbClr val="99FF99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54412" name="Arc 12"/>
          <p:cNvSpPr>
            <a:spLocks/>
          </p:cNvSpPr>
          <p:nvPr/>
        </p:nvSpPr>
        <p:spPr bwMode="auto">
          <a:xfrm>
            <a:off x="7010400" y="3886200"/>
            <a:ext cx="762000" cy="457200"/>
          </a:xfrm>
          <a:custGeom>
            <a:avLst/>
            <a:gdLst>
              <a:gd name="G0" fmla="+- 21600 0 0"/>
              <a:gd name="G1" fmla="+- 392 0 0"/>
              <a:gd name="G2" fmla="+- 21600 0 0"/>
              <a:gd name="T0" fmla="*/ 43200 w 43200"/>
              <a:gd name="T1" fmla="*/ 392 h 21992"/>
              <a:gd name="T2" fmla="*/ 4 w 43200"/>
              <a:gd name="T3" fmla="*/ 0 h 21992"/>
              <a:gd name="T4" fmla="*/ 21600 w 43200"/>
              <a:gd name="T5" fmla="*/ 392 h 2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992" fill="none" extrusionOk="0">
                <a:moveTo>
                  <a:pt x="43200" y="392"/>
                </a:moveTo>
                <a:cubicBezTo>
                  <a:pt x="43200" y="12321"/>
                  <a:pt x="33529" y="21992"/>
                  <a:pt x="21600" y="21992"/>
                </a:cubicBezTo>
                <a:cubicBezTo>
                  <a:pt x="9670" y="21992"/>
                  <a:pt x="0" y="12321"/>
                  <a:pt x="0" y="392"/>
                </a:cubicBezTo>
                <a:cubicBezTo>
                  <a:pt x="-1" y="261"/>
                  <a:pt x="1" y="130"/>
                  <a:pt x="3" y="-1"/>
                </a:cubicBezTo>
              </a:path>
              <a:path w="43200" h="21992" stroke="0" extrusionOk="0">
                <a:moveTo>
                  <a:pt x="43200" y="392"/>
                </a:moveTo>
                <a:cubicBezTo>
                  <a:pt x="43200" y="12321"/>
                  <a:pt x="33529" y="21992"/>
                  <a:pt x="21600" y="21992"/>
                </a:cubicBezTo>
                <a:cubicBezTo>
                  <a:pt x="9670" y="21992"/>
                  <a:pt x="0" y="12321"/>
                  <a:pt x="0" y="392"/>
                </a:cubicBezTo>
                <a:cubicBezTo>
                  <a:pt x="-1" y="261"/>
                  <a:pt x="1" y="130"/>
                  <a:pt x="3" y="-1"/>
                </a:cubicBezTo>
                <a:lnTo>
                  <a:pt x="21600" y="392"/>
                </a:ln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54413" name="Line 13"/>
          <p:cNvSpPr>
            <a:spLocks noChangeShapeType="1"/>
          </p:cNvSpPr>
          <p:nvPr/>
        </p:nvSpPr>
        <p:spPr bwMode="auto">
          <a:xfrm>
            <a:off x="6934200" y="3886200"/>
            <a:ext cx="76200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54414" name="Line 14"/>
          <p:cNvSpPr>
            <a:spLocks noChangeShapeType="1"/>
          </p:cNvSpPr>
          <p:nvPr/>
        </p:nvSpPr>
        <p:spPr bwMode="auto">
          <a:xfrm>
            <a:off x="7772400" y="3886200"/>
            <a:ext cx="76200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19" name="Picture 18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C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onstructive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olid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G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  <a:noFill/>
          <a:ln/>
        </p:spPr>
        <p:txBody>
          <a:bodyPr/>
          <a:lstStyle/>
          <a:p>
            <a:r>
              <a:rPr lang="en-US" b="1" dirty="0"/>
              <a:t>Scene made of parts</a:t>
            </a:r>
          </a:p>
          <a:p>
            <a:r>
              <a:rPr lang="en-US" b="1" dirty="0"/>
              <a:t>Each part made of smaller parts</a:t>
            </a:r>
          </a:p>
          <a:p>
            <a:r>
              <a:rPr lang="en-US" b="1" dirty="0"/>
              <a:t>Each smaller part has transformation linking it to larger part</a:t>
            </a:r>
          </a:p>
          <a:p>
            <a:r>
              <a:rPr lang="en-US" b="1" dirty="0"/>
              <a:t>Transformation can </a:t>
            </a:r>
            <a:r>
              <a:rPr lang="en-US" b="1" dirty="0" smtClean="0"/>
              <a:t>change over time: animation (CGA)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8" name="Picture 7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Hierarchical Transformation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Average multiple rays instead of just one ray</a:t>
            </a:r>
          </a:p>
          <a:p>
            <a:r>
              <a:rPr lang="en-US" b="1" dirty="0"/>
              <a:t>Use for both shadows, reflections, transmission (refraction)</a:t>
            </a:r>
          </a:p>
          <a:p>
            <a:r>
              <a:rPr lang="en-US" b="1" dirty="0"/>
              <a:t>Use for motion blur</a:t>
            </a:r>
          </a:p>
          <a:p>
            <a:r>
              <a:rPr lang="en-US" b="1" dirty="0"/>
              <a:t>Use for depth of field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8" name="Picture 7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Basic Idea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0547" name="Picture 3" descr="19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3352800" cy="2838755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260548" name="Picture 4" descr="fie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743200"/>
            <a:ext cx="4724400" cy="2602111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5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9" name="Picture 8" descr="SCU-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One ray is not enough (</a:t>
            </a:r>
            <a:r>
              <a:rPr lang="en-US" b="1" dirty="0" err="1"/>
              <a:t>jaggies</a:t>
            </a:r>
            <a:r>
              <a:rPr lang="en-US" b="1" dirty="0"/>
              <a:t>)</a:t>
            </a:r>
          </a:p>
          <a:p>
            <a:r>
              <a:rPr lang="en-US" b="1" dirty="0"/>
              <a:t>Can use multiple rays per pixel - </a:t>
            </a:r>
            <a:r>
              <a:rPr lang="en-US" b="1" i="1" dirty="0" err="1"/>
              <a:t>supersampling</a:t>
            </a:r>
            <a:endParaRPr lang="en-US" b="1" i="1" dirty="0"/>
          </a:p>
          <a:p>
            <a:r>
              <a:rPr lang="en-US" b="1" dirty="0"/>
              <a:t>Can use a few samples, continue if they’re very different - </a:t>
            </a:r>
            <a:r>
              <a:rPr lang="en-US" b="1" i="1" dirty="0"/>
              <a:t>adaptive </a:t>
            </a:r>
            <a:r>
              <a:rPr lang="en-US" b="1" i="1" dirty="0" err="1"/>
              <a:t>supersampling</a:t>
            </a:r>
            <a:endParaRPr lang="en-US" b="1" dirty="0"/>
          </a:p>
          <a:p>
            <a:r>
              <a:rPr lang="en-US" b="1" dirty="0"/>
              <a:t>Texture interpolation &amp; filtering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8" name="Picture 7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Supersampling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13" name="Flowchart: Data 12"/>
          <p:cNvSpPr/>
          <p:nvPr/>
        </p:nvSpPr>
        <p:spPr bwMode="auto">
          <a:xfrm rot="20643386">
            <a:off x="6488757" y="3750012"/>
            <a:ext cx="132620" cy="104171"/>
          </a:xfrm>
          <a:prstGeom prst="flowChartInputOutpu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lowchart: Data 14"/>
          <p:cNvSpPr/>
          <p:nvPr/>
        </p:nvSpPr>
        <p:spPr bwMode="auto">
          <a:xfrm rot="20643386">
            <a:off x="4742736" y="4722955"/>
            <a:ext cx="473122" cy="371630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lowchart: Data 16"/>
          <p:cNvSpPr/>
          <p:nvPr/>
        </p:nvSpPr>
        <p:spPr bwMode="auto">
          <a:xfrm rot="20643386">
            <a:off x="5123736" y="4599736"/>
            <a:ext cx="473122" cy="371630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lowchart: Data 17"/>
          <p:cNvSpPr/>
          <p:nvPr/>
        </p:nvSpPr>
        <p:spPr bwMode="auto">
          <a:xfrm rot="20643386">
            <a:off x="5504736" y="4477434"/>
            <a:ext cx="473122" cy="371630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lowchart: Data 18"/>
          <p:cNvSpPr/>
          <p:nvPr/>
        </p:nvSpPr>
        <p:spPr bwMode="auto">
          <a:xfrm rot="20643386">
            <a:off x="4742736" y="5087034"/>
            <a:ext cx="473122" cy="371630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lowchart: Data 19"/>
          <p:cNvSpPr/>
          <p:nvPr/>
        </p:nvSpPr>
        <p:spPr bwMode="auto">
          <a:xfrm rot="20643386">
            <a:off x="4766342" y="5468034"/>
            <a:ext cx="473122" cy="371630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lowchart: Data 20"/>
          <p:cNvSpPr/>
          <p:nvPr/>
        </p:nvSpPr>
        <p:spPr bwMode="auto">
          <a:xfrm rot="20643386">
            <a:off x="5123736" y="5010834"/>
            <a:ext cx="473122" cy="371630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Flowchart: Data 21"/>
          <p:cNvSpPr/>
          <p:nvPr/>
        </p:nvSpPr>
        <p:spPr bwMode="auto">
          <a:xfrm rot="20643386">
            <a:off x="5504736" y="4904536"/>
            <a:ext cx="473122" cy="371630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lowchart: Data 22"/>
          <p:cNvSpPr/>
          <p:nvPr/>
        </p:nvSpPr>
        <p:spPr bwMode="auto">
          <a:xfrm rot="20643386">
            <a:off x="5147342" y="5391834"/>
            <a:ext cx="473122" cy="371630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lowchart: Data 23"/>
          <p:cNvSpPr/>
          <p:nvPr/>
        </p:nvSpPr>
        <p:spPr bwMode="auto">
          <a:xfrm rot="20643386">
            <a:off x="5528342" y="5285536"/>
            <a:ext cx="473122" cy="371630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638800" y="3124200"/>
            <a:ext cx="3124200" cy="2533710"/>
            <a:chOff x="5638800" y="3124200"/>
            <a:chExt cx="3124200" cy="2533710"/>
          </a:xfrm>
        </p:grpSpPr>
        <p:pic>
          <p:nvPicPr>
            <p:cNvPr id="12" name="Picture 11" descr="Ray_trace_diagram.sv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8800" y="3124200"/>
              <a:ext cx="3124200" cy="207759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057900" y="5257800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smtClean="0"/>
                <a:t>Ray Tracing </a:t>
              </a:r>
              <a:r>
                <a:rPr lang="en-US" sz="1000" dirty="0" smtClean="0"/>
                <a:t>© 2008 Wikipedia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6"/>
                </a:rPr>
                <a:t>http://bit.ly/dV7lNm</a:t>
              </a:r>
              <a:r>
                <a:rPr lang="en-US" sz="1000" dirty="0" smtClean="0"/>
                <a:t> </a:t>
              </a:r>
            </a:p>
          </p:txBody>
        </p:sp>
      </p:grpSp>
      <p:sp>
        <p:nvSpPr>
          <p:cNvPr id="14" name="Flowchart: Data 13"/>
          <p:cNvSpPr/>
          <p:nvPr/>
        </p:nvSpPr>
        <p:spPr bwMode="auto">
          <a:xfrm rot="20643386">
            <a:off x="5844528" y="3226605"/>
            <a:ext cx="1461128" cy="1147694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09577E-6 L -0.13577 0.20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4" grpId="1" animBg="1"/>
      <p:bldP spid="14" grpId="2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597400"/>
          </a:xfrm>
        </p:spPr>
        <p:txBody>
          <a:bodyPr/>
          <a:lstStyle/>
          <a:p>
            <a:r>
              <a:rPr lang="en-US" b="1" dirty="0"/>
              <a:t>1280x1024 image with 10 rays/pixel</a:t>
            </a:r>
          </a:p>
          <a:p>
            <a:r>
              <a:rPr lang="en-US" b="1" dirty="0"/>
              <a:t>1000 objects (triangle, CSG, NURBS)</a:t>
            </a:r>
          </a:p>
          <a:p>
            <a:r>
              <a:rPr lang="en-US" b="1" dirty="0"/>
              <a:t>3 levels recursion</a:t>
            </a:r>
          </a:p>
          <a:p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b="1" dirty="0"/>
              <a:t> 39321600000 intersection tests</a:t>
            </a:r>
          </a:p>
          <a:p>
            <a:pPr>
              <a:buFont typeface="Wingdings" pitchFamily="2" charset="2"/>
              <a:buNone/>
            </a:pPr>
            <a:r>
              <a:rPr lang="en-US" b="1" dirty="0"/>
              <a:t>		100000 tests/second -&gt; </a:t>
            </a:r>
            <a:r>
              <a:rPr lang="en-US" b="1" u="sng" dirty="0">
                <a:solidFill>
                  <a:srgbClr val="FF3131"/>
                </a:solidFill>
              </a:rPr>
              <a:t>109 days!</a:t>
            </a: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b="1" i="1" dirty="0"/>
              <a:t>Must use an acceleration method!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8" name="Picture 7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Acceleration!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Use simple shape for quick test, </a:t>
            </a:r>
            <a:r>
              <a:rPr lang="en-US" b="1" dirty="0" smtClean="0"/>
              <a:t>keep BV </a:t>
            </a:r>
            <a:r>
              <a:rPr lang="en-US" b="1" dirty="0"/>
              <a:t>hierarchy</a:t>
            </a:r>
          </a:p>
          <a:p>
            <a:endParaRPr lang="en-US" b="1" dirty="0"/>
          </a:p>
        </p:txBody>
      </p:sp>
      <p:sp>
        <p:nvSpPr>
          <p:cNvPr id="1266692" name="Freeform 4"/>
          <p:cNvSpPr>
            <a:spLocks/>
          </p:cNvSpPr>
          <p:nvPr/>
        </p:nvSpPr>
        <p:spPr bwMode="auto">
          <a:xfrm>
            <a:off x="2895600" y="3276600"/>
            <a:ext cx="461963" cy="592138"/>
          </a:xfrm>
          <a:custGeom>
            <a:avLst/>
            <a:gdLst/>
            <a:ahLst/>
            <a:cxnLst>
              <a:cxn ang="0">
                <a:pos x="212" y="13"/>
              </a:cxn>
              <a:cxn ang="0">
                <a:pos x="44" y="6"/>
              </a:cxn>
              <a:cxn ang="0">
                <a:pos x="51" y="87"/>
              </a:cxn>
              <a:cxn ang="0">
                <a:pos x="29" y="189"/>
              </a:cxn>
              <a:cxn ang="0">
                <a:pos x="0" y="291"/>
              </a:cxn>
              <a:cxn ang="0">
                <a:pos x="153" y="343"/>
              </a:cxn>
              <a:cxn ang="0">
                <a:pos x="175" y="270"/>
              </a:cxn>
              <a:cxn ang="0">
                <a:pos x="197" y="262"/>
              </a:cxn>
              <a:cxn ang="0">
                <a:pos x="241" y="248"/>
              </a:cxn>
              <a:cxn ang="0">
                <a:pos x="278" y="204"/>
              </a:cxn>
              <a:cxn ang="0">
                <a:pos x="212" y="13"/>
              </a:cxn>
            </a:cxnLst>
            <a:rect l="0" t="0" r="r" b="b"/>
            <a:pathLst>
              <a:path w="291" h="373">
                <a:moveTo>
                  <a:pt x="212" y="13"/>
                </a:moveTo>
                <a:cubicBezTo>
                  <a:pt x="144" y="4"/>
                  <a:pt x="118" y="0"/>
                  <a:pt x="44" y="6"/>
                </a:cubicBezTo>
                <a:cubicBezTo>
                  <a:pt x="33" y="36"/>
                  <a:pt x="44" y="56"/>
                  <a:pt x="51" y="87"/>
                </a:cubicBezTo>
                <a:cubicBezTo>
                  <a:pt x="46" y="124"/>
                  <a:pt x="40" y="154"/>
                  <a:pt x="29" y="189"/>
                </a:cubicBezTo>
                <a:cubicBezTo>
                  <a:pt x="21" y="254"/>
                  <a:pt x="16" y="242"/>
                  <a:pt x="0" y="291"/>
                </a:cubicBezTo>
                <a:cubicBezTo>
                  <a:pt x="41" y="373"/>
                  <a:pt x="44" y="350"/>
                  <a:pt x="153" y="343"/>
                </a:cubicBezTo>
                <a:cubicBezTo>
                  <a:pt x="162" y="319"/>
                  <a:pt x="162" y="292"/>
                  <a:pt x="175" y="270"/>
                </a:cubicBezTo>
                <a:cubicBezTo>
                  <a:pt x="179" y="263"/>
                  <a:pt x="190" y="264"/>
                  <a:pt x="197" y="262"/>
                </a:cubicBezTo>
                <a:cubicBezTo>
                  <a:pt x="212" y="257"/>
                  <a:pt x="226" y="253"/>
                  <a:pt x="241" y="248"/>
                </a:cubicBezTo>
                <a:cubicBezTo>
                  <a:pt x="252" y="232"/>
                  <a:pt x="276" y="223"/>
                  <a:pt x="278" y="204"/>
                </a:cubicBezTo>
                <a:cubicBezTo>
                  <a:pt x="291" y="68"/>
                  <a:pt x="279" y="80"/>
                  <a:pt x="212" y="13"/>
                </a:cubicBezTo>
                <a:close/>
              </a:path>
            </a:pathLst>
          </a:custGeom>
          <a:solidFill>
            <a:srgbClr val="0080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6693" name="Freeform 5"/>
          <p:cNvSpPr>
            <a:spLocks/>
          </p:cNvSpPr>
          <p:nvPr/>
        </p:nvSpPr>
        <p:spPr bwMode="auto">
          <a:xfrm>
            <a:off x="3657600" y="3048000"/>
            <a:ext cx="598488" cy="650875"/>
          </a:xfrm>
          <a:custGeom>
            <a:avLst/>
            <a:gdLst/>
            <a:ahLst/>
            <a:cxnLst>
              <a:cxn ang="0">
                <a:pos x="373" y="58"/>
              </a:cxn>
              <a:cxn ang="0">
                <a:pos x="329" y="22"/>
              </a:cxn>
              <a:cxn ang="0">
                <a:pos x="242" y="0"/>
              </a:cxn>
              <a:cxn ang="0">
                <a:pos x="176" y="95"/>
              </a:cxn>
              <a:cxn ang="0">
                <a:pos x="59" y="146"/>
              </a:cxn>
              <a:cxn ang="0">
                <a:pos x="29" y="161"/>
              </a:cxn>
              <a:cxn ang="0">
                <a:pos x="0" y="205"/>
              </a:cxn>
              <a:cxn ang="0">
                <a:pos x="22" y="300"/>
              </a:cxn>
              <a:cxn ang="0">
                <a:pos x="59" y="329"/>
              </a:cxn>
              <a:cxn ang="0">
                <a:pos x="205" y="410"/>
              </a:cxn>
              <a:cxn ang="0">
                <a:pos x="315" y="402"/>
              </a:cxn>
              <a:cxn ang="0">
                <a:pos x="344" y="271"/>
              </a:cxn>
              <a:cxn ang="0">
                <a:pos x="373" y="205"/>
              </a:cxn>
              <a:cxn ang="0">
                <a:pos x="373" y="58"/>
              </a:cxn>
            </a:cxnLst>
            <a:rect l="0" t="0" r="r" b="b"/>
            <a:pathLst>
              <a:path w="377" h="410">
                <a:moveTo>
                  <a:pt x="373" y="58"/>
                </a:moveTo>
                <a:cubicBezTo>
                  <a:pt x="357" y="48"/>
                  <a:pt x="345" y="31"/>
                  <a:pt x="329" y="22"/>
                </a:cubicBezTo>
                <a:cubicBezTo>
                  <a:pt x="308" y="10"/>
                  <a:pt x="264" y="4"/>
                  <a:pt x="242" y="0"/>
                </a:cubicBezTo>
                <a:cubicBezTo>
                  <a:pt x="199" y="29"/>
                  <a:pt x="208" y="63"/>
                  <a:pt x="176" y="95"/>
                </a:cubicBezTo>
                <a:cubicBezTo>
                  <a:pt x="145" y="126"/>
                  <a:pt x="100" y="136"/>
                  <a:pt x="59" y="146"/>
                </a:cubicBezTo>
                <a:cubicBezTo>
                  <a:pt x="49" y="151"/>
                  <a:pt x="37" y="153"/>
                  <a:pt x="29" y="161"/>
                </a:cubicBezTo>
                <a:cubicBezTo>
                  <a:pt x="17" y="173"/>
                  <a:pt x="0" y="205"/>
                  <a:pt x="0" y="205"/>
                </a:cubicBezTo>
                <a:cubicBezTo>
                  <a:pt x="7" y="237"/>
                  <a:pt x="8" y="271"/>
                  <a:pt x="22" y="300"/>
                </a:cubicBezTo>
                <a:cubicBezTo>
                  <a:pt x="29" y="314"/>
                  <a:pt x="46" y="320"/>
                  <a:pt x="59" y="329"/>
                </a:cubicBezTo>
                <a:cubicBezTo>
                  <a:pt x="172" y="404"/>
                  <a:pt x="134" y="391"/>
                  <a:pt x="205" y="410"/>
                </a:cubicBezTo>
                <a:cubicBezTo>
                  <a:pt x="242" y="407"/>
                  <a:pt x="279" y="410"/>
                  <a:pt x="315" y="402"/>
                </a:cubicBezTo>
                <a:cubicBezTo>
                  <a:pt x="359" y="392"/>
                  <a:pt x="338" y="315"/>
                  <a:pt x="344" y="271"/>
                </a:cubicBezTo>
                <a:cubicBezTo>
                  <a:pt x="347" y="247"/>
                  <a:pt x="371" y="229"/>
                  <a:pt x="373" y="205"/>
                </a:cubicBezTo>
                <a:cubicBezTo>
                  <a:pt x="377" y="156"/>
                  <a:pt x="373" y="107"/>
                  <a:pt x="373" y="58"/>
                </a:cubicBezTo>
                <a:close/>
              </a:path>
            </a:pathLst>
          </a:custGeom>
          <a:solidFill>
            <a:srgbClr val="0080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6694" name="Line 6"/>
          <p:cNvSpPr>
            <a:spLocks noChangeShapeType="1"/>
          </p:cNvSpPr>
          <p:nvPr/>
        </p:nvSpPr>
        <p:spPr bwMode="auto">
          <a:xfrm flipV="1">
            <a:off x="1905000" y="3048000"/>
            <a:ext cx="6172200" cy="22098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6695" name="Freeform 7"/>
          <p:cNvSpPr>
            <a:spLocks/>
          </p:cNvSpPr>
          <p:nvPr/>
        </p:nvSpPr>
        <p:spPr bwMode="auto">
          <a:xfrm rot="3266902">
            <a:off x="5834063" y="4554538"/>
            <a:ext cx="660400" cy="603250"/>
          </a:xfrm>
          <a:custGeom>
            <a:avLst/>
            <a:gdLst/>
            <a:ahLst/>
            <a:cxnLst>
              <a:cxn ang="0">
                <a:pos x="383" y="65"/>
              </a:cxn>
              <a:cxn ang="0">
                <a:pos x="170" y="0"/>
              </a:cxn>
              <a:cxn ang="0">
                <a:pos x="97" y="102"/>
              </a:cxn>
              <a:cxn ang="0">
                <a:pos x="2" y="190"/>
              </a:cxn>
              <a:cxn ang="0">
                <a:pos x="17" y="300"/>
              </a:cxn>
              <a:cxn ang="0">
                <a:pos x="156" y="380"/>
              </a:cxn>
              <a:cxn ang="0">
                <a:pos x="251" y="344"/>
              </a:cxn>
              <a:cxn ang="0">
                <a:pos x="368" y="336"/>
              </a:cxn>
              <a:cxn ang="0">
                <a:pos x="390" y="153"/>
              </a:cxn>
              <a:cxn ang="0">
                <a:pos x="383" y="65"/>
              </a:cxn>
            </a:cxnLst>
            <a:rect l="0" t="0" r="r" b="b"/>
            <a:pathLst>
              <a:path w="416" h="380">
                <a:moveTo>
                  <a:pt x="383" y="65"/>
                </a:moveTo>
                <a:cubicBezTo>
                  <a:pt x="314" y="45"/>
                  <a:pt x="241" y="11"/>
                  <a:pt x="170" y="0"/>
                </a:cubicBezTo>
                <a:cubicBezTo>
                  <a:pt x="102" y="16"/>
                  <a:pt x="144" y="65"/>
                  <a:pt x="97" y="102"/>
                </a:cubicBezTo>
                <a:cubicBezTo>
                  <a:pt x="54" y="137"/>
                  <a:pt x="28" y="140"/>
                  <a:pt x="2" y="190"/>
                </a:cubicBezTo>
                <a:cubicBezTo>
                  <a:pt x="7" y="227"/>
                  <a:pt x="0" y="267"/>
                  <a:pt x="17" y="300"/>
                </a:cubicBezTo>
                <a:cubicBezTo>
                  <a:pt x="39" y="341"/>
                  <a:pt x="119" y="355"/>
                  <a:pt x="156" y="380"/>
                </a:cubicBezTo>
                <a:cubicBezTo>
                  <a:pt x="191" y="373"/>
                  <a:pt x="217" y="348"/>
                  <a:pt x="251" y="344"/>
                </a:cubicBezTo>
                <a:cubicBezTo>
                  <a:pt x="290" y="340"/>
                  <a:pt x="329" y="339"/>
                  <a:pt x="368" y="336"/>
                </a:cubicBezTo>
                <a:cubicBezTo>
                  <a:pt x="416" y="258"/>
                  <a:pt x="390" y="314"/>
                  <a:pt x="390" y="153"/>
                </a:cubicBezTo>
                <a:lnTo>
                  <a:pt x="383" y="65"/>
                </a:lnTo>
                <a:close/>
              </a:path>
            </a:pathLst>
          </a:custGeom>
          <a:solidFill>
            <a:srgbClr val="0080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6696" name="Freeform 8"/>
          <p:cNvSpPr>
            <a:spLocks/>
          </p:cNvSpPr>
          <p:nvPr/>
        </p:nvSpPr>
        <p:spPr bwMode="auto">
          <a:xfrm rot="3266902">
            <a:off x="5156993" y="3755232"/>
            <a:ext cx="639763" cy="628650"/>
          </a:xfrm>
          <a:custGeom>
            <a:avLst/>
            <a:gdLst/>
            <a:ahLst/>
            <a:cxnLst>
              <a:cxn ang="0">
                <a:pos x="359" y="103"/>
              </a:cxn>
              <a:cxn ang="0">
                <a:pos x="242" y="0"/>
              </a:cxn>
              <a:cxn ang="0">
                <a:pos x="52" y="44"/>
              </a:cxn>
              <a:cxn ang="0">
                <a:pos x="1" y="242"/>
              </a:cxn>
              <a:cxn ang="0">
                <a:pos x="8" y="293"/>
              </a:cxn>
              <a:cxn ang="0">
                <a:pos x="37" y="315"/>
              </a:cxn>
              <a:cxn ang="0">
                <a:pos x="286" y="396"/>
              </a:cxn>
              <a:cxn ang="0">
                <a:pos x="359" y="352"/>
              </a:cxn>
              <a:cxn ang="0">
                <a:pos x="330" y="198"/>
              </a:cxn>
              <a:cxn ang="0">
                <a:pos x="249" y="161"/>
              </a:cxn>
              <a:cxn ang="0">
                <a:pos x="205" y="132"/>
              </a:cxn>
              <a:cxn ang="0">
                <a:pos x="293" y="118"/>
              </a:cxn>
              <a:cxn ang="0">
                <a:pos x="359" y="103"/>
              </a:cxn>
            </a:cxnLst>
            <a:rect l="0" t="0" r="r" b="b"/>
            <a:pathLst>
              <a:path w="403" h="396">
                <a:moveTo>
                  <a:pt x="359" y="103"/>
                </a:moveTo>
                <a:cubicBezTo>
                  <a:pt x="403" y="38"/>
                  <a:pt x="291" y="11"/>
                  <a:pt x="242" y="0"/>
                </a:cubicBezTo>
                <a:cubicBezTo>
                  <a:pt x="127" y="9"/>
                  <a:pt x="143" y="15"/>
                  <a:pt x="52" y="44"/>
                </a:cubicBezTo>
                <a:cubicBezTo>
                  <a:pt x="14" y="108"/>
                  <a:pt x="27" y="174"/>
                  <a:pt x="1" y="242"/>
                </a:cubicBezTo>
                <a:cubicBezTo>
                  <a:pt x="3" y="259"/>
                  <a:pt x="0" y="278"/>
                  <a:pt x="8" y="293"/>
                </a:cubicBezTo>
                <a:cubicBezTo>
                  <a:pt x="13" y="304"/>
                  <a:pt x="27" y="308"/>
                  <a:pt x="37" y="315"/>
                </a:cubicBezTo>
                <a:cubicBezTo>
                  <a:pt x="111" y="367"/>
                  <a:pt x="201" y="372"/>
                  <a:pt x="286" y="396"/>
                </a:cubicBezTo>
                <a:cubicBezTo>
                  <a:pt x="324" y="387"/>
                  <a:pt x="337" y="384"/>
                  <a:pt x="359" y="352"/>
                </a:cubicBezTo>
                <a:cubicBezTo>
                  <a:pt x="365" y="298"/>
                  <a:pt x="399" y="215"/>
                  <a:pt x="330" y="198"/>
                </a:cubicBezTo>
                <a:cubicBezTo>
                  <a:pt x="303" y="184"/>
                  <a:pt x="275" y="176"/>
                  <a:pt x="249" y="161"/>
                </a:cubicBezTo>
                <a:cubicBezTo>
                  <a:pt x="234" y="152"/>
                  <a:pt x="205" y="132"/>
                  <a:pt x="205" y="132"/>
                </a:cubicBezTo>
                <a:cubicBezTo>
                  <a:pt x="237" y="85"/>
                  <a:pt x="202" y="123"/>
                  <a:pt x="293" y="118"/>
                </a:cubicBezTo>
                <a:cubicBezTo>
                  <a:pt x="316" y="117"/>
                  <a:pt x="337" y="108"/>
                  <a:pt x="359" y="103"/>
                </a:cubicBezTo>
                <a:close/>
              </a:path>
            </a:pathLst>
          </a:custGeom>
          <a:solidFill>
            <a:srgbClr val="FF3131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6697" name="Oval 9"/>
          <p:cNvSpPr>
            <a:spLocks noChangeArrowheads="1"/>
          </p:cNvSpPr>
          <p:nvPr/>
        </p:nvSpPr>
        <p:spPr bwMode="auto">
          <a:xfrm rot="3266902">
            <a:off x="4876800" y="3581400"/>
            <a:ext cx="1905000" cy="1752600"/>
          </a:xfrm>
          <a:prstGeom prst="ellips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6698" name="Oval 10"/>
          <p:cNvSpPr>
            <a:spLocks noChangeArrowheads="1"/>
          </p:cNvSpPr>
          <p:nvPr/>
        </p:nvSpPr>
        <p:spPr bwMode="auto">
          <a:xfrm rot="3266902">
            <a:off x="5646738" y="4318000"/>
            <a:ext cx="914400" cy="914400"/>
          </a:xfrm>
          <a:prstGeom prst="ellipse">
            <a:avLst/>
          </a:prstGeom>
          <a:noFill/>
          <a:ln w="38100">
            <a:solidFill>
              <a:srgbClr val="777777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6699" name="Oval 11"/>
          <p:cNvSpPr>
            <a:spLocks noChangeArrowheads="1"/>
          </p:cNvSpPr>
          <p:nvPr/>
        </p:nvSpPr>
        <p:spPr bwMode="auto">
          <a:xfrm rot="3266902">
            <a:off x="5053013" y="3619500"/>
            <a:ext cx="914400" cy="914400"/>
          </a:xfrm>
          <a:prstGeom prst="ellips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6700" name="Oval 12"/>
          <p:cNvSpPr>
            <a:spLocks noChangeArrowheads="1"/>
          </p:cNvSpPr>
          <p:nvPr/>
        </p:nvSpPr>
        <p:spPr bwMode="auto">
          <a:xfrm>
            <a:off x="2667000" y="3048000"/>
            <a:ext cx="838200" cy="914400"/>
          </a:xfrm>
          <a:prstGeom prst="ellipse">
            <a:avLst/>
          </a:prstGeom>
          <a:noFill/>
          <a:ln w="38100">
            <a:solidFill>
              <a:srgbClr val="777777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6701" name="Oval 13"/>
          <p:cNvSpPr>
            <a:spLocks noChangeArrowheads="1"/>
          </p:cNvSpPr>
          <p:nvPr/>
        </p:nvSpPr>
        <p:spPr bwMode="auto">
          <a:xfrm>
            <a:off x="3581400" y="2971800"/>
            <a:ext cx="838200" cy="914400"/>
          </a:xfrm>
          <a:prstGeom prst="ellipse">
            <a:avLst/>
          </a:prstGeom>
          <a:noFill/>
          <a:ln w="38100">
            <a:solidFill>
              <a:srgbClr val="777777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6702" name="Oval 14"/>
          <p:cNvSpPr>
            <a:spLocks noChangeArrowheads="1"/>
          </p:cNvSpPr>
          <p:nvPr/>
        </p:nvSpPr>
        <p:spPr bwMode="auto">
          <a:xfrm>
            <a:off x="2590800" y="2514600"/>
            <a:ext cx="1828800" cy="1981200"/>
          </a:xfrm>
          <a:prstGeom prst="ellipse">
            <a:avLst/>
          </a:prstGeom>
          <a:noFill/>
          <a:ln w="38100">
            <a:solidFill>
              <a:srgbClr val="777777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6703" name="Oval 15"/>
          <p:cNvSpPr>
            <a:spLocks noChangeArrowheads="1"/>
          </p:cNvSpPr>
          <p:nvPr/>
        </p:nvSpPr>
        <p:spPr bwMode="auto">
          <a:xfrm>
            <a:off x="2438400" y="1981200"/>
            <a:ext cx="4648200" cy="3810000"/>
          </a:xfrm>
          <a:prstGeom prst="ellips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20" name="Picture 19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B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ounding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V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olumes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ChangeArrowheads="1"/>
          </p:cNvSpPr>
          <p:nvPr/>
        </p:nvSpPr>
        <p:spPr bwMode="auto">
          <a:xfrm>
            <a:off x="2743200" y="3962400"/>
            <a:ext cx="1066800" cy="838200"/>
          </a:xfrm>
          <a:prstGeom prst="rect">
            <a:avLst/>
          </a:prstGeom>
          <a:solidFill>
            <a:srgbClr val="77777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8739" name="Rectangle 3"/>
          <p:cNvSpPr>
            <a:spLocks noChangeArrowheads="1"/>
          </p:cNvSpPr>
          <p:nvPr/>
        </p:nvSpPr>
        <p:spPr bwMode="auto">
          <a:xfrm>
            <a:off x="4800600" y="3124200"/>
            <a:ext cx="1066800" cy="838200"/>
          </a:xfrm>
          <a:prstGeom prst="rect">
            <a:avLst/>
          </a:prstGeom>
          <a:solidFill>
            <a:srgbClr val="77777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8740" name="Rectangle 4"/>
          <p:cNvSpPr>
            <a:spLocks noChangeArrowheads="1"/>
          </p:cNvSpPr>
          <p:nvPr/>
        </p:nvSpPr>
        <p:spPr bwMode="auto">
          <a:xfrm>
            <a:off x="2743200" y="4724400"/>
            <a:ext cx="1066800" cy="762000"/>
          </a:xfrm>
          <a:prstGeom prst="rect">
            <a:avLst/>
          </a:prstGeom>
          <a:solidFill>
            <a:srgbClr val="77777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8741" name="Rectangle 5"/>
          <p:cNvSpPr>
            <a:spLocks noChangeArrowheads="1"/>
          </p:cNvSpPr>
          <p:nvPr/>
        </p:nvSpPr>
        <p:spPr bwMode="auto">
          <a:xfrm>
            <a:off x="3810000" y="3962400"/>
            <a:ext cx="990600" cy="762000"/>
          </a:xfrm>
          <a:prstGeom prst="rect">
            <a:avLst/>
          </a:prstGeom>
          <a:solidFill>
            <a:srgbClr val="77777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8742" name="Rectangle 6"/>
          <p:cNvSpPr>
            <a:spLocks noChangeArrowheads="1"/>
          </p:cNvSpPr>
          <p:nvPr/>
        </p:nvSpPr>
        <p:spPr bwMode="auto">
          <a:xfrm>
            <a:off x="4800600" y="3962400"/>
            <a:ext cx="1066800" cy="762000"/>
          </a:xfrm>
          <a:prstGeom prst="rect">
            <a:avLst/>
          </a:prstGeom>
          <a:solidFill>
            <a:srgbClr val="77777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8743" name="Rectangle 7"/>
          <p:cNvSpPr>
            <a:spLocks noChangeArrowheads="1"/>
          </p:cNvSpPr>
          <p:nvPr/>
        </p:nvSpPr>
        <p:spPr bwMode="auto">
          <a:xfrm>
            <a:off x="5867400" y="3124200"/>
            <a:ext cx="990600" cy="838200"/>
          </a:xfrm>
          <a:prstGeom prst="rect">
            <a:avLst/>
          </a:prstGeom>
          <a:solidFill>
            <a:srgbClr val="77777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87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Break your space into pieces</a:t>
            </a:r>
          </a:p>
          <a:p>
            <a:r>
              <a:rPr lang="en-US" b="1" dirty="0"/>
              <a:t>Search the structure linearly</a:t>
            </a:r>
          </a:p>
        </p:txBody>
      </p:sp>
      <p:sp>
        <p:nvSpPr>
          <p:cNvPr id="1268746" name="Freeform 10"/>
          <p:cNvSpPr>
            <a:spLocks/>
          </p:cNvSpPr>
          <p:nvPr/>
        </p:nvSpPr>
        <p:spPr bwMode="auto">
          <a:xfrm>
            <a:off x="2971800" y="3200400"/>
            <a:ext cx="461963" cy="592138"/>
          </a:xfrm>
          <a:custGeom>
            <a:avLst/>
            <a:gdLst/>
            <a:ahLst/>
            <a:cxnLst>
              <a:cxn ang="0">
                <a:pos x="212" y="13"/>
              </a:cxn>
              <a:cxn ang="0">
                <a:pos x="44" y="6"/>
              </a:cxn>
              <a:cxn ang="0">
                <a:pos x="51" y="87"/>
              </a:cxn>
              <a:cxn ang="0">
                <a:pos x="29" y="189"/>
              </a:cxn>
              <a:cxn ang="0">
                <a:pos x="0" y="291"/>
              </a:cxn>
              <a:cxn ang="0">
                <a:pos x="153" y="343"/>
              </a:cxn>
              <a:cxn ang="0">
                <a:pos x="175" y="270"/>
              </a:cxn>
              <a:cxn ang="0">
                <a:pos x="197" y="262"/>
              </a:cxn>
              <a:cxn ang="0">
                <a:pos x="241" y="248"/>
              </a:cxn>
              <a:cxn ang="0">
                <a:pos x="278" y="204"/>
              </a:cxn>
              <a:cxn ang="0">
                <a:pos x="212" y="13"/>
              </a:cxn>
            </a:cxnLst>
            <a:rect l="0" t="0" r="r" b="b"/>
            <a:pathLst>
              <a:path w="291" h="373">
                <a:moveTo>
                  <a:pt x="212" y="13"/>
                </a:moveTo>
                <a:cubicBezTo>
                  <a:pt x="144" y="4"/>
                  <a:pt x="118" y="0"/>
                  <a:pt x="44" y="6"/>
                </a:cubicBezTo>
                <a:cubicBezTo>
                  <a:pt x="33" y="36"/>
                  <a:pt x="44" y="56"/>
                  <a:pt x="51" y="87"/>
                </a:cubicBezTo>
                <a:cubicBezTo>
                  <a:pt x="46" y="124"/>
                  <a:pt x="40" y="154"/>
                  <a:pt x="29" y="189"/>
                </a:cubicBezTo>
                <a:cubicBezTo>
                  <a:pt x="21" y="254"/>
                  <a:pt x="16" y="242"/>
                  <a:pt x="0" y="291"/>
                </a:cubicBezTo>
                <a:cubicBezTo>
                  <a:pt x="41" y="373"/>
                  <a:pt x="44" y="350"/>
                  <a:pt x="153" y="343"/>
                </a:cubicBezTo>
                <a:cubicBezTo>
                  <a:pt x="162" y="319"/>
                  <a:pt x="162" y="292"/>
                  <a:pt x="175" y="270"/>
                </a:cubicBezTo>
                <a:cubicBezTo>
                  <a:pt x="179" y="263"/>
                  <a:pt x="190" y="264"/>
                  <a:pt x="197" y="262"/>
                </a:cubicBezTo>
                <a:cubicBezTo>
                  <a:pt x="212" y="257"/>
                  <a:pt x="226" y="253"/>
                  <a:pt x="241" y="248"/>
                </a:cubicBezTo>
                <a:cubicBezTo>
                  <a:pt x="252" y="232"/>
                  <a:pt x="276" y="223"/>
                  <a:pt x="278" y="204"/>
                </a:cubicBezTo>
                <a:cubicBezTo>
                  <a:pt x="291" y="68"/>
                  <a:pt x="279" y="80"/>
                  <a:pt x="212" y="13"/>
                </a:cubicBezTo>
                <a:close/>
              </a:path>
            </a:pathLst>
          </a:custGeom>
          <a:solidFill>
            <a:srgbClr val="008000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8747" name="Freeform 11"/>
          <p:cNvSpPr>
            <a:spLocks/>
          </p:cNvSpPr>
          <p:nvPr/>
        </p:nvSpPr>
        <p:spPr bwMode="auto">
          <a:xfrm rot="3266902">
            <a:off x="5910263" y="4478338"/>
            <a:ext cx="660400" cy="603250"/>
          </a:xfrm>
          <a:custGeom>
            <a:avLst/>
            <a:gdLst/>
            <a:ahLst/>
            <a:cxnLst>
              <a:cxn ang="0">
                <a:pos x="383" y="65"/>
              </a:cxn>
              <a:cxn ang="0">
                <a:pos x="170" y="0"/>
              </a:cxn>
              <a:cxn ang="0">
                <a:pos x="97" y="102"/>
              </a:cxn>
              <a:cxn ang="0">
                <a:pos x="2" y="190"/>
              </a:cxn>
              <a:cxn ang="0">
                <a:pos x="17" y="300"/>
              </a:cxn>
              <a:cxn ang="0">
                <a:pos x="156" y="380"/>
              </a:cxn>
              <a:cxn ang="0">
                <a:pos x="251" y="344"/>
              </a:cxn>
              <a:cxn ang="0">
                <a:pos x="368" y="336"/>
              </a:cxn>
              <a:cxn ang="0">
                <a:pos x="390" y="153"/>
              </a:cxn>
              <a:cxn ang="0">
                <a:pos x="383" y="65"/>
              </a:cxn>
            </a:cxnLst>
            <a:rect l="0" t="0" r="r" b="b"/>
            <a:pathLst>
              <a:path w="416" h="380">
                <a:moveTo>
                  <a:pt x="383" y="65"/>
                </a:moveTo>
                <a:cubicBezTo>
                  <a:pt x="314" y="45"/>
                  <a:pt x="241" y="11"/>
                  <a:pt x="170" y="0"/>
                </a:cubicBezTo>
                <a:cubicBezTo>
                  <a:pt x="102" y="16"/>
                  <a:pt x="144" y="65"/>
                  <a:pt x="97" y="102"/>
                </a:cubicBezTo>
                <a:cubicBezTo>
                  <a:pt x="54" y="137"/>
                  <a:pt x="28" y="140"/>
                  <a:pt x="2" y="190"/>
                </a:cubicBezTo>
                <a:cubicBezTo>
                  <a:pt x="7" y="227"/>
                  <a:pt x="0" y="267"/>
                  <a:pt x="17" y="300"/>
                </a:cubicBezTo>
                <a:cubicBezTo>
                  <a:pt x="39" y="341"/>
                  <a:pt x="119" y="355"/>
                  <a:pt x="156" y="380"/>
                </a:cubicBezTo>
                <a:cubicBezTo>
                  <a:pt x="191" y="373"/>
                  <a:pt x="217" y="348"/>
                  <a:pt x="251" y="344"/>
                </a:cubicBezTo>
                <a:cubicBezTo>
                  <a:pt x="290" y="340"/>
                  <a:pt x="329" y="339"/>
                  <a:pt x="368" y="336"/>
                </a:cubicBezTo>
                <a:cubicBezTo>
                  <a:pt x="416" y="258"/>
                  <a:pt x="390" y="314"/>
                  <a:pt x="390" y="153"/>
                </a:cubicBezTo>
                <a:lnTo>
                  <a:pt x="383" y="65"/>
                </a:lnTo>
                <a:close/>
              </a:path>
            </a:pathLst>
          </a:custGeom>
          <a:solidFill>
            <a:srgbClr val="008000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8748" name="Freeform 12"/>
          <p:cNvSpPr>
            <a:spLocks/>
          </p:cNvSpPr>
          <p:nvPr/>
        </p:nvSpPr>
        <p:spPr bwMode="auto">
          <a:xfrm rot="3266902">
            <a:off x="5233193" y="3679032"/>
            <a:ext cx="639763" cy="628650"/>
          </a:xfrm>
          <a:custGeom>
            <a:avLst/>
            <a:gdLst/>
            <a:ahLst/>
            <a:cxnLst>
              <a:cxn ang="0">
                <a:pos x="359" y="103"/>
              </a:cxn>
              <a:cxn ang="0">
                <a:pos x="242" y="0"/>
              </a:cxn>
              <a:cxn ang="0">
                <a:pos x="52" y="44"/>
              </a:cxn>
              <a:cxn ang="0">
                <a:pos x="1" y="242"/>
              </a:cxn>
              <a:cxn ang="0">
                <a:pos x="8" y="293"/>
              </a:cxn>
              <a:cxn ang="0">
                <a:pos x="37" y="315"/>
              </a:cxn>
              <a:cxn ang="0">
                <a:pos x="286" y="396"/>
              </a:cxn>
              <a:cxn ang="0">
                <a:pos x="359" y="352"/>
              </a:cxn>
              <a:cxn ang="0">
                <a:pos x="330" y="198"/>
              </a:cxn>
              <a:cxn ang="0">
                <a:pos x="249" y="161"/>
              </a:cxn>
              <a:cxn ang="0">
                <a:pos x="205" y="132"/>
              </a:cxn>
              <a:cxn ang="0">
                <a:pos x="293" y="118"/>
              </a:cxn>
              <a:cxn ang="0">
                <a:pos x="359" y="103"/>
              </a:cxn>
            </a:cxnLst>
            <a:rect l="0" t="0" r="r" b="b"/>
            <a:pathLst>
              <a:path w="403" h="396">
                <a:moveTo>
                  <a:pt x="359" y="103"/>
                </a:moveTo>
                <a:cubicBezTo>
                  <a:pt x="403" y="38"/>
                  <a:pt x="291" y="11"/>
                  <a:pt x="242" y="0"/>
                </a:cubicBezTo>
                <a:cubicBezTo>
                  <a:pt x="127" y="9"/>
                  <a:pt x="143" y="15"/>
                  <a:pt x="52" y="44"/>
                </a:cubicBezTo>
                <a:cubicBezTo>
                  <a:pt x="14" y="108"/>
                  <a:pt x="27" y="174"/>
                  <a:pt x="1" y="242"/>
                </a:cubicBezTo>
                <a:cubicBezTo>
                  <a:pt x="3" y="259"/>
                  <a:pt x="0" y="278"/>
                  <a:pt x="8" y="293"/>
                </a:cubicBezTo>
                <a:cubicBezTo>
                  <a:pt x="13" y="304"/>
                  <a:pt x="27" y="308"/>
                  <a:pt x="37" y="315"/>
                </a:cubicBezTo>
                <a:cubicBezTo>
                  <a:pt x="111" y="367"/>
                  <a:pt x="201" y="372"/>
                  <a:pt x="286" y="396"/>
                </a:cubicBezTo>
                <a:cubicBezTo>
                  <a:pt x="324" y="387"/>
                  <a:pt x="337" y="384"/>
                  <a:pt x="359" y="352"/>
                </a:cubicBezTo>
                <a:cubicBezTo>
                  <a:pt x="365" y="298"/>
                  <a:pt x="399" y="215"/>
                  <a:pt x="330" y="198"/>
                </a:cubicBezTo>
                <a:cubicBezTo>
                  <a:pt x="303" y="184"/>
                  <a:pt x="275" y="176"/>
                  <a:pt x="249" y="161"/>
                </a:cubicBezTo>
                <a:cubicBezTo>
                  <a:pt x="234" y="152"/>
                  <a:pt x="205" y="132"/>
                  <a:pt x="205" y="132"/>
                </a:cubicBezTo>
                <a:cubicBezTo>
                  <a:pt x="237" y="85"/>
                  <a:pt x="202" y="123"/>
                  <a:pt x="293" y="118"/>
                </a:cubicBezTo>
                <a:cubicBezTo>
                  <a:pt x="316" y="117"/>
                  <a:pt x="337" y="108"/>
                  <a:pt x="359" y="103"/>
                </a:cubicBezTo>
                <a:close/>
              </a:path>
            </a:pathLst>
          </a:custGeom>
          <a:solidFill>
            <a:srgbClr val="FF3131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8749" name="Freeform 13"/>
          <p:cNvSpPr>
            <a:spLocks/>
          </p:cNvSpPr>
          <p:nvPr/>
        </p:nvSpPr>
        <p:spPr bwMode="auto">
          <a:xfrm>
            <a:off x="3733800" y="2971800"/>
            <a:ext cx="598488" cy="650875"/>
          </a:xfrm>
          <a:custGeom>
            <a:avLst/>
            <a:gdLst/>
            <a:ahLst/>
            <a:cxnLst>
              <a:cxn ang="0">
                <a:pos x="373" y="58"/>
              </a:cxn>
              <a:cxn ang="0">
                <a:pos x="329" y="22"/>
              </a:cxn>
              <a:cxn ang="0">
                <a:pos x="242" y="0"/>
              </a:cxn>
              <a:cxn ang="0">
                <a:pos x="176" y="95"/>
              </a:cxn>
              <a:cxn ang="0">
                <a:pos x="59" y="146"/>
              </a:cxn>
              <a:cxn ang="0">
                <a:pos x="29" y="161"/>
              </a:cxn>
              <a:cxn ang="0">
                <a:pos x="0" y="205"/>
              </a:cxn>
              <a:cxn ang="0">
                <a:pos x="22" y="300"/>
              </a:cxn>
              <a:cxn ang="0">
                <a:pos x="59" y="329"/>
              </a:cxn>
              <a:cxn ang="0">
                <a:pos x="205" y="410"/>
              </a:cxn>
              <a:cxn ang="0">
                <a:pos x="315" y="402"/>
              </a:cxn>
              <a:cxn ang="0">
                <a:pos x="344" y="271"/>
              </a:cxn>
              <a:cxn ang="0">
                <a:pos x="373" y="205"/>
              </a:cxn>
              <a:cxn ang="0">
                <a:pos x="373" y="58"/>
              </a:cxn>
            </a:cxnLst>
            <a:rect l="0" t="0" r="r" b="b"/>
            <a:pathLst>
              <a:path w="377" h="410">
                <a:moveTo>
                  <a:pt x="373" y="58"/>
                </a:moveTo>
                <a:cubicBezTo>
                  <a:pt x="357" y="48"/>
                  <a:pt x="345" y="31"/>
                  <a:pt x="329" y="22"/>
                </a:cubicBezTo>
                <a:cubicBezTo>
                  <a:pt x="308" y="10"/>
                  <a:pt x="264" y="4"/>
                  <a:pt x="242" y="0"/>
                </a:cubicBezTo>
                <a:cubicBezTo>
                  <a:pt x="199" y="29"/>
                  <a:pt x="208" y="63"/>
                  <a:pt x="176" y="95"/>
                </a:cubicBezTo>
                <a:cubicBezTo>
                  <a:pt x="145" y="126"/>
                  <a:pt x="100" y="136"/>
                  <a:pt x="59" y="146"/>
                </a:cubicBezTo>
                <a:cubicBezTo>
                  <a:pt x="49" y="151"/>
                  <a:pt x="37" y="153"/>
                  <a:pt x="29" y="161"/>
                </a:cubicBezTo>
                <a:cubicBezTo>
                  <a:pt x="17" y="173"/>
                  <a:pt x="0" y="205"/>
                  <a:pt x="0" y="205"/>
                </a:cubicBezTo>
                <a:cubicBezTo>
                  <a:pt x="7" y="237"/>
                  <a:pt x="8" y="271"/>
                  <a:pt x="22" y="300"/>
                </a:cubicBezTo>
                <a:cubicBezTo>
                  <a:pt x="29" y="314"/>
                  <a:pt x="46" y="320"/>
                  <a:pt x="59" y="329"/>
                </a:cubicBezTo>
                <a:cubicBezTo>
                  <a:pt x="172" y="404"/>
                  <a:pt x="134" y="391"/>
                  <a:pt x="205" y="410"/>
                </a:cubicBezTo>
                <a:cubicBezTo>
                  <a:pt x="242" y="407"/>
                  <a:pt x="279" y="410"/>
                  <a:pt x="315" y="402"/>
                </a:cubicBezTo>
                <a:cubicBezTo>
                  <a:pt x="359" y="392"/>
                  <a:pt x="338" y="315"/>
                  <a:pt x="344" y="271"/>
                </a:cubicBezTo>
                <a:cubicBezTo>
                  <a:pt x="347" y="247"/>
                  <a:pt x="371" y="229"/>
                  <a:pt x="373" y="205"/>
                </a:cubicBezTo>
                <a:cubicBezTo>
                  <a:pt x="377" y="156"/>
                  <a:pt x="373" y="107"/>
                  <a:pt x="373" y="58"/>
                </a:cubicBezTo>
                <a:close/>
              </a:path>
            </a:pathLst>
          </a:custGeom>
          <a:solidFill>
            <a:srgbClr val="008000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8750" name="Rectangle 14"/>
          <p:cNvSpPr>
            <a:spLocks noChangeArrowheads="1"/>
          </p:cNvSpPr>
          <p:nvPr/>
        </p:nvSpPr>
        <p:spPr bwMode="auto">
          <a:xfrm>
            <a:off x="2743200" y="2438400"/>
            <a:ext cx="4114800" cy="304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8751" name="Line 15"/>
          <p:cNvSpPr>
            <a:spLocks noChangeShapeType="1"/>
          </p:cNvSpPr>
          <p:nvPr/>
        </p:nvSpPr>
        <p:spPr bwMode="auto">
          <a:xfrm>
            <a:off x="4800600" y="2438400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8752" name="Line 16"/>
          <p:cNvSpPr>
            <a:spLocks noChangeShapeType="1"/>
          </p:cNvSpPr>
          <p:nvPr/>
        </p:nvSpPr>
        <p:spPr bwMode="auto">
          <a:xfrm>
            <a:off x="3810000" y="2438400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8753" name="Line 17"/>
          <p:cNvSpPr>
            <a:spLocks noChangeShapeType="1"/>
          </p:cNvSpPr>
          <p:nvPr/>
        </p:nvSpPr>
        <p:spPr bwMode="auto">
          <a:xfrm>
            <a:off x="5867400" y="2438400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8754" name="Line 18"/>
          <p:cNvSpPr>
            <a:spLocks noChangeShapeType="1"/>
          </p:cNvSpPr>
          <p:nvPr/>
        </p:nvSpPr>
        <p:spPr bwMode="auto">
          <a:xfrm>
            <a:off x="2743200" y="3962400"/>
            <a:ext cx="411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8755" name="Line 19"/>
          <p:cNvSpPr>
            <a:spLocks noChangeShapeType="1"/>
          </p:cNvSpPr>
          <p:nvPr/>
        </p:nvSpPr>
        <p:spPr bwMode="auto">
          <a:xfrm>
            <a:off x="2743200" y="3124200"/>
            <a:ext cx="411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8756" name="Line 20"/>
          <p:cNvSpPr>
            <a:spLocks noChangeShapeType="1"/>
          </p:cNvSpPr>
          <p:nvPr/>
        </p:nvSpPr>
        <p:spPr bwMode="auto">
          <a:xfrm>
            <a:off x="2743200" y="4724400"/>
            <a:ext cx="411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8757" name="Line 21"/>
          <p:cNvSpPr>
            <a:spLocks noChangeShapeType="1"/>
          </p:cNvSpPr>
          <p:nvPr/>
        </p:nvSpPr>
        <p:spPr bwMode="auto">
          <a:xfrm flipV="1">
            <a:off x="1981200" y="2971800"/>
            <a:ext cx="617220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26" name="Picture 25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Spatial Partitioning: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Subdivision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Joint Types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6889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2002 R. </a:t>
            </a:r>
            <a:r>
              <a:rPr lang="en-GB" sz="1200" dirty="0" err="1" smtClean="0">
                <a:solidFill>
                  <a:srgbClr val="C00000"/>
                </a:solidFill>
                <a:sym typeface="Symbol" pitchFamily="18" charset="2"/>
              </a:rPr>
              <a:t>Melamud</a:t>
            </a: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, Stanford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Mirrored at CMU 16-311 Introduction to Robotics,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http://generalrobotics.org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066800"/>
            <a:ext cx="815230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 smtClean="0"/>
              <a:t>Can always </a:t>
            </a:r>
            <a:r>
              <a:rPr lang="en-US" b="1" dirty="0"/>
              <a:t>throw more processors at </a:t>
            </a:r>
            <a:r>
              <a:rPr lang="en-US" b="1" dirty="0" smtClean="0"/>
              <a:t>it</a:t>
            </a:r>
          </a:p>
          <a:p>
            <a:r>
              <a:rPr lang="en-US" b="1" dirty="0" smtClean="0"/>
              <a:t>Parallel computing model</a:t>
            </a:r>
          </a:p>
          <a:p>
            <a:pPr lvl="1"/>
            <a:r>
              <a:rPr lang="en-US" b="1" dirty="0" smtClean="0"/>
              <a:t>Multiple processes or threads</a:t>
            </a:r>
          </a:p>
          <a:p>
            <a:pPr lvl="1"/>
            <a:r>
              <a:rPr lang="en-US" b="1" dirty="0" smtClean="0"/>
              <a:t>Data parallel: separate pixel for each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8" name="Picture 7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Parallelism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Error analysis</a:t>
            </a:r>
          </a:p>
          <a:p>
            <a:r>
              <a:rPr lang="en-US" b="1" dirty="0"/>
              <a:t>Hybrid </a:t>
            </a:r>
            <a:r>
              <a:rPr lang="en-US" b="1" dirty="0" err="1"/>
              <a:t>radiosity</a:t>
            </a:r>
            <a:r>
              <a:rPr lang="en-US" b="1" dirty="0"/>
              <a:t>/ray-tracing</a:t>
            </a:r>
          </a:p>
          <a:p>
            <a:r>
              <a:rPr lang="en-US" b="1" dirty="0"/>
              <a:t>Metropolis Light Transport</a:t>
            </a:r>
          </a:p>
          <a:p>
            <a:r>
              <a:rPr lang="en-US" b="1" dirty="0"/>
              <a:t>Memory-Coherent Ray-tracing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8" name="Picture 7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Really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Advanced Stuff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305800" cy="4597400"/>
          </a:xfrm>
        </p:spPr>
        <p:txBody>
          <a:bodyPr/>
          <a:lstStyle/>
          <a:p>
            <a:r>
              <a:rPr lang="en-US" b="1" i="1" dirty="0"/>
              <a:t>Introduction to Ray-Tracing</a:t>
            </a:r>
            <a:r>
              <a:rPr lang="en-US" b="1" dirty="0"/>
              <a:t>, </a:t>
            </a:r>
            <a:r>
              <a:rPr lang="en-US" b="1" dirty="0" err="1"/>
              <a:t>Glassner</a:t>
            </a:r>
            <a:r>
              <a:rPr lang="en-US" b="1" dirty="0"/>
              <a:t> </a:t>
            </a:r>
            <a:r>
              <a:rPr lang="en-US" b="1" i="1" dirty="0"/>
              <a:t>et </a:t>
            </a:r>
            <a:r>
              <a:rPr lang="en-US" b="1" i="1" dirty="0" smtClean="0"/>
              <a:t>al.</a:t>
            </a:r>
            <a:r>
              <a:rPr lang="en-US" b="1" dirty="0" smtClean="0"/>
              <a:t>, </a:t>
            </a:r>
            <a:r>
              <a:rPr lang="en-US" b="1" dirty="0"/>
              <a:t>1989, 0-12-286160-4</a:t>
            </a:r>
          </a:p>
          <a:p>
            <a:r>
              <a:rPr lang="en-US" b="1" i="1" dirty="0"/>
              <a:t>Advanced Animation and Rendering Techniques</a:t>
            </a:r>
            <a:r>
              <a:rPr lang="en-US" b="1" dirty="0"/>
              <a:t>, Watt &amp; Watt, 1992, </a:t>
            </a:r>
            <a:r>
              <a:rPr lang="en-US" b="1" dirty="0" smtClean="0"/>
              <a:t>0-201-54412-1</a:t>
            </a:r>
            <a:endParaRPr lang="en-US" b="1" dirty="0"/>
          </a:p>
          <a:p>
            <a:r>
              <a:rPr lang="en-US" b="1" i="1" dirty="0"/>
              <a:t>Computer Graphics: Image Synthesis</a:t>
            </a:r>
            <a:r>
              <a:rPr lang="en-US" b="1" dirty="0"/>
              <a:t>, Joy </a:t>
            </a:r>
            <a:r>
              <a:rPr lang="en-US" b="1" i="1" dirty="0"/>
              <a:t>et </a:t>
            </a:r>
            <a:r>
              <a:rPr lang="en-US" b="1" i="1" dirty="0" smtClean="0"/>
              <a:t>al.</a:t>
            </a:r>
            <a:r>
              <a:rPr lang="en-US" b="1" dirty="0" smtClean="0"/>
              <a:t>, </a:t>
            </a:r>
            <a:r>
              <a:rPr lang="en-US" b="1" dirty="0"/>
              <a:t>1988, </a:t>
            </a:r>
            <a:r>
              <a:rPr lang="en-US" b="1" dirty="0" smtClean="0"/>
              <a:t>0-8186-8854-4</a:t>
            </a:r>
            <a:endParaRPr lang="en-US" b="1" dirty="0"/>
          </a:p>
          <a:p>
            <a:r>
              <a:rPr lang="en-US" b="1" dirty="0"/>
              <a:t>SIGGRAPH Proceedings (All)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8" name="Picture 7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§5.3,</a:t>
            </a:r>
            <a:r>
              <a:rPr lang="en-US" sz="1800" dirty="0" smtClean="0">
                <a:solidFill>
                  <a:srgbClr val="800000"/>
                </a:solidFill>
              </a:rPr>
              <a:t>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CGA Handout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Chapter 14, </a:t>
            </a:r>
            <a:r>
              <a:rPr lang="en-US" sz="1800" dirty="0" smtClean="0">
                <a:solidFill>
                  <a:srgbClr val="800000"/>
                </a:solidFill>
              </a:rPr>
              <a:t>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 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Ray Tracing Handout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Class: Particle Systems, Collisions, IK/CGA Concluded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Dynamics </a:t>
            </a:r>
            <a:r>
              <a:rPr lang="en-US" sz="1800" i="1" dirty="0" smtClean="0">
                <a:solidFill>
                  <a:srgbClr val="0000CC"/>
                </a:solidFill>
              </a:rPr>
              <a:t>vs. </a:t>
            </a:r>
            <a:r>
              <a:rPr lang="en-US" sz="1800" dirty="0" smtClean="0">
                <a:solidFill>
                  <a:srgbClr val="0000CC"/>
                </a:solidFill>
              </a:rPr>
              <a:t>kinematics, forward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inverse revisited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IK: autonomous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hand-animated; solution approaches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Rag doll physics, rigid-body dynamics, </a:t>
            </a:r>
            <a:r>
              <a:rPr lang="en-US" sz="1800" u="sng" dirty="0" smtClean="0">
                <a:solidFill>
                  <a:srgbClr val="0000CC"/>
                </a:solidFill>
              </a:rPr>
              <a:t>p</a:t>
            </a:r>
            <a:r>
              <a:rPr lang="en-US" sz="1800" dirty="0" smtClean="0">
                <a:solidFill>
                  <a:srgbClr val="0000CC"/>
                </a:solidFill>
              </a:rPr>
              <a:t>hysically-</a:t>
            </a:r>
            <a:r>
              <a:rPr lang="en-US" sz="1800" u="sng" dirty="0" smtClean="0">
                <a:solidFill>
                  <a:srgbClr val="0000CC"/>
                </a:solidFill>
              </a:rPr>
              <a:t>b</a:t>
            </a:r>
            <a:r>
              <a:rPr lang="en-US" sz="1800" dirty="0" smtClean="0">
                <a:solidFill>
                  <a:srgbClr val="0000CC"/>
                </a:solidFill>
              </a:rPr>
              <a:t>ased </a:t>
            </a:r>
            <a:r>
              <a:rPr lang="en-US" sz="1800" u="sng" dirty="0" smtClean="0">
                <a:solidFill>
                  <a:srgbClr val="0000CC"/>
                </a:solidFill>
              </a:rPr>
              <a:t>m</a:t>
            </a:r>
            <a:r>
              <a:rPr lang="en-US" sz="1800" dirty="0" smtClean="0">
                <a:solidFill>
                  <a:srgbClr val="0000CC"/>
                </a:solidFill>
              </a:rPr>
              <a:t>odels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Ray Tracing, Part 1 of 2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Vectors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L</a:t>
            </a:r>
            <a:r>
              <a:rPr lang="en-US" sz="1800" dirty="0" smtClean="0">
                <a:solidFill>
                  <a:srgbClr val="0000CC"/>
                </a:solidFill>
              </a:rPr>
              <a:t>ight (L): to point light sources (or shadows)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R</a:t>
            </a:r>
            <a:r>
              <a:rPr lang="en-US" sz="1800" dirty="0" smtClean="0">
                <a:solidFill>
                  <a:srgbClr val="0000CC"/>
                </a:solidFill>
              </a:rPr>
              <a:t>eflected (R): from object surface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T</a:t>
            </a:r>
            <a:r>
              <a:rPr lang="en-US" sz="1800" dirty="0" smtClean="0">
                <a:solidFill>
                  <a:srgbClr val="0000CC"/>
                </a:solidFill>
              </a:rPr>
              <a:t>ransmitted or </a:t>
            </a:r>
            <a:r>
              <a:rPr lang="en-US" sz="1800" u="sng" dirty="0" smtClean="0">
                <a:solidFill>
                  <a:srgbClr val="0000CC"/>
                </a:solidFill>
              </a:rPr>
              <a:t>T</a:t>
            </a:r>
            <a:r>
              <a:rPr lang="en-US" sz="1800" dirty="0" smtClean="0">
                <a:solidFill>
                  <a:srgbClr val="0000CC"/>
                </a:solidFill>
              </a:rPr>
              <a:t>ransparency (T): through transparent object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i="1" dirty="0" err="1" smtClean="0">
                <a:solidFill>
                  <a:srgbClr val="0000CC"/>
                </a:solidFill>
              </a:rPr>
              <a:t>t</a:t>
            </a:r>
            <a:r>
              <a:rPr lang="en-US" sz="1800" baseline="-25000" dirty="0" err="1" smtClean="0">
                <a:solidFill>
                  <a:srgbClr val="0000CC"/>
                </a:solidFill>
              </a:rPr>
              <a:t>min</a:t>
            </a:r>
            <a:r>
              <a:rPr lang="en-US" sz="1800" dirty="0" smtClean="0">
                <a:solidFill>
                  <a:srgbClr val="0000CC"/>
                </a:solidFill>
              </a:rPr>
              <a:t>: distance to intersection between ray and bounding volume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Ways to find </a:t>
            </a:r>
            <a:r>
              <a:rPr lang="en-US" sz="1800" i="1" dirty="0" err="1" smtClean="0">
                <a:solidFill>
                  <a:srgbClr val="0000CC"/>
                </a:solidFill>
              </a:rPr>
              <a:t>t</a:t>
            </a:r>
            <a:r>
              <a:rPr lang="en-US" sz="1800" baseline="-25000" dirty="0" err="1" smtClean="0">
                <a:solidFill>
                  <a:srgbClr val="0000CC"/>
                </a:solidFill>
              </a:rPr>
              <a:t>min</a:t>
            </a:r>
            <a:endParaRPr lang="en-US" sz="1800" baseline="-250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Basic recursive ray tracing: ray trees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Joints</a:t>
            </a:r>
            <a:r>
              <a:rPr lang="en-US" sz="1800" dirty="0" smtClean="0">
                <a:solidFill>
                  <a:srgbClr val="800000"/>
                </a:solidFill>
              </a:rPr>
              <a:t>: Parts of Robot / Articulated Figure That Turn, Slide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Effectors</a:t>
            </a:r>
            <a:r>
              <a:rPr lang="en-US" sz="1800" dirty="0" smtClean="0">
                <a:solidFill>
                  <a:srgbClr val="800000"/>
                </a:solidFill>
              </a:rPr>
              <a:t>: Parts of Robot / Articulated Figure That Act (</a:t>
            </a:r>
            <a:r>
              <a:rPr lang="en-US" sz="1800" i="1" dirty="0" smtClean="0">
                <a:solidFill>
                  <a:srgbClr val="800000"/>
                </a:solidFill>
              </a:rPr>
              <a:t>e.g.</a:t>
            </a:r>
            <a:r>
              <a:rPr lang="en-US" sz="1800" dirty="0" smtClean="0">
                <a:solidFill>
                  <a:srgbClr val="800000"/>
                </a:solidFill>
              </a:rPr>
              <a:t>, Hand, Foot)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Bones</a:t>
            </a:r>
            <a:r>
              <a:rPr lang="en-US" sz="1800" dirty="0" smtClean="0">
                <a:solidFill>
                  <a:srgbClr val="800000"/>
                </a:solidFill>
              </a:rPr>
              <a:t>: Effectors, Other Parts That Rotate about, Slide through Joints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Procedural Animation</a:t>
            </a:r>
            <a:r>
              <a:rPr lang="en-US" sz="1800" dirty="0" smtClean="0">
                <a:solidFill>
                  <a:srgbClr val="800000"/>
                </a:solidFill>
              </a:rPr>
              <a:t>: Automatic Generation of Motion </a:t>
            </a:r>
            <a:r>
              <a:rPr lang="en-US" sz="1800" i="1" dirty="0" smtClean="0">
                <a:solidFill>
                  <a:srgbClr val="800000"/>
                </a:solidFill>
              </a:rPr>
              <a:t>via</a:t>
            </a:r>
            <a:r>
              <a:rPr lang="en-US" sz="1800" dirty="0" smtClean="0">
                <a:solidFill>
                  <a:srgbClr val="800000"/>
                </a:solidFill>
              </a:rPr>
              <a:t> Simulation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Ray Tracing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i="1" dirty="0" smtClean="0">
                <a:solidFill>
                  <a:srgbClr val="800000"/>
                </a:solidFill>
              </a:rPr>
              <a:t>aka </a:t>
            </a:r>
            <a:r>
              <a:rPr lang="en-US" sz="1800" u="sng" dirty="0" smtClean="0">
                <a:solidFill>
                  <a:srgbClr val="800000"/>
                </a:solidFill>
              </a:rPr>
              <a:t>Ray Casting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Given: screen with pixels (</a:t>
            </a:r>
            <a:r>
              <a:rPr lang="en-US" sz="1800" i="1" dirty="0" smtClean="0">
                <a:solidFill>
                  <a:srgbClr val="0000CC"/>
                </a:solidFill>
              </a:rPr>
              <a:t>u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i="1" dirty="0" smtClean="0">
                <a:solidFill>
                  <a:srgbClr val="0000CC"/>
                </a:solidFill>
              </a:rPr>
              <a:t>v</a:t>
            </a:r>
            <a:r>
              <a:rPr lang="en-US" sz="1800" dirty="0" smtClean="0">
                <a:solidFill>
                  <a:srgbClr val="0000CC"/>
                </a:solidFill>
              </a:rPr>
              <a:t>) 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Find intersection </a:t>
            </a:r>
            <a:r>
              <a:rPr lang="en-US" sz="1800" i="1" dirty="0" err="1" smtClean="0">
                <a:solidFill>
                  <a:srgbClr val="0000CC"/>
                </a:solidFill>
              </a:rPr>
              <a:t>t</a:t>
            </a:r>
            <a:r>
              <a:rPr lang="en-US" sz="1800" baseline="-25000" dirty="0" err="1" smtClean="0">
                <a:solidFill>
                  <a:srgbClr val="0000CC"/>
                </a:solidFill>
              </a:rPr>
              <a:t>min</a:t>
            </a:r>
            <a:r>
              <a:rPr lang="en-US" sz="1800" dirty="0" smtClean="0">
                <a:solidFill>
                  <a:srgbClr val="0000CC"/>
                </a:solidFill>
              </a:rPr>
              <a:t>(</a:t>
            </a:r>
            <a:r>
              <a:rPr lang="en-US" sz="1800" i="1" dirty="0" smtClean="0">
                <a:solidFill>
                  <a:srgbClr val="0000CC"/>
                </a:solidFill>
              </a:rPr>
              <a:t>u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i="1" dirty="0" smtClean="0">
                <a:solidFill>
                  <a:srgbClr val="0000CC"/>
                </a:solidFill>
              </a:rPr>
              <a:t>v</a:t>
            </a:r>
            <a:r>
              <a:rPr lang="en-US" sz="1800" dirty="0" smtClean="0">
                <a:solidFill>
                  <a:srgbClr val="0000CC"/>
                </a:solidFill>
              </a:rPr>
              <a:t>) of rays through each (</a:t>
            </a:r>
            <a:r>
              <a:rPr lang="en-US" sz="1800" i="1" dirty="0" smtClean="0">
                <a:solidFill>
                  <a:srgbClr val="0000CC"/>
                </a:solidFill>
              </a:rPr>
              <a:t>u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i="1" dirty="0" smtClean="0">
                <a:solidFill>
                  <a:srgbClr val="0000CC"/>
                </a:solidFill>
              </a:rPr>
              <a:t>v</a:t>
            </a:r>
            <a:r>
              <a:rPr lang="en-US" sz="1800" dirty="0" smtClean="0">
                <a:solidFill>
                  <a:srgbClr val="0000CC"/>
                </a:solidFill>
              </a:rPr>
              <a:t>) with scene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Calculate vectors emanating from world-space coordinate of </a:t>
            </a:r>
            <a:r>
              <a:rPr lang="en-US" sz="1800" i="1" dirty="0" err="1" smtClean="0">
                <a:solidFill>
                  <a:srgbClr val="0000CC"/>
                </a:solidFill>
              </a:rPr>
              <a:t>t</a:t>
            </a:r>
            <a:r>
              <a:rPr lang="en-US" sz="1800" baseline="-25000" dirty="0" err="1" smtClean="0">
                <a:solidFill>
                  <a:srgbClr val="0000CC"/>
                </a:solidFill>
              </a:rPr>
              <a:t>min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Light</a:t>
            </a:r>
            <a:r>
              <a:rPr lang="en-US" sz="1800" dirty="0" smtClean="0">
                <a:solidFill>
                  <a:srgbClr val="0000CC"/>
                </a:solidFill>
              </a:rPr>
              <a:t> (L): to point light sources (or shadows)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Reflected</a:t>
            </a:r>
            <a:r>
              <a:rPr lang="en-US" sz="1800" dirty="0" smtClean="0">
                <a:solidFill>
                  <a:srgbClr val="0000CC"/>
                </a:solidFill>
              </a:rPr>
              <a:t> (R): from object surface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Transmitted</a:t>
            </a:r>
            <a:r>
              <a:rPr lang="en-US" sz="1800" dirty="0" smtClean="0">
                <a:solidFill>
                  <a:srgbClr val="0000CC"/>
                </a:solidFill>
              </a:rPr>
              <a:t> or </a:t>
            </a:r>
            <a:r>
              <a:rPr lang="en-US" sz="1800" u="sng" dirty="0" smtClean="0">
                <a:solidFill>
                  <a:srgbClr val="0000CC"/>
                </a:solidFill>
              </a:rPr>
              <a:t>Transparency</a:t>
            </a:r>
            <a:r>
              <a:rPr lang="en-US" sz="1800" dirty="0" smtClean="0">
                <a:solidFill>
                  <a:srgbClr val="0000CC"/>
                </a:solidFill>
              </a:rPr>
              <a:t> (T): through transparent object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Recursive RT</a:t>
            </a:r>
            <a:r>
              <a:rPr lang="en-US" sz="1800" dirty="0" smtClean="0">
                <a:solidFill>
                  <a:srgbClr val="0000CC"/>
                </a:solidFill>
              </a:rPr>
              <a:t>: call </a:t>
            </a:r>
            <a:r>
              <a:rPr lang="en-US" sz="1800" dirty="0" err="1" smtClean="0">
                <a:solidFill>
                  <a:srgbClr val="0000CC"/>
                </a:solidFill>
              </a:rPr>
              <a:t>raytracer</a:t>
            </a:r>
            <a:r>
              <a:rPr lang="en-US" sz="1800" dirty="0" smtClean="0">
                <a:solidFill>
                  <a:srgbClr val="0000CC"/>
                </a:solidFill>
              </a:rPr>
              <a:t> for each intersection found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Builds </a:t>
            </a:r>
            <a:r>
              <a:rPr lang="en-US" sz="1800" u="sng" dirty="0" smtClean="0">
                <a:solidFill>
                  <a:srgbClr val="0000CC"/>
                </a:solidFill>
              </a:rPr>
              <a:t>ray tree</a:t>
            </a:r>
            <a:r>
              <a:rPr lang="en-US" sz="1800" dirty="0" smtClean="0">
                <a:solidFill>
                  <a:srgbClr val="0000CC"/>
                </a:solidFill>
              </a:rPr>
              <a:t> rooted at intersection point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Base cases: unobstructed vector to light; depth limit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Parallel RT</a:t>
            </a:r>
            <a:r>
              <a:rPr lang="en-US" sz="1800" dirty="0" smtClean="0">
                <a:solidFill>
                  <a:srgbClr val="0000CC"/>
                </a:solidFill>
              </a:rPr>
              <a:t>: use multiple threads/processes for each (</a:t>
            </a:r>
            <a:r>
              <a:rPr lang="en-US" sz="1800" i="1" dirty="0" smtClean="0">
                <a:solidFill>
                  <a:srgbClr val="0000CC"/>
                </a:solidFill>
              </a:rPr>
              <a:t>u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i="1" dirty="0" smtClean="0">
                <a:solidFill>
                  <a:srgbClr val="0000CC"/>
                </a:solidFill>
              </a:rPr>
              <a:t>v</a:t>
            </a:r>
            <a:r>
              <a:rPr lang="en-US" sz="1800" dirty="0" smtClean="0">
                <a:solidFill>
                  <a:srgbClr val="0000CC"/>
                </a:solidFill>
              </a:rPr>
              <a:t>) or </a:t>
            </a:r>
            <a:r>
              <a:rPr lang="en-US" sz="1800" i="1" dirty="0" smtClean="0">
                <a:solidFill>
                  <a:srgbClr val="0000CC"/>
                </a:solidFill>
              </a:rPr>
              <a:t>t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u="sng" dirty="0" smtClean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F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orward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K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inematics: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Joint Angles to Bone Coordinates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57200" y="5943600"/>
            <a:ext cx="504477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 – 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36" name="Picture 35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680" y="1066800"/>
            <a:ext cx="799432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F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orward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K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inematics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64443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Adapted from slides © 2002 K. J. </a:t>
            </a:r>
            <a:r>
              <a:rPr lang="en-GB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Choi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, Seoul National University</a:t>
            </a:r>
          </a:p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Graphics and Media Lab (</a:t>
            </a:r>
            <a:r>
              <a:rPr lang="en-US" sz="1200" dirty="0" smtClean="0">
                <a:hlinkClick r:id="rId5"/>
              </a:rPr>
              <a:t>http://graphics.snu.ac.kr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) – mirrored at: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  <a:hlinkClick r:id="rId6"/>
              </a:rPr>
              <a:t>http://bit.ly/hnzSAN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sym typeface="Symbol" pitchFamily="18" charset="2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517650" y="3632196"/>
            <a:ext cx="1457325" cy="666494"/>
            <a:chOff x="518" y="2496"/>
            <a:chExt cx="778" cy="274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1008" y="2496"/>
              <a:ext cx="288" cy="96"/>
              <a:chOff x="1008" y="2496"/>
              <a:chExt cx="288" cy="96"/>
            </a:xfrm>
          </p:grpSpPr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1008" y="2496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 flipH="1">
                <a:off x="1008" y="249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 flipH="1">
                <a:off x="1056" y="249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H="1">
                <a:off x="1104" y="249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H="1">
                <a:off x="1152" y="249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200" y="249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518" y="2618"/>
              <a:ext cx="39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800" dirty="0">
                  <a:solidFill>
                    <a:schemeClr val="tx1"/>
                  </a:solidFill>
                  <a:latin typeface="+mn-lt"/>
                </a:rPr>
                <a:t>Base</a:t>
              </a:r>
              <a:endParaRPr lang="en-US" altLang="ko-KR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346325" y="2114550"/>
            <a:ext cx="1438275" cy="1517650"/>
            <a:chOff x="960" y="1872"/>
            <a:chExt cx="768" cy="624"/>
          </a:xfrm>
        </p:grpSpPr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960" y="1920"/>
              <a:ext cx="720" cy="576"/>
              <a:chOff x="960" y="1920"/>
              <a:chExt cx="720" cy="576"/>
            </a:xfrm>
          </p:grpSpPr>
          <p:sp>
            <p:nvSpPr>
              <p:cNvPr id="21" name="Line 4"/>
              <p:cNvSpPr>
                <a:spLocks noChangeShapeType="1"/>
              </p:cNvSpPr>
              <p:nvPr/>
            </p:nvSpPr>
            <p:spPr bwMode="auto">
              <a:xfrm flipV="1">
                <a:off x="1104" y="1920"/>
                <a:ext cx="576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22" name="Object 19"/>
              <p:cNvGraphicFramePr>
                <a:graphicFrameLocks noChangeAspect="1"/>
              </p:cNvGraphicFramePr>
              <p:nvPr/>
            </p:nvGraphicFramePr>
            <p:xfrm>
              <a:off x="960" y="2208"/>
              <a:ext cx="186" cy="243"/>
            </p:xfrm>
            <a:graphic>
              <a:graphicData uri="http://schemas.openxmlformats.org/presentationml/2006/ole">
                <p:oleObj spid="_x0000_s1026" name="수식" r:id="rId7" imgW="164880" imgH="215640" progId="Equation.3">
                  <p:embed/>
                </p:oleObj>
              </a:graphicData>
            </a:graphic>
          </p:graphicFrame>
        </p:grpSp>
        <p:sp>
          <p:nvSpPr>
            <p:cNvPr id="20" name="AutoShape 22"/>
            <p:cNvSpPr>
              <a:spLocks noChangeArrowheads="1"/>
            </p:cNvSpPr>
            <p:nvPr/>
          </p:nvSpPr>
          <p:spPr bwMode="auto">
            <a:xfrm>
              <a:off x="1632" y="187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3514725" y="2232025"/>
            <a:ext cx="1708150" cy="1400175"/>
            <a:chOff x="1584" y="1920"/>
            <a:chExt cx="912" cy="576"/>
          </a:xfrm>
        </p:grpSpPr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1680" y="1920"/>
              <a:ext cx="76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5" name="Object 20"/>
            <p:cNvGraphicFramePr>
              <a:graphicFrameLocks noChangeAspect="1"/>
            </p:cNvGraphicFramePr>
            <p:nvPr/>
          </p:nvGraphicFramePr>
          <p:xfrm>
            <a:off x="1584" y="2064"/>
            <a:ext cx="186" cy="243"/>
          </p:xfrm>
          <a:graphic>
            <a:graphicData uri="http://schemas.openxmlformats.org/presentationml/2006/ole">
              <p:oleObj spid="_x0000_s1027" name="수식" r:id="rId8" imgW="164880" imgH="215640" progId="Equation.3">
                <p:embed/>
              </p:oleObj>
            </a:graphicData>
          </a:graphic>
        </p:graphicFrame>
        <p:sp>
          <p:nvSpPr>
            <p:cNvPr id="26" name="AutoShape 23"/>
            <p:cNvSpPr>
              <a:spLocks noChangeArrowheads="1"/>
            </p:cNvSpPr>
            <p:nvPr/>
          </p:nvSpPr>
          <p:spPr bwMode="auto">
            <a:xfrm>
              <a:off x="2400" y="24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4949825" y="2563813"/>
            <a:ext cx="3084513" cy="952500"/>
            <a:chOff x="2352" y="2057"/>
            <a:chExt cx="1647" cy="391"/>
          </a:xfrm>
        </p:grpSpPr>
        <p:sp>
          <p:nvSpPr>
            <p:cNvPr id="31" name="Line 6"/>
            <p:cNvSpPr>
              <a:spLocks noChangeShapeType="1"/>
            </p:cNvSpPr>
            <p:nvPr/>
          </p:nvSpPr>
          <p:spPr bwMode="auto">
            <a:xfrm flipV="1">
              <a:off x="2448" y="2160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3168" y="2208"/>
              <a:ext cx="831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800" dirty="0">
                  <a:solidFill>
                    <a:schemeClr val="tx1"/>
                  </a:solidFill>
                  <a:latin typeface="+mn-lt"/>
                </a:rPr>
                <a:t>End </a:t>
              </a:r>
              <a:r>
                <a:rPr lang="en-US" altLang="ko-KR" sz="1800" dirty="0" err="1">
                  <a:solidFill>
                    <a:schemeClr val="tx1"/>
                  </a:solidFill>
                  <a:latin typeface="+mn-lt"/>
                </a:rPr>
                <a:t>Effector</a:t>
              </a:r>
              <a:endParaRPr lang="en-US" altLang="ko-KR" sz="1800" dirty="0">
                <a:solidFill>
                  <a:schemeClr val="tx1"/>
                </a:solidFill>
                <a:latin typeface="+mn-lt"/>
              </a:endParaRPr>
            </a:p>
          </p:txBody>
        </p:sp>
        <p:graphicFrame>
          <p:nvGraphicFramePr>
            <p:cNvPr id="33" name="Object 21"/>
            <p:cNvGraphicFramePr>
              <a:graphicFrameLocks noChangeAspect="1"/>
            </p:cNvGraphicFramePr>
            <p:nvPr/>
          </p:nvGraphicFramePr>
          <p:xfrm>
            <a:off x="2352" y="2057"/>
            <a:ext cx="186" cy="258"/>
          </p:xfrm>
          <a:graphic>
            <a:graphicData uri="http://schemas.openxmlformats.org/presentationml/2006/ole">
              <p:oleObj spid="_x0000_s1029" name="수식" r:id="rId9" imgW="164880" imgH="228600" progId="Equation.3">
                <p:embed/>
              </p:oleObj>
            </a:graphicData>
          </a:graphic>
        </p:graphicFrame>
        <p:sp>
          <p:nvSpPr>
            <p:cNvPr id="34" name="AutoShape 24"/>
            <p:cNvSpPr>
              <a:spLocks noChangeArrowheads="1"/>
            </p:cNvSpPr>
            <p:nvPr/>
          </p:nvSpPr>
          <p:spPr bwMode="auto">
            <a:xfrm>
              <a:off x="3024" y="21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5834270"/>
            <a:ext cx="1066800" cy="60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 Box 39"/>
          <p:cNvSpPr txBox="1">
            <a:spLocks noChangeArrowheads="1"/>
          </p:cNvSpPr>
          <p:nvPr/>
        </p:nvSpPr>
        <p:spPr bwMode="auto">
          <a:xfrm>
            <a:off x="6242050" y="1981200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200" dirty="0">
                <a:solidFill>
                  <a:srgbClr val="008000"/>
                </a:solidFill>
                <a:latin typeface="+mn-lt"/>
              </a:rPr>
              <a:t>?</a:t>
            </a:r>
          </a:p>
        </p:txBody>
      </p:sp>
      <p:grpSp>
        <p:nvGrpSpPr>
          <p:cNvPr id="9" name="Group 61"/>
          <p:cNvGrpSpPr/>
          <p:nvPr/>
        </p:nvGrpSpPr>
        <p:grpSpPr>
          <a:xfrm>
            <a:off x="2352675" y="4565650"/>
            <a:ext cx="1457325" cy="1076127"/>
            <a:chOff x="2352675" y="4565650"/>
            <a:chExt cx="1457325" cy="1076127"/>
          </a:xfrm>
        </p:grpSpPr>
        <p:graphicFrame>
          <p:nvGraphicFramePr>
            <p:cNvPr id="27" name="Object 38"/>
            <p:cNvGraphicFramePr>
              <a:graphicFrameLocks noChangeAspect="1"/>
            </p:cNvGraphicFramePr>
            <p:nvPr/>
          </p:nvGraphicFramePr>
          <p:xfrm>
            <a:off x="2352675" y="4565650"/>
            <a:ext cx="1457325" cy="692150"/>
          </p:xfrm>
          <a:graphic>
            <a:graphicData uri="http://schemas.openxmlformats.org/presentationml/2006/ole">
              <p:oleObj spid="_x0000_s1028" name="Equation" r:id="rId11" imgW="507960" imgH="241200" progId="Equation.3">
                <p:embed/>
              </p:oleObj>
            </a:graphicData>
          </a:graphic>
        </p:graphicFrame>
        <p:sp>
          <p:nvSpPr>
            <p:cNvPr id="61" name="Rectangle 60"/>
            <p:cNvSpPr/>
            <p:nvPr/>
          </p:nvSpPr>
          <p:spPr>
            <a:xfrm>
              <a:off x="2770589" y="5334000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Symbol" pitchFamily="18" charset="2"/>
                </a:rPr>
                <a:t>Choi</a:t>
              </a:r>
              <a:endParaRPr lang="en-US" dirty="0"/>
            </a:p>
          </p:txBody>
        </p:sp>
      </p:grpSp>
      <p:grpSp>
        <p:nvGrpSpPr>
          <p:cNvPr id="10" name="Group 63"/>
          <p:cNvGrpSpPr/>
          <p:nvPr/>
        </p:nvGrpSpPr>
        <p:grpSpPr>
          <a:xfrm>
            <a:off x="4687887" y="4495800"/>
            <a:ext cx="2322513" cy="1145977"/>
            <a:chOff x="4687887" y="4495800"/>
            <a:chExt cx="2322513" cy="1145977"/>
          </a:xfrm>
        </p:grpSpPr>
        <p:graphicFrame>
          <p:nvGraphicFramePr>
            <p:cNvPr id="19468" name="Object 4"/>
            <p:cNvGraphicFramePr>
              <a:graphicFrameLocks noChangeAspect="1"/>
            </p:cNvGraphicFramePr>
            <p:nvPr/>
          </p:nvGraphicFramePr>
          <p:xfrm>
            <a:off x="4687887" y="4495800"/>
            <a:ext cx="2322513" cy="860425"/>
          </p:xfrm>
          <a:graphic>
            <a:graphicData uri="http://schemas.openxmlformats.org/presentationml/2006/ole">
              <p:oleObj spid="_x0000_s1030" name="Equation" r:id="rId12" imgW="583920" imgH="215640" progId="Equation.3">
                <p:embed/>
              </p:oleObj>
            </a:graphicData>
          </a:graphic>
        </p:graphicFrame>
        <p:sp>
          <p:nvSpPr>
            <p:cNvPr id="63" name="Rectangle 62"/>
            <p:cNvSpPr/>
            <p:nvPr/>
          </p:nvSpPr>
          <p:spPr>
            <a:xfrm>
              <a:off x="5245458" y="5334000"/>
              <a:ext cx="107914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003366"/>
                  </a:solidFill>
                  <a:sym typeface="Symbol" pitchFamily="18" charset="2"/>
                </a:rPr>
                <a:t>Rotenberg</a:t>
              </a:r>
              <a:endParaRPr lang="en-US" dirty="0">
                <a:solidFill>
                  <a:srgbClr val="003366"/>
                </a:solidFill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I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nverse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K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inematics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64443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Adapted from slides © 2002 K. J. </a:t>
            </a:r>
            <a:r>
              <a:rPr lang="en-GB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Choi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, Seoul National University</a:t>
            </a:r>
          </a:p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Graphics and Media Lab (</a:t>
            </a:r>
            <a:r>
              <a:rPr lang="en-US" sz="1200" dirty="0" smtClean="0">
                <a:hlinkClick r:id="rId5"/>
              </a:rPr>
              <a:t>http://graphics.snu.ac.kr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) – mirrored at: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  <a:hlinkClick r:id="rId6"/>
              </a:rPr>
              <a:t>http://bit.ly/hnzSAN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sym typeface="Symbol" pitchFamily="18" charset="2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834270"/>
            <a:ext cx="1066800" cy="60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0" y="3651255"/>
            <a:ext cx="1457325" cy="666495"/>
            <a:chOff x="518" y="2496"/>
            <a:chExt cx="778" cy="274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008" y="2496"/>
              <a:ext cx="288" cy="96"/>
              <a:chOff x="1008" y="2496"/>
              <a:chExt cx="288" cy="96"/>
            </a:xfrm>
          </p:grpSpPr>
          <p:sp>
            <p:nvSpPr>
              <p:cNvPr id="63" name="Line 7"/>
              <p:cNvSpPr>
                <a:spLocks noChangeShapeType="1"/>
              </p:cNvSpPr>
              <p:nvPr/>
            </p:nvSpPr>
            <p:spPr bwMode="auto">
              <a:xfrm>
                <a:off x="1008" y="2496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" name="Line 8"/>
              <p:cNvSpPr>
                <a:spLocks noChangeShapeType="1"/>
              </p:cNvSpPr>
              <p:nvPr/>
            </p:nvSpPr>
            <p:spPr bwMode="auto">
              <a:xfrm flipH="1">
                <a:off x="1008" y="249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" name="Line 9"/>
              <p:cNvSpPr>
                <a:spLocks noChangeShapeType="1"/>
              </p:cNvSpPr>
              <p:nvPr/>
            </p:nvSpPr>
            <p:spPr bwMode="auto">
              <a:xfrm flipH="1">
                <a:off x="1056" y="249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" name="Line 10"/>
              <p:cNvSpPr>
                <a:spLocks noChangeShapeType="1"/>
              </p:cNvSpPr>
              <p:nvPr/>
            </p:nvSpPr>
            <p:spPr bwMode="auto">
              <a:xfrm flipH="1">
                <a:off x="1104" y="249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" name="Line 11"/>
              <p:cNvSpPr>
                <a:spLocks noChangeShapeType="1"/>
              </p:cNvSpPr>
              <p:nvPr/>
            </p:nvSpPr>
            <p:spPr bwMode="auto">
              <a:xfrm flipH="1">
                <a:off x="1152" y="249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" name="Line 12"/>
              <p:cNvSpPr>
                <a:spLocks noChangeShapeType="1"/>
              </p:cNvSpPr>
              <p:nvPr/>
            </p:nvSpPr>
            <p:spPr bwMode="auto">
              <a:xfrm flipH="1">
                <a:off x="1200" y="249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2" name="Text Box 13"/>
            <p:cNvSpPr txBox="1">
              <a:spLocks noChangeArrowheads="1"/>
            </p:cNvSpPr>
            <p:nvPr/>
          </p:nvSpPr>
          <p:spPr bwMode="auto">
            <a:xfrm>
              <a:off x="518" y="2618"/>
              <a:ext cx="39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800" dirty="0">
                  <a:solidFill>
                    <a:schemeClr val="tx1"/>
                  </a:solidFill>
                  <a:latin typeface="+mn-lt"/>
                </a:rPr>
                <a:t>Base</a:t>
              </a:r>
              <a:endParaRPr lang="en-US" altLang="ko-KR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352675" y="2133600"/>
            <a:ext cx="1438275" cy="1517650"/>
            <a:chOff x="960" y="1872"/>
            <a:chExt cx="768" cy="624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960" y="1920"/>
              <a:ext cx="720" cy="576"/>
              <a:chOff x="960" y="1920"/>
              <a:chExt cx="720" cy="576"/>
            </a:xfrm>
          </p:grpSpPr>
          <p:sp>
            <p:nvSpPr>
              <p:cNvPr id="72" name="Line 16"/>
              <p:cNvSpPr>
                <a:spLocks noChangeShapeType="1"/>
              </p:cNvSpPr>
              <p:nvPr/>
            </p:nvSpPr>
            <p:spPr bwMode="auto">
              <a:xfrm flipV="1">
                <a:off x="1104" y="1920"/>
                <a:ext cx="576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73" name="Object 17"/>
              <p:cNvGraphicFramePr>
                <a:graphicFrameLocks noChangeAspect="1"/>
              </p:cNvGraphicFramePr>
              <p:nvPr/>
            </p:nvGraphicFramePr>
            <p:xfrm>
              <a:off x="960" y="2208"/>
              <a:ext cx="186" cy="243"/>
            </p:xfrm>
            <a:graphic>
              <a:graphicData uri="http://schemas.openxmlformats.org/presentationml/2006/ole">
                <p:oleObj spid="_x0000_s2050" name="수식" r:id="rId8" imgW="164880" imgH="215640" progId="Equation.3">
                  <p:embed/>
                </p:oleObj>
              </a:graphicData>
            </a:graphic>
          </p:graphicFrame>
        </p:grpSp>
        <p:sp>
          <p:nvSpPr>
            <p:cNvPr id="71" name="AutoShape 18"/>
            <p:cNvSpPr>
              <a:spLocks noChangeArrowheads="1"/>
            </p:cNvSpPr>
            <p:nvPr/>
          </p:nvSpPr>
          <p:spPr bwMode="auto">
            <a:xfrm>
              <a:off x="1632" y="187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521075" y="2251075"/>
            <a:ext cx="1708150" cy="1400175"/>
            <a:chOff x="1584" y="1920"/>
            <a:chExt cx="912" cy="576"/>
          </a:xfrm>
        </p:grpSpPr>
        <p:sp>
          <p:nvSpPr>
            <p:cNvPr id="75" name="Line 20"/>
            <p:cNvSpPr>
              <a:spLocks noChangeShapeType="1"/>
            </p:cNvSpPr>
            <p:nvPr/>
          </p:nvSpPr>
          <p:spPr bwMode="auto">
            <a:xfrm>
              <a:off x="1680" y="1920"/>
              <a:ext cx="76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6" name="Object 21"/>
            <p:cNvGraphicFramePr>
              <a:graphicFrameLocks noChangeAspect="1"/>
            </p:cNvGraphicFramePr>
            <p:nvPr/>
          </p:nvGraphicFramePr>
          <p:xfrm>
            <a:off x="1584" y="2064"/>
            <a:ext cx="186" cy="243"/>
          </p:xfrm>
          <a:graphic>
            <a:graphicData uri="http://schemas.openxmlformats.org/presentationml/2006/ole">
              <p:oleObj spid="_x0000_s2051" name="수식" r:id="rId9" imgW="164880" imgH="215640" progId="Equation.3">
                <p:embed/>
              </p:oleObj>
            </a:graphicData>
          </a:graphic>
        </p:graphicFrame>
        <p:sp>
          <p:nvSpPr>
            <p:cNvPr id="77" name="AutoShape 22"/>
            <p:cNvSpPr>
              <a:spLocks noChangeArrowheads="1"/>
            </p:cNvSpPr>
            <p:nvPr/>
          </p:nvSpPr>
          <p:spPr bwMode="auto">
            <a:xfrm>
              <a:off x="2400" y="24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959350" y="2582863"/>
            <a:ext cx="1349375" cy="952500"/>
            <a:chOff x="2682" y="2155"/>
            <a:chExt cx="850" cy="600"/>
          </a:xfrm>
        </p:grpSpPr>
        <p:sp>
          <p:nvSpPr>
            <p:cNvPr id="79" name="Line 24"/>
            <p:cNvSpPr>
              <a:spLocks noChangeShapeType="1"/>
            </p:cNvSpPr>
            <p:nvPr/>
          </p:nvSpPr>
          <p:spPr bwMode="auto">
            <a:xfrm flipV="1">
              <a:off x="2795" y="2313"/>
              <a:ext cx="737" cy="4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80" name="Object 26"/>
            <p:cNvGraphicFramePr>
              <a:graphicFrameLocks noChangeAspect="1"/>
            </p:cNvGraphicFramePr>
            <p:nvPr/>
          </p:nvGraphicFramePr>
          <p:xfrm>
            <a:off x="2682" y="2155"/>
            <a:ext cx="219" cy="396"/>
          </p:xfrm>
          <a:graphic>
            <a:graphicData uri="http://schemas.openxmlformats.org/presentationml/2006/ole">
              <p:oleObj spid="_x0000_s2052" name="수식" r:id="rId10" imgW="164880" imgH="228600" progId="Equation.3">
                <p:embed/>
              </p:oleObj>
            </a:graphicData>
          </a:graphic>
        </p:graphicFrame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6218238" y="2716216"/>
            <a:ext cx="1827212" cy="604838"/>
            <a:chOff x="3475" y="2239"/>
            <a:chExt cx="1151" cy="381"/>
          </a:xfrm>
        </p:grpSpPr>
        <p:sp>
          <p:nvSpPr>
            <p:cNvPr id="82" name="Text Box 25"/>
            <p:cNvSpPr txBox="1">
              <a:spLocks noChangeArrowheads="1"/>
            </p:cNvSpPr>
            <p:nvPr/>
          </p:nvSpPr>
          <p:spPr bwMode="auto">
            <a:xfrm>
              <a:off x="3645" y="2387"/>
              <a:ext cx="9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800" dirty="0">
                  <a:solidFill>
                    <a:schemeClr val="tx1"/>
                  </a:solidFill>
                  <a:latin typeface="+mn-lt"/>
                </a:rPr>
                <a:t>End </a:t>
              </a:r>
              <a:r>
                <a:rPr lang="en-US" altLang="ko-KR" sz="1800" dirty="0" err="1">
                  <a:solidFill>
                    <a:schemeClr val="tx1"/>
                  </a:solidFill>
                  <a:latin typeface="+mn-lt"/>
                </a:rPr>
                <a:t>Effector</a:t>
              </a:r>
              <a:endParaRPr lang="en-US" altLang="ko-KR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AutoShape 27"/>
            <p:cNvSpPr>
              <a:spLocks noChangeArrowheads="1"/>
            </p:cNvSpPr>
            <p:nvPr/>
          </p:nvSpPr>
          <p:spPr bwMode="auto">
            <a:xfrm>
              <a:off x="3475" y="2239"/>
              <a:ext cx="113" cy="1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" name="Text Box 39"/>
          <p:cNvSpPr txBox="1">
            <a:spLocks noChangeArrowheads="1"/>
          </p:cNvSpPr>
          <p:nvPr/>
        </p:nvSpPr>
        <p:spPr bwMode="auto">
          <a:xfrm>
            <a:off x="4953000" y="2743200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200" dirty="0">
                <a:solidFill>
                  <a:srgbClr val="008000"/>
                </a:solidFill>
                <a:latin typeface="+mn-lt"/>
              </a:rPr>
              <a:t>?</a:t>
            </a:r>
          </a:p>
        </p:txBody>
      </p:sp>
      <p:sp>
        <p:nvSpPr>
          <p:cNvPr id="86" name="Text Box 39"/>
          <p:cNvSpPr txBox="1">
            <a:spLocks noChangeArrowheads="1"/>
          </p:cNvSpPr>
          <p:nvPr/>
        </p:nvSpPr>
        <p:spPr bwMode="auto">
          <a:xfrm>
            <a:off x="3505200" y="2438400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200" dirty="0">
                <a:solidFill>
                  <a:srgbClr val="008000"/>
                </a:solidFill>
                <a:latin typeface="+mn-lt"/>
              </a:rPr>
              <a:t>?</a:t>
            </a:r>
          </a:p>
        </p:txBody>
      </p:sp>
      <p:sp>
        <p:nvSpPr>
          <p:cNvPr id="88" name="Rectangle 87"/>
          <p:cNvSpPr/>
          <p:nvPr/>
        </p:nvSpPr>
        <p:spPr>
          <a:xfrm>
            <a:off x="5715000" y="1371600"/>
            <a:ext cx="3122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dirty="0" smtClean="0">
                <a:solidFill>
                  <a:srgbClr val="008000"/>
                </a:solidFill>
                <a:sym typeface="Symbol" pitchFamily="18" charset="2"/>
              </a:rPr>
              <a:t>For more on characters &amp; IK, see:</a:t>
            </a:r>
          </a:p>
          <a:p>
            <a:pPr algn="ctr">
              <a:spcBef>
                <a:spcPts val="0"/>
              </a:spcBef>
            </a:pPr>
            <a:r>
              <a:rPr lang="en-GB" dirty="0" smtClean="0">
                <a:solidFill>
                  <a:srgbClr val="008000"/>
                </a:solidFill>
                <a:sym typeface="Symbol" pitchFamily="18" charset="2"/>
              </a:rPr>
              <a:t>Advanced Topics in CG Lecture 05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10" name="Group 94"/>
          <p:cNvGrpSpPr/>
          <p:nvPr/>
        </p:nvGrpSpPr>
        <p:grpSpPr>
          <a:xfrm>
            <a:off x="2133600" y="4565650"/>
            <a:ext cx="1857375" cy="1076127"/>
            <a:chOff x="2133600" y="4565650"/>
            <a:chExt cx="1857375" cy="1076127"/>
          </a:xfrm>
        </p:grpSpPr>
        <p:graphicFrame>
          <p:nvGraphicFramePr>
            <p:cNvPr id="20494" name="Object 14"/>
            <p:cNvGraphicFramePr>
              <a:graphicFrameLocks noChangeAspect="1"/>
            </p:cNvGraphicFramePr>
            <p:nvPr/>
          </p:nvGraphicFramePr>
          <p:xfrm>
            <a:off x="2133600" y="4565650"/>
            <a:ext cx="1857375" cy="692150"/>
          </p:xfrm>
          <a:graphic>
            <a:graphicData uri="http://schemas.openxmlformats.org/presentationml/2006/ole">
              <p:oleObj spid="_x0000_s2053" name="수식" r:id="rId11" imgW="647640" imgH="241200" progId="Equation.3">
                <p:embed/>
              </p:oleObj>
            </a:graphicData>
          </a:graphic>
        </p:graphicFrame>
        <p:sp>
          <p:nvSpPr>
            <p:cNvPr id="91" name="Rectangle 90"/>
            <p:cNvSpPr/>
            <p:nvPr/>
          </p:nvSpPr>
          <p:spPr>
            <a:xfrm>
              <a:off x="2771182" y="5334000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Symbol" pitchFamily="18" charset="2"/>
                </a:rPr>
                <a:t>Choi</a:t>
              </a:r>
              <a:endParaRPr lang="en-US" dirty="0"/>
            </a:p>
          </p:txBody>
        </p:sp>
      </p:grpSp>
      <p:grpSp>
        <p:nvGrpSpPr>
          <p:cNvPr id="11" name="Group 95"/>
          <p:cNvGrpSpPr/>
          <p:nvPr/>
        </p:nvGrpSpPr>
        <p:grpSpPr>
          <a:xfrm>
            <a:off x="4419600" y="4498975"/>
            <a:ext cx="2778125" cy="1142802"/>
            <a:chOff x="4419600" y="4498975"/>
            <a:chExt cx="2778125" cy="1142802"/>
          </a:xfrm>
        </p:grpSpPr>
        <p:sp>
          <p:nvSpPr>
            <p:cNvPr id="94" name="Rectangle 93"/>
            <p:cNvSpPr/>
            <p:nvPr/>
          </p:nvSpPr>
          <p:spPr>
            <a:xfrm>
              <a:off x="5269091" y="5334000"/>
              <a:ext cx="107914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003366"/>
                  </a:solidFill>
                  <a:sym typeface="Symbol" pitchFamily="18" charset="2"/>
                </a:rPr>
                <a:t>Rotenberg</a:t>
              </a:r>
              <a:endParaRPr lang="en-US" dirty="0">
                <a:solidFill>
                  <a:srgbClr val="003366"/>
                </a:solidFill>
              </a:endParaRPr>
            </a:p>
          </p:txBody>
        </p:sp>
        <p:graphicFrame>
          <p:nvGraphicFramePr>
            <p:cNvPr id="20497" name="Object 4"/>
            <p:cNvGraphicFramePr>
              <a:graphicFrameLocks noChangeAspect="1"/>
            </p:cNvGraphicFramePr>
            <p:nvPr/>
          </p:nvGraphicFramePr>
          <p:xfrm>
            <a:off x="4419600" y="4498975"/>
            <a:ext cx="2778125" cy="911225"/>
          </p:xfrm>
          <a:graphic>
            <a:graphicData uri="http://schemas.openxmlformats.org/presentationml/2006/ole">
              <p:oleObj spid="_x0000_s2054" name="Equation" r:id="rId12" imgW="698400" imgH="228600" progId="Equation.3">
                <p:embed/>
              </p:oleObj>
            </a:graphicData>
          </a:graphic>
        </p:graphicFrame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SPT" val="FALSE"/>
  <p:tag name="CVB" val="37"/>
  <p:tag name="BSN" val="37"/>
  <p:tag name="LFXCI" val="0"/>
  <p:tag name="SVT" val="TRUE"/>
  <p:tag name="CII" val="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90110</TotalTime>
  <Words>3966</Words>
  <Application>Microsoft Office PowerPoint</Application>
  <PresentationFormat>On-screen Show (4:3)</PresentationFormat>
  <Paragraphs>734</Paragraphs>
  <Slides>64</Slides>
  <Notes>64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CoopRob-presentations</vt:lpstr>
      <vt:lpstr>수식</vt:lpstr>
      <vt:lpstr>Equation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CIS736-Basics-01-Math</dc:title>
  <dc:creator>William H. Hsu</dc:creator>
  <cp:lastModifiedBy>William H. Hsu</cp:lastModifiedBy>
  <cp:revision>4180</cp:revision>
  <dcterms:created xsi:type="dcterms:W3CDTF">1601-01-01T00:00:00Z</dcterms:created>
  <dcterms:modified xsi:type="dcterms:W3CDTF">2011-04-18T18:54:13Z</dcterms:modified>
</cp:coreProperties>
</file>