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Default Extension="doc" ContentType="application/msword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545" r:id="rId2"/>
    <p:sldId id="929" r:id="rId3"/>
    <p:sldId id="370" r:id="rId4"/>
    <p:sldId id="1218" r:id="rId5"/>
    <p:sldId id="1170" r:id="rId6"/>
    <p:sldId id="1177" r:id="rId7"/>
    <p:sldId id="1219" r:id="rId8"/>
    <p:sldId id="1220" r:id="rId9"/>
    <p:sldId id="1194" r:id="rId10"/>
    <p:sldId id="1195" r:id="rId11"/>
    <p:sldId id="1198" r:id="rId12"/>
    <p:sldId id="1210" r:id="rId13"/>
    <p:sldId id="1211" r:id="rId14"/>
    <p:sldId id="1221" r:id="rId15"/>
    <p:sldId id="1222" r:id="rId16"/>
    <p:sldId id="1223" r:id="rId17"/>
    <p:sldId id="1224" r:id="rId18"/>
    <p:sldId id="1225" r:id="rId19"/>
    <p:sldId id="1226" r:id="rId20"/>
    <p:sldId id="1227" r:id="rId21"/>
    <p:sldId id="1228" r:id="rId22"/>
    <p:sldId id="1229" r:id="rId23"/>
    <p:sldId id="1136" r:id="rId24"/>
    <p:sldId id="547" r:id="rId25"/>
  </p:sldIdLst>
  <p:sldSz cx="9144000" cy="6858000" type="screen4x3"/>
  <p:notesSz cx="7315200" cy="9601200"/>
  <p:custDataLst>
    <p:tags r:id="rId28"/>
  </p:custDataLst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666699"/>
    <a:srgbClr val="3366FF"/>
    <a:srgbClr val="990000"/>
    <a:srgbClr val="006699"/>
    <a:srgbClr val="0066CC"/>
    <a:srgbClr val="0099CC"/>
    <a:srgbClr val="0099FF"/>
    <a:srgbClr val="99FF99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0" autoAdjust="0"/>
    <p:restoredTop sz="93977" autoAdjust="0"/>
  </p:normalViewPr>
  <p:slideViewPr>
    <p:cSldViewPr>
      <p:cViewPr varScale="1">
        <p:scale>
          <a:sx n="107" d="100"/>
          <a:sy n="107" d="100"/>
        </p:scale>
        <p:origin x="-123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32" y="-7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fld id="{FE0B76BF-F47A-4723-ACD4-4C04EDB04D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9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fld id="{D8BEFEEC-EB37-4FAD-B44A-F724FBA528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F8B00-6917-4FF9-90B8-816218DC4A8F}" type="slidenum">
              <a:rPr lang="en-US"/>
              <a:pPr/>
              <a:t>1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A0795D-6014-42AA-9571-A478A5231496}" type="slidenum">
              <a:rPr lang="en-US"/>
              <a:pPr/>
              <a:t>10</a:t>
            </a:fld>
            <a:endParaRPr lang="en-US"/>
          </a:p>
        </p:txBody>
      </p:sp>
      <p:sp>
        <p:nvSpPr>
          <p:cNvPr id="123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51B283-168A-4DE9-90BB-EF0E5EBCFC51}" type="slidenum">
              <a:rPr lang="en-US"/>
              <a:pPr/>
              <a:t>11</a:t>
            </a:fld>
            <a:endParaRPr lang="en-US"/>
          </a:p>
        </p:txBody>
      </p:sp>
      <p:sp>
        <p:nvSpPr>
          <p:cNvPr id="123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12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27E0A6-E09B-4F18-AE3E-F35B2AA1B309}" type="slidenum">
              <a:rPr lang="en-US"/>
              <a:pPr/>
              <a:t>13</a:t>
            </a:fld>
            <a:endParaRPr lang="en-US"/>
          </a:p>
        </p:txBody>
      </p:sp>
      <p:sp>
        <p:nvSpPr>
          <p:cNvPr id="126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27E0A6-E09B-4F18-AE3E-F35B2AA1B309}" type="slidenum">
              <a:rPr lang="en-US"/>
              <a:pPr/>
              <a:t>14</a:t>
            </a:fld>
            <a:endParaRPr lang="en-US"/>
          </a:p>
        </p:txBody>
      </p:sp>
      <p:sp>
        <p:nvSpPr>
          <p:cNvPr id="126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27E0A6-E09B-4F18-AE3E-F35B2AA1B309}" type="slidenum">
              <a:rPr lang="en-US"/>
              <a:pPr/>
              <a:t>15</a:t>
            </a:fld>
            <a:endParaRPr lang="en-US"/>
          </a:p>
        </p:txBody>
      </p:sp>
      <p:sp>
        <p:nvSpPr>
          <p:cNvPr id="126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27E0A6-E09B-4F18-AE3E-F35B2AA1B309}" type="slidenum">
              <a:rPr lang="en-US"/>
              <a:pPr/>
              <a:t>16</a:t>
            </a:fld>
            <a:endParaRPr lang="en-US"/>
          </a:p>
        </p:txBody>
      </p:sp>
      <p:sp>
        <p:nvSpPr>
          <p:cNvPr id="126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27E0A6-E09B-4F18-AE3E-F35B2AA1B309}" type="slidenum">
              <a:rPr lang="en-US"/>
              <a:pPr/>
              <a:t>17</a:t>
            </a:fld>
            <a:endParaRPr lang="en-US"/>
          </a:p>
        </p:txBody>
      </p:sp>
      <p:sp>
        <p:nvSpPr>
          <p:cNvPr id="126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27E0A6-E09B-4F18-AE3E-F35B2AA1B309}" type="slidenum">
              <a:rPr lang="en-US"/>
              <a:pPr/>
              <a:t>18</a:t>
            </a:fld>
            <a:endParaRPr lang="en-US"/>
          </a:p>
        </p:txBody>
      </p:sp>
      <p:sp>
        <p:nvSpPr>
          <p:cNvPr id="126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27E0A6-E09B-4F18-AE3E-F35B2AA1B309}" type="slidenum">
              <a:rPr lang="en-US"/>
              <a:pPr/>
              <a:t>19</a:t>
            </a:fld>
            <a:endParaRPr lang="en-US"/>
          </a:p>
        </p:txBody>
      </p:sp>
      <p:sp>
        <p:nvSpPr>
          <p:cNvPr id="126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27E0A6-E09B-4F18-AE3E-F35B2AA1B309}" type="slidenum">
              <a:rPr lang="en-US"/>
              <a:pPr/>
              <a:t>20</a:t>
            </a:fld>
            <a:endParaRPr lang="en-US"/>
          </a:p>
        </p:txBody>
      </p:sp>
      <p:sp>
        <p:nvSpPr>
          <p:cNvPr id="126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27E0A6-E09B-4F18-AE3E-F35B2AA1B309}" type="slidenum">
              <a:rPr lang="en-US"/>
              <a:pPr/>
              <a:t>21</a:t>
            </a:fld>
            <a:endParaRPr lang="en-US"/>
          </a:p>
        </p:txBody>
      </p:sp>
      <p:sp>
        <p:nvSpPr>
          <p:cNvPr id="126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27E0A6-E09B-4F18-AE3E-F35B2AA1B309}" type="slidenum">
              <a:rPr lang="en-US"/>
              <a:pPr/>
              <a:t>22</a:t>
            </a:fld>
            <a:endParaRPr lang="en-US"/>
          </a:p>
        </p:txBody>
      </p:sp>
      <p:sp>
        <p:nvSpPr>
          <p:cNvPr id="126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23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F81B79-FE0C-4BB4-A9FE-D1C6CC95DFE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C86284-0AED-4DBD-B31B-985879A7B601}" type="slidenum">
              <a:rPr lang="en-US"/>
              <a:pPr/>
              <a:t>5</a:t>
            </a:fld>
            <a:endParaRPr lang="en-US"/>
          </a:p>
        </p:txBody>
      </p:sp>
      <p:sp>
        <p:nvSpPr>
          <p:cNvPr id="117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350406-6C0D-4485-B3C6-8CB48CD0A666}" type="slidenum">
              <a:rPr lang="en-US"/>
              <a:pPr/>
              <a:t>6</a:t>
            </a:fld>
            <a:endParaRPr lang="en-US"/>
          </a:p>
        </p:txBody>
      </p:sp>
      <p:sp>
        <p:nvSpPr>
          <p:cNvPr id="119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D85607-498A-4CC5-B3F5-860D70FB477B}" type="slidenum">
              <a:rPr lang="en-US"/>
              <a:pPr/>
              <a:t>7</a:t>
            </a:fld>
            <a:endParaRPr lang="en-US"/>
          </a:p>
        </p:txBody>
      </p:sp>
      <p:sp>
        <p:nvSpPr>
          <p:cNvPr id="120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DC562F-D19A-438C-BF24-D3DFF3834037}" type="slidenum">
              <a:rPr lang="en-US"/>
              <a:pPr/>
              <a:t>8</a:t>
            </a:fld>
            <a:endParaRPr lang="en-US"/>
          </a:p>
        </p:txBody>
      </p:sp>
      <p:sp>
        <p:nvSpPr>
          <p:cNvPr id="121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38D93F-6338-43C2-95E5-86DD7B6DD6E1}" type="slidenum">
              <a:rPr lang="en-US"/>
              <a:pPr/>
              <a:t>9</a:t>
            </a:fld>
            <a:endParaRPr lang="en-US"/>
          </a:p>
        </p:txBody>
      </p:sp>
      <p:sp>
        <p:nvSpPr>
          <p:cNvPr id="122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9D05A1-954A-4984-9D92-2B3FA9AA86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211B33-C633-4EDB-9E7A-FB569C08CD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8763" y="111125"/>
            <a:ext cx="2022475" cy="5984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1338" y="111125"/>
            <a:ext cx="5915025" cy="5984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2A7B45-6600-4D7E-9D61-86B0B211B0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AC73EB-7913-4AC9-BDCE-9A74ED0A08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E8ED23-ADBF-4257-894E-C26DAF4ED1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9572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3925" y="1371600"/>
            <a:ext cx="3897313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64A9E5-E909-481E-89C3-C410227BC7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10C518-6918-490E-8D38-B435C95585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C9DA52-0F76-4537-968F-1029BB6C49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9A7722-CC11-43EE-9610-CCF780E920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BC47EB-CAD1-4589-B5DE-86656CC219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878815-2EB3-4AC4-A767-C0B7F04A6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 rot="5400000">
            <a:off x="4379912" y="2093913"/>
            <a:ext cx="384175" cy="9144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1338" y="111125"/>
            <a:ext cx="804545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99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9454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384175" cy="6858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84150" y="6262688"/>
            <a:ext cx="406400" cy="4064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382588" y="6092825"/>
            <a:ext cx="398462" cy="37941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0"/>
              </a:spcBef>
              <a:buClrTx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565900" y="6461125"/>
            <a:ext cx="2578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</a:pPr>
            <a:r>
              <a:rPr lang="en-US" sz="1000" b="0">
                <a:solidFill>
                  <a:srgbClr val="FFFF99"/>
                </a:solidFill>
                <a:latin typeface="Copperplate Gothic Light" pitchFamily="34" charset="0"/>
              </a:rPr>
              <a:t>Computing &amp; Information Sciences</a:t>
            </a:r>
          </a:p>
          <a:p>
            <a:pPr algn="r">
              <a:spcBef>
                <a:spcPct val="0"/>
              </a:spcBef>
              <a:buClrTx/>
            </a:pPr>
            <a:r>
              <a:rPr lang="en-US" sz="1000" b="0">
                <a:solidFill>
                  <a:srgbClr val="FFFF99"/>
                </a:solidFill>
                <a:latin typeface="Copperplate Gothic Light" pitchFamily="34" charset="0"/>
              </a:rPr>
              <a:t>Kansas State University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123825"/>
            <a:ext cx="515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000" b="0">
                <a:solidFill>
                  <a:srgbClr val="FFFF99"/>
                </a:solidFill>
                <a:latin typeface="+mj-lt"/>
              </a:defRPr>
            </a:lvl1pPr>
          </a:lstStyle>
          <a:p>
            <a:fld id="{E57356D4-33B4-4E75-9FC2-36B203D83DE4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7180" name="Group 12"/>
          <p:cNvGrpSpPr>
            <a:grpSpLocks/>
          </p:cNvGrpSpPr>
          <p:nvPr/>
        </p:nvGrpSpPr>
        <p:grpSpPr bwMode="auto">
          <a:xfrm>
            <a:off x="498475" y="76200"/>
            <a:ext cx="720725" cy="838200"/>
            <a:chOff x="1344" y="384"/>
            <a:chExt cx="1488" cy="1728"/>
          </a:xfrm>
        </p:grpSpPr>
        <p:sp>
          <p:nvSpPr>
            <p:cNvPr id="7181" name="Oval 13"/>
            <p:cNvSpPr>
              <a:spLocks noChangeArrowheads="1"/>
            </p:cNvSpPr>
            <p:nvPr/>
          </p:nvSpPr>
          <p:spPr bwMode="auto">
            <a:xfrm>
              <a:off x="1344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Oval 14"/>
            <p:cNvSpPr>
              <a:spLocks noChangeArrowheads="1"/>
            </p:cNvSpPr>
            <p:nvPr/>
          </p:nvSpPr>
          <p:spPr bwMode="auto">
            <a:xfrm>
              <a:off x="1344" y="384"/>
              <a:ext cx="240" cy="240"/>
            </a:xfrm>
            <a:prstGeom prst="ellipse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Oval 15"/>
            <p:cNvSpPr>
              <a:spLocks noChangeArrowheads="1"/>
            </p:cNvSpPr>
            <p:nvPr/>
          </p:nvSpPr>
          <p:spPr bwMode="auto">
            <a:xfrm>
              <a:off x="1920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Oval 16"/>
            <p:cNvSpPr>
              <a:spLocks noChangeArrowheads="1"/>
            </p:cNvSpPr>
            <p:nvPr/>
          </p:nvSpPr>
          <p:spPr bwMode="auto">
            <a:xfrm>
              <a:off x="2256" y="384"/>
              <a:ext cx="240" cy="240"/>
            </a:xfrm>
            <a:prstGeom prst="ellipse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Oval 17"/>
            <p:cNvSpPr>
              <a:spLocks noChangeArrowheads="1"/>
            </p:cNvSpPr>
            <p:nvPr/>
          </p:nvSpPr>
          <p:spPr bwMode="auto">
            <a:xfrm>
              <a:off x="2592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Oval 18"/>
            <p:cNvSpPr>
              <a:spLocks noChangeArrowheads="1"/>
            </p:cNvSpPr>
            <p:nvPr/>
          </p:nvSpPr>
          <p:spPr bwMode="auto">
            <a:xfrm>
              <a:off x="1920" y="1392"/>
              <a:ext cx="240" cy="240"/>
            </a:xfrm>
            <a:prstGeom prst="ellipse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Oval 19"/>
            <p:cNvSpPr>
              <a:spLocks noChangeArrowheads="1"/>
            </p:cNvSpPr>
            <p:nvPr/>
          </p:nvSpPr>
          <p:spPr bwMode="auto">
            <a:xfrm>
              <a:off x="1632" y="1872"/>
              <a:ext cx="240" cy="2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Oval 20"/>
            <p:cNvSpPr>
              <a:spLocks noChangeArrowheads="1"/>
            </p:cNvSpPr>
            <p:nvPr/>
          </p:nvSpPr>
          <p:spPr bwMode="auto">
            <a:xfrm>
              <a:off x="2304" y="1872"/>
              <a:ext cx="240" cy="2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189" name="AutoShape 21"/>
            <p:cNvCxnSpPr>
              <a:cxnSpLocks noChangeShapeType="1"/>
              <a:stCxn id="7182" idx="4"/>
              <a:endCxn id="7181" idx="0"/>
            </p:cNvCxnSpPr>
            <p:nvPr/>
          </p:nvCxnSpPr>
          <p:spPr bwMode="auto">
            <a:xfrm>
              <a:off x="1464" y="636"/>
              <a:ext cx="0" cy="2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0" name="AutoShape 22"/>
            <p:cNvCxnSpPr>
              <a:cxnSpLocks noChangeShapeType="1"/>
              <a:stCxn id="7184" idx="3"/>
              <a:endCxn id="7183" idx="0"/>
            </p:cNvCxnSpPr>
            <p:nvPr/>
          </p:nvCxnSpPr>
          <p:spPr bwMode="auto">
            <a:xfrm flipH="1">
              <a:off x="2040" y="601"/>
              <a:ext cx="251" cy="2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1" name="AutoShape 23"/>
            <p:cNvCxnSpPr>
              <a:cxnSpLocks noChangeShapeType="1"/>
              <a:stCxn id="7184" idx="5"/>
              <a:endCxn id="7185" idx="0"/>
            </p:cNvCxnSpPr>
            <p:nvPr/>
          </p:nvCxnSpPr>
          <p:spPr bwMode="auto">
            <a:xfrm>
              <a:off x="2461" y="601"/>
              <a:ext cx="251" cy="2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2" name="AutoShape 24"/>
            <p:cNvCxnSpPr>
              <a:cxnSpLocks noChangeShapeType="1"/>
              <a:stCxn id="7181" idx="4"/>
              <a:endCxn id="7186" idx="1"/>
            </p:cNvCxnSpPr>
            <p:nvPr/>
          </p:nvCxnSpPr>
          <p:spPr bwMode="auto">
            <a:xfrm>
              <a:off x="1464" y="1152"/>
              <a:ext cx="491" cy="2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3" name="AutoShape 25"/>
            <p:cNvCxnSpPr>
              <a:cxnSpLocks noChangeShapeType="1"/>
              <a:stCxn id="7183" idx="4"/>
              <a:endCxn id="7186" idx="0"/>
            </p:cNvCxnSpPr>
            <p:nvPr/>
          </p:nvCxnSpPr>
          <p:spPr bwMode="auto">
            <a:xfrm>
              <a:off x="2040" y="1152"/>
              <a:ext cx="0" cy="2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4" name="AutoShape 26"/>
            <p:cNvCxnSpPr>
              <a:cxnSpLocks noChangeShapeType="1"/>
              <a:stCxn id="7185" idx="4"/>
              <a:endCxn id="7188" idx="0"/>
            </p:cNvCxnSpPr>
            <p:nvPr/>
          </p:nvCxnSpPr>
          <p:spPr bwMode="auto">
            <a:xfrm flipH="1">
              <a:off x="2424" y="1152"/>
              <a:ext cx="288" cy="70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5" name="AutoShape 27"/>
            <p:cNvCxnSpPr>
              <a:cxnSpLocks noChangeShapeType="1"/>
              <a:stCxn id="7186" idx="5"/>
              <a:endCxn id="7188" idx="1"/>
            </p:cNvCxnSpPr>
            <p:nvPr/>
          </p:nvCxnSpPr>
          <p:spPr bwMode="auto">
            <a:xfrm>
              <a:off x="2125" y="1609"/>
              <a:ext cx="214" cy="28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6" name="AutoShape 28"/>
            <p:cNvCxnSpPr>
              <a:cxnSpLocks noChangeShapeType="1"/>
              <a:stCxn id="7186" idx="3"/>
              <a:endCxn id="7187" idx="0"/>
            </p:cNvCxnSpPr>
            <p:nvPr/>
          </p:nvCxnSpPr>
          <p:spPr bwMode="auto">
            <a:xfrm flipH="1">
              <a:off x="1752" y="1609"/>
              <a:ext cx="203" cy="25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</p:grpSp>
      <p:pic>
        <p:nvPicPr>
          <p:cNvPr id="7197" name="Picture 29" descr="powerca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05800" y="5802313"/>
            <a:ext cx="838200" cy="674687"/>
          </a:xfrm>
          <a:prstGeom prst="rect">
            <a:avLst/>
          </a:prstGeom>
          <a:noFill/>
        </p:spPr>
      </p:pic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0" y="6461125"/>
            <a:ext cx="26997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CIS 536/636</a:t>
            </a:r>
          </a:p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Introduction to</a:t>
            </a:r>
            <a:r>
              <a:rPr lang="en-US" sz="1000" b="0" u="none" baseline="0" dirty="0" smtClean="0">
                <a:solidFill>
                  <a:srgbClr val="FFFF99"/>
                </a:solidFill>
                <a:latin typeface="Copperplate Gothic Light" pitchFamily="34" charset="0"/>
              </a:rPr>
              <a:t> </a:t>
            </a: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Computer Graphics</a:t>
            </a:r>
            <a:endParaRPr lang="en-US" sz="1000" b="0" u="none" dirty="0">
              <a:solidFill>
                <a:srgbClr val="FFFF99"/>
              </a:solidFill>
              <a:latin typeface="Copperplate Gothic Light" pitchFamily="34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4036850" y="6535579"/>
            <a:ext cx="139012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Lecture 32 of 41</a:t>
            </a:r>
            <a:endParaRPr lang="en-US" sz="1000" b="0" u="none" dirty="0">
              <a:solidFill>
                <a:srgbClr val="FFFF99"/>
              </a:solidFill>
              <a:latin typeface="Copperplate Gothic Ligh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­"/>
        <a:defRPr>
          <a:solidFill>
            <a:srgbClr val="5B0DA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ð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u"/>
        <a:defRPr sz="1400">
          <a:solidFill>
            <a:srgbClr val="5B0DA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ieUq45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cis.ksu.edu/~bhsu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hyperlink" Target="http://www.kddresearch.org/Courses/CIS636" TargetMode="External"/><Relationship Id="rId5" Type="http://schemas.openxmlformats.org/officeDocument/2006/relationships/hyperlink" Target="http://bit.ly/eVizrE" TargetMode="External"/><Relationship Id="rId4" Type="http://schemas.openxmlformats.org/officeDocument/2006/relationships/hyperlink" Target="http://bit.ly/hGvXlH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ihyVU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bit.ly/hz1kf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hyperlink" Target="http://bit.ly/hz1kfU" TargetMode="Externa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t.ly/dV7lNm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cIlgx2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cIlgx2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cIlgx2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cIlgx2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cIlgx2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cIlgx2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hyperlink" Target="http://www.povray.org/" TargetMode="External"/><Relationship Id="rId4" Type="http://schemas.openxmlformats.org/officeDocument/2006/relationships/hyperlink" Target="http://bit.ly/cIlgx2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cIlgx2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g9dnGH" TargetMode="External"/><Relationship Id="rId3" Type="http://schemas.openxmlformats.org/officeDocument/2006/relationships/hyperlink" Target="http://www.povray.org/" TargetMode="External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t.ly/fGb6Pj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fVqj5d" TargetMode="External"/><Relationship Id="rId3" Type="http://schemas.openxmlformats.org/officeDocument/2006/relationships/hyperlink" Target="http://www.povray.org/" TargetMode="External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t.ly/fE04gm" TargetMode="External"/><Relationship Id="rId5" Type="http://schemas.openxmlformats.org/officeDocument/2006/relationships/image" Target="../media/image28.jpeg"/><Relationship Id="rId10" Type="http://schemas.openxmlformats.org/officeDocument/2006/relationships/hyperlink" Target="http://bit.ly/gMBuGt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hyperlink" Target="http://www.povray.org/" TargetMode="External"/><Relationship Id="rId4" Type="http://schemas.openxmlformats.org/officeDocument/2006/relationships/hyperlink" Target="http://bit.ly/cIlgx2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hyperlink" Target="http://bit.ly/etIXI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cs.gsu.edu/gsowen/" TargetMode="Externa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png"/><Relationship Id="rId1" Type="http://schemas.openxmlformats.org/officeDocument/2006/relationships/tags" Target="../tags/tag5.xml"/><Relationship Id="rId6" Type="http://schemas.openxmlformats.org/officeDocument/2006/relationships/hyperlink" Target="http://www.plunk.org/~grantham/" TargetMode="External"/><Relationship Id="rId11" Type="http://schemas.openxmlformats.org/officeDocument/2006/relationships/hyperlink" Target="http://www.povray.org/" TargetMode="External"/><Relationship Id="rId5" Type="http://schemas.openxmlformats.org/officeDocument/2006/relationships/hyperlink" Target="http://www.plunk.org/~shreiner/" TargetMode="External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4.jpeg"/><Relationship Id="rId9" Type="http://schemas.openxmlformats.org/officeDocument/2006/relationships/image" Target="../media/image7.png"/><Relationship Id="rId1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hyperlink" Target="http://bit.ly/hz1kfU" TargetMode="External"/><Relationship Id="rId4" Type="http://schemas.openxmlformats.org/officeDocument/2006/relationships/oleObject" Target="../embeddings/Microsoft_Office_Word_97_-_2003_Document1.doc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t.ly/fjcGGk" TargetMode="External"/><Relationship Id="rId5" Type="http://schemas.openxmlformats.org/officeDocument/2006/relationships/image" Target="../media/image14.gi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1009650" y="2286000"/>
            <a:ext cx="77533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2000" dirty="0"/>
              <a:t>William H. Hsu</a:t>
            </a:r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2000" dirty="0" smtClean="0"/>
              <a:t>Department </a:t>
            </a:r>
            <a:r>
              <a:rPr lang="en-US" sz="2000" dirty="0"/>
              <a:t>of Computing and Information Sciences, </a:t>
            </a:r>
            <a:r>
              <a:rPr lang="en-US" sz="2000" dirty="0" smtClean="0"/>
              <a:t>KSU</a:t>
            </a:r>
            <a:endParaRPr lang="en-US" sz="1600" dirty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dirty="0"/>
          </a:p>
          <a:p>
            <a:pPr marL="342900" indent="-342900" algn="ctr">
              <a:buClr>
                <a:srgbClr val="5B0DAA"/>
              </a:buClr>
            </a:pPr>
            <a:r>
              <a:rPr lang="en-US" sz="1600" dirty="0" smtClean="0"/>
              <a:t>KSOL course pages: </a:t>
            </a:r>
            <a:r>
              <a:rPr lang="en-US" sz="1600" dirty="0" smtClean="0">
                <a:solidFill>
                  <a:srgbClr val="0000CC"/>
                </a:solidFill>
                <a:hlinkClick r:id="rId4"/>
              </a:rPr>
              <a:t>http://bit.ly/hGvXlH</a:t>
            </a:r>
            <a:r>
              <a:rPr lang="en-US" sz="1600" dirty="0" smtClean="0">
                <a:solidFill>
                  <a:srgbClr val="0000CC"/>
                </a:solidFill>
              </a:rPr>
              <a:t> / </a:t>
            </a:r>
            <a:r>
              <a:rPr lang="en-US" sz="1600" dirty="0" smtClean="0">
                <a:solidFill>
                  <a:srgbClr val="0000CC"/>
                </a:solidFill>
                <a:hlinkClick r:id="rId5"/>
              </a:rPr>
              <a:t>http://bit.ly/eVizrE</a:t>
            </a:r>
            <a:r>
              <a:rPr lang="en-US" sz="1600" dirty="0" smtClean="0">
                <a:solidFill>
                  <a:srgbClr val="0000CC"/>
                </a:solidFill>
              </a:rPr>
              <a:t> 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Public mirror web site: </a:t>
            </a:r>
            <a:r>
              <a:rPr lang="en-US" sz="1600" dirty="0" smtClean="0">
                <a:hlinkClick r:id="rId6"/>
              </a:rPr>
              <a:t>http://www.kddresearch.org/Courses/CIS636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Instructor home page: </a:t>
            </a:r>
            <a:r>
              <a:rPr lang="en-US" sz="1600" u="sng" dirty="0" smtClean="0">
                <a:hlinkClick r:id="rId7"/>
              </a:rPr>
              <a:t>http://www.cis.ksu.edu/~bhsu</a:t>
            </a:r>
            <a:endParaRPr lang="en-US" sz="1600" u="sng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u="sng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Readings:</a:t>
            </a:r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dirty="0" smtClean="0"/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>
                <a:latin typeface="Arial"/>
                <a:cs typeface="Arial"/>
              </a:rPr>
              <a:t>Last class: </a:t>
            </a:r>
            <a:r>
              <a:rPr lang="en-US" sz="1600" b="0" dirty="0" smtClean="0"/>
              <a:t>Chapter 14, Eberly </a:t>
            </a:r>
            <a:r>
              <a:rPr lang="en-US" sz="1600" b="0" i="1" dirty="0" smtClean="0"/>
              <a:t>2</a:t>
            </a:r>
            <a:r>
              <a:rPr lang="en-US" sz="1600" b="0" i="1" baseline="30000" dirty="0" smtClean="0"/>
              <a:t>e </a:t>
            </a:r>
            <a:r>
              <a:rPr lang="en-US" sz="1600" b="0" dirty="0" smtClean="0"/>
              <a:t>– see </a:t>
            </a:r>
            <a:r>
              <a:rPr lang="en-US" sz="1600" dirty="0" smtClean="0">
                <a:hlinkClick r:id="rId8"/>
              </a:rPr>
              <a:t>http://bit.ly/ieUq45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/>
              <a:t>Today: </a:t>
            </a:r>
            <a:r>
              <a:rPr lang="en-US" sz="1600" dirty="0" smtClean="0">
                <a:solidFill>
                  <a:srgbClr val="FF6600"/>
                </a:solidFill>
                <a:latin typeface="Arial"/>
                <a:cs typeface="Arial"/>
              </a:rPr>
              <a:t>Ray Tracing Handout</a:t>
            </a:r>
            <a:endParaRPr lang="en-US" sz="1600" dirty="0" smtClean="0">
              <a:solidFill>
                <a:srgbClr val="FF6600"/>
              </a:solidFill>
            </a:endParaRPr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>
                <a:latin typeface="Arial"/>
                <a:cs typeface="Arial"/>
              </a:rPr>
              <a:t>Next class: Chapter 15, </a:t>
            </a:r>
            <a:r>
              <a:rPr lang="en-US" sz="1600" dirty="0" smtClean="0">
                <a:solidFill>
                  <a:srgbClr val="FF6600"/>
                </a:solidFill>
                <a:latin typeface="Arial"/>
                <a:cs typeface="Arial"/>
              </a:rPr>
              <a:t>Ray Tracing Handout</a:t>
            </a:r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1438763" y="950893"/>
            <a:ext cx="689534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/>
              <a:t>Lab 6: Ray Tracing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/>
              <a:t>with ACM SIGGRAPH Demo &amp; POV-Ray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20378" y="76200"/>
            <a:ext cx="753189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Lecture 32 of 41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597400"/>
          </a:xfrm>
        </p:spPr>
        <p:txBody>
          <a:bodyPr/>
          <a:lstStyle/>
          <a:p>
            <a:r>
              <a:rPr lang="en-US" b="1" dirty="0"/>
              <a:t>Calculating surface color</a:t>
            </a:r>
          </a:p>
        </p:txBody>
      </p:sp>
      <p:sp>
        <p:nvSpPr>
          <p:cNvPr id="1229828" name="Text Box 4"/>
          <p:cNvSpPr txBox="1">
            <a:spLocks noChangeArrowheads="1"/>
          </p:cNvSpPr>
          <p:nvPr/>
        </p:nvSpPr>
        <p:spPr bwMode="auto">
          <a:xfrm>
            <a:off x="990600" y="1981200"/>
            <a:ext cx="7109639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000" b="1" dirty="0">
                <a:latin typeface="Courier New" pitchFamily="49" charset="0"/>
              </a:rPr>
              <a:t>lighting(point) {</a:t>
            </a:r>
          </a:p>
          <a:p>
            <a:pPr>
              <a:spcBef>
                <a:spcPct val="0"/>
              </a:spcBef>
              <a:buClrTx/>
            </a:pPr>
            <a:r>
              <a:rPr lang="en-US" sz="2000" b="1" dirty="0">
                <a:latin typeface="Courier New" pitchFamily="49" charset="0"/>
              </a:rPr>
              <a:t>    color = ambient color;</a:t>
            </a:r>
          </a:p>
          <a:p>
            <a:pPr>
              <a:spcBef>
                <a:spcPct val="0"/>
              </a:spcBef>
              <a:buClrTx/>
            </a:pPr>
            <a:r>
              <a:rPr lang="en-US" sz="2000" b="1" dirty="0">
                <a:latin typeface="Courier New" pitchFamily="49" charset="0"/>
              </a:rPr>
              <a:t>    for each light</a:t>
            </a:r>
          </a:p>
          <a:p>
            <a:pPr>
              <a:spcBef>
                <a:spcPct val="0"/>
              </a:spcBef>
              <a:buClrTx/>
            </a:pPr>
            <a:r>
              <a:rPr lang="en-US" sz="2000" b="1" dirty="0">
                <a:latin typeface="Courier New" pitchFamily="49" charset="0"/>
              </a:rPr>
              <a:t>        if(</a:t>
            </a:r>
            <a:r>
              <a:rPr lang="en-US" sz="2000" b="1" dirty="0" err="1">
                <a:latin typeface="Courier New" pitchFamily="49" charset="0"/>
              </a:rPr>
              <a:t>hitObject</a:t>
            </a:r>
            <a:r>
              <a:rPr lang="en-US" sz="2000" b="1" dirty="0">
                <a:latin typeface="Courier New" pitchFamily="49" charset="0"/>
              </a:rPr>
              <a:t>(shadow ray))</a:t>
            </a:r>
          </a:p>
          <a:p>
            <a:pPr>
              <a:spcBef>
                <a:spcPct val="0"/>
              </a:spcBef>
              <a:buClrTx/>
            </a:pPr>
            <a:r>
              <a:rPr lang="en-US" sz="2000" b="1" dirty="0">
                <a:latin typeface="Courier New" pitchFamily="49" charset="0"/>
              </a:rPr>
              <a:t>            color += </a:t>
            </a:r>
            <a:r>
              <a:rPr lang="en-US" sz="2000" b="1" dirty="0" err="1">
                <a:latin typeface="Courier New" pitchFamily="49" charset="0"/>
              </a:rPr>
              <a:t>lightcolor</a:t>
            </a:r>
            <a:r>
              <a:rPr lang="en-US" sz="2000" b="1" dirty="0">
                <a:latin typeface="Courier New" pitchFamily="49" charset="0"/>
              </a:rPr>
              <a:t> *</a:t>
            </a:r>
          </a:p>
          <a:p>
            <a:pPr>
              <a:spcBef>
                <a:spcPct val="0"/>
              </a:spcBef>
              <a:buClrTx/>
            </a:pPr>
            <a:r>
              <a:rPr lang="en-US" sz="2000" b="1" dirty="0">
                <a:latin typeface="Courier New" pitchFamily="49" charset="0"/>
              </a:rPr>
              <a:t>			dot(shadow ray, n);</a:t>
            </a:r>
          </a:p>
          <a:p>
            <a:pPr>
              <a:spcBef>
                <a:spcPct val="0"/>
              </a:spcBef>
              <a:buClrTx/>
            </a:pPr>
            <a:r>
              <a:rPr lang="en-US" sz="2000" b="1" dirty="0">
                <a:latin typeface="Courier New" pitchFamily="49" charset="0"/>
              </a:rPr>
              <a:t>    color += </a:t>
            </a:r>
            <a:r>
              <a:rPr lang="en-US" sz="2000" b="1" dirty="0" err="1">
                <a:latin typeface="Courier New" pitchFamily="49" charset="0"/>
              </a:rPr>
              <a:t>rayTrace</a:t>
            </a:r>
            <a:r>
              <a:rPr lang="en-US" sz="2000" b="1" dirty="0">
                <a:latin typeface="Courier New" pitchFamily="49" charset="0"/>
              </a:rPr>
              <a:t>(reflection) *</a:t>
            </a:r>
          </a:p>
          <a:p>
            <a:pPr>
              <a:spcBef>
                <a:spcPct val="0"/>
              </a:spcBef>
              <a:buClrTx/>
            </a:pPr>
            <a:r>
              <a:rPr lang="en-US" sz="2000" b="1" dirty="0">
                <a:latin typeface="Courier New" pitchFamily="49" charset="0"/>
              </a:rPr>
              <a:t>        </a:t>
            </a:r>
            <a:r>
              <a:rPr lang="en-US" sz="2000" b="1" dirty="0" err="1">
                <a:latin typeface="Courier New" pitchFamily="49" charset="0"/>
              </a:rPr>
              <a:t>pow</a:t>
            </a:r>
            <a:r>
              <a:rPr lang="en-US" sz="2000" b="1" dirty="0">
                <a:latin typeface="Courier New" pitchFamily="49" charset="0"/>
              </a:rPr>
              <a:t>(dot(reflection, ray), shininess);</a:t>
            </a:r>
          </a:p>
          <a:p>
            <a:pPr>
              <a:spcBef>
                <a:spcPct val="0"/>
              </a:spcBef>
              <a:buClrTx/>
            </a:pPr>
            <a:r>
              <a:rPr lang="en-US" sz="2000" b="1" dirty="0">
                <a:latin typeface="Courier New" pitchFamily="49" charset="0"/>
              </a:rPr>
              <a:t>    return(color);</a:t>
            </a:r>
          </a:p>
          <a:p>
            <a:pPr>
              <a:spcBef>
                <a:spcPct val="0"/>
              </a:spcBef>
              <a:buClrTx/>
            </a:pPr>
            <a:r>
              <a:rPr lang="en-US" sz="2000" b="1" dirty="0">
                <a:latin typeface="Courier New" pitchFamily="49" charset="0"/>
              </a:rPr>
              <a:t>}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9" name="Picture 8" descr="SCU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[6]: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Putting It All Together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597400"/>
          </a:xfrm>
        </p:spPr>
        <p:txBody>
          <a:bodyPr/>
          <a:lstStyle/>
          <a:p>
            <a:r>
              <a:rPr lang="en-US" b="1" dirty="0"/>
              <a:t>Better Lighting + Forward Tracing</a:t>
            </a:r>
          </a:p>
          <a:p>
            <a:r>
              <a:rPr lang="en-US" b="1" dirty="0"/>
              <a:t>Texture Mapping</a:t>
            </a:r>
          </a:p>
          <a:p>
            <a:r>
              <a:rPr lang="en-US" b="1" dirty="0"/>
              <a:t>Modeling Techniques</a:t>
            </a:r>
          </a:p>
          <a:p>
            <a:r>
              <a:rPr lang="en-US" b="1" dirty="0" smtClean="0"/>
              <a:t>Distributed Ray Tracing: Techniques</a:t>
            </a:r>
          </a:p>
          <a:p>
            <a:pPr lvl="1"/>
            <a:r>
              <a:rPr lang="en-US" b="1" dirty="0" smtClean="0"/>
              <a:t>Motion Blur</a:t>
            </a:r>
          </a:p>
          <a:p>
            <a:pPr lvl="1"/>
            <a:r>
              <a:rPr lang="en-US" b="1" dirty="0" smtClean="0"/>
              <a:t>Depth </a:t>
            </a:r>
            <a:r>
              <a:rPr lang="en-US" b="1" dirty="0"/>
              <a:t>of </a:t>
            </a:r>
            <a:r>
              <a:rPr lang="en-US" b="1" dirty="0" smtClean="0"/>
              <a:t>Field</a:t>
            </a:r>
          </a:p>
          <a:p>
            <a:pPr lvl="1"/>
            <a:r>
              <a:rPr lang="en-US" b="1" dirty="0" smtClean="0"/>
              <a:t>Blurry Reflection/Refraction</a:t>
            </a:r>
          </a:p>
          <a:p>
            <a:pPr lvl="1"/>
            <a:r>
              <a:rPr lang="en-US" b="1" dirty="0" smtClean="0"/>
              <a:t>Wikipedia, </a:t>
            </a:r>
            <a:r>
              <a:rPr lang="en-US" b="1" i="1" dirty="0" smtClean="0"/>
              <a:t>Distributed Ray Tracing</a:t>
            </a:r>
            <a:r>
              <a:rPr lang="en-US" b="1" dirty="0" smtClean="0"/>
              <a:t>: </a:t>
            </a:r>
            <a:r>
              <a:rPr lang="en-US" b="1" dirty="0" smtClean="0">
                <a:hlinkClick r:id="rId3"/>
              </a:rPr>
              <a:t>http://bit.ly/ihyVUs</a:t>
            </a:r>
            <a:endParaRPr lang="en-US" b="1" dirty="0" smtClean="0"/>
          </a:p>
          <a:p>
            <a:r>
              <a:rPr lang="en-US" b="1" dirty="0" smtClean="0"/>
              <a:t>Improving </a:t>
            </a:r>
            <a:r>
              <a:rPr lang="en-US" b="1" dirty="0"/>
              <a:t>Image Quality</a:t>
            </a:r>
          </a:p>
          <a:p>
            <a:r>
              <a:rPr lang="en-US" b="1" dirty="0"/>
              <a:t>Acceleration Techniques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4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9" name="Picture 8" descr="SCU-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[7]: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More Quality, More Speed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0547" name="Picture 3" descr="19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71600"/>
            <a:ext cx="3352800" cy="2838755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1260548" name="Picture 4" descr="fie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743200"/>
            <a:ext cx="4724400" cy="2602111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5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9" name="Picture 8" descr="SCU-log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[8]: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Distributed Ray Tracing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597400"/>
          </a:xfrm>
        </p:spPr>
        <p:txBody>
          <a:bodyPr/>
          <a:lstStyle/>
          <a:p>
            <a:r>
              <a:rPr lang="en-US" b="1" dirty="0"/>
              <a:t>One ray is not enough (</a:t>
            </a:r>
            <a:r>
              <a:rPr lang="en-US" b="1" dirty="0" err="1"/>
              <a:t>jaggies</a:t>
            </a:r>
            <a:r>
              <a:rPr lang="en-US" b="1" dirty="0"/>
              <a:t>)</a:t>
            </a:r>
          </a:p>
          <a:p>
            <a:r>
              <a:rPr lang="en-US" b="1" dirty="0"/>
              <a:t>Can use multiple rays per pixel - </a:t>
            </a:r>
            <a:r>
              <a:rPr lang="en-US" b="1" i="1" dirty="0" err="1"/>
              <a:t>supersampling</a:t>
            </a:r>
            <a:endParaRPr lang="en-US" b="1" i="1" dirty="0"/>
          </a:p>
          <a:p>
            <a:r>
              <a:rPr lang="en-US" b="1" dirty="0"/>
              <a:t>Can use a few samples, continue if they’re very different - </a:t>
            </a:r>
            <a:r>
              <a:rPr lang="en-US" b="1" i="1" dirty="0"/>
              <a:t>adaptive </a:t>
            </a:r>
            <a:r>
              <a:rPr lang="en-US" b="1" i="1" dirty="0" err="1"/>
              <a:t>supersampling</a:t>
            </a:r>
            <a:endParaRPr lang="en-US" b="1" dirty="0"/>
          </a:p>
          <a:p>
            <a:r>
              <a:rPr lang="en-US" b="1" dirty="0"/>
              <a:t>Texture </a:t>
            </a:r>
            <a:r>
              <a:rPr lang="en-US" b="1" dirty="0" smtClean="0"/>
              <a:t>interpolation </a:t>
            </a:r>
            <a:r>
              <a:rPr lang="en-US" b="1" dirty="0"/>
              <a:t>&amp; filtering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8" name="Picture 7" descr="SCU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[9]: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Supersampling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, “Forward” RT</a:t>
            </a:r>
          </a:p>
        </p:txBody>
      </p:sp>
      <p:sp>
        <p:nvSpPr>
          <p:cNvPr id="13" name="Flowchart: Data 12"/>
          <p:cNvSpPr/>
          <p:nvPr/>
        </p:nvSpPr>
        <p:spPr bwMode="auto">
          <a:xfrm rot="20643386">
            <a:off x="6488757" y="3750012"/>
            <a:ext cx="132620" cy="104171"/>
          </a:xfrm>
          <a:prstGeom prst="flowChartInputOutpu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Flowchart: Data 14"/>
          <p:cNvSpPr/>
          <p:nvPr/>
        </p:nvSpPr>
        <p:spPr bwMode="auto">
          <a:xfrm rot="20643386">
            <a:off x="4742736" y="4722955"/>
            <a:ext cx="473122" cy="371630"/>
          </a:xfrm>
          <a:prstGeom prst="flowChartInputOutput">
            <a:avLst/>
          </a:prstGeom>
          <a:solidFill>
            <a:srgbClr val="C00000">
              <a:alpha val="2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Flowchart: Data 16"/>
          <p:cNvSpPr/>
          <p:nvPr/>
        </p:nvSpPr>
        <p:spPr bwMode="auto">
          <a:xfrm rot="20643386">
            <a:off x="5123736" y="4599736"/>
            <a:ext cx="473122" cy="371630"/>
          </a:xfrm>
          <a:prstGeom prst="flowChartInputOutput">
            <a:avLst/>
          </a:prstGeom>
          <a:solidFill>
            <a:srgbClr val="C00000">
              <a:alpha val="2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Flowchart: Data 17"/>
          <p:cNvSpPr/>
          <p:nvPr/>
        </p:nvSpPr>
        <p:spPr bwMode="auto">
          <a:xfrm rot="20643386">
            <a:off x="5504736" y="4477434"/>
            <a:ext cx="473122" cy="371630"/>
          </a:xfrm>
          <a:prstGeom prst="flowChartInputOutput">
            <a:avLst/>
          </a:prstGeom>
          <a:solidFill>
            <a:srgbClr val="C00000">
              <a:alpha val="2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Flowchart: Data 18"/>
          <p:cNvSpPr/>
          <p:nvPr/>
        </p:nvSpPr>
        <p:spPr bwMode="auto">
          <a:xfrm rot="20643386">
            <a:off x="4742736" y="5087034"/>
            <a:ext cx="473122" cy="371630"/>
          </a:xfrm>
          <a:prstGeom prst="flowChartInputOutput">
            <a:avLst/>
          </a:prstGeom>
          <a:solidFill>
            <a:srgbClr val="C00000">
              <a:alpha val="2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Flowchart: Data 19"/>
          <p:cNvSpPr/>
          <p:nvPr/>
        </p:nvSpPr>
        <p:spPr bwMode="auto">
          <a:xfrm rot="20643386">
            <a:off x="4766342" y="5468034"/>
            <a:ext cx="473122" cy="371630"/>
          </a:xfrm>
          <a:prstGeom prst="flowChartInputOutput">
            <a:avLst/>
          </a:prstGeom>
          <a:solidFill>
            <a:srgbClr val="C00000">
              <a:alpha val="2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Flowchart: Data 20"/>
          <p:cNvSpPr/>
          <p:nvPr/>
        </p:nvSpPr>
        <p:spPr bwMode="auto">
          <a:xfrm rot="20643386">
            <a:off x="5123736" y="5010834"/>
            <a:ext cx="473122" cy="371630"/>
          </a:xfrm>
          <a:prstGeom prst="flowChartInputOutput">
            <a:avLst/>
          </a:prstGeom>
          <a:solidFill>
            <a:srgbClr val="C00000">
              <a:alpha val="2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Flowchart: Data 21"/>
          <p:cNvSpPr/>
          <p:nvPr/>
        </p:nvSpPr>
        <p:spPr bwMode="auto">
          <a:xfrm rot="20643386">
            <a:off x="5504736" y="4904536"/>
            <a:ext cx="473122" cy="371630"/>
          </a:xfrm>
          <a:prstGeom prst="flowChartInputOutput">
            <a:avLst/>
          </a:prstGeom>
          <a:solidFill>
            <a:srgbClr val="C00000">
              <a:alpha val="2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Flowchart: Data 22"/>
          <p:cNvSpPr/>
          <p:nvPr/>
        </p:nvSpPr>
        <p:spPr bwMode="auto">
          <a:xfrm rot="20643386">
            <a:off x="5147342" y="5391834"/>
            <a:ext cx="473122" cy="371630"/>
          </a:xfrm>
          <a:prstGeom prst="flowChartInputOutput">
            <a:avLst/>
          </a:prstGeom>
          <a:solidFill>
            <a:srgbClr val="C00000">
              <a:alpha val="2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Flowchart: Data 23"/>
          <p:cNvSpPr/>
          <p:nvPr/>
        </p:nvSpPr>
        <p:spPr bwMode="auto">
          <a:xfrm rot="20643386">
            <a:off x="5528342" y="5285536"/>
            <a:ext cx="473122" cy="371630"/>
          </a:xfrm>
          <a:prstGeom prst="flowChartInputOutput">
            <a:avLst/>
          </a:prstGeom>
          <a:solidFill>
            <a:srgbClr val="C00000">
              <a:alpha val="2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638800" y="3124200"/>
            <a:ext cx="3124200" cy="2533710"/>
            <a:chOff x="5638800" y="3124200"/>
            <a:chExt cx="3124200" cy="2533710"/>
          </a:xfrm>
        </p:grpSpPr>
        <p:pic>
          <p:nvPicPr>
            <p:cNvPr id="12" name="Picture 11" descr="Ray_trace_diagram.sv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38800" y="3124200"/>
              <a:ext cx="3124200" cy="2077593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6057900" y="5257800"/>
              <a:ext cx="2286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i="1" dirty="0" smtClean="0"/>
                <a:t>Ray Tracing </a:t>
              </a:r>
              <a:r>
                <a:rPr lang="en-US" sz="1000" dirty="0" smtClean="0"/>
                <a:t>© 2008 Wikipedia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hlinkClick r:id="rId6"/>
                </a:rPr>
                <a:t>http://bit.ly/dV7lNm</a:t>
              </a:r>
              <a:r>
                <a:rPr lang="en-US" sz="1000" dirty="0" smtClean="0"/>
                <a:t> </a:t>
              </a:r>
            </a:p>
          </p:txBody>
        </p:sp>
      </p:grpSp>
      <p:sp>
        <p:nvSpPr>
          <p:cNvPr id="14" name="Flowchart: Data 13"/>
          <p:cNvSpPr/>
          <p:nvPr/>
        </p:nvSpPr>
        <p:spPr bwMode="auto">
          <a:xfrm rot="20643386">
            <a:off x="5844528" y="3226605"/>
            <a:ext cx="1461128" cy="1147694"/>
          </a:xfrm>
          <a:prstGeom prst="flowChartInputOutput">
            <a:avLst/>
          </a:prstGeom>
          <a:solidFill>
            <a:srgbClr val="C000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143000" y="3429000"/>
            <a:ext cx="2443298" cy="2365177"/>
            <a:chOff x="1143000" y="3429000"/>
            <a:chExt cx="2443298" cy="2365177"/>
          </a:xfrm>
        </p:grpSpPr>
        <p:pic>
          <p:nvPicPr>
            <p:cNvPr id="27" name="Picture 3" descr="caustics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37994" y="3429000"/>
              <a:ext cx="2053311" cy="1981200"/>
            </a:xfrm>
            <a:prstGeom prst="rect">
              <a:avLst/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28" name="Rectangle 27"/>
            <p:cNvSpPr/>
            <p:nvPr/>
          </p:nvSpPr>
          <p:spPr>
            <a:xfrm>
              <a:off x="1143000" y="5486400"/>
              <a:ext cx="244329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>
                  <a:sym typeface="Symbol" pitchFamily="18" charset="2"/>
                </a:rPr>
                <a:t>“Forward” RT for Caustics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09577E-6 L -0.13577 0.201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4" grpId="1" animBg="1"/>
      <p:bldP spid="14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Lab 6a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ACM SIGGRAPH 2-D RT Program Help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57200" y="5937052"/>
            <a:ext cx="7086600" cy="487561"/>
            <a:chOff x="457200" y="5937052"/>
            <a:chExt cx="7086600" cy="487561"/>
          </a:xfrm>
        </p:grpSpPr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457200" y="5950000"/>
              <a:ext cx="4959435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3366FF"/>
                  </a:solidFill>
                  <a:sym typeface="Symbol" pitchFamily="18" charset="2"/>
                </a:rPr>
                <a:t>Screenshots from Java program © 2001 G. S. Owen &amp; Y. Liu, GSU</a:t>
              </a: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3366FF"/>
                  </a:solidFill>
                </a:rPr>
                <a:t>ACM SIGGRAPH Ray Trace Java Demo</a:t>
              </a:r>
              <a:r>
                <a:rPr lang="en-GB" sz="1200" dirty="0" smtClean="0">
                  <a:solidFill>
                    <a:srgbClr val="3366FF"/>
                  </a:solidFill>
                  <a:sym typeface="Symbol" pitchFamily="18" charset="2"/>
                </a:rPr>
                <a:t> –  </a:t>
              </a:r>
              <a:r>
                <a:rPr lang="en-US" sz="1200" dirty="0" smtClean="0">
                  <a:solidFill>
                    <a:srgbClr val="0000CC"/>
                  </a:solidFill>
                  <a:hlinkClick r:id="rId3"/>
                </a:rPr>
                <a:t>http://bit.ly/cIlgx2</a:t>
              </a:r>
              <a:endParaRPr lang="en-US" sz="1200" dirty="0">
                <a:solidFill>
                  <a:srgbClr val="3366FF"/>
                </a:solidFill>
                <a:sym typeface="Symbol" pitchFamily="18" charset="2"/>
              </a:endParaRPr>
            </a:p>
          </p:txBody>
        </p:sp>
        <p:pic>
          <p:nvPicPr>
            <p:cNvPr id="33" name="Picture 32" descr="ACM-SIGGRAPH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3601" y="5937052"/>
              <a:ext cx="1600199" cy="487561"/>
            </a:xfrm>
            <a:prstGeom prst="rect">
              <a:avLst/>
            </a:prstGeom>
          </p:spPr>
        </p:pic>
      </p:grp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2025" y="990600"/>
            <a:ext cx="75723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Lab 6a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Trace Screen</a:t>
            </a:r>
          </a:p>
        </p:txBody>
      </p:sp>
      <p:grpSp>
        <p:nvGrpSpPr>
          <p:cNvPr id="2" name="Group 33"/>
          <p:cNvGrpSpPr/>
          <p:nvPr/>
        </p:nvGrpSpPr>
        <p:grpSpPr>
          <a:xfrm>
            <a:off x="457200" y="5937052"/>
            <a:ext cx="7086600" cy="487561"/>
            <a:chOff x="457200" y="5937052"/>
            <a:chExt cx="7086600" cy="487561"/>
          </a:xfrm>
        </p:grpSpPr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457200" y="5950000"/>
              <a:ext cx="4959435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3366FF"/>
                  </a:solidFill>
                  <a:sym typeface="Symbol" pitchFamily="18" charset="2"/>
                </a:rPr>
                <a:t>Screenshots from Java program © 2001 G. S. Owen &amp; Y. Liu, GSU</a:t>
              </a: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3366FF"/>
                  </a:solidFill>
                </a:rPr>
                <a:t>ACM SIGGRAPH Ray Trace Java Demo</a:t>
              </a:r>
              <a:r>
                <a:rPr lang="en-GB" sz="1200" dirty="0" smtClean="0">
                  <a:solidFill>
                    <a:srgbClr val="3366FF"/>
                  </a:solidFill>
                  <a:sym typeface="Symbol" pitchFamily="18" charset="2"/>
                </a:rPr>
                <a:t> –  </a:t>
              </a:r>
              <a:r>
                <a:rPr lang="en-US" sz="1200" dirty="0" smtClean="0">
                  <a:solidFill>
                    <a:srgbClr val="0000CC"/>
                  </a:solidFill>
                  <a:hlinkClick r:id="rId3"/>
                </a:rPr>
                <a:t>http://bit.ly/cIlgx2</a:t>
              </a:r>
              <a:endParaRPr lang="en-US" sz="1200" dirty="0">
                <a:solidFill>
                  <a:srgbClr val="3366FF"/>
                </a:solidFill>
                <a:sym typeface="Symbol" pitchFamily="18" charset="2"/>
              </a:endParaRPr>
            </a:p>
          </p:txBody>
        </p:sp>
        <p:pic>
          <p:nvPicPr>
            <p:cNvPr id="33" name="Picture 32" descr="ACM-SIGGRAPH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3601" y="5937052"/>
              <a:ext cx="1600199" cy="487561"/>
            </a:xfrm>
            <a:prstGeom prst="rect">
              <a:avLst/>
            </a:prstGeom>
          </p:spPr>
        </p:pic>
      </p:grp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2025" y="990600"/>
            <a:ext cx="75723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Lab 6a [3]: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First Ray (Click “Clear” &amp; “Auto”)</a:t>
            </a:r>
          </a:p>
        </p:txBody>
      </p:sp>
      <p:grpSp>
        <p:nvGrpSpPr>
          <p:cNvPr id="2" name="Group 33"/>
          <p:cNvGrpSpPr/>
          <p:nvPr/>
        </p:nvGrpSpPr>
        <p:grpSpPr>
          <a:xfrm>
            <a:off x="457200" y="5937052"/>
            <a:ext cx="7086600" cy="487561"/>
            <a:chOff x="457200" y="5937052"/>
            <a:chExt cx="7086600" cy="487561"/>
          </a:xfrm>
        </p:grpSpPr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457200" y="5950000"/>
              <a:ext cx="4959435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3366FF"/>
                  </a:solidFill>
                  <a:sym typeface="Symbol" pitchFamily="18" charset="2"/>
                </a:rPr>
                <a:t>Screenshots from Java program © 2001 G. S. Owen &amp; Y. Liu, GSU</a:t>
              </a: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3366FF"/>
                  </a:solidFill>
                </a:rPr>
                <a:t>ACM SIGGRAPH Ray Trace Java Demo</a:t>
              </a:r>
              <a:r>
                <a:rPr lang="en-GB" sz="1200" dirty="0" smtClean="0">
                  <a:solidFill>
                    <a:srgbClr val="3366FF"/>
                  </a:solidFill>
                  <a:sym typeface="Symbol" pitchFamily="18" charset="2"/>
                </a:rPr>
                <a:t> –  </a:t>
              </a:r>
              <a:r>
                <a:rPr lang="en-US" sz="1200" dirty="0" smtClean="0">
                  <a:solidFill>
                    <a:srgbClr val="0000CC"/>
                  </a:solidFill>
                  <a:hlinkClick r:id="rId3"/>
                </a:rPr>
                <a:t>http://bit.ly/cIlgx2</a:t>
              </a:r>
              <a:endParaRPr lang="en-US" sz="1200" dirty="0">
                <a:solidFill>
                  <a:srgbClr val="3366FF"/>
                </a:solidFill>
                <a:sym typeface="Symbol" pitchFamily="18" charset="2"/>
              </a:endParaRPr>
            </a:p>
          </p:txBody>
        </p:sp>
        <p:pic>
          <p:nvPicPr>
            <p:cNvPr id="33" name="Picture 32" descr="ACM-SIGGRAPH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3601" y="5937052"/>
              <a:ext cx="1600199" cy="487561"/>
            </a:xfrm>
            <a:prstGeom prst="rect">
              <a:avLst/>
            </a:prstGeom>
          </p:spPr>
        </p:pic>
      </p:grp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25" y="1228725"/>
            <a:ext cx="75342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Lab 6a [4]: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Second Ray (Click “Auto” to Advance)</a:t>
            </a:r>
          </a:p>
        </p:txBody>
      </p:sp>
      <p:grpSp>
        <p:nvGrpSpPr>
          <p:cNvPr id="2" name="Group 33"/>
          <p:cNvGrpSpPr/>
          <p:nvPr/>
        </p:nvGrpSpPr>
        <p:grpSpPr>
          <a:xfrm>
            <a:off x="457200" y="5937052"/>
            <a:ext cx="7086600" cy="487561"/>
            <a:chOff x="457200" y="5937052"/>
            <a:chExt cx="7086600" cy="487561"/>
          </a:xfrm>
        </p:grpSpPr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457200" y="5950000"/>
              <a:ext cx="4959435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3366FF"/>
                  </a:solidFill>
                  <a:sym typeface="Symbol" pitchFamily="18" charset="2"/>
                </a:rPr>
                <a:t>Screenshots from Java program © 2001 G. S. Owen &amp; Y. Liu, GSU</a:t>
              </a: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3366FF"/>
                  </a:solidFill>
                </a:rPr>
                <a:t>ACM SIGGRAPH Ray Trace Java Demo</a:t>
              </a:r>
              <a:r>
                <a:rPr lang="en-GB" sz="1200" dirty="0" smtClean="0">
                  <a:solidFill>
                    <a:srgbClr val="3366FF"/>
                  </a:solidFill>
                  <a:sym typeface="Symbol" pitchFamily="18" charset="2"/>
                </a:rPr>
                <a:t> –  </a:t>
              </a:r>
              <a:r>
                <a:rPr lang="en-US" sz="1200" dirty="0" smtClean="0">
                  <a:solidFill>
                    <a:srgbClr val="0000CC"/>
                  </a:solidFill>
                  <a:hlinkClick r:id="rId3"/>
                </a:rPr>
                <a:t>http://bit.ly/cIlgx2</a:t>
              </a:r>
              <a:endParaRPr lang="en-US" sz="1200" dirty="0">
                <a:solidFill>
                  <a:srgbClr val="3366FF"/>
                </a:solidFill>
                <a:sym typeface="Symbol" pitchFamily="18" charset="2"/>
              </a:endParaRPr>
            </a:p>
          </p:txBody>
        </p:sp>
        <p:pic>
          <p:nvPicPr>
            <p:cNvPr id="33" name="Picture 32" descr="ACM-SIGGRAPH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3601" y="5937052"/>
              <a:ext cx="1600199" cy="487561"/>
            </a:xfrm>
            <a:prstGeom prst="rect">
              <a:avLst/>
            </a:prstGeom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228725"/>
            <a:ext cx="75438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Lab 6a [5]: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Third Ray</a:t>
            </a:r>
          </a:p>
        </p:txBody>
      </p:sp>
      <p:grpSp>
        <p:nvGrpSpPr>
          <p:cNvPr id="2" name="Group 33"/>
          <p:cNvGrpSpPr/>
          <p:nvPr/>
        </p:nvGrpSpPr>
        <p:grpSpPr>
          <a:xfrm>
            <a:off x="457200" y="5937052"/>
            <a:ext cx="7086600" cy="487561"/>
            <a:chOff x="457200" y="5937052"/>
            <a:chExt cx="7086600" cy="487561"/>
          </a:xfrm>
        </p:grpSpPr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457200" y="5950000"/>
              <a:ext cx="4959435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3366FF"/>
                  </a:solidFill>
                  <a:sym typeface="Symbol" pitchFamily="18" charset="2"/>
                </a:rPr>
                <a:t>Screenshots from Java program © 2001 G. S. Owen &amp; Y. Liu, GSU</a:t>
              </a: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3366FF"/>
                  </a:solidFill>
                </a:rPr>
                <a:t>ACM SIGGRAPH Ray Trace Java Demo</a:t>
              </a:r>
              <a:r>
                <a:rPr lang="en-GB" sz="1200" dirty="0" smtClean="0">
                  <a:solidFill>
                    <a:srgbClr val="3366FF"/>
                  </a:solidFill>
                  <a:sym typeface="Symbol" pitchFamily="18" charset="2"/>
                </a:rPr>
                <a:t> –  </a:t>
              </a:r>
              <a:r>
                <a:rPr lang="en-US" sz="1200" dirty="0" smtClean="0">
                  <a:solidFill>
                    <a:srgbClr val="0000CC"/>
                  </a:solidFill>
                  <a:hlinkClick r:id="rId3"/>
                </a:rPr>
                <a:t>http://bit.ly/cIlgx2</a:t>
              </a:r>
              <a:endParaRPr lang="en-US" sz="1200" dirty="0">
                <a:solidFill>
                  <a:srgbClr val="3366FF"/>
                </a:solidFill>
                <a:sym typeface="Symbol" pitchFamily="18" charset="2"/>
              </a:endParaRPr>
            </a:p>
          </p:txBody>
        </p:sp>
        <p:pic>
          <p:nvPicPr>
            <p:cNvPr id="33" name="Picture 32" descr="ACM-SIGGRAPH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3601" y="5937052"/>
              <a:ext cx="1600199" cy="487561"/>
            </a:xfrm>
            <a:prstGeom prst="rect">
              <a:avLst/>
            </a:prstGeom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219200"/>
            <a:ext cx="75438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Lab 6a [6]: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Fourth Ray</a:t>
            </a:r>
          </a:p>
        </p:txBody>
      </p:sp>
      <p:grpSp>
        <p:nvGrpSpPr>
          <p:cNvPr id="2" name="Group 33"/>
          <p:cNvGrpSpPr/>
          <p:nvPr/>
        </p:nvGrpSpPr>
        <p:grpSpPr>
          <a:xfrm>
            <a:off x="457200" y="5937052"/>
            <a:ext cx="7086600" cy="487561"/>
            <a:chOff x="457200" y="5937052"/>
            <a:chExt cx="7086600" cy="487561"/>
          </a:xfrm>
        </p:grpSpPr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457200" y="5950000"/>
              <a:ext cx="4959435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3366FF"/>
                  </a:solidFill>
                  <a:sym typeface="Symbol" pitchFamily="18" charset="2"/>
                </a:rPr>
                <a:t>Screenshots from Java program © 2001 G. S. Owen &amp; Y. Liu, GSU</a:t>
              </a: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3366FF"/>
                  </a:solidFill>
                </a:rPr>
                <a:t>ACM SIGGRAPH Ray Trace Java Demo</a:t>
              </a:r>
              <a:r>
                <a:rPr lang="en-GB" sz="1200" dirty="0" smtClean="0">
                  <a:solidFill>
                    <a:srgbClr val="3366FF"/>
                  </a:solidFill>
                  <a:sym typeface="Symbol" pitchFamily="18" charset="2"/>
                </a:rPr>
                <a:t> –  </a:t>
              </a:r>
              <a:r>
                <a:rPr lang="en-US" sz="1200" dirty="0" smtClean="0">
                  <a:solidFill>
                    <a:srgbClr val="0000CC"/>
                  </a:solidFill>
                  <a:hlinkClick r:id="rId3"/>
                </a:rPr>
                <a:t>http://bit.ly/cIlgx2</a:t>
              </a:r>
              <a:endParaRPr lang="en-US" sz="1200" dirty="0">
                <a:solidFill>
                  <a:srgbClr val="3366FF"/>
                </a:solidFill>
                <a:sym typeface="Symbol" pitchFamily="18" charset="2"/>
              </a:endParaRPr>
            </a:p>
          </p:txBody>
        </p:sp>
        <p:pic>
          <p:nvPicPr>
            <p:cNvPr id="33" name="Picture 32" descr="ACM-SIGGRAPH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3601" y="5937052"/>
              <a:ext cx="1600199" cy="487561"/>
            </a:xfrm>
            <a:prstGeom prst="rect">
              <a:avLst/>
            </a:prstGeom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209675"/>
            <a:ext cx="75438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Last Class: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 Chapter 14, </a:t>
            </a:r>
            <a:r>
              <a:rPr lang="en-US" sz="1800" dirty="0" smtClean="0">
                <a:solidFill>
                  <a:srgbClr val="800000"/>
                </a:solidFill>
              </a:rPr>
              <a:t>Eberly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endParaRPr lang="en-US" sz="1800" dirty="0" smtClean="0">
              <a:solidFill>
                <a:srgbClr val="FF66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Today:</a:t>
            </a:r>
            <a:r>
              <a:rPr lang="en-US" sz="1800" dirty="0" smtClean="0">
                <a:solidFill>
                  <a:srgbClr val="FF6600"/>
                </a:solidFill>
                <a:latin typeface="Arial"/>
                <a:cs typeface="Arial"/>
              </a:rPr>
              <a:t> Ray Tracing Handout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Next Class: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 Chapter 15, </a:t>
            </a:r>
            <a:r>
              <a:rPr lang="en-US" sz="1800" dirty="0" smtClean="0">
                <a:solidFill>
                  <a:srgbClr val="800000"/>
                </a:solidFill>
              </a:rPr>
              <a:t>Eberly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r>
              <a:rPr lang="en-US" sz="1800" dirty="0" smtClean="0">
                <a:solidFill>
                  <a:srgbClr val="800000"/>
                </a:solidFill>
              </a:rPr>
              <a:t>;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 </a:t>
            </a:r>
            <a:r>
              <a:rPr lang="en-US" sz="1800" dirty="0" smtClean="0">
                <a:solidFill>
                  <a:srgbClr val="FF6600"/>
                </a:solidFill>
                <a:latin typeface="Arial"/>
                <a:cs typeface="Arial"/>
              </a:rPr>
              <a:t>Ray Tracing Handout</a:t>
            </a:r>
            <a:endParaRPr lang="en-US" sz="1800" dirty="0" smtClean="0">
              <a:solidFill>
                <a:srgbClr val="FF66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Last Time: </a:t>
            </a:r>
            <a:r>
              <a:rPr lang="en-US" sz="1800" u="sng" dirty="0" smtClean="0">
                <a:solidFill>
                  <a:srgbClr val="800000"/>
                </a:solidFill>
              </a:rPr>
              <a:t>R</a:t>
            </a:r>
            <a:r>
              <a:rPr lang="en-US" sz="1800" dirty="0" smtClean="0">
                <a:solidFill>
                  <a:srgbClr val="800000"/>
                </a:solidFill>
              </a:rPr>
              <a:t>ay </a:t>
            </a:r>
            <a:r>
              <a:rPr lang="en-US" sz="1800" u="sng" dirty="0" smtClean="0">
                <a:solidFill>
                  <a:srgbClr val="800000"/>
                </a:solidFill>
              </a:rPr>
              <a:t>T</a:t>
            </a:r>
            <a:r>
              <a:rPr lang="en-US" sz="1800" dirty="0" smtClean="0">
                <a:solidFill>
                  <a:srgbClr val="800000"/>
                </a:solidFill>
              </a:rPr>
              <a:t>racing (RT), Part 1 of 2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Vectors: </a:t>
            </a:r>
            <a:r>
              <a:rPr lang="en-US" sz="1800" u="sng" dirty="0" smtClean="0">
                <a:solidFill>
                  <a:srgbClr val="0000CC"/>
                </a:solidFill>
              </a:rPr>
              <a:t>L</a:t>
            </a:r>
            <a:r>
              <a:rPr lang="en-US" sz="1800" dirty="0" smtClean="0">
                <a:solidFill>
                  <a:srgbClr val="0000CC"/>
                </a:solidFill>
              </a:rPr>
              <a:t>ight (L) &amp; shadow, </a:t>
            </a:r>
            <a:r>
              <a:rPr lang="en-US" sz="1800" u="sng" dirty="0" smtClean="0">
                <a:solidFill>
                  <a:srgbClr val="0000CC"/>
                </a:solidFill>
              </a:rPr>
              <a:t>R</a:t>
            </a:r>
            <a:r>
              <a:rPr lang="en-US" sz="1800" dirty="0" smtClean="0">
                <a:solidFill>
                  <a:srgbClr val="0000CC"/>
                </a:solidFill>
              </a:rPr>
              <a:t>eflected (R), </a:t>
            </a:r>
            <a:r>
              <a:rPr lang="en-US" sz="1800" u="sng" dirty="0" smtClean="0">
                <a:solidFill>
                  <a:srgbClr val="0000CC"/>
                </a:solidFill>
              </a:rPr>
              <a:t>T</a:t>
            </a:r>
            <a:r>
              <a:rPr lang="en-US" sz="1800" dirty="0" smtClean="0">
                <a:solidFill>
                  <a:srgbClr val="0000CC"/>
                </a:solidFill>
              </a:rPr>
              <a:t>ransmitted &amp; refraction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Basic recursive ray tracing &amp; ray trees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err="1" smtClean="0">
                <a:solidFill>
                  <a:srgbClr val="0000CC"/>
                </a:solidFill>
              </a:rPr>
              <a:t>Phong</a:t>
            </a:r>
            <a:r>
              <a:rPr lang="en-US" sz="1800" dirty="0" smtClean="0">
                <a:solidFill>
                  <a:srgbClr val="0000CC"/>
                </a:solidFill>
              </a:rPr>
              <a:t> illumination model, texture mapping revisited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Distributed RT: survey, </a:t>
            </a:r>
            <a:r>
              <a:rPr lang="en-US" sz="1800" dirty="0" err="1" smtClean="0">
                <a:solidFill>
                  <a:srgbClr val="0000CC"/>
                </a:solidFill>
              </a:rPr>
              <a:t>supersampling</a:t>
            </a:r>
            <a:r>
              <a:rPr lang="en-US" sz="1800" dirty="0" smtClean="0">
                <a:solidFill>
                  <a:srgbClr val="0000CC"/>
                </a:solidFill>
              </a:rPr>
              <a:t> illustrated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Things you get “for free”: clipping, VSD (</a:t>
            </a:r>
            <a:r>
              <a:rPr lang="en-US" sz="1800" dirty="0" err="1" smtClean="0">
                <a:solidFill>
                  <a:srgbClr val="0000CC"/>
                </a:solidFill>
              </a:rPr>
              <a:t>backface</a:t>
            </a:r>
            <a:r>
              <a:rPr lang="en-US" sz="1800" dirty="0" smtClean="0">
                <a:solidFill>
                  <a:srgbClr val="0000CC"/>
                </a:solidFill>
              </a:rPr>
              <a:t>/occlusion culling)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Today: Ray Tracing Lab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ACM SIGGRAPH demo: </a:t>
            </a:r>
            <a:r>
              <a:rPr lang="en-US" sz="1800" dirty="0" smtClean="0">
                <a:solidFill>
                  <a:srgbClr val="0000CC"/>
                </a:solidFill>
                <a:hlinkClick r:id="rId4"/>
              </a:rPr>
              <a:t>http://bit.ly/cIlgx2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POV-Ray: </a:t>
            </a:r>
            <a:r>
              <a:rPr lang="en-US" sz="1800" dirty="0" smtClean="0">
                <a:hlinkClick r:id="rId5"/>
              </a:rPr>
              <a:t>http://www.povray.org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Next Class: Ray Tracing 2 of 2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Hybridizing RT with </a:t>
            </a:r>
            <a:r>
              <a:rPr lang="en-US" sz="1800" dirty="0" err="1" smtClean="0">
                <a:solidFill>
                  <a:srgbClr val="0000CC"/>
                </a:solidFill>
              </a:rPr>
              <a:t>radiosity</a:t>
            </a:r>
            <a:r>
              <a:rPr lang="en-US" sz="1800" dirty="0" smtClean="0">
                <a:solidFill>
                  <a:srgbClr val="0000CC"/>
                </a:solidFill>
              </a:rPr>
              <a:t> (photon maps)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Progressive refinement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endParaRPr lang="en-US" sz="1800" dirty="0" smtClean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19200" y="762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>
                <a:solidFill>
                  <a:srgbClr val="5B0DAA"/>
                </a:solidFill>
                <a:latin typeface="Copperplate Gothic Light" pitchFamily="34" charset="0"/>
              </a:rPr>
              <a:t>Lecture Outline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Lab 6a [7]: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Fifth Ray</a:t>
            </a:r>
          </a:p>
        </p:txBody>
      </p:sp>
      <p:grpSp>
        <p:nvGrpSpPr>
          <p:cNvPr id="2" name="Group 33"/>
          <p:cNvGrpSpPr/>
          <p:nvPr/>
        </p:nvGrpSpPr>
        <p:grpSpPr>
          <a:xfrm>
            <a:off x="457200" y="5937052"/>
            <a:ext cx="7086600" cy="487561"/>
            <a:chOff x="457200" y="5937052"/>
            <a:chExt cx="7086600" cy="487561"/>
          </a:xfrm>
        </p:grpSpPr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457200" y="5950000"/>
              <a:ext cx="4959435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3366FF"/>
                  </a:solidFill>
                  <a:sym typeface="Symbol" pitchFamily="18" charset="2"/>
                </a:rPr>
                <a:t>Screenshots from Java program © 2001 G. S. Owen &amp; Y. Liu, GSU</a:t>
              </a: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3366FF"/>
                  </a:solidFill>
                </a:rPr>
                <a:t>ACM SIGGRAPH Ray Trace Java Demo</a:t>
              </a:r>
              <a:r>
                <a:rPr lang="en-GB" sz="1200" dirty="0" smtClean="0">
                  <a:solidFill>
                    <a:srgbClr val="3366FF"/>
                  </a:solidFill>
                  <a:sym typeface="Symbol" pitchFamily="18" charset="2"/>
                </a:rPr>
                <a:t> –  </a:t>
              </a:r>
              <a:r>
                <a:rPr lang="en-US" sz="1200" dirty="0" smtClean="0">
                  <a:solidFill>
                    <a:srgbClr val="0000CC"/>
                  </a:solidFill>
                  <a:hlinkClick r:id="rId3"/>
                </a:rPr>
                <a:t>http://bit.ly/cIlgx2</a:t>
              </a:r>
              <a:endParaRPr lang="en-US" sz="1200" dirty="0">
                <a:solidFill>
                  <a:srgbClr val="3366FF"/>
                </a:solidFill>
                <a:sym typeface="Symbol" pitchFamily="18" charset="2"/>
              </a:endParaRPr>
            </a:p>
          </p:txBody>
        </p:sp>
        <p:pic>
          <p:nvPicPr>
            <p:cNvPr id="33" name="Picture 32" descr="ACM-SIGGRAPH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3601" y="5937052"/>
              <a:ext cx="1600199" cy="487561"/>
            </a:xfrm>
            <a:prstGeom prst="rect">
              <a:avLst/>
            </a:prstGeom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181100"/>
            <a:ext cx="752475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Lab 6b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POV-Ray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" y="5950000"/>
            <a:ext cx="7315200" cy="461665"/>
            <a:chOff x="457200" y="5950000"/>
            <a:chExt cx="7315200" cy="461665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57200" y="5950000"/>
              <a:ext cx="425058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333399"/>
                  </a:solidFill>
                  <a:sym typeface="Symbol" pitchFamily="18" charset="2"/>
                </a:rPr>
                <a:t>Images © respective authors, generated using </a:t>
              </a:r>
              <a:r>
                <a:rPr lang="en-GB" sz="1200" i="1" dirty="0" smtClean="0">
                  <a:solidFill>
                    <a:srgbClr val="333399"/>
                  </a:solidFill>
                  <a:sym typeface="Symbol" pitchFamily="18" charset="2"/>
                </a:rPr>
                <a:t>POV-Ray</a:t>
              </a: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333399"/>
                  </a:solidFill>
                </a:rPr>
                <a:t>© 1991 – 2011 D. K. Buck </a:t>
              </a:r>
              <a:r>
                <a:rPr lang="en-US" sz="1200" i="1" dirty="0" smtClean="0">
                  <a:solidFill>
                    <a:srgbClr val="333399"/>
                  </a:solidFill>
                </a:rPr>
                <a:t>et al.</a:t>
              </a:r>
              <a:r>
                <a:rPr lang="en-GB" sz="1200" dirty="0" smtClean="0">
                  <a:solidFill>
                    <a:srgbClr val="333399"/>
                  </a:solidFill>
                  <a:sym typeface="Symbol" pitchFamily="18" charset="2"/>
                </a:rPr>
                <a:t> –  </a:t>
              </a:r>
              <a:r>
                <a:rPr lang="en-US" sz="1200" dirty="0" smtClean="0">
                  <a:solidFill>
                    <a:srgbClr val="333399"/>
                  </a:solidFill>
                  <a:hlinkClick r:id="rId3"/>
                </a:rPr>
                <a:t>http://www.povray.org</a:t>
              </a:r>
              <a:endParaRPr lang="en-US" sz="1200" dirty="0" smtClean="0">
                <a:solidFill>
                  <a:srgbClr val="333399"/>
                </a:solidFill>
              </a:endParaRPr>
            </a:p>
          </p:txBody>
        </p:sp>
        <p:pic>
          <p:nvPicPr>
            <p:cNvPr id="11" name="Picture 10" descr="POV-Ray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48400" y="5962650"/>
              <a:ext cx="1524000" cy="43815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5410200" y="1371600"/>
            <a:ext cx="3505200" cy="3981510"/>
            <a:chOff x="609600" y="1371600"/>
            <a:chExt cx="3505200" cy="3981510"/>
          </a:xfrm>
        </p:grpSpPr>
        <p:pic>
          <p:nvPicPr>
            <p:cNvPr id="9" name="Picture 8" descr="My_First_CGSphere-Robert_McGregor-2008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600" y="1371600"/>
              <a:ext cx="3505200" cy="35052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862431" y="4953000"/>
              <a:ext cx="299953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dirty="0" smtClean="0"/>
                <a:t>“My First </a:t>
              </a:r>
              <a:r>
                <a:rPr lang="en-US" sz="1000" dirty="0" err="1" smtClean="0"/>
                <a:t>CGSphere</a:t>
              </a:r>
              <a:r>
                <a:rPr lang="en-US" sz="1000" dirty="0" smtClean="0"/>
                <a:t>“ © 2008 </a:t>
              </a:r>
              <a:r>
                <a:rPr lang="en-US" sz="1000" dirty="0" smtClean="0"/>
                <a:t>Robert </a:t>
              </a:r>
              <a:r>
                <a:rPr lang="en-US" sz="1000" dirty="0" smtClean="0"/>
                <a:t>McGregor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hlinkClick r:id="rId6"/>
                </a:rPr>
                <a:t>http</a:t>
              </a:r>
              <a:r>
                <a:rPr lang="en-US" sz="1000" dirty="0" smtClean="0">
                  <a:hlinkClick r:id="rId6"/>
                </a:rPr>
                <a:t>://</a:t>
              </a:r>
              <a:r>
                <a:rPr lang="en-US" sz="1000" dirty="0" smtClean="0">
                  <a:hlinkClick r:id="rId6"/>
                </a:rPr>
                <a:t>bit.ly/fGb6Pj</a:t>
              </a:r>
              <a:endParaRPr lang="en-US" sz="1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9600" y="1728787"/>
            <a:ext cx="4496230" cy="3471923"/>
            <a:chOff x="609600" y="1728787"/>
            <a:chExt cx="4496230" cy="3471923"/>
          </a:xfrm>
        </p:grpSpPr>
        <p:pic>
          <p:nvPicPr>
            <p:cNvPr id="13" name="Picture 12" descr="Office-Jaime-Vives_Piqueres-2004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9600" y="1728787"/>
              <a:ext cx="4496230" cy="2995613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610419" y="4800600"/>
              <a:ext cx="249459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dirty="0" smtClean="0"/>
                <a:t>“Office“ © 2004 </a:t>
              </a:r>
              <a:r>
                <a:rPr lang="en-US" sz="1000" dirty="0" smtClean="0"/>
                <a:t>Jaime </a:t>
              </a:r>
              <a:r>
                <a:rPr lang="en-US" sz="1000" dirty="0" err="1" smtClean="0"/>
                <a:t>Vives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Piqueres</a:t>
              </a:r>
              <a:endParaRPr lang="en-US" sz="1000" dirty="0" smtClean="0"/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hlinkClick r:id="rId8"/>
                </a:rPr>
                <a:t>http://</a:t>
              </a:r>
              <a:r>
                <a:rPr lang="en-US" sz="1000" dirty="0" smtClean="0">
                  <a:hlinkClick r:id="rId8"/>
                </a:rPr>
                <a:t>bit.ly/g9dnGH</a:t>
              </a:r>
              <a:endParaRPr lang="en-US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Lab 6b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[2]: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POV-Ray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" y="5950000"/>
            <a:ext cx="7315200" cy="461665"/>
            <a:chOff x="457200" y="5950000"/>
            <a:chExt cx="7315200" cy="461665"/>
          </a:xfrm>
        </p:grpSpPr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457200" y="5950000"/>
              <a:ext cx="425058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333399"/>
                  </a:solidFill>
                  <a:sym typeface="Symbol" pitchFamily="18" charset="2"/>
                </a:rPr>
                <a:t>Images © respective authors, generated using </a:t>
              </a:r>
              <a:r>
                <a:rPr lang="en-GB" sz="1200" i="1" dirty="0" smtClean="0">
                  <a:solidFill>
                    <a:srgbClr val="333399"/>
                  </a:solidFill>
                  <a:sym typeface="Symbol" pitchFamily="18" charset="2"/>
                </a:rPr>
                <a:t>POV-Ray</a:t>
              </a: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333399"/>
                  </a:solidFill>
                </a:rPr>
                <a:t>© 1991 – 2011 D. K. Buck </a:t>
              </a:r>
              <a:r>
                <a:rPr lang="en-US" sz="1200" i="1" dirty="0" smtClean="0">
                  <a:solidFill>
                    <a:srgbClr val="333399"/>
                  </a:solidFill>
                </a:rPr>
                <a:t>et al.</a:t>
              </a:r>
              <a:r>
                <a:rPr lang="en-GB" sz="1200" dirty="0" smtClean="0">
                  <a:solidFill>
                    <a:srgbClr val="333399"/>
                  </a:solidFill>
                  <a:sym typeface="Symbol" pitchFamily="18" charset="2"/>
                </a:rPr>
                <a:t> –  </a:t>
              </a:r>
              <a:r>
                <a:rPr lang="en-US" sz="1200" dirty="0" smtClean="0">
                  <a:solidFill>
                    <a:srgbClr val="333399"/>
                  </a:solidFill>
                  <a:hlinkClick r:id="rId3"/>
                </a:rPr>
                <a:t>http://www.povray.org</a:t>
              </a:r>
              <a:endParaRPr lang="en-US" sz="1200" dirty="0" smtClean="0">
                <a:solidFill>
                  <a:srgbClr val="333399"/>
                </a:solidFill>
              </a:endParaRPr>
            </a:p>
          </p:txBody>
        </p:sp>
        <p:pic>
          <p:nvPicPr>
            <p:cNvPr id="6" name="Picture 5" descr="POV-Ray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48400" y="5962650"/>
              <a:ext cx="1524000" cy="43815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5029200" y="3562290"/>
            <a:ext cx="3166251" cy="2228910"/>
            <a:chOff x="914400" y="3562290"/>
            <a:chExt cx="3166251" cy="2228910"/>
          </a:xfrm>
        </p:grpSpPr>
        <p:pic>
          <p:nvPicPr>
            <p:cNvPr id="11" name="Picture 10" descr="Thanks_for_all_the_fish-Robert_McGregor-2008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8325" y="3562290"/>
              <a:ext cx="2438400" cy="18288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914400" y="5391090"/>
              <a:ext cx="31662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dirty="0" smtClean="0"/>
                <a:t>"Thanks for all the </a:t>
              </a:r>
              <a:r>
                <a:rPr lang="en-US" sz="1000" dirty="0" smtClean="0"/>
                <a:t>fish“ © 2008 Robert McGregor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hlinkClick r:id="rId6"/>
                </a:rPr>
                <a:t>http://</a:t>
              </a:r>
              <a:r>
                <a:rPr lang="en-US" sz="1000" dirty="0" smtClean="0">
                  <a:hlinkClick r:id="rId6"/>
                </a:rPr>
                <a:t>bit.ly/fE04gm</a:t>
              </a:r>
              <a:endParaRPr lang="en-US" sz="1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10200" y="1021080"/>
            <a:ext cx="2438400" cy="2350830"/>
            <a:chOff x="1295400" y="1021080"/>
            <a:chExt cx="2438400" cy="2350830"/>
          </a:xfrm>
        </p:grpSpPr>
        <p:pic>
          <p:nvPicPr>
            <p:cNvPr id="8" name="Picture 7" descr="Dissolution-Newt-2006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95400" y="1021080"/>
              <a:ext cx="2438400" cy="195072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615156" y="2971800"/>
              <a:ext cx="17988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dirty="0" smtClean="0"/>
                <a:t>“Dissolution“ © 2005 Newt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hlinkClick r:id="rId8"/>
                </a:rPr>
                <a:t>http://</a:t>
              </a:r>
              <a:r>
                <a:rPr lang="en-US" sz="1000" dirty="0" smtClean="0">
                  <a:hlinkClick r:id="rId8"/>
                </a:rPr>
                <a:t>bit.ly/fVqj5d</a:t>
              </a:r>
              <a:endParaRPr lang="en-US" sz="10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371600" y="1123890"/>
            <a:ext cx="3143250" cy="4591110"/>
            <a:chOff x="4876800" y="1123890"/>
            <a:chExt cx="3143250" cy="4591110"/>
          </a:xfrm>
        </p:grpSpPr>
        <p:pic>
          <p:nvPicPr>
            <p:cNvPr id="19" name="Picture 18" descr="The_Wet_Bird-Gilles_Tran-2001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76800" y="1123890"/>
              <a:ext cx="3143250" cy="419100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5326163" y="5314890"/>
              <a:ext cx="224452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dirty="0" smtClean="0"/>
                <a:t>“The Wet Bird“ © 2001 Gilles Tran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hlinkClick r:id="rId10"/>
                </a:rPr>
                <a:t>http://</a:t>
              </a:r>
              <a:r>
                <a:rPr lang="en-US" sz="1000" dirty="0" smtClean="0">
                  <a:hlinkClick r:id="rId10"/>
                </a:rPr>
                <a:t>bit.ly/gMBuGt</a:t>
              </a:r>
              <a:endParaRPr lang="en-US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Summary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Last Class: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 Chapter 14, </a:t>
            </a:r>
            <a:r>
              <a:rPr lang="en-US" sz="1800" dirty="0" smtClean="0">
                <a:solidFill>
                  <a:srgbClr val="800000"/>
                </a:solidFill>
              </a:rPr>
              <a:t>Eberly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endParaRPr lang="en-US" sz="1800" dirty="0" smtClean="0">
              <a:solidFill>
                <a:srgbClr val="FF66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Today:</a:t>
            </a:r>
            <a:r>
              <a:rPr lang="en-US" sz="1800" dirty="0" smtClean="0">
                <a:solidFill>
                  <a:srgbClr val="FF6600"/>
                </a:solidFill>
                <a:latin typeface="Arial"/>
                <a:cs typeface="Arial"/>
              </a:rPr>
              <a:t> Ray Tracing Handout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Next Class: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 Chapter 15, </a:t>
            </a:r>
            <a:r>
              <a:rPr lang="en-US" sz="1800" dirty="0" smtClean="0">
                <a:solidFill>
                  <a:srgbClr val="800000"/>
                </a:solidFill>
              </a:rPr>
              <a:t>Eberly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r>
              <a:rPr lang="en-US" sz="1800" dirty="0" smtClean="0">
                <a:solidFill>
                  <a:srgbClr val="800000"/>
                </a:solidFill>
              </a:rPr>
              <a:t>;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 </a:t>
            </a:r>
            <a:r>
              <a:rPr lang="en-US" sz="1800" dirty="0" smtClean="0">
                <a:solidFill>
                  <a:srgbClr val="FF6600"/>
                </a:solidFill>
                <a:latin typeface="Arial"/>
                <a:cs typeface="Arial"/>
              </a:rPr>
              <a:t>Ray Tracing Handout</a:t>
            </a:r>
            <a:endParaRPr lang="en-US" sz="1800" dirty="0" smtClean="0">
              <a:solidFill>
                <a:srgbClr val="FF66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Last Time: </a:t>
            </a:r>
            <a:r>
              <a:rPr lang="en-US" sz="1800" u="sng" dirty="0" smtClean="0">
                <a:solidFill>
                  <a:srgbClr val="800000"/>
                </a:solidFill>
              </a:rPr>
              <a:t>R</a:t>
            </a:r>
            <a:r>
              <a:rPr lang="en-US" sz="1800" dirty="0" smtClean="0">
                <a:solidFill>
                  <a:srgbClr val="800000"/>
                </a:solidFill>
              </a:rPr>
              <a:t>ay </a:t>
            </a:r>
            <a:r>
              <a:rPr lang="en-US" sz="1800" u="sng" dirty="0" smtClean="0">
                <a:solidFill>
                  <a:srgbClr val="800000"/>
                </a:solidFill>
              </a:rPr>
              <a:t>T</a:t>
            </a:r>
            <a:r>
              <a:rPr lang="en-US" sz="1800" dirty="0" smtClean="0">
                <a:solidFill>
                  <a:srgbClr val="800000"/>
                </a:solidFill>
              </a:rPr>
              <a:t>racing (RT), Part 1 of 2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Vectors: I (incident ray), L, R, T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Basic recursive ray tracing &amp; ray trees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Distributed RT: survey, </a:t>
            </a:r>
            <a:r>
              <a:rPr lang="en-US" sz="1800" dirty="0" err="1" smtClean="0">
                <a:solidFill>
                  <a:srgbClr val="0000CC"/>
                </a:solidFill>
              </a:rPr>
              <a:t>supersampling</a:t>
            </a:r>
            <a:r>
              <a:rPr lang="en-US" sz="1800" dirty="0" smtClean="0">
                <a:solidFill>
                  <a:srgbClr val="0000CC"/>
                </a:solidFill>
              </a:rPr>
              <a:t> illustrated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Today: Ray Tracing Lab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ACM SIGGRAPH demo: </a:t>
            </a:r>
            <a:r>
              <a:rPr lang="en-US" sz="1800" dirty="0" smtClean="0">
                <a:solidFill>
                  <a:srgbClr val="0000CC"/>
                </a:solidFill>
                <a:hlinkClick r:id="rId4"/>
              </a:rPr>
              <a:t>http://bit.ly/cIlgx2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2-D “screen”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Moveable objects: transparent, opaque (both reflective)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POV-Ray (</a:t>
            </a:r>
            <a:r>
              <a:rPr lang="en-US" sz="1800" dirty="0" smtClean="0">
                <a:hlinkClick r:id="rId5"/>
              </a:rPr>
              <a:t>http</a:t>
            </a:r>
            <a:r>
              <a:rPr lang="en-US" sz="1800" dirty="0" smtClean="0">
                <a:hlinkClick r:id="rId5"/>
              </a:rPr>
              <a:t>://</a:t>
            </a:r>
            <a:r>
              <a:rPr lang="en-US" sz="1800" dirty="0" smtClean="0">
                <a:hlinkClick r:id="rId5"/>
              </a:rPr>
              <a:t>www.povray.org</a:t>
            </a:r>
            <a:r>
              <a:rPr lang="en-US" sz="1800" dirty="0" smtClean="0">
                <a:solidFill>
                  <a:srgbClr val="0000CC"/>
                </a:solidFill>
              </a:rPr>
              <a:t>) Example Renderings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Next Class: Ray Tracing 2 of 2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Progressive refinement </a:t>
            </a:r>
            <a:r>
              <a:rPr lang="en-US" sz="1800" dirty="0" err="1" smtClean="0">
                <a:solidFill>
                  <a:srgbClr val="0000CC"/>
                </a:solidFill>
              </a:rPr>
              <a:t>radiosity</a:t>
            </a:r>
            <a:r>
              <a:rPr lang="en-US" sz="1800" dirty="0" smtClean="0">
                <a:solidFill>
                  <a:srgbClr val="0000CC"/>
                </a:solidFill>
              </a:rPr>
              <a:t> (photon maps) introduced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Using RT/</a:t>
            </a:r>
            <a:r>
              <a:rPr lang="en-US" sz="1800" dirty="0" err="1" smtClean="0">
                <a:solidFill>
                  <a:srgbClr val="0000CC"/>
                </a:solidFill>
              </a:rPr>
              <a:t>radiosity</a:t>
            </a:r>
            <a:r>
              <a:rPr lang="en-US" sz="1800" dirty="0" smtClean="0">
                <a:solidFill>
                  <a:srgbClr val="0000CC"/>
                </a:solidFill>
              </a:rPr>
              <a:t> together and with shading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endParaRPr lang="en-US" sz="1800" dirty="0" smtClean="0">
              <a:solidFill>
                <a:srgbClr val="0000CC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Terminology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Ray Tracing</a:t>
            </a:r>
            <a:r>
              <a:rPr lang="en-US" sz="1800" dirty="0" smtClean="0">
                <a:solidFill>
                  <a:srgbClr val="800000"/>
                </a:solidFill>
              </a:rPr>
              <a:t> </a:t>
            </a:r>
            <a:r>
              <a:rPr lang="en-US" sz="1800" i="1" dirty="0" smtClean="0">
                <a:solidFill>
                  <a:srgbClr val="800000"/>
                </a:solidFill>
              </a:rPr>
              <a:t>aka </a:t>
            </a:r>
            <a:r>
              <a:rPr lang="en-US" sz="1800" u="sng" dirty="0" smtClean="0">
                <a:solidFill>
                  <a:srgbClr val="800000"/>
                </a:solidFill>
              </a:rPr>
              <a:t>Ray Casting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Given: screen with pixels (</a:t>
            </a:r>
            <a:r>
              <a:rPr lang="en-US" sz="1800" i="1" dirty="0" smtClean="0">
                <a:solidFill>
                  <a:srgbClr val="0000CC"/>
                </a:solidFill>
              </a:rPr>
              <a:t>u</a:t>
            </a:r>
            <a:r>
              <a:rPr lang="en-US" sz="1800" dirty="0" smtClean="0">
                <a:solidFill>
                  <a:srgbClr val="0000CC"/>
                </a:solidFill>
              </a:rPr>
              <a:t>, </a:t>
            </a:r>
            <a:r>
              <a:rPr lang="en-US" sz="1800" i="1" dirty="0" smtClean="0">
                <a:solidFill>
                  <a:srgbClr val="0000CC"/>
                </a:solidFill>
              </a:rPr>
              <a:t>v</a:t>
            </a:r>
            <a:r>
              <a:rPr lang="en-US" sz="1800" dirty="0" smtClean="0">
                <a:solidFill>
                  <a:srgbClr val="0000CC"/>
                </a:solidFill>
              </a:rPr>
              <a:t>) 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Find intersection </a:t>
            </a:r>
            <a:r>
              <a:rPr lang="en-US" sz="1800" i="1" dirty="0" err="1" smtClean="0">
                <a:solidFill>
                  <a:srgbClr val="0000CC"/>
                </a:solidFill>
              </a:rPr>
              <a:t>t</a:t>
            </a:r>
            <a:r>
              <a:rPr lang="en-US" sz="1800" baseline="-25000" dirty="0" err="1" smtClean="0">
                <a:solidFill>
                  <a:srgbClr val="0000CC"/>
                </a:solidFill>
              </a:rPr>
              <a:t>min</a:t>
            </a:r>
            <a:r>
              <a:rPr lang="en-US" sz="1800" dirty="0" smtClean="0">
                <a:solidFill>
                  <a:srgbClr val="0000CC"/>
                </a:solidFill>
              </a:rPr>
              <a:t>(</a:t>
            </a:r>
            <a:r>
              <a:rPr lang="en-US" sz="1800" i="1" dirty="0" smtClean="0">
                <a:solidFill>
                  <a:srgbClr val="0000CC"/>
                </a:solidFill>
              </a:rPr>
              <a:t>u</a:t>
            </a:r>
            <a:r>
              <a:rPr lang="en-US" sz="1800" dirty="0" smtClean="0">
                <a:solidFill>
                  <a:srgbClr val="0000CC"/>
                </a:solidFill>
              </a:rPr>
              <a:t>, </a:t>
            </a:r>
            <a:r>
              <a:rPr lang="en-US" sz="1800" i="1" dirty="0" smtClean="0">
                <a:solidFill>
                  <a:srgbClr val="0000CC"/>
                </a:solidFill>
              </a:rPr>
              <a:t>v</a:t>
            </a:r>
            <a:r>
              <a:rPr lang="en-US" sz="1800" dirty="0" smtClean="0">
                <a:solidFill>
                  <a:srgbClr val="0000CC"/>
                </a:solidFill>
              </a:rPr>
              <a:t>) of rays through each (</a:t>
            </a:r>
            <a:r>
              <a:rPr lang="en-US" sz="1800" i="1" dirty="0" smtClean="0">
                <a:solidFill>
                  <a:srgbClr val="0000CC"/>
                </a:solidFill>
              </a:rPr>
              <a:t>u</a:t>
            </a:r>
            <a:r>
              <a:rPr lang="en-US" sz="1800" dirty="0" smtClean="0">
                <a:solidFill>
                  <a:srgbClr val="0000CC"/>
                </a:solidFill>
              </a:rPr>
              <a:t>, </a:t>
            </a:r>
            <a:r>
              <a:rPr lang="en-US" sz="1800" i="1" dirty="0" smtClean="0">
                <a:solidFill>
                  <a:srgbClr val="0000CC"/>
                </a:solidFill>
              </a:rPr>
              <a:t>v</a:t>
            </a:r>
            <a:r>
              <a:rPr lang="en-US" sz="1800" dirty="0" smtClean="0">
                <a:solidFill>
                  <a:srgbClr val="0000CC"/>
                </a:solidFill>
              </a:rPr>
              <a:t>) with scene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Vectors emanating from world-space coordinate of </a:t>
            </a:r>
            <a:r>
              <a:rPr lang="en-US" sz="1800" i="1" dirty="0" err="1" smtClean="0">
                <a:solidFill>
                  <a:srgbClr val="0000CC"/>
                </a:solidFill>
              </a:rPr>
              <a:t>t</a:t>
            </a:r>
            <a:r>
              <a:rPr lang="en-US" sz="1800" baseline="-25000" dirty="0" err="1" smtClean="0">
                <a:solidFill>
                  <a:srgbClr val="0000CC"/>
                </a:solidFill>
              </a:rPr>
              <a:t>min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u="sng" dirty="0" smtClean="0">
                <a:solidFill>
                  <a:srgbClr val="0000CC"/>
                </a:solidFill>
              </a:rPr>
              <a:t>Light</a:t>
            </a:r>
            <a:r>
              <a:rPr lang="en-US" sz="1800" dirty="0" smtClean="0">
                <a:solidFill>
                  <a:srgbClr val="0000CC"/>
                </a:solidFill>
              </a:rPr>
              <a:t> (L) </a:t>
            </a:r>
            <a:r>
              <a:rPr lang="en-US" sz="1800" i="1" dirty="0" smtClean="0">
                <a:solidFill>
                  <a:srgbClr val="0000CC"/>
                </a:solidFill>
              </a:rPr>
              <a:t>aka </a:t>
            </a:r>
            <a:r>
              <a:rPr lang="en-US" sz="1800" u="sng" dirty="0" smtClean="0">
                <a:solidFill>
                  <a:srgbClr val="0000CC"/>
                </a:solidFill>
              </a:rPr>
              <a:t>Source</a:t>
            </a:r>
            <a:r>
              <a:rPr lang="en-US" sz="1800" dirty="0" smtClean="0">
                <a:solidFill>
                  <a:srgbClr val="0000CC"/>
                </a:solidFill>
              </a:rPr>
              <a:t> (S): to point light sources (or shadows)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u="sng" dirty="0" smtClean="0">
                <a:solidFill>
                  <a:srgbClr val="0000CC"/>
                </a:solidFill>
              </a:rPr>
              <a:t>Reflected</a:t>
            </a:r>
            <a:r>
              <a:rPr lang="en-US" sz="1800" dirty="0" smtClean="0">
                <a:solidFill>
                  <a:srgbClr val="0000CC"/>
                </a:solidFill>
              </a:rPr>
              <a:t> (R): from object surface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u="sng" dirty="0" smtClean="0">
                <a:solidFill>
                  <a:srgbClr val="0000CC"/>
                </a:solidFill>
              </a:rPr>
              <a:t>Transmitted</a:t>
            </a:r>
            <a:r>
              <a:rPr lang="en-US" sz="1800" dirty="0" smtClean="0">
                <a:solidFill>
                  <a:srgbClr val="0000CC"/>
                </a:solidFill>
              </a:rPr>
              <a:t> or </a:t>
            </a:r>
            <a:r>
              <a:rPr lang="en-US" sz="1800" u="sng" dirty="0" smtClean="0">
                <a:solidFill>
                  <a:srgbClr val="0000CC"/>
                </a:solidFill>
              </a:rPr>
              <a:t>Transparency</a:t>
            </a:r>
            <a:r>
              <a:rPr lang="en-US" sz="1800" dirty="0" smtClean="0">
                <a:solidFill>
                  <a:srgbClr val="0000CC"/>
                </a:solidFill>
              </a:rPr>
              <a:t> (T): through transparent object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Recursive RT</a:t>
            </a:r>
            <a:r>
              <a:rPr lang="en-US" sz="1800" dirty="0" smtClean="0">
                <a:solidFill>
                  <a:srgbClr val="0000CC"/>
                </a:solidFill>
              </a:rPr>
              <a:t>: call </a:t>
            </a:r>
            <a:r>
              <a:rPr lang="en-US" sz="1800" dirty="0" err="1" smtClean="0">
                <a:solidFill>
                  <a:srgbClr val="0000CC"/>
                </a:solidFill>
              </a:rPr>
              <a:t>raytracer</a:t>
            </a:r>
            <a:r>
              <a:rPr lang="en-US" sz="1800" dirty="0" smtClean="0">
                <a:solidFill>
                  <a:srgbClr val="0000CC"/>
                </a:solidFill>
              </a:rPr>
              <a:t> for each intersection, get </a:t>
            </a:r>
            <a:r>
              <a:rPr lang="en-US" sz="1800" u="sng" dirty="0" smtClean="0">
                <a:solidFill>
                  <a:srgbClr val="0000CC"/>
                </a:solidFill>
              </a:rPr>
              <a:t>ray tree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Incident vector</a:t>
            </a:r>
            <a:r>
              <a:rPr lang="en-US" sz="1800" dirty="0" smtClean="0">
                <a:solidFill>
                  <a:srgbClr val="0000CC"/>
                </a:solidFill>
              </a:rPr>
              <a:t> (I): incoming from eye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Caustic</a:t>
            </a:r>
            <a:r>
              <a:rPr lang="en-US" sz="1800" dirty="0" smtClean="0">
                <a:solidFill>
                  <a:srgbClr val="800000"/>
                </a:solidFill>
              </a:rPr>
              <a:t>: Envelope of Light Rays Reflected/Refracted by Curved Object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Wikipedia: </a:t>
            </a:r>
            <a:r>
              <a:rPr lang="en-US" sz="1800" u="sng" dirty="0" smtClean="0">
                <a:solidFill>
                  <a:srgbClr val="0000CC"/>
                </a:solidFill>
                <a:hlinkClick r:id="rId4"/>
              </a:rPr>
              <a:t>http://bit.ly/etIXId</a:t>
            </a:r>
            <a:r>
              <a:rPr lang="en-US" sz="1800" u="sng" dirty="0" smtClean="0">
                <a:solidFill>
                  <a:srgbClr val="0000CC"/>
                </a:solidFill>
              </a:rPr>
              <a:t> 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Example: Slide 13 (today’s lecture)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“Backward” RT</a:t>
            </a:r>
            <a:r>
              <a:rPr lang="en-US" sz="1800" dirty="0" smtClean="0">
                <a:solidFill>
                  <a:srgbClr val="800000"/>
                </a:solidFill>
              </a:rPr>
              <a:t>: Eye-to-Scene, Scene-to-Light (Typical Order)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“Forward” RT</a:t>
            </a:r>
            <a:r>
              <a:rPr lang="en-US" sz="1800" dirty="0" smtClean="0">
                <a:solidFill>
                  <a:srgbClr val="800000"/>
                </a:solidFill>
              </a:rPr>
              <a:t>: Light-to-Scene, Scene-to-Eye (Only for Caustics)</a:t>
            </a:r>
            <a:endParaRPr lang="en-US" sz="1800" u="sng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Screen</a:t>
            </a:r>
            <a:r>
              <a:rPr lang="en-US" sz="1800" dirty="0" smtClean="0">
                <a:solidFill>
                  <a:srgbClr val="800000"/>
                </a:solidFill>
              </a:rPr>
              <a:t>: Parallel to View “Plane”, Rays Shot Through It</a:t>
            </a:r>
            <a:endParaRPr lang="en-US" sz="1800" u="sng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2625" y="5667375"/>
            <a:ext cx="6153150" cy="733425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u="none" smtClean="0">
                <a:solidFill>
                  <a:srgbClr val="5B0DAA"/>
                </a:solidFill>
                <a:latin typeface="Copperplate Gothic Light" pitchFamily="34" charset="0"/>
              </a:rPr>
              <a:t>Where </a:t>
            </a:r>
            <a:r>
              <a:rPr lang="en-US" sz="2800" u="none" dirty="0">
                <a:solidFill>
                  <a:srgbClr val="5B0DAA"/>
                </a:solidFill>
                <a:latin typeface="Copperplate Gothic Light" pitchFamily="34" charset="0"/>
              </a:rPr>
              <a:t>We Are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0700" y="914400"/>
            <a:ext cx="6629400" cy="441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0" y="3200400"/>
            <a:ext cx="7010400" cy="228600"/>
          </a:xfrm>
          <a:prstGeom prst="rect">
            <a:avLst/>
          </a:prstGeom>
          <a:solidFill>
            <a:schemeClr val="accent2">
              <a:alpha val="10196"/>
            </a:schemeClr>
          </a:solidFill>
          <a:ln w="381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Acknowledgements: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Ray Tracing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33400" y="990600"/>
            <a:ext cx="7620000" cy="1841059"/>
            <a:chOff x="533400" y="4503206"/>
            <a:chExt cx="7620000" cy="1841059"/>
          </a:xfrm>
        </p:grpSpPr>
        <p:grpSp>
          <p:nvGrpSpPr>
            <p:cNvPr id="28" name="Group 27"/>
            <p:cNvGrpSpPr/>
            <p:nvPr/>
          </p:nvGrpSpPr>
          <p:grpSpPr>
            <a:xfrm>
              <a:off x="533400" y="4503206"/>
              <a:ext cx="6282934" cy="1838364"/>
              <a:chOff x="533400" y="4503206"/>
              <a:chExt cx="6282934" cy="1838364"/>
            </a:xfrm>
          </p:grpSpPr>
          <p:pic>
            <p:nvPicPr>
              <p:cNvPr id="24" name="Picture 23" descr="DaveShreiner-FB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33400" y="4537603"/>
                <a:ext cx="1246909" cy="1371600"/>
              </a:xfrm>
              <a:prstGeom prst="rect">
                <a:avLst/>
              </a:prstGeom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1905000" y="4503206"/>
                <a:ext cx="3886200" cy="14403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6699"/>
                    </a:solidFill>
                  </a:rPr>
                  <a:t>Dave </a:t>
                </a:r>
                <a:r>
                  <a:rPr lang="en-US" sz="1800" dirty="0" err="1" smtClean="0">
                    <a:solidFill>
                      <a:srgbClr val="006699"/>
                    </a:solidFill>
                  </a:rPr>
                  <a:t>Shreiner</a:t>
                </a:r>
                <a:r>
                  <a:rPr lang="en-US" sz="1800" dirty="0" smtClean="0">
                    <a:solidFill>
                      <a:srgbClr val="006699"/>
                    </a:solidFill>
                  </a:rPr>
                  <a:t> &amp; Brad Grantham</a:t>
                </a:r>
              </a:p>
              <a:p>
                <a:r>
                  <a:rPr lang="en-US" sz="1200" dirty="0" smtClean="0">
                    <a:solidFill>
                      <a:srgbClr val="006699"/>
                    </a:solidFill>
                  </a:rPr>
                  <a:t>Adjunct Professor &amp; Adjunct Lecturer,              Santa Clara University</a:t>
                </a:r>
              </a:p>
              <a:p>
                <a:r>
                  <a:rPr lang="en-US" sz="1200" dirty="0" smtClean="0">
                    <a:solidFill>
                      <a:srgbClr val="006699"/>
                    </a:solidFill>
                  </a:rPr>
                  <a:t>ARM Holdings, plc</a:t>
                </a:r>
              </a:p>
              <a:p>
                <a:r>
                  <a:rPr lang="en-US" sz="1200" dirty="0" smtClean="0">
                    <a:solidFill>
                      <a:srgbClr val="006699"/>
                    </a:solidFill>
                    <a:hlinkClick r:id="rId5"/>
                  </a:rPr>
                  <a:t>http://www.plunk.org/~shreiner/</a:t>
                </a:r>
                <a:endParaRPr lang="en-US" sz="1200" dirty="0" smtClean="0">
                  <a:solidFill>
                    <a:srgbClr val="006699"/>
                  </a:solidFill>
                </a:endParaRPr>
              </a:p>
              <a:p>
                <a:r>
                  <a:rPr lang="en-US" sz="1200" dirty="0" smtClean="0">
                    <a:solidFill>
                      <a:srgbClr val="006699"/>
                    </a:solidFill>
                    <a:hlinkClick r:id="rId6"/>
                  </a:rPr>
                  <a:t>http://www.plunk.org/~grantham/</a:t>
                </a:r>
                <a:endParaRPr lang="en-US" sz="1200" dirty="0">
                  <a:solidFill>
                    <a:srgbClr val="006699"/>
                  </a:solidFill>
                </a:endParaRPr>
              </a:p>
            </p:txBody>
          </p:sp>
          <p:pic>
            <p:nvPicPr>
              <p:cNvPr id="26" name="Picture 25" descr="BradGrantham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715000" y="4537603"/>
                <a:ext cx="1101334" cy="1371600"/>
              </a:xfrm>
              <a:prstGeom prst="rect">
                <a:avLst/>
              </a:prstGeom>
            </p:spPr>
          </p:pic>
          <p:pic>
            <p:nvPicPr>
              <p:cNvPr id="8194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33400" y="5943600"/>
                <a:ext cx="3962400" cy="3979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8" name="Picture 17" descr="SCU-logo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533400" y="3048000"/>
            <a:ext cx="7530546" cy="1459606"/>
            <a:chOff x="533400" y="4941194"/>
            <a:chExt cx="7530546" cy="1459606"/>
          </a:xfrm>
        </p:grpSpPr>
        <p:pic>
          <p:nvPicPr>
            <p:cNvPr id="43" name="Picture 42" descr="povray-logo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3400" y="4941194"/>
              <a:ext cx="1219200" cy="1459606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1905000" y="5135466"/>
              <a:ext cx="4495800" cy="10710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rgbClr val="333399"/>
                  </a:solidFill>
                </a:rPr>
                <a:t>David K. Buck, Aaron Collins, </a:t>
              </a:r>
              <a:r>
                <a:rPr lang="en-US" sz="1800" i="1" dirty="0" smtClean="0">
                  <a:solidFill>
                    <a:srgbClr val="333399"/>
                  </a:solidFill>
                </a:rPr>
                <a:t>et al.</a:t>
              </a:r>
            </a:p>
            <a:p>
              <a:r>
                <a:rPr lang="en-US" sz="1200" dirty="0" smtClean="0">
                  <a:solidFill>
                    <a:srgbClr val="333399"/>
                  </a:solidFill>
                </a:rPr>
                <a:t>Developers</a:t>
              </a:r>
            </a:p>
            <a:p>
              <a:r>
                <a:rPr lang="en-US" sz="1200" dirty="0" smtClean="0">
                  <a:solidFill>
                    <a:srgbClr val="333399"/>
                  </a:solidFill>
                </a:rPr>
                <a:t>Persistence of Vision </a:t>
              </a:r>
              <a:r>
                <a:rPr lang="en-US" sz="1200" dirty="0" err="1" smtClean="0">
                  <a:solidFill>
                    <a:srgbClr val="333399"/>
                  </a:solidFill>
                </a:rPr>
                <a:t>Raytracer</a:t>
              </a:r>
              <a:r>
                <a:rPr lang="en-US" sz="1200" dirty="0" smtClean="0">
                  <a:solidFill>
                    <a:srgbClr val="333399"/>
                  </a:solidFill>
                </a:rPr>
                <a:t> (POV-Ray)</a:t>
              </a:r>
            </a:p>
            <a:p>
              <a:r>
                <a:rPr lang="en-US" sz="1200" dirty="0" smtClean="0">
                  <a:solidFill>
                    <a:srgbClr val="333399"/>
                  </a:solidFill>
                  <a:hlinkClick r:id="rId11"/>
                </a:rPr>
                <a:t>http://www.povray.org</a:t>
              </a:r>
              <a:endParaRPr lang="en-US" sz="1200" dirty="0" smtClean="0">
                <a:solidFill>
                  <a:srgbClr val="333399"/>
                </a:solidFill>
              </a:endParaRPr>
            </a:p>
          </p:txBody>
        </p:sp>
        <p:pic>
          <p:nvPicPr>
            <p:cNvPr id="47" name="Picture 46" descr="POV-Ray-logo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43600" y="5366197"/>
              <a:ext cx="2120346" cy="609600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533400" y="4738807"/>
            <a:ext cx="8153400" cy="1661993"/>
            <a:chOff x="533400" y="4738807"/>
            <a:chExt cx="8153400" cy="1661993"/>
          </a:xfrm>
        </p:grpSpPr>
        <p:sp>
          <p:nvSpPr>
            <p:cNvPr id="27" name="Rectangle 26"/>
            <p:cNvSpPr/>
            <p:nvPr/>
          </p:nvSpPr>
          <p:spPr>
            <a:xfrm>
              <a:off x="1905000" y="4738807"/>
              <a:ext cx="4114800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rgbClr val="3366FF"/>
                  </a:solidFill>
                </a:rPr>
                <a:t>G. Scott Owen &amp; Yan Liu</a:t>
              </a:r>
            </a:p>
            <a:p>
              <a:r>
                <a:rPr lang="en-US" sz="1200" dirty="0" smtClean="0">
                  <a:solidFill>
                    <a:srgbClr val="3366FF"/>
                  </a:solidFill>
                </a:rPr>
                <a:t>Professor Emeritus / ACM SIGGRAPH President &amp; Graduate Research Assistant</a:t>
              </a:r>
            </a:p>
            <a:p>
              <a:r>
                <a:rPr lang="en-US" sz="1200" dirty="0" smtClean="0">
                  <a:solidFill>
                    <a:srgbClr val="3366FF"/>
                  </a:solidFill>
                </a:rPr>
                <a:t>Hypermedia and Visualization Laboratory</a:t>
              </a:r>
            </a:p>
            <a:p>
              <a:r>
                <a:rPr lang="en-US" sz="1200" dirty="0" smtClean="0">
                  <a:solidFill>
                    <a:srgbClr val="3366FF"/>
                  </a:solidFill>
                </a:rPr>
                <a:t>Department of Computer Science</a:t>
              </a:r>
            </a:p>
            <a:p>
              <a:r>
                <a:rPr lang="en-US" sz="1200" dirty="0" smtClean="0">
                  <a:solidFill>
                    <a:srgbClr val="3366FF"/>
                  </a:solidFill>
                </a:rPr>
                <a:t>Georgia State University / ACM</a:t>
              </a:r>
            </a:p>
            <a:p>
              <a:r>
                <a:rPr lang="en-US" sz="1200" dirty="0" smtClean="0">
                  <a:solidFill>
                    <a:srgbClr val="3366FF"/>
                  </a:solidFill>
                  <a:hlinkClick r:id="rId13"/>
                </a:rPr>
                <a:t>http://www.cs.gsu.edu/gsowen/</a:t>
              </a:r>
              <a:endParaRPr lang="en-US" sz="1200" dirty="0" smtClean="0">
                <a:solidFill>
                  <a:srgbClr val="3366FF"/>
                </a:solidFill>
              </a:endParaRPr>
            </a:p>
          </p:txBody>
        </p:sp>
        <p:pic>
          <p:nvPicPr>
            <p:cNvPr id="40" name="Picture 39" descr="gso_seoul_small.jp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3400" y="4922103"/>
              <a:ext cx="1226060" cy="1295400"/>
            </a:xfrm>
            <a:prstGeom prst="rect">
              <a:avLst/>
            </a:prstGeom>
          </p:spPr>
        </p:pic>
        <p:grpSp>
          <p:nvGrpSpPr>
            <p:cNvPr id="50" name="Group 49"/>
            <p:cNvGrpSpPr/>
            <p:nvPr/>
          </p:nvGrpSpPr>
          <p:grpSpPr>
            <a:xfrm>
              <a:off x="5943600" y="4950066"/>
              <a:ext cx="2743200" cy="1239474"/>
              <a:chOff x="5943600" y="4932726"/>
              <a:chExt cx="2743200" cy="1239474"/>
            </a:xfrm>
          </p:grpSpPr>
          <p:pic>
            <p:nvPicPr>
              <p:cNvPr id="29" name="Picture 28" descr="GeorgiaState-CS-logo.png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5943600" y="4932726"/>
                <a:ext cx="2743200" cy="553674"/>
              </a:xfrm>
              <a:prstGeom prst="rect">
                <a:avLst/>
              </a:prstGeom>
            </p:spPr>
          </p:pic>
          <p:pic>
            <p:nvPicPr>
              <p:cNvPr id="49" name="Picture 48" descr="ACM-SIGGRAPH-logo.pn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5943601" y="5614987"/>
                <a:ext cx="1828799" cy="557213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305800" cy="4724400"/>
          </a:xfrm>
        </p:spPr>
        <p:txBody>
          <a:bodyPr/>
          <a:lstStyle/>
          <a:p>
            <a:r>
              <a:rPr lang="en-US" b="1" dirty="0"/>
              <a:t>Simulate rays of light</a:t>
            </a:r>
          </a:p>
          <a:p>
            <a:r>
              <a:rPr lang="en-US" b="1" dirty="0"/>
              <a:t>Produces natural lighting </a:t>
            </a:r>
            <a:r>
              <a:rPr lang="en-US" b="1" dirty="0" smtClean="0"/>
              <a:t>effects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Hard to simulate effects with </a:t>
            </a:r>
            <a:r>
              <a:rPr lang="en-US" b="1" dirty="0" err="1" smtClean="0"/>
              <a:t>rasterization</a:t>
            </a:r>
            <a:r>
              <a:rPr lang="en-US" b="1" dirty="0" smtClean="0"/>
              <a:t> techniques (OpenGL)</a:t>
            </a:r>
          </a:p>
          <a:p>
            <a:r>
              <a:rPr lang="en-US" b="1" dirty="0" err="1" smtClean="0"/>
              <a:t>Rasterizers</a:t>
            </a:r>
            <a:r>
              <a:rPr lang="en-US" b="1" dirty="0" smtClean="0"/>
              <a:t> require many passes</a:t>
            </a:r>
          </a:p>
          <a:p>
            <a:r>
              <a:rPr lang="en-US" b="1" dirty="0" smtClean="0"/>
              <a:t>Ray-tracing easier to implement</a:t>
            </a:r>
            <a:endParaRPr lang="en-US" b="1" dirty="0"/>
          </a:p>
        </p:txBody>
      </p:sp>
      <p:graphicFrame>
        <p:nvGraphicFramePr>
          <p:cNvPr id="1178628" name="Object 4"/>
          <p:cNvGraphicFramePr>
            <a:graphicFrameLocks noChangeAspect="1"/>
          </p:cNvGraphicFramePr>
          <p:nvPr/>
        </p:nvGraphicFramePr>
        <p:xfrm>
          <a:off x="1252537" y="2419350"/>
          <a:ext cx="6824663" cy="2686050"/>
        </p:xfrm>
        <a:graphic>
          <a:graphicData uri="http://schemas.openxmlformats.org/presentationml/2006/ole">
            <p:oleObj spid="_x0000_s7170" name="Document" r:id="rId4" imgW="6503988" imgH="2573725" progId="Word.Document.8">
              <p:embed/>
            </p:oleObj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Reasons for Using Ray Tracing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5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12" name="Picture 11" descr="SCU-log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77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Trace rays from eye instead</a:t>
            </a:r>
          </a:p>
          <a:p>
            <a:r>
              <a:rPr lang="en-US" b="1" dirty="0"/>
              <a:t>Do work where it matters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380841" y="3743325"/>
            <a:ext cx="1147763" cy="533400"/>
            <a:chOff x="1380841" y="3743325"/>
            <a:chExt cx="1147763" cy="533400"/>
          </a:xfrm>
        </p:grpSpPr>
        <p:grpSp>
          <p:nvGrpSpPr>
            <p:cNvPr id="2" name="Group 18"/>
            <p:cNvGrpSpPr>
              <a:grpSpLocks/>
            </p:cNvGrpSpPr>
            <p:nvPr/>
          </p:nvGrpSpPr>
          <p:grpSpPr bwMode="auto">
            <a:xfrm rot="38870">
              <a:off x="2066641" y="3895725"/>
              <a:ext cx="461963" cy="381000"/>
              <a:chOff x="1584" y="2064"/>
              <a:chExt cx="291" cy="240"/>
            </a:xfrm>
          </p:grpSpPr>
          <p:sp>
            <p:nvSpPr>
              <p:cNvPr id="1192979" name="Line 19"/>
              <p:cNvSpPr>
                <a:spLocks noChangeShapeType="1"/>
              </p:cNvSpPr>
              <p:nvPr/>
            </p:nvSpPr>
            <p:spPr bwMode="auto">
              <a:xfrm flipV="1">
                <a:off x="1584" y="2064"/>
                <a:ext cx="288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92980" name="Line 20"/>
              <p:cNvSpPr>
                <a:spLocks noChangeShapeType="1"/>
              </p:cNvSpPr>
              <p:nvPr/>
            </p:nvSpPr>
            <p:spPr bwMode="auto">
              <a:xfrm>
                <a:off x="1584" y="2208"/>
                <a:ext cx="28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92981" name="Freeform 21"/>
              <p:cNvSpPr>
                <a:spLocks/>
              </p:cNvSpPr>
              <p:nvPr/>
            </p:nvSpPr>
            <p:spPr bwMode="auto">
              <a:xfrm>
                <a:off x="1794" y="2094"/>
                <a:ext cx="81" cy="19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57" y="36"/>
                  </a:cxn>
                  <a:cxn ang="0">
                    <a:pos x="42" y="177"/>
                  </a:cxn>
                  <a:cxn ang="0">
                    <a:pos x="21" y="189"/>
                  </a:cxn>
                  <a:cxn ang="0">
                    <a:pos x="9" y="162"/>
                  </a:cxn>
                  <a:cxn ang="0">
                    <a:pos x="6" y="153"/>
                  </a:cxn>
                  <a:cxn ang="0">
                    <a:pos x="6" y="60"/>
                  </a:cxn>
                  <a:cxn ang="0">
                    <a:pos x="24" y="0"/>
                  </a:cxn>
                </a:cxnLst>
                <a:rect l="0" t="0" r="r" b="b"/>
                <a:pathLst>
                  <a:path w="81" h="193">
                    <a:moveTo>
                      <a:pt x="24" y="0"/>
                    </a:moveTo>
                    <a:cubicBezTo>
                      <a:pt x="42" y="6"/>
                      <a:pt x="51" y="18"/>
                      <a:pt x="57" y="36"/>
                    </a:cubicBezTo>
                    <a:cubicBezTo>
                      <a:pt x="57" y="48"/>
                      <a:pt x="81" y="151"/>
                      <a:pt x="42" y="177"/>
                    </a:cubicBezTo>
                    <a:cubicBezTo>
                      <a:pt x="38" y="190"/>
                      <a:pt x="34" y="193"/>
                      <a:pt x="21" y="189"/>
                    </a:cubicBezTo>
                    <a:cubicBezTo>
                      <a:pt x="11" y="175"/>
                      <a:pt x="16" y="183"/>
                      <a:pt x="9" y="162"/>
                    </a:cubicBezTo>
                    <a:cubicBezTo>
                      <a:pt x="8" y="159"/>
                      <a:pt x="6" y="153"/>
                      <a:pt x="6" y="153"/>
                    </a:cubicBezTo>
                    <a:cubicBezTo>
                      <a:pt x="0" y="114"/>
                      <a:pt x="0" y="120"/>
                      <a:pt x="6" y="60"/>
                    </a:cubicBezTo>
                    <a:cubicBezTo>
                      <a:pt x="8" y="40"/>
                      <a:pt x="34" y="20"/>
                      <a:pt x="2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</p:grpSp>
        <p:sp>
          <p:nvSpPr>
            <p:cNvPr id="1192982" name="Text Box 22"/>
            <p:cNvSpPr txBox="1">
              <a:spLocks noChangeArrowheads="1"/>
            </p:cNvSpPr>
            <p:nvPr/>
          </p:nvSpPr>
          <p:spPr bwMode="auto">
            <a:xfrm>
              <a:off x="1380841" y="3743325"/>
              <a:ext cx="64152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lang="en-US" sz="2000" b="1">
                  <a:latin typeface="+mn-lt"/>
                </a:rPr>
                <a:t>Eye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505041" y="2252663"/>
            <a:ext cx="2335441" cy="838200"/>
            <a:chOff x="4505041" y="2252663"/>
            <a:chExt cx="2335441" cy="838200"/>
          </a:xfrm>
        </p:grpSpPr>
        <p:sp>
          <p:nvSpPr>
            <p:cNvPr id="1192983" name="Text Box 23"/>
            <p:cNvSpPr txBox="1">
              <a:spLocks noChangeArrowheads="1"/>
            </p:cNvSpPr>
            <p:nvPr/>
          </p:nvSpPr>
          <p:spPr bwMode="auto">
            <a:xfrm>
              <a:off x="6029041" y="2252663"/>
              <a:ext cx="81144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lang="en-US" sz="2000" b="1" dirty="0">
                  <a:latin typeface="+mn-lt"/>
                </a:rPr>
                <a:t>Light</a:t>
              </a:r>
            </a:p>
          </p:txBody>
        </p:sp>
        <p:sp>
          <p:nvSpPr>
            <p:cNvPr id="1192985" name="Freeform 25"/>
            <p:cNvSpPr>
              <a:spLocks/>
            </p:cNvSpPr>
            <p:nvPr/>
          </p:nvSpPr>
          <p:spPr bwMode="auto">
            <a:xfrm>
              <a:off x="4505041" y="2405063"/>
              <a:ext cx="1524000" cy="685800"/>
            </a:xfrm>
            <a:custGeom>
              <a:avLst/>
              <a:gdLst/>
              <a:ahLst/>
              <a:cxnLst>
                <a:cxn ang="0">
                  <a:pos x="960" y="0"/>
                </a:cxn>
                <a:cxn ang="0">
                  <a:pos x="864" y="240"/>
                </a:cxn>
                <a:cxn ang="0">
                  <a:pos x="240" y="432"/>
                </a:cxn>
                <a:cxn ang="0">
                  <a:pos x="0" y="288"/>
                </a:cxn>
                <a:cxn ang="0">
                  <a:pos x="960" y="0"/>
                </a:cxn>
              </a:cxnLst>
              <a:rect l="0" t="0" r="r" b="b"/>
              <a:pathLst>
                <a:path w="960" h="432">
                  <a:moveTo>
                    <a:pt x="960" y="0"/>
                  </a:moveTo>
                  <a:lnTo>
                    <a:pt x="864" y="240"/>
                  </a:lnTo>
                  <a:lnTo>
                    <a:pt x="240" y="432"/>
                  </a:lnTo>
                  <a:lnTo>
                    <a:pt x="0" y="288"/>
                  </a:lnTo>
                  <a:lnTo>
                    <a:pt x="960" y="0"/>
                  </a:lnTo>
                  <a:close/>
                </a:path>
              </a:pathLst>
            </a:cu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841591" y="2624138"/>
            <a:ext cx="982663" cy="1254125"/>
            <a:chOff x="4841591" y="2624138"/>
            <a:chExt cx="982663" cy="1254125"/>
          </a:xfrm>
        </p:grpSpPr>
        <p:sp>
          <p:nvSpPr>
            <p:cNvPr id="1192990" name="Line 30"/>
            <p:cNvSpPr>
              <a:spLocks noChangeShapeType="1"/>
            </p:cNvSpPr>
            <p:nvPr/>
          </p:nvSpPr>
          <p:spPr bwMode="auto">
            <a:xfrm flipH="1" flipV="1">
              <a:off x="4841591" y="2911475"/>
              <a:ext cx="584200" cy="9667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92991" name="Line 31"/>
            <p:cNvSpPr>
              <a:spLocks noChangeShapeType="1"/>
            </p:cNvSpPr>
            <p:nvPr/>
          </p:nvSpPr>
          <p:spPr bwMode="auto">
            <a:xfrm flipH="1" flipV="1">
              <a:off x="5178141" y="2820988"/>
              <a:ext cx="279400" cy="9747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92992" name="Line 32"/>
            <p:cNvSpPr>
              <a:spLocks noChangeShapeType="1"/>
            </p:cNvSpPr>
            <p:nvPr/>
          </p:nvSpPr>
          <p:spPr bwMode="auto">
            <a:xfrm flipV="1">
              <a:off x="5686141" y="2624138"/>
              <a:ext cx="138113" cy="9858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92993" name="Line 33"/>
            <p:cNvSpPr>
              <a:spLocks noChangeShapeType="1"/>
            </p:cNvSpPr>
            <p:nvPr/>
          </p:nvSpPr>
          <p:spPr bwMode="auto">
            <a:xfrm flipH="1" flipV="1">
              <a:off x="5524216" y="2720975"/>
              <a:ext cx="9525" cy="9842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</p:grpSp>
      <p:sp>
        <p:nvSpPr>
          <p:cNvPr id="1192994" name="Text Box 34"/>
          <p:cNvSpPr txBox="1">
            <a:spLocks noChangeArrowheads="1"/>
          </p:cNvSpPr>
          <p:nvPr/>
        </p:nvSpPr>
        <p:spPr bwMode="auto">
          <a:xfrm>
            <a:off x="1495349" y="5314890"/>
            <a:ext cx="60484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000" i="1" dirty="0">
                <a:latin typeface="+mn-lt"/>
              </a:rPr>
              <a:t>This is what most people mean by “ray tracing”.</a:t>
            </a:r>
          </a:p>
        </p:txBody>
      </p:sp>
      <p:sp>
        <p:nvSpPr>
          <p:cNvPr id="1192996" name="Freeform 36"/>
          <p:cNvSpPr>
            <a:spLocks/>
          </p:cNvSpPr>
          <p:nvPr/>
        </p:nvSpPr>
        <p:spPr bwMode="auto">
          <a:xfrm>
            <a:off x="5517866" y="3644900"/>
            <a:ext cx="511175" cy="233363"/>
          </a:xfrm>
          <a:custGeom>
            <a:avLst/>
            <a:gdLst/>
            <a:ahLst/>
            <a:cxnLst>
              <a:cxn ang="0">
                <a:pos x="284" y="6"/>
              </a:cxn>
              <a:cxn ang="0">
                <a:pos x="264" y="4"/>
              </a:cxn>
              <a:cxn ang="0">
                <a:pos x="248" y="0"/>
              </a:cxn>
              <a:cxn ang="0">
                <a:pos x="128" y="10"/>
              </a:cxn>
              <a:cxn ang="0">
                <a:pos x="104" y="18"/>
              </a:cxn>
              <a:cxn ang="0">
                <a:pos x="102" y="24"/>
              </a:cxn>
              <a:cxn ang="0">
                <a:pos x="88" y="26"/>
              </a:cxn>
              <a:cxn ang="0">
                <a:pos x="70" y="36"/>
              </a:cxn>
              <a:cxn ang="0">
                <a:pos x="48" y="56"/>
              </a:cxn>
              <a:cxn ang="0">
                <a:pos x="24" y="76"/>
              </a:cxn>
              <a:cxn ang="0">
                <a:pos x="12" y="90"/>
              </a:cxn>
              <a:cxn ang="0">
                <a:pos x="0" y="108"/>
              </a:cxn>
              <a:cxn ang="0">
                <a:pos x="44" y="136"/>
              </a:cxn>
              <a:cxn ang="0">
                <a:pos x="60" y="144"/>
              </a:cxn>
              <a:cxn ang="0">
                <a:pos x="86" y="118"/>
              </a:cxn>
              <a:cxn ang="0">
                <a:pos x="104" y="106"/>
              </a:cxn>
              <a:cxn ang="0">
                <a:pos x="150" y="84"/>
              </a:cxn>
              <a:cxn ang="0">
                <a:pos x="176" y="78"/>
              </a:cxn>
              <a:cxn ang="0">
                <a:pos x="274" y="86"/>
              </a:cxn>
              <a:cxn ang="0">
                <a:pos x="290" y="70"/>
              </a:cxn>
              <a:cxn ang="0">
                <a:pos x="304" y="52"/>
              </a:cxn>
              <a:cxn ang="0">
                <a:pos x="314" y="36"/>
              </a:cxn>
              <a:cxn ang="0">
                <a:pos x="322" y="16"/>
              </a:cxn>
              <a:cxn ang="0">
                <a:pos x="284" y="6"/>
              </a:cxn>
            </a:cxnLst>
            <a:rect l="0" t="0" r="r" b="b"/>
            <a:pathLst>
              <a:path w="322" h="147">
                <a:moveTo>
                  <a:pt x="284" y="6"/>
                </a:moveTo>
                <a:cubicBezTo>
                  <a:pt x="277" y="5"/>
                  <a:pt x="271" y="5"/>
                  <a:pt x="264" y="4"/>
                </a:cubicBezTo>
                <a:cubicBezTo>
                  <a:pt x="259" y="3"/>
                  <a:pt x="248" y="0"/>
                  <a:pt x="248" y="0"/>
                </a:cubicBezTo>
                <a:cubicBezTo>
                  <a:pt x="167" y="2"/>
                  <a:pt x="179" y="4"/>
                  <a:pt x="128" y="10"/>
                </a:cubicBezTo>
                <a:cubicBezTo>
                  <a:pt x="118" y="24"/>
                  <a:pt x="132" y="8"/>
                  <a:pt x="104" y="18"/>
                </a:cubicBezTo>
                <a:cubicBezTo>
                  <a:pt x="102" y="19"/>
                  <a:pt x="104" y="23"/>
                  <a:pt x="102" y="24"/>
                </a:cubicBezTo>
                <a:cubicBezTo>
                  <a:pt x="98" y="26"/>
                  <a:pt x="93" y="25"/>
                  <a:pt x="88" y="26"/>
                </a:cubicBezTo>
                <a:cubicBezTo>
                  <a:pt x="82" y="30"/>
                  <a:pt x="76" y="32"/>
                  <a:pt x="70" y="36"/>
                </a:cubicBezTo>
                <a:cubicBezTo>
                  <a:pt x="65" y="44"/>
                  <a:pt x="56" y="51"/>
                  <a:pt x="48" y="56"/>
                </a:cubicBezTo>
                <a:cubicBezTo>
                  <a:pt x="45" y="66"/>
                  <a:pt x="33" y="70"/>
                  <a:pt x="24" y="76"/>
                </a:cubicBezTo>
                <a:cubicBezTo>
                  <a:pt x="19" y="83"/>
                  <a:pt x="16" y="83"/>
                  <a:pt x="12" y="90"/>
                </a:cubicBezTo>
                <a:cubicBezTo>
                  <a:pt x="8" y="96"/>
                  <a:pt x="0" y="108"/>
                  <a:pt x="0" y="108"/>
                </a:cubicBezTo>
                <a:cubicBezTo>
                  <a:pt x="13" y="117"/>
                  <a:pt x="29" y="131"/>
                  <a:pt x="44" y="136"/>
                </a:cubicBezTo>
                <a:cubicBezTo>
                  <a:pt x="49" y="143"/>
                  <a:pt x="51" y="147"/>
                  <a:pt x="60" y="144"/>
                </a:cubicBezTo>
                <a:cubicBezTo>
                  <a:pt x="67" y="123"/>
                  <a:pt x="69" y="129"/>
                  <a:pt x="86" y="118"/>
                </a:cubicBezTo>
                <a:cubicBezTo>
                  <a:pt x="91" y="110"/>
                  <a:pt x="96" y="111"/>
                  <a:pt x="104" y="106"/>
                </a:cubicBezTo>
                <a:cubicBezTo>
                  <a:pt x="115" y="89"/>
                  <a:pt x="132" y="91"/>
                  <a:pt x="150" y="84"/>
                </a:cubicBezTo>
                <a:cubicBezTo>
                  <a:pt x="158" y="81"/>
                  <a:pt x="176" y="78"/>
                  <a:pt x="176" y="78"/>
                </a:cubicBezTo>
                <a:cubicBezTo>
                  <a:pt x="281" y="81"/>
                  <a:pt x="228" y="78"/>
                  <a:pt x="274" y="86"/>
                </a:cubicBezTo>
                <a:cubicBezTo>
                  <a:pt x="281" y="81"/>
                  <a:pt x="284" y="76"/>
                  <a:pt x="290" y="70"/>
                </a:cubicBezTo>
                <a:cubicBezTo>
                  <a:pt x="292" y="63"/>
                  <a:pt x="304" y="52"/>
                  <a:pt x="304" y="52"/>
                </a:cubicBezTo>
                <a:cubicBezTo>
                  <a:pt x="309" y="38"/>
                  <a:pt x="304" y="42"/>
                  <a:pt x="314" y="36"/>
                </a:cubicBezTo>
                <a:cubicBezTo>
                  <a:pt x="316" y="29"/>
                  <a:pt x="318" y="23"/>
                  <a:pt x="322" y="16"/>
                </a:cubicBezTo>
                <a:cubicBezTo>
                  <a:pt x="310" y="12"/>
                  <a:pt x="297" y="6"/>
                  <a:pt x="284" y="6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sz="1200">
              <a:latin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676241" y="2447925"/>
            <a:ext cx="990600" cy="2733675"/>
            <a:chOff x="2676241" y="2447925"/>
            <a:chExt cx="990600" cy="2733675"/>
          </a:xfrm>
        </p:grpSpPr>
        <p:sp>
          <p:nvSpPr>
            <p:cNvPr id="1192962" name="Freeform 2"/>
            <p:cNvSpPr>
              <a:spLocks/>
            </p:cNvSpPr>
            <p:nvPr/>
          </p:nvSpPr>
          <p:spPr bwMode="auto">
            <a:xfrm>
              <a:off x="3101691" y="3898900"/>
              <a:ext cx="39688" cy="247650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0" y="154"/>
                </a:cxn>
                <a:cxn ang="0">
                  <a:pos x="0" y="156"/>
                </a:cxn>
                <a:cxn ang="0">
                  <a:pos x="2" y="12"/>
                </a:cxn>
                <a:cxn ang="0">
                  <a:pos x="22" y="0"/>
                </a:cxn>
              </a:cxnLst>
              <a:rect l="0" t="0" r="r" b="b"/>
              <a:pathLst>
                <a:path w="25" h="156">
                  <a:moveTo>
                    <a:pt x="22" y="0"/>
                  </a:moveTo>
                  <a:cubicBezTo>
                    <a:pt x="25" y="54"/>
                    <a:pt x="24" y="128"/>
                    <a:pt x="20" y="154"/>
                  </a:cubicBezTo>
                  <a:lnTo>
                    <a:pt x="0" y="156"/>
                  </a:lnTo>
                  <a:lnTo>
                    <a:pt x="2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92963" name="Line 3"/>
            <p:cNvSpPr>
              <a:spLocks noChangeShapeType="1"/>
            </p:cNvSpPr>
            <p:nvPr/>
          </p:nvSpPr>
          <p:spPr bwMode="auto">
            <a:xfrm flipH="1">
              <a:off x="3100104" y="3686175"/>
              <a:ext cx="0" cy="92868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92965" name="Freeform 5"/>
            <p:cNvSpPr>
              <a:spLocks/>
            </p:cNvSpPr>
            <p:nvPr/>
          </p:nvSpPr>
          <p:spPr bwMode="auto">
            <a:xfrm>
              <a:off x="3133441" y="3854450"/>
              <a:ext cx="98425" cy="288925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62" y="182"/>
                </a:cxn>
                <a:cxn ang="0">
                  <a:pos x="0" y="180"/>
                </a:cxn>
                <a:cxn ang="0">
                  <a:pos x="2" y="26"/>
                </a:cxn>
                <a:cxn ang="0">
                  <a:pos x="60" y="0"/>
                </a:cxn>
              </a:cxnLst>
              <a:rect l="0" t="0" r="r" b="b"/>
              <a:pathLst>
                <a:path w="62" h="182">
                  <a:moveTo>
                    <a:pt x="60" y="0"/>
                  </a:moveTo>
                  <a:lnTo>
                    <a:pt x="62" y="182"/>
                  </a:lnTo>
                  <a:lnTo>
                    <a:pt x="0" y="180"/>
                  </a:lnTo>
                  <a:lnTo>
                    <a:pt x="2" y="2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92966" name="Line 6"/>
            <p:cNvSpPr>
              <a:spLocks noChangeShapeType="1"/>
            </p:cNvSpPr>
            <p:nvPr/>
          </p:nvSpPr>
          <p:spPr bwMode="auto">
            <a:xfrm>
              <a:off x="3176304" y="3609975"/>
              <a:ext cx="0" cy="107632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92968" name="Freeform 8"/>
            <p:cNvSpPr>
              <a:spLocks/>
            </p:cNvSpPr>
            <p:nvPr/>
          </p:nvSpPr>
          <p:spPr bwMode="auto">
            <a:xfrm>
              <a:off x="3228691" y="3790950"/>
              <a:ext cx="130175" cy="352425"/>
            </a:xfrm>
            <a:custGeom>
              <a:avLst/>
              <a:gdLst/>
              <a:ahLst/>
              <a:cxnLst>
                <a:cxn ang="0">
                  <a:pos x="78" y="220"/>
                </a:cxn>
                <a:cxn ang="0">
                  <a:pos x="0" y="222"/>
                </a:cxn>
                <a:cxn ang="0">
                  <a:pos x="0" y="38"/>
                </a:cxn>
                <a:cxn ang="0">
                  <a:pos x="76" y="0"/>
                </a:cxn>
                <a:cxn ang="0">
                  <a:pos x="78" y="220"/>
                </a:cxn>
              </a:cxnLst>
              <a:rect l="0" t="0" r="r" b="b"/>
              <a:pathLst>
                <a:path w="78" h="222">
                  <a:moveTo>
                    <a:pt x="78" y="220"/>
                  </a:moveTo>
                  <a:lnTo>
                    <a:pt x="0" y="222"/>
                  </a:lnTo>
                  <a:lnTo>
                    <a:pt x="0" y="38"/>
                  </a:lnTo>
                  <a:lnTo>
                    <a:pt x="76" y="0"/>
                  </a:lnTo>
                  <a:lnTo>
                    <a:pt x="78" y="22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92969" name="Line 9"/>
            <p:cNvSpPr>
              <a:spLocks noChangeShapeType="1"/>
            </p:cNvSpPr>
            <p:nvPr/>
          </p:nvSpPr>
          <p:spPr bwMode="auto">
            <a:xfrm>
              <a:off x="3285841" y="3505200"/>
              <a:ext cx="0" cy="12954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92971" name="Freeform 11"/>
            <p:cNvSpPr>
              <a:spLocks/>
            </p:cNvSpPr>
            <p:nvPr/>
          </p:nvSpPr>
          <p:spPr bwMode="auto">
            <a:xfrm>
              <a:off x="3355691" y="3708400"/>
              <a:ext cx="190500" cy="434975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20" y="274"/>
                </a:cxn>
                <a:cxn ang="0">
                  <a:pos x="2" y="274"/>
                </a:cxn>
                <a:cxn ang="0">
                  <a:pos x="0" y="56"/>
                </a:cxn>
                <a:cxn ang="0">
                  <a:pos x="120" y="0"/>
                </a:cxn>
              </a:cxnLst>
              <a:rect l="0" t="0" r="r" b="b"/>
              <a:pathLst>
                <a:path w="120" h="274">
                  <a:moveTo>
                    <a:pt x="120" y="0"/>
                  </a:moveTo>
                  <a:lnTo>
                    <a:pt x="120" y="274"/>
                  </a:lnTo>
                  <a:lnTo>
                    <a:pt x="2" y="274"/>
                  </a:lnTo>
                  <a:lnTo>
                    <a:pt x="0" y="56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92972" name="Line 12"/>
            <p:cNvSpPr>
              <a:spLocks noChangeShapeType="1"/>
            </p:cNvSpPr>
            <p:nvPr/>
          </p:nvSpPr>
          <p:spPr bwMode="auto">
            <a:xfrm>
              <a:off x="3438241" y="3352800"/>
              <a:ext cx="0" cy="16002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92974" name="Freeform 14"/>
            <p:cNvSpPr>
              <a:spLocks/>
            </p:cNvSpPr>
            <p:nvPr/>
          </p:nvSpPr>
          <p:spPr bwMode="auto">
            <a:xfrm>
              <a:off x="3543016" y="3657600"/>
              <a:ext cx="123825" cy="485775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2" y="306"/>
                </a:cxn>
                <a:cxn ang="0">
                  <a:pos x="0" y="306"/>
                </a:cxn>
                <a:cxn ang="0">
                  <a:pos x="0" y="30"/>
                </a:cxn>
                <a:cxn ang="0">
                  <a:pos x="72" y="0"/>
                </a:cxn>
              </a:cxnLst>
              <a:rect l="0" t="0" r="r" b="b"/>
              <a:pathLst>
                <a:path w="72" h="306">
                  <a:moveTo>
                    <a:pt x="72" y="0"/>
                  </a:moveTo>
                  <a:lnTo>
                    <a:pt x="72" y="306"/>
                  </a:lnTo>
                  <a:lnTo>
                    <a:pt x="0" y="306"/>
                  </a:lnTo>
                  <a:lnTo>
                    <a:pt x="0" y="3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92975" name="Line 15"/>
            <p:cNvSpPr>
              <a:spLocks noChangeShapeType="1"/>
            </p:cNvSpPr>
            <p:nvPr/>
          </p:nvSpPr>
          <p:spPr bwMode="auto">
            <a:xfrm>
              <a:off x="3095341" y="4138613"/>
              <a:ext cx="57150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92986" name="Line 26"/>
            <p:cNvSpPr>
              <a:spLocks noChangeShapeType="1"/>
            </p:cNvSpPr>
            <p:nvPr/>
          </p:nvSpPr>
          <p:spPr bwMode="auto">
            <a:xfrm flipH="1">
              <a:off x="3090579" y="3124200"/>
              <a:ext cx="576262" cy="576263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92987" name="Line 27"/>
            <p:cNvSpPr>
              <a:spLocks noChangeShapeType="1"/>
            </p:cNvSpPr>
            <p:nvPr/>
          </p:nvSpPr>
          <p:spPr bwMode="auto">
            <a:xfrm flipH="1" flipV="1">
              <a:off x="3100104" y="4619625"/>
              <a:ext cx="566737" cy="56197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92988" name="Line 28"/>
            <p:cNvSpPr>
              <a:spLocks noChangeShapeType="1"/>
            </p:cNvSpPr>
            <p:nvPr/>
          </p:nvSpPr>
          <p:spPr bwMode="auto">
            <a:xfrm>
              <a:off x="3095341" y="4371975"/>
              <a:ext cx="571500" cy="29527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92989" name="Line 29"/>
            <p:cNvSpPr>
              <a:spLocks noChangeShapeType="1"/>
            </p:cNvSpPr>
            <p:nvPr/>
          </p:nvSpPr>
          <p:spPr bwMode="auto">
            <a:xfrm flipV="1">
              <a:off x="3095341" y="3652838"/>
              <a:ext cx="566738" cy="2667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92995" name="Line 35"/>
            <p:cNvSpPr>
              <a:spLocks noChangeShapeType="1"/>
            </p:cNvSpPr>
            <p:nvPr/>
          </p:nvSpPr>
          <p:spPr bwMode="auto">
            <a:xfrm>
              <a:off x="3666841" y="3124200"/>
              <a:ext cx="0" cy="20574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92997" name="Text Box 37"/>
            <p:cNvSpPr txBox="1">
              <a:spLocks noChangeArrowheads="1"/>
            </p:cNvSpPr>
            <p:nvPr/>
          </p:nvSpPr>
          <p:spPr bwMode="auto">
            <a:xfrm>
              <a:off x="2676241" y="2447925"/>
              <a:ext cx="92525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lang="en-US" sz="2000" b="1">
                  <a:latin typeface="+mn-lt"/>
                </a:rPr>
                <a:t>Image</a:t>
              </a:r>
            </a:p>
            <a:p>
              <a:pPr>
                <a:spcBef>
                  <a:spcPct val="0"/>
                </a:spcBef>
                <a:buClrTx/>
              </a:pPr>
              <a:r>
                <a:rPr lang="en-US" sz="2000" b="1">
                  <a:latin typeface="+mn-lt"/>
                </a:rPr>
                <a:t>Plane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419441" y="3590925"/>
            <a:ext cx="1590959" cy="1238310"/>
            <a:chOff x="5419441" y="3590925"/>
            <a:chExt cx="1590959" cy="1238310"/>
          </a:xfrm>
        </p:grpSpPr>
        <p:sp>
          <p:nvSpPr>
            <p:cNvPr id="1192984" name="Oval 24"/>
            <p:cNvSpPr>
              <a:spLocks noChangeArrowheads="1"/>
            </p:cNvSpPr>
            <p:nvPr/>
          </p:nvSpPr>
          <p:spPr bwMode="auto">
            <a:xfrm>
              <a:off x="5419441" y="3590925"/>
              <a:ext cx="838200" cy="838200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92998" name="Text Box 38"/>
            <p:cNvSpPr txBox="1">
              <a:spLocks noChangeArrowheads="1"/>
            </p:cNvSpPr>
            <p:nvPr/>
          </p:nvSpPr>
          <p:spPr bwMode="auto">
            <a:xfrm>
              <a:off x="6029041" y="4429125"/>
              <a:ext cx="9813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lang="en-US" sz="2000" b="1">
                  <a:latin typeface="+mn-lt"/>
                </a:rPr>
                <a:t>Object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580991" y="3597275"/>
            <a:ext cx="3127375" cy="485775"/>
            <a:chOff x="2580991" y="3597275"/>
            <a:chExt cx="3127375" cy="485775"/>
          </a:xfrm>
        </p:grpSpPr>
        <p:sp>
          <p:nvSpPr>
            <p:cNvPr id="1192964" name="Line 4"/>
            <p:cNvSpPr>
              <a:spLocks noChangeShapeType="1"/>
            </p:cNvSpPr>
            <p:nvPr/>
          </p:nvSpPr>
          <p:spPr bwMode="auto">
            <a:xfrm flipV="1">
              <a:off x="2592104" y="3876675"/>
              <a:ext cx="2860675" cy="2063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92967" name="Line 7"/>
            <p:cNvSpPr>
              <a:spLocks noChangeShapeType="1"/>
            </p:cNvSpPr>
            <p:nvPr/>
          </p:nvSpPr>
          <p:spPr bwMode="auto">
            <a:xfrm flipV="1">
              <a:off x="2580991" y="3784600"/>
              <a:ext cx="2919413" cy="2889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92970" name="Line 10"/>
            <p:cNvSpPr>
              <a:spLocks noChangeShapeType="1"/>
            </p:cNvSpPr>
            <p:nvPr/>
          </p:nvSpPr>
          <p:spPr bwMode="auto">
            <a:xfrm flipV="1">
              <a:off x="2593691" y="3703638"/>
              <a:ext cx="2978150" cy="3603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92973" name="Line 13"/>
            <p:cNvSpPr>
              <a:spLocks noChangeShapeType="1"/>
            </p:cNvSpPr>
            <p:nvPr/>
          </p:nvSpPr>
          <p:spPr bwMode="auto">
            <a:xfrm flipV="1">
              <a:off x="2595279" y="3597275"/>
              <a:ext cx="3113087" cy="46831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49" name="Picture 48" descr="SCU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How Ray Tracing 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92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92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9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29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597400"/>
          </a:xfrm>
        </p:spPr>
        <p:txBody>
          <a:bodyPr/>
          <a:lstStyle/>
          <a:p>
            <a:r>
              <a:rPr lang="en-US" b="1" dirty="0"/>
              <a:t>Want to know: at what </a:t>
            </a:r>
            <a:r>
              <a:rPr lang="en-US" b="1" i="1" dirty="0"/>
              <a:t>point</a:t>
            </a:r>
            <a:r>
              <a:rPr lang="en-US" b="1" dirty="0"/>
              <a:t> </a:t>
            </a:r>
            <a:r>
              <a:rPr lang="en-US" b="1" dirty="0" smtClean="0"/>
              <a:t>p </a:t>
            </a:r>
            <a:r>
              <a:rPr lang="en-US" b="1" dirty="0"/>
              <a:t>does ray intersect triangle?</a:t>
            </a:r>
          </a:p>
          <a:p>
            <a:r>
              <a:rPr lang="en-US" b="1" dirty="0"/>
              <a:t>Compute lighting, reflected rays, shadowing </a:t>
            </a:r>
            <a:r>
              <a:rPr lang="en-US" b="1" i="1" dirty="0"/>
              <a:t>from that point</a:t>
            </a:r>
          </a:p>
        </p:txBody>
      </p:sp>
      <p:sp>
        <p:nvSpPr>
          <p:cNvPr id="1203204" name="Freeform 4"/>
          <p:cNvSpPr>
            <a:spLocks/>
          </p:cNvSpPr>
          <p:nvPr/>
        </p:nvSpPr>
        <p:spPr bwMode="auto">
          <a:xfrm>
            <a:off x="4724400" y="2819400"/>
            <a:ext cx="2133600" cy="2209800"/>
          </a:xfrm>
          <a:custGeom>
            <a:avLst/>
            <a:gdLst/>
            <a:ahLst/>
            <a:cxnLst>
              <a:cxn ang="0">
                <a:pos x="192" y="0"/>
              </a:cxn>
              <a:cxn ang="0">
                <a:pos x="0" y="1392"/>
              </a:cxn>
              <a:cxn ang="0">
                <a:pos x="1344" y="624"/>
              </a:cxn>
              <a:cxn ang="0">
                <a:pos x="192" y="0"/>
              </a:cxn>
            </a:cxnLst>
            <a:rect l="0" t="0" r="r" b="b"/>
            <a:pathLst>
              <a:path w="1344" h="1392">
                <a:moveTo>
                  <a:pt x="192" y="0"/>
                </a:moveTo>
                <a:lnTo>
                  <a:pt x="0" y="1392"/>
                </a:lnTo>
                <a:lnTo>
                  <a:pt x="1344" y="624"/>
                </a:lnTo>
                <a:lnTo>
                  <a:pt x="192" y="0"/>
                </a:lnTo>
                <a:close/>
              </a:path>
            </a:pathLst>
          </a:custGeom>
          <a:solidFill>
            <a:srgbClr val="0080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203205" name="Line 5"/>
          <p:cNvSpPr>
            <a:spLocks noChangeShapeType="1"/>
          </p:cNvSpPr>
          <p:nvPr/>
        </p:nvSpPr>
        <p:spPr bwMode="auto">
          <a:xfrm flipV="1">
            <a:off x="1676400" y="3200400"/>
            <a:ext cx="5791200" cy="1752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03207" name="Oval 7"/>
          <p:cNvSpPr>
            <a:spLocks noChangeArrowheads="1"/>
          </p:cNvSpPr>
          <p:nvPr/>
        </p:nvSpPr>
        <p:spPr bwMode="auto">
          <a:xfrm>
            <a:off x="1524000" y="4800600"/>
            <a:ext cx="304800" cy="304800"/>
          </a:xfrm>
          <a:prstGeom prst="ellipse">
            <a:avLst/>
          </a:prstGeom>
          <a:solidFill>
            <a:srgbClr val="FF313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03208" name="Freeform 8"/>
          <p:cNvSpPr>
            <a:spLocks/>
          </p:cNvSpPr>
          <p:nvPr/>
        </p:nvSpPr>
        <p:spPr bwMode="auto">
          <a:xfrm>
            <a:off x="5029200" y="2819400"/>
            <a:ext cx="1828800" cy="1600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0" y="1008"/>
              </a:cxn>
              <a:cxn ang="0">
                <a:pos x="1152" y="624"/>
              </a:cxn>
              <a:cxn ang="0">
                <a:pos x="0" y="0"/>
              </a:cxn>
            </a:cxnLst>
            <a:rect l="0" t="0" r="r" b="b"/>
            <a:pathLst>
              <a:path w="1152" h="1008">
                <a:moveTo>
                  <a:pt x="0" y="0"/>
                </a:moveTo>
                <a:lnTo>
                  <a:pt x="480" y="1008"/>
                </a:lnTo>
                <a:lnTo>
                  <a:pt x="1152" y="624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203209" name="Oval 9"/>
          <p:cNvSpPr>
            <a:spLocks noChangeArrowheads="1"/>
          </p:cNvSpPr>
          <p:nvPr/>
        </p:nvSpPr>
        <p:spPr bwMode="auto">
          <a:xfrm>
            <a:off x="5434013" y="3716338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03210" name="Oval 10"/>
          <p:cNvSpPr>
            <a:spLocks noChangeArrowheads="1"/>
          </p:cNvSpPr>
          <p:nvPr/>
        </p:nvSpPr>
        <p:spPr bwMode="auto">
          <a:xfrm>
            <a:off x="4953000" y="2743200"/>
            <a:ext cx="152400" cy="152400"/>
          </a:xfrm>
          <a:prstGeom prst="ellipse">
            <a:avLst/>
          </a:prstGeom>
          <a:solidFill>
            <a:srgbClr val="4D4D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03211" name="Oval 11"/>
          <p:cNvSpPr>
            <a:spLocks noChangeArrowheads="1"/>
          </p:cNvSpPr>
          <p:nvPr/>
        </p:nvSpPr>
        <p:spPr bwMode="auto">
          <a:xfrm>
            <a:off x="6781800" y="3733800"/>
            <a:ext cx="152400" cy="152400"/>
          </a:xfrm>
          <a:prstGeom prst="ellipse">
            <a:avLst/>
          </a:prstGeom>
          <a:solidFill>
            <a:srgbClr val="4D4D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03212" name="Oval 12"/>
          <p:cNvSpPr>
            <a:spLocks noChangeArrowheads="1"/>
          </p:cNvSpPr>
          <p:nvPr/>
        </p:nvSpPr>
        <p:spPr bwMode="auto">
          <a:xfrm>
            <a:off x="4648200" y="4953000"/>
            <a:ext cx="152400" cy="152400"/>
          </a:xfrm>
          <a:prstGeom prst="ellipse">
            <a:avLst/>
          </a:prstGeom>
          <a:solidFill>
            <a:srgbClr val="4D4D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03213" name="Rectangle 13"/>
          <p:cNvSpPr>
            <a:spLocks noChangeArrowheads="1"/>
          </p:cNvSpPr>
          <p:nvPr/>
        </p:nvSpPr>
        <p:spPr bwMode="auto">
          <a:xfrm>
            <a:off x="1066800" y="4314825"/>
            <a:ext cx="4299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400" b="1">
                <a:latin typeface="+mn-lt"/>
              </a:rPr>
              <a:t>r</a:t>
            </a:r>
            <a:r>
              <a:rPr lang="en-US" sz="2400" b="1" baseline="-25000">
                <a:latin typeface="+mn-lt"/>
              </a:rPr>
              <a:t>o</a:t>
            </a:r>
            <a:endParaRPr lang="en-US" sz="2400" b="1">
              <a:latin typeface="+mn-lt"/>
            </a:endParaRPr>
          </a:p>
        </p:txBody>
      </p:sp>
      <p:sp>
        <p:nvSpPr>
          <p:cNvPr id="1203214" name="Rectangle 14"/>
          <p:cNvSpPr>
            <a:spLocks noChangeArrowheads="1"/>
          </p:cNvSpPr>
          <p:nvPr/>
        </p:nvSpPr>
        <p:spPr bwMode="auto">
          <a:xfrm>
            <a:off x="3048000" y="3857625"/>
            <a:ext cx="4299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400" b="1">
                <a:latin typeface="+mn-lt"/>
              </a:rPr>
              <a:t>r</a:t>
            </a:r>
            <a:r>
              <a:rPr lang="en-US" sz="2400" b="1" baseline="-25000">
                <a:latin typeface="+mn-lt"/>
              </a:rPr>
              <a:t>d</a:t>
            </a:r>
            <a:endParaRPr lang="en-US" sz="2400" b="1">
              <a:latin typeface="+mn-lt"/>
            </a:endParaRPr>
          </a:p>
        </p:txBody>
      </p:sp>
      <p:sp>
        <p:nvSpPr>
          <p:cNvPr id="1203215" name="Rectangle 15"/>
          <p:cNvSpPr>
            <a:spLocks noChangeArrowheads="1"/>
          </p:cNvSpPr>
          <p:nvPr/>
        </p:nvSpPr>
        <p:spPr bwMode="auto">
          <a:xfrm>
            <a:off x="6096000" y="4495800"/>
            <a:ext cx="1236236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000" b="1">
                <a:latin typeface="+mn-lt"/>
              </a:rPr>
              <a:t>&lt;?, ?, ?&gt;</a:t>
            </a:r>
          </a:p>
          <a:p>
            <a:pPr>
              <a:spcBef>
                <a:spcPct val="0"/>
              </a:spcBef>
              <a:buClrTx/>
            </a:pPr>
            <a:r>
              <a:rPr lang="en-US" sz="2000" b="1">
                <a:latin typeface="+mn-lt"/>
              </a:rPr>
              <a:t>(t = ???)</a:t>
            </a:r>
          </a:p>
        </p:txBody>
      </p:sp>
      <p:sp>
        <p:nvSpPr>
          <p:cNvPr id="1203216" name="Line 16"/>
          <p:cNvSpPr>
            <a:spLocks noChangeShapeType="1"/>
          </p:cNvSpPr>
          <p:nvPr/>
        </p:nvSpPr>
        <p:spPr bwMode="auto">
          <a:xfrm flipH="1" flipV="1">
            <a:off x="5638800" y="3886200"/>
            <a:ext cx="9144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>
            <a:outerShdw dist="40161" dir="6506097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03217" name="Rectangle 17"/>
          <p:cNvSpPr>
            <a:spLocks noChangeArrowheads="1"/>
          </p:cNvSpPr>
          <p:nvPr/>
        </p:nvSpPr>
        <p:spPr bwMode="auto">
          <a:xfrm>
            <a:off x="5181600" y="3368675"/>
            <a:ext cx="1021433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000" b="1" dirty="0" smtClean="0">
                <a:latin typeface="+mn-lt"/>
              </a:rPr>
              <a:t>p = </a:t>
            </a:r>
            <a:r>
              <a:rPr lang="en-US" sz="2000" i="1" dirty="0" err="1" smtClean="0"/>
              <a:t>t</a:t>
            </a:r>
            <a:r>
              <a:rPr lang="en-US" sz="2000" baseline="-25000" dirty="0" err="1" smtClean="0"/>
              <a:t>min</a:t>
            </a:r>
            <a:endParaRPr lang="en-US" sz="2000" dirty="0" smtClean="0"/>
          </a:p>
          <a:p>
            <a:pPr>
              <a:spcBef>
                <a:spcPct val="0"/>
              </a:spcBef>
              <a:buClrTx/>
            </a:pPr>
            <a:endParaRPr lang="en-US" sz="2000" b="1" dirty="0">
              <a:latin typeface="+mn-lt"/>
            </a:endParaRPr>
          </a:p>
        </p:txBody>
      </p:sp>
      <p:sp>
        <p:nvSpPr>
          <p:cNvPr id="1203218" name="Line 18"/>
          <p:cNvSpPr>
            <a:spLocks noChangeShapeType="1"/>
          </p:cNvSpPr>
          <p:nvPr/>
        </p:nvSpPr>
        <p:spPr bwMode="auto">
          <a:xfrm flipH="1">
            <a:off x="4654550" y="3806825"/>
            <a:ext cx="817563" cy="681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1676400" y="3819525"/>
            <a:ext cx="1943100" cy="1133475"/>
            <a:chOff x="1676400" y="3819525"/>
            <a:chExt cx="1943100" cy="1133475"/>
          </a:xfrm>
        </p:grpSpPr>
        <p:sp>
          <p:nvSpPr>
            <p:cNvPr id="1203206" name="Line 6"/>
            <p:cNvSpPr>
              <a:spLocks noChangeShapeType="1"/>
            </p:cNvSpPr>
            <p:nvPr/>
          </p:nvSpPr>
          <p:spPr bwMode="auto">
            <a:xfrm flipV="1">
              <a:off x="1676400" y="4371975"/>
              <a:ext cx="1943100" cy="581025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8000"/>
                </a:solidFill>
                <a:latin typeface="+mn-lt"/>
              </a:endParaRPr>
            </a:p>
          </p:txBody>
        </p:sp>
        <p:sp>
          <p:nvSpPr>
            <p:cNvPr id="1203219" name="Line 19"/>
            <p:cNvSpPr>
              <a:spLocks noChangeShapeType="1"/>
            </p:cNvSpPr>
            <p:nvPr/>
          </p:nvSpPr>
          <p:spPr bwMode="auto">
            <a:xfrm flipV="1">
              <a:off x="3190875" y="3819525"/>
              <a:ext cx="76200" cy="7620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03220" name="Line 20"/>
            <p:cNvSpPr>
              <a:spLocks noChangeShapeType="1"/>
            </p:cNvSpPr>
            <p:nvPr/>
          </p:nvSpPr>
          <p:spPr bwMode="auto">
            <a:xfrm>
              <a:off x="3267075" y="3819525"/>
              <a:ext cx="76200" cy="7620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" name="Group 22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25" name="Picture 24" descr="SCU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Ray/Triangle Intersection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597400"/>
          </a:xfrm>
        </p:spPr>
        <p:txBody>
          <a:bodyPr/>
          <a:lstStyle/>
          <a:p>
            <a:r>
              <a:rPr lang="en-US" b="1" dirty="0"/>
              <a:t>We’ll use triangles for </a:t>
            </a:r>
            <a:r>
              <a:rPr lang="en-US" b="1" dirty="0" smtClean="0"/>
              <a:t>lights</a:t>
            </a:r>
          </a:p>
          <a:p>
            <a:r>
              <a:rPr lang="en-US" b="1" dirty="0" smtClean="0"/>
              <a:t>Can build </a:t>
            </a:r>
            <a:r>
              <a:rPr lang="en-US" b="1" dirty="0"/>
              <a:t>complex shapes from triangles</a:t>
            </a:r>
          </a:p>
          <a:p>
            <a:r>
              <a:rPr lang="en-US" b="1" dirty="0"/>
              <a:t>Some lighting terms</a:t>
            </a:r>
          </a:p>
          <a:p>
            <a:endParaRPr lang="en-US" b="1" dirty="0"/>
          </a:p>
        </p:txBody>
      </p:sp>
      <p:sp>
        <p:nvSpPr>
          <p:cNvPr id="1213445" name="Line 5"/>
          <p:cNvSpPr>
            <a:spLocks noChangeShapeType="1"/>
          </p:cNvSpPr>
          <p:nvPr/>
        </p:nvSpPr>
        <p:spPr bwMode="auto">
          <a:xfrm flipV="1">
            <a:off x="4826000" y="4076700"/>
            <a:ext cx="1149350" cy="1409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13446" name="Line 6"/>
          <p:cNvSpPr>
            <a:spLocks noChangeShapeType="1"/>
          </p:cNvSpPr>
          <p:nvPr/>
        </p:nvSpPr>
        <p:spPr bwMode="auto">
          <a:xfrm flipH="1">
            <a:off x="4826000" y="3949700"/>
            <a:ext cx="2555875" cy="1536700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13447" name="Text Box 7"/>
          <p:cNvSpPr txBox="1">
            <a:spLocks noChangeArrowheads="1"/>
          </p:cNvSpPr>
          <p:nvPr/>
        </p:nvSpPr>
        <p:spPr bwMode="auto">
          <a:xfrm flipH="1">
            <a:off x="7526338" y="2946400"/>
            <a:ext cx="7328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400" b="1">
                <a:latin typeface="+mn-lt"/>
              </a:rPr>
              <a:t>Eye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 rot="19496155" flipH="1">
            <a:off x="7381875" y="3436937"/>
            <a:ext cx="641350" cy="528638"/>
            <a:chOff x="1584" y="2064"/>
            <a:chExt cx="291" cy="240"/>
          </a:xfrm>
        </p:grpSpPr>
        <p:sp>
          <p:nvSpPr>
            <p:cNvPr id="1213449" name="Line 9"/>
            <p:cNvSpPr>
              <a:spLocks noChangeShapeType="1"/>
            </p:cNvSpPr>
            <p:nvPr/>
          </p:nvSpPr>
          <p:spPr bwMode="auto">
            <a:xfrm flipV="1">
              <a:off x="1584" y="2064"/>
              <a:ext cx="288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13450" name="Line 10"/>
            <p:cNvSpPr>
              <a:spLocks noChangeShapeType="1"/>
            </p:cNvSpPr>
            <p:nvPr/>
          </p:nvSpPr>
          <p:spPr bwMode="auto">
            <a:xfrm>
              <a:off x="1584" y="2208"/>
              <a:ext cx="28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13451" name="Freeform 11"/>
            <p:cNvSpPr>
              <a:spLocks/>
            </p:cNvSpPr>
            <p:nvPr/>
          </p:nvSpPr>
          <p:spPr bwMode="auto">
            <a:xfrm>
              <a:off x="1794" y="2094"/>
              <a:ext cx="81" cy="19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57" y="36"/>
                </a:cxn>
                <a:cxn ang="0">
                  <a:pos x="42" y="177"/>
                </a:cxn>
                <a:cxn ang="0">
                  <a:pos x="21" y="189"/>
                </a:cxn>
                <a:cxn ang="0">
                  <a:pos x="9" y="162"/>
                </a:cxn>
                <a:cxn ang="0">
                  <a:pos x="6" y="153"/>
                </a:cxn>
                <a:cxn ang="0">
                  <a:pos x="6" y="60"/>
                </a:cxn>
                <a:cxn ang="0">
                  <a:pos x="24" y="0"/>
                </a:cxn>
              </a:cxnLst>
              <a:rect l="0" t="0" r="r" b="b"/>
              <a:pathLst>
                <a:path w="81" h="193">
                  <a:moveTo>
                    <a:pt x="24" y="0"/>
                  </a:moveTo>
                  <a:cubicBezTo>
                    <a:pt x="42" y="6"/>
                    <a:pt x="51" y="18"/>
                    <a:pt x="57" y="36"/>
                  </a:cubicBezTo>
                  <a:cubicBezTo>
                    <a:pt x="57" y="48"/>
                    <a:pt x="81" y="151"/>
                    <a:pt x="42" y="177"/>
                  </a:cubicBezTo>
                  <a:cubicBezTo>
                    <a:pt x="38" y="190"/>
                    <a:pt x="34" y="193"/>
                    <a:pt x="21" y="189"/>
                  </a:cubicBezTo>
                  <a:cubicBezTo>
                    <a:pt x="11" y="175"/>
                    <a:pt x="16" y="183"/>
                    <a:pt x="9" y="162"/>
                  </a:cubicBezTo>
                  <a:cubicBezTo>
                    <a:pt x="8" y="159"/>
                    <a:pt x="6" y="153"/>
                    <a:pt x="6" y="153"/>
                  </a:cubicBezTo>
                  <a:cubicBezTo>
                    <a:pt x="0" y="114"/>
                    <a:pt x="0" y="120"/>
                    <a:pt x="6" y="60"/>
                  </a:cubicBezTo>
                  <a:cubicBezTo>
                    <a:pt x="8" y="40"/>
                    <a:pt x="34" y="2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1213452" name="Rectangle 12"/>
          <p:cNvSpPr>
            <a:spLocks noChangeArrowheads="1"/>
          </p:cNvSpPr>
          <p:nvPr/>
        </p:nvSpPr>
        <p:spPr bwMode="auto">
          <a:xfrm flipH="1">
            <a:off x="5743575" y="5003800"/>
            <a:ext cx="389850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400" b="1">
                <a:latin typeface="+mn-lt"/>
              </a:rPr>
              <a:t>V</a:t>
            </a:r>
          </a:p>
        </p:txBody>
      </p:sp>
      <p:sp>
        <p:nvSpPr>
          <p:cNvPr id="1213453" name="Line 13"/>
          <p:cNvSpPr>
            <a:spLocks noChangeShapeType="1"/>
          </p:cNvSpPr>
          <p:nvPr/>
        </p:nvSpPr>
        <p:spPr bwMode="auto">
          <a:xfrm flipH="1">
            <a:off x="4826000" y="4627562"/>
            <a:ext cx="1430338" cy="858838"/>
          </a:xfrm>
          <a:prstGeom prst="line">
            <a:avLst/>
          </a:prstGeom>
          <a:noFill/>
          <a:ln w="38100">
            <a:solidFill>
              <a:schemeClr val="bg1">
                <a:lumMod val="75000"/>
              </a:schemeClr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13454" name="Rectangle 14"/>
          <p:cNvSpPr>
            <a:spLocks noChangeArrowheads="1"/>
          </p:cNvSpPr>
          <p:nvPr/>
        </p:nvSpPr>
        <p:spPr bwMode="auto">
          <a:xfrm flipH="1">
            <a:off x="5284788" y="4165600"/>
            <a:ext cx="407484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400" b="1">
                <a:latin typeface="+mn-lt"/>
              </a:rPr>
              <a:t>R</a:t>
            </a:r>
          </a:p>
        </p:txBody>
      </p:sp>
      <p:sp>
        <p:nvSpPr>
          <p:cNvPr id="1213455" name="Rectangle 15"/>
          <p:cNvSpPr>
            <a:spLocks noChangeArrowheads="1"/>
          </p:cNvSpPr>
          <p:nvPr/>
        </p:nvSpPr>
        <p:spPr bwMode="auto">
          <a:xfrm flipH="1">
            <a:off x="4602163" y="3175000"/>
            <a:ext cx="407484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400" b="1">
                <a:latin typeface="+mn-lt"/>
              </a:rPr>
              <a:t>N</a:t>
            </a:r>
          </a:p>
        </p:txBody>
      </p:sp>
      <p:sp>
        <p:nvSpPr>
          <p:cNvPr id="1213456" name="Rectangle 16"/>
          <p:cNvSpPr>
            <a:spLocks noChangeArrowheads="1"/>
          </p:cNvSpPr>
          <p:nvPr/>
        </p:nvSpPr>
        <p:spPr bwMode="auto">
          <a:xfrm flipH="1">
            <a:off x="3978275" y="4165600"/>
            <a:ext cx="269626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400" b="1">
                <a:latin typeface="+mn-lt"/>
              </a:rPr>
              <a:t>I</a:t>
            </a:r>
          </a:p>
        </p:txBody>
      </p:sp>
      <p:sp>
        <p:nvSpPr>
          <p:cNvPr id="1213457" name="Line 17"/>
          <p:cNvSpPr>
            <a:spLocks noChangeShapeType="1"/>
          </p:cNvSpPr>
          <p:nvPr/>
        </p:nvSpPr>
        <p:spPr bwMode="auto">
          <a:xfrm rot="5400000" flipV="1">
            <a:off x="2491582" y="3509168"/>
            <a:ext cx="304800" cy="4603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13458" name="Line 18"/>
          <p:cNvSpPr>
            <a:spLocks noChangeShapeType="1"/>
          </p:cNvSpPr>
          <p:nvPr/>
        </p:nvSpPr>
        <p:spPr bwMode="auto">
          <a:xfrm rot="-8100000" flipH="1" flipV="1">
            <a:off x="2762251" y="3406774"/>
            <a:ext cx="228600" cy="1047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13459" name="Line 19"/>
          <p:cNvSpPr>
            <a:spLocks noChangeShapeType="1"/>
          </p:cNvSpPr>
          <p:nvPr/>
        </p:nvSpPr>
        <p:spPr bwMode="auto">
          <a:xfrm rot="-10800000" flipH="1" flipV="1">
            <a:off x="2971800" y="3303587"/>
            <a:ext cx="180975" cy="18256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13460" name="Line 20"/>
          <p:cNvSpPr>
            <a:spLocks noChangeShapeType="1"/>
          </p:cNvSpPr>
          <p:nvPr/>
        </p:nvSpPr>
        <p:spPr bwMode="auto">
          <a:xfrm rot="-13500000" flipH="1" flipV="1">
            <a:off x="3276600" y="2998787"/>
            <a:ext cx="180975" cy="1809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13461" name="Line 21"/>
          <p:cNvSpPr>
            <a:spLocks noChangeShapeType="1"/>
          </p:cNvSpPr>
          <p:nvPr/>
        </p:nvSpPr>
        <p:spPr bwMode="auto">
          <a:xfrm rot="16200000" flipH="1">
            <a:off x="3176587" y="3127375"/>
            <a:ext cx="123825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13462" name="Line 22"/>
          <p:cNvSpPr>
            <a:spLocks noChangeShapeType="1"/>
          </p:cNvSpPr>
          <p:nvPr/>
        </p:nvSpPr>
        <p:spPr bwMode="auto">
          <a:xfrm flipH="1" flipV="1">
            <a:off x="3252788" y="3562350"/>
            <a:ext cx="1573212" cy="1924050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13463" name="Line 23"/>
          <p:cNvSpPr>
            <a:spLocks noChangeShapeType="1"/>
          </p:cNvSpPr>
          <p:nvPr/>
        </p:nvSpPr>
        <p:spPr bwMode="auto">
          <a:xfrm flipH="1" flipV="1">
            <a:off x="4826000" y="3694112"/>
            <a:ext cx="0" cy="1792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13464" name="Line 24"/>
          <p:cNvSpPr>
            <a:spLocks noChangeShapeType="1"/>
          </p:cNvSpPr>
          <p:nvPr/>
        </p:nvSpPr>
        <p:spPr bwMode="auto">
          <a:xfrm flipH="1" flipV="1">
            <a:off x="3675063" y="4076700"/>
            <a:ext cx="1150937" cy="1409700"/>
          </a:xfrm>
          <a:prstGeom prst="line">
            <a:avLst/>
          </a:prstGeom>
          <a:noFill/>
          <a:ln w="38100">
            <a:solidFill>
              <a:schemeClr val="bg1">
                <a:lumMod val="75000"/>
              </a:schemeClr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13465" name="Line 25"/>
          <p:cNvSpPr>
            <a:spLocks noChangeShapeType="1"/>
          </p:cNvSpPr>
          <p:nvPr/>
        </p:nvSpPr>
        <p:spPr bwMode="auto">
          <a:xfrm flipH="1" flipV="1">
            <a:off x="5997575" y="4921250"/>
            <a:ext cx="76200" cy="762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13466" name="Line 26"/>
          <p:cNvSpPr>
            <a:spLocks noChangeShapeType="1"/>
          </p:cNvSpPr>
          <p:nvPr/>
        </p:nvSpPr>
        <p:spPr bwMode="auto">
          <a:xfrm flipH="1">
            <a:off x="5921375" y="4921250"/>
            <a:ext cx="76200" cy="762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13467" name="Line 27"/>
          <p:cNvSpPr>
            <a:spLocks noChangeShapeType="1"/>
          </p:cNvSpPr>
          <p:nvPr/>
        </p:nvSpPr>
        <p:spPr bwMode="auto">
          <a:xfrm flipH="1" flipV="1">
            <a:off x="5538788" y="4089400"/>
            <a:ext cx="76200" cy="762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13468" name="Line 28"/>
          <p:cNvSpPr>
            <a:spLocks noChangeShapeType="1"/>
          </p:cNvSpPr>
          <p:nvPr/>
        </p:nvSpPr>
        <p:spPr bwMode="auto">
          <a:xfrm flipH="1">
            <a:off x="5462588" y="4089400"/>
            <a:ext cx="76200" cy="762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13469" name="Line 29"/>
          <p:cNvSpPr>
            <a:spLocks noChangeShapeType="1"/>
          </p:cNvSpPr>
          <p:nvPr/>
        </p:nvSpPr>
        <p:spPr bwMode="auto">
          <a:xfrm flipH="1" flipV="1">
            <a:off x="4852988" y="3098800"/>
            <a:ext cx="76200" cy="762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13470" name="Line 30"/>
          <p:cNvSpPr>
            <a:spLocks noChangeShapeType="1"/>
          </p:cNvSpPr>
          <p:nvPr/>
        </p:nvSpPr>
        <p:spPr bwMode="auto">
          <a:xfrm flipH="1">
            <a:off x="4776788" y="3098800"/>
            <a:ext cx="76200" cy="762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13471" name="Line 31"/>
          <p:cNvSpPr>
            <a:spLocks noChangeShapeType="1"/>
          </p:cNvSpPr>
          <p:nvPr/>
        </p:nvSpPr>
        <p:spPr bwMode="auto">
          <a:xfrm flipH="1" flipV="1">
            <a:off x="4243388" y="4089400"/>
            <a:ext cx="76200" cy="762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13472" name="Line 32"/>
          <p:cNvSpPr>
            <a:spLocks noChangeShapeType="1"/>
          </p:cNvSpPr>
          <p:nvPr/>
        </p:nvSpPr>
        <p:spPr bwMode="auto">
          <a:xfrm flipH="1">
            <a:off x="4167188" y="4089400"/>
            <a:ext cx="76200" cy="762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13474" name="Rectangle 34"/>
          <p:cNvSpPr>
            <a:spLocks noChangeArrowheads="1"/>
          </p:cNvSpPr>
          <p:nvPr/>
        </p:nvSpPr>
        <p:spPr bwMode="auto">
          <a:xfrm flipH="1">
            <a:off x="1371600" y="2865437"/>
            <a:ext cx="934871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400" b="1">
                <a:latin typeface="+mn-lt"/>
              </a:rPr>
              <a:t>Light</a:t>
            </a:r>
          </a:p>
        </p:txBody>
      </p:sp>
      <p:sp>
        <p:nvSpPr>
          <p:cNvPr id="1213475" name="Freeform 35"/>
          <p:cNvSpPr>
            <a:spLocks/>
          </p:cNvSpPr>
          <p:nvPr/>
        </p:nvSpPr>
        <p:spPr bwMode="auto">
          <a:xfrm>
            <a:off x="2438400" y="2846387"/>
            <a:ext cx="762000" cy="457200"/>
          </a:xfrm>
          <a:custGeom>
            <a:avLst/>
            <a:gdLst/>
            <a:ahLst/>
            <a:cxnLst>
              <a:cxn ang="0">
                <a:pos x="432" y="0"/>
              </a:cxn>
              <a:cxn ang="0">
                <a:pos x="0" y="288"/>
              </a:cxn>
              <a:cxn ang="0">
                <a:pos x="480" y="96"/>
              </a:cxn>
              <a:cxn ang="0">
                <a:pos x="432" y="0"/>
              </a:cxn>
            </a:cxnLst>
            <a:rect l="0" t="0" r="r" b="b"/>
            <a:pathLst>
              <a:path w="480" h="288">
                <a:moveTo>
                  <a:pt x="432" y="0"/>
                </a:moveTo>
                <a:lnTo>
                  <a:pt x="0" y="288"/>
                </a:lnTo>
                <a:lnTo>
                  <a:pt x="480" y="96"/>
                </a:lnTo>
                <a:lnTo>
                  <a:pt x="432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grpSp>
        <p:nvGrpSpPr>
          <p:cNvPr id="3" name="Group 37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40" name="Picture 39" descr="SCU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[4]: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General Notation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597400"/>
          </a:xfrm>
        </p:spPr>
        <p:txBody>
          <a:bodyPr/>
          <a:lstStyle/>
          <a:p>
            <a:r>
              <a:rPr lang="en-US" b="1" dirty="0"/>
              <a:t>Recursive ray </a:t>
            </a:r>
            <a:r>
              <a:rPr lang="en-US" b="1" dirty="0" smtClean="0"/>
              <a:t>evaluation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Generates </a:t>
            </a:r>
            <a:r>
              <a:rPr lang="en-US" b="1" u="sng" dirty="0" smtClean="0"/>
              <a:t>ray tree</a:t>
            </a:r>
            <a:r>
              <a:rPr lang="en-US" b="1" dirty="0" smtClean="0"/>
              <a:t> shown at right</a:t>
            </a:r>
            <a:endParaRPr lang="en-US" b="1" u="sng" dirty="0"/>
          </a:p>
        </p:txBody>
      </p:sp>
      <p:sp>
        <p:nvSpPr>
          <p:cNvPr id="1227780" name="Text Box 4"/>
          <p:cNvSpPr txBox="1">
            <a:spLocks noChangeArrowheads="1"/>
          </p:cNvSpPr>
          <p:nvPr/>
        </p:nvSpPr>
        <p:spPr bwMode="auto">
          <a:xfrm>
            <a:off x="955675" y="2209800"/>
            <a:ext cx="603242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2000" b="1" dirty="0" err="1">
                <a:latin typeface="Courier New" pitchFamily="49" charset="0"/>
              </a:rPr>
              <a:t>rayTrace</a:t>
            </a:r>
            <a:r>
              <a:rPr lang="en-US" sz="2000" b="1" dirty="0">
                <a:latin typeface="Courier New" pitchFamily="49" charset="0"/>
              </a:rPr>
              <a:t>(ray) {</a:t>
            </a:r>
          </a:p>
          <a:p>
            <a:pPr>
              <a:spcBef>
                <a:spcPct val="0"/>
              </a:spcBef>
              <a:buClrTx/>
            </a:pPr>
            <a:r>
              <a:rPr lang="en-US" sz="2000" b="1" dirty="0">
                <a:latin typeface="Courier New" pitchFamily="49" charset="0"/>
              </a:rPr>
              <a:t>    </a:t>
            </a:r>
            <a:r>
              <a:rPr lang="en-US" sz="2000" b="1" dirty="0" err="1">
                <a:latin typeface="Courier New" pitchFamily="49" charset="0"/>
              </a:rPr>
              <a:t>hitObject</a:t>
            </a:r>
            <a:r>
              <a:rPr lang="en-US" sz="2000" b="1" dirty="0">
                <a:latin typeface="Courier New" pitchFamily="49" charset="0"/>
              </a:rPr>
              <a:t>(ray, p, n, triangle);</a:t>
            </a:r>
          </a:p>
          <a:p>
            <a:pPr>
              <a:spcBef>
                <a:spcPct val="0"/>
              </a:spcBef>
              <a:buClrTx/>
            </a:pPr>
            <a:r>
              <a:rPr lang="en-US" sz="2000" b="1" dirty="0">
                <a:latin typeface="Courier New" pitchFamily="49" charset="0"/>
              </a:rPr>
              <a:t>    color = object color;</a:t>
            </a:r>
          </a:p>
          <a:p>
            <a:pPr>
              <a:spcBef>
                <a:spcPct val="0"/>
              </a:spcBef>
              <a:buClrTx/>
            </a:pPr>
            <a:r>
              <a:rPr lang="en-US" sz="2000" b="1" dirty="0">
                <a:latin typeface="Courier New" pitchFamily="49" charset="0"/>
              </a:rPr>
              <a:t>    if(object is light)</a:t>
            </a:r>
          </a:p>
          <a:p>
            <a:pPr>
              <a:spcBef>
                <a:spcPct val="0"/>
              </a:spcBef>
              <a:buClrTx/>
            </a:pPr>
            <a:r>
              <a:rPr lang="en-US" sz="2000" b="1" dirty="0">
                <a:latin typeface="Courier New" pitchFamily="49" charset="0"/>
              </a:rPr>
              <a:t>        return(color);</a:t>
            </a:r>
          </a:p>
          <a:p>
            <a:pPr>
              <a:spcBef>
                <a:spcPct val="0"/>
              </a:spcBef>
              <a:buClrTx/>
            </a:pPr>
            <a:r>
              <a:rPr lang="en-US" sz="2000" b="1" dirty="0">
                <a:latin typeface="Courier New" pitchFamily="49" charset="0"/>
              </a:rPr>
              <a:t>    else</a:t>
            </a:r>
          </a:p>
          <a:p>
            <a:pPr>
              <a:spcBef>
                <a:spcPct val="0"/>
              </a:spcBef>
              <a:buClrTx/>
            </a:pPr>
            <a:r>
              <a:rPr lang="en-US" sz="2000" b="1" dirty="0">
                <a:latin typeface="Courier New" pitchFamily="49" charset="0"/>
              </a:rPr>
              <a:t>        return(lighting(p, n, color));</a:t>
            </a:r>
          </a:p>
          <a:p>
            <a:pPr>
              <a:spcBef>
                <a:spcPct val="0"/>
              </a:spcBef>
              <a:buClrTx/>
            </a:pPr>
            <a:r>
              <a:rPr lang="en-US" sz="2000" b="1" dirty="0">
                <a:latin typeface="Courier New" pitchFamily="49" charset="0"/>
              </a:rPr>
              <a:t>}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9" name="Picture 8" descr="SCU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923109" y="1905000"/>
            <a:ext cx="2055371" cy="3609439"/>
            <a:chOff x="6923109" y="1828800"/>
            <a:chExt cx="2055371" cy="3609439"/>
          </a:xfrm>
        </p:grpSpPr>
        <p:pic>
          <p:nvPicPr>
            <p:cNvPr id="10" name="Picture 9" descr="ray-tree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10400" y="1828800"/>
              <a:ext cx="1880784" cy="221932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923109" y="4114800"/>
              <a:ext cx="2055371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dirty="0" smtClean="0"/>
                <a:t>Ray tree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/>
                <a:t>© 2000 N. </a:t>
              </a:r>
              <a:r>
                <a:rPr lang="en-US" sz="1000" dirty="0" err="1" smtClean="0"/>
                <a:t>Patrikalakis</a:t>
              </a:r>
              <a:r>
                <a:rPr lang="en-US" sz="1000" dirty="0" smtClean="0"/>
                <a:t>, MIT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hlinkClick r:id="rId6"/>
                </a:rPr>
                <a:t>http://bit.ly/fjcGGk</a:t>
              </a:r>
              <a:r>
                <a:rPr lang="en-US" sz="1000" dirty="0" smtClean="0"/>
                <a:t> </a:t>
              </a:r>
            </a:p>
            <a:p>
              <a:pPr algn="ctr">
                <a:spcBef>
                  <a:spcPts val="0"/>
                </a:spcBef>
              </a:pPr>
              <a:endParaRPr lang="en-US" sz="1000" dirty="0" smtClean="0"/>
            </a:p>
            <a:p>
              <a:pPr algn="ctr">
                <a:spcBef>
                  <a:spcPts val="0"/>
                </a:spcBef>
              </a:pPr>
              <a:r>
                <a:rPr lang="en-US" sz="1000" dirty="0" smtClean="0"/>
                <a:t>I = Incident ray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/>
                <a:t>S = light Source vector (</a:t>
              </a:r>
              <a:r>
                <a:rPr lang="en-US" sz="1000" i="1" dirty="0" smtClean="0"/>
                <a:t>aka</a:t>
              </a:r>
              <a:r>
                <a:rPr lang="en-US" sz="1000" dirty="0" smtClean="0"/>
                <a:t> L) 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/>
                <a:t>R = reflected ray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/>
                <a:t>T = transmitted ray</a:t>
              </a:r>
              <a:endParaRPr lang="en-US" sz="1000" dirty="0"/>
            </a:p>
          </p:txBody>
        </p:sp>
      </p:grp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[5]: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Recursive Calculation &amp; Ray 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TITLE" val="CIS736-Basics-01-Math"/>
  <p:tag name="FOLDERNAME" val="CIS736-Basics-01-Math_270108225806"/>
  <p:tag name="PD" val="1825588"/>
  <p:tag name="NPWI" val="46"/>
  <p:tag name="WMSI" val="369"/>
  <p:tag name="WMIS" val="46646"/>
  <p:tag name="PREC" val="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"/>
  <p:tag name="NBP" val="1"/>
  <p:tag name="CVB" val="1"/>
  <p:tag name="SPT" val="FALSE"/>
  <p:tag name="BSN" val="1"/>
  <p:tag name="LFXCI" val="0"/>
  <p:tag name="SVT" val="TRUE"/>
  <p:tag name="CII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SPT" val="FALSE"/>
  <p:tag name="CVB" val="37"/>
  <p:tag name="BSN" val="37"/>
  <p:tag name="LFXCI" val="0"/>
  <p:tag name="SVT" val="TRUE"/>
  <p:tag name="CII" val="3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heme/theme1.xml><?xml version="1.0" encoding="utf-8"?>
<a:theme xmlns:a="http://schemas.openxmlformats.org/drawingml/2006/main" name="CoopRob-presentations">
  <a:themeElements>
    <a:clrScheme name="CoopRob-presentations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D96D"/>
      </a:accent1>
      <a:accent2>
        <a:srgbClr val="0000E0"/>
      </a:accent2>
      <a:accent3>
        <a:srgbClr val="FFFFFF"/>
      </a:accent3>
      <a:accent4>
        <a:srgbClr val="000000"/>
      </a:accent4>
      <a:accent5>
        <a:srgbClr val="FFE9BA"/>
      </a:accent5>
      <a:accent6>
        <a:srgbClr val="0000CB"/>
      </a:accent6>
      <a:hlink>
        <a:srgbClr val="CC0000"/>
      </a:hlink>
      <a:folHlink>
        <a:srgbClr val="B2B2B2"/>
      </a:folHlink>
    </a:clrScheme>
    <a:fontScheme name="CoopRob-presentations">
      <a:majorFont>
        <a:latin typeface="Copperplate Gothic 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opRob-presenta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pRob-presentation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D96D"/>
        </a:accent1>
        <a:accent2>
          <a:srgbClr val="0000E0"/>
        </a:accent2>
        <a:accent3>
          <a:srgbClr val="FFFFFF"/>
        </a:accent3>
        <a:accent4>
          <a:srgbClr val="000000"/>
        </a:accent4>
        <a:accent5>
          <a:srgbClr val="FFE9BA"/>
        </a:accent5>
        <a:accent6>
          <a:srgbClr val="0000CB"/>
        </a:accent6>
        <a:hlink>
          <a:srgbClr val="CC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Settings\sdeloach\Application Data\Microsoft\Templates\CoopRob-presentations.pot</Template>
  <TotalTime>92413</TotalTime>
  <Words>1597</Words>
  <Application>Microsoft Office PowerPoint</Application>
  <PresentationFormat>On-screen Show (4:3)</PresentationFormat>
  <Paragraphs>277</Paragraphs>
  <Slides>24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CoopRob-presentations</vt:lpstr>
      <vt:lpstr>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CIS736-Basics-01-Math</dc:title>
  <dc:creator>William H. Hsu</dc:creator>
  <cp:lastModifiedBy>William H. Hsu</cp:lastModifiedBy>
  <cp:revision>4403</cp:revision>
  <dcterms:created xsi:type="dcterms:W3CDTF">1601-01-01T00:00:00Z</dcterms:created>
  <dcterms:modified xsi:type="dcterms:W3CDTF">2011-04-20T13:51:14Z</dcterms:modified>
</cp:coreProperties>
</file>