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40.xml" ContentType="application/vnd.openxmlformats-officedocument.presentationml.notesSlide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9" r:id="rId1"/>
  </p:sldMasterIdLst>
  <p:notesMasterIdLst>
    <p:notesMasterId r:id="rId46"/>
  </p:notesMasterIdLst>
  <p:handoutMasterIdLst>
    <p:handoutMasterId r:id="rId47"/>
  </p:handoutMasterIdLst>
  <p:sldIdLst>
    <p:sldId id="545" r:id="rId2"/>
    <p:sldId id="929" r:id="rId3"/>
    <p:sldId id="370" r:id="rId4"/>
    <p:sldId id="1218" r:id="rId5"/>
    <p:sldId id="1219" r:id="rId6"/>
    <p:sldId id="1221" r:id="rId7"/>
    <p:sldId id="1220" r:id="rId8"/>
    <p:sldId id="1224" r:id="rId9"/>
    <p:sldId id="1222" r:id="rId10"/>
    <p:sldId id="1223" r:id="rId11"/>
    <p:sldId id="1225" r:id="rId12"/>
    <p:sldId id="1226" r:id="rId13"/>
    <p:sldId id="1236" r:id="rId14"/>
    <p:sldId id="1235" r:id="rId15"/>
    <p:sldId id="1227" r:id="rId16"/>
    <p:sldId id="1228" r:id="rId17"/>
    <p:sldId id="1229" r:id="rId18"/>
    <p:sldId id="1230" r:id="rId19"/>
    <p:sldId id="1231" r:id="rId20"/>
    <p:sldId id="1232" r:id="rId21"/>
    <p:sldId id="1234" r:id="rId22"/>
    <p:sldId id="1237" r:id="rId23"/>
    <p:sldId id="1247" r:id="rId24"/>
    <p:sldId id="1248" r:id="rId25"/>
    <p:sldId id="1238" r:id="rId26"/>
    <p:sldId id="1252" r:id="rId27"/>
    <p:sldId id="1253" r:id="rId28"/>
    <p:sldId id="1239" r:id="rId29"/>
    <p:sldId id="1254" r:id="rId30"/>
    <p:sldId id="1259" r:id="rId31"/>
    <p:sldId id="1257" r:id="rId32"/>
    <p:sldId id="1256" r:id="rId33"/>
    <p:sldId id="1258" r:id="rId34"/>
    <p:sldId id="1264" r:id="rId35"/>
    <p:sldId id="1265" r:id="rId36"/>
    <p:sldId id="1267" r:id="rId37"/>
    <p:sldId id="1260" r:id="rId38"/>
    <p:sldId id="1261" r:id="rId39"/>
    <p:sldId id="1262" r:id="rId40"/>
    <p:sldId id="1263" r:id="rId41"/>
    <p:sldId id="1250" r:id="rId42"/>
    <p:sldId id="1251" r:id="rId43"/>
    <p:sldId id="1136" r:id="rId44"/>
    <p:sldId id="547" r:id="rId45"/>
  </p:sldIdLst>
  <p:sldSz cx="9144000" cy="6858000" type="screen4x3"/>
  <p:notesSz cx="7315200" cy="9601200"/>
  <p:custDataLst>
    <p:tags r:id="rId48"/>
  </p:custDataLst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bg1"/>
      </a:buClr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bg1"/>
      </a:buClr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bg1"/>
      </a:buClr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bg1"/>
      </a:buClr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bg1"/>
      </a:buClr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3366"/>
    <a:srgbClr val="006600"/>
    <a:srgbClr val="0033CC"/>
    <a:srgbClr val="FFF5D9"/>
    <a:srgbClr val="EC2902"/>
    <a:srgbClr val="FFCCFF"/>
    <a:srgbClr val="99FF99"/>
    <a:srgbClr val="D03200"/>
    <a:srgbClr val="0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11" autoAdjust="0"/>
    <p:restoredTop sz="93977" autoAdjust="0"/>
  </p:normalViewPr>
  <p:slideViewPr>
    <p:cSldViewPr>
      <p:cViewPr varScale="1">
        <p:scale>
          <a:sx n="107" d="100"/>
          <a:sy n="107" d="100"/>
        </p:scale>
        <p:origin x="-127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32" y="-78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>
            <a:lvl1pPr defTabSz="965200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b" anchorCtr="0" compatLnSpc="1">
            <a:prstTxWarp prst="textNoShape">
              <a:avLst/>
            </a:prstTxWarp>
          </a:bodyPr>
          <a:lstStyle>
            <a:lvl1pPr defTabSz="965200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1775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b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fld id="{FE0B76BF-F47A-4723-ACD4-4C04EDB04DA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99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9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9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99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200" b="0">
                <a:latin typeface="Times New Roman" pitchFamily="18" charset="0"/>
              </a:defRPr>
            </a:lvl1pPr>
          </a:lstStyle>
          <a:p>
            <a:fld id="{D8BEFEEC-EB37-4FAD-B44A-F724FBA528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F8B00-6917-4FF9-90B8-816218DC4A8F}" type="slidenum">
              <a:rPr lang="en-US"/>
              <a:pPr/>
              <a:t>1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6088" y="1063625"/>
            <a:ext cx="3883025" cy="2913063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2117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10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11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12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13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14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15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16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17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18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19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20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21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22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23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24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25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26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27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28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29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F81B79-FE0C-4BB4-A9FE-D1C6CC95DFE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6088" y="1063625"/>
            <a:ext cx="3883025" cy="29130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2117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30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31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32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33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34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35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DDE59B-A853-476D-975C-B971508CC03A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37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38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39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4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40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41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42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43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44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5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6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7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8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9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9D05A1-954A-4984-9D92-2B3FA9AA86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211B33-C633-4EDB-9E7A-FB569C08CD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8763" y="111125"/>
            <a:ext cx="2022475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1338" y="111125"/>
            <a:ext cx="5915025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2A7B45-6600-4D7E-9D61-86B0B211B0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AC73EB-7913-4AC9-BDCE-9A74ED0A08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E8ED23-ADBF-4257-894E-C26DAF4ED1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9572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3925" y="1371600"/>
            <a:ext cx="3897313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64A9E5-E909-481E-89C3-C410227BC7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0C518-6918-490E-8D38-B435C95585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C9DA52-0F76-4537-968F-1029BB6C49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9A7722-CC11-43EE-9610-CCF780E920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BC47EB-CAD1-4589-B5DE-86656CC219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878815-2EB3-4AC4-A767-C0B7F04A61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 rot="5400000">
            <a:off x="4379912" y="2093913"/>
            <a:ext cx="384175" cy="9144000"/>
          </a:xfrm>
          <a:prstGeom prst="rect">
            <a:avLst/>
          </a:prstGeom>
          <a:solidFill>
            <a:srgbClr val="5B0DA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1338" y="111125"/>
            <a:ext cx="804545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99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9454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384175" cy="6858000"/>
          </a:xfrm>
          <a:prstGeom prst="rect">
            <a:avLst/>
          </a:prstGeom>
          <a:solidFill>
            <a:srgbClr val="5B0DA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84150" y="6262688"/>
            <a:ext cx="406400" cy="406400"/>
          </a:xfrm>
          <a:prstGeom prst="rect">
            <a:avLst/>
          </a:prstGeom>
          <a:solidFill>
            <a:srgbClr val="5B0DA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382588" y="6092825"/>
            <a:ext cx="398462" cy="379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spcBef>
                <a:spcPct val="0"/>
              </a:spcBef>
              <a:buClrTx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565900" y="6461125"/>
            <a:ext cx="2578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  <a:buClrTx/>
            </a:pPr>
            <a:r>
              <a:rPr lang="en-US" sz="1000" b="0">
                <a:solidFill>
                  <a:srgbClr val="FFFF99"/>
                </a:solidFill>
                <a:latin typeface="Copperplate Gothic Light" pitchFamily="34" charset="0"/>
              </a:rPr>
              <a:t>Computing &amp; Information Sciences</a:t>
            </a:r>
          </a:p>
          <a:p>
            <a:pPr algn="r">
              <a:spcBef>
                <a:spcPct val="0"/>
              </a:spcBef>
              <a:buClrTx/>
            </a:pPr>
            <a:r>
              <a:rPr lang="en-US" sz="1000" b="0">
                <a:solidFill>
                  <a:srgbClr val="FFFF99"/>
                </a:solidFill>
                <a:latin typeface="Copperplate Gothic Light" pitchFamily="34" charset="0"/>
              </a:rPr>
              <a:t>Kansas State University</a:t>
            </a: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123825"/>
            <a:ext cx="5159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defRPr sz="1000" b="0">
                <a:solidFill>
                  <a:srgbClr val="FFFF99"/>
                </a:solidFill>
                <a:latin typeface="+mj-lt"/>
              </a:defRPr>
            </a:lvl1pPr>
          </a:lstStyle>
          <a:p>
            <a:fld id="{E57356D4-33B4-4E75-9FC2-36B203D83DE4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7180" name="Group 12"/>
          <p:cNvGrpSpPr>
            <a:grpSpLocks/>
          </p:cNvGrpSpPr>
          <p:nvPr/>
        </p:nvGrpSpPr>
        <p:grpSpPr bwMode="auto">
          <a:xfrm>
            <a:off x="498475" y="76200"/>
            <a:ext cx="720725" cy="838200"/>
            <a:chOff x="1344" y="384"/>
            <a:chExt cx="1488" cy="1728"/>
          </a:xfrm>
        </p:grpSpPr>
        <p:sp>
          <p:nvSpPr>
            <p:cNvPr id="7181" name="Oval 13"/>
            <p:cNvSpPr>
              <a:spLocks noChangeArrowheads="1"/>
            </p:cNvSpPr>
            <p:nvPr/>
          </p:nvSpPr>
          <p:spPr bwMode="auto">
            <a:xfrm>
              <a:off x="1344" y="900"/>
              <a:ext cx="240" cy="240"/>
            </a:xfrm>
            <a:prstGeom prst="ellipse">
              <a:avLst/>
            </a:prstGeom>
            <a:solidFill>
              <a:srgbClr val="66FF33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auto">
            <a:xfrm>
              <a:off x="1344" y="384"/>
              <a:ext cx="240" cy="240"/>
            </a:xfrm>
            <a:prstGeom prst="ellipse">
              <a:avLst/>
            </a:prstGeom>
            <a:solidFill>
              <a:srgbClr val="0066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auto">
            <a:xfrm>
              <a:off x="1920" y="900"/>
              <a:ext cx="240" cy="240"/>
            </a:xfrm>
            <a:prstGeom prst="ellipse">
              <a:avLst/>
            </a:prstGeom>
            <a:solidFill>
              <a:srgbClr val="66FF33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auto">
            <a:xfrm>
              <a:off x="2256" y="384"/>
              <a:ext cx="240" cy="240"/>
            </a:xfrm>
            <a:prstGeom prst="ellipse">
              <a:avLst/>
            </a:prstGeom>
            <a:solidFill>
              <a:srgbClr val="0066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Oval 17"/>
            <p:cNvSpPr>
              <a:spLocks noChangeArrowheads="1"/>
            </p:cNvSpPr>
            <p:nvPr/>
          </p:nvSpPr>
          <p:spPr bwMode="auto">
            <a:xfrm>
              <a:off x="2592" y="900"/>
              <a:ext cx="240" cy="240"/>
            </a:xfrm>
            <a:prstGeom prst="ellipse">
              <a:avLst/>
            </a:prstGeom>
            <a:solidFill>
              <a:srgbClr val="66FF33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Oval 18"/>
            <p:cNvSpPr>
              <a:spLocks noChangeArrowheads="1"/>
            </p:cNvSpPr>
            <p:nvPr/>
          </p:nvSpPr>
          <p:spPr bwMode="auto">
            <a:xfrm>
              <a:off x="1920" y="1392"/>
              <a:ext cx="240" cy="240"/>
            </a:xfrm>
            <a:prstGeom prst="ellipse">
              <a:avLst/>
            </a:prstGeom>
            <a:solidFill>
              <a:srgbClr val="FFFF66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Oval 19"/>
            <p:cNvSpPr>
              <a:spLocks noChangeArrowheads="1"/>
            </p:cNvSpPr>
            <p:nvPr/>
          </p:nvSpPr>
          <p:spPr bwMode="auto">
            <a:xfrm>
              <a:off x="1632" y="1872"/>
              <a:ext cx="240" cy="2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Oval 20"/>
            <p:cNvSpPr>
              <a:spLocks noChangeArrowheads="1"/>
            </p:cNvSpPr>
            <p:nvPr/>
          </p:nvSpPr>
          <p:spPr bwMode="auto">
            <a:xfrm>
              <a:off x="2304" y="1872"/>
              <a:ext cx="240" cy="2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189" name="AutoShape 21"/>
            <p:cNvCxnSpPr>
              <a:cxnSpLocks noChangeShapeType="1"/>
              <a:stCxn id="7182" idx="4"/>
              <a:endCxn id="7181" idx="0"/>
            </p:cNvCxnSpPr>
            <p:nvPr/>
          </p:nvCxnSpPr>
          <p:spPr bwMode="auto">
            <a:xfrm>
              <a:off x="1464" y="636"/>
              <a:ext cx="0" cy="25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0" name="AutoShape 22"/>
            <p:cNvCxnSpPr>
              <a:cxnSpLocks noChangeShapeType="1"/>
              <a:stCxn id="7184" idx="3"/>
              <a:endCxn id="7183" idx="0"/>
            </p:cNvCxnSpPr>
            <p:nvPr/>
          </p:nvCxnSpPr>
          <p:spPr bwMode="auto">
            <a:xfrm flipH="1">
              <a:off x="2040" y="601"/>
              <a:ext cx="251" cy="2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1" name="AutoShape 23"/>
            <p:cNvCxnSpPr>
              <a:cxnSpLocks noChangeShapeType="1"/>
              <a:stCxn id="7184" idx="5"/>
              <a:endCxn id="7185" idx="0"/>
            </p:cNvCxnSpPr>
            <p:nvPr/>
          </p:nvCxnSpPr>
          <p:spPr bwMode="auto">
            <a:xfrm>
              <a:off x="2461" y="601"/>
              <a:ext cx="251" cy="2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2" name="AutoShape 24"/>
            <p:cNvCxnSpPr>
              <a:cxnSpLocks noChangeShapeType="1"/>
              <a:stCxn id="7181" idx="4"/>
              <a:endCxn id="7186" idx="1"/>
            </p:cNvCxnSpPr>
            <p:nvPr/>
          </p:nvCxnSpPr>
          <p:spPr bwMode="auto">
            <a:xfrm>
              <a:off x="1464" y="1152"/>
              <a:ext cx="491" cy="26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3" name="AutoShape 25"/>
            <p:cNvCxnSpPr>
              <a:cxnSpLocks noChangeShapeType="1"/>
              <a:stCxn id="7183" idx="4"/>
              <a:endCxn id="7186" idx="0"/>
            </p:cNvCxnSpPr>
            <p:nvPr/>
          </p:nvCxnSpPr>
          <p:spPr bwMode="auto">
            <a:xfrm>
              <a:off x="2040" y="1152"/>
              <a:ext cx="0" cy="22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4" name="AutoShape 26"/>
            <p:cNvCxnSpPr>
              <a:cxnSpLocks noChangeShapeType="1"/>
              <a:stCxn id="7185" idx="4"/>
              <a:endCxn id="7188" idx="0"/>
            </p:cNvCxnSpPr>
            <p:nvPr/>
          </p:nvCxnSpPr>
          <p:spPr bwMode="auto">
            <a:xfrm flipH="1">
              <a:off x="2424" y="1152"/>
              <a:ext cx="288" cy="70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5" name="AutoShape 27"/>
            <p:cNvCxnSpPr>
              <a:cxnSpLocks noChangeShapeType="1"/>
              <a:stCxn id="7186" idx="5"/>
              <a:endCxn id="7188" idx="1"/>
            </p:cNvCxnSpPr>
            <p:nvPr/>
          </p:nvCxnSpPr>
          <p:spPr bwMode="auto">
            <a:xfrm>
              <a:off x="2125" y="1609"/>
              <a:ext cx="214" cy="28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6" name="AutoShape 28"/>
            <p:cNvCxnSpPr>
              <a:cxnSpLocks noChangeShapeType="1"/>
              <a:stCxn id="7186" idx="3"/>
              <a:endCxn id="7187" idx="0"/>
            </p:cNvCxnSpPr>
            <p:nvPr/>
          </p:nvCxnSpPr>
          <p:spPr bwMode="auto">
            <a:xfrm flipH="1">
              <a:off x="1752" y="1609"/>
              <a:ext cx="203" cy="2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</p:grpSp>
      <p:pic>
        <p:nvPicPr>
          <p:cNvPr id="7197" name="Picture 29" descr="powerca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05800" y="5802313"/>
            <a:ext cx="838200" cy="674687"/>
          </a:xfrm>
          <a:prstGeom prst="rect">
            <a:avLst/>
          </a:prstGeom>
          <a:noFill/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0" y="6461125"/>
            <a:ext cx="26997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 b="0" u="none" dirty="0" smtClean="0">
                <a:solidFill>
                  <a:srgbClr val="FFFF99"/>
                </a:solidFill>
                <a:latin typeface="Copperplate Gothic Light" pitchFamily="34" charset="0"/>
              </a:rPr>
              <a:t>CIS 536/636</a:t>
            </a:r>
          </a:p>
          <a:p>
            <a:pPr algn="l">
              <a:defRPr/>
            </a:pPr>
            <a:r>
              <a:rPr lang="en-US" sz="1000" b="0" u="none" dirty="0" smtClean="0">
                <a:solidFill>
                  <a:srgbClr val="FFFF99"/>
                </a:solidFill>
                <a:latin typeface="Copperplate Gothic Light" pitchFamily="34" charset="0"/>
              </a:rPr>
              <a:t>Introduction to</a:t>
            </a:r>
            <a:r>
              <a:rPr lang="en-US" sz="1000" b="0" u="none" baseline="0" dirty="0" smtClean="0">
                <a:solidFill>
                  <a:srgbClr val="FFFF99"/>
                </a:solidFill>
                <a:latin typeface="Copperplate Gothic Light" pitchFamily="34" charset="0"/>
              </a:rPr>
              <a:t> </a:t>
            </a:r>
            <a:r>
              <a:rPr lang="en-US" sz="1000" b="0" u="none" dirty="0" smtClean="0">
                <a:solidFill>
                  <a:srgbClr val="FFFF99"/>
                </a:solidFill>
                <a:latin typeface="Copperplate Gothic Light" pitchFamily="34" charset="0"/>
              </a:rPr>
              <a:t>Computer Graphics</a:t>
            </a:r>
            <a:endParaRPr lang="en-US" sz="1000" b="0" u="none" dirty="0">
              <a:solidFill>
                <a:srgbClr val="FFFF99"/>
              </a:solidFill>
              <a:latin typeface="Copperplate Gothic Light" pitchFamily="34" charset="0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4036850" y="6535579"/>
            <a:ext cx="13901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 b="0" u="none" dirty="0" smtClean="0">
                <a:solidFill>
                  <a:srgbClr val="FFFF99"/>
                </a:solidFill>
                <a:latin typeface="Copperplate Gothic Light" pitchFamily="34" charset="0"/>
              </a:rPr>
              <a:t>Lecture 34 of 41</a:t>
            </a:r>
            <a:endParaRPr lang="en-US" sz="1000" b="0" u="none" dirty="0">
              <a:solidFill>
                <a:srgbClr val="FFFF99"/>
              </a:solidFill>
              <a:latin typeface="Copperplate Gothic Ligh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­"/>
        <a:defRPr>
          <a:solidFill>
            <a:srgbClr val="5B0DA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ð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u"/>
        <a:defRPr sz="1400">
          <a:solidFill>
            <a:srgbClr val="5B0DA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ieUq45" TargetMode="External"/><Relationship Id="rId3" Type="http://schemas.openxmlformats.org/officeDocument/2006/relationships/notesSlide" Target="../notesSlides/notesSlide1.xml"/><Relationship Id="rId7" Type="http://schemas.openxmlformats.org/officeDocument/2006/relationships/hyperlink" Target="http://www.cis.ksu.edu/~bhsu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hyperlink" Target="http://www.kddresearch.org/Courses/CIS636" TargetMode="External"/><Relationship Id="rId5" Type="http://schemas.openxmlformats.org/officeDocument/2006/relationships/hyperlink" Target="http://bit.ly/eVizrE" TargetMode="External"/><Relationship Id="rId10" Type="http://schemas.openxmlformats.org/officeDocument/2006/relationships/hyperlink" Target="http://bit.ly/9icAZk" TargetMode="External"/><Relationship Id="rId4" Type="http://schemas.openxmlformats.org/officeDocument/2006/relationships/hyperlink" Target="http://bit.ly/hGvXlH" TargetMode="External"/><Relationship Id="rId9" Type="http://schemas.openxmlformats.org/officeDocument/2006/relationships/hyperlink" Target="http://bit.ly/gVxRF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hyperlink" Target="http://bit.ly/16Se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hyperlink" Target="http://bit.ly/16Se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3.png"/><Relationship Id="rId4" Type="http://schemas.openxmlformats.org/officeDocument/2006/relationships/hyperlink" Target="http://bit.ly/16Se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://bit.ly/16Se1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4.xml"/><Relationship Id="rId7" Type="http://schemas.openxmlformats.org/officeDocument/2006/relationships/hyperlink" Target="http://bit.ly/ftHhd4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hyperlink" Target="http://bit.ly/16Se1" TargetMode="External"/><Relationship Id="rId4" Type="http://schemas.openxmlformats.org/officeDocument/2006/relationships/hyperlink" Target="http://en.wikipedia.org/wiki/Thematic_map" TargetMode="Externa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19.png"/><Relationship Id="rId4" Type="http://schemas.openxmlformats.org/officeDocument/2006/relationships/hyperlink" Target="http://bit.ly/16Se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hyperlink" Target="http://bit.ly/16Se1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hyperlink" Target="http://bit.ly/16Se1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hyperlink" Target="http://bit.ly/16Se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5" Type="http://schemas.openxmlformats.org/officeDocument/2006/relationships/hyperlink" Target="http://bit.ly/16Se1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0.png"/><Relationship Id="rId5" Type="http://schemas.openxmlformats.org/officeDocument/2006/relationships/hyperlink" Target="http://bit.ly/16Se1" TargetMode="Externa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dJgJCY" TargetMode="External"/><Relationship Id="rId3" Type="http://schemas.openxmlformats.org/officeDocument/2006/relationships/notesSlide" Target="../notesSlides/notesSlide21.xml"/><Relationship Id="rId7" Type="http://schemas.openxmlformats.org/officeDocument/2006/relationships/hyperlink" Target="http://bit.ly/hTz4ST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hyperlink" Target="http://bit.ly/egbQUJ" TargetMode="External"/><Relationship Id="rId4" Type="http://schemas.openxmlformats.org/officeDocument/2006/relationships/hyperlink" Target="http://bit.ly/16Se1" TargetMode="External"/><Relationship Id="rId9" Type="http://schemas.openxmlformats.org/officeDocument/2006/relationships/hyperlink" Target="http://bit.ly/enon7w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2.xml"/><Relationship Id="rId7" Type="http://schemas.openxmlformats.org/officeDocument/2006/relationships/hyperlink" Target="http://bit.ly/4zZ8nQ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hyperlink" Target="http://bit.ly/6MHa87" TargetMode="External"/><Relationship Id="rId5" Type="http://schemas.openxmlformats.org/officeDocument/2006/relationships/hyperlink" Target="http://bit.ly/16Se1" TargetMode="Externa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hyperlink" Target="http://bit.ly/16Se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9.png"/><Relationship Id="rId4" Type="http://schemas.openxmlformats.org/officeDocument/2006/relationships/hyperlink" Target="http://bit.ly/16Se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bit.ly/16Se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bit.ly/16Se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://bit.ly/16Se1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.bin"/><Relationship Id="rId2" Type="http://schemas.openxmlformats.org/officeDocument/2006/relationships/tags" Target="../tags/tag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hyperlink" Target="http://bit.ly/16Se1" TargetMode="External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://bit.ly/16Se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bit.ly/16Se1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://bit.ly/16Se1" TargetMode="External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://bit.ly/16Se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hyperlink" Target="http://bit.ly/3wAgS0" TargetMode="External"/><Relationship Id="rId4" Type="http://schemas.openxmlformats.org/officeDocument/2006/relationships/hyperlink" Target="http://bit.ly/16Se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hyperlink" Target="http://bit.ly/16Se1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2" Type="http://schemas.openxmlformats.org/officeDocument/2006/relationships/tags" Target="../tags/tag3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hyperlink" Target="http://bit.ly/16Se1" TargetMode="External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36.xml"/><Relationship Id="rId7" Type="http://schemas.openxmlformats.org/officeDocument/2006/relationships/hyperlink" Target="http://bit.ly/fssTem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://bit.ly/16Se1" TargetMode="External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AxVBN" TargetMode="External"/><Relationship Id="rId3" Type="http://schemas.openxmlformats.org/officeDocument/2006/relationships/notesSlide" Target="../notesSlides/notesSlide37.xml"/><Relationship Id="rId7" Type="http://schemas.openxmlformats.org/officeDocument/2006/relationships/hyperlink" Target="http://en.wikipedia.org/wiki/Box_plot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://bit.ly/16Se1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f6yDru" TargetMode="External"/><Relationship Id="rId3" Type="http://schemas.openxmlformats.org/officeDocument/2006/relationships/notesSlide" Target="../notesSlides/notesSlide38.xml"/><Relationship Id="rId7" Type="http://schemas.openxmlformats.org/officeDocument/2006/relationships/hyperlink" Target="http://bit.ly/hkGYri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hyperlink" Target="http://en.wikipedia.org/wiki/Box_plot" TargetMode="External"/><Relationship Id="rId5" Type="http://schemas.openxmlformats.org/officeDocument/2006/relationships/image" Target="../media/image62.png"/><Relationship Id="rId4" Type="http://schemas.openxmlformats.org/officeDocument/2006/relationships/hyperlink" Target="http://bit.ly/16Se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hyperlink" Target="http://bit.ly/16Se1" TargetMode="External"/><Relationship Id="rId4" Type="http://schemas.openxmlformats.org/officeDocument/2006/relationships/hyperlink" Target="http://bit.ly/adrgE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ic.edu/~wilkinson/" TargetMode="Externa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gif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hyperlink" Target="http://www.edwardtufte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://bit.ly/gKhM0G" TargetMode="External"/><Relationship Id="rId10" Type="http://schemas.openxmlformats.org/officeDocument/2006/relationships/image" Target="../media/image7.gif"/><Relationship Id="rId4" Type="http://schemas.openxmlformats.org/officeDocument/2006/relationships/image" Target="../media/image4.jpeg"/><Relationship Id="rId9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://bit.ly/16Se1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hyperlink" Target="http://bit.ly/16Se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66.png"/><Relationship Id="rId4" Type="http://schemas.openxmlformats.org/officeDocument/2006/relationships/hyperlink" Target="http://bit.ly/16Se1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hyperlink" Target="http://bit.ly/cBMKR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hyperlink" Target="http://www.edwardtufte.com/tufte/books_vdqi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hyperlink" Target="http://bit.ly/8XQFZm" TargetMode="External"/><Relationship Id="rId5" Type="http://schemas.openxmlformats.org/officeDocument/2006/relationships/hyperlink" Target="http://bit.ly/TYch" TargetMode="External"/><Relationship Id="rId4" Type="http://schemas.openxmlformats.org/officeDocument/2006/relationships/hyperlink" Target="http://bit.ly/ff3EZ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hyperlink" Target="http://bit.ly/16Se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hyperlink" Target="http://bit.ly/16Se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Rectangle 3"/>
          <p:cNvSpPr>
            <a:spLocks noChangeArrowheads="1"/>
          </p:cNvSpPr>
          <p:nvPr/>
        </p:nvSpPr>
        <p:spPr bwMode="auto">
          <a:xfrm>
            <a:off x="1009650" y="2286000"/>
            <a:ext cx="77533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r>
              <a:rPr lang="en-US" sz="2000" dirty="0"/>
              <a:t>William H. Hsu</a:t>
            </a:r>
          </a:p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r>
              <a:rPr lang="en-US" sz="2000" dirty="0" smtClean="0"/>
              <a:t>Department </a:t>
            </a:r>
            <a:r>
              <a:rPr lang="en-US" sz="2000" dirty="0"/>
              <a:t>of Computing and Information Sciences, </a:t>
            </a:r>
            <a:r>
              <a:rPr lang="en-US" sz="2000" dirty="0" smtClean="0"/>
              <a:t>KSU</a:t>
            </a:r>
            <a:endParaRPr lang="en-US" sz="1600" dirty="0"/>
          </a:p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endParaRPr lang="en-US" sz="1600" dirty="0"/>
          </a:p>
          <a:p>
            <a:pPr marL="342900" indent="-342900" algn="ctr">
              <a:buClr>
                <a:srgbClr val="5B0DAA"/>
              </a:buClr>
            </a:pPr>
            <a:r>
              <a:rPr lang="en-US" sz="1600" dirty="0" smtClean="0"/>
              <a:t>KSOL course pages: </a:t>
            </a:r>
            <a:r>
              <a:rPr lang="en-US" sz="1600" dirty="0" smtClean="0">
                <a:solidFill>
                  <a:srgbClr val="0000CC"/>
                </a:solidFill>
                <a:hlinkClick r:id="rId4"/>
              </a:rPr>
              <a:t>http://bit.ly/hGvXlH</a:t>
            </a:r>
            <a:r>
              <a:rPr lang="en-US" sz="1600" dirty="0" smtClean="0">
                <a:solidFill>
                  <a:srgbClr val="0000CC"/>
                </a:solidFill>
              </a:rPr>
              <a:t> / </a:t>
            </a:r>
            <a:r>
              <a:rPr lang="en-US" sz="1600" dirty="0" smtClean="0">
                <a:solidFill>
                  <a:srgbClr val="0000CC"/>
                </a:solidFill>
                <a:hlinkClick r:id="rId5"/>
              </a:rPr>
              <a:t>http://bit.ly/eVizrE</a:t>
            </a:r>
            <a:r>
              <a:rPr lang="en-US" sz="1600" dirty="0" smtClean="0">
                <a:solidFill>
                  <a:srgbClr val="0000CC"/>
                </a:solidFill>
              </a:rPr>
              <a:t> </a:t>
            </a:r>
            <a:endParaRPr lang="en-US" sz="1600" dirty="0" smtClean="0"/>
          </a:p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r>
              <a:rPr lang="en-US" sz="1600" dirty="0" smtClean="0"/>
              <a:t>Public mirror web site: </a:t>
            </a:r>
            <a:r>
              <a:rPr lang="en-US" sz="1600" dirty="0" smtClean="0">
                <a:hlinkClick r:id="rId6"/>
              </a:rPr>
              <a:t>http://www.kddresearch.org/Courses/CIS636</a:t>
            </a:r>
            <a:endParaRPr lang="en-US" sz="1600" dirty="0" smtClean="0"/>
          </a:p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r>
              <a:rPr lang="en-US" sz="1600" dirty="0" smtClean="0"/>
              <a:t>Instructor home page: </a:t>
            </a:r>
            <a:r>
              <a:rPr lang="en-US" sz="1600" u="sng" dirty="0" smtClean="0">
                <a:hlinkClick r:id="rId7"/>
              </a:rPr>
              <a:t>http://www.cis.ksu.edu/~bhsu</a:t>
            </a:r>
            <a:endParaRPr lang="en-US" sz="1600" u="sng" dirty="0" smtClean="0"/>
          </a:p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endParaRPr lang="en-US" sz="1600" u="sng" dirty="0" smtClean="0"/>
          </a:p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r>
              <a:rPr lang="en-US" sz="1600" dirty="0" smtClean="0"/>
              <a:t>Readings:</a:t>
            </a:r>
          </a:p>
          <a:p>
            <a:pPr marL="342900" indent="-342900" algn="ctr">
              <a:buClr>
                <a:srgbClr val="5B0DAA"/>
              </a:buClr>
            </a:pPr>
            <a:r>
              <a:rPr lang="en-US" sz="1600" b="0" dirty="0" smtClean="0">
                <a:latin typeface="Arial"/>
                <a:cs typeface="Arial"/>
              </a:rPr>
              <a:t>Last class: </a:t>
            </a:r>
            <a:r>
              <a:rPr lang="en-US" sz="1600" b="0" dirty="0" smtClean="0"/>
              <a:t>Chapter 15, Eberly </a:t>
            </a:r>
            <a:r>
              <a:rPr lang="en-US" sz="1600" b="0" i="1" dirty="0" smtClean="0"/>
              <a:t>2</a:t>
            </a:r>
            <a:r>
              <a:rPr lang="en-US" sz="1600" b="0" i="1" baseline="30000" dirty="0" smtClean="0"/>
              <a:t>e </a:t>
            </a:r>
            <a:r>
              <a:rPr lang="en-US" sz="1600" b="0" dirty="0" smtClean="0"/>
              <a:t>– see </a:t>
            </a:r>
            <a:r>
              <a:rPr lang="en-US" sz="1600" dirty="0" smtClean="0">
                <a:hlinkClick r:id="rId8"/>
              </a:rPr>
              <a:t>http://bit.ly/ieUq45</a:t>
            </a:r>
            <a:r>
              <a:rPr lang="en-US" sz="1600" dirty="0" smtClean="0"/>
              <a:t>; </a:t>
            </a:r>
            <a:r>
              <a:rPr lang="en-US" sz="1600" dirty="0" smtClean="0">
                <a:solidFill>
                  <a:srgbClr val="FF6600"/>
                </a:solidFill>
                <a:latin typeface="Arial"/>
                <a:cs typeface="Arial"/>
              </a:rPr>
              <a:t>Ray Tracing Handout</a:t>
            </a:r>
            <a:endParaRPr lang="en-US" sz="1600" dirty="0" smtClean="0"/>
          </a:p>
          <a:p>
            <a:pPr marL="342900" indent="-342900" algn="ctr">
              <a:buClr>
                <a:srgbClr val="5B0DAA"/>
              </a:buClr>
            </a:pPr>
            <a:r>
              <a:rPr lang="en-US" sz="1600" b="0" dirty="0" smtClean="0"/>
              <a:t>Today: </a:t>
            </a:r>
            <a:r>
              <a:rPr lang="en-US" sz="1600" dirty="0" err="1" smtClean="0">
                <a:solidFill>
                  <a:srgbClr val="FF6600"/>
                </a:solidFill>
                <a:latin typeface="Arial"/>
                <a:cs typeface="Arial"/>
              </a:rPr>
              <a:t>Tufte</a:t>
            </a:r>
            <a:r>
              <a:rPr lang="en-US" sz="1600" dirty="0" smtClean="0">
                <a:solidFill>
                  <a:srgbClr val="FF6600"/>
                </a:solidFill>
                <a:latin typeface="Arial"/>
                <a:cs typeface="Arial"/>
              </a:rPr>
              <a:t> Handout 1</a:t>
            </a:r>
            <a:endParaRPr lang="en-US" sz="1600" dirty="0" smtClean="0">
              <a:solidFill>
                <a:srgbClr val="FF6600"/>
              </a:solidFill>
            </a:endParaRPr>
          </a:p>
          <a:p>
            <a:pPr marL="342900" indent="-342900" algn="ctr">
              <a:buClr>
                <a:srgbClr val="5B0DAA"/>
              </a:buClr>
            </a:pPr>
            <a:r>
              <a:rPr lang="en-US" sz="1600" b="0" dirty="0" smtClean="0">
                <a:latin typeface="Arial"/>
                <a:cs typeface="Arial"/>
              </a:rPr>
              <a:t>Next class: </a:t>
            </a:r>
            <a:r>
              <a:rPr lang="en-US" sz="1600" dirty="0" smtClean="0">
                <a:solidFill>
                  <a:srgbClr val="FF6600"/>
                </a:solidFill>
                <a:latin typeface="Arial"/>
                <a:cs typeface="Arial"/>
              </a:rPr>
              <a:t>Ray Tracing Handout</a:t>
            </a:r>
          </a:p>
          <a:p>
            <a:pPr marL="342900" indent="-342900" algn="ctr">
              <a:buClr>
                <a:srgbClr val="5B0DAA"/>
              </a:buClr>
            </a:pPr>
            <a:r>
              <a:rPr lang="en-US" sz="1600" b="0" dirty="0" smtClean="0">
                <a:latin typeface="Arial"/>
                <a:cs typeface="Arial"/>
              </a:rPr>
              <a:t>Wikipedia, </a:t>
            </a:r>
            <a:r>
              <a:rPr lang="en-US" sz="1600" b="0" i="1" dirty="0" smtClean="0">
                <a:latin typeface="Arial"/>
                <a:cs typeface="Arial"/>
              </a:rPr>
              <a:t>Visualization</a:t>
            </a:r>
            <a:r>
              <a:rPr lang="en-US" sz="1600" b="0" dirty="0" smtClean="0">
                <a:latin typeface="Arial"/>
                <a:cs typeface="Arial"/>
              </a:rPr>
              <a:t>: </a:t>
            </a:r>
            <a:r>
              <a:rPr lang="en-US" sz="1600" dirty="0" smtClean="0">
                <a:latin typeface="Arial"/>
                <a:cs typeface="Arial"/>
                <a:hlinkClick r:id="rId9"/>
              </a:rPr>
              <a:t>http://bit.ly/gVxRFp</a:t>
            </a:r>
            <a:endParaRPr lang="en-US" sz="1600" b="0" dirty="0" smtClean="0">
              <a:latin typeface="Arial"/>
              <a:cs typeface="Arial"/>
            </a:endParaRPr>
          </a:p>
          <a:p>
            <a:pPr marL="342900" indent="-342900" algn="ctr">
              <a:buClr>
                <a:srgbClr val="5B0DAA"/>
              </a:buClr>
            </a:pPr>
            <a:r>
              <a:rPr lang="en-US" sz="1600" b="0" dirty="0" smtClean="0">
                <a:latin typeface="Arial"/>
                <a:cs typeface="Arial"/>
              </a:rPr>
              <a:t>Wikipedia, </a:t>
            </a:r>
            <a:r>
              <a:rPr lang="en-US" sz="1600" b="0" i="1" dirty="0" smtClean="0">
                <a:latin typeface="Arial"/>
                <a:cs typeface="Arial"/>
              </a:rPr>
              <a:t>Data Visualization</a:t>
            </a:r>
            <a:r>
              <a:rPr lang="en-US" sz="1600" b="0" dirty="0" smtClean="0">
                <a:latin typeface="Arial"/>
                <a:cs typeface="Arial"/>
              </a:rPr>
              <a:t>: </a:t>
            </a:r>
            <a:r>
              <a:rPr lang="en-US" sz="1600" dirty="0" smtClean="0">
                <a:latin typeface="Arial"/>
                <a:cs typeface="Arial"/>
                <a:hlinkClick r:id="rId10"/>
              </a:rPr>
              <a:t>http://bit.ly/9icAZk</a:t>
            </a:r>
            <a:endParaRPr lang="en-US" sz="1600" dirty="0" smtClean="0"/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2335904" y="950893"/>
            <a:ext cx="51010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/>
              <a:t>Visualization, Part 1 of 3: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/>
              <a:t>Data (Quantities &amp; Evidence)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20378" y="76200"/>
            <a:ext cx="753189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u="none" dirty="0" smtClean="0">
                <a:solidFill>
                  <a:srgbClr val="5B0DAA"/>
                </a:solidFill>
                <a:latin typeface="Copperplate Gothic Light" pitchFamily="34" charset="0"/>
              </a:rPr>
              <a:t>Lecture 34 of 41</a:t>
            </a:r>
            <a:endParaRPr lang="en-US" sz="2800" u="none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Graphical Excellence: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Graphical Displays Should… (“DO’s”)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1. </a:t>
            </a:r>
            <a:r>
              <a:rPr lang="en-US" sz="1800" u="sng" dirty="0" smtClean="0">
                <a:solidFill>
                  <a:srgbClr val="800000"/>
                </a:solidFill>
              </a:rPr>
              <a:t>Show the data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2. </a:t>
            </a:r>
            <a:r>
              <a:rPr lang="en-US" sz="1800" u="sng" dirty="0" smtClean="0">
                <a:solidFill>
                  <a:srgbClr val="800000"/>
                </a:solidFill>
              </a:rPr>
              <a:t>Induce the reader to think</a:t>
            </a:r>
            <a:r>
              <a:rPr lang="en-US" sz="1800" dirty="0" smtClean="0">
                <a:solidFill>
                  <a:srgbClr val="800000"/>
                </a:solidFill>
              </a:rPr>
              <a:t> about the </a:t>
            </a:r>
            <a:r>
              <a:rPr lang="en-US" sz="1800" i="1" dirty="0" smtClean="0">
                <a:solidFill>
                  <a:srgbClr val="800000"/>
                </a:solidFill>
              </a:rPr>
              <a:t>substance </a:t>
            </a:r>
            <a:r>
              <a:rPr lang="en-US" sz="1800" dirty="0" smtClean="0">
                <a:solidFill>
                  <a:srgbClr val="800000"/>
                </a:solidFill>
              </a:rPr>
              <a:t>rather than about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Methodology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Graphic design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Technology of graphic production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Something else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3. </a:t>
            </a:r>
            <a:r>
              <a:rPr lang="en-US" sz="1800" u="sng" dirty="0" smtClean="0">
                <a:solidFill>
                  <a:srgbClr val="800000"/>
                </a:solidFill>
              </a:rPr>
              <a:t>Avoid distorting</a:t>
            </a:r>
            <a:r>
              <a:rPr lang="en-US" sz="1800" dirty="0" smtClean="0">
                <a:solidFill>
                  <a:srgbClr val="800000"/>
                </a:solidFill>
              </a:rPr>
              <a:t> what the data have to say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4. Present </a:t>
            </a:r>
            <a:r>
              <a:rPr lang="en-US" sz="1800" u="sng" dirty="0" smtClean="0">
                <a:solidFill>
                  <a:srgbClr val="800000"/>
                </a:solidFill>
              </a:rPr>
              <a:t>many numbers in a small space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5. Make large data sets </a:t>
            </a:r>
            <a:r>
              <a:rPr lang="en-US" sz="1800" u="sng" dirty="0" smtClean="0">
                <a:solidFill>
                  <a:srgbClr val="800000"/>
                </a:solidFill>
              </a:rPr>
              <a:t>coherent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6. Encourage the eye to </a:t>
            </a:r>
            <a:r>
              <a:rPr lang="en-US" sz="1800" u="sng" dirty="0" smtClean="0">
                <a:solidFill>
                  <a:srgbClr val="800000"/>
                </a:solidFill>
              </a:rPr>
              <a:t>compare</a:t>
            </a:r>
            <a:r>
              <a:rPr lang="en-US" sz="1800" dirty="0" smtClean="0">
                <a:solidFill>
                  <a:srgbClr val="800000"/>
                </a:solidFill>
              </a:rPr>
              <a:t> different pieces of data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7. Reveal the data at different </a:t>
            </a:r>
            <a:r>
              <a:rPr lang="en-US" sz="1800" u="sng" dirty="0" smtClean="0">
                <a:solidFill>
                  <a:srgbClr val="800000"/>
                </a:solidFill>
              </a:rPr>
              <a:t>levels of detail</a:t>
            </a:r>
            <a:r>
              <a:rPr lang="en-US" sz="1800" dirty="0" smtClean="0">
                <a:solidFill>
                  <a:srgbClr val="800000"/>
                </a:solidFill>
              </a:rPr>
              <a:t>, broad to fine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8. </a:t>
            </a:r>
            <a:r>
              <a:rPr lang="en-US" sz="1800" u="sng" dirty="0" smtClean="0">
                <a:solidFill>
                  <a:srgbClr val="800000"/>
                </a:solidFill>
              </a:rPr>
              <a:t>Serve a clear purpose</a:t>
            </a:r>
            <a:r>
              <a:rPr lang="en-US" sz="1800" dirty="0" smtClean="0">
                <a:solidFill>
                  <a:srgbClr val="800000"/>
                </a:solidFill>
              </a:rPr>
              <a:t>: description, evaluation, tabulation, decoration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9. Be closely </a:t>
            </a:r>
            <a:r>
              <a:rPr lang="en-US" sz="1800" u="sng" dirty="0" smtClean="0">
                <a:solidFill>
                  <a:srgbClr val="800000"/>
                </a:solidFill>
              </a:rPr>
              <a:t>integrated</a:t>
            </a:r>
            <a:r>
              <a:rPr lang="en-US" sz="1800" dirty="0" smtClean="0">
                <a:solidFill>
                  <a:srgbClr val="800000"/>
                </a:solidFill>
              </a:rPr>
              <a:t> with statistical and verbal descriptions of data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Rules were made to be broken (“What’s different on this slide?”)</a:t>
            </a:r>
            <a:endParaRPr lang="en-US" sz="1800" dirty="0" smtClean="0">
              <a:solidFill>
                <a:srgbClr val="0000CC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Graphics Reveal Data [1]: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Limitations of Descriptive Statistics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371600"/>
            <a:ext cx="835038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Graphics Reveal Data [2]: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Differences in Data Shown by Vis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1819" y="1066800"/>
            <a:ext cx="584058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Earliest Grid Map: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Song Dynasty, 960 – 1279 CE)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284" y="990600"/>
            <a:ext cx="469231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1295400"/>
            <a:ext cx="21621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867400" y="2514600"/>
            <a:ext cx="27432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D03200"/>
                </a:solidFill>
              </a:rPr>
              <a:t>This grid map, compiled c. 1100 CE (carved in stone c. 1137 CE) uses a grid of ~100 </a:t>
            </a:r>
            <a:r>
              <a:rPr lang="ja-JP" altLang="en-US" smtClean="0">
                <a:solidFill>
                  <a:srgbClr val="D03200"/>
                </a:solidFill>
              </a:rPr>
              <a:t>里 </a:t>
            </a:r>
            <a:r>
              <a:rPr lang="en-US" dirty="0" smtClean="0">
                <a:solidFill>
                  <a:srgbClr val="D03200"/>
                </a:solidFill>
              </a:rPr>
              <a:t>(</a:t>
            </a:r>
            <a:r>
              <a:rPr lang="en-US" i="1" dirty="0" err="1" smtClean="0">
                <a:solidFill>
                  <a:srgbClr val="D03200"/>
                </a:solidFill>
              </a:rPr>
              <a:t>li</a:t>
            </a:r>
            <a:r>
              <a:rPr lang="en-US" dirty="0" smtClean="0">
                <a:solidFill>
                  <a:srgbClr val="D03200"/>
                </a:solidFill>
              </a:rPr>
              <a:t>) to the square, ~42km in Han dynasty standard units (415.8m per </a:t>
            </a:r>
            <a:r>
              <a:rPr lang="en-US" i="1" dirty="0" err="1" smtClean="0">
                <a:solidFill>
                  <a:srgbClr val="D03200"/>
                </a:solidFill>
              </a:rPr>
              <a:t>li</a:t>
            </a:r>
            <a:r>
              <a:rPr lang="en-US" dirty="0" smtClean="0">
                <a:solidFill>
                  <a:srgbClr val="D03200"/>
                </a:solidFill>
              </a:rPr>
              <a:t>)</a:t>
            </a:r>
          </a:p>
          <a:p>
            <a:pPr algn="ctr"/>
            <a:endParaRPr lang="en-US" dirty="0" smtClean="0">
              <a:solidFill>
                <a:srgbClr val="D03200"/>
              </a:solidFill>
            </a:endParaRPr>
          </a:p>
          <a:p>
            <a:pPr algn="ctr"/>
            <a:r>
              <a:rPr lang="en-US" dirty="0" smtClean="0">
                <a:solidFill>
                  <a:srgbClr val="D03200"/>
                </a:solidFill>
              </a:rPr>
              <a:t>Shown:</a:t>
            </a:r>
          </a:p>
          <a:p>
            <a:pPr algn="ctr"/>
            <a:r>
              <a:rPr lang="en-US" dirty="0" smtClean="0">
                <a:solidFill>
                  <a:srgbClr val="D03200"/>
                </a:solidFill>
              </a:rPr>
              <a:t>Major rivers and tributaries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Data Maps: Visual Presentation of Variables over Region (</a:t>
            </a:r>
            <a:r>
              <a:rPr lang="en-US" sz="1800" i="1" dirty="0" smtClean="0">
                <a:solidFill>
                  <a:srgbClr val="800000"/>
                </a:solidFill>
              </a:rPr>
              <a:t>e.g.</a:t>
            </a:r>
            <a:r>
              <a:rPr lang="en-US" sz="1800" dirty="0" smtClean="0">
                <a:solidFill>
                  <a:srgbClr val="800000"/>
                </a:solidFill>
              </a:rPr>
              <a:t>, Spatial)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Thematic Map: Shows Topic (Theme) Referenced by Geographic Area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Wikipedia: </a:t>
            </a:r>
            <a:r>
              <a:rPr lang="en-US" sz="1800" dirty="0" smtClean="0">
                <a:hlinkClick r:id="rId4"/>
              </a:rPr>
              <a:t>http://en.wikipedia.org/wiki/Thematic_map</a:t>
            </a:r>
            <a:endParaRPr lang="en-US" sz="1800" dirty="0" smtClean="0"/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Example: 2010 UNAIDS Report on Global HIV Infection Rates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/>
          </a:p>
        </p:txBody>
      </p:sp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Thematic Maps &amp; Other Data Maps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Inspired by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5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07360" y="2438400"/>
            <a:ext cx="7852989" cy="3429000"/>
            <a:chOff x="1107360" y="2438400"/>
            <a:chExt cx="7852989" cy="3429000"/>
          </a:xfrm>
        </p:grpSpPr>
        <p:pic>
          <p:nvPicPr>
            <p:cNvPr id="9" name="Picture 8" descr="ThematicMap-UNAIDS-HIV-2010-half_siz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7360" y="2438400"/>
              <a:ext cx="5750640" cy="34290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010400" y="3467221"/>
              <a:ext cx="1949949" cy="1371359"/>
              <a:chOff x="7010400" y="3352800"/>
              <a:chExt cx="1949949" cy="137135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344013" y="3352800"/>
                <a:ext cx="128272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000" dirty="0" smtClean="0">
                    <a:solidFill>
                      <a:srgbClr val="FF0000"/>
                    </a:solidFill>
                  </a:rPr>
                  <a:t>© 2010, </a:t>
                </a:r>
                <a:r>
                  <a:rPr lang="en-US" sz="1000" dirty="0" err="1" smtClean="0">
                    <a:solidFill>
                      <a:srgbClr val="FF0000"/>
                    </a:solidFill>
                  </a:rPr>
                  <a:t>UNAids</a:t>
                </a:r>
                <a:endParaRPr lang="en-US" sz="1000" dirty="0" smtClean="0">
                  <a:solidFill>
                    <a:srgbClr val="FF0000"/>
                  </a:solidFill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lang="en-US" sz="1000" dirty="0" smtClean="0">
                    <a:solidFill>
                      <a:srgbClr val="FF0000"/>
                    </a:solidFill>
                    <a:hlinkClick r:id="rId7"/>
                  </a:rPr>
                  <a:t>http://bit.ly/ftHhd4</a:t>
                </a:r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8" name="Picture 7" descr="UNAIDS-logo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010400" y="3886200"/>
                <a:ext cx="1949949" cy="342299"/>
              </a:xfrm>
              <a:prstGeom prst="rect">
                <a:avLst/>
              </a:prstGeom>
            </p:spPr>
          </p:pic>
          <p:pic>
            <p:nvPicPr>
              <p:cNvPr id="10" name="Picture 9" descr="WHO-logo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375775" y="4343400"/>
                <a:ext cx="1219199" cy="380759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Example – Cancer Rates by County [1]: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White Females, All Types of Cancer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923925"/>
            <a:ext cx="749316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914400"/>
            <a:ext cx="746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Example – Cancer Rates by County [2]: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White Males, All Types of Cancer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5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923925"/>
            <a:ext cx="749316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914400"/>
            <a:ext cx="746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136605" y="4191000"/>
            <a:ext cx="1854995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D03200"/>
                </a:solidFill>
              </a:rPr>
              <a:t>What’s different?</a:t>
            </a:r>
          </a:p>
          <a:p>
            <a:r>
              <a:rPr lang="en-US" u="sng" dirty="0" smtClean="0">
                <a:solidFill>
                  <a:srgbClr val="D03200"/>
                </a:solidFill>
              </a:rPr>
              <a:t>Compared to what?</a:t>
            </a:r>
          </a:p>
          <a:p>
            <a:r>
              <a:rPr lang="en-US" dirty="0" smtClean="0">
                <a:solidFill>
                  <a:srgbClr val="D03200"/>
                </a:solidFill>
              </a:rPr>
              <a:t>Why?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3382" y="919163"/>
            <a:ext cx="7467601" cy="486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Example – Cancer Rates by County [3]: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White Females, Respiratory Cancers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5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919164"/>
            <a:ext cx="749316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3382" y="919163"/>
            <a:ext cx="7467601" cy="486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Example – Cancer Rates by County [4]: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White Males, Respiratory Cancers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914400"/>
            <a:ext cx="746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914400"/>
            <a:ext cx="746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914400"/>
            <a:ext cx="746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3382" y="919163"/>
            <a:ext cx="7467601" cy="486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914400"/>
            <a:ext cx="746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0487" y="927466"/>
            <a:ext cx="7487713" cy="486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Example – Cancer Rates by County [5]: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White Females, GI Cancers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5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8196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914400"/>
            <a:ext cx="7487713" cy="486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923925"/>
            <a:ext cx="749316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0487" y="914400"/>
            <a:ext cx="7487713" cy="486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3382" y="919163"/>
            <a:ext cx="7467601" cy="486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0487" y="914400"/>
            <a:ext cx="7487713" cy="486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19200" y="76200"/>
            <a:ext cx="739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>
                <a:solidFill>
                  <a:srgbClr val="5B0DAA"/>
                </a:solidFill>
                <a:latin typeface="Copperplate Gothic Light" pitchFamily="34" charset="0"/>
              </a:rPr>
              <a:t>Lecture Outline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Reading for Last Class:</a:t>
            </a:r>
            <a:r>
              <a:rPr lang="en-US" sz="1800" dirty="0" smtClean="0">
                <a:solidFill>
                  <a:srgbClr val="800000"/>
                </a:solidFill>
                <a:latin typeface="Arial"/>
                <a:cs typeface="Arial"/>
              </a:rPr>
              <a:t> Chapter 15, </a:t>
            </a:r>
            <a:r>
              <a:rPr lang="en-US" sz="1800" dirty="0" smtClean="0">
                <a:solidFill>
                  <a:srgbClr val="800000"/>
                </a:solidFill>
              </a:rPr>
              <a:t>Eberly </a:t>
            </a:r>
            <a:r>
              <a:rPr lang="en-US" sz="1800" i="1" dirty="0" smtClean="0">
                <a:solidFill>
                  <a:srgbClr val="800000"/>
                </a:solidFill>
              </a:rPr>
              <a:t>2</a:t>
            </a:r>
            <a:r>
              <a:rPr lang="en-US" sz="1800" i="1" baseline="30000" dirty="0" smtClean="0">
                <a:solidFill>
                  <a:srgbClr val="800000"/>
                </a:solidFill>
              </a:rPr>
              <a:t>e</a:t>
            </a:r>
            <a:r>
              <a:rPr lang="en-US" sz="1800" dirty="0" smtClean="0">
                <a:solidFill>
                  <a:srgbClr val="800000"/>
                </a:solidFill>
              </a:rPr>
              <a:t>;</a:t>
            </a:r>
            <a:r>
              <a:rPr lang="en-US" sz="1800" i="1" baseline="30000" dirty="0" smtClean="0">
                <a:solidFill>
                  <a:srgbClr val="800000"/>
                </a:solidFill>
              </a:rPr>
              <a:t> 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Ray Tracing Handout</a:t>
            </a:r>
            <a:endParaRPr lang="en-US" sz="1800" dirty="0" smtClean="0">
              <a:solidFill>
                <a:srgbClr val="FF66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Reading for Today: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Tufte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Handout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Reading for Next Class: 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Ray Tracing Handout</a:t>
            </a:r>
            <a:endParaRPr lang="en-US" sz="1800" dirty="0" smtClean="0">
              <a:solidFill>
                <a:srgbClr val="FF6600"/>
              </a:solidFill>
            </a:endParaRP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Last Time: Ray Tracing 2 of 2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Stochastic &amp; distributed RT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Stochastic (local) </a:t>
            </a:r>
            <a:r>
              <a:rPr lang="en-US" sz="1800" i="1" dirty="0" smtClean="0">
                <a:solidFill>
                  <a:srgbClr val="0000CC"/>
                </a:solidFill>
              </a:rPr>
              <a:t>vs. </a:t>
            </a:r>
            <a:r>
              <a:rPr lang="en-US" sz="1800" dirty="0" smtClean="0">
                <a:solidFill>
                  <a:srgbClr val="0000CC"/>
                </a:solidFill>
              </a:rPr>
              <a:t>distributed (nonlocal) randomization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“Softening” shadows, reflection, transparency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Hybrid global illumination: RT with progressive refinement </a:t>
            </a:r>
            <a:r>
              <a:rPr lang="en-US" sz="1800" dirty="0" err="1" smtClean="0">
                <a:solidFill>
                  <a:srgbClr val="0000CC"/>
                </a:solidFill>
              </a:rPr>
              <a:t>radiosity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Today: Visualization Part 1 of 3 – Scientific, Data, Information Vis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What is visualization?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err="1" smtClean="0">
                <a:solidFill>
                  <a:srgbClr val="0000CC"/>
                </a:solidFill>
              </a:rPr>
              <a:t>Tufte</a:t>
            </a:r>
            <a:r>
              <a:rPr lang="en-US" sz="1800" dirty="0" smtClean="0">
                <a:solidFill>
                  <a:srgbClr val="0000CC"/>
                </a:solidFill>
              </a:rPr>
              <a:t> 1: </a:t>
            </a:r>
            <a:r>
              <a:rPr lang="en-US" sz="1800" i="1" dirty="0" smtClean="0">
                <a:solidFill>
                  <a:srgbClr val="0000CC"/>
                </a:solidFill>
              </a:rPr>
              <a:t>The Visual Display of Quantitative Information, 2</a:t>
            </a:r>
            <a:r>
              <a:rPr lang="en-US" sz="1800" i="1" baseline="30000" dirty="0" smtClean="0">
                <a:solidFill>
                  <a:srgbClr val="0000CC"/>
                </a:solidFill>
              </a:rPr>
              <a:t>e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Basic statistical &amp; </a:t>
            </a:r>
            <a:r>
              <a:rPr lang="en-US" sz="1800" u="sng" dirty="0" smtClean="0">
                <a:solidFill>
                  <a:srgbClr val="0000CC"/>
                </a:solidFill>
              </a:rPr>
              <a:t>scientific visualization</a:t>
            </a:r>
            <a:r>
              <a:rPr lang="en-US" sz="1800" dirty="0" smtClean="0">
                <a:solidFill>
                  <a:srgbClr val="0000CC"/>
                </a:solidFill>
              </a:rPr>
              <a:t> techniques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u="sng" dirty="0" smtClean="0">
                <a:solidFill>
                  <a:srgbClr val="0000CC"/>
                </a:solidFill>
              </a:rPr>
              <a:t>Graphical integrity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i="1" dirty="0" smtClean="0">
                <a:solidFill>
                  <a:srgbClr val="0000CC"/>
                </a:solidFill>
              </a:rPr>
              <a:t>vs.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u="sng" dirty="0" smtClean="0">
                <a:solidFill>
                  <a:srgbClr val="0000CC"/>
                </a:solidFill>
              </a:rPr>
              <a:t>lie factor</a:t>
            </a:r>
            <a:r>
              <a:rPr lang="en-US" sz="1800" dirty="0" smtClean="0">
                <a:solidFill>
                  <a:srgbClr val="0000CC"/>
                </a:solidFill>
              </a:rPr>
              <a:t> (“How to lie with </a:t>
            </a:r>
            <a:r>
              <a:rPr lang="en-US" sz="1800" strike="sngStrike" dirty="0" err="1" smtClean="0">
                <a:solidFill>
                  <a:srgbClr val="0000CC"/>
                </a:solidFill>
              </a:rPr>
              <a:t>statistics</a:t>
            </a:r>
            <a:r>
              <a:rPr lang="en-US" sz="1800" dirty="0" err="1" smtClean="0">
                <a:solidFill>
                  <a:srgbClr val="0000CC"/>
                </a:solidFill>
              </a:rPr>
              <a:t>vis</a:t>
            </a:r>
            <a:r>
              <a:rPr lang="en-US" sz="1800" dirty="0" smtClean="0">
                <a:solidFill>
                  <a:srgbClr val="0000CC"/>
                </a:solidFill>
              </a:rPr>
              <a:t>”)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u="sng" dirty="0" smtClean="0">
                <a:solidFill>
                  <a:srgbClr val="0000CC"/>
                </a:solidFill>
              </a:rPr>
              <a:t>Graphical excellence</a:t>
            </a:r>
            <a:r>
              <a:rPr lang="en-US" sz="1800" dirty="0" smtClean="0">
                <a:solidFill>
                  <a:srgbClr val="0000CC"/>
                </a:solidFill>
              </a:rPr>
              <a:t> vs. </a:t>
            </a:r>
            <a:r>
              <a:rPr lang="en-US" sz="1800" u="sng" dirty="0" err="1" smtClean="0">
                <a:solidFill>
                  <a:srgbClr val="0000CC"/>
                </a:solidFill>
              </a:rPr>
              <a:t>chartjunk</a:t>
            </a:r>
            <a:endParaRPr lang="en-US" sz="1800" u="sng" dirty="0" smtClean="0">
              <a:solidFill>
                <a:srgbClr val="0000CC"/>
              </a:solidFill>
            </a:endParaRP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u="sng" dirty="0" smtClean="0">
                <a:solidFill>
                  <a:srgbClr val="0000CC"/>
                </a:solidFill>
              </a:rPr>
              <a:t>Data-ink</a:t>
            </a:r>
            <a:r>
              <a:rPr lang="en-US" sz="1800" dirty="0" smtClean="0">
                <a:solidFill>
                  <a:srgbClr val="0000CC"/>
                </a:solidFill>
              </a:rPr>
              <a:t>, data-ink ratio (&amp; “data-pixels”)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4" y="940532"/>
            <a:ext cx="7467596" cy="485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Example – Cancer Rates by County [6]: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White Males, GI Cancers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5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914400"/>
            <a:ext cx="746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914400"/>
            <a:ext cx="7467596" cy="485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914400"/>
            <a:ext cx="746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940533"/>
            <a:ext cx="7467596" cy="485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914400"/>
            <a:ext cx="7487713" cy="486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940533"/>
            <a:ext cx="7467596" cy="485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Flow Maps [1]: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err="1" smtClean="0">
                <a:solidFill>
                  <a:srgbClr val="5B0DAA"/>
                </a:solidFill>
                <a:latin typeface="Copperplate Gothic Light" pitchFamily="34" charset="0"/>
              </a:rPr>
              <a:t>Minard</a:t>
            </a: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, 1865 – French Wine Exports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Inspired by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3399" y="1066800"/>
            <a:ext cx="8496301" cy="4267199"/>
            <a:chOff x="533399" y="1066800"/>
            <a:chExt cx="8496301" cy="4267199"/>
          </a:xfrm>
        </p:grpSpPr>
        <p:pic>
          <p:nvPicPr>
            <p:cNvPr id="10" name="Picture 9" descr="Minard’s_map_of_French_wine_exports_for_186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399" y="1066800"/>
              <a:ext cx="6514047" cy="4267199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7200900" y="1219199"/>
              <a:ext cx="1828800" cy="3962400"/>
              <a:chOff x="7200900" y="1143000"/>
              <a:chExt cx="1828800" cy="3962400"/>
            </a:xfrm>
          </p:grpSpPr>
          <p:pic>
            <p:nvPicPr>
              <p:cNvPr id="11268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200900" y="4418602"/>
                <a:ext cx="1828800" cy="686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7200900" y="1143000"/>
                <a:ext cx="1828800" cy="3200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000" dirty="0" err="1" smtClean="0"/>
                  <a:t>Minard</a:t>
                </a:r>
                <a:r>
                  <a:rPr lang="fr-FR" sz="1000" dirty="0" smtClean="0"/>
                  <a:t>, C. J. (1865). </a:t>
                </a:r>
                <a:r>
                  <a:rPr lang="fr-FR" sz="1000" i="1" dirty="0" smtClean="0"/>
                  <a:t>Carte figurative et approximative des quantités de vin français exportés par mer en 1864.  </a:t>
                </a:r>
                <a:r>
                  <a:rPr lang="fr-FR" sz="1000" dirty="0" err="1" smtClean="0"/>
                  <a:t>Lithograph</a:t>
                </a:r>
                <a:r>
                  <a:rPr lang="fr-FR" sz="1000" dirty="0" smtClean="0"/>
                  <a:t> (835 x 547).  </a:t>
                </a:r>
                <a:r>
                  <a:rPr lang="fr-FR" sz="1000" dirty="0" err="1" smtClean="0"/>
                  <a:t>Retrieved</a:t>
                </a:r>
                <a:r>
                  <a:rPr lang="fr-FR" sz="1000" dirty="0" smtClean="0"/>
                  <a:t> </a:t>
                </a:r>
                <a:r>
                  <a:rPr lang="fr-FR" sz="1000" dirty="0" err="1" smtClean="0"/>
                  <a:t>from</a:t>
                </a:r>
                <a:r>
                  <a:rPr lang="fr-FR" sz="1000" dirty="0" smtClean="0"/>
                  <a:t>: </a:t>
                </a:r>
                <a:r>
                  <a:rPr lang="fr-FR" sz="1000" dirty="0" smtClean="0">
                    <a:hlinkClick r:id="rId7"/>
                  </a:rPr>
                  <a:t>http://bit.ly/hTz4ST</a:t>
                </a:r>
                <a:endParaRPr lang="fr-FR" sz="1000" dirty="0" smtClean="0"/>
              </a:p>
              <a:p>
                <a:pPr algn="ctr"/>
                <a:endParaRPr lang="fr-FR" sz="1000" dirty="0" smtClean="0"/>
              </a:p>
              <a:p>
                <a:pPr algn="ctr"/>
                <a:r>
                  <a:rPr lang="fr-FR" sz="1000" dirty="0" err="1" smtClean="0"/>
                  <a:t>Wikipedia</a:t>
                </a:r>
                <a:r>
                  <a:rPr lang="fr-FR" sz="1000" dirty="0" smtClean="0"/>
                  <a:t>:</a:t>
                </a:r>
              </a:p>
              <a:p>
                <a:pPr algn="ctr"/>
                <a:r>
                  <a:rPr lang="fr-FR" sz="1000" i="1" dirty="0" smtClean="0"/>
                  <a:t>Flow </a:t>
                </a:r>
                <a:r>
                  <a:rPr lang="fr-FR" sz="1000" i="1" dirty="0" err="1" smtClean="0"/>
                  <a:t>Map</a:t>
                </a:r>
                <a:r>
                  <a:rPr lang="fr-FR" sz="1000" i="1" dirty="0" smtClean="0"/>
                  <a:t> – </a:t>
                </a:r>
                <a:r>
                  <a:rPr lang="fr-FR" sz="1000" dirty="0" smtClean="0">
                    <a:hlinkClick r:id="rId8"/>
                  </a:rPr>
                  <a:t>http://bit.ly/dJgJCY</a:t>
                </a:r>
                <a:endParaRPr lang="fr-FR" sz="1000" dirty="0" smtClean="0"/>
              </a:p>
              <a:p>
                <a:pPr algn="ctr"/>
                <a:r>
                  <a:rPr lang="fr-FR" sz="1000" i="1" dirty="0" err="1" smtClean="0"/>
                  <a:t>Thematic</a:t>
                </a:r>
                <a:r>
                  <a:rPr lang="fr-FR" sz="1000" i="1" dirty="0" smtClean="0"/>
                  <a:t> </a:t>
                </a:r>
                <a:r>
                  <a:rPr lang="fr-FR" sz="1000" i="1" dirty="0" err="1" smtClean="0"/>
                  <a:t>Map</a:t>
                </a:r>
                <a:r>
                  <a:rPr lang="fr-FR" sz="1000" i="1" dirty="0" smtClean="0"/>
                  <a:t> – </a:t>
                </a:r>
                <a:r>
                  <a:rPr lang="en-US" sz="1000" dirty="0" smtClean="0">
                    <a:hlinkClick r:id="rId9"/>
                  </a:rPr>
                  <a:t>http://bit.ly/enon7w</a:t>
                </a:r>
                <a:endParaRPr lang="fr-FR" sz="1000" dirty="0" smtClean="0"/>
              </a:p>
              <a:p>
                <a:pPr algn="ctr"/>
                <a:endParaRPr lang="fr-FR" sz="1000" dirty="0" smtClean="0"/>
              </a:p>
              <a:p>
                <a:pPr algn="ctr"/>
                <a:r>
                  <a:rPr lang="fr-FR" sz="1000" dirty="0" err="1" smtClean="0">
                    <a:solidFill>
                      <a:srgbClr val="008080"/>
                    </a:solidFill>
                  </a:rPr>
                  <a:t>Reprinted</a:t>
                </a:r>
                <a:r>
                  <a:rPr lang="fr-FR" sz="1000" dirty="0" smtClean="0">
                    <a:solidFill>
                      <a:srgbClr val="008080"/>
                    </a:solidFill>
                  </a:rPr>
                  <a:t> by National </a:t>
                </a:r>
                <a:r>
                  <a:rPr lang="fr-FR" sz="1000" dirty="0" err="1" smtClean="0">
                    <a:solidFill>
                      <a:srgbClr val="008080"/>
                    </a:solidFill>
                  </a:rPr>
                  <a:t>Visualization</a:t>
                </a:r>
                <a:r>
                  <a:rPr lang="fr-FR" sz="1000" dirty="0" smtClean="0">
                    <a:solidFill>
                      <a:srgbClr val="008080"/>
                    </a:solidFill>
                  </a:rPr>
                  <a:t> and </a:t>
                </a:r>
                <a:r>
                  <a:rPr lang="fr-FR" sz="1000" dirty="0" err="1" smtClean="0">
                    <a:solidFill>
                      <a:srgbClr val="008080"/>
                    </a:solidFill>
                  </a:rPr>
                  <a:t>Analysis</a:t>
                </a:r>
                <a:r>
                  <a:rPr lang="fr-FR" sz="1000" dirty="0" smtClean="0">
                    <a:solidFill>
                      <a:srgbClr val="008080"/>
                    </a:solidFill>
                  </a:rPr>
                  <a:t> Center (NVAC), Pacific Northwest National </a:t>
                </a:r>
                <a:r>
                  <a:rPr lang="fr-FR" sz="1000" dirty="0" err="1" smtClean="0">
                    <a:solidFill>
                      <a:srgbClr val="008080"/>
                    </a:solidFill>
                  </a:rPr>
                  <a:t>Lab</a:t>
                </a:r>
                <a:r>
                  <a:rPr lang="fr-FR" sz="1000" dirty="0" smtClean="0">
                    <a:solidFill>
                      <a:srgbClr val="008080"/>
                    </a:solidFill>
                  </a:rPr>
                  <a:t> (PNL): </a:t>
                </a:r>
                <a:r>
                  <a:rPr lang="fr-FR" sz="1000" dirty="0" smtClean="0">
                    <a:solidFill>
                      <a:srgbClr val="008080"/>
                    </a:solidFill>
                    <a:hlinkClick r:id="rId10"/>
                  </a:rPr>
                  <a:t>http://bit.ly/egbQUJ</a:t>
                </a:r>
                <a:endParaRPr lang="fr-FR" sz="1000" dirty="0" smtClean="0">
                  <a:solidFill>
                    <a:srgbClr val="008080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066800"/>
            <a:ext cx="8534400" cy="411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Flow Maps [2]: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err="1" smtClean="0">
                <a:solidFill>
                  <a:srgbClr val="5B0DAA"/>
                </a:solidFill>
                <a:latin typeface="Copperplate Gothic Light" pitchFamily="34" charset="0"/>
              </a:rPr>
              <a:t>Minard</a:t>
            </a: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, 1869 – Napoleon in Russia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5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0" y="5181600"/>
            <a:ext cx="6477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err="1" smtClean="0"/>
              <a:t>Minard</a:t>
            </a:r>
            <a:r>
              <a:rPr lang="fr-FR" sz="1000" dirty="0" smtClean="0"/>
              <a:t>, C. J. (1869). </a:t>
            </a:r>
            <a:r>
              <a:rPr lang="fr-FR" sz="1000" i="1" dirty="0" smtClean="0"/>
              <a:t>Carte figurative des pertes successives en hommes de l'Armée Française dans la campagne de Russie 1812-1813.</a:t>
            </a:r>
            <a:r>
              <a:rPr lang="en-US" sz="1000" dirty="0" smtClean="0"/>
              <a:t> Lithograph, 62 x 30 cm</a:t>
            </a:r>
            <a:r>
              <a:rPr lang="fr-FR" sz="1000" dirty="0" smtClean="0"/>
              <a:t>.</a:t>
            </a:r>
          </a:p>
          <a:p>
            <a:pPr algn="ctr"/>
            <a:r>
              <a:rPr lang="fr-FR" sz="1000" dirty="0" smtClean="0"/>
              <a:t>Translation by E. R. </a:t>
            </a:r>
            <a:r>
              <a:rPr lang="fr-FR" sz="1000" dirty="0" err="1" smtClean="0"/>
              <a:t>Tufte</a:t>
            </a:r>
            <a:r>
              <a:rPr lang="fr-FR" sz="1000" dirty="0" smtClean="0"/>
              <a:t>.  French version </a:t>
            </a:r>
            <a:r>
              <a:rPr lang="fr-FR" sz="1000" dirty="0" err="1" smtClean="0"/>
              <a:t>mirrored</a:t>
            </a:r>
            <a:r>
              <a:rPr lang="fr-FR" sz="1000" dirty="0" smtClean="0"/>
              <a:t> </a:t>
            </a:r>
            <a:r>
              <a:rPr lang="fr-FR" sz="1000" dirty="0" err="1" smtClean="0"/>
              <a:t>at</a:t>
            </a:r>
            <a:r>
              <a:rPr lang="fr-FR" sz="1000" dirty="0" smtClean="0"/>
              <a:t>: </a:t>
            </a:r>
            <a:r>
              <a:rPr lang="fr-FR" sz="1000" dirty="0" smtClean="0">
                <a:hlinkClick r:id="rId6"/>
              </a:rPr>
              <a:t>http://bit.ly/6MHa87</a:t>
            </a:r>
            <a:endParaRPr lang="fr-FR" sz="1000" dirty="0" smtClean="0"/>
          </a:p>
          <a:p>
            <a:pPr algn="ctr"/>
            <a:r>
              <a:rPr lang="fr-FR" sz="1000" dirty="0" err="1" smtClean="0"/>
              <a:t>Wikipedia</a:t>
            </a:r>
            <a:r>
              <a:rPr lang="fr-FR" sz="1000" dirty="0" smtClean="0"/>
              <a:t>:</a:t>
            </a:r>
            <a:r>
              <a:rPr lang="fr-FR" sz="1000" i="1" dirty="0" smtClean="0"/>
              <a:t> </a:t>
            </a:r>
            <a:r>
              <a:rPr lang="en-US" sz="1000" i="1" dirty="0" smtClean="0"/>
              <a:t>Charles Joseph </a:t>
            </a:r>
            <a:r>
              <a:rPr lang="en-US" sz="1000" i="1" dirty="0" err="1" smtClean="0"/>
              <a:t>Minard</a:t>
            </a:r>
            <a:r>
              <a:rPr lang="en-US" sz="1000" dirty="0" smtClean="0"/>
              <a:t> – </a:t>
            </a:r>
            <a:r>
              <a:rPr lang="en-US" sz="1000" dirty="0" smtClean="0">
                <a:hlinkClick r:id="rId7"/>
              </a:rPr>
              <a:t>http://bit.ly/4zZ8nQ</a:t>
            </a:r>
            <a:endParaRPr lang="en-US" sz="1000" i="1" dirty="0"/>
          </a:p>
        </p:txBody>
      </p:sp>
      <p:pic>
        <p:nvPicPr>
          <p:cNvPr id="15" name="Picture 14" descr="Minard-Napoleon-1869-Englis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400" y="1079143"/>
            <a:ext cx="8534400" cy="41024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Flow Maps [3]: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err="1" smtClean="0">
                <a:solidFill>
                  <a:srgbClr val="5B0DAA"/>
                </a:solidFill>
                <a:latin typeface="Copperplate Gothic Light" pitchFamily="34" charset="0"/>
              </a:rPr>
              <a:t>Minard’s</a:t>
            </a: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 Map of Napoleon’s March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2-D Map</a:t>
            </a:r>
            <a:endParaRPr lang="en-US" sz="1800" u="sng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6 Scalar Dimensions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Size</a:t>
            </a:r>
            <a:r>
              <a:rPr lang="en-US" sz="1800" dirty="0" smtClean="0">
                <a:solidFill>
                  <a:srgbClr val="0000CC"/>
                </a:solidFill>
              </a:rPr>
              <a:t> of army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Location on 2-D surface by date (compare: </a:t>
            </a:r>
            <a:r>
              <a:rPr lang="en-US" sz="1800" u="sng" dirty="0" smtClean="0">
                <a:solidFill>
                  <a:srgbClr val="0000CC"/>
                </a:solidFill>
              </a:rPr>
              <a:t>latitude</a:t>
            </a:r>
            <a:r>
              <a:rPr lang="en-US" sz="1800" dirty="0" smtClean="0">
                <a:solidFill>
                  <a:srgbClr val="0000CC"/>
                </a:solidFill>
              </a:rPr>
              <a:t> &amp; </a:t>
            </a:r>
            <a:r>
              <a:rPr lang="en-US" sz="1800" u="sng" dirty="0" smtClean="0">
                <a:solidFill>
                  <a:srgbClr val="0000CC"/>
                </a:solidFill>
              </a:rPr>
              <a:t>longitude</a:t>
            </a:r>
            <a:r>
              <a:rPr lang="en-US" sz="1800" dirty="0" smtClean="0">
                <a:solidFill>
                  <a:srgbClr val="0000CC"/>
                </a:solidFill>
              </a:rPr>
              <a:t>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Direction</a:t>
            </a:r>
            <a:r>
              <a:rPr lang="en-US" sz="1800" dirty="0" smtClean="0">
                <a:solidFill>
                  <a:srgbClr val="0000CC"/>
                </a:solidFill>
              </a:rPr>
              <a:t> of movement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Date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Temperature</a:t>
            </a:r>
            <a:r>
              <a:rPr lang="en-US" sz="1800" dirty="0" smtClean="0">
                <a:solidFill>
                  <a:srgbClr val="0000CC"/>
                </a:solidFill>
              </a:rPr>
              <a:t> (referenced by position &amp; date)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How to Represent 6 Dimensions in 2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Size – width of line </a:t>
            </a:r>
            <a:r>
              <a:rPr lang="en-US" sz="1800" u="sng" dirty="0" smtClean="0">
                <a:solidFill>
                  <a:srgbClr val="0000CC"/>
                </a:solidFill>
              </a:rPr>
              <a:t>and</a:t>
            </a:r>
            <a:r>
              <a:rPr lang="en-US" sz="1800" dirty="0" smtClean="0">
                <a:solidFill>
                  <a:srgbClr val="0000CC"/>
                </a:solidFill>
              </a:rPr>
              <a:t> written besides army (main camp) position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Location – (</a:t>
            </a:r>
            <a:r>
              <a:rPr lang="en-US" sz="1800" i="1" dirty="0" smtClean="0">
                <a:solidFill>
                  <a:srgbClr val="0000CC"/>
                </a:solidFill>
              </a:rPr>
              <a:t>x</a:t>
            </a:r>
            <a:r>
              <a:rPr lang="en-US" sz="1800" dirty="0" smtClean="0">
                <a:solidFill>
                  <a:srgbClr val="0000CC"/>
                </a:solidFill>
              </a:rPr>
              <a:t>, </a:t>
            </a:r>
            <a:r>
              <a:rPr lang="en-US" sz="1800" i="1" dirty="0" smtClean="0">
                <a:solidFill>
                  <a:srgbClr val="0000CC"/>
                </a:solidFill>
              </a:rPr>
              <a:t>y</a:t>
            </a:r>
            <a:r>
              <a:rPr lang="en-US" sz="1800" dirty="0" smtClean="0">
                <a:solidFill>
                  <a:srgbClr val="0000CC"/>
                </a:solidFill>
              </a:rPr>
              <a:t>) coordinate on map; align with timeline on bottom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Direction – color, arrow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Date – timeline on bottom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Temperature – next to date on timeline (today: brush-over tooltip)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0000CC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Preview: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Small Multiple – Air Pollution Map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22444" y="1295401"/>
            <a:ext cx="7940556" cy="4117776"/>
            <a:chOff x="822444" y="1295401"/>
            <a:chExt cx="7940556" cy="4117776"/>
          </a:xfrm>
        </p:grpSpPr>
        <p:pic>
          <p:nvPicPr>
            <p:cNvPr id="4" name="Picture 3" descr="Tufte-Pollution-Map-Small_Multipl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2444" y="1295401"/>
              <a:ext cx="7940556" cy="3657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366146" y="5105400"/>
              <a:ext cx="285315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>
                  <a:solidFill>
                    <a:srgbClr val="D03200"/>
                  </a:solidFill>
                </a:rPr>
                <a:t>p. 42 (</a:t>
              </a:r>
              <a:r>
                <a:rPr lang="fr-FR" dirty="0" err="1" smtClean="0">
                  <a:solidFill>
                    <a:srgbClr val="D03200"/>
                  </a:solidFill>
                </a:rPr>
                <a:t>Tufte</a:t>
              </a:r>
              <a:r>
                <a:rPr lang="fr-FR" dirty="0" smtClean="0">
                  <a:solidFill>
                    <a:srgbClr val="D03200"/>
                  </a:solidFill>
                </a:rPr>
                <a:t> 1 </a:t>
              </a:r>
              <a:r>
                <a:rPr lang="fr-FR" i="1" dirty="0" err="1" smtClean="0">
                  <a:solidFill>
                    <a:srgbClr val="D03200"/>
                  </a:solidFill>
                </a:rPr>
                <a:t>aka</a:t>
              </a:r>
              <a:r>
                <a:rPr lang="fr-FR" i="1" dirty="0" smtClean="0">
                  <a:solidFill>
                    <a:srgbClr val="D03200"/>
                  </a:solidFill>
                </a:rPr>
                <a:t> </a:t>
              </a:r>
              <a:r>
                <a:rPr lang="fr-FR" dirty="0" smtClean="0">
                  <a:solidFill>
                    <a:srgbClr val="D03200"/>
                  </a:solidFill>
                </a:rPr>
                <a:t>VDQI, 1</a:t>
              </a:r>
              <a:r>
                <a:rPr lang="fr-FR" baseline="30000" dirty="0" smtClean="0">
                  <a:solidFill>
                    <a:srgbClr val="D03200"/>
                  </a:solidFill>
                </a:rPr>
                <a:t>e</a:t>
              </a:r>
              <a:r>
                <a:rPr lang="fr-FR" dirty="0" smtClean="0">
                  <a:solidFill>
                    <a:srgbClr val="D03200"/>
                  </a:solidFill>
                </a:rPr>
                <a:t> &amp; 2</a:t>
              </a:r>
              <a:r>
                <a:rPr lang="fr-FR" baseline="30000" dirty="0" smtClean="0">
                  <a:solidFill>
                    <a:srgbClr val="D03200"/>
                  </a:solidFill>
                </a:rPr>
                <a:t>e)</a:t>
              </a:r>
              <a:r>
                <a:rPr lang="fr-FR" dirty="0" smtClean="0">
                  <a:solidFill>
                    <a:srgbClr val="D03200"/>
                  </a:solidFill>
                </a:rPr>
                <a:t> </a:t>
              </a:r>
              <a:endParaRPr lang="en-US" dirty="0">
                <a:solidFill>
                  <a:srgbClr val="D032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Graphical Integrity [1]: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Consistency in Labeling, Baselines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71550" y="990600"/>
            <a:ext cx="7486650" cy="4886325"/>
            <a:chOff x="971550" y="990600"/>
            <a:chExt cx="7486650" cy="4886325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1550" y="990600"/>
              <a:ext cx="7486650" cy="458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00388" y="5572125"/>
              <a:ext cx="32289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oup 24"/>
          <p:cNvGrpSpPr/>
          <p:nvPr/>
        </p:nvGrpSpPr>
        <p:grpSpPr>
          <a:xfrm>
            <a:off x="607162" y="3200400"/>
            <a:ext cx="7851038" cy="2517577"/>
            <a:chOff x="607162" y="3200400"/>
            <a:chExt cx="7851038" cy="2517577"/>
          </a:xfrm>
        </p:grpSpPr>
        <p:sp>
          <p:nvSpPr>
            <p:cNvPr id="10" name="Rectangle 9"/>
            <p:cNvSpPr/>
            <p:nvPr/>
          </p:nvSpPr>
          <p:spPr>
            <a:xfrm>
              <a:off x="607162" y="5410200"/>
              <a:ext cx="3834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EC2902"/>
                  </a:solidFill>
                </a:rPr>
                <a:t>$0</a:t>
              </a: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990600" y="5562600"/>
              <a:ext cx="24384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EC29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3505200" y="3200400"/>
              <a:ext cx="23622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EC29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943600" y="3810000"/>
              <a:ext cx="25146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EC29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Graphical Integrity [2]: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Consistency in Time (Independent Axis)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95600" y="1030508"/>
            <a:ext cx="3741708" cy="4855942"/>
            <a:chOff x="762000" y="1030508"/>
            <a:chExt cx="3741708" cy="4855942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2000" y="1030508"/>
              <a:ext cx="3741708" cy="4532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51704" y="5638800"/>
              <a:ext cx="3162300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9"/>
          <p:cNvSpPr/>
          <p:nvPr/>
        </p:nvSpPr>
        <p:spPr>
          <a:xfrm>
            <a:off x="838200" y="2740223"/>
            <a:ext cx="1983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Time frame: </a:t>
            </a:r>
            <a:r>
              <a:rPr lang="en-US" u="sng" dirty="0" smtClean="0">
                <a:solidFill>
                  <a:srgbClr val="006600"/>
                </a:solidFill>
              </a:rPr>
              <a:t>one</a:t>
            </a:r>
            <a:r>
              <a:rPr lang="en-US" dirty="0" smtClean="0">
                <a:solidFill>
                  <a:srgbClr val="006600"/>
                </a:solidFill>
              </a:rPr>
              <a:t> year</a:t>
            </a:r>
            <a:endParaRPr lang="en-US" dirty="0">
              <a:solidFill>
                <a:srgbClr val="0066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76400" y="3124200"/>
            <a:ext cx="4343400" cy="1447800"/>
            <a:chOff x="1676400" y="2971800"/>
            <a:chExt cx="4343400" cy="1524000"/>
          </a:xfrm>
        </p:grpSpPr>
        <p:sp>
          <p:nvSpPr>
            <p:cNvPr id="14" name="Bent Arrow 13"/>
            <p:cNvSpPr/>
            <p:nvPr/>
          </p:nvSpPr>
          <p:spPr bwMode="auto">
            <a:xfrm flipV="1">
              <a:off x="1676400" y="3276600"/>
              <a:ext cx="4343400" cy="1219200"/>
            </a:xfrm>
            <a:prstGeom prst="bentArrow">
              <a:avLst>
                <a:gd name="adj1" fmla="val 15405"/>
                <a:gd name="adj2" fmla="val 14377"/>
                <a:gd name="adj3" fmla="val 14035"/>
                <a:gd name="adj4" fmla="val 43750"/>
              </a:avLst>
            </a:prstGeom>
            <a:solidFill>
              <a:srgbClr val="99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Bent Arrow 15"/>
            <p:cNvSpPr/>
            <p:nvPr/>
          </p:nvSpPr>
          <p:spPr bwMode="auto">
            <a:xfrm flipV="1">
              <a:off x="1676400" y="3276600"/>
              <a:ext cx="2743200" cy="609600"/>
            </a:xfrm>
            <a:prstGeom prst="bentArrow">
              <a:avLst/>
            </a:prstGeom>
            <a:solidFill>
              <a:srgbClr val="99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Bent Arrow 16"/>
            <p:cNvSpPr/>
            <p:nvPr/>
          </p:nvSpPr>
          <p:spPr bwMode="auto">
            <a:xfrm flipV="1">
              <a:off x="1676400" y="3276600"/>
              <a:ext cx="3581400" cy="914400"/>
            </a:xfrm>
            <a:prstGeom prst="bentArrow">
              <a:avLst>
                <a:gd name="adj1" fmla="val 17830"/>
                <a:gd name="adj2" fmla="val 19174"/>
                <a:gd name="adj3" fmla="val 17830"/>
                <a:gd name="adj4" fmla="val 43750"/>
              </a:avLst>
            </a:prstGeom>
            <a:solidFill>
              <a:srgbClr val="99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Bent Arrow 17"/>
            <p:cNvSpPr/>
            <p:nvPr/>
          </p:nvSpPr>
          <p:spPr bwMode="auto">
            <a:xfrm flipV="1">
              <a:off x="1676400" y="2971800"/>
              <a:ext cx="1981200" cy="609600"/>
            </a:xfrm>
            <a:prstGeom prst="bentArrow">
              <a:avLst>
                <a:gd name="adj1" fmla="val 27624"/>
                <a:gd name="adj2" fmla="val 25000"/>
                <a:gd name="adj3" fmla="val 24110"/>
                <a:gd name="adj4" fmla="val 43750"/>
              </a:avLst>
            </a:prstGeom>
            <a:solidFill>
              <a:srgbClr val="99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010400" y="1902023"/>
            <a:ext cx="1983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EC2902"/>
                </a:solidFill>
              </a:rPr>
              <a:t>Time frame: </a:t>
            </a:r>
            <a:r>
              <a:rPr lang="en-US" u="sng" dirty="0" smtClean="0">
                <a:solidFill>
                  <a:srgbClr val="EC2902"/>
                </a:solidFill>
              </a:rPr>
              <a:t>half</a:t>
            </a:r>
            <a:r>
              <a:rPr lang="en-US" dirty="0" smtClean="0">
                <a:solidFill>
                  <a:srgbClr val="EC2902"/>
                </a:solidFill>
              </a:rPr>
              <a:t> year</a:t>
            </a:r>
            <a:endParaRPr lang="en-US" dirty="0">
              <a:solidFill>
                <a:srgbClr val="EC2902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962400" y="2286000"/>
            <a:ext cx="4191000" cy="1447800"/>
            <a:chOff x="3886200" y="2209800"/>
            <a:chExt cx="4343400" cy="1447800"/>
          </a:xfrm>
        </p:grpSpPr>
        <p:sp>
          <p:nvSpPr>
            <p:cNvPr id="28" name="Bent Arrow 27"/>
            <p:cNvSpPr/>
            <p:nvPr/>
          </p:nvSpPr>
          <p:spPr bwMode="auto">
            <a:xfrm flipH="1" flipV="1">
              <a:off x="3886200" y="2499360"/>
              <a:ext cx="4343400" cy="1158240"/>
            </a:xfrm>
            <a:prstGeom prst="bentArrow">
              <a:avLst>
                <a:gd name="adj1" fmla="val 15405"/>
                <a:gd name="adj2" fmla="val 14377"/>
                <a:gd name="adj3" fmla="val 14035"/>
                <a:gd name="adj4" fmla="val 43750"/>
              </a:avLst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Bent Arrow 28"/>
            <p:cNvSpPr/>
            <p:nvPr/>
          </p:nvSpPr>
          <p:spPr bwMode="auto">
            <a:xfrm flipH="1" flipV="1">
              <a:off x="5486400" y="2499360"/>
              <a:ext cx="2743200" cy="579120"/>
            </a:xfrm>
            <a:prstGeom prst="bentArrow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Bent Arrow 29"/>
            <p:cNvSpPr/>
            <p:nvPr/>
          </p:nvSpPr>
          <p:spPr bwMode="auto">
            <a:xfrm flipH="1" flipV="1">
              <a:off x="4648200" y="2499360"/>
              <a:ext cx="3581400" cy="868680"/>
            </a:xfrm>
            <a:prstGeom prst="bentArrow">
              <a:avLst>
                <a:gd name="adj1" fmla="val 17830"/>
                <a:gd name="adj2" fmla="val 19174"/>
                <a:gd name="adj3" fmla="val 17830"/>
                <a:gd name="adj4" fmla="val 43750"/>
              </a:avLst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Bent Arrow 30"/>
            <p:cNvSpPr/>
            <p:nvPr/>
          </p:nvSpPr>
          <p:spPr bwMode="auto">
            <a:xfrm flipH="1" flipV="1">
              <a:off x="6248400" y="2209800"/>
              <a:ext cx="1981200" cy="579120"/>
            </a:xfrm>
            <a:prstGeom prst="bentArrow">
              <a:avLst>
                <a:gd name="adj1" fmla="val 27624"/>
                <a:gd name="adj2" fmla="val 25000"/>
                <a:gd name="adj3" fmla="val 24110"/>
                <a:gd name="adj4" fmla="val 43750"/>
              </a:avLst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Graphical Integrity [3]: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Dangers of Partial Annual 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143000"/>
            <a:ext cx="3675834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795454"/>
            <a:ext cx="3962400" cy="49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Definition</a:t>
            </a:r>
            <a:endParaRPr lang="en-US" sz="1800" u="sng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Goal: Keep Close to 1 (</a:t>
            </a:r>
            <a:r>
              <a:rPr lang="en-US" sz="1800" i="1" dirty="0" smtClean="0">
                <a:solidFill>
                  <a:srgbClr val="800000"/>
                </a:solidFill>
              </a:rPr>
              <a:t>e.g.</a:t>
            </a:r>
            <a:r>
              <a:rPr lang="en-US" sz="1800" dirty="0" smtClean="0">
                <a:solidFill>
                  <a:srgbClr val="800000"/>
                </a:solidFill>
              </a:rPr>
              <a:t>, in interval [0.95, 1.05])</a:t>
            </a:r>
            <a:endParaRPr lang="en-US" sz="1800" dirty="0" smtClean="0">
              <a:solidFill>
                <a:srgbClr val="0000CC"/>
              </a:solidFill>
            </a:endParaRPr>
          </a:p>
        </p:txBody>
      </p:sp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Lie Factor [1]: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Definition &amp; Example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5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2438400"/>
            <a:ext cx="644830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101850" y="1284288"/>
          <a:ext cx="5245100" cy="736600"/>
        </p:xfrm>
        <a:graphic>
          <a:graphicData uri="http://schemas.openxmlformats.org/presentationml/2006/ole">
            <p:oleObj spid="_x0000_s17413" name="Equation" r:id="rId7" imgW="2895480" imgH="406080" progId="Equation.3">
              <p:embed/>
            </p:oleObj>
          </a:graphicData>
        </a:graphic>
      </p:graphicFrame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3219450" y="5181600"/>
          <a:ext cx="2647950" cy="491499"/>
        </p:xfrm>
        <a:graphic>
          <a:graphicData uri="http://schemas.openxmlformats.org/presentationml/2006/ole">
            <p:oleObj spid="_x0000_s17414" name="Equation" r:id="rId8" imgW="2120760" imgH="39348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Lie Factor [2]: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Examples – Excess Dimensions (2- &amp; 3-D)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00600" y="1066800"/>
            <a:ext cx="3352800" cy="4802445"/>
            <a:chOff x="4800600" y="1066800"/>
            <a:chExt cx="3352800" cy="4802445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33950" y="1066800"/>
              <a:ext cx="308610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95913" y="5226248"/>
              <a:ext cx="216217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4800600" y="5623024"/>
              <a:ext cx="33528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800000"/>
                </a:buClr>
              </a:pPr>
              <a:r>
                <a:rPr lang="en-US" sz="1000" dirty="0" smtClean="0"/>
                <a:t>Lie Factor: </a:t>
              </a:r>
              <a:r>
                <a:rPr lang="en-US" sz="1000" u="sng" dirty="0" smtClean="0">
                  <a:solidFill>
                    <a:srgbClr val="FF0000"/>
                  </a:solidFill>
                </a:rPr>
                <a:t>9.4</a:t>
              </a:r>
              <a:r>
                <a:rPr lang="en-US" sz="1000" dirty="0" smtClean="0"/>
                <a:t> based on area, 59.4 based on volume!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8200" y="1143000"/>
            <a:ext cx="3352800" cy="4726245"/>
            <a:chOff x="838200" y="1143000"/>
            <a:chExt cx="3352800" cy="4726245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22552" y="1143000"/>
              <a:ext cx="2584097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36277" y="5184165"/>
              <a:ext cx="2956646" cy="302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838200" y="5623024"/>
              <a:ext cx="33528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800000"/>
                </a:buClr>
              </a:pPr>
              <a:r>
                <a:rPr lang="en-US" sz="1000" dirty="0" smtClean="0"/>
                <a:t>Lie Factor: ~1 based on height, </a:t>
              </a:r>
              <a:r>
                <a:rPr lang="en-US" sz="1000" u="sng" dirty="0" smtClean="0">
                  <a:solidFill>
                    <a:srgbClr val="FF0000"/>
                  </a:solidFill>
                </a:rPr>
                <a:t>2.8</a:t>
              </a:r>
              <a:r>
                <a:rPr lang="en-US" sz="1000" dirty="0" smtClean="0"/>
                <a:t> based on area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2625" y="5667375"/>
            <a:ext cx="6153150" cy="733425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066800" y="76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u="none" smtClean="0">
                <a:solidFill>
                  <a:srgbClr val="5B0DAA"/>
                </a:solidFill>
                <a:latin typeface="Copperplate Gothic Light" pitchFamily="34" charset="0"/>
              </a:rPr>
              <a:t>Where </a:t>
            </a:r>
            <a:r>
              <a:rPr lang="en-US" sz="2800" u="none" dirty="0">
                <a:solidFill>
                  <a:srgbClr val="5B0DAA"/>
                </a:solidFill>
                <a:latin typeface="Copperplate Gothic Light" pitchFamily="34" charset="0"/>
              </a:rPr>
              <a:t>We Are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0700" y="914400"/>
            <a:ext cx="6629400" cy="441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0" y="3581400"/>
            <a:ext cx="7010400" cy="228600"/>
          </a:xfrm>
          <a:prstGeom prst="rect">
            <a:avLst/>
          </a:prstGeom>
          <a:solidFill>
            <a:schemeClr val="accent2">
              <a:alpha val="10196"/>
            </a:schemeClr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Graphical Integrity [4]: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Need for Data Normalization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0" y="990600"/>
            <a:ext cx="2748602" cy="4724400"/>
            <a:chOff x="762000" y="1066800"/>
            <a:chExt cx="2748602" cy="4724400"/>
          </a:xfrm>
        </p:grpSpPr>
        <p:pic>
          <p:nvPicPr>
            <p:cNvPr id="4" name="Picture 3" descr="Playfair-1786-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00" y="1066800"/>
              <a:ext cx="2748602" cy="4419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99800" y="5544979"/>
              <a:ext cx="207300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 smtClean="0">
                  <a:solidFill>
                    <a:srgbClr val="D03200"/>
                  </a:solidFill>
                </a:rPr>
                <a:t>Playfair</a:t>
              </a:r>
              <a:r>
                <a:rPr lang="en-US" sz="1000" dirty="0" smtClean="0">
                  <a:solidFill>
                    <a:srgbClr val="D03200"/>
                  </a:solidFill>
                </a:rPr>
                <a:t> (1786): Nominal Money</a:t>
              </a:r>
              <a:endParaRPr lang="en-US" sz="1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33800" y="1963579"/>
            <a:ext cx="5181600" cy="3751421"/>
            <a:chOff x="3733800" y="1963579"/>
            <a:chExt cx="5181600" cy="3751421"/>
          </a:xfrm>
        </p:grpSpPr>
        <p:pic>
          <p:nvPicPr>
            <p:cNvPr id="8" name="Picture 7" descr="Playfair-1786-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3800" y="1963579"/>
              <a:ext cx="5181600" cy="343688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846197" y="5468779"/>
              <a:ext cx="49568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 smtClean="0">
                  <a:solidFill>
                    <a:srgbClr val="D03200"/>
                  </a:solidFill>
                </a:rPr>
                <a:t>Playfair</a:t>
              </a:r>
              <a:r>
                <a:rPr lang="en-US" sz="1000" dirty="0" smtClean="0">
                  <a:solidFill>
                    <a:srgbClr val="D03200"/>
                  </a:solidFill>
                </a:rPr>
                <a:t> (1786): Real (Standardized, </a:t>
              </a:r>
              <a:r>
                <a:rPr lang="en-US" sz="1000" i="1" dirty="0" smtClean="0">
                  <a:solidFill>
                    <a:srgbClr val="D03200"/>
                  </a:solidFill>
                </a:rPr>
                <a:t>i.e.</a:t>
              </a:r>
              <a:r>
                <a:rPr lang="en-US" sz="1000" dirty="0" smtClean="0">
                  <a:solidFill>
                    <a:srgbClr val="D03200"/>
                  </a:solidFill>
                </a:rPr>
                <a:t>, Inflation-Adjusted </a:t>
              </a:r>
              <a:r>
                <a:rPr lang="en-US" sz="1000" i="1" dirty="0" smtClean="0">
                  <a:solidFill>
                    <a:srgbClr val="D03200"/>
                  </a:solidFill>
                </a:rPr>
                <a:t>aka </a:t>
              </a:r>
              <a:r>
                <a:rPr lang="en-US" sz="1000" dirty="0" smtClean="0">
                  <a:solidFill>
                    <a:srgbClr val="D03200"/>
                  </a:solidFill>
                </a:rPr>
                <a:t>Deflated) Money</a:t>
              </a:r>
              <a:endParaRPr lang="en-US" sz="1000" dirty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Graphical Integrity [5]: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Context – “Compared to What?”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248" y="1219200"/>
            <a:ext cx="3037352" cy="2133600"/>
          </a:xfrm>
          <a:prstGeom prst="rect">
            <a:avLst/>
          </a:prstGeom>
          <a:noFill/>
          <a:ln w="9525">
            <a:solidFill>
              <a:srgbClr val="EC2902"/>
            </a:solidFill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399374"/>
            <a:ext cx="2971800" cy="239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3490387"/>
            <a:ext cx="251968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95635" y="3909487"/>
            <a:ext cx="259596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4419600" y="1219200"/>
            <a:ext cx="2966787" cy="2133600"/>
            <a:chOff x="4419600" y="1219200"/>
            <a:chExt cx="2966787" cy="2133600"/>
          </a:xfrm>
        </p:grpSpPr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05400" y="1219200"/>
              <a:ext cx="2280987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4419600" y="2024390"/>
              <a:ext cx="6222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dirty="0" smtClean="0">
                  <a:solidFill>
                    <a:srgbClr val="D03200"/>
                  </a:solidFill>
                </a:rPr>
                <a:t>What</a:t>
              </a:r>
            </a:p>
            <a:p>
              <a:pPr algn="ctr">
                <a:spcBef>
                  <a:spcPts val="0"/>
                </a:spcBef>
              </a:pPr>
              <a:r>
                <a:rPr lang="en-US" dirty="0" smtClean="0">
                  <a:solidFill>
                    <a:srgbClr val="D03200"/>
                  </a:solidFill>
                </a:rPr>
                <a:t>If…?</a:t>
              </a:r>
              <a:endParaRPr lang="en-US" dirty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Graphical Integrity [6]: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Pravda School of Ordinal Graphics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2000" y="990600"/>
            <a:ext cx="7973357" cy="4744002"/>
            <a:chOff x="754707" y="990600"/>
            <a:chExt cx="8084493" cy="4810125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4707" y="990600"/>
              <a:ext cx="8084493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06341" y="5562600"/>
              <a:ext cx="2181225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Graphical Integrity: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err="1" smtClean="0">
                <a:solidFill>
                  <a:srgbClr val="5B0DAA"/>
                </a:solidFill>
                <a:latin typeface="Copperplate Gothic Light" pitchFamily="34" charset="0"/>
              </a:rPr>
              <a:t>Tufte’s</a:t>
            </a: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 Six Principles (“DO’s”)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See also </a:t>
            </a:r>
            <a:r>
              <a:rPr lang="en-US" sz="1800" i="1" dirty="0" smtClean="0">
                <a:solidFill>
                  <a:srgbClr val="800000"/>
                </a:solidFill>
              </a:rPr>
              <a:t>How to Lie With Statistics</a:t>
            </a:r>
            <a:r>
              <a:rPr lang="en-US" sz="1800" dirty="0" smtClean="0">
                <a:solidFill>
                  <a:srgbClr val="800000"/>
                </a:solidFill>
              </a:rPr>
              <a:t> (Huff, 1984): </a:t>
            </a:r>
            <a:r>
              <a:rPr lang="en-US" sz="1800" dirty="0" smtClean="0">
                <a:solidFill>
                  <a:srgbClr val="800000"/>
                </a:solidFill>
                <a:hlinkClick r:id="rId5"/>
              </a:rPr>
              <a:t>http://bit.ly/3wAgS0</a:t>
            </a:r>
            <a:endParaRPr lang="en-US" sz="1800" i="1" dirty="0" smtClean="0">
              <a:solidFill>
                <a:srgbClr val="0000CC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1. Make Representation of Numbers Proportional to Quantities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Ratio of size to numerical value should be close to 1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As physically measured on surface of graphic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2. Use Clear, Detailed, Thorough Labeling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Don’t</a:t>
            </a:r>
            <a:r>
              <a:rPr lang="en-US" sz="1800" dirty="0" smtClean="0">
                <a:solidFill>
                  <a:srgbClr val="0000CC"/>
                </a:solidFill>
              </a:rPr>
              <a:t> introduce or propagate graphical distortion, ambiguity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Write out explanations of the data </a:t>
            </a:r>
            <a:r>
              <a:rPr lang="en-US" sz="1800" i="1" dirty="0" smtClean="0">
                <a:solidFill>
                  <a:srgbClr val="0000CC"/>
                </a:solidFill>
              </a:rPr>
              <a:t>on the graphic itself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Label important events in the data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3. Show Data Variation, Not Design Variation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4. Use Standardized (</a:t>
            </a:r>
            <a:r>
              <a:rPr lang="en-US" sz="1800" i="1" dirty="0" smtClean="0">
                <a:solidFill>
                  <a:srgbClr val="800000"/>
                </a:solidFill>
              </a:rPr>
              <a:t>e.g.</a:t>
            </a:r>
            <a:r>
              <a:rPr lang="en-US" sz="1800" dirty="0" smtClean="0">
                <a:solidFill>
                  <a:srgbClr val="800000"/>
                </a:solidFill>
              </a:rPr>
              <a:t>, Inflation-Adjusted) Units, Not Nominal</a:t>
            </a:r>
            <a:endParaRPr lang="en-US" sz="1800" u="sng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5. Depict </a:t>
            </a:r>
            <a:r>
              <a:rPr lang="en-US" sz="1800" i="1" dirty="0" smtClean="0">
                <a:solidFill>
                  <a:srgbClr val="800000"/>
                </a:solidFill>
                <a:sym typeface="Symbol"/>
              </a:rPr>
              <a:t>N</a:t>
            </a:r>
            <a:r>
              <a:rPr lang="en-US" sz="1800" dirty="0" smtClean="0">
                <a:solidFill>
                  <a:srgbClr val="800000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800000"/>
                </a:solidFill>
              </a:rPr>
              <a:t>Data Dimensions with </a:t>
            </a:r>
            <a:r>
              <a:rPr lang="en-US" sz="1800" dirty="0" smtClean="0">
                <a:solidFill>
                  <a:srgbClr val="800000"/>
                </a:solidFill>
                <a:sym typeface="Symbol"/>
              </a:rPr>
              <a:t> </a:t>
            </a:r>
            <a:r>
              <a:rPr lang="en-US" sz="1800" i="1" dirty="0" smtClean="0">
                <a:solidFill>
                  <a:srgbClr val="800000"/>
                </a:solidFill>
                <a:sym typeface="Symbol"/>
              </a:rPr>
              <a:t>N</a:t>
            </a:r>
            <a:r>
              <a:rPr lang="en-US" sz="1800" dirty="0" smtClean="0">
                <a:solidFill>
                  <a:srgbClr val="800000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rgbClr val="800000"/>
                </a:solidFill>
              </a:rPr>
              <a:t>Variable Dimensions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Don’t</a:t>
            </a:r>
            <a:r>
              <a:rPr lang="en-US" sz="1800" dirty="0" smtClean="0">
                <a:solidFill>
                  <a:srgbClr val="0000CC"/>
                </a:solidFill>
              </a:rPr>
              <a:t> use more than </a:t>
            </a:r>
            <a:r>
              <a:rPr lang="en-US" sz="1800" i="1" dirty="0" smtClean="0">
                <a:solidFill>
                  <a:srgbClr val="0000CC"/>
                </a:solidFill>
              </a:rPr>
              <a:t>N</a:t>
            </a:r>
            <a:r>
              <a:rPr lang="en-US" sz="1800" dirty="0" smtClean="0">
                <a:solidFill>
                  <a:srgbClr val="0000CC"/>
                </a:solidFill>
              </a:rPr>
              <a:t> information-carrying dimensions for </a:t>
            </a:r>
            <a:r>
              <a:rPr lang="en-US" sz="1800" i="1" dirty="0" smtClean="0">
                <a:solidFill>
                  <a:srgbClr val="0000CC"/>
                </a:solidFill>
              </a:rPr>
              <a:t>N</a:t>
            </a:r>
            <a:r>
              <a:rPr lang="en-US" sz="1800" dirty="0" smtClean="0">
                <a:solidFill>
                  <a:srgbClr val="0000CC"/>
                </a:solidFill>
              </a:rPr>
              <a:t>-D data</a:t>
            </a:r>
            <a:endParaRPr lang="en-US" sz="1800" i="1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When graphing data in </a:t>
            </a:r>
            <a:r>
              <a:rPr lang="en-US" sz="1800" i="1" dirty="0" smtClean="0">
                <a:solidFill>
                  <a:srgbClr val="0000CC"/>
                </a:solidFill>
              </a:rPr>
              <a:t>N</a:t>
            </a:r>
            <a:r>
              <a:rPr lang="en-US" sz="1800" dirty="0" smtClean="0">
                <a:solidFill>
                  <a:srgbClr val="0000CC"/>
                </a:solidFill>
              </a:rPr>
              <a:t>-D, use </a:t>
            </a:r>
            <a:r>
              <a:rPr lang="en-US" sz="1800" i="1" dirty="0" smtClean="0">
                <a:solidFill>
                  <a:srgbClr val="0000CC"/>
                </a:solidFill>
              </a:rPr>
              <a:t>N</a:t>
            </a:r>
            <a:r>
              <a:rPr lang="en-US" sz="1800" dirty="0" smtClean="0">
                <a:solidFill>
                  <a:srgbClr val="0000CC"/>
                </a:solidFill>
              </a:rPr>
              <a:t>-D ratio (see #1 above)</a:t>
            </a:r>
            <a:endParaRPr lang="en-US" sz="1800" i="1" dirty="0" smtClean="0">
              <a:solidFill>
                <a:srgbClr val="0000CC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6. Quote Data in Full Context (</a:t>
            </a:r>
            <a:r>
              <a:rPr lang="en-US" sz="1800" u="sng" dirty="0" smtClean="0">
                <a:solidFill>
                  <a:srgbClr val="800000"/>
                </a:solidFill>
              </a:rPr>
              <a:t>Don’t</a:t>
            </a:r>
            <a:r>
              <a:rPr lang="en-US" sz="1800" dirty="0" smtClean="0">
                <a:solidFill>
                  <a:srgbClr val="800000"/>
                </a:solidFill>
              </a:rPr>
              <a:t> Quote Out of Context)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Data-Ink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9015" y="972336"/>
            <a:ext cx="3780632" cy="627864"/>
          </a:xfrm>
          <a:prstGeom prst="rect">
            <a:avLst/>
          </a:prstGeom>
          <a:solidFill>
            <a:srgbClr val="FFF5D9"/>
          </a:solidFill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D03200"/>
                </a:solidFill>
                <a:latin typeface="Book Antiqua" pitchFamily="18" charset="0"/>
              </a:rPr>
              <a:t>Above all else show the data.</a:t>
            </a:r>
          </a:p>
          <a:p>
            <a:pPr algn="r"/>
            <a:r>
              <a:rPr lang="en-US" b="0" dirty="0" smtClean="0">
                <a:solidFill>
                  <a:srgbClr val="D03200"/>
                </a:solidFill>
                <a:latin typeface="Book Antiqua" pitchFamily="18" charset="0"/>
              </a:rPr>
              <a:t>- Edward </a:t>
            </a:r>
            <a:r>
              <a:rPr lang="en-US" b="0" dirty="0" err="1" smtClean="0">
                <a:solidFill>
                  <a:srgbClr val="D03200"/>
                </a:solidFill>
                <a:latin typeface="Book Antiqua" pitchFamily="18" charset="0"/>
              </a:rPr>
              <a:t>Tufte</a:t>
            </a:r>
            <a:endParaRPr lang="en-US" b="0" dirty="0">
              <a:latin typeface="Book Antiqua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u="sng" dirty="0" smtClean="0">
                <a:solidFill>
                  <a:srgbClr val="800000"/>
                </a:solidFill>
              </a:rPr>
              <a:t>Data-Ink</a:t>
            </a:r>
            <a:r>
              <a:rPr lang="en-US" sz="1800" dirty="0" smtClean="0">
                <a:solidFill>
                  <a:srgbClr val="800000"/>
                </a:solidFill>
              </a:rPr>
              <a:t>: Non-Erasable Core of A Graphic</a:t>
            </a:r>
            <a:endParaRPr lang="en-US" sz="1800" u="sng" dirty="0" smtClean="0">
              <a:solidFill>
                <a:srgbClr val="800000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Non-redundant ink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Arranged in response to variation in numbers represented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u="sng" dirty="0" smtClean="0">
                <a:solidFill>
                  <a:srgbClr val="800000"/>
                </a:solidFill>
              </a:rPr>
              <a:t>Data Density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Amount of usable information per unit (space, ink, time, </a:t>
            </a:r>
            <a:r>
              <a:rPr lang="en-US" sz="1800" i="1" dirty="0" smtClean="0">
                <a:solidFill>
                  <a:srgbClr val="0000CC"/>
                </a:solidFill>
              </a:rPr>
              <a:t>etc.</a:t>
            </a:r>
            <a:r>
              <a:rPr lang="en-US" sz="1800" dirty="0" smtClean="0">
                <a:solidFill>
                  <a:srgbClr val="0000CC"/>
                </a:solidFill>
              </a:rPr>
              <a:t>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Want: higher data density as function of resource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Example: data-ink ratio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Non-Data-Ink Can Be Erased to Improve Data Density</a:t>
            </a:r>
            <a:endParaRPr lang="en-US" sz="1800" dirty="0" smtClean="0">
              <a:solidFill>
                <a:srgbClr val="0000CC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uiExpand="1" build="allAtOnce" animBg="1"/>
      <p:bldP spid="1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Data-Ink Ratio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5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472739" y="1066800"/>
          <a:ext cx="7061661" cy="2209800"/>
        </p:xfrm>
        <a:graphic>
          <a:graphicData uri="http://schemas.openxmlformats.org/presentationml/2006/ole">
            <p:oleObj spid="_x0000_s99330" name="Equation" r:id="rId6" imgW="4305240" imgH="1346040" progId="Equation.3">
              <p:embed/>
            </p:oleObj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477000" y="3505200"/>
            <a:ext cx="2441694" cy="2209800"/>
            <a:chOff x="1219200" y="3581400"/>
            <a:chExt cx="2441694" cy="2209800"/>
          </a:xfrm>
        </p:grpSpPr>
        <p:pic>
          <p:nvPicPr>
            <p:cNvPr id="7" name="Picture 6" descr="EEG-data-ink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1347" y="3581400"/>
              <a:ext cx="2057400" cy="173296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219200" y="5391090"/>
              <a:ext cx="24416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000" dirty="0" smtClean="0">
                  <a:solidFill>
                    <a:srgbClr val="0033CC"/>
                  </a:solidFill>
                </a:rPr>
                <a:t>High Data-Ink Ratio:</a:t>
              </a:r>
            </a:p>
            <a:p>
              <a:pPr algn="ctr">
                <a:spcBef>
                  <a:spcPts val="0"/>
                </a:spcBef>
              </a:pPr>
              <a:r>
                <a:rPr lang="en-US" sz="1000" dirty="0" smtClean="0">
                  <a:solidFill>
                    <a:srgbClr val="0033CC"/>
                  </a:solidFill>
                </a:rPr>
                <a:t>Electroencephalogram (EEG) Signals</a:t>
              </a:r>
              <a:endParaRPr lang="en-US" sz="10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4439" y="3505200"/>
            <a:ext cx="3010761" cy="2209800"/>
            <a:chOff x="457200" y="3505200"/>
            <a:chExt cx="3010761" cy="2209800"/>
          </a:xfrm>
        </p:grpSpPr>
        <p:sp>
          <p:nvSpPr>
            <p:cNvPr id="10" name="Rectangle 9"/>
            <p:cNvSpPr/>
            <p:nvPr/>
          </p:nvSpPr>
          <p:spPr>
            <a:xfrm>
              <a:off x="457200" y="5314890"/>
              <a:ext cx="30107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000" dirty="0" smtClean="0">
                  <a:solidFill>
                    <a:srgbClr val="C00000"/>
                  </a:solidFill>
                </a:rPr>
                <a:t>Low Data-Ink Ratio (</a:t>
              </a:r>
              <a:r>
                <a:rPr lang="en-US" sz="1000" dirty="0" err="1" smtClean="0">
                  <a:solidFill>
                    <a:srgbClr val="C00000"/>
                  </a:solidFill>
                </a:rPr>
                <a:t>Playfair</a:t>
              </a:r>
              <a:r>
                <a:rPr lang="en-US" sz="1000" dirty="0" smtClean="0">
                  <a:solidFill>
                    <a:srgbClr val="C00000"/>
                  </a:solidFill>
                </a:rPr>
                <a:t>, 1785):</a:t>
              </a:r>
            </a:p>
            <a:p>
              <a:pPr algn="ctr">
                <a:spcBef>
                  <a:spcPts val="0"/>
                </a:spcBef>
              </a:pPr>
              <a:r>
                <a:rPr lang="en-US" sz="1000" dirty="0" smtClean="0">
                  <a:solidFill>
                    <a:srgbClr val="C00000"/>
                  </a:solidFill>
                </a:rPr>
                <a:t>Charts with Many Grid Lines &amp; Detailed Labels</a:t>
              </a:r>
              <a:endParaRPr lang="en-US" sz="1000" dirty="0">
                <a:solidFill>
                  <a:srgbClr val="C00000"/>
                </a:solidFill>
              </a:endParaRPr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43380" y="3505200"/>
              <a:ext cx="2438400" cy="170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3594370" y="3505200"/>
            <a:ext cx="2818399" cy="2209800"/>
            <a:chOff x="3581400" y="3505200"/>
            <a:chExt cx="2818399" cy="2209800"/>
          </a:xfrm>
        </p:grpSpPr>
        <p:sp>
          <p:nvSpPr>
            <p:cNvPr id="13" name="Rectangle 12"/>
            <p:cNvSpPr/>
            <p:nvPr/>
          </p:nvSpPr>
          <p:spPr>
            <a:xfrm>
              <a:off x="3581400" y="5314890"/>
              <a:ext cx="28183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000" dirty="0" smtClean="0">
                  <a:solidFill>
                    <a:srgbClr val="006600"/>
                  </a:solidFill>
                </a:rPr>
                <a:t>Intermediate Data-Ink Ratio (</a:t>
              </a:r>
              <a:r>
                <a:rPr lang="en-US" sz="1000" dirty="0" err="1" smtClean="0">
                  <a:solidFill>
                    <a:srgbClr val="006600"/>
                  </a:solidFill>
                </a:rPr>
                <a:t>Playfair</a:t>
              </a:r>
              <a:r>
                <a:rPr lang="en-US" sz="1000" dirty="0" smtClean="0">
                  <a:solidFill>
                    <a:srgbClr val="006600"/>
                  </a:solidFill>
                </a:rPr>
                <a:t>, 1786):</a:t>
              </a:r>
            </a:p>
            <a:p>
              <a:pPr algn="ctr">
                <a:spcBef>
                  <a:spcPts val="0"/>
                </a:spcBef>
              </a:pPr>
              <a:r>
                <a:rPr lang="en-US" sz="1000" dirty="0" smtClean="0">
                  <a:solidFill>
                    <a:srgbClr val="006600"/>
                  </a:solidFill>
                </a:rPr>
                <a:t>Conventional Charts – Grid Thinned</a:t>
              </a:r>
              <a:endParaRPr lang="en-US" sz="1000" dirty="0">
                <a:solidFill>
                  <a:srgbClr val="006600"/>
                </a:solidFill>
              </a:endParaRPr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09499" y="3505200"/>
              <a:ext cx="2362200" cy="1684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solidFill>
                  <a:srgbClr val="5B0DAA"/>
                </a:solidFill>
                <a:latin typeface="Copperplate Gothic Light" pitchFamily="34" charset="0"/>
              </a:rPr>
              <a:t>Chartjunk</a:t>
            </a:r>
            <a:endParaRPr lang="en-US" sz="200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457200" y="5943600"/>
            <a:ext cx="66294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chemeClr val="bg1"/>
              </a:buClr>
            </a:pPr>
            <a:r>
              <a:rPr lang="en-US" sz="1200" dirty="0">
                <a:solidFill>
                  <a:srgbClr val="D03200"/>
                </a:solidFill>
              </a:rPr>
              <a:t>© 2001 E. R. </a:t>
            </a:r>
            <a:r>
              <a:rPr lang="en-US" sz="1200" dirty="0" err="1">
                <a:solidFill>
                  <a:srgbClr val="D03200"/>
                </a:solidFill>
              </a:rPr>
              <a:t>Tufte</a:t>
            </a:r>
            <a:r>
              <a:rPr lang="en-US" sz="1200" dirty="0">
                <a:solidFill>
                  <a:srgbClr val="D03200"/>
                </a:solidFill>
              </a:rPr>
              <a:t>, Yale University</a:t>
            </a:r>
          </a:p>
          <a:p>
            <a:pPr eaLnBrk="0" hangingPunct="0">
              <a:buClr>
                <a:schemeClr val="bg1"/>
              </a:buClr>
            </a:pPr>
            <a:r>
              <a:rPr lang="en-US" sz="1200" i="1" dirty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>
                <a:solidFill>
                  <a:srgbClr val="D03200"/>
                </a:solidFill>
              </a:rPr>
              <a:t>Graphics Press: </a:t>
            </a:r>
            <a:r>
              <a:rPr lang="en-US" sz="1200" dirty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>
              <a:solidFill>
                <a:srgbClr val="D032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990600"/>
            <a:ext cx="15573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3567113"/>
            <a:ext cx="3962400" cy="1843087"/>
            <a:chOff x="1530097" y="4274070"/>
            <a:chExt cx="3803903" cy="1843834"/>
          </a:xfrm>
        </p:grpSpPr>
        <p:sp>
          <p:nvSpPr>
            <p:cNvPr id="6" name="Rectangle 5"/>
            <p:cNvSpPr/>
            <p:nvPr/>
          </p:nvSpPr>
          <p:spPr>
            <a:xfrm>
              <a:off x="1676401" y="4999851"/>
              <a:ext cx="3657599" cy="11180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hangingPunct="0">
                <a:spcBef>
                  <a:spcPts val="400"/>
                </a:spcBef>
                <a:buClr>
                  <a:schemeClr val="bg1"/>
                </a:buClr>
                <a:defRPr/>
              </a:pPr>
              <a:r>
                <a:rPr lang="en-US" sz="1200" dirty="0">
                  <a:cs typeface="+mn-cs"/>
                </a:rPr>
                <a:t>This chart uses five colors, three dimensions, and two parts to show only </a:t>
              </a:r>
              <a:r>
                <a:rPr lang="en-US" sz="1200" u="sng" dirty="0">
                  <a:cs typeface="+mn-cs"/>
                </a:rPr>
                <a:t>five data points</a:t>
              </a:r>
              <a:r>
                <a:rPr lang="en-US" sz="1200" dirty="0">
                  <a:cs typeface="+mn-cs"/>
                </a:rPr>
                <a:t>!  </a:t>
              </a:r>
            </a:p>
            <a:p>
              <a:pPr eaLnBrk="0" hangingPunct="0">
                <a:spcBef>
                  <a:spcPts val="400"/>
                </a:spcBef>
                <a:buClr>
                  <a:schemeClr val="bg1"/>
                </a:buClr>
                <a:defRPr/>
              </a:pPr>
              <a:r>
                <a:rPr lang="en-US" sz="1200" dirty="0">
                  <a:cs typeface="+mn-cs"/>
                </a:rPr>
                <a:t>Redundancy in</a:t>
              </a:r>
            </a:p>
            <a:p>
              <a:pPr marL="568325" indent="-338138" eaLnBrk="0" hangingPunct="0">
                <a:spcBef>
                  <a:spcPts val="400"/>
                </a:spcBef>
                <a:buClrTx/>
                <a:buFont typeface="+mj-lt"/>
                <a:buAutoNum type="arabicPeriod"/>
                <a:defRPr/>
              </a:pPr>
              <a:r>
                <a:rPr lang="en-US" sz="1200" dirty="0">
                  <a:cs typeface="+mn-cs"/>
                </a:rPr>
                <a:t>Symmetry</a:t>
              </a:r>
            </a:p>
            <a:p>
              <a:pPr marL="568325" indent="-338138" eaLnBrk="0" hangingPunct="0">
                <a:spcBef>
                  <a:spcPts val="0"/>
                </a:spcBef>
                <a:buClrTx/>
                <a:buFont typeface="+mj-lt"/>
                <a:buAutoNum type="arabicPeriod"/>
                <a:defRPr/>
              </a:pPr>
              <a:r>
                <a:rPr lang="en-US" sz="1200" dirty="0">
                  <a:cs typeface="+mn-cs"/>
                </a:rPr>
                <a:t>Superfluous use of perspective and color</a:t>
              </a:r>
            </a:p>
          </p:txBody>
        </p:sp>
        <p:sp>
          <p:nvSpPr>
            <p:cNvPr id="2062" name="Rectangle 6"/>
            <p:cNvSpPr>
              <a:spLocks noChangeArrowheads="1"/>
            </p:cNvSpPr>
            <p:nvPr/>
          </p:nvSpPr>
          <p:spPr bwMode="auto">
            <a:xfrm rot="5400000">
              <a:off x="2210732" y="3593435"/>
              <a:ext cx="700833" cy="206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buClr>
                  <a:schemeClr val="bg1"/>
                </a:buClr>
              </a:pPr>
              <a:r>
                <a:rPr lang="en-US" sz="12800" b="0" dirty="0">
                  <a:latin typeface="Calibri" pitchFamily="34" charset="0"/>
                  <a:cs typeface="Calibri" pitchFamily="34" charset="0"/>
                </a:rPr>
                <a:t>}</a:t>
              </a:r>
            </a:p>
          </p:txBody>
        </p:sp>
      </p:grp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66800" y="5562600"/>
            <a:ext cx="7086600" cy="307975"/>
          </a:xfrm>
          <a:prstGeom prst="rect">
            <a:avLst/>
          </a:prstGeom>
          <a:solidFill>
            <a:srgbClr val="FFF5D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bg1"/>
              </a:buClr>
            </a:pPr>
            <a:r>
              <a:rPr lang="en-US" dirty="0">
                <a:solidFill>
                  <a:srgbClr val="D03200"/>
                </a:solidFill>
                <a:latin typeface="Book Antiqua" pitchFamily="18" charset="0"/>
              </a:rPr>
              <a:t>Forgo </a:t>
            </a:r>
            <a:r>
              <a:rPr lang="en-US" dirty="0" err="1">
                <a:solidFill>
                  <a:srgbClr val="D03200"/>
                </a:solidFill>
                <a:latin typeface="Book Antiqua" pitchFamily="18" charset="0"/>
              </a:rPr>
              <a:t>chartjunk</a:t>
            </a:r>
            <a:r>
              <a:rPr lang="en-US" dirty="0">
                <a:solidFill>
                  <a:srgbClr val="D03200"/>
                </a:solidFill>
                <a:latin typeface="Book Antiqua" pitchFamily="18" charset="0"/>
              </a:rPr>
              <a:t>, including moiré vibration, the grid, and the duck.   </a:t>
            </a:r>
            <a:r>
              <a:rPr lang="en-US" b="0" dirty="0">
                <a:solidFill>
                  <a:srgbClr val="D03200"/>
                </a:solidFill>
                <a:latin typeface="Book Antiqua" pitchFamily="18" charset="0"/>
              </a:rPr>
              <a:t>- Edward </a:t>
            </a:r>
            <a:r>
              <a:rPr lang="en-US" b="0" dirty="0" err="1">
                <a:solidFill>
                  <a:srgbClr val="D03200"/>
                </a:solidFill>
                <a:latin typeface="Book Antiqua" pitchFamily="18" charset="0"/>
              </a:rPr>
              <a:t>Tufte</a:t>
            </a:r>
            <a:endParaRPr lang="en-US" b="0" dirty="0">
              <a:latin typeface="Book Antiqua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333820" y="990600"/>
            <a:ext cx="2914580" cy="4835842"/>
            <a:chOff x="3333820" y="990600"/>
            <a:chExt cx="2914580" cy="4835842"/>
          </a:xfrm>
        </p:grpSpPr>
        <p:grpSp>
          <p:nvGrpSpPr>
            <p:cNvPr id="17" name="Group 16"/>
            <p:cNvGrpSpPr/>
            <p:nvPr/>
          </p:nvGrpSpPr>
          <p:grpSpPr>
            <a:xfrm>
              <a:off x="3333820" y="990600"/>
              <a:ext cx="2914580" cy="2075021"/>
              <a:chOff x="3810000" y="1295400"/>
              <a:chExt cx="2914580" cy="2075021"/>
            </a:xfrm>
          </p:grpSpPr>
          <p:pic>
            <p:nvPicPr>
              <p:cNvPr id="100354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00490" y="1295400"/>
                <a:ext cx="2133600" cy="17630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3810000" y="3124200"/>
                <a:ext cx="291458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rgbClr val="C00000"/>
                    </a:solidFill>
                  </a:rPr>
                  <a:t>Wikipedia, </a:t>
                </a:r>
                <a:r>
                  <a:rPr lang="en-US" sz="1000" i="1" dirty="0" smtClean="0">
                    <a:solidFill>
                      <a:srgbClr val="C00000"/>
                    </a:solidFill>
                  </a:rPr>
                  <a:t>Moiré pattern</a:t>
                </a:r>
                <a:r>
                  <a:rPr lang="en-US" sz="10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1000" dirty="0" smtClean="0">
                    <a:solidFill>
                      <a:srgbClr val="C00000"/>
                    </a:solidFill>
                    <a:hlinkClick r:id="rId7"/>
                  </a:rPr>
                  <a:t>http://bit.ly/fssTem</a:t>
                </a:r>
                <a:r>
                  <a:rPr lang="en-US" sz="1000" i="1" dirty="0" smtClean="0">
                    <a:solidFill>
                      <a:srgbClr val="C00000"/>
                    </a:solidFill>
                  </a:rPr>
                  <a:t> </a:t>
                </a:r>
                <a:endParaRPr lang="en-US" sz="1000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38" name="Straight Connector 37"/>
            <p:cNvCxnSpPr/>
            <p:nvPr/>
          </p:nvCxnSpPr>
          <p:spPr bwMode="auto">
            <a:xfrm>
              <a:off x="3352800" y="5826442"/>
              <a:ext cx="12954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EC29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5" name="Group 54"/>
          <p:cNvGrpSpPr/>
          <p:nvPr/>
        </p:nvGrpSpPr>
        <p:grpSpPr>
          <a:xfrm>
            <a:off x="4724400" y="990600"/>
            <a:ext cx="3981380" cy="4855715"/>
            <a:chOff x="4724400" y="1008510"/>
            <a:chExt cx="3981380" cy="4855715"/>
          </a:xfrm>
        </p:grpSpPr>
        <p:grpSp>
          <p:nvGrpSpPr>
            <p:cNvPr id="26" name="Group 25"/>
            <p:cNvGrpSpPr/>
            <p:nvPr/>
          </p:nvGrpSpPr>
          <p:grpSpPr>
            <a:xfrm>
              <a:off x="6416371" y="1008510"/>
              <a:ext cx="2289409" cy="2075021"/>
              <a:chOff x="6397391" y="1178531"/>
              <a:chExt cx="2289409" cy="2075021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6397391" y="3007331"/>
                <a:ext cx="228940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rgbClr val="006600"/>
                    </a:solidFill>
                  </a:rPr>
                  <a:t>© 1973 H. S. </a:t>
                </a:r>
                <a:r>
                  <a:rPr lang="en-US" sz="1000" dirty="0" err="1" smtClean="0">
                    <a:solidFill>
                      <a:srgbClr val="006600"/>
                    </a:solidFill>
                  </a:rPr>
                  <a:t>Shyrock</a:t>
                </a:r>
                <a:r>
                  <a:rPr lang="en-US" sz="1000" dirty="0" smtClean="0">
                    <a:solidFill>
                      <a:srgbClr val="006600"/>
                    </a:solidFill>
                  </a:rPr>
                  <a:t> &amp; J. S. Siegel</a:t>
                </a:r>
                <a:endParaRPr lang="en-US" sz="1000" dirty="0">
                  <a:solidFill>
                    <a:srgbClr val="006600"/>
                  </a:solidFill>
                </a:endParaRPr>
              </a:p>
            </p:txBody>
          </p:sp>
          <p:pic>
            <p:nvPicPr>
              <p:cNvPr id="100356" name="Picture 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589595" y="1178531"/>
                <a:ext cx="1905000" cy="1793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45" name="Straight Connector 44"/>
            <p:cNvCxnSpPr/>
            <p:nvPr/>
          </p:nvCxnSpPr>
          <p:spPr bwMode="auto">
            <a:xfrm>
              <a:off x="4724400" y="5864225"/>
              <a:ext cx="6096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Group 55"/>
          <p:cNvGrpSpPr/>
          <p:nvPr/>
        </p:nvGrpSpPr>
        <p:grpSpPr>
          <a:xfrm>
            <a:off x="4738688" y="3185975"/>
            <a:ext cx="4252912" cy="2681425"/>
            <a:chOff x="4738688" y="3185975"/>
            <a:chExt cx="4252912" cy="2681425"/>
          </a:xfrm>
        </p:grpSpPr>
        <p:grpSp>
          <p:nvGrpSpPr>
            <p:cNvPr id="23" name="Group 22"/>
            <p:cNvGrpSpPr/>
            <p:nvPr/>
          </p:nvGrpSpPr>
          <p:grpSpPr>
            <a:xfrm>
              <a:off x="4738688" y="3185975"/>
              <a:ext cx="4252912" cy="2263844"/>
              <a:chOff x="4738688" y="3185975"/>
              <a:chExt cx="4252912" cy="2263844"/>
            </a:xfrm>
          </p:grpSpPr>
          <p:grpSp>
            <p:nvGrpSpPr>
              <p:cNvPr id="3" name="Group 30"/>
              <p:cNvGrpSpPr>
                <a:grpSpLocks/>
              </p:cNvGrpSpPr>
              <p:nvPr/>
            </p:nvGrpSpPr>
            <p:grpSpPr bwMode="auto">
              <a:xfrm>
                <a:off x="4738688" y="3374956"/>
                <a:ext cx="2271712" cy="2074863"/>
                <a:chOff x="6324600" y="1142999"/>
                <a:chExt cx="2272721" cy="2075022"/>
              </a:xfrm>
            </p:grpSpPr>
            <p:pic>
              <p:nvPicPr>
                <p:cNvPr id="2059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6324600" y="1142999"/>
                  <a:ext cx="2272721" cy="17588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60" name="Rectangle 19"/>
                <p:cNvSpPr>
                  <a:spLocks noChangeArrowheads="1"/>
                </p:cNvSpPr>
                <p:nvPr/>
              </p:nvSpPr>
              <p:spPr bwMode="auto">
                <a:xfrm>
                  <a:off x="6515830" y="2971800"/>
                  <a:ext cx="1890261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spcBef>
                      <a:spcPct val="20000"/>
                    </a:spcBef>
                    <a:buClr>
                      <a:schemeClr val="bg1"/>
                    </a:buClr>
                  </a:pPr>
                  <a:r>
                    <a:rPr lang="en-US" sz="1000" i="1" dirty="0">
                      <a:solidFill>
                        <a:srgbClr val="0033CC"/>
                      </a:solidFill>
                    </a:rPr>
                    <a:t>Big Duck</a:t>
                  </a:r>
                  <a:r>
                    <a:rPr lang="en-US" sz="1000" dirty="0">
                      <a:solidFill>
                        <a:srgbClr val="0033CC"/>
                      </a:solidFill>
                    </a:rPr>
                    <a:t> © 2000 E. R. </a:t>
                  </a:r>
                  <a:r>
                    <a:rPr lang="en-US" sz="1000" dirty="0" err="1">
                      <a:solidFill>
                        <a:srgbClr val="0033CC"/>
                      </a:solidFill>
                    </a:rPr>
                    <a:t>Tufte</a:t>
                  </a:r>
                  <a:endParaRPr lang="en-US" sz="1000" dirty="0">
                    <a:solidFill>
                      <a:srgbClr val="0033CC"/>
                    </a:solidFill>
                  </a:endParaRPr>
                </a:p>
              </p:txBody>
            </p:sp>
          </p:grp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7543800" y="3982988"/>
                <a:ext cx="1447800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bg1"/>
                  </a:buClr>
                </a:pPr>
                <a:r>
                  <a:rPr lang="en-US" sz="1000" dirty="0" smtClean="0">
                    <a:solidFill>
                      <a:srgbClr val="0033CC"/>
                    </a:solidFill>
                  </a:rPr>
                  <a:t>“Duck” here refers to self-promoting decorative graphics.</a:t>
                </a:r>
                <a:endParaRPr lang="en-US" sz="1000" dirty="0">
                  <a:solidFill>
                    <a:srgbClr val="0033CC"/>
                  </a:solidFill>
                </a:endParaRPr>
              </a:p>
            </p:txBody>
          </p:sp>
          <p:sp>
            <p:nvSpPr>
              <p:cNvPr id="22" name="Rectangle 6"/>
              <p:cNvSpPr>
                <a:spLocks noChangeArrowheads="1"/>
              </p:cNvSpPr>
              <p:nvPr/>
            </p:nvSpPr>
            <p:spPr bwMode="auto">
              <a:xfrm>
                <a:off x="6934200" y="3185975"/>
                <a:ext cx="700833" cy="2062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buClr>
                    <a:schemeClr val="bg1"/>
                  </a:buClr>
                </a:pPr>
                <a:r>
                  <a:rPr lang="en-US" sz="12800" b="0" dirty="0">
                    <a:solidFill>
                      <a:srgbClr val="0033CC"/>
                    </a:solidFill>
                    <a:latin typeface="Calibri" pitchFamily="34" charset="0"/>
                    <a:cs typeface="Calibri" pitchFamily="34" charset="0"/>
                  </a:rPr>
                  <a:t>}</a:t>
                </a:r>
              </a:p>
            </p:txBody>
          </p:sp>
        </p:grpSp>
        <p:cxnSp>
          <p:nvCxnSpPr>
            <p:cNvPr id="50" name="Straight Connector 49"/>
            <p:cNvCxnSpPr/>
            <p:nvPr/>
          </p:nvCxnSpPr>
          <p:spPr bwMode="auto">
            <a:xfrm>
              <a:off x="5791200" y="5867400"/>
              <a:ext cx="6858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Statistical Graphics [1]: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Box plots (Spear, 1958; </a:t>
            </a:r>
            <a:r>
              <a:rPr lang="en-US" sz="2800" dirty="0" err="1" smtClean="0">
                <a:solidFill>
                  <a:srgbClr val="5B0DAA"/>
                </a:solidFill>
                <a:latin typeface="Copperplate Gothic Light" pitchFamily="34" charset="0"/>
              </a:rPr>
              <a:t>Tukey</a:t>
            </a: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, 1977)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2133600" y="1066800"/>
            <a:ext cx="5638800" cy="4786093"/>
            <a:chOff x="2286000" y="1066800"/>
            <a:chExt cx="5038021" cy="4276165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0" y="1066800"/>
              <a:ext cx="5038021" cy="304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86000" y="4267200"/>
              <a:ext cx="3048000" cy="107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/>
          <p:cNvSpPr/>
          <p:nvPr/>
        </p:nvSpPr>
        <p:spPr>
          <a:xfrm>
            <a:off x="6553200" y="1447800"/>
            <a:ext cx="1658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/>
              <a:t>Wikipedia, </a:t>
            </a:r>
            <a:r>
              <a:rPr lang="en-US" sz="1200" i="1" dirty="0" smtClean="0"/>
              <a:t>Box Plot</a:t>
            </a:r>
            <a:r>
              <a:rPr lang="en-US" sz="1200" dirty="0" smtClean="0"/>
              <a:t>:</a:t>
            </a:r>
            <a:endParaRPr lang="en-US" sz="1200" dirty="0" smtClean="0">
              <a:hlinkClick r:id="rId7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hlinkClick r:id="rId8"/>
              </a:rPr>
              <a:t>http://bit.ly/AxVBN</a:t>
            </a:r>
            <a:endParaRPr lang="en-US" sz="1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Statistical Graphics [2]: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Dot-Dash Scatter Plots (</a:t>
            </a:r>
            <a:r>
              <a:rPr lang="en-US" sz="2800" dirty="0" err="1" smtClean="0">
                <a:solidFill>
                  <a:srgbClr val="5B0DAA"/>
                </a:solidFill>
                <a:latin typeface="Copperplate Gothic Light" pitchFamily="34" charset="0"/>
              </a:rPr>
              <a:t>Tufte</a:t>
            </a: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, 1983)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107" y="1295400"/>
            <a:ext cx="572429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553200" y="1447800"/>
            <a:ext cx="1895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/>
              <a:t>Wikipedia, </a:t>
            </a:r>
            <a:r>
              <a:rPr lang="en-US" sz="1200" i="1" dirty="0" smtClean="0"/>
              <a:t>Scatter Plot</a:t>
            </a:r>
            <a:r>
              <a:rPr lang="en-US" sz="1200" dirty="0" smtClean="0"/>
              <a:t>:</a:t>
            </a:r>
            <a:endParaRPr lang="en-US" sz="1200" dirty="0" smtClean="0">
              <a:hlinkClick r:id="rId6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hlinkClick r:id="rId7"/>
              </a:rPr>
              <a:t>http://bit.ly/hkGYri</a:t>
            </a:r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6400800" y="1905506"/>
            <a:ext cx="2590800" cy="3046988"/>
            <a:chOff x="4648200" y="-379988"/>
            <a:chExt cx="2590800" cy="3046988"/>
          </a:xfrm>
        </p:grpSpPr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5638800" y="-162550"/>
              <a:ext cx="1600200" cy="267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In a </a:t>
              </a:r>
              <a:r>
                <a:rPr lang="en-US" u="sng" dirty="0" smtClean="0"/>
                <a:t>dot-dash plot</a:t>
              </a:r>
              <a:r>
                <a:rPr lang="en-US" dirty="0" smtClean="0"/>
                <a:t>, sometimes called a </a:t>
              </a:r>
              <a:r>
                <a:rPr lang="en-US" u="sng" dirty="0" err="1" smtClean="0"/>
                <a:t>Tufte</a:t>
              </a:r>
              <a:r>
                <a:rPr lang="en-US" u="sng" dirty="0" smtClean="0"/>
                <a:t> </a:t>
              </a:r>
              <a:r>
                <a:rPr lang="en-US" u="sng" dirty="0" err="1" smtClean="0"/>
                <a:t>scatterplot</a:t>
              </a:r>
              <a:r>
                <a:rPr lang="en-US" dirty="0" smtClean="0"/>
                <a:t>, the axes are replaced with marginal distributions (the projection of the </a:t>
              </a:r>
              <a:r>
                <a:rPr lang="en-US" dirty="0" err="1" smtClean="0"/>
                <a:t>bivariate</a:t>
              </a:r>
              <a:r>
                <a:rPr lang="en-US" dirty="0" smtClean="0"/>
                <a:t> scatter down to one variable) </a:t>
              </a:r>
              <a:endParaRPr lang="en-US" dirty="0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4648200" y="-379988"/>
              <a:ext cx="958917" cy="3046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buClr>
                  <a:schemeClr val="bg1"/>
                </a:buClr>
              </a:pPr>
              <a:r>
                <a:rPr lang="en-US" sz="19200" b="0" dirty="0">
                  <a:latin typeface="Calibri" pitchFamily="34" charset="0"/>
                  <a:cs typeface="Calibri" pitchFamily="34" charset="0"/>
                </a:rPr>
                <a:t>}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629400" y="4953000"/>
            <a:ext cx="2367956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6699"/>
                </a:solidFill>
              </a:rPr>
              <a:t>See: </a:t>
            </a:r>
            <a:r>
              <a:rPr lang="en-US" sz="1200" dirty="0" smtClean="0">
                <a:solidFill>
                  <a:srgbClr val="006699"/>
                </a:solidFill>
                <a:hlinkClick r:id="rId8"/>
              </a:rPr>
              <a:t>http://bit.ly/f6yDru</a:t>
            </a:r>
            <a:endParaRPr lang="en-US" sz="1200" dirty="0" smtClean="0">
              <a:solidFill>
                <a:srgbClr val="006699"/>
              </a:solidFill>
            </a:endParaRPr>
          </a:p>
          <a:p>
            <a:r>
              <a:rPr lang="en-US" sz="1200" dirty="0" smtClean="0">
                <a:solidFill>
                  <a:srgbClr val="006699"/>
                </a:solidFill>
              </a:rPr>
              <a:t>© 2008 University of Michigan</a:t>
            </a:r>
            <a:endParaRPr lang="en-US" sz="1200" dirty="0">
              <a:solidFill>
                <a:srgbClr val="006699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Also Known As</a:t>
            </a:r>
            <a:r>
              <a:rPr lang="en-US" sz="1800" i="1" dirty="0" smtClean="0">
                <a:solidFill>
                  <a:srgbClr val="800000"/>
                </a:solidFill>
              </a:rPr>
              <a:t> </a:t>
            </a:r>
            <a:r>
              <a:rPr lang="en-US" sz="1800" u="sng" dirty="0" smtClean="0">
                <a:solidFill>
                  <a:srgbClr val="800000"/>
                </a:solidFill>
              </a:rPr>
              <a:t>Stem-and-Leaf Plots</a:t>
            </a:r>
            <a:r>
              <a:rPr lang="en-US" sz="1800" dirty="0" smtClean="0">
                <a:solidFill>
                  <a:srgbClr val="800000"/>
                </a:solidFill>
              </a:rPr>
              <a:t> (Wikipedia: </a:t>
            </a:r>
            <a:r>
              <a:rPr lang="en-US" sz="1800" dirty="0" smtClean="0">
                <a:solidFill>
                  <a:srgbClr val="800000"/>
                </a:solidFill>
                <a:hlinkClick r:id="rId4"/>
              </a:rPr>
              <a:t>http://bit.ly/adrgEM</a:t>
            </a:r>
            <a:r>
              <a:rPr lang="en-US" sz="1800" dirty="0" smtClean="0">
                <a:solidFill>
                  <a:srgbClr val="800000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Construct Distribution of Variable Using Numbers Themselves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Construction Algorithm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Sort data in ascending order – example:</a:t>
            </a:r>
          </a:p>
          <a:p>
            <a:pPr marL="742950" lvl="1" indent="-285750">
              <a:spcBef>
                <a:spcPts val="0"/>
              </a:spcBef>
              <a:buClr>
                <a:srgbClr val="5B0DAA"/>
              </a:buClr>
            </a:pPr>
            <a:r>
              <a:rPr lang="en-US" sz="1800" dirty="0" smtClean="0">
                <a:solidFill>
                  <a:srgbClr val="0000CC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44 46 47 49 63 64 66 68 68 72 72 75 76 81 84 88 106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Designate meaning of stems, leaves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Leaves: suffixes, to right of vertical line – usually last digit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Stems: prefixes, to left of vertical line – usually all other digits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Group data by common stem (prefix) – example:</a:t>
            </a:r>
          </a:p>
          <a:p>
            <a:pPr marL="1200150" lvl="2" indent="-285750">
              <a:spcBef>
                <a:spcPts val="0"/>
              </a:spcBef>
              <a:buClr>
                <a:srgbClr val="5B0DAA"/>
              </a:buClr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4  | 4 6 7 9</a:t>
            </a:r>
          </a:p>
          <a:p>
            <a:pPr marL="1200150" lvl="2" indent="-285750">
              <a:spcBef>
                <a:spcPts val="0"/>
              </a:spcBef>
              <a:buClr>
                <a:srgbClr val="5B0DAA"/>
              </a:buClr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5  |</a:t>
            </a:r>
          </a:p>
          <a:p>
            <a:pPr marL="1200150" lvl="2" indent="-285750">
              <a:spcBef>
                <a:spcPts val="0"/>
              </a:spcBef>
              <a:buClr>
                <a:srgbClr val="5B0DAA"/>
              </a:buClr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6  | 3 4 6 8 8</a:t>
            </a:r>
          </a:p>
          <a:p>
            <a:pPr marL="1200150" lvl="2" indent="-285750">
              <a:spcBef>
                <a:spcPts val="0"/>
              </a:spcBef>
              <a:buClr>
                <a:srgbClr val="5B0DAA"/>
              </a:buClr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7  | 2 2 5 6</a:t>
            </a:r>
          </a:p>
          <a:p>
            <a:pPr marL="1200150" lvl="2" indent="-285750">
              <a:spcBef>
                <a:spcPts val="0"/>
              </a:spcBef>
              <a:buClr>
                <a:srgbClr val="5B0DAA"/>
              </a:buClr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8  | 1 4 8</a:t>
            </a:r>
          </a:p>
          <a:p>
            <a:pPr marL="1200150" lvl="2" indent="-285750">
              <a:spcBef>
                <a:spcPts val="0"/>
              </a:spcBef>
              <a:buClr>
                <a:srgbClr val="5B0DAA"/>
              </a:buClr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9  |</a:t>
            </a:r>
          </a:p>
          <a:p>
            <a:pPr marL="1200150" lvl="2" indent="-285750">
              <a:spcBef>
                <a:spcPts val="0"/>
              </a:spcBef>
              <a:buClr>
                <a:srgbClr val="5B0DAA"/>
              </a:buClr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10 |</a:t>
            </a:r>
          </a:p>
          <a:p>
            <a:pPr marL="1200150" lvl="2" indent="-285750">
              <a:spcBef>
                <a:spcPts val="0"/>
              </a:spcBef>
              <a:buClr>
                <a:srgbClr val="5B0DAA"/>
              </a:buClr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6 key: 6|3=63, leaf unit: 1.0, stem unit: 10.0</a:t>
            </a:r>
            <a:endParaRPr lang="en-US" dirty="0" smtClean="0">
              <a:solidFill>
                <a:srgbClr val="0000CC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Statistical Graphics [3]: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err="1" smtClean="0">
                <a:solidFill>
                  <a:srgbClr val="5B0DAA"/>
                </a:solidFill>
                <a:latin typeface="Copperplate Gothic Light" pitchFamily="34" charset="0"/>
              </a:rPr>
              <a:t>Stemplots</a:t>
            </a: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 (</a:t>
            </a:r>
            <a:r>
              <a:rPr lang="en-US" sz="2800" dirty="0" err="1" smtClean="0">
                <a:solidFill>
                  <a:srgbClr val="5B0DAA"/>
                </a:solidFill>
                <a:latin typeface="Copperplate Gothic Light" pitchFamily="34" charset="0"/>
              </a:rPr>
              <a:t>Bowley</a:t>
            </a: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, </a:t>
            </a:r>
            <a:r>
              <a:rPr lang="en-US" sz="2800" i="1" dirty="0" smtClean="0">
                <a:solidFill>
                  <a:srgbClr val="5B0DAA"/>
                </a:solidFill>
                <a:latin typeface="Copperplate Gothic Light" pitchFamily="34" charset="0"/>
              </a:rPr>
              <a:t>c.</a:t>
            </a: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 1900)</a:t>
            </a:r>
            <a:endParaRPr lang="en-US" sz="2000" dirty="0" smtClean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5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33400" y="1527703"/>
            <a:ext cx="8305800" cy="1444097"/>
            <a:chOff x="533400" y="1070503"/>
            <a:chExt cx="8305800" cy="1444097"/>
          </a:xfrm>
        </p:grpSpPr>
        <p:pic>
          <p:nvPicPr>
            <p:cNvPr id="3" name="Picture 2" descr="Tuft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400" y="1096366"/>
              <a:ext cx="2514600" cy="141823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048000" y="1070503"/>
              <a:ext cx="5791200" cy="1440394"/>
            </a:xfrm>
            <a:prstGeom prst="rect">
              <a:avLst/>
            </a:prstGeom>
            <a:solidFill>
              <a:srgbClr val="FFF5D9"/>
            </a:solidFill>
          </p:spPr>
          <p:txBody>
            <a:bodyPr wrap="square">
              <a:spAutoFit/>
            </a:bodyPr>
            <a:lstStyle/>
            <a:p>
              <a:r>
                <a:rPr lang="en-US" sz="1800" dirty="0" smtClean="0">
                  <a:solidFill>
                    <a:srgbClr val="D03200"/>
                  </a:solidFill>
                </a:rPr>
                <a:t>Edward R. </a:t>
              </a:r>
              <a:r>
                <a:rPr lang="en-US" sz="1800" dirty="0" err="1" smtClean="0">
                  <a:solidFill>
                    <a:srgbClr val="D03200"/>
                  </a:solidFill>
                </a:rPr>
                <a:t>Tufte</a:t>
              </a:r>
              <a:endParaRPr lang="en-US" sz="1800" dirty="0" smtClean="0">
                <a:solidFill>
                  <a:srgbClr val="D03200"/>
                </a:solidFill>
              </a:endParaRPr>
            </a:p>
            <a:p>
              <a:r>
                <a:rPr lang="en-US" sz="1200" dirty="0" smtClean="0">
                  <a:solidFill>
                    <a:srgbClr val="D03200"/>
                  </a:solidFill>
                </a:rPr>
                <a:t>Professor Emeritus of Political Science,                                               Statistics, &amp; Computer Science</a:t>
              </a:r>
            </a:p>
            <a:p>
              <a:r>
                <a:rPr lang="en-US" sz="1200" dirty="0" smtClean="0">
                  <a:solidFill>
                    <a:srgbClr val="D03200"/>
                  </a:solidFill>
                </a:rPr>
                <a:t>Yale University</a:t>
              </a:r>
            </a:p>
            <a:p>
              <a:r>
                <a:rPr lang="en-US" sz="1200" dirty="0" smtClean="0">
                  <a:solidFill>
                    <a:srgbClr val="EC3700"/>
                  </a:solidFill>
                  <a:hlinkClick r:id="rId5"/>
                </a:rPr>
                <a:t>http://bit.ly/gKhM0G</a:t>
              </a:r>
              <a:endParaRPr lang="en-US" sz="1200" dirty="0" smtClean="0">
                <a:solidFill>
                  <a:srgbClr val="EC3700"/>
                </a:solidFill>
              </a:endParaRPr>
            </a:p>
            <a:p>
              <a:r>
                <a:rPr lang="en-US" sz="1200" dirty="0" smtClean="0">
                  <a:solidFill>
                    <a:srgbClr val="EC3700"/>
                  </a:solidFill>
                  <a:hlinkClick r:id="rId6"/>
                </a:rPr>
                <a:t>http://www.edwardtufte.com</a:t>
              </a:r>
              <a:endParaRPr lang="en-US" sz="1200" dirty="0" smtClean="0">
                <a:solidFill>
                  <a:srgbClr val="EC3700"/>
                </a:solidFill>
              </a:endParaRPr>
            </a:p>
          </p:txBody>
        </p:sp>
        <p:pic>
          <p:nvPicPr>
            <p:cNvPr id="14" name="Picture 13" descr="Yale_logo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0800" y="1512543"/>
              <a:ext cx="2362200" cy="556315"/>
            </a:xfrm>
            <a:prstGeom prst="rect">
              <a:avLst/>
            </a:prstGeom>
          </p:spPr>
        </p:pic>
      </p:grpSp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Acknowledgements: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Statistical &amp; Data Visualization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33400" y="3626584"/>
            <a:ext cx="8305800" cy="1631216"/>
            <a:chOff x="533400" y="3626584"/>
            <a:chExt cx="8305800" cy="1631216"/>
          </a:xfrm>
        </p:grpSpPr>
        <p:sp>
          <p:nvSpPr>
            <p:cNvPr id="9" name="Rectangle 8"/>
            <p:cNvSpPr/>
            <p:nvPr/>
          </p:nvSpPr>
          <p:spPr>
            <a:xfrm>
              <a:off x="533400" y="3626584"/>
              <a:ext cx="8305800" cy="1631216"/>
            </a:xfrm>
            <a:prstGeom prst="rect">
              <a:avLst/>
            </a:prstGeom>
            <a:solidFill>
              <a:srgbClr val="FFF5D9"/>
            </a:solidFill>
          </p:spPr>
          <p:txBody>
            <a:bodyPr wrap="square">
              <a:spAutoFit/>
            </a:bodyPr>
            <a:lstStyle/>
            <a:p>
              <a:pPr lvl="3">
                <a:spcBef>
                  <a:spcPts val="432"/>
                </a:spcBef>
              </a:pPr>
              <a:r>
                <a:rPr lang="en-US" sz="1800" dirty="0" smtClean="0">
                  <a:solidFill>
                    <a:srgbClr val="006600"/>
                  </a:solidFill>
                </a:rPr>
                <a:t>Leland Wilkinson</a:t>
              </a:r>
            </a:p>
            <a:p>
              <a:pPr lvl="3">
                <a:spcBef>
                  <a:spcPts val="432"/>
                </a:spcBef>
              </a:pPr>
              <a:r>
                <a:rPr lang="en-US" sz="1200" dirty="0" smtClean="0">
                  <a:solidFill>
                    <a:srgbClr val="006600"/>
                  </a:solidFill>
                </a:rPr>
                <a:t>Executive Vice President, SYSTAT Software</a:t>
              </a:r>
            </a:p>
            <a:p>
              <a:pPr lvl="3">
                <a:spcBef>
                  <a:spcPts val="432"/>
                </a:spcBef>
              </a:pPr>
              <a:r>
                <a:rPr lang="en-US" sz="1200" dirty="0" smtClean="0">
                  <a:solidFill>
                    <a:srgbClr val="006600"/>
                  </a:solidFill>
                </a:rPr>
                <a:t>Adjunct Professor of Computer Science,                                                                                  University of Illinois at Chicago</a:t>
              </a:r>
            </a:p>
            <a:p>
              <a:pPr lvl="3">
                <a:spcBef>
                  <a:spcPts val="432"/>
                </a:spcBef>
              </a:pPr>
              <a:r>
                <a:rPr lang="en-US" sz="1200" dirty="0" smtClean="0">
                  <a:solidFill>
                    <a:srgbClr val="006600"/>
                  </a:solidFill>
                </a:rPr>
                <a:t>Adjunct Professor of Statistics,                                                                                  Northwestern University </a:t>
              </a:r>
              <a:br>
                <a:rPr lang="en-US" sz="1200" dirty="0" smtClean="0">
                  <a:solidFill>
                    <a:srgbClr val="006600"/>
                  </a:solidFill>
                </a:rPr>
              </a:br>
              <a:r>
                <a:rPr lang="en-US" sz="1200" dirty="0" smtClean="0">
                  <a:solidFill>
                    <a:srgbClr val="006600"/>
                  </a:solidFill>
                  <a:hlinkClick r:id="rId8"/>
                </a:rPr>
                <a:t>http://www.cs.uic.edu/~wilkinson/</a:t>
              </a:r>
              <a:r>
                <a:rPr lang="en-US" sz="1200" dirty="0" smtClean="0">
                  <a:solidFill>
                    <a:srgbClr val="006600"/>
                  </a:solidFill>
                </a:rPr>
                <a:t> </a:t>
              </a:r>
            </a:p>
          </p:txBody>
        </p:sp>
        <p:pic>
          <p:nvPicPr>
            <p:cNvPr id="16" name="Picture 15" descr="LelandWilkinson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3400" y="3626585"/>
              <a:ext cx="1219200" cy="1625804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5562600" y="3794492"/>
              <a:ext cx="1755731" cy="1295400"/>
              <a:chOff x="6934200" y="2819400"/>
              <a:chExt cx="1755731" cy="1295400"/>
            </a:xfrm>
          </p:grpSpPr>
          <p:pic>
            <p:nvPicPr>
              <p:cNvPr id="17" name="Picture 16" descr="systat.gif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226278" y="2819400"/>
                <a:ext cx="1171575" cy="571500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6934200" y="3429000"/>
                <a:ext cx="1755731" cy="685800"/>
                <a:chOff x="6934200" y="3429000"/>
                <a:chExt cx="1755731" cy="685800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6934200" y="3541068"/>
                  <a:ext cx="80021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>
                      <a:latin typeface="Arial Black" pitchFamily="34" charset="0"/>
                    </a:rPr>
                    <a:t>UIC</a:t>
                  </a:r>
                  <a:endParaRPr lang="en-US" sz="2400" dirty="0">
                    <a:latin typeface="Arial Black" pitchFamily="34" charset="0"/>
                  </a:endParaRPr>
                </a:p>
              </p:txBody>
            </p:sp>
            <p:pic>
              <p:nvPicPr>
                <p:cNvPr id="20" name="Picture 19" descr="Northwestern_University_Seal.svg.png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8001000" y="3429000"/>
                  <a:ext cx="688931" cy="6858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22" name="Picture 21" descr="LelandWilkinson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20000" y="3627767"/>
              <a:ext cx="1219200" cy="1628851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Statistical Graphics [4]: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Range-Frame Plot</a:t>
            </a:r>
            <a:endParaRPr lang="en-US" sz="2000" dirty="0" smtClean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875" y="981075"/>
            <a:ext cx="40481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044" y="3505200"/>
            <a:ext cx="4668938" cy="215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474" y="3805739"/>
            <a:ext cx="3734126" cy="187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4572000" y="458212"/>
            <a:ext cx="4191000" cy="3046988"/>
            <a:chOff x="4572000" y="458212"/>
            <a:chExt cx="4191000" cy="3046988"/>
          </a:xfrm>
        </p:grpSpPr>
        <p:sp>
          <p:nvSpPr>
            <p:cNvPr id="7" name="Rectangle 19"/>
            <p:cNvSpPr>
              <a:spLocks noChangeArrowheads="1"/>
            </p:cNvSpPr>
            <p:nvPr/>
          </p:nvSpPr>
          <p:spPr bwMode="auto">
            <a:xfrm>
              <a:off x="5562600" y="1159943"/>
              <a:ext cx="3200400" cy="1643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20000"/>
                </a:spcBef>
                <a:buClr>
                  <a:schemeClr val="bg1"/>
                </a:buClr>
              </a:pPr>
              <a:r>
                <a:rPr lang="en-US" dirty="0" smtClean="0"/>
                <a:t>The min and max values for each variable are made implicit by erasing the axes below the min and above the max value.</a:t>
              </a:r>
            </a:p>
            <a:p>
              <a:pPr eaLnBrk="0" hangingPunct="0">
                <a:spcBef>
                  <a:spcPct val="20000"/>
                </a:spcBef>
                <a:buClr>
                  <a:schemeClr val="bg1"/>
                </a:buClr>
              </a:pPr>
              <a:r>
                <a:rPr lang="en-US" dirty="0" smtClean="0"/>
                <a:t>This is an example of how erasing non-data ink can lead to greater data density and data-ink ratio.</a:t>
              </a:r>
              <a:endParaRPr lang="en-US" dirty="0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572000" y="458212"/>
              <a:ext cx="958917" cy="3046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buClr>
                  <a:schemeClr val="bg1"/>
                </a:buClr>
              </a:pPr>
              <a:r>
                <a:rPr lang="en-US" sz="19200" b="0" dirty="0">
                  <a:latin typeface="Calibri" pitchFamily="34" charset="0"/>
                  <a:cs typeface="Calibri" pitchFamily="34" charset="0"/>
                </a:rPr>
                <a:t>}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Graphical Excellence – Synopsis [1]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Well-Designed Presentation of Interesting Data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Substance</a:t>
            </a:r>
            <a:r>
              <a:rPr lang="en-US" sz="1800" dirty="0" smtClean="0">
                <a:solidFill>
                  <a:srgbClr val="0000CC"/>
                </a:solidFill>
              </a:rPr>
              <a:t> – accurate, precise data, labels, other original content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Statistics</a:t>
            </a:r>
            <a:r>
              <a:rPr lang="en-US" sz="1800" dirty="0" smtClean="0">
                <a:solidFill>
                  <a:srgbClr val="0000CC"/>
                </a:solidFill>
              </a:rPr>
              <a:t> – analytical content, summative &amp; descriptive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Design</a:t>
            </a:r>
            <a:r>
              <a:rPr lang="en-US" sz="1800" dirty="0" smtClean="0">
                <a:solidFill>
                  <a:srgbClr val="0000CC"/>
                </a:solidFill>
              </a:rPr>
              <a:t> – non-redundant, concise presentation of multiple variables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Complex Ideas Communicated with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Clarity</a:t>
            </a:r>
            <a:r>
              <a:rPr lang="en-US" sz="1800" dirty="0" smtClean="0">
                <a:solidFill>
                  <a:srgbClr val="0000CC"/>
                </a:solidFill>
              </a:rPr>
              <a:t> – ease of interpretation and understanding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Precision</a:t>
            </a:r>
            <a:r>
              <a:rPr lang="en-US" sz="1800" dirty="0" smtClean="0">
                <a:solidFill>
                  <a:srgbClr val="0000CC"/>
                </a:solidFill>
              </a:rPr>
              <a:t> – ability to reconstruct original data, process 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Efficiency</a:t>
            </a:r>
            <a:r>
              <a:rPr lang="en-US" sz="1800" dirty="0" smtClean="0">
                <a:solidFill>
                  <a:srgbClr val="0000CC"/>
                </a:solidFill>
              </a:rPr>
              <a:t> – rendering time </a:t>
            </a:r>
            <a:r>
              <a:rPr lang="en-US" sz="1800" i="1" dirty="0" smtClean="0">
                <a:solidFill>
                  <a:srgbClr val="0000CC"/>
                </a:solidFill>
              </a:rPr>
              <a:t>vs. </a:t>
            </a:r>
            <a:r>
              <a:rPr lang="en-US" sz="1800" dirty="0" smtClean="0">
                <a:solidFill>
                  <a:srgbClr val="0000CC"/>
                </a:solidFill>
              </a:rPr>
              <a:t>reading &amp; comprehension time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Gives to Viewer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Greatest number of ideas – data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In shortest time – “ink ratio” really rate per time (cognitive effort)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With least ink – filled space, pixels, primitives, rendered objects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In smallest space – total size of graphic, page, viewport, window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Graphical Excellence – Synopsis [2]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Nearly Always Multivariate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Requires Telling Truth about The Data (Graphical Integrity)</a:t>
            </a:r>
            <a:endParaRPr lang="en-US" sz="1800" dirty="0" smtClean="0">
              <a:solidFill>
                <a:srgbClr val="0000C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14400" y="1752600"/>
            <a:ext cx="7529627" cy="3962400"/>
            <a:chOff x="914400" y="1752600"/>
            <a:chExt cx="7529627" cy="3962400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1752600"/>
              <a:ext cx="7529627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3252637" y="5407223"/>
              <a:ext cx="286116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>
                  <a:solidFill>
                    <a:srgbClr val="D03200"/>
                  </a:solidFill>
                </a:rPr>
                <a:t>p. 51 (</a:t>
              </a:r>
              <a:r>
                <a:rPr lang="fr-FR" dirty="0" err="1" smtClean="0">
                  <a:solidFill>
                    <a:srgbClr val="D03200"/>
                  </a:solidFill>
                </a:rPr>
                <a:t>Tufte</a:t>
              </a:r>
              <a:r>
                <a:rPr lang="fr-FR" dirty="0" smtClean="0">
                  <a:solidFill>
                    <a:srgbClr val="D03200"/>
                  </a:solidFill>
                </a:rPr>
                <a:t> 1 </a:t>
              </a:r>
              <a:r>
                <a:rPr lang="fr-FR" i="1" dirty="0" err="1" smtClean="0">
                  <a:solidFill>
                    <a:srgbClr val="D03200"/>
                  </a:solidFill>
                </a:rPr>
                <a:t>aka</a:t>
              </a:r>
              <a:r>
                <a:rPr lang="fr-FR" i="1" dirty="0" smtClean="0">
                  <a:solidFill>
                    <a:srgbClr val="D03200"/>
                  </a:solidFill>
                </a:rPr>
                <a:t> </a:t>
              </a:r>
              <a:r>
                <a:rPr lang="fr-FR" dirty="0" smtClean="0">
                  <a:solidFill>
                    <a:srgbClr val="D03200"/>
                  </a:solidFill>
                </a:rPr>
                <a:t>VDQI, 1</a:t>
              </a:r>
              <a:r>
                <a:rPr lang="fr-FR" baseline="30000" dirty="0" smtClean="0">
                  <a:solidFill>
                    <a:srgbClr val="D03200"/>
                  </a:solidFill>
                </a:rPr>
                <a:t>e</a:t>
              </a:r>
              <a:r>
                <a:rPr lang="fr-FR" dirty="0" smtClean="0">
                  <a:solidFill>
                    <a:srgbClr val="D03200"/>
                  </a:solidFill>
                </a:rPr>
                <a:t> &amp; 2</a:t>
              </a:r>
              <a:r>
                <a:rPr lang="fr-FR" baseline="30000" dirty="0" smtClean="0">
                  <a:solidFill>
                    <a:srgbClr val="D03200"/>
                  </a:solidFill>
                </a:rPr>
                <a:t>e)</a:t>
              </a:r>
              <a:r>
                <a:rPr lang="fr-FR" dirty="0" smtClean="0">
                  <a:solidFill>
                    <a:srgbClr val="D03200"/>
                  </a:solidFill>
                </a:rPr>
                <a:t> </a:t>
              </a:r>
              <a:endParaRPr lang="en-US" dirty="0">
                <a:solidFill>
                  <a:srgbClr val="D032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Summary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Reading for Last Class:</a:t>
            </a:r>
            <a:r>
              <a:rPr lang="en-US" sz="1800" dirty="0" smtClean="0">
                <a:solidFill>
                  <a:srgbClr val="800000"/>
                </a:solidFill>
                <a:latin typeface="Arial"/>
                <a:cs typeface="Arial"/>
              </a:rPr>
              <a:t> Chapter 15, </a:t>
            </a:r>
            <a:r>
              <a:rPr lang="en-US" sz="1800" dirty="0" smtClean="0">
                <a:solidFill>
                  <a:srgbClr val="800000"/>
                </a:solidFill>
              </a:rPr>
              <a:t>Eberly </a:t>
            </a:r>
            <a:r>
              <a:rPr lang="en-US" sz="1800" i="1" dirty="0" smtClean="0">
                <a:solidFill>
                  <a:srgbClr val="800000"/>
                </a:solidFill>
              </a:rPr>
              <a:t>2</a:t>
            </a:r>
            <a:r>
              <a:rPr lang="en-US" sz="1800" i="1" baseline="30000" dirty="0" smtClean="0">
                <a:solidFill>
                  <a:srgbClr val="800000"/>
                </a:solidFill>
              </a:rPr>
              <a:t>e</a:t>
            </a:r>
            <a:r>
              <a:rPr lang="en-US" sz="1800" dirty="0" smtClean="0">
                <a:solidFill>
                  <a:srgbClr val="800000"/>
                </a:solidFill>
              </a:rPr>
              <a:t>;</a:t>
            </a:r>
            <a:r>
              <a:rPr lang="en-US" sz="1800" i="1" baseline="30000" dirty="0" smtClean="0">
                <a:solidFill>
                  <a:srgbClr val="800000"/>
                </a:solidFill>
              </a:rPr>
              <a:t> 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Ray Tracing Handout</a:t>
            </a:r>
            <a:endParaRPr lang="en-US" sz="1800" dirty="0" smtClean="0">
              <a:solidFill>
                <a:srgbClr val="FF66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Reading for Today: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Tufte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Handout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Reading for Next Class: 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Ray Tracing Handout</a:t>
            </a:r>
            <a:endParaRPr lang="en-US" sz="1800" dirty="0" smtClean="0">
              <a:solidFill>
                <a:srgbClr val="FF6600"/>
              </a:solidFill>
            </a:endParaRP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Last Time: Ray Tracing 2 of 2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Stochastic &amp; distributed RT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Hybrid RT (for </a:t>
            </a:r>
            <a:r>
              <a:rPr lang="en-US" sz="1800" dirty="0" err="1" smtClean="0">
                <a:solidFill>
                  <a:srgbClr val="0000CC"/>
                </a:solidFill>
              </a:rPr>
              <a:t>specular</a:t>
            </a:r>
            <a:r>
              <a:rPr lang="en-US" sz="1800" dirty="0" smtClean="0">
                <a:solidFill>
                  <a:srgbClr val="0000CC"/>
                </a:solidFill>
              </a:rPr>
              <a:t> reflectance) &amp; </a:t>
            </a:r>
            <a:r>
              <a:rPr lang="en-US" sz="1800" dirty="0" err="1" smtClean="0">
                <a:solidFill>
                  <a:srgbClr val="0000CC"/>
                </a:solidFill>
              </a:rPr>
              <a:t>radiosity</a:t>
            </a:r>
            <a:r>
              <a:rPr lang="en-US" sz="1800" dirty="0" smtClean="0">
                <a:solidFill>
                  <a:srgbClr val="0000CC"/>
                </a:solidFill>
              </a:rPr>
              <a:t> (for diffuse)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Today: Visualization Part 1 of 3 – Statistical, Scientific, Data/Info Vis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err="1" smtClean="0">
                <a:solidFill>
                  <a:srgbClr val="0000CC"/>
                </a:solidFill>
              </a:rPr>
              <a:t>Tufte</a:t>
            </a:r>
            <a:r>
              <a:rPr lang="en-US" sz="1800" dirty="0" smtClean="0">
                <a:solidFill>
                  <a:srgbClr val="0000CC"/>
                </a:solidFill>
              </a:rPr>
              <a:t> 1: </a:t>
            </a:r>
            <a:r>
              <a:rPr lang="en-US" sz="1800" i="1" dirty="0" smtClean="0">
                <a:solidFill>
                  <a:srgbClr val="0000CC"/>
                </a:solidFill>
              </a:rPr>
              <a:t>The Visual Display of Quantitative Information, 2</a:t>
            </a:r>
            <a:r>
              <a:rPr lang="en-US" sz="1800" i="1" baseline="30000" dirty="0" smtClean="0">
                <a:solidFill>
                  <a:srgbClr val="0000CC"/>
                </a:solidFill>
              </a:rPr>
              <a:t>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Graphical integrity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Lack: lie factor (“How to lie with </a:t>
            </a:r>
            <a:r>
              <a:rPr lang="en-US" sz="1800" strike="sngStrike" dirty="0" err="1" smtClean="0">
                <a:solidFill>
                  <a:srgbClr val="0000CC"/>
                </a:solidFill>
              </a:rPr>
              <a:t>statistics</a:t>
            </a:r>
            <a:r>
              <a:rPr lang="en-US" sz="1800" dirty="0" err="1" smtClean="0">
                <a:solidFill>
                  <a:srgbClr val="0000CC"/>
                </a:solidFill>
              </a:rPr>
              <a:t>visualization</a:t>
            </a:r>
            <a:r>
              <a:rPr lang="en-US" sz="1800" dirty="0" smtClean="0">
                <a:solidFill>
                  <a:srgbClr val="0000CC"/>
                </a:solidFill>
              </a:rPr>
              <a:t>”)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Desiderata: transparency; labeled axes, clear comparisons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“Show variation in data, not presentation”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Graphical excellence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Lack: </a:t>
            </a:r>
            <a:r>
              <a:rPr lang="en-US" sz="1800" dirty="0" err="1" smtClean="0">
                <a:solidFill>
                  <a:srgbClr val="0000CC"/>
                </a:solidFill>
              </a:rPr>
              <a:t>chartjunk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Desiderata: data-ink, data-ink ratio (&amp; “data-pixels”)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Terminology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u="sng" dirty="0" smtClean="0">
                <a:solidFill>
                  <a:srgbClr val="800000"/>
                </a:solidFill>
              </a:rPr>
              <a:t>Visualization</a:t>
            </a:r>
            <a:r>
              <a:rPr lang="en-US" sz="1800" dirty="0" smtClean="0">
                <a:solidFill>
                  <a:srgbClr val="800000"/>
                </a:solidFill>
              </a:rPr>
              <a:t>: Using Images, Diagrams, Animations to Communicate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Scientific</a:t>
            </a:r>
            <a:r>
              <a:rPr lang="en-US" sz="1800" dirty="0" smtClean="0">
                <a:solidFill>
                  <a:srgbClr val="0000CC"/>
                </a:solidFill>
              </a:rPr>
              <a:t>: transformation, representation of data for exploration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Statistical</a:t>
            </a:r>
            <a:r>
              <a:rPr lang="en-US" sz="1800" dirty="0" smtClean="0">
                <a:solidFill>
                  <a:srgbClr val="0000CC"/>
                </a:solidFill>
              </a:rPr>
              <a:t> / </a:t>
            </a:r>
            <a:r>
              <a:rPr lang="en-US" sz="1800" u="sng" dirty="0" smtClean="0">
                <a:solidFill>
                  <a:srgbClr val="0000CC"/>
                </a:solidFill>
              </a:rPr>
              <a:t>data</a:t>
            </a:r>
            <a:r>
              <a:rPr lang="en-US" sz="1800" dirty="0" smtClean="0">
                <a:solidFill>
                  <a:srgbClr val="0000CC"/>
                </a:solidFill>
              </a:rPr>
              <a:t>: info in schematic form (attributes, variables)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Information</a:t>
            </a:r>
            <a:r>
              <a:rPr lang="en-US" sz="1800" dirty="0" smtClean="0">
                <a:solidFill>
                  <a:srgbClr val="0000CC"/>
                </a:solidFill>
              </a:rPr>
              <a:t>: computational tools; analyzing large, abstract data sets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Statistical Visualization Techniques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err="1" smtClean="0">
                <a:solidFill>
                  <a:srgbClr val="0000CC"/>
                </a:solidFill>
              </a:rPr>
              <a:t>Boxplot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i="1" dirty="0" smtClean="0">
                <a:solidFill>
                  <a:srgbClr val="0000CC"/>
                </a:solidFill>
              </a:rPr>
              <a:t>aka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u="sng" dirty="0" smtClean="0">
                <a:solidFill>
                  <a:srgbClr val="0000CC"/>
                </a:solidFill>
              </a:rPr>
              <a:t>range bar</a:t>
            </a:r>
            <a:r>
              <a:rPr lang="en-US" sz="1800" i="1" dirty="0" smtClean="0">
                <a:solidFill>
                  <a:srgbClr val="0000CC"/>
                </a:solidFill>
              </a:rPr>
              <a:t>, </a:t>
            </a:r>
            <a:r>
              <a:rPr lang="en-US" sz="1800" u="sng" dirty="0" smtClean="0">
                <a:solidFill>
                  <a:srgbClr val="0000CC"/>
                </a:solidFill>
              </a:rPr>
              <a:t>box-and-whisker diagram</a:t>
            </a:r>
            <a:r>
              <a:rPr lang="en-US" sz="1800" dirty="0" smtClean="0">
                <a:solidFill>
                  <a:srgbClr val="0000CC"/>
                </a:solidFill>
              </a:rPr>
              <a:t>: mean, quartiles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Dot-dash plot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i="1" dirty="0" smtClean="0">
                <a:solidFill>
                  <a:srgbClr val="0000CC"/>
                </a:solidFill>
              </a:rPr>
              <a:t>aka </a:t>
            </a:r>
            <a:r>
              <a:rPr lang="en-US" sz="1800" u="sng" dirty="0" err="1" smtClean="0">
                <a:solidFill>
                  <a:srgbClr val="0000CC"/>
                </a:solidFill>
              </a:rPr>
              <a:t>Tufte</a:t>
            </a:r>
            <a:r>
              <a:rPr lang="en-US" sz="1800" u="sng" dirty="0" smtClean="0">
                <a:solidFill>
                  <a:srgbClr val="0000CC"/>
                </a:solidFill>
              </a:rPr>
              <a:t> </a:t>
            </a:r>
            <a:r>
              <a:rPr lang="en-US" sz="1800" u="sng" dirty="0" err="1" smtClean="0">
                <a:solidFill>
                  <a:srgbClr val="0000CC"/>
                </a:solidFill>
              </a:rPr>
              <a:t>scatterplot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i="1" dirty="0" smtClean="0">
                <a:solidFill>
                  <a:srgbClr val="0000CC"/>
                </a:solidFill>
              </a:rPr>
              <a:t>aka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u="sng" dirty="0" smtClean="0">
                <a:solidFill>
                  <a:srgbClr val="0000CC"/>
                </a:solidFill>
              </a:rPr>
              <a:t>scatter plot with </a:t>
            </a:r>
            <a:r>
              <a:rPr lang="en-US" sz="1800" u="sng" dirty="0" err="1" smtClean="0">
                <a:solidFill>
                  <a:srgbClr val="0000CC"/>
                </a:solidFill>
              </a:rPr>
              <a:t>Tufte</a:t>
            </a:r>
            <a:r>
              <a:rPr lang="en-US" sz="1800" u="sng" dirty="0" smtClean="0">
                <a:solidFill>
                  <a:srgbClr val="0000CC"/>
                </a:solidFill>
              </a:rPr>
              <a:t> axes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err="1" smtClean="0">
                <a:solidFill>
                  <a:srgbClr val="0000CC"/>
                </a:solidFill>
              </a:rPr>
              <a:t>Stemplots</a:t>
            </a:r>
            <a:r>
              <a:rPr lang="en-US" sz="1800" i="1" dirty="0" smtClean="0">
                <a:solidFill>
                  <a:srgbClr val="0000CC"/>
                </a:solidFill>
              </a:rPr>
              <a:t> aka </a:t>
            </a:r>
            <a:r>
              <a:rPr lang="en-US" sz="1800" u="sng" dirty="0" smtClean="0">
                <a:solidFill>
                  <a:srgbClr val="0000CC"/>
                </a:solidFill>
              </a:rPr>
              <a:t>stem-and-leaf display</a:t>
            </a:r>
            <a:r>
              <a:rPr lang="en-US" sz="1800" dirty="0" smtClean="0">
                <a:solidFill>
                  <a:srgbClr val="0000CC"/>
                </a:solidFill>
              </a:rPr>
              <a:t>: prefix (stem), suffix (leaf)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Range-frame plot</a:t>
            </a:r>
            <a:r>
              <a:rPr lang="en-US" sz="1800" dirty="0" smtClean="0">
                <a:solidFill>
                  <a:srgbClr val="0000CC"/>
                </a:solidFill>
              </a:rPr>
              <a:t>: erase axes outside range (min/max </a:t>
            </a:r>
            <a:r>
              <a:rPr lang="en-US" sz="1800" i="1" dirty="0" smtClean="0">
                <a:solidFill>
                  <a:srgbClr val="0000CC"/>
                </a:solidFill>
              </a:rPr>
              <a:t>x</a:t>
            </a:r>
            <a:r>
              <a:rPr lang="en-US" sz="1800" dirty="0" smtClean="0">
                <a:solidFill>
                  <a:srgbClr val="0000CC"/>
                </a:solidFill>
              </a:rPr>
              <a:t>, </a:t>
            </a:r>
            <a:r>
              <a:rPr lang="en-US" sz="1800" i="1" dirty="0" smtClean="0">
                <a:solidFill>
                  <a:srgbClr val="0000CC"/>
                </a:solidFill>
              </a:rPr>
              <a:t>y</a:t>
            </a:r>
            <a:r>
              <a:rPr lang="en-US" sz="1800" dirty="0" smtClean="0">
                <a:solidFill>
                  <a:srgbClr val="0000CC"/>
                </a:solidFill>
              </a:rPr>
              <a:t>)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err="1" smtClean="0">
                <a:solidFill>
                  <a:srgbClr val="800000"/>
                </a:solidFill>
              </a:rPr>
              <a:t>Tufte</a:t>
            </a:r>
            <a:r>
              <a:rPr lang="en-US" sz="1800" dirty="0" smtClean="0">
                <a:solidFill>
                  <a:srgbClr val="800000"/>
                </a:solidFill>
              </a:rPr>
              <a:t> 1: </a:t>
            </a:r>
            <a:r>
              <a:rPr lang="en-US" sz="1800" i="1" dirty="0" smtClean="0">
                <a:solidFill>
                  <a:srgbClr val="800000"/>
                </a:solidFill>
              </a:rPr>
              <a:t>The Visual Display of Quantitative Information, 2</a:t>
            </a:r>
            <a:r>
              <a:rPr lang="en-US" sz="1800" i="1" baseline="30000" dirty="0" smtClean="0">
                <a:solidFill>
                  <a:srgbClr val="800000"/>
                </a:solidFill>
              </a:rPr>
              <a:t>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Graphical integrity</a:t>
            </a:r>
            <a:r>
              <a:rPr lang="en-US" sz="1800" dirty="0" smtClean="0">
                <a:solidFill>
                  <a:srgbClr val="0000CC"/>
                </a:solidFill>
              </a:rPr>
              <a:t>: accurate, truthful visual communication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Example of lapse in graphical integrity: </a:t>
            </a:r>
            <a:r>
              <a:rPr lang="en-US" sz="1800" u="sng" dirty="0" smtClean="0">
                <a:solidFill>
                  <a:srgbClr val="0000CC"/>
                </a:solidFill>
              </a:rPr>
              <a:t>lie factor</a:t>
            </a:r>
            <a:r>
              <a:rPr lang="en-US" sz="1800" dirty="0" smtClean="0">
                <a:solidFill>
                  <a:srgbClr val="0000CC"/>
                </a:solidFill>
              </a:rPr>
              <a:t> (distortion ratio)</a:t>
            </a:r>
            <a:endParaRPr lang="en-US" sz="1800" u="sng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Data-ink ratio</a:t>
            </a:r>
            <a:r>
              <a:rPr lang="en-US" sz="1800" dirty="0" smtClean="0">
                <a:solidFill>
                  <a:srgbClr val="0000CC"/>
                </a:solidFill>
              </a:rPr>
              <a:t>: quantity of usable/accessible info per unit of “ink”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Graphical excellence</a:t>
            </a:r>
            <a:r>
              <a:rPr lang="en-US" sz="1800" dirty="0" smtClean="0">
                <a:solidFill>
                  <a:srgbClr val="0000CC"/>
                </a:solidFill>
              </a:rPr>
              <a:t>: high data-ink ratio, no wasted axes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Antithesis of graphical excellence: </a:t>
            </a:r>
            <a:r>
              <a:rPr lang="en-US" sz="1800" u="sng" dirty="0" err="1" smtClean="0">
                <a:solidFill>
                  <a:srgbClr val="0000CC"/>
                </a:solidFill>
              </a:rPr>
              <a:t>chartjunk</a:t>
            </a:r>
            <a:r>
              <a:rPr lang="en-US" sz="1800" dirty="0" smtClean="0">
                <a:solidFill>
                  <a:srgbClr val="0000CC"/>
                </a:solidFill>
              </a:rPr>
              <a:t> (visual clutter)</a:t>
            </a:r>
            <a:endParaRPr lang="en-US" sz="1800" u="sng" dirty="0" smtClean="0">
              <a:solidFill>
                <a:srgbClr val="0000CC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Oops!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5943600"/>
            <a:ext cx="6514347" cy="4985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sz="1200" dirty="0" smtClean="0">
                <a:solidFill>
                  <a:srgbClr val="663300"/>
                </a:solidFill>
                <a:sym typeface="Symbol" pitchFamily="18" charset="2"/>
              </a:rPr>
              <a:t>© 2009 M. A. Goetz</a:t>
            </a:r>
            <a:endParaRPr lang="en-GB" sz="1200" dirty="0">
              <a:solidFill>
                <a:srgbClr val="663300"/>
              </a:solidFill>
              <a:sym typeface="Symbol" pitchFamily="18" charset="2"/>
            </a:endParaRPr>
          </a:p>
          <a:p>
            <a:r>
              <a:rPr lang="en-US" sz="1200" i="1" dirty="0" smtClean="0">
                <a:solidFill>
                  <a:srgbClr val="663300"/>
                </a:solidFill>
              </a:rPr>
              <a:t>Mark Goetz: A blog of technology, usability, and </a:t>
            </a:r>
            <a:r>
              <a:rPr lang="en-US" sz="1200" i="1" dirty="0" err="1" smtClean="0">
                <a:solidFill>
                  <a:srgbClr val="663300"/>
                </a:solidFill>
              </a:rPr>
              <a:t>sensemaking</a:t>
            </a:r>
            <a:r>
              <a:rPr lang="en-US" sz="1200" i="1" dirty="0" smtClean="0">
                <a:solidFill>
                  <a:srgbClr val="663300"/>
                </a:solidFill>
              </a:rPr>
              <a:t> </a:t>
            </a:r>
            <a:r>
              <a:rPr lang="en-US" sz="1200" dirty="0" smtClean="0">
                <a:solidFill>
                  <a:srgbClr val="663300"/>
                </a:solidFill>
              </a:rPr>
              <a:t>– </a:t>
            </a:r>
            <a:r>
              <a:rPr lang="en-US" sz="1200" dirty="0" smtClean="0">
                <a:solidFill>
                  <a:srgbClr val="663300"/>
                </a:solidFill>
                <a:hlinkClick r:id="rId4"/>
              </a:rPr>
              <a:t>http://bit.ly/cBMKR3</a:t>
            </a:r>
            <a:endParaRPr lang="en-US" sz="1200" dirty="0">
              <a:solidFill>
                <a:srgbClr val="663300"/>
              </a:solidFill>
              <a:sym typeface="Symbol" pitchFamily="18" charset="2"/>
            </a:endParaRPr>
          </a:p>
        </p:txBody>
      </p:sp>
      <p:pic>
        <p:nvPicPr>
          <p:cNvPr id="10" name="Picture 9" descr="tufte-wallpap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1057274"/>
            <a:ext cx="7391400" cy="46196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err="1" smtClean="0">
                <a:solidFill>
                  <a:srgbClr val="5B0DAA"/>
                </a:solidFill>
                <a:latin typeface="Copperplate Gothic Light" pitchFamily="34" charset="0"/>
              </a:rPr>
              <a:t>Tufte</a:t>
            </a: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 1: </a:t>
            </a:r>
            <a:r>
              <a:rPr lang="en-US" sz="2800" i="1" dirty="0" smtClean="0">
                <a:solidFill>
                  <a:srgbClr val="5B0DAA"/>
                </a:solidFill>
                <a:latin typeface="Copperplate Gothic Light" pitchFamily="34" charset="0"/>
              </a:rPr>
              <a:t>The Visual Display  of 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i="1" dirty="0" smtClean="0">
                <a:solidFill>
                  <a:srgbClr val="5B0DAA"/>
                </a:solidFill>
                <a:latin typeface="Copperplate Gothic Light" pitchFamily="34" charset="0"/>
              </a:rPr>
              <a:t>Quantitative Information, 2</a:t>
            </a:r>
            <a:r>
              <a:rPr lang="en-US" sz="2800" i="1" baseline="30000" dirty="0" smtClean="0">
                <a:solidFill>
                  <a:srgbClr val="5B0DAA"/>
                </a:solidFill>
                <a:latin typeface="Copperplate Gothic Light" pitchFamily="34" charset="0"/>
              </a:rPr>
              <a:t>e</a:t>
            </a:r>
            <a:endParaRPr lang="en-US" sz="2000" i="1" baseline="30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pic>
        <p:nvPicPr>
          <p:cNvPr id="3" name="Picture 2" descr="Tufte1-2e-co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1313" y="1066800"/>
            <a:ext cx="3686175" cy="45243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1200" y="5715000"/>
            <a:ext cx="54864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Tufte</a:t>
            </a:r>
            <a:r>
              <a:rPr lang="en-US" sz="1200" dirty="0" smtClean="0"/>
              <a:t>, E. R. (2001).  </a:t>
            </a:r>
            <a:r>
              <a:rPr lang="en-US" sz="1200" i="1" dirty="0" smtClean="0"/>
              <a:t>The Visual Display of Quantitative Information.  </a:t>
            </a:r>
            <a:r>
              <a:rPr lang="en-US" sz="1200" dirty="0" smtClean="0"/>
              <a:t>Cheshire, CT, USA: Graphics Press.</a:t>
            </a:r>
          </a:p>
          <a:p>
            <a:pPr algn="ctr"/>
            <a:r>
              <a:rPr lang="en-US" sz="1200" dirty="0" smtClean="0">
                <a:hlinkClick r:id="rId5"/>
              </a:rPr>
              <a:t>http://www.edwardtufte.com/tufte/books_vdqi</a:t>
            </a:r>
            <a:endParaRPr lang="en-US" sz="1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i="1" dirty="0" smtClean="0">
                <a:solidFill>
                  <a:srgbClr val="5B0DAA"/>
                </a:solidFill>
                <a:latin typeface="Copperplate Gothic Light" pitchFamily="34" charset="0"/>
              </a:rPr>
              <a:t>Apologia Pro PowerPoint </a:t>
            </a:r>
            <a:r>
              <a:rPr lang="en-US" sz="2800" i="1" dirty="0" err="1" smtClean="0">
                <a:solidFill>
                  <a:srgbClr val="5B0DAA"/>
                </a:solidFill>
                <a:latin typeface="Copperplate Gothic Light" pitchFamily="34" charset="0"/>
              </a:rPr>
              <a:t>Sua</a:t>
            </a:r>
            <a:endParaRPr lang="en-US" sz="2000" i="1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err="1" smtClean="0">
                <a:solidFill>
                  <a:srgbClr val="800000"/>
                </a:solidFill>
              </a:rPr>
              <a:t>Tufte’s</a:t>
            </a:r>
            <a:r>
              <a:rPr lang="en-US" sz="1800" dirty="0" smtClean="0">
                <a:solidFill>
                  <a:srgbClr val="800000"/>
                </a:solidFill>
              </a:rPr>
              <a:t> Criticisms of Microsoft </a:t>
            </a:r>
            <a:r>
              <a:rPr lang="en-US" sz="1800" i="1" dirty="0" smtClean="0">
                <a:solidFill>
                  <a:srgbClr val="800000"/>
                </a:solidFill>
              </a:rPr>
              <a:t>PowerPoint</a:t>
            </a:r>
            <a:r>
              <a:rPr lang="en-US" sz="1800" dirty="0" smtClean="0">
                <a:solidFill>
                  <a:srgbClr val="800000"/>
                </a:solidFill>
              </a:rPr>
              <a:t> (Summarized in </a:t>
            </a:r>
            <a:r>
              <a:rPr lang="en-US" sz="1800" i="1" dirty="0" smtClean="0">
                <a:solidFill>
                  <a:srgbClr val="800000"/>
                </a:solidFill>
              </a:rPr>
              <a:t>Wikipedia</a:t>
            </a:r>
            <a:r>
              <a:rPr lang="en-US" sz="1800" dirty="0" smtClean="0">
                <a:solidFill>
                  <a:srgbClr val="800000"/>
                </a:solidFill>
              </a:rPr>
              <a:t>)</a:t>
            </a:r>
            <a:endParaRPr lang="en-US" sz="1800" i="1" dirty="0" smtClean="0">
              <a:solidFill>
                <a:srgbClr val="800000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Used to guide, reassure presenters, rather than enlighten audience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Unhelpfully simplistic tables, charts (due in part to low-res displays)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Outliners may arrange ideas in necessarily deep hierarchy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Not visually retained: must be repeated on each slide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Artifact of “outline”, “overview” format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Enforcement of linear progression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Poor design: typography, chart layout, use of templates, defaults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Simplistic thinking due to ideas being squashed into bulleted lists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Discontinuity of stories: beginning, middle, end</a:t>
            </a:r>
            <a:r>
              <a:rPr lang="en-US" sz="1800" dirty="0" smtClean="0">
                <a:solidFill>
                  <a:srgbClr val="0000CC"/>
                </a:solidFill>
                <a:sym typeface="Symbol"/>
              </a:rPr>
              <a:t> points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Cognitive load on reader: illusion of objectivity, neutrality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Some (Though Not All) Problems with </a:t>
            </a:r>
            <a:r>
              <a:rPr lang="en-US" sz="1800" i="1" dirty="0" smtClean="0">
                <a:solidFill>
                  <a:srgbClr val="800000"/>
                </a:solidFill>
              </a:rPr>
              <a:t>PowerPoint</a:t>
            </a:r>
            <a:r>
              <a:rPr lang="en-US" sz="1800" dirty="0" smtClean="0">
                <a:solidFill>
                  <a:srgbClr val="800000"/>
                </a:solidFill>
              </a:rPr>
              <a:t> Avoidable by Design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u="sng" dirty="0" smtClean="0">
                <a:solidFill>
                  <a:srgbClr val="800000"/>
                </a:solidFill>
              </a:rPr>
              <a:t>G</a:t>
            </a:r>
            <a:r>
              <a:rPr lang="en-US" sz="1800" dirty="0" smtClean="0">
                <a:solidFill>
                  <a:srgbClr val="800000"/>
                </a:solidFill>
              </a:rPr>
              <a:t>arbage </a:t>
            </a:r>
            <a:r>
              <a:rPr lang="en-US" sz="1800" u="sng" dirty="0" smtClean="0">
                <a:solidFill>
                  <a:srgbClr val="800000"/>
                </a:solidFill>
              </a:rPr>
              <a:t>I</a:t>
            </a:r>
            <a:r>
              <a:rPr lang="en-US" sz="1800" dirty="0" smtClean="0">
                <a:solidFill>
                  <a:srgbClr val="800000"/>
                </a:solidFill>
              </a:rPr>
              <a:t>n, </a:t>
            </a:r>
            <a:r>
              <a:rPr lang="en-US" sz="1800" u="sng" dirty="0" smtClean="0">
                <a:solidFill>
                  <a:srgbClr val="800000"/>
                </a:solidFill>
              </a:rPr>
              <a:t>G</a:t>
            </a:r>
            <a:r>
              <a:rPr lang="en-US" sz="1800" dirty="0" smtClean="0">
                <a:solidFill>
                  <a:srgbClr val="800000"/>
                </a:solidFill>
              </a:rPr>
              <a:t>arbage </a:t>
            </a:r>
            <a:r>
              <a:rPr lang="en-US" sz="1800" u="sng" dirty="0" smtClean="0">
                <a:solidFill>
                  <a:srgbClr val="800000"/>
                </a:solidFill>
              </a:rPr>
              <a:t>O</a:t>
            </a:r>
            <a:r>
              <a:rPr lang="en-US" sz="1800" dirty="0" smtClean="0">
                <a:solidFill>
                  <a:srgbClr val="800000"/>
                </a:solidFill>
              </a:rPr>
              <a:t>ut </a:t>
            </a:r>
            <a:r>
              <a:rPr lang="en-US" sz="1800" dirty="0" smtClean="0">
                <a:solidFill>
                  <a:srgbClr val="800000"/>
                </a:solidFill>
              </a:rPr>
              <a:t>(Wikipedia: </a:t>
            </a:r>
            <a:r>
              <a:rPr lang="en-US" sz="1800" dirty="0" smtClean="0">
                <a:solidFill>
                  <a:srgbClr val="800000"/>
                </a:solidFill>
                <a:hlinkClick r:id="rId4"/>
              </a:rPr>
              <a:t>http://</a:t>
            </a:r>
            <a:r>
              <a:rPr lang="en-US" sz="1800" dirty="0" smtClean="0">
                <a:solidFill>
                  <a:srgbClr val="800000"/>
                </a:solidFill>
                <a:hlinkClick r:id="rId4"/>
              </a:rPr>
              <a:t>bit.ly/ff3EZ</a:t>
            </a:r>
            <a:r>
              <a:rPr lang="en-US" sz="1800" dirty="0" smtClean="0">
                <a:solidFill>
                  <a:srgbClr val="800000"/>
                </a:solidFill>
              </a:rPr>
              <a:t>)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err="1" smtClean="0">
                <a:solidFill>
                  <a:srgbClr val="800000"/>
                </a:solidFill>
              </a:rPr>
              <a:t>Tufte</a:t>
            </a:r>
            <a:r>
              <a:rPr lang="en-US" sz="1800" dirty="0" smtClean="0">
                <a:solidFill>
                  <a:srgbClr val="800000"/>
                </a:solidFill>
              </a:rPr>
              <a:t>, </a:t>
            </a:r>
            <a:r>
              <a:rPr lang="en-US" sz="1800" i="1" dirty="0" smtClean="0">
                <a:solidFill>
                  <a:srgbClr val="800000"/>
                </a:solidFill>
              </a:rPr>
              <a:t>The Cognitive Style of PowerPoint</a:t>
            </a:r>
            <a:r>
              <a:rPr lang="en-US" sz="1800" dirty="0" smtClean="0">
                <a:solidFill>
                  <a:srgbClr val="800000"/>
                </a:solidFill>
              </a:rPr>
              <a:t>: </a:t>
            </a:r>
            <a:r>
              <a:rPr lang="en-US" sz="1800" dirty="0" smtClean="0">
                <a:solidFill>
                  <a:srgbClr val="800000"/>
                </a:solidFill>
                <a:hlinkClick r:id="rId5"/>
              </a:rPr>
              <a:t>http://bit.ly/TYch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Wikipedia Synopsis of </a:t>
            </a:r>
            <a:r>
              <a:rPr lang="en-US" sz="1800" dirty="0" err="1" smtClean="0">
                <a:solidFill>
                  <a:srgbClr val="800000"/>
                </a:solidFill>
              </a:rPr>
              <a:t>Tufte’s</a:t>
            </a:r>
            <a:r>
              <a:rPr lang="en-US" sz="1800" dirty="0" smtClean="0">
                <a:solidFill>
                  <a:srgbClr val="800000"/>
                </a:solidFill>
              </a:rPr>
              <a:t> Critique: </a:t>
            </a:r>
            <a:r>
              <a:rPr lang="en-US" sz="1800" dirty="0" smtClean="0">
                <a:solidFill>
                  <a:srgbClr val="800000"/>
                </a:solidFill>
                <a:hlinkClick r:id="rId6"/>
              </a:rPr>
              <a:t>http://bit.ly/8XQFZm</a:t>
            </a:r>
            <a:endParaRPr lang="en-US" sz="1800" dirty="0" smtClean="0">
              <a:solidFill>
                <a:srgbClr val="FF66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Definition: Visualization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i="1" dirty="0" smtClean="0">
                <a:solidFill>
                  <a:srgbClr val="800000"/>
                </a:solidFill>
              </a:rPr>
              <a:t>Wikipedia</a:t>
            </a:r>
            <a:r>
              <a:rPr lang="en-US" sz="1800" dirty="0" smtClean="0">
                <a:solidFill>
                  <a:srgbClr val="800000"/>
                </a:solidFill>
              </a:rPr>
              <a:t>: “Using Images, Diagrams, Animations to Communicate”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Images: illustrations; photographs, especially modified photos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Diagrams: structural diagrams, blueprints, plots &amp; charts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Animations: based on simulation or other specifications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Includes, But Not Limited to, Statistical Graphics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Kinds of Visualization (Often Abbreviated “Vis” </a:t>
            </a:r>
            <a:r>
              <a:rPr lang="en-US" sz="1800" i="1" dirty="0" smtClean="0">
                <a:solidFill>
                  <a:srgbClr val="800000"/>
                </a:solidFill>
              </a:rPr>
              <a:t>cf.</a:t>
            </a:r>
            <a:r>
              <a:rPr lang="en-US" sz="1800" dirty="0" smtClean="0">
                <a:solidFill>
                  <a:srgbClr val="800000"/>
                </a:solidFill>
              </a:rPr>
              <a:t> IEEE </a:t>
            </a:r>
            <a:r>
              <a:rPr lang="en-US" sz="1800" dirty="0" err="1" smtClean="0">
                <a:solidFill>
                  <a:srgbClr val="800000"/>
                </a:solidFill>
              </a:rPr>
              <a:t>InfoVis</a:t>
            </a:r>
            <a:r>
              <a:rPr lang="en-US" sz="1800" dirty="0" smtClean="0">
                <a:solidFill>
                  <a:srgbClr val="800000"/>
                </a:solidFill>
              </a:rPr>
              <a:t>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Scientific</a:t>
            </a:r>
            <a:r>
              <a:rPr lang="en-US" sz="1800" dirty="0" smtClean="0">
                <a:solidFill>
                  <a:srgbClr val="0000CC"/>
                </a:solidFill>
              </a:rPr>
              <a:t>: transformation, representation of data for exploration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Data</a:t>
            </a:r>
            <a:r>
              <a:rPr lang="en-US" sz="1800" dirty="0" smtClean="0">
                <a:solidFill>
                  <a:srgbClr val="0000CC"/>
                </a:solidFill>
              </a:rPr>
              <a:t>: schematic form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i="1" dirty="0" smtClean="0">
                <a:solidFill>
                  <a:srgbClr val="0000CC"/>
                </a:solidFill>
              </a:rPr>
              <a:t>e.g.</a:t>
            </a:r>
            <a:r>
              <a:rPr lang="en-US" sz="1800" dirty="0" smtClean="0">
                <a:solidFill>
                  <a:srgbClr val="0000CC"/>
                </a:solidFill>
              </a:rPr>
              <a:t>, relational database form (</a:t>
            </a:r>
            <a:r>
              <a:rPr lang="en-US" sz="1800" dirty="0" err="1" smtClean="0">
                <a:solidFill>
                  <a:srgbClr val="0000CC"/>
                </a:solidFill>
              </a:rPr>
              <a:t>tuples</a:t>
            </a:r>
            <a:r>
              <a:rPr lang="en-US" sz="1800" dirty="0" smtClean="0">
                <a:solidFill>
                  <a:srgbClr val="0000CC"/>
                </a:solidFill>
              </a:rPr>
              <a:t> of attribute values)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“Data </a:t>
            </a:r>
            <a:r>
              <a:rPr lang="en-US" sz="1800" dirty="0" err="1" smtClean="0">
                <a:solidFill>
                  <a:srgbClr val="0000CC"/>
                </a:solidFill>
              </a:rPr>
              <a:t>vis</a:t>
            </a:r>
            <a:r>
              <a:rPr lang="en-US" sz="1800" dirty="0" smtClean="0">
                <a:solidFill>
                  <a:srgbClr val="0000CC"/>
                </a:solidFill>
              </a:rPr>
              <a:t>” often synonymous with “statistical </a:t>
            </a:r>
            <a:r>
              <a:rPr lang="en-US" sz="1800" dirty="0" err="1" smtClean="0">
                <a:solidFill>
                  <a:srgbClr val="0000CC"/>
                </a:solidFill>
              </a:rPr>
              <a:t>vis</a:t>
            </a:r>
            <a:r>
              <a:rPr lang="en-US" sz="1800" dirty="0" smtClean="0">
                <a:solidFill>
                  <a:srgbClr val="0000CC"/>
                </a:solidFill>
              </a:rPr>
              <a:t>”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Information</a:t>
            </a:r>
            <a:r>
              <a:rPr lang="en-US" sz="1800" dirty="0" smtClean="0">
                <a:solidFill>
                  <a:srgbClr val="0000CC"/>
                </a:solidFill>
              </a:rPr>
              <a:t>: spectrum from “raw data” to “info”, “knowledge”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Premise: info more structured, organized, abstract than data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Emphasis on computational tools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Working with (especially analyzing) large data sets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Definition: Graphical Excellence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6629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D03200"/>
                </a:solidFill>
              </a:rPr>
              <a:t>Adapted from book material © 2001 E. R. </a:t>
            </a:r>
            <a:r>
              <a:rPr lang="en-US" sz="1200" dirty="0" err="1" smtClean="0">
                <a:solidFill>
                  <a:srgbClr val="D03200"/>
                </a:solidFill>
              </a:rPr>
              <a:t>Tufte</a:t>
            </a:r>
            <a:r>
              <a:rPr lang="en-US" sz="1200" dirty="0" smtClean="0">
                <a:solidFill>
                  <a:srgbClr val="D03200"/>
                </a:solidFill>
              </a:rPr>
              <a:t>, Yale University</a:t>
            </a:r>
          </a:p>
          <a:p>
            <a:pPr>
              <a:spcBef>
                <a:spcPts val="0"/>
              </a:spcBef>
            </a:pPr>
            <a:r>
              <a:rPr lang="en-US" sz="1200" i="1" dirty="0" smtClean="0">
                <a:solidFill>
                  <a:srgbClr val="D03200"/>
                </a:solidFill>
              </a:rPr>
              <a:t>The Visual Display of Quantitative Information, </a:t>
            </a:r>
            <a:r>
              <a:rPr lang="en-US" sz="1200" dirty="0" smtClean="0">
                <a:solidFill>
                  <a:srgbClr val="D03200"/>
                </a:solidFill>
              </a:rPr>
              <a:t>Graphics Press: </a:t>
            </a:r>
            <a:r>
              <a:rPr lang="en-US" sz="1200" dirty="0" smtClean="0">
                <a:solidFill>
                  <a:srgbClr val="D03200"/>
                </a:solidFill>
                <a:hlinkClick r:id="rId4"/>
              </a:rPr>
              <a:t>http://bit.ly/16Se1</a:t>
            </a:r>
            <a:endParaRPr lang="en-US" sz="1200" dirty="0" smtClean="0">
              <a:solidFill>
                <a:srgbClr val="D032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2400" dirty="0" smtClean="0">
                <a:solidFill>
                  <a:srgbClr val="800000"/>
                </a:solidFill>
              </a:rPr>
              <a:t>Complex Ideas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2400" dirty="0" smtClean="0">
                <a:solidFill>
                  <a:srgbClr val="800000"/>
                </a:solidFill>
              </a:rPr>
              <a:t>Communicated with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2400" dirty="0" smtClean="0">
                <a:solidFill>
                  <a:srgbClr val="0000CC"/>
                </a:solidFill>
              </a:rPr>
              <a:t>Clarity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2400" dirty="0" smtClean="0">
                <a:solidFill>
                  <a:srgbClr val="0000CC"/>
                </a:solidFill>
              </a:rPr>
              <a:t>Precision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2400" dirty="0" smtClean="0">
                <a:solidFill>
                  <a:srgbClr val="0000CC"/>
                </a:solidFill>
              </a:rPr>
              <a:t>Efficiency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TITLE" val="CIS736-Basics-01-Math"/>
  <p:tag name="FOLDERNAME" val="CIS736-Basics-01-Math_270108225806"/>
  <p:tag name="PD" val="1825588"/>
  <p:tag name="NPWI" val="46"/>
  <p:tag name="WMSI" val="369"/>
  <p:tag name="WMIS" val="46646"/>
  <p:tag name="PREC" val="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1"/>
  <p:tag name="NBP" val="1"/>
  <p:tag name="CVB" val="1"/>
  <p:tag name="SPT" val="FALSE"/>
  <p:tag name="BSN" val="1"/>
  <p:tag name="LFXCI" val="0"/>
  <p:tag name="SVT" val="TRUE"/>
  <p:tag name="CII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37"/>
  <p:tag name="NBP" val="1"/>
  <p:tag name="SPT" val="FALSE"/>
  <p:tag name="CVB" val="37"/>
  <p:tag name="BSN" val="37"/>
  <p:tag name="LFXCI" val="0"/>
  <p:tag name="SVT" val="TRUE"/>
  <p:tag name="CII" val="3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heme/theme1.xml><?xml version="1.0" encoding="utf-8"?>
<a:theme xmlns:a="http://schemas.openxmlformats.org/drawingml/2006/main" name="CoopRob-presentations">
  <a:themeElements>
    <a:clrScheme name="CoopRob-presentations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D96D"/>
      </a:accent1>
      <a:accent2>
        <a:srgbClr val="0000E0"/>
      </a:accent2>
      <a:accent3>
        <a:srgbClr val="FFFFFF"/>
      </a:accent3>
      <a:accent4>
        <a:srgbClr val="000000"/>
      </a:accent4>
      <a:accent5>
        <a:srgbClr val="FFE9BA"/>
      </a:accent5>
      <a:accent6>
        <a:srgbClr val="0000CB"/>
      </a:accent6>
      <a:hlink>
        <a:srgbClr val="CC0000"/>
      </a:hlink>
      <a:folHlink>
        <a:srgbClr val="B2B2B2"/>
      </a:folHlink>
    </a:clrScheme>
    <a:fontScheme name="CoopRob-presentations">
      <a:majorFont>
        <a:latin typeface="Copperplate Gothic 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opRob-presenta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pRob-presentatio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pRob-presentation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pRob-presentation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pRob-presentation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pRob-presentation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pRob-presentation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pRob-presentations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D96D"/>
        </a:accent1>
        <a:accent2>
          <a:srgbClr val="0000E0"/>
        </a:accent2>
        <a:accent3>
          <a:srgbClr val="FFFFFF"/>
        </a:accent3>
        <a:accent4>
          <a:srgbClr val="000000"/>
        </a:accent4>
        <a:accent5>
          <a:srgbClr val="FFE9BA"/>
        </a:accent5>
        <a:accent6>
          <a:srgbClr val="0000CB"/>
        </a:accent6>
        <a:hlink>
          <a:srgbClr val="CC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Settings\sdeloach\Application Data\Microsoft\Templates\CoopRob-presentations.pot</Template>
  <TotalTime>94465</TotalTime>
  <Words>3328</Words>
  <Application>Microsoft Office PowerPoint</Application>
  <PresentationFormat>On-screen Show (4:3)</PresentationFormat>
  <Paragraphs>447</Paragraphs>
  <Slides>44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CoopRob-presentations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CIS736-Basics-01-Math</dc:title>
  <dc:creator>William H. Hsu</dc:creator>
  <cp:lastModifiedBy>William H. Hsu</cp:lastModifiedBy>
  <cp:revision>4574</cp:revision>
  <dcterms:created xsi:type="dcterms:W3CDTF">1601-01-01T00:00:00Z</dcterms:created>
  <dcterms:modified xsi:type="dcterms:W3CDTF">2011-04-25T07:00:17Z</dcterms:modified>
</cp:coreProperties>
</file>