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63" r:id="rId2"/>
    <p:sldId id="308" r:id="rId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99"/>
    <a:srgbClr val="FF99CC"/>
    <a:srgbClr val="3366FF"/>
    <a:srgbClr val="006699"/>
    <a:srgbClr val="336699"/>
    <a:srgbClr val="009999"/>
    <a:srgbClr val="008000"/>
    <a:srgbClr val="00CC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1255" autoAdjust="0"/>
    <p:restoredTop sz="94660" autoAdjust="0"/>
  </p:normalViewPr>
  <p:slideViewPr>
    <p:cSldViewPr>
      <p:cViewPr varScale="1">
        <p:scale>
          <a:sx n="80" d="100"/>
          <a:sy n="80" d="100"/>
        </p:scale>
        <p:origin x="2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defTabSz="965200">
              <a:defRPr sz="1200" u="none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u="none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defTabSz="965200">
              <a:defRPr sz="1200" u="none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u="none"/>
            </a:lvl1pPr>
          </a:lstStyle>
          <a:p>
            <a:fld id="{5AB38F32-24EB-4DA7-97C3-AD472014B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91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C7A0B-6551-423B-8DE7-B84B5570C3AF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CE348-CA70-4395-A63E-22B74F853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7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4717E4-1FE6-4264-BA62-226660002B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9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688C2A-55F3-402D-BA64-4BFD5231EE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4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8763" y="111125"/>
            <a:ext cx="2022475" cy="5984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111125"/>
            <a:ext cx="5915025" cy="5984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0D2162-7F6C-40C3-A098-5160D3E43A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8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111125"/>
            <a:ext cx="8045450" cy="1030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95725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33925" y="1371600"/>
            <a:ext cx="3897313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33925" y="3810000"/>
            <a:ext cx="3897313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0" y="123825"/>
            <a:ext cx="515938" cy="228600"/>
          </a:xfrm>
        </p:spPr>
        <p:txBody>
          <a:bodyPr/>
          <a:lstStyle>
            <a:lvl1pPr>
              <a:defRPr/>
            </a:lvl1pPr>
          </a:lstStyle>
          <a:p>
            <a:fld id="{522A0784-C095-498B-BB26-88144E4CB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47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41338" y="111125"/>
            <a:ext cx="8045450" cy="1030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371600"/>
            <a:ext cx="3895725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33925" y="1371600"/>
            <a:ext cx="3897313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810000"/>
            <a:ext cx="3895725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3925" y="3810000"/>
            <a:ext cx="3897313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0" y="123825"/>
            <a:ext cx="515938" cy="228600"/>
          </a:xfrm>
        </p:spPr>
        <p:txBody>
          <a:bodyPr/>
          <a:lstStyle>
            <a:lvl1pPr>
              <a:defRPr/>
            </a:lvl1pPr>
          </a:lstStyle>
          <a:p>
            <a:fld id="{96739B08-8835-4A97-A6FD-61EFB65767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01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111125"/>
            <a:ext cx="8045450" cy="1030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371600"/>
            <a:ext cx="7945438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0" y="123825"/>
            <a:ext cx="515938" cy="228600"/>
          </a:xfrm>
        </p:spPr>
        <p:txBody>
          <a:bodyPr/>
          <a:lstStyle>
            <a:lvl1pPr>
              <a:defRPr/>
            </a:lvl1pPr>
          </a:lstStyle>
          <a:p>
            <a:fld id="{80DF4906-EC4F-4B38-92B2-AC4275818D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2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764DD3-501A-4D23-A17C-0B5282B327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90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371154-A894-418F-BB5C-A20DD50729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30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95725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3925" y="1371600"/>
            <a:ext cx="3897313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4C2B9D-D968-4F5A-85CC-1D88663E35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6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812566-F336-4F6E-9FA2-C1CA32A6CB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7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E07466-0040-4506-AEE3-08F8A63F55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0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742A33-3FA2-4DC8-953A-7A090DBE9A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0E95C2-5F97-4B38-AE65-1B98704AA9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8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C19145-0990-4561-BE6B-786482BFF4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4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 rot="5400000">
            <a:off x="4379912" y="2093913"/>
            <a:ext cx="384175" cy="9144000"/>
          </a:xfrm>
          <a:prstGeom prst="rect">
            <a:avLst/>
          </a:prstGeom>
          <a:solidFill>
            <a:srgbClr val="5B0DA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1338" y="111125"/>
            <a:ext cx="8045450" cy="103028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99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94543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384175" cy="6858000"/>
          </a:xfrm>
          <a:prstGeom prst="rect">
            <a:avLst/>
          </a:prstGeom>
          <a:solidFill>
            <a:srgbClr val="5B0DA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0" u="none"/>
          </a:p>
        </p:txBody>
      </p:sp>
      <p:sp>
        <p:nvSpPr>
          <p:cNvPr id="7174" name="Rectangle 6"/>
          <p:cNvSpPr>
            <a:spLocks noChangeArrowheads="1"/>
          </p:cNvSpPr>
          <p:nvPr userDrawn="1"/>
        </p:nvSpPr>
        <p:spPr bwMode="auto">
          <a:xfrm>
            <a:off x="184150" y="6262688"/>
            <a:ext cx="406400" cy="406400"/>
          </a:xfrm>
          <a:prstGeom prst="rect">
            <a:avLst/>
          </a:prstGeom>
          <a:solidFill>
            <a:srgbClr val="5B0DA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Oval 7"/>
          <p:cNvSpPr>
            <a:spLocks noChangeArrowheads="1"/>
          </p:cNvSpPr>
          <p:nvPr userDrawn="1"/>
        </p:nvSpPr>
        <p:spPr bwMode="auto">
          <a:xfrm>
            <a:off x="382588" y="6092825"/>
            <a:ext cx="398462" cy="37941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en-US" b="0" u="none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123825"/>
            <a:ext cx="5159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u="none">
                <a:solidFill>
                  <a:srgbClr val="FFFF99"/>
                </a:solidFill>
                <a:latin typeface="+mj-lt"/>
              </a:defRPr>
            </a:lvl1pPr>
          </a:lstStyle>
          <a:p>
            <a:fld id="{D4F42076-A0F4-4377-A001-ACD8705061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6931535" y="6461125"/>
            <a:ext cx="22124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Kansas </a:t>
            </a: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State, Northeastern,</a:t>
            </a:r>
          </a:p>
          <a:p>
            <a:pPr algn="r"/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&amp; Stony Brook Universities</a:t>
            </a:r>
            <a:endParaRPr lang="en-US" sz="1000" b="0" u="none" dirty="0">
              <a:solidFill>
                <a:srgbClr val="FFFF99"/>
              </a:solidFill>
              <a:latin typeface="Copperplate Gothic Light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 userDrawn="1"/>
        </p:nvSpPr>
        <p:spPr bwMode="auto">
          <a:xfrm>
            <a:off x="3276600" y="6457890"/>
            <a:ext cx="30254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000" b="0" u="none" dirty="0" smtClean="0">
                <a:solidFill>
                  <a:srgbClr val="FFFF99"/>
                </a:solidFill>
                <a:latin typeface="+mj-lt"/>
              </a:rPr>
              <a:t>IJCAI-2015 </a:t>
            </a:r>
            <a:r>
              <a:rPr lang="en-US" sz="1000" b="0" u="none" dirty="0" smtClean="0">
                <a:solidFill>
                  <a:srgbClr val="FFFF99"/>
                </a:solidFill>
                <a:latin typeface="+mj-lt"/>
              </a:rPr>
              <a:t>Workshop </a:t>
            </a:r>
            <a:r>
              <a:rPr lang="en-US" sz="1000" b="0" u="none" dirty="0" smtClean="0">
                <a:solidFill>
                  <a:srgbClr val="FFFF99"/>
                </a:solidFill>
                <a:latin typeface="+mj-lt"/>
              </a:rPr>
              <a:t>W43</a:t>
            </a:r>
            <a:endParaRPr lang="en-US" sz="1000" b="0" u="none" dirty="0" smtClean="0">
              <a:solidFill>
                <a:srgbClr val="FFFF99"/>
              </a:solidFill>
              <a:latin typeface="+mj-lt"/>
            </a:endParaRPr>
          </a:p>
          <a:p>
            <a:pPr algn="ctr"/>
            <a:r>
              <a:rPr lang="en-US" sz="1000" b="0" u="none" dirty="0" smtClean="0">
                <a:solidFill>
                  <a:srgbClr val="FFFF99"/>
                </a:solidFill>
                <a:latin typeface="+mj-lt"/>
              </a:rPr>
              <a:t>Buenos Aires, Argentina, 2015 </a:t>
            </a:r>
            <a:r>
              <a:rPr lang="en-US" sz="1000" b="0" u="none" dirty="0" smtClean="0">
                <a:solidFill>
                  <a:srgbClr val="FFFF99"/>
                </a:solidFill>
                <a:latin typeface="+mj-lt"/>
              </a:rPr>
              <a:t>– </a:t>
            </a:r>
            <a:r>
              <a:rPr lang="en-US" sz="1000" b="0" u="none" dirty="0" smtClean="0">
                <a:solidFill>
                  <a:srgbClr val="FFFF99"/>
                </a:solidFill>
                <a:latin typeface="+mj-lt"/>
              </a:rPr>
              <a:t>07 </a:t>
            </a:r>
            <a:r>
              <a:rPr lang="en-US" sz="1000" b="0" u="none" dirty="0" smtClean="0">
                <a:solidFill>
                  <a:srgbClr val="FFFF99"/>
                </a:solidFill>
                <a:latin typeface="+mj-lt"/>
              </a:rPr>
              <a:t>– </a:t>
            </a:r>
            <a:r>
              <a:rPr lang="en-US" sz="1000" b="0" u="none" dirty="0" smtClean="0">
                <a:solidFill>
                  <a:srgbClr val="FFFF99"/>
                </a:solidFill>
                <a:latin typeface="+mj-lt"/>
              </a:rPr>
              <a:t>25 </a:t>
            </a:r>
            <a:endParaRPr lang="en-US" sz="1000" b="0" u="none" dirty="0">
              <a:solidFill>
                <a:srgbClr val="FFFF99"/>
              </a:solidFill>
              <a:latin typeface="+mj-lt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 userDrawn="1"/>
        </p:nvSpPr>
        <p:spPr bwMode="auto">
          <a:xfrm>
            <a:off x="22583" y="6457890"/>
            <a:ext cx="32540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000" b="0" u="none" dirty="0" smtClean="0">
                <a:solidFill>
                  <a:srgbClr val="FFFF99"/>
                </a:solidFill>
                <a:latin typeface="+mj-lt"/>
              </a:rPr>
              <a:t>HINA: Heterogeneous Information Network Analysis</a:t>
            </a:r>
            <a:endParaRPr lang="en-US" sz="1000" b="0" u="none" dirty="0">
              <a:solidFill>
                <a:srgbClr val="FFFF99"/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0"/>
            <a:ext cx="1143000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­"/>
        <a:defRPr>
          <a:solidFill>
            <a:srgbClr val="5B0DA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ð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u"/>
        <a:defRPr sz="1400">
          <a:solidFill>
            <a:srgbClr val="5B0DAA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ddresearch.org/Workshops/HINA-2015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498475" y="76200"/>
            <a:ext cx="720725" cy="838200"/>
            <a:chOff x="1344" y="384"/>
            <a:chExt cx="1488" cy="1728"/>
          </a:xfrm>
        </p:grpSpPr>
        <p:sp>
          <p:nvSpPr>
            <p:cNvPr id="7" name="Oval 13"/>
            <p:cNvSpPr>
              <a:spLocks noChangeArrowheads="1"/>
            </p:cNvSpPr>
            <p:nvPr/>
          </p:nvSpPr>
          <p:spPr bwMode="auto">
            <a:xfrm>
              <a:off x="1344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1344" y="384"/>
              <a:ext cx="240" cy="240"/>
            </a:xfrm>
            <a:prstGeom prst="ellipse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5"/>
            <p:cNvSpPr>
              <a:spLocks noChangeArrowheads="1"/>
            </p:cNvSpPr>
            <p:nvPr/>
          </p:nvSpPr>
          <p:spPr bwMode="auto">
            <a:xfrm>
              <a:off x="1920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6"/>
            <p:cNvSpPr>
              <a:spLocks noChangeArrowheads="1"/>
            </p:cNvSpPr>
            <p:nvPr/>
          </p:nvSpPr>
          <p:spPr bwMode="auto">
            <a:xfrm>
              <a:off x="2256" y="384"/>
              <a:ext cx="240" cy="240"/>
            </a:xfrm>
            <a:prstGeom prst="ellipse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7"/>
            <p:cNvSpPr>
              <a:spLocks noChangeArrowheads="1"/>
            </p:cNvSpPr>
            <p:nvPr/>
          </p:nvSpPr>
          <p:spPr bwMode="auto">
            <a:xfrm>
              <a:off x="2592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1920" y="1392"/>
              <a:ext cx="240" cy="240"/>
            </a:xfrm>
            <a:prstGeom prst="ellipse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9"/>
            <p:cNvSpPr>
              <a:spLocks noChangeArrowheads="1"/>
            </p:cNvSpPr>
            <p:nvPr/>
          </p:nvSpPr>
          <p:spPr bwMode="auto">
            <a:xfrm>
              <a:off x="1632" y="1872"/>
              <a:ext cx="240" cy="24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20"/>
            <p:cNvSpPr>
              <a:spLocks noChangeArrowheads="1"/>
            </p:cNvSpPr>
            <p:nvPr/>
          </p:nvSpPr>
          <p:spPr bwMode="auto">
            <a:xfrm>
              <a:off x="2304" y="1872"/>
              <a:ext cx="240" cy="24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5" name="AutoShape 21"/>
            <p:cNvCxnSpPr>
              <a:cxnSpLocks noChangeShapeType="1"/>
              <a:stCxn id="8" idx="4"/>
              <a:endCxn id="7" idx="0"/>
            </p:cNvCxnSpPr>
            <p:nvPr/>
          </p:nvCxnSpPr>
          <p:spPr bwMode="auto">
            <a:xfrm>
              <a:off x="1464" y="636"/>
              <a:ext cx="0" cy="25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AutoShape 22"/>
            <p:cNvCxnSpPr>
              <a:cxnSpLocks noChangeShapeType="1"/>
              <a:stCxn id="10" idx="3"/>
              <a:endCxn id="9" idx="0"/>
            </p:cNvCxnSpPr>
            <p:nvPr/>
          </p:nvCxnSpPr>
          <p:spPr bwMode="auto">
            <a:xfrm flipH="1">
              <a:off x="2040" y="601"/>
              <a:ext cx="251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AutoShape 23"/>
            <p:cNvCxnSpPr>
              <a:cxnSpLocks noChangeShapeType="1"/>
              <a:stCxn id="10" idx="5"/>
              <a:endCxn id="11" idx="0"/>
            </p:cNvCxnSpPr>
            <p:nvPr/>
          </p:nvCxnSpPr>
          <p:spPr bwMode="auto">
            <a:xfrm>
              <a:off x="2461" y="601"/>
              <a:ext cx="251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24"/>
            <p:cNvCxnSpPr>
              <a:cxnSpLocks noChangeShapeType="1"/>
              <a:stCxn id="7" idx="4"/>
              <a:endCxn id="12" idx="1"/>
            </p:cNvCxnSpPr>
            <p:nvPr/>
          </p:nvCxnSpPr>
          <p:spPr bwMode="auto">
            <a:xfrm>
              <a:off x="1464" y="1152"/>
              <a:ext cx="491" cy="26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25"/>
            <p:cNvCxnSpPr>
              <a:cxnSpLocks noChangeShapeType="1"/>
              <a:stCxn id="9" idx="4"/>
              <a:endCxn id="12" idx="0"/>
            </p:cNvCxnSpPr>
            <p:nvPr/>
          </p:nvCxnSpPr>
          <p:spPr bwMode="auto">
            <a:xfrm>
              <a:off x="2040" y="1152"/>
              <a:ext cx="0" cy="2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26"/>
            <p:cNvCxnSpPr>
              <a:cxnSpLocks noChangeShapeType="1"/>
              <a:stCxn id="11" idx="4"/>
              <a:endCxn id="14" idx="0"/>
            </p:cNvCxnSpPr>
            <p:nvPr/>
          </p:nvCxnSpPr>
          <p:spPr bwMode="auto">
            <a:xfrm flipH="1">
              <a:off x="2424" y="1152"/>
              <a:ext cx="288" cy="70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27"/>
            <p:cNvCxnSpPr>
              <a:cxnSpLocks noChangeShapeType="1"/>
              <a:stCxn id="12" idx="5"/>
              <a:endCxn id="14" idx="1"/>
            </p:cNvCxnSpPr>
            <p:nvPr/>
          </p:nvCxnSpPr>
          <p:spPr bwMode="auto">
            <a:xfrm>
              <a:off x="2125" y="1609"/>
              <a:ext cx="214" cy="28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28"/>
            <p:cNvCxnSpPr>
              <a:cxnSpLocks noChangeShapeType="1"/>
              <a:stCxn id="12" idx="3"/>
              <a:endCxn id="13" idx="0"/>
            </p:cNvCxnSpPr>
            <p:nvPr/>
          </p:nvCxnSpPr>
          <p:spPr bwMode="auto">
            <a:xfrm flipH="1">
              <a:off x="1752" y="1609"/>
              <a:ext cx="203" cy="25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23" name="Picture 29" descr="power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18" y="5802313"/>
            <a:ext cx="838200" cy="67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8490"/>
            <a:ext cx="8435002" cy="3791510"/>
          </a:xfrm>
        </p:spPr>
        <p:txBody>
          <a:bodyPr/>
          <a:lstStyle/>
          <a:p>
            <a:r>
              <a:rPr lang="en-US" sz="3600" dirty="0" smtClean="0"/>
              <a:t>IJCAI-2015 </a:t>
            </a:r>
            <a:r>
              <a:rPr lang="en-US" sz="3600" dirty="0" smtClean="0"/>
              <a:t>Workshop </a:t>
            </a:r>
            <a:r>
              <a:rPr lang="en-US" sz="3600" dirty="0" smtClean="0"/>
              <a:t>W43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sz="3200" dirty="0" smtClean="0"/>
              <a:t>HINA Workshop:</a:t>
            </a:r>
            <a:br>
              <a:rPr lang="en-US" sz="3200" dirty="0" smtClean="0"/>
            </a:br>
            <a:r>
              <a:rPr lang="en-US" sz="3200" u="sng" dirty="0" smtClean="0"/>
              <a:t>H</a:t>
            </a:r>
            <a:r>
              <a:rPr lang="en-US" sz="3200" dirty="0" smtClean="0"/>
              <a:t>eterogeneous </a:t>
            </a:r>
            <a:r>
              <a:rPr lang="en-US" sz="3200" u="sng" dirty="0" smtClean="0"/>
              <a:t>I</a:t>
            </a:r>
            <a:r>
              <a:rPr lang="en-US" sz="3200" dirty="0" smtClean="0"/>
              <a:t>nformation </a:t>
            </a:r>
            <a:r>
              <a:rPr lang="en-US" sz="3200" u="sng" dirty="0" smtClean="0"/>
              <a:t>N</a:t>
            </a:r>
            <a:r>
              <a:rPr lang="en-US" sz="3200" dirty="0" smtClean="0"/>
              <a:t>etwork </a:t>
            </a:r>
            <a:r>
              <a:rPr lang="en-US" sz="3200" u="sng" dirty="0" smtClean="0"/>
              <a:t>A</a:t>
            </a:r>
            <a:r>
              <a:rPr lang="en-US" sz="3200" dirty="0" smtClean="0"/>
              <a:t>nalysis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400" b="0" dirty="0" smtClean="0">
                <a:latin typeface="+mn-lt"/>
                <a:hlinkClick r:id="rId3"/>
              </a:rPr>
              <a:t/>
            </a:r>
            <a:br>
              <a:rPr lang="en-US" sz="2400" b="0" dirty="0" smtClean="0">
                <a:latin typeface="+mn-lt"/>
                <a:hlinkClick r:id="rId3"/>
              </a:rPr>
            </a:br>
            <a:r>
              <a:rPr lang="en-US" sz="2400" b="0" dirty="0" smtClean="0">
                <a:latin typeface="+mn-lt"/>
                <a:hlinkClick r:id="rId3"/>
              </a:rPr>
              <a:t>http://bit.ly/IJCAI-HINA-2015</a:t>
            </a:r>
            <a:br>
              <a:rPr lang="en-US" sz="2400" b="0" dirty="0" smtClean="0">
                <a:latin typeface="+mn-lt"/>
                <a:hlinkClick r:id="rId3"/>
              </a:rPr>
            </a:br>
            <a:r>
              <a:rPr lang="en-US" sz="2400" b="0" dirty="0" smtClean="0">
                <a:latin typeface="+mn-lt"/>
                <a:hlinkClick r:id="rId3"/>
              </a:rPr>
              <a:t>http</a:t>
            </a:r>
            <a:r>
              <a:rPr lang="en-US" sz="2400" b="0" dirty="0" smtClean="0">
                <a:latin typeface="+mn-lt"/>
                <a:hlinkClick r:id="rId3"/>
              </a:rPr>
              <a:t>://</a:t>
            </a:r>
            <a:r>
              <a:rPr lang="en-US" sz="2400" b="0" dirty="0" smtClean="0">
                <a:latin typeface="+mn-lt"/>
                <a:hlinkClick r:id="rId3"/>
              </a:rPr>
              <a:t>www.kddresearch.org/Workshops/HINA-2015</a:t>
            </a:r>
            <a:r>
              <a:rPr lang="en-US" sz="2400" b="0" dirty="0" smtClean="0">
                <a:latin typeface="+mn-lt"/>
              </a:rPr>
              <a:t/>
            </a:r>
            <a:br>
              <a:rPr lang="en-US" sz="2400" b="0" dirty="0" smtClean="0">
                <a:latin typeface="+mn-lt"/>
              </a:rPr>
            </a:br>
            <a:endParaRPr lang="en-US" sz="2400" b="0" dirty="0">
              <a:latin typeface="+mn-lt"/>
            </a:endParaRPr>
          </a:p>
        </p:txBody>
      </p:sp>
      <p:sp>
        <p:nvSpPr>
          <p:cNvPr id="3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6402" y="3810000"/>
            <a:ext cx="8316092" cy="2515301"/>
          </a:xfrm>
        </p:spPr>
        <p:txBody>
          <a:bodyPr/>
          <a:lstStyle/>
          <a:p>
            <a:r>
              <a:rPr lang="en-US" sz="2400" b="1" dirty="0" smtClean="0"/>
              <a:t>William </a:t>
            </a:r>
            <a:r>
              <a:rPr lang="en-US" sz="2400" b="1" dirty="0"/>
              <a:t>H. </a:t>
            </a:r>
            <a:r>
              <a:rPr lang="en-US" sz="2400" b="1" dirty="0" smtClean="0"/>
              <a:t>Hsu		Surya Teja Kallumadi</a:t>
            </a:r>
          </a:p>
          <a:p>
            <a:r>
              <a:rPr lang="en-US" sz="2400" dirty="0" smtClean="0"/>
              <a:t>Kansas State </a:t>
            </a:r>
            <a:r>
              <a:rPr lang="en-US" sz="2400" dirty="0" smtClean="0"/>
              <a:t>University</a:t>
            </a:r>
            <a:endParaRPr lang="en-US" sz="2400" b="1" dirty="0" smtClean="0"/>
          </a:p>
          <a:p>
            <a:pPr algn="l"/>
            <a:r>
              <a:rPr lang="en-US" sz="2400" b="1" dirty="0" smtClean="0"/>
              <a:t>	</a:t>
            </a:r>
            <a:r>
              <a:rPr lang="en-US" sz="2400" b="1" dirty="0" err="1" smtClean="0"/>
              <a:t>Yizhou</a:t>
            </a:r>
            <a:r>
              <a:rPr lang="en-US" sz="2400" b="1" dirty="0" smtClean="0"/>
              <a:t> Sun			Leman </a:t>
            </a:r>
            <a:r>
              <a:rPr lang="en-US" sz="2400" b="1" dirty="0" err="1" smtClean="0"/>
              <a:t>Akoglu</a:t>
            </a:r>
            <a:endParaRPr lang="en-US" sz="2400" b="1" dirty="0" smtClean="0"/>
          </a:p>
          <a:p>
            <a:pPr algn="l"/>
            <a:r>
              <a:rPr lang="en-US" sz="2400" dirty="0" smtClean="0"/>
              <a:t>    Northeastern University	      Stony Brook University</a:t>
            </a:r>
            <a:endParaRPr lang="en-US" sz="2400" dirty="0" smtClean="0"/>
          </a:p>
          <a:p>
            <a:endParaRPr lang="en-US" sz="2400" b="1" baseline="30000" dirty="0"/>
          </a:p>
          <a:p>
            <a:r>
              <a:rPr lang="en-US" sz="2400" dirty="0" smtClean="0"/>
              <a:t>Sat 25 Jul 2015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717550" y="112713"/>
            <a:ext cx="8045450" cy="1030287"/>
          </a:xfrm>
        </p:spPr>
        <p:txBody>
          <a:bodyPr/>
          <a:lstStyle/>
          <a:p>
            <a:r>
              <a:rPr lang="en-US" sz="3600" dirty="0" smtClean="0"/>
              <a:t>Workshop Schedule</a:t>
            </a:r>
            <a:endParaRPr lang="en-US" sz="36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3400" y="1371600"/>
            <a:ext cx="8382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latin typeface="Arial" charset="0"/>
              </a:rPr>
              <a:t>08:30 – </a:t>
            </a:r>
            <a:r>
              <a:rPr lang="en-US" sz="1800" u="none" dirty="0" smtClean="0">
                <a:latin typeface="Arial" charset="0"/>
              </a:rPr>
              <a:t>08:45: </a:t>
            </a:r>
            <a:r>
              <a:rPr lang="en-US" sz="1800" u="none" dirty="0" smtClean="0">
                <a:latin typeface="Arial" charset="0"/>
              </a:rPr>
              <a:t>Registration</a:t>
            </a: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latin typeface="Arial" charset="0"/>
              </a:rPr>
              <a:t>08:45 </a:t>
            </a:r>
            <a:r>
              <a:rPr lang="en-US" sz="1800" u="none" dirty="0" smtClean="0">
                <a:latin typeface="Arial" charset="0"/>
              </a:rPr>
              <a:t>– </a:t>
            </a:r>
            <a:r>
              <a:rPr lang="en-US" sz="1800" u="none" dirty="0" smtClean="0">
                <a:latin typeface="Arial" charset="0"/>
              </a:rPr>
              <a:t>09:20</a:t>
            </a:r>
            <a:r>
              <a:rPr lang="en-US" sz="1800" u="none" dirty="0" smtClean="0">
                <a:latin typeface="Arial" charset="0"/>
              </a:rPr>
              <a:t>: Preparation of Slides/Presentation Computers</a:t>
            </a: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latin typeface="Arial" charset="0"/>
              </a:rPr>
              <a:t>09:20 </a:t>
            </a:r>
            <a:r>
              <a:rPr lang="en-US" sz="1800" u="none" dirty="0" smtClean="0">
                <a:latin typeface="Arial" charset="0"/>
              </a:rPr>
              <a:t>– </a:t>
            </a:r>
            <a:r>
              <a:rPr lang="en-US" sz="1800" u="none" dirty="0" smtClean="0">
                <a:latin typeface="Arial" charset="0"/>
              </a:rPr>
              <a:t>09:30: </a:t>
            </a:r>
            <a:r>
              <a:rPr lang="en-US" sz="1800" u="none" dirty="0" smtClean="0">
                <a:latin typeface="Arial" charset="0"/>
              </a:rPr>
              <a:t>Welcoming </a:t>
            </a:r>
            <a:r>
              <a:rPr lang="en-US" sz="1800" u="none" dirty="0" smtClean="0">
                <a:latin typeface="Arial" charset="0"/>
              </a:rPr>
              <a:t>Remarks (</a:t>
            </a:r>
            <a:r>
              <a:rPr lang="en-US" sz="1800" dirty="0" smtClean="0">
                <a:latin typeface="Arial" charset="0"/>
              </a:rPr>
              <a:t>Hsu</a:t>
            </a:r>
            <a:r>
              <a:rPr lang="en-US" sz="1800" u="none" dirty="0" smtClean="0">
                <a:latin typeface="Arial" charset="0"/>
              </a:rPr>
              <a:t>)</a:t>
            </a:r>
            <a:endParaRPr lang="en-US" sz="1800" u="none" dirty="0" smtClean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09:30 </a:t>
            </a: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– </a:t>
            </a: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10:00: Sun (presented by Hsu), Northeastern University</a:t>
            </a:r>
            <a:endParaRPr lang="en-US" sz="1800" u="none" dirty="0" smtClean="0">
              <a:solidFill>
                <a:srgbClr val="CC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10:00 </a:t>
            </a: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– </a:t>
            </a: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10:30: </a:t>
            </a:r>
            <a:r>
              <a:rPr lang="en-US" sz="1800" dirty="0" smtClean="0">
                <a:solidFill>
                  <a:srgbClr val="CC0000"/>
                </a:solidFill>
                <a:latin typeface="Arial" charset="0"/>
              </a:rPr>
              <a:t>Roy Chowdhury, University of Washington – Bothell</a:t>
            </a:r>
            <a:endParaRPr lang="en-US" sz="1800" dirty="0" smtClean="0">
              <a:solidFill>
                <a:srgbClr val="CC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00CC00"/>
                </a:solidFill>
                <a:latin typeface="Arial" charset="0"/>
              </a:rPr>
              <a:t>10:30 </a:t>
            </a:r>
            <a:r>
              <a:rPr lang="en-US" sz="1800" u="none" dirty="0" smtClean="0">
                <a:solidFill>
                  <a:srgbClr val="00CC00"/>
                </a:solidFill>
                <a:latin typeface="Arial" charset="0"/>
              </a:rPr>
              <a:t>– </a:t>
            </a:r>
            <a:r>
              <a:rPr lang="en-US" sz="1800" u="none" dirty="0" smtClean="0">
                <a:solidFill>
                  <a:srgbClr val="00CC00"/>
                </a:solidFill>
                <a:latin typeface="Arial" charset="0"/>
              </a:rPr>
              <a:t>11:00</a:t>
            </a:r>
            <a:r>
              <a:rPr lang="en-US" sz="1800" u="none" dirty="0" smtClean="0">
                <a:solidFill>
                  <a:srgbClr val="00CC00"/>
                </a:solidFill>
                <a:latin typeface="Arial" charset="0"/>
              </a:rPr>
              <a:t>: Coffee Break</a:t>
            </a: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11:00 </a:t>
            </a: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– 11:30: </a:t>
            </a:r>
            <a:r>
              <a:rPr lang="en-US" sz="1800" dirty="0" smtClean="0">
                <a:solidFill>
                  <a:srgbClr val="CC0000"/>
                </a:solidFill>
                <a:latin typeface="Arial" charset="0"/>
              </a:rPr>
              <a:t>Hsu, Kansas State University</a:t>
            </a:r>
            <a:endParaRPr lang="en-US" sz="1800" u="none" dirty="0" smtClean="0">
              <a:solidFill>
                <a:srgbClr val="CC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FFC000"/>
                </a:solidFill>
                <a:latin typeface="Arial" charset="0"/>
              </a:rPr>
              <a:t>11:30 </a:t>
            </a:r>
            <a:r>
              <a:rPr lang="en-US" sz="1800" u="none" dirty="0" smtClean="0">
                <a:solidFill>
                  <a:srgbClr val="FFC000"/>
                </a:solidFill>
                <a:latin typeface="Arial" charset="0"/>
              </a:rPr>
              <a:t>– 12:00: Planning Discussion: Special Issue, Follow-Up</a:t>
            </a: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3333CC"/>
                </a:solidFill>
                <a:latin typeface="Arial" charset="0"/>
              </a:rPr>
              <a:t>12:00 </a:t>
            </a:r>
            <a:r>
              <a:rPr lang="en-US" sz="1800" u="none" dirty="0" smtClean="0">
                <a:solidFill>
                  <a:srgbClr val="3333CC"/>
                </a:solidFill>
                <a:latin typeface="Arial" charset="0"/>
              </a:rPr>
              <a:t>– </a:t>
            </a:r>
            <a:r>
              <a:rPr lang="en-US" sz="1800" u="none" dirty="0" smtClean="0">
                <a:solidFill>
                  <a:srgbClr val="3333CC"/>
                </a:solidFill>
                <a:latin typeface="Arial" charset="0"/>
              </a:rPr>
              <a:t>13:45: </a:t>
            </a:r>
            <a:r>
              <a:rPr lang="en-US" sz="1800" u="none" dirty="0" smtClean="0">
                <a:solidFill>
                  <a:srgbClr val="3333CC"/>
                </a:solidFill>
                <a:latin typeface="Arial" charset="0"/>
              </a:rPr>
              <a:t>Lunch</a:t>
            </a: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13:45 – 13:55: Preparation of Slides/Presentation Computers</a:t>
            </a:r>
            <a:endParaRPr lang="en-US" sz="1800" dirty="0" smtClean="0">
              <a:solidFill>
                <a:srgbClr val="CC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13:55 </a:t>
            </a: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– </a:t>
            </a: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14:20</a:t>
            </a: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: </a:t>
            </a:r>
            <a:r>
              <a:rPr lang="en-US" sz="1800" dirty="0" smtClean="0">
                <a:solidFill>
                  <a:srgbClr val="CC0000"/>
                </a:solidFill>
                <a:latin typeface="Arial" charset="0"/>
              </a:rPr>
              <a:t>Zhang, Beijing University of Posts and Telecom</a:t>
            </a: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14:20 – 15:10: </a:t>
            </a:r>
            <a:r>
              <a:rPr lang="en-US" sz="1800" dirty="0" err="1" smtClean="0">
                <a:solidFill>
                  <a:srgbClr val="CC0000"/>
                </a:solidFill>
                <a:latin typeface="Arial" charset="0"/>
              </a:rPr>
              <a:t>Gandon</a:t>
            </a:r>
            <a:r>
              <a:rPr lang="en-US" sz="1800" dirty="0" smtClean="0">
                <a:solidFill>
                  <a:srgbClr val="CC0000"/>
                </a:solidFill>
                <a:latin typeface="Arial" charset="0"/>
              </a:rPr>
              <a:t>, INRIA</a:t>
            </a:r>
            <a:endParaRPr lang="en-US" sz="1800" dirty="0" smtClean="0">
              <a:solidFill>
                <a:srgbClr val="CC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00CC00"/>
                </a:solidFill>
                <a:latin typeface="Arial" charset="0"/>
              </a:rPr>
              <a:t>15:30 </a:t>
            </a:r>
            <a:r>
              <a:rPr lang="en-US" sz="1800" u="none" dirty="0" smtClean="0">
                <a:solidFill>
                  <a:srgbClr val="00CC00"/>
                </a:solidFill>
                <a:latin typeface="Arial" charset="0"/>
              </a:rPr>
              <a:t>– </a:t>
            </a:r>
            <a:r>
              <a:rPr lang="en-US" sz="1800" u="none" dirty="0" smtClean="0">
                <a:solidFill>
                  <a:srgbClr val="00CC00"/>
                </a:solidFill>
                <a:latin typeface="Arial" charset="0"/>
              </a:rPr>
              <a:t>16:00</a:t>
            </a:r>
            <a:r>
              <a:rPr lang="en-US" sz="1800" u="none" dirty="0" smtClean="0">
                <a:solidFill>
                  <a:srgbClr val="00CC00"/>
                </a:solidFill>
                <a:latin typeface="Arial" charset="0"/>
              </a:rPr>
              <a:t>: Coffee Break</a:t>
            </a: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16:00 </a:t>
            </a: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– </a:t>
            </a: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16:50</a:t>
            </a:r>
            <a:r>
              <a:rPr lang="en-US" sz="1800" u="none" dirty="0" smtClean="0">
                <a:solidFill>
                  <a:srgbClr val="CC0000"/>
                </a:solidFill>
                <a:latin typeface="Arial" charset="0"/>
              </a:rPr>
              <a:t>: </a:t>
            </a:r>
            <a:r>
              <a:rPr lang="en-US" sz="1800" dirty="0" smtClean="0">
                <a:solidFill>
                  <a:srgbClr val="CC0000"/>
                </a:solidFill>
                <a:latin typeface="Arial" charset="0"/>
              </a:rPr>
              <a:t>Burke, DePaul University</a:t>
            </a:r>
            <a:endParaRPr lang="en-US" sz="1800" dirty="0" smtClean="0">
              <a:solidFill>
                <a:srgbClr val="CC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rgbClr val="5B0DAA"/>
              </a:buClr>
              <a:buFont typeface="Wingdings" pitchFamily="2" charset="2"/>
              <a:buChar char="l"/>
            </a:pPr>
            <a:r>
              <a:rPr lang="en-US" sz="1800" u="none" smtClean="0">
                <a:solidFill>
                  <a:srgbClr val="660066"/>
                </a:solidFill>
                <a:latin typeface="Arial" charset="0"/>
              </a:rPr>
              <a:t>16:50 – 17:00</a:t>
            </a:r>
            <a:r>
              <a:rPr lang="en-US" sz="1800" u="none" dirty="0" smtClean="0">
                <a:solidFill>
                  <a:srgbClr val="660066"/>
                </a:solidFill>
                <a:latin typeface="Arial" charset="0"/>
              </a:rPr>
              <a:t>: Adjourn</a:t>
            </a:r>
            <a:endParaRPr lang="en-US" sz="2000" u="none" dirty="0" smtClean="0">
              <a:solidFill>
                <a:srgbClr val="6600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opRob-presentations">
  <a:themeElements>
    <a:clrScheme name="CoopRob-presentations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D96D"/>
      </a:accent1>
      <a:accent2>
        <a:srgbClr val="0000E0"/>
      </a:accent2>
      <a:accent3>
        <a:srgbClr val="FFFFFF"/>
      </a:accent3>
      <a:accent4>
        <a:srgbClr val="000000"/>
      </a:accent4>
      <a:accent5>
        <a:srgbClr val="FFE9BA"/>
      </a:accent5>
      <a:accent6>
        <a:srgbClr val="0000CB"/>
      </a:accent6>
      <a:hlink>
        <a:srgbClr val="CC0000"/>
      </a:hlink>
      <a:folHlink>
        <a:srgbClr val="B2B2B2"/>
      </a:folHlink>
    </a:clrScheme>
    <a:fontScheme name="CoopRob-presentations">
      <a:majorFont>
        <a:latin typeface="Copperplate Gothic Ligh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opRob-presen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pRob-presentation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D96D"/>
        </a:accent1>
        <a:accent2>
          <a:srgbClr val="0000E0"/>
        </a:accent2>
        <a:accent3>
          <a:srgbClr val="FFFFFF"/>
        </a:accent3>
        <a:accent4>
          <a:srgbClr val="000000"/>
        </a:accent4>
        <a:accent5>
          <a:srgbClr val="FFE9BA"/>
        </a:accent5>
        <a:accent6>
          <a:srgbClr val="0000CB"/>
        </a:accent6>
        <a:hlink>
          <a:srgbClr val="CC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Settings\sdeloach\Application Data\Microsoft\Templates\CoopRob-presentations.pot</Template>
  <TotalTime>3007</TotalTime>
  <Words>132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Copperplate Gothic Light</vt:lpstr>
      <vt:lpstr>Times New Roman</vt:lpstr>
      <vt:lpstr>Wingdings</vt:lpstr>
      <vt:lpstr>CoopRob-presentations</vt:lpstr>
      <vt:lpstr>IJCAI-2015 Workshop W43  3rd HINA Workshop: Heterogeneous Information Network Analysis  http://bit.ly/IJCAI-HINA-2015 http://www.kddresearch.org/Workshops/HINA-2015 </vt:lpstr>
      <vt:lpstr>Workshop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H. Hsu</dc:creator>
  <cp:lastModifiedBy>William Hsu</cp:lastModifiedBy>
  <cp:revision>385</cp:revision>
  <dcterms:created xsi:type="dcterms:W3CDTF">1601-01-01T00:00:00Z</dcterms:created>
  <dcterms:modified xsi:type="dcterms:W3CDTF">2015-07-25T11:24:39Z</dcterms:modified>
</cp:coreProperties>
</file>