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08" r:id="rId1"/>
  </p:sldMasterIdLst>
  <p:notesMasterIdLst>
    <p:notesMasterId r:id="rId66"/>
  </p:notesMasterIdLst>
  <p:sldIdLst>
    <p:sldId id="256" r:id="rId2"/>
    <p:sldId id="359" r:id="rId3"/>
    <p:sldId id="258" r:id="rId4"/>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61" r:id="rId18"/>
    <p:sldId id="499" r:id="rId19"/>
    <p:sldId id="500" r:id="rId20"/>
    <p:sldId id="501" r:id="rId21"/>
    <p:sldId id="502" r:id="rId22"/>
    <p:sldId id="503" r:id="rId23"/>
    <p:sldId id="504" r:id="rId24"/>
    <p:sldId id="505" r:id="rId25"/>
    <p:sldId id="506" r:id="rId26"/>
    <p:sldId id="507" r:id="rId27"/>
    <p:sldId id="508" r:id="rId28"/>
    <p:sldId id="509" r:id="rId29"/>
    <p:sldId id="510" r:id="rId30"/>
    <p:sldId id="511" r:id="rId31"/>
    <p:sldId id="512" r:id="rId32"/>
    <p:sldId id="513" r:id="rId33"/>
    <p:sldId id="519" r:id="rId34"/>
    <p:sldId id="520" r:id="rId35"/>
    <p:sldId id="514" r:id="rId36"/>
    <p:sldId id="515" r:id="rId37"/>
    <p:sldId id="516" r:id="rId38"/>
    <p:sldId id="517" r:id="rId39"/>
    <p:sldId id="518" r:id="rId40"/>
    <p:sldId id="462"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63" r:id="rId63"/>
    <p:sldId id="498" r:id="rId64"/>
    <p:sldId id="39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261" autoAdjust="0"/>
  </p:normalViewPr>
  <p:slideViewPr>
    <p:cSldViewPr>
      <p:cViewPr varScale="1">
        <p:scale>
          <a:sx n="66" d="100"/>
          <a:sy n="66" d="100"/>
        </p:scale>
        <p:origin x="668"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2B9CE-86A3-4A82-BB93-E68B1B19480E}"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6F175-4865-435D-BB34-64C925A08DB9}" type="slidenum">
              <a:rPr lang="en-US" smtClean="0"/>
              <a:t>‹#›</a:t>
            </a:fld>
            <a:endParaRPr lang="en-US"/>
          </a:p>
        </p:txBody>
      </p:sp>
    </p:spTree>
    <p:extLst>
      <p:ext uri="{BB962C8B-B14F-4D97-AF65-F5344CB8AC3E}">
        <p14:creationId xmlns:p14="http://schemas.microsoft.com/office/powerpoint/2010/main" val="400173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6F175-4865-435D-BB34-64C925A08DB9}" type="slidenum">
              <a:rPr lang="en-US" smtClean="0"/>
              <a:t>0</a:t>
            </a:fld>
            <a:endParaRPr lang="en-US"/>
          </a:p>
        </p:txBody>
      </p:sp>
    </p:spTree>
    <p:extLst>
      <p:ext uri="{BB962C8B-B14F-4D97-AF65-F5344CB8AC3E}">
        <p14:creationId xmlns:p14="http://schemas.microsoft.com/office/powerpoint/2010/main" val="1963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\theta: the probability of</a:t>
            </a:r>
            <a:r>
              <a:rPr lang="en-US" baseline="0" dirty="0" smtClean="0"/>
              <a:t> bill d belonging to topic k</a:t>
            </a:r>
          </a:p>
          <a:p>
            <a:r>
              <a:rPr lang="en-US" baseline="0" dirty="0" smtClean="0"/>
              <a:t>\beta: the probability that topic k generates word w</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48</a:t>
            </a:fld>
            <a:endParaRPr lang="en-US"/>
          </a:p>
        </p:txBody>
      </p:sp>
    </p:spTree>
    <p:extLst>
      <p:ext uri="{BB962C8B-B14F-4D97-AF65-F5344CB8AC3E}">
        <p14:creationId xmlns:p14="http://schemas.microsoft.com/office/powerpoint/2010/main" val="233462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49</a:t>
            </a:fld>
            <a:endParaRPr lang="en-US"/>
          </a:p>
        </p:txBody>
      </p:sp>
    </p:spTree>
    <p:extLst>
      <p:ext uri="{BB962C8B-B14F-4D97-AF65-F5344CB8AC3E}">
        <p14:creationId xmlns:p14="http://schemas.microsoft.com/office/powerpoint/2010/main" val="407963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smtClean="0"/>
                  <a:t>In the setting</a:t>
                </a:r>
                <a:r>
                  <a:rPr lang="en-US" baseline="0" dirty="0" smtClean="0"/>
                  <a:t>s of MF, low-dimension vectors x and a are learned for each user and bill respectively, to approximate the original voting matrix.</a:t>
                </a:r>
                <a:endParaRPr lang="en-US" dirty="0" smtClean="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𝑑</m:t>
                        </m:r>
                      </m:sub>
                    </m:sSub>
                  </m:oMath>
                </a14:m>
                <a:r>
                  <a:rPr lang="en-US" dirty="0" smtClean="0"/>
                  <a:t>: offset/bias (it is reasonable because</a:t>
                </a:r>
                <a:r>
                  <a:rPr lang="en-US" baseline="0" dirty="0" smtClean="0"/>
                  <a:t> some bills really have more supports than others)</a:t>
                </a:r>
              </a:p>
              <a:p>
                <a14:m>
                  <m:oMath xmlns:m="http://schemas.openxmlformats.org/officeDocument/2006/math">
                    <m:r>
                      <a:rPr lang="en-US" i="1" baseline="0" dirty="0" smtClean="0">
                        <a:latin typeface="Cambria Math" panose="02040503050406030204" pitchFamily="18" charset="0"/>
                      </a:rPr>
                      <m:t>𝜃</m:t>
                    </m:r>
                  </m:oMath>
                </a14:m>
                <a:r>
                  <a:rPr lang="en-US" baseline="0" dirty="0" smtClean="0"/>
                  <a:t>: (“how can we utilize topic information?”)</a:t>
                </a:r>
                <a:endParaRPr lang="en-US" dirty="0"/>
              </a:p>
            </p:txBody>
          </p:sp>
        </mc:Choice>
        <mc:Fallback xmlns="">
          <p:sp>
            <p:nvSpPr>
              <p:cNvPr id="3" name="备注占位符 2"/>
              <p:cNvSpPr>
                <a:spLocks noGrp="1"/>
              </p:cNvSpPr>
              <p:nvPr>
                <p:ph type="body" idx="1"/>
              </p:nvPr>
            </p:nvSpPr>
            <p:spPr/>
            <p:txBody>
              <a:bodyPr/>
              <a:lstStyle/>
              <a:p>
                <a:r>
                  <a:rPr lang="en-US" dirty="0" smtClean="0"/>
                  <a:t>In the setting</a:t>
                </a:r>
                <a:r>
                  <a:rPr lang="en-US" baseline="0" dirty="0" smtClean="0"/>
                  <a:t>s of MF, low-dimension vectors x and a are learned for each user and bill respectively, to approximate the original voting matrix.</a:t>
                </a:r>
                <a:endParaRPr lang="en-US" dirty="0" smtClean="0"/>
              </a:p>
              <a:p>
                <a:r>
                  <a:rPr lang="en-US" i="0" dirty="0" smtClean="0">
                    <a:latin typeface="Cambria Math" panose="02040503050406030204" pitchFamily="18" charset="0"/>
                  </a:rPr>
                  <a:t>𝑏_𝑑</a:t>
                </a:r>
                <a:r>
                  <a:rPr lang="en-US" dirty="0" smtClean="0"/>
                  <a:t>: offset/bias (it is reasonable because</a:t>
                </a:r>
                <a:r>
                  <a:rPr lang="en-US" baseline="0" dirty="0" smtClean="0"/>
                  <a:t> some bills really have more supports than others)</a:t>
                </a:r>
              </a:p>
              <a:p>
                <a:r>
                  <a:rPr lang="en-US" i="0" baseline="0" dirty="0" smtClean="0">
                    <a:latin typeface="Cambria Math" panose="02040503050406030204" pitchFamily="18" charset="0"/>
                  </a:rPr>
                  <a:t>𝜃</a:t>
                </a:r>
                <a:r>
                  <a:rPr lang="en-US" baseline="0" dirty="0" smtClean="0"/>
                  <a:t>: (“how can we utilize topic information?”)</a:t>
                </a:r>
                <a:endParaRPr lang="en-US" dirty="0"/>
              </a:p>
            </p:txBody>
          </p:sp>
        </mc:Fallback>
      </mc:AlternateContent>
      <p:sp>
        <p:nvSpPr>
          <p:cNvPr id="4" name="灯片编号占位符 3"/>
          <p:cNvSpPr>
            <a:spLocks noGrp="1"/>
          </p:cNvSpPr>
          <p:nvPr>
            <p:ph type="sldNum" sz="quarter" idx="10"/>
          </p:nvPr>
        </p:nvSpPr>
        <p:spPr/>
        <p:txBody>
          <a:bodyPr/>
          <a:lstStyle/>
          <a:p>
            <a:fld id="{175CDB11-D97A-452A-BD23-3BCDE8061B66}" type="slidenum">
              <a:rPr lang="en-US" smtClean="0"/>
              <a:t>50</a:t>
            </a:fld>
            <a:endParaRPr lang="en-US"/>
          </a:p>
        </p:txBody>
      </p:sp>
    </p:spTree>
    <p:extLst>
      <p:ext uri="{BB962C8B-B14F-4D97-AF65-F5344CB8AC3E}">
        <p14:creationId xmlns:p14="http://schemas.microsoft.com/office/powerpoint/2010/main" val="268529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51</a:t>
            </a:fld>
            <a:endParaRPr lang="en-US"/>
          </a:p>
        </p:txBody>
      </p:sp>
    </p:spTree>
    <p:extLst>
      <p:ext uri="{BB962C8B-B14F-4D97-AF65-F5344CB8AC3E}">
        <p14:creationId xmlns:p14="http://schemas.microsoft.com/office/powerpoint/2010/main" val="191488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Step 1 (GD): because objective</a:t>
            </a:r>
            <a:r>
              <a:rPr lang="en-US" baseline="0" dirty="0" smtClean="0"/>
              <a:t> function is a concave function of </a:t>
            </a:r>
            <a:r>
              <a:rPr lang="en-US" baseline="0" dirty="0" err="1" smtClean="0"/>
              <a:t>X,A,b</a:t>
            </a:r>
            <a:r>
              <a:rPr lang="en-US" baseline="0" dirty="0" smtClean="0"/>
              <a:t> given \theta, \beta</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52</a:t>
            </a:fld>
            <a:endParaRPr lang="en-US"/>
          </a:p>
        </p:txBody>
      </p:sp>
    </p:spTree>
    <p:extLst>
      <p:ext uri="{BB962C8B-B14F-4D97-AF65-F5344CB8AC3E}">
        <p14:creationId xmlns:p14="http://schemas.microsoft.com/office/powerpoint/2010/main" val="62024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53</a:t>
            </a:fld>
            <a:endParaRPr lang="en-US"/>
          </a:p>
        </p:txBody>
      </p:sp>
    </p:spTree>
    <p:extLst>
      <p:ext uri="{BB962C8B-B14F-4D97-AF65-F5344CB8AC3E}">
        <p14:creationId xmlns:p14="http://schemas.microsoft.com/office/powerpoint/2010/main" val="2113173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Show</a:t>
            </a:r>
            <a:r>
              <a:rPr lang="en-US" baseline="0" dirty="0" smtClean="0"/>
              <a:t> our advantages over (1)1-ipm; (2)H-IPM; (3)IA-IPM</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56</a:t>
            </a:fld>
            <a:endParaRPr lang="en-US"/>
          </a:p>
        </p:txBody>
      </p:sp>
    </p:spTree>
    <p:extLst>
      <p:ext uri="{BB962C8B-B14F-4D97-AF65-F5344CB8AC3E}">
        <p14:creationId xmlns:p14="http://schemas.microsoft.com/office/powerpoint/2010/main" val="152667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smtClean="0"/>
                  <a:t>\sigma:</a:t>
                </a:r>
                <a:r>
                  <a:rPr lang="en-US" baseline="0" dirty="0" smtClean="0"/>
                  <a:t> the performance becomes less sensitive when </a:t>
                </a:r>
                <a14:m>
                  <m:oMath xmlns:m="http://schemas.openxmlformats.org/officeDocument/2006/math">
                    <m:r>
                      <a:rPr lang="en-US" b="0" i="1" baseline="0" smtClean="0">
                        <a:latin typeface="Cambria Math" panose="02040503050406030204" pitchFamily="18" charset="0"/>
                      </a:rPr>
                      <m:t>𝜎</m:t>
                    </m:r>
                  </m:oMath>
                </a14:m>
                <a:r>
                  <a:rPr lang="en-US" dirty="0" smtClean="0"/>
                  <a:t> becomes</a:t>
                </a:r>
                <a:r>
                  <a:rPr lang="en-US" baseline="0" dirty="0" smtClean="0"/>
                  <a:t> larger</a:t>
                </a:r>
                <a:endParaRPr lang="en-US" dirty="0"/>
              </a:p>
            </p:txBody>
          </p:sp>
        </mc:Choice>
        <mc:Fallback xmlns="">
          <p:sp>
            <p:nvSpPr>
              <p:cNvPr id="3" name="备注占位符 2"/>
              <p:cNvSpPr>
                <a:spLocks noGrp="1"/>
              </p:cNvSpPr>
              <p:nvPr>
                <p:ph type="body" idx="1"/>
              </p:nvPr>
            </p:nvSpPr>
            <p:spPr/>
            <p:txBody>
              <a:bodyPr/>
              <a:lstStyle/>
              <a:p>
                <a:r>
                  <a:rPr lang="en-US" dirty="0" smtClean="0"/>
                  <a:t>\sigma:</a:t>
                </a:r>
                <a:r>
                  <a:rPr lang="en-US" baseline="0" dirty="0" smtClean="0"/>
                  <a:t> the performance becomes less sensitive when </a:t>
                </a:r>
                <a:r>
                  <a:rPr lang="en-US" b="0" i="0" baseline="0" smtClean="0">
                    <a:latin typeface="Cambria Math" panose="02040503050406030204" pitchFamily="18" charset="0"/>
                  </a:rPr>
                  <a:t>𝜎</a:t>
                </a:r>
                <a:r>
                  <a:rPr lang="en-US" dirty="0" smtClean="0"/>
                  <a:t> becomes</a:t>
                </a:r>
                <a:r>
                  <a:rPr lang="en-US" baseline="0" dirty="0" smtClean="0"/>
                  <a:t> larger</a:t>
                </a:r>
                <a:endParaRPr lang="en-US" dirty="0"/>
              </a:p>
            </p:txBody>
          </p:sp>
        </mc:Fallback>
      </mc:AlternateContent>
      <p:sp>
        <p:nvSpPr>
          <p:cNvPr id="4" name="灯片编号占位符 3"/>
          <p:cNvSpPr>
            <a:spLocks noGrp="1"/>
          </p:cNvSpPr>
          <p:nvPr>
            <p:ph type="sldNum" sz="quarter" idx="10"/>
          </p:nvPr>
        </p:nvSpPr>
        <p:spPr/>
        <p:txBody>
          <a:bodyPr/>
          <a:lstStyle/>
          <a:p>
            <a:fld id="{175CDB11-D97A-452A-BD23-3BCDE8061B66}" type="slidenum">
              <a:rPr lang="en-US" smtClean="0"/>
              <a:t>57</a:t>
            </a:fld>
            <a:endParaRPr lang="en-US"/>
          </a:p>
        </p:txBody>
      </p:sp>
    </p:spTree>
    <p:extLst>
      <p:ext uri="{BB962C8B-B14F-4D97-AF65-F5344CB8AC3E}">
        <p14:creationId xmlns:p14="http://schemas.microsoft.com/office/powerpoint/2010/main" val="381209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Republican:</a:t>
            </a:r>
            <a:r>
              <a:rPr lang="en-US" baseline="0" dirty="0" smtClean="0"/>
              <a:t> </a:t>
            </a:r>
            <a:r>
              <a:rPr lang="en-US" dirty="0" smtClean="0"/>
              <a:t>conservative     Democrat: liberal</a:t>
            </a:r>
          </a:p>
          <a:p>
            <a:r>
              <a:rPr lang="en-US" dirty="0" smtClean="0"/>
              <a:t>Liberal at war = anti-war</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58</a:t>
            </a:fld>
            <a:endParaRPr lang="en-US"/>
          </a:p>
        </p:txBody>
      </p:sp>
    </p:spTree>
    <p:extLst>
      <p:ext uri="{BB962C8B-B14F-4D97-AF65-F5344CB8AC3E}">
        <p14:creationId xmlns:p14="http://schemas.microsoft.com/office/powerpoint/2010/main" val="92521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We can also detect outliers from such visualization (e.g. </a:t>
            </a:r>
            <a:r>
              <a:rPr lang="en-US" baseline="0" dirty="0" err="1" smtClean="0"/>
              <a:t>R.Paul</a:t>
            </a:r>
            <a:r>
              <a:rPr lang="en-US" baseline="0" dirty="0" smtClean="0"/>
              <a:t> is an outlier in the first fig)</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59</a:t>
            </a:fld>
            <a:endParaRPr lang="en-US"/>
          </a:p>
        </p:txBody>
      </p:sp>
    </p:spTree>
    <p:extLst>
      <p:ext uri="{BB962C8B-B14F-4D97-AF65-F5344CB8AC3E}">
        <p14:creationId xmlns:p14="http://schemas.microsoft.com/office/powerpoint/2010/main" val="385286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76057-3DA1-4B36-A891-1FEF3FD2CCA3}" type="slidenum">
              <a:rPr lang="en-US" smtClean="0"/>
              <a:t>5</a:t>
            </a:fld>
            <a:endParaRPr lang="en-US"/>
          </a:p>
        </p:txBody>
      </p:sp>
    </p:spTree>
    <p:extLst>
      <p:ext uri="{BB962C8B-B14F-4D97-AF65-F5344CB8AC3E}">
        <p14:creationId xmlns:p14="http://schemas.microsoft.com/office/powerpoint/2010/main" val="419091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smtClean="0"/>
                  <a:t>Unseen bills: if</a:t>
                </a:r>
                <a:r>
                  <a:rPr lang="en-US" baseline="0" dirty="0" smtClean="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𝑑𝑘</m:t>
                        </m:r>
                      </m:sub>
                    </m:sSub>
                  </m:oMath>
                </a14:m>
                <a:r>
                  <a:rPr lang="en-US" dirty="0" smtClean="0"/>
                  <a:t> is provided by some experts</a:t>
                </a:r>
                <a:endParaRPr lang="en-US" dirty="0"/>
              </a:p>
            </p:txBody>
          </p:sp>
        </mc:Choice>
        <mc:Fallback xmlns="">
          <p:sp>
            <p:nvSpPr>
              <p:cNvPr id="3" name="备注占位符 2"/>
              <p:cNvSpPr>
                <a:spLocks noGrp="1"/>
              </p:cNvSpPr>
              <p:nvPr>
                <p:ph type="body" idx="1"/>
              </p:nvPr>
            </p:nvSpPr>
            <p:spPr/>
            <p:txBody>
              <a:bodyPr/>
              <a:lstStyle/>
              <a:p>
                <a:r>
                  <a:rPr lang="en-US" dirty="0" smtClean="0"/>
                  <a:t>Unseen bills: if</a:t>
                </a:r>
                <a:r>
                  <a:rPr lang="en-US" baseline="0" dirty="0" smtClean="0"/>
                  <a:t> </a:t>
                </a:r>
                <a:r>
                  <a:rPr lang="en-US" b="0" i="0" baseline="0" smtClean="0">
                    <a:latin typeface="Cambria Math" panose="02040503050406030204" pitchFamily="18" charset="0"/>
                  </a:rPr>
                  <a:t>𝑎_𝑑𝑘</a:t>
                </a:r>
                <a:r>
                  <a:rPr lang="en-US" dirty="0" smtClean="0"/>
                  <a:t> is provided by some experts</a:t>
                </a:r>
                <a:endParaRPr lang="en-US" dirty="0"/>
              </a:p>
            </p:txBody>
          </p:sp>
        </mc:Fallback>
      </mc:AlternateContent>
      <p:sp>
        <p:nvSpPr>
          <p:cNvPr id="4" name="灯片编号占位符 3"/>
          <p:cNvSpPr>
            <a:spLocks noGrp="1"/>
          </p:cNvSpPr>
          <p:nvPr>
            <p:ph type="sldNum" sz="quarter" idx="10"/>
          </p:nvPr>
        </p:nvSpPr>
        <p:spPr/>
        <p:txBody>
          <a:bodyPr/>
          <a:lstStyle/>
          <a:p>
            <a:fld id="{175CDB11-D97A-452A-BD23-3BCDE8061B66}" type="slidenum">
              <a:rPr lang="en-US" smtClean="0"/>
              <a:t>60</a:t>
            </a:fld>
            <a:endParaRPr lang="en-US"/>
          </a:p>
        </p:txBody>
      </p:sp>
    </p:spTree>
    <p:extLst>
      <p:ext uri="{BB962C8B-B14F-4D97-AF65-F5344CB8AC3E}">
        <p14:creationId xmlns:p14="http://schemas.microsoft.com/office/powerpoint/2010/main" val="292428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76057-3DA1-4B36-A891-1FEF3FD2CCA3}" type="slidenum">
              <a:rPr lang="en-US" smtClean="0"/>
              <a:t>9</a:t>
            </a:fld>
            <a:endParaRPr lang="en-US"/>
          </a:p>
        </p:txBody>
      </p:sp>
    </p:spTree>
    <p:extLst>
      <p:ext uri="{BB962C8B-B14F-4D97-AF65-F5344CB8AC3E}">
        <p14:creationId xmlns:p14="http://schemas.microsoft.com/office/powerpoint/2010/main" val="178695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US Congress: is the bicameral legislature of the federal</a:t>
            </a:r>
            <a:r>
              <a:rPr lang="en-US" baseline="0" dirty="0" smtClean="0"/>
              <a:t> government of the United States consisting of two houses</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41</a:t>
            </a:fld>
            <a:endParaRPr lang="en-US"/>
          </a:p>
        </p:txBody>
      </p:sp>
    </p:spTree>
    <p:extLst>
      <p:ext uri="{BB962C8B-B14F-4D97-AF65-F5344CB8AC3E}">
        <p14:creationId xmlns:p14="http://schemas.microsoft.com/office/powerpoint/2010/main" val="235162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Solid</a:t>
            </a:r>
            <a:r>
              <a:rPr lang="en-US" baseline="0" dirty="0" smtClean="0"/>
              <a:t> lines (support) &amp; dashed lines (</a:t>
            </a:r>
            <a:r>
              <a:rPr lang="en-US" baseline="0" dirty="0" err="1" smtClean="0"/>
              <a:t>oppo’sition</a:t>
            </a:r>
            <a:r>
              <a:rPr lang="en-US" baseline="0" dirty="0" smtClean="0"/>
              <a:t>)</a:t>
            </a:r>
          </a:p>
          <a:p>
            <a:r>
              <a:rPr lang="en-US" baseline="0" dirty="0" smtClean="0"/>
              <a:t>Point out this is a heterogeneous network</a:t>
            </a:r>
          </a:p>
        </p:txBody>
      </p:sp>
      <p:sp>
        <p:nvSpPr>
          <p:cNvPr id="4" name="灯片编号占位符 3"/>
          <p:cNvSpPr>
            <a:spLocks noGrp="1"/>
          </p:cNvSpPr>
          <p:nvPr>
            <p:ph type="sldNum" sz="quarter" idx="10"/>
          </p:nvPr>
        </p:nvSpPr>
        <p:spPr/>
        <p:txBody>
          <a:bodyPr/>
          <a:lstStyle/>
          <a:p>
            <a:fld id="{175CDB11-D97A-452A-BD23-3BCDE8061B66}" type="slidenum">
              <a:rPr lang="en-US" smtClean="0"/>
              <a:t>42</a:t>
            </a:fld>
            <a:endParaRPr lang="en-US"/>
          </a:p>
        </p:txBody>
      </p:sp>
    </p:spTree>
    <p:extLst>
      <p:ext uri="{BB962C8B-B14F-4D97-AF65-F5344CB8AC3E}">
        <p14:creationId xmlns:p14="http://schemas.microsoft.com/office/powerpoint/2010/main" val="233630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goal: predict R/D, how liberal she 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extremely helpful to predict the party affiliation for a politician, to know her attitude towards different topics, and her placement among all politicians</a:t>
            </a:r>
            <a:endParaRPr lang="en-US" dirty="0" smtClean="0"/>
          </a:p>
        </p:txBody>
      </p:sp>
      <p:sp>
        <p:nvSpPr>
          <p:cNvPr id="4" name="灯片编号占位符 3"/>
          <p:cNvSpPr>
            <a:spLocks noGrp="1"/>
          </p:cNvSpPr>
          <p:nvPr>
            <p:ph type="sldNum" sz="quarter" idx="10"/>
          </p:nvPr>
        </p:nvSpPr>
        <p:spPr/>
        <p:txBody>
          <a:bodyPr/>
          <a:lstStyle/>
          <a:p>
            <a:fld id="{175CDB11-D97A-452A-BD23-3BCDE8061B66}" type="slidenum">
              <a:rPr lang="en-US" smtClean="0"/>
              <a:t>43</a:t>
            </a:fld>
            <a:endParaRPr lang="en-US"/>
          </a:p>
        </p:txBody>
      </p:sp>
    </p:spTree>
    <p:extLst>
      <p:ext uri="{BB962C8B-B14F-4D97-AF65-F5344CB8AC3E}">
        <p14:creationId xmlns:p14="http://schemas.microsoft.com/office/powerpoint/2010/main" val="409350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(3) First train</a:t>
            </a:r>
            <a:r>
              <a:rPr lang="en-US" baseline="0" dirty="0" smtClean="0"/>
              <a:t> a global ideal point like 1. When talked about different topics, they make adjustments based on the global ideal point. They train topic distribution on the text part, and use it as a guidance of the adjustment for each topic.</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44</a:t>
            </a:fld>
            <a:endParaRPr lang="en-US"/>
          </a:p>
        </p:txBody>
      </p:sp>
    </p:spTree>
    <p:extLst>
      <p:ext uri="{BB962C8B-B14F-4D97-AF65-F5344CB8AC3E}">
        <p14:creationId xmlns:p14="http://schemas.microsoft.com/office/powerpoint/2010/main" val="313958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1, we need</a:t>
            </a:r>
            <a:r>
              <a:rPr lang="en-US" baseline="0" dirty="0" smtClean="0"/>
              <a:t> to find ideal points on multiple topics</a:t>
            </a:r>
          </a:p>
          <a:p>
            <a:r>
              <a:rPr lang="en-US" baseline="0" dirty="0" smtClean="0"/>
              <a:t>2, how can we achieve this?  </a:t>
            </a:r>
            <a:r>
              <a:rPr lang="en-US" baseline="0" dirty="0" smtClean="0">
                <a:sym typeface="Wingdings" panose="05000000000000000000" pitchFamily="2" charset="2"/>
              </a:rPr>
              <a:t>  combine two parts</a:t>
            </a:r>
            <a:endParaRPr lang="en-US" baseline="0" dirty="0" smtClean="0"/>
          </a:p>
          <a:p>
            <a:r>
              <a:rPr lang="en-US" baseline="0" dirty="0" smtClean="0"/>
              <a:t>3, … that is, which topics do they concern when they vote </a:t>
            </a:r>
            <a:r>
              <a:rPr lang="en-US" baseline="0" dirty="0" smtClean="0">
                <a:sym typeface="Wingdings" panose="05000000000000000000" pitchFamily="2" charset="2"/>
              </a:rPr>
              <a:t> formulation of our model</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45</a:t>
            </a:fld>
            <a:endParaRPr lang="en-US"/>
          </a:p>
        </p:txBody>
      </p:sp>
    </p:spTree>
    <p:extLst>
      <p:ext uri="{BB962C8B-B14F-4D97-AF65-F5344CB8AC3E}">
        <p14:creationId xmlns:p14="http://schemas.microsoft.com/office/powerpoint/2010/main" val="230136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Study</a:t>
            </a:r>
            <a:r>
              <a:rPr lang="en-US" baseline="0" dirty="0" smtClean="0"/>
              <a:t> the two different types of links</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46</a:t>
            </a:fld>
            <a:endParaRPr lang="en-US"/>
          </a:p>
        </p:txBody>
      </p:sp>
    </p:spTree>
    <p:extLst>
      <p:ext uri="{BB962C8B-B14F-4D97-AF65-F5344CB8AC3E}">
        <p14:creationId xmlns:p14="http://schemas.microsoft.com/office/powerpoint/2010/main" val="104227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9788"/>
          </a:xfrm>
        </p:spPr>
        <p:txBody>
          <a:bodyPr>
            <a:normAutofit/>
          </a:bodyPr>
          <a:lstStyle>
            <a:lvl1pPr algn="ctr">
              <a:defRPr sz="3600"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lvl1pPr>
              <a:defRPr sz="2800"/>
            </a:lvl1pPr>
            <a:lvl2pPr>
              <a:defRPr sz="2400">
                <a:latin typeface="Baskerville Old Face" pitchFamily="18" charset="0"/>
                <a:cs typeface="Arial" pitchFamily="34" charset="0"/>
              </a:defRPr>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2" name="Straight Connector 11"/>
          <p:cNvCxnSpPr/>
          <p:nvPr userDrawn="1"/>
        </p:nvCxnSpPr>
        <p:spPr>
          <a:xfrm>
            <a:off x="228600" y="992188"/>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8686800" y="6528816"/>
            <a:ext cx="457200" cy="329184"/>
          </a:xfrm>
          <a:prstGeom prst="rect">
            <a:avLst/>
          </a:prstGeom>
        </p:spPr>
        <p:txBody>
          <a:bodyPr/>
          <a:lstStyle>
            <a:lvl1pPr>
              <a:defRPr sz="1400">
                <a:effectLst>
                  <a:outerShdw blurRad="38100" dist="38100" dir="2700000" algn="tl">
                    <a:srgbClr val="000000">
                      <a:alpha val="43137"/>
                    </a:srgbClr>
                  </a:outerShdw>
                </a:effectLst>
              </a:defRPr>
            </a:lvl1pPr>
          </a:lstStyle>
          <a:p>
            <a:fld id="{F9913601-2E22-4589-A394-4D3650FFD697}" type="slidenum">
              <a:rPr lang="en-US" smtClean="0"/>
              <a:pPr/>
              <a:t>‹#›</a:t>
            </a:fld>
            <a:endParaRPr lang="en-US" dirty="0"/>
          </a:p>
        </p:txBody>
      </p:sp>
      <p:pic>
        <p:nvPicPr>
          <p:cNvPr id="1026" name="Picture 2" descr="https://encrypted-tbn0.gstatic.com/images?q=tbn:ANd9GcS1PrGjJGgH5DAPySxRrztZzQDR-YtKh05sEACTIXbB8Rcc1kX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515100"/>
            <a:ext cx="357809" cy="349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Lst>
  <p:timing>
    <p:tnLst>
      <p:par>
        <p:cTn id="1" dur="indefinite" restart="never" nodeType="tmRoot"/>
      </p:par>
    </p:tnLst>
  </p:timing>
  <p:hf hdr="0" ftr="0" dt="0"/>
  <p:txStyles>
    <p:titleStyle>
      <a:lvl1pPr algn="l" defTabSz="914400" rtl="0" eaLnBrk="1" latinLnBrk="0" hangingPunct="1">
        <a:spcBef>
          <a:spcPct val="0"/>
        </a:spcBef>
        <a:buNone/>
        <a:defRPr sz="4400" kern="1200" spc="-10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n22@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4.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66.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67.png"/></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9.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26" Type="http://schemas.openxmlformats.org/officeDocument/2006/relationships/image" Target="../media/image155.png"/><Relationship Id="rId3" Type="http://schemas.openxmlformats.org/officeDocument/2006/relationships/notesSlide" Target="../notesSlides/notesSlide12.xml"/><Relationship Id="rId21" Type="http://schemas.openxmlformats.org/officeDocument/2006/relationships/image" Target="../media/image150.png"/><Relationship Id="rId34" Type="http://schemas.openxmlformats.org/officeDocument/2006/relationships/image" Target="../media/image163.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5" Type="http://schemas.openxmlformats.org/officeDocument/2006/relationships/image" Target="../media/image154.png"/><Relationship Id="rId33" Type="http://schemas.openxmlformats.org/officeDocument/2006/relationships/image" Target="../media/image162.png"/><Relationship Id="rId2" Type="http://schemas.openxmlformats.org/officeDocument/2006/relationships/slideLayout" Target="../slideLayouts/slideLayout2.xml"/><Relationship Id="rId16" Type="http://schemas.openxmlformats.org/officeDocument/2006/relationships/image" Target="../media/image145.png"/><Relationship Id="rId20" Type="http://schemas.openxmlformats.org/officeDocument/2006/relationships/image" Target="../media/image149.png"/><Relationship Id="rId29" Type="http://schemas.openxmlformats.org/officeDocument/2006/relationships/image" Target="../media/image158.png"/><Relationship Id="rId1" Type="http://schemas.openxmlformats.org/officeDocument/2006/relationships/tags" Target="../tags/tag4.x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3.png"/><Relationship Id="rId32" Type="http://schemas.openxmlformats.org/officeDocument/2006/relationships/image" Target="../media/image161.png"/><Relationship Id="rId5" Type="http://schemas.openxmlformats.org/officeDocument/2006/relationships/image" Target="../media/image134.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png"/><Relationship Id="rId36" Type="http://schemas.openxmlformats.org/officeDocument/2006/relationships/image" Target="../media/image165.png"/><Relationship Id="rId10" Type="http://schemas.openxmlformats.org/officeDocument/2006/relationships/image" Target="../media/image139.pn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51.png"/><Relationship Id="rId27" Type="http://schemas.openxmlformats.org/officeDocument/2006/relationships/image" Target="../media/image156.png"/><Relationship Id="rId30" Type="http://schemas.openxmlformats.org/officeDocument/2006/relationships/image" Target="../media/image159.png"/><Relationship Id="rId35" Type="http://schemas.openxmlformats.org/officeDocument/2006/relationships/image" Target="../media/image16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166.png"/></Relationships>
</file>

<file path=ppt/slides/_rels/slide5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10" Type="http://schemas.openxmlformats.org/officeDocument/2006/relationships/image" Target="../media/image72.png"/><Relationship Id="rId4" Type="http://schemas.openxmlformats.org/officeDocument/2006/relationships/image" Target="../media/image172.png"/><Relationship Id="rId9"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8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61.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notesSlide" Target="../notesSlides/notesSlide20.xml"/><Relationship Id="rId7" Type="http://schemas.openxmlformats.org/officeDocument/2006/relationships/image" Target="../media/image198.png"/><Relationship Id="rId12" Type="http://schemas.openxmlformats.org/officeDocument/2006/relationships/image" Target="../media/image20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5.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79.png"/><Relationship Id="rId9" Type="http://schemas.openxmlformats.org/officeDocument/2006/relationships/image" Target="../media/image20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effectLst/>
              </a:rPr>
              <a:t>Applications of Mining Heterogeneous Information Networks</a:t>
            </a:r>
            <a:endParaRPr lang="en-US" sz="4400" b="1" dirty="0"/>
          </a:p>
        </p:txBody>
      </p:sp>
      <p:sp>
        <p:nvSpPr>
          <p:cNvPr id="3" name="Subtitle 2"/>
          <p:cNvSpPr>
            <a:spLocks noGrp="1"/>
          </p:cNvSpPr>
          <p:nvPr>
            <p:ph type="subTitle" idx="1"/>
          </p:nvPr>
        </p:nvSpPr>
        <p:spPr>
          <a:xfrm>
            <a:off x="685800" y="3505200"/>
            <a:ext cx="6400800" cy="2895600"/>
          </a:xfrm>
        </p:spPr>
        <p:txBody>
          <a:bodyPr>
            <a:normAutofit/>
          </a:bodyPr>
          <a:lstStyle/>
          <a:p>
            <a:r>
              <a:rPr lang="en-US" sz="3000" b="1" dirty="0" err="1" smtClean="0"/>
              <a:t>Yizhou</a:t>
            </a:r>
            <a:r>
              <a:rPr lang="en-US" sz="3000" b="1" dirty="0" smtClean="0"/>
              <a:t> Sun</a:t>
            </a:r>
          </a:p>
          <a:p>
            <a:r>
              <a:rPr lang="en-US" sz="2400" dirty="0" smtClean="0"/>
              <a:t>College of Computer and Information Science</a:t>
            </a:r>
          </a:p>
          <a:p>
            <a:r>
              <a:rPr lang="en-US" sz="2400" dirty="0" smtClean="0"/>
              <a:t>Northeastern University</a:t>
            </a:r>
          </a:p>
          <a:p>
            <a:r>
              <a:rPr lang="en-US" sz="2400" dirty="0" smtClean="0">
                <a:hlinkClick r:id="rId3"/>
              </a:rPr>
              <a:t>yzsun@ccs.neu.edu</a:t>
            </a:r>
            <a:endParaRPr lang="en-US" sz="2400" dirty="0" smtClean="0"/>
          </a:p>
          <a:p>
            <a:endParaRPr lang="en-US" dirty="0" smtClean="0"/>
          </a:p>
          <a:p>
            <a:fld id="{1913F476-D1F9-4A8A-AA0B-77B35B937DF8}" type="datetime4">
              <a:rPr lang="en-US" sz="2400" smtClean="0"/>
              <a:t>June 10, 2015</a:t>
            </a:fld>
            <a:endParaRPr lang="en-US" sz="2400" dirty="0"/>
          </a:p>
        </p:txBody>
      </p:sp>
    </p:spTree>
    <p:extLst>
      <p:ext uri="{BB962C8B-B14F-4D97-AF65-F5344CB8AC3E}">
        <p14:creationId xmlns:p14="http://schemas.microsoft.com/office/powerpoint/2010/main" val="2849148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Preference Propagation-Based Latent Features</a:t>
            </a:r>
            <a:endParaRPr lang="en-US" sz="3200"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9</a:t>
            </a:fld>
            <a:endParaRPr lang="en-US" dirty="0"/>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401" y="2737875"/>
            <a:ext cx="640080" cy="640080"/>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5649" y="1353877"/>
            <a:ext cx="640080" cy="640080"/>
          </a:xfrm>
          <a:prstGeom prst="rect">
            <a:avLst/>
          </a:prstGeom>
        </p:spPr>
      </p:pic>
      <p:pic>
        <p:nvPicPr>
          <p:cNvPr id="49" name="Picture 48"/>
          <p:cNvPicPr>
            <a:picLocks noChangeAspect="1"/>
          </p:cNvPicPr>
          <p:nvPr/>
        </p:nvPicPr>
        <p:blipFill rotWithShape="1">
          <a:blip r:embed="rId5" cstate="print">
            <a:extLst>
              <a:ext uri="{28A0092B-C50C-407E-A947-70E740481C1C}">
                <a14:useLocalDpi xmlns:a14="http://schemas.microsoft.com/office/drawing/2010/main" val="0"/>
              </a:ext>
            </a:extLst>
          </a:blip>
          <a:srcRect l="13515" t="2576" r="6485" b="7576"/>
          <a:stretch/>
        </p:blipFill>
        <p:spPr>
          <a:xfrm>
            <a:off x="2927008" y="2789984"/>
            <a:ext cx="640080" cy="575103"/>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9784" y="2469944"/>
            <a:ext cx="640080" cy="640080"/>
          </a:xfrm>
          <a:prstGeom prst="rect">
            <a:avLst/>
          </a:prstGeom>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3515" t="2576" r="6485" b="7576"/>
          <a:stretch/>
        </p:blipFill>
        <p:spPr>
          <a:xfrm>
            <a:off x="7564659" y="1411294"/>
            <a:ext cx="640080" cy="575103"/>
          </a:xfrm>
          <a:prstGeom prst="rect">
            <a:avLst/>
          </a:prstGeom>
        </p:spPr>
      </p:pic>
      <p:pic>
        <p:nvPicPr>
          <p:cNvPr id="52" name="Picture 51"/>
          <p:cNvPicPr>
            <a:picLocks noChangeAspect="1"/>
          </p:cNvPicPr>
          <p:nvPr/>
        </p:nvPicPr>
        <p:blipFill rotWithShape="1">
          <a:blip r:embed="rId5" cstate="print">
            <a:extLst>
              <a:ext uri="{28A0092B-C50C-407E-A947-70E740481C1C}">
                <a14:useLocalDpi xmlns:a14="http://schemas.microsoft.com/office/drawing/2010/main" val="0"/>
              </a:ext>
            </a:extLst>
          </a:blip>
          <a:srcRect l="13515" t="2576" r="6485" b="7576"/>
          <a:stretch/>
        </p:blipFill>
        <p:spPr>
          <a:xfrm>
            <a:off x="7562286" y="3104231"/>
            <a:ext cx="640080" cy="575103"/>
          </a:xfrm>
          <a:prstGeom prst="rect">
            <a:avLst/>
          </a:prstGeom>
        </p:spPr>
      </p:pic>
      <p:pic>
        <p:nvPicPr>
          <p:cNvPr id="53" name="Picture 52"/>
          <p:cNvPicPr>
            <a:picLocks noChangeAspect="1"/>
          </p:cNvPicPr>
          <p:nvPr/>
        </p:nvPicPr>
        <p:blipFill rotWithShape="1">
          <a:blip r:embed="rId5" cstate="print">
            <a:extLst>
              <a:ext uri="{28A0092B-C50C-407E-A947-70E740481C1C}">
                <a14:useLocalDpi xmlns:a14="http://schemas.microsoft.com/office/drawing/2010/main" val="0"/>
              </a:ext>
            </a:extLst>
          </a:blip>
          <a:srcRect l="13515" t="2576" r="6485" b="7576"/>
          <a:stretch/>
        </p:blipFill>
        <p:spPr>
          <a:xfrm>
            <a:off x="5103104" y="3378242"/>
            <a:ext cx="640080" cy="575103"/>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9524" y="1503149"/>
            <a:ext cx="640080" cy="640080"/>
          </a:xfrm>
          <a:prstGeom prst="rect">
            <a:avLst/>
          </a:prstGeom>
        </p:spPr>
      </p:pic>
      <p:sp>
        <p:nvSpPr>
          <p:cNvPr id="56" name="TextBox 55"/>
          <p:cNvSpPr txBox="1"/>
          <p:nvPr/>
        </p:nvSpPr>
        <p:spPr>
          <a:xfrm>
            <a:off x="1559882" y="3336532"/>
            <a:ext cx="53732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Alice</a:t>
            </a:r>
          </a:p>
        </p:txBody>
      </p:sp>
      <p:sp>
        <p:nvSpPr>
          <p:cNvPr id="57" name="TextBox 56"/>
          <p:cNvSpPr txBox="1"/>
          <p:nvPr/>
        </p:nvSpPr>
        <p:spPr>
          <a:xfrm>
            <a:off x="4562303" y="2012043"/>
            <a:ext cx="47160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Bob</a:t>
            </a:r>
          </a:p>
        </p:txBody>
      </p:sp>
      <p:sp>
        <p:nvSpPr>
          <p:cNvPr id="58" name="TextBox 57"/>
          <p:cNvSpPr txBox="1"/>
          <p:nvPr/>
        </p:nvSpPr>
        <p:spPr>
          <a:xfrm>
            <a:off x="3683758" y="4000462"/>
            <a:ext cx="111440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Kate </a:t>
            </a:r>
            <a:r>
              <a:rPr kumimoji="0" lang="en-US" sz="1400" b="0" i="0" u="none" strike="noStrike" kern="0" cap="none" spc="0" normalizeH="0" baseline="0" noProof="0" dirty="0" err="1" smtClean="0">
                <a:ln>
                  <a:noFill/>
                </a:ln>
                <a:solidFill>
                  <a:prstClr val="black"/>
                </a:solidFill>
                <a:effectLst/>
                <a:uLnTx/>
                <a:uFillTx/>
              </a:rPr>
              <a:t>Winslet</a:t>
            </a:r>
            <a:endParaRPr kumimoji="0" lang="en-US" sz="1400" b="0" i="0" u="none" strike="noStrike" kern="0" cap="none" spc="0" normalizeH="0" baseline="0" noProof="0" dirty="0" smtClean="0">
              <a:ln>
                <a:noFill/>
              </a:ln>
              <a:solidFill>
                <a:prstClr val="black"/>
              </a:solidFill>
              <a:effectLst/>
              <a:uLnTx/>
              <a:uFillTx/>
            </a:endParaRPr>
          </a:p>
        </p:txBody>
      </p:sp>
      <p:sp>
        <p:nvSpPr>
          <p:cNvPr id="60" name="TextBox 59"/>
          <p:cNvSpPr txBox="1"/>
          <p:nvPr/>
        </p:nvSpPr>
        <p:spPr>
          <a:xfrm>
            <a:off x="5837131" y="2084280"/>
            <a:ext cx="114486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Naomi Watts</a:t>
            </a:r>
          </a:p>
        </p:txBody>
      </p:sp>
      <p:sp>
        <p:nvSpPr>
          <p:cNvPr id="61" name="TextBox 60"/>
          <p:cNvSpPr txBox="1"/>
          <p:nvPr/>
        </p:nvSpPr>
        <p:spPr>
          <a:xfrm>
            <a:off x="2910257" y="3340511"/>
            <a:ext cx="67358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Titanic</a:t>
            </a:r>
            <a:endParaRPr kumimoji="0" lang="en-US" sz="1400" b="0" i="0" u="none" strike="noStrike" kern="0" cap="none" spc="0" normalizeH="0" baseline="0" noProof="0" dirty="0" smtClean="0">
              <a:ln>
                <a:noFill/>
              </a:ln>
              <a:solidFill>
                <a:prstClr val="black"/>
              </a:solidFill>
              <a:effectLst/>
              <a:uLnTx/>
              <a:uFillTx/>
            </a:endParaRPr>
          </a:p>
        </p:txBody>
      </p:sp>
      <p:sp>
        <p:nvSpPr>
          <p:cNvPr id="62" name="TextBox 61"/>
          <p:cNvSpPr txBox="1"/>
          <p:nvPr/>
        </p:nvSpPr>
        <p:spPr>
          <a:xfrm>
            <a:off x="4777154" y="3904358"/>
            <a:ext cx="120906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rPr>
              <a:t>r</a:t>
            </a:r>
            <a:r>
              <a:rPr kumimoji="0" lang="en-US" sz="1400" b="0" i="0" u="none" strike="noStrike" kern="0" cap="none" spc="0" normalizeH="0" baseline="0" noProof="0" dirty="0" smtClean="0">
                <a:ln>
                  <a:noFill/>
                </a:ln>
                <a:solidFill>
                  <a:prstClr val="black"/>
                </a:solidFill>
                <a:effectLst/>
                <a:uLnTx/>
                <a:uFillTx/>
              </a:rPr>
              <a:t>evolutionary road</a:t>
            </a:r>
          </a:p>
        </p:txBody>
      </p:sp>
      <p:sp>
        <p:nvSpPr>
          <p:cNvPr id="63" name="TextBox 62"/>
          <p:cNvSpPr txBox="1"/>
          <p:nvPr/>
        </p:nvSpPr>
        <p:spPr>
          <a:xfrm>
            <a:off x="7551748" y="3656643"/>
            <a:ext cx="64312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black"/>
                </a:solidFill>
                <a:effectLst/>
                <a:uLnTx/>
                <a:uFillTx/>
              </a:rPr>
              <a:t>skyfall</a:t>
            </a:r>
            <a:endParaRPr kumimoji="0" lang="en-US" sz="1400" b="0" i="0" u="none" strike="noStrike" kern="0" cap="none" spc="0" normalizeH="0" baseline="0" noProof="0" dirty="0" smtClean="0">
              <a:ln>
                <a:noFill/>
              </a:ln>
              <a:solidFill>
                <a:prstClr val="black"/>
              </a:solidFill>
              <a:effectLst/>
              <a:uLnTx/>
              <a:uFillTx/>
            </a:endParaRPr>
          </a:p>
        </p:txBody>
      </p:sp>
      <p:sp>
        <p:nvSpPr>
          <p:cNvPr id="64" name="TextBox 63"/>
          <p:cNvSpPr txBox="1"/>
          <p:nvPr/>
        </p:nvSpPr>
        <p:spPr>
          <a:xfrm>
            <a:off x="7467591" y="1944749"/>
            <a:ext cx="90601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King Kong</a:t>
            </a:r>
            <a:endParaRPr kumimoji="0" lang="en-US" sz="1400" b="0" i="0" u="none" strike="noStrike" kern="0" cap="none" spc="0" normalizeH="0" baseline="0" noProof="0" dirty="0" smtClean="0">
              <a:ln>
                <a:noFill/>
              </a:ln>
              <a:solidFill>
                <a:prstClr val="black"/>
              </a:solidFill>
              <a:effectLst/>
              <a:uLnTx/>
              <a:uFillTx/>
            </a:endParaRPr>
          </a:p>
        </p:txBody>
      </p:sp>
      <p:cxnSp>
        <p:nvCxnSpPr>
          <p:cNvPr id="65" name="Straight Connector 64"/>
          <p:cNvCxnSpPr>
            <a:stCxn id="49" idx="3"/>
            <a:endCxn id="48" idx="1"/>
          </p:cNvCxnSpPr>
          <p:nvPr/>
        </p:nvCxnSpPr>
        <p:spPr>
          <a:xfrm flipV="1">
            <a:off x="3567088" y="1673917"/>
            <a:ext cx="858561" cy="1403619"/>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66" name="Straight Connector 65"/>
          <p:cNvCxnSpPr/>
          <p:nvPr/>
        </p:nvCxnSpPr>
        <p:spPr>
          <a:xfrm>
            <a:off x="5258413" y="1607394"/>
            <a:ext cx="681160" cy="228746"/>
          </a:xfrm>
          <a:prstGeom prst="line">
            <a:avLst/>
          </a:prstGeom>
          <a:noFill/>
          <a:ln w="38100" cap="flat" cmpd="sng" algn="ctr">
            <a:solidFill>
              <a:srgbClr val="4F81BD"/>
            </a:solidFill>
            <a:prstDash val="solid"/>
            <a:tailEnd type="triangle" w="lg" len="lg"/>
          </a:ln>
          <a:effectLst>
            <a:outerShdw blurRad="40000" dist="23000" dir="5400000" rotWithShape="0">
              <a:srgbClr val="000000">
                <a:alpha val="35000"/>
              </a:srgbClr>
            </a:outerShdw>
          </a:effectLst>
        </p:spPr>
      </p:cxnSp>
      <p:cxnSp>
        <p:nvCxnSpPr>
          <p:cNvPr id="67" name="Straight Connector 66"/>
          <p:cNvCxnSpPr>
            <a:stCxn id="55" idx="3"/>
          </p:cNvCxnSpPr>
          <p:nvPr/>
        </p:nvCxnSpPr>
        <p:spPr>
          <a:xfrm flipV="1">
            <a:off x="6729604" y="1723080"/>
            <a:ext cx="737987" cy="100109"/>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68" name="Straight Connector 67"/>
          <p:cNvCxnSpPr>
            <a:stCxn id="49" idx="3"/>
          </p:cNvCxnSpPr>
          <p:nvPr/>
        </p:nvCxnSpPr>
        <p:spPr>
          <a:xfrm>
            <a:off x="3567088" y="3077536"/>
            <a:ext cx="367490" cy="612999"/>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69" name="Straight Connector 68"/>
          <p:cNvCxnSpPr>
            <a:endCxn id="53" idx="1"/>
          </p:cNvCxnSpPr>
          <p:nvPr/>
        </p:nvCxnSpPr>
        <p:spPr>
          <a:xfrm flipV="1">
            <a:off x="4574658" y="3665794"/>
            <a:ext cx="528446" cy="24741"/>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70" name="Straight Connector 69"/>
          <p:cNvCxnSpPr>
            <a:stCxn id="53" idx="3"/>
            <a:endCxn id="50" idx="1"/>
          </p:cNvCxnSpPr>
          <p:nvPr/>
        </p:nvCxnSpPr>
        <p:spPr>
          <a:xfrm flipV="1">
            <a:off x="5743184" y="2789984"/>
            <a:ext cx="696600" cy="87581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71" name="Straight Connector 70"/>
          <p:cNvCxnSpPr>
            <a:stCxn id="50" idx="3"/>
            <a:endCxn id="52" idx="1"/>
          </p:cNvCxnSpPr>
          <p:nvPr/>
        </p:nvCxnSpPr>
        <p:spPr>
          <a:xfrm>
            <a:off x="7079864" y="2789984"/>
            <a:ext cx="482422" cy="601799"/>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72" name="Straight Connector 71"/>
          <p:cNvCxnSpPr/>
          <p:nvPr/>
        </p:nvCxnSpPr>
        <p:spPr>
          <a:xfrm>
            <a:off x="2209018" y="2943704"/>
            <a:ext cx="6477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73" name="Straight Connector 72"/>
          <p:cNvCxnSpPr/>
          <p:nvPr/>
        </p:nvCxnSpPr>
        <p:spPr>
          <a:xfrm>
            <a:off x="2209018" y="3248504"/>
            <a:ext cx="647700"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pic>
        <p:nvPicPr>
          <p:cNvPr id="74" name="Picture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2788" y="1391157"/>
            <a:ext cx="640080" cy="469392"/>
          </a:xfrm>
          <a:prstGeom prst="rect">
            <a:avLst/>
          </a:prstGeom>
        </p:spPr>
      </p:pic>
      <p:sp>
        <p:nvSpPr>
          <p:cNvPr id="75" name="TextBox 74"/>
          <p:cNvSpPr txBox="1"/>
          <p:nvPr/>
        </p:nvSpPr>
        <p:spPr>
          <a:xfrm>
            <a:off x="1676501" y="1844692"/>
            <a:ext cx="130516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genre: drama</a:t>
            </a:r>
          </a:p>
        </p:txBody>
      </p:sp>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667" y="2231863"/>
            <a:ext cx="640080" cy="640080"/>
          </a:xfrm>
          <a:prstGeom prst="rect">
            <a:avLst/>
          </a:prstGeom>
        </p:spPr>
      </p:pic>
      <p:cxnSp>
        <p:nvCxnSpPr>
          <p:cNvPr id="78" name="Straight Connector 77"/>
          <p:cNvCxnSpPr>
            <a:stCxn id="47" idx="1"/>
            <a:endCxn id="76" idx="3"/>
          </p:cNvCxnSpPr>
          <p:nvPr/>
        </p:nvCxnSpPr>
        <p:spPr>
          <a:xfrm flipH="1" flipV="1">
            <a:off x="1291747" y="2551903"/>
            <a:ext cx="194654" cy="506012"/>
          </a:xfrm>
          <a:prstGeom prst="line">
            <a:avLst/>
          </a:prstGeom>
          <a:noFill/>
          <a:ln w="38100" cap="flat" cmpd="sng" algn="ctr">
            <a:solidFill>
              <a:srgbClr val="F79646"/>
            </a:solidFill>
            <a:prstDash val="sysDot"/>
          </a:ln>
          <a:effectLst>
            <a:outerShdw blurRad="40000" dist="23000" dir="5400000" rotWithShape="0">
              <a:srgbClr val="000000">
                <a:alpha val="35000"/>
              </a:srgbClr>
            </a:outerShdw>
          </a:effectLst>
        </p:spPr>
      </p:cxnSp>
      <p:cxnSp>
        <p:nvCxnSpPr>
          <p:cNvPr id="79" name="Straight Connector 78"/>
          <p:cNvCxnSpPr/>
          <p:nvPr/>
        </p:nvCxnSpPr>
        <p:spPr>
          <a:xfrm flipH="1" flipV="1">
            <a:off x="2494619" y="2205472"/>
            <a:ext cx="448176" cy="517758"/>
          </a:xfrm>
          <a:prstGeom prst="line">
            <a:avLst/>
          </a:prstGeom>
          <a:noFill/>
          <a:ln w="38100" cap="flat" cmpd="sng" algn="ctr">
            <a:solidFill>
              <a:srgbClr val="F79646"/>
            </a:solidFill>
            <a:prstDash val="sysDot"/>
          </a:ln>
          <a:effectLst>
            <a:outerShdw blurRad="40000" dist="23000" dir="5400000" rotWithShape="0">
              <a:srgbClr val="000000">
                <a:alpha val="35000"/>
              </a:srgbClr>
            </a:outerShdw>
          </a:effectLst>
        </p:spPr>
      </p:cxnSp>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6705" y="3446028"/>
            <a:ext cx="640080" cy="640080"/>
          </a:xfrm>
          <a:prstGeom prst="rect">
            <a:avLst/>
          </a:prstGeom>
        </p:spPr>
      </p:pic>
      <p:sp>
        <p:nvSpPr>
          <p:cNvPr id="81" name="TextBox 80"/>
          <p:cNvSpPr txBox="1"/>
          <p:nvPr/>
        </p:nvSpPr>
        <p:spPr>
          <a:xfrm>
            <a:off x="6074312" y="4073304"/>
            <a:ext cx="112883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Sam Mendes</a:t>
            </a:r>
          </a:p>
        </p:txBody>
      </p:sp>
      <p:cxnSp>
        <p:nvCxnSpPr>
          <p:cNvPr id="82" name="Straight Connector 81"/>
          <p:cNvCxnSpPr>
            <a:stCxn id="80" idx="1"/>
            <a:endCxn id="53" idx="3"/>
          </p:cNvCxnSpPr>
          <p:nvPr/>
        </p:nvCxnSpPr>
        <p:spPr>
          <a:xfrm flipH="1" flipV="1">
            <a:off x="5743184" y="3665794"/>
            <a:ext cx="583521" cy="100274"/>
          </a:xfrm>
          <a:prstGeom prst="line">
            <a:avLst/>
          </a:prstGeom>
          <a:noFill/>
          <a:ln w="38100" cap="flat" cmpd="sng" algn="ctr">
            <a:solidFill>
              <a:srgbClr val="F79646"/>
            </a:solidFill>
            <a:prstDash val="sysDot"/>
          </a:ln>
          <a:effectLst>
            <a:outerShdw blurRad="40000" dist="23000" dir="5400000" rotWithShape="0">
              <a:srgbClr val="000000">
                <a:alpha val="35000"/>
              </a:srgbClr>
            </a:outerShdw>
          </a:effectLst>
        </p:spPr>
      </p:cxnSp>
      <p:cxnSp>
        <p:nvCxnSpPr>
          <p:cNvPr id="84" name="Straight Connector 83"/>
          <p:cNvCxnSpPr>
            <a:stCxn id="80" idx="3"/>
            <a:endCxn id="52" idx="1"/>
          </p:cNvCxnSpPr>
          <p:nvPr/>
        </p:nvCxnSpPr>
        <p:spPr>
          <a:xfrm flipV="1">
            <a:off x="6966785" y="3391783"/>
            <a:ext cx="595501" cy="374285"/>
          </a:xfrm>
          <a:prstGeom prst="line">
            <a:avLst/>
          </a:prstGeom>
          <a:noFill/>
          <a:ln w="38100" cap="flat" cmpd="sng" algn="ctr">
            <a:solidFill>
              <a:srgbClr val="F79646"/>
            </a:solidFill>
            <a:prstDash val="sysDot"/>
          </a:ln>
          <a:effectLst>
            <a:outerShdw blurRad="40000" dist="23000" dir="5400000" rotWithShape="0">
              <a:srgbClr val="000000">
                <a:alpha val="35000"/>
              </a:srgbClr>
            </a:outerShdw>
          </a:effectLst>
        </p:spPr>
      </p:cxnSp>
      <p:pic>
        <p:nvPicPr>
          <p:cNvPr id="85" name="Picture 8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9575" y="2433883"/>
            <a:ext cx="548640" cy="548640"/>
          </a:xfrm>
          <a:prstGeom prst="rect">
            <a:avLst/>
          </a:prstGeom>
        </p:spPr>
      </p:pic>
      <p:sp>
        <p:nvSpPr>
          <p:cNvPr id="86" name="TextBox 85"/>
          <p:cNvSpPr txBox="1"/>
          <p:nvPr/>
        </p:nvSpPr>
        <p:spPr>
          <a:xfrm>
            <a:off x="4096059" y="2869939"/>
            <a:ext cx="186140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tag: Oscar Nomination</a:t>
            </a:r>
          </a:p>
        </p:txBody>
      </p:sp>
      <p:cxnSp>
        <p:nvCxnSpPr>
          <p:cNvPr id="87" name="Straight Connector 86"/>
          <p:cNvCxnSpPr>
            <a:endCxn id="86" idx="0"/>
          </p:cNvCxnSpPr>
          <p:nvPr/>
        </p:nvCxnSpPr>
        <p:spPr>
          <a:xfrm flipH="1" flipV="1">
            <a:off x="5026763" y="2869939"/>
            <a:ext cx="83272" cy="615292"/>
          </a:xfrm>
          <a:prstGeom prst="line">
            <a:avLst/>
          </a:prstGeom>
          <a:noFill/>
          <a:ln w="38100" cap="flat" cmpd="sng" algn="ctr">
            <a:solidFill>
              <a:srgbClr val="F79646"/>
            </a:solidFill>
            <a:prstDash val="sysDot"/>
          </a:ln>
          <a:effectLst>
            <a:outerShdw blurRad="40000" dist="23000" dir="5400000" rotWithShape="0">
              <a:srgbClr val="000000">
                <a:alpha val="35000"/>
              </a:srgbClr>
            </a:outerShdw>
          </a:effectLst>
        </p:spPr>
      </p:cxnSp>
      <p:sp>
        <p:nvSpPr>
          <p:cNvPr id="128" name="TextBox 127"/>
          <p:cNvSpPr txBox="1"/>
          <p:nvPr/>
        </p:nvSpPr>
        <p:spPr>
          <a:xfrm>
            <a:off x="628650" y="2860997"/>
            <a:ext cx="697627" cy="307777"/>
          </a:xfrm>
          <a:prstGeom prst="rect">
            <a:avLst/>
          </a:prstGeom>
          <a:noFill/>
        </p:spPr>
        <p:txBody>
          <a:bodyPr wrap="none" rtlCol="0">
            <a:spAutoFit/>
          </a:bodyPr>
          <a:lstStyle/>
          <a:p>
            <a:r>
              <a:rPr lang="en-US" sz="1400" dirty="0" smtClean="0"/>
              <a:t>Charlie</a:t>
            </a:r>
            <a:endParaRPr lang="en-US" sz="1400" dirty="0"/>
          </a:p>
        </p:txBody>
      </p:sp>
      <p:sp>
        <p:nvSpPr>
          <p:cNvPr id="133" name="Rounded Rectangle 132"/>
          <p:cNvSpPr/>
          <p:nvPr/>
        </p:nvSpPr>
        <p:spPr>
          <a:xfrm>
            <a:off x="115614" y="4645572"/>
            <a:ext cx="2538879" cy="1460938"/>
          </a:xfrm>
          <a:prstGeom prst="roundRect">
            <a:avLst/>
          </a:prstGeom>
          <a:gradFill>
            <a:gsLst>
              <a:gs pos="0">
                <a:schemeClr val="accent1">
                  <a:lumMod val="60000"/>
                  <a:lumOff val="40000"/>
                </a:schemeClr>
              </a:gs>
              <a:gs pos="100000">
                <a:schemeClr val="accent1">
                  <a:lumMod val="75000"/>
                </a:schemeClr>
              </a:gs>
            </a:gsLst>
          </a:gra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Generate </a:t>
            </a:r>
            <a:r>
              <a:rPr lang="en-US" sz="2000" b="1" i="1" dirty="0" smtClean="0">
                <a:effectLst>
                  <a:outerShdw blurRad="38100" dist="38100" dir="2700000" algn="tl">
                    <a:srgbClr val="000000">
                      <a:alpha val="43137"/>
                    </a:srgbClr>
                  </a:outerShdw>
                </a:effectLst>
              </a:rPr>
              <a:t>L</a:t>
            </a:r>
            <a:r>
              <a:rPr lang="en-US" sz="2000" b="1" dirty="0" smtClean="0">
                <a:effectLst>
                  <a:outerShdw blurRad="38100" dist="38100" dir="2700000" algn="tl">
                    <a:srgbClr val="000000">
                      <a:alpha val="43137"/>
                    </a:srgbClr>
                  </a:outerShdw>
                </a:effectLst>
              </a:rPr>
              <a:t> different </a:t>
            </a:r>
            <a:r>
              <a:rPr lang="en-US" sz="2000" b="1" dirty="0" smtClean="0">
                <a:solidFill>
                  <a:schemeClr val="tx1"/>
                </a:solidFill>
                <a:effectLst>
                  <a:outerShdw blurRad="38100" dist="38100" dir="2700000" algn="tl">
                    <a:srgbClr val="000000">
                      <a:alpha val="43137"/>
                    </a:srgbClr>
                  </a:outerShdw>
                </a:effectLst>
              </a:rPr>
              <a:t>meta-path</a:t>
            </a:r>
            <a:r>
              <a:rPr lang="en-US" sz="20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latin typeface="Baskerville Old Face" panose="02020602080505020303" pitchFamily="18" charset="0"/>
              </a:rPr>
              <a:t>(path types)</a:t>
            </a:r>
            <a:r>
              <a:rPr lang="en-US" sz="2000" b="1" dirty="0" smtClean="0">
                <a:effectLst>
                  <a:outerShdw blurRad="38100" dist="38100" dir="2700000" algn="tl">
                    <a:srgbClr val="000000">
                      <a:alpha val="43137"/>
                    </a:srgbClr>
                  </a:outerShdw>
                </a:effectLst>
              </a:rPr>
              <a:t> connecting users and items</a:t>
            </a:r>
            <a:endParaRPr lang="en-US" sz="2000" b="1" dirty="0">
              <a:effectLst>
                <a:outerShdw blurRad="38100" dist="38100" dir="2700000" algn="tl">
                  <a:srgbClr val="000000">
                    <a:alpha val="43137"/>
                  </a:srgbClr>
                </a:outerShdw>
              </a:effectLst>
            </a:endParaRPr>
          </a:p>
        </p:txBody>
      </p:sp>
      <p:sp>
        <p:nvSpPr>
          <p:cNvPr id="134" name="Rounded Rectangle 133"/>
          <p:cNvSpPr/>
          <p:nvPr/>
        </p:nvSpPr>
        <p:spPr>
          <a:xfrm>
            <a:off x="3327243" y="4671035"/>
            <a:ext cx="2469931" cy="1460938"/>
          </a:xfrm>
          <a:prstGeom prst="roundRect">
            <a:avLst/>
          </a:prstGeom>
          <a:gradFill>
            <a:gsLst>
              <a:gs pos="0">
                <a:schemeClr val="accent1">
                  <a:lumMod val="60000"/>
                  <a:lumOff val="40000"/>
                </a:schemeClr>
              </a:gs>
              <a:gs pos="100000">
                <a:schemeClr val="accent1">
                  <a:lumMod val="75000"/>
                </a:schemeClr>
              </a:gs>
            </a:gsLst>
          </a:gra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Propagate user implicit feedback along each meta-path</a:t>
            </a:r>
            <a:endParaRPr lang="en-US" sz="2000" b="1" dirty="0">
              <a:effectLst>
                <a:outerShdw blurRad="38100" dist="38100" dir="2700000" algn="tl">
                  <a:srgbClr val="000000">
                    <a:alpha val="43137"/>
                  </a:srgbClr>
                </a:outerShdw>
              </a:effectLst>
            </a:endParaRPr>
          </a:p>
        </p:txBody>
      </p:sp>
      <p:sp>
        <p:nvSpPr>
          <p:cNvPr id="135" name="Rounded Rectangle 134"/>
          <p:cNvSpPr/>
          <p:nvPr/>
        </p:nvSpPr>
        <p:spPr>
          <a:xfrm>
            <a:off x="6469925" y="4638247"/>
            <a:ext cx="2537441" cy="1460938"/>
          </a:xfrm>
          <a:prstGeom prst="roundRect">
            <a:avLst/>
          </a:prstGeom>
          <a:gradFill>
            <a:gsLst>
              <a:gs pos="0">
                <a:schemeClr val="accent1">
                  <a:lumMod val="60000"/>
                  <a:lumOff val="40000"/>
                </a:schemeClr>
              </a:gs>
              <a:gs pos="100000">
                <a:schemeClr val="accent1">
                  <a:lumMod val="75000"/>
                </a:schemeClr>
              </a:gs>
            </a:gsLst>
          </a:gra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latent-features for users and items for each meta-path with </a:t>
            </a:r>
            <a:r>
              <a:rPr lang="en-US" sz="2000" b="1" dirty="0" smtClean="0">
                <a:solidFill>
                  <a:schemeClr val="tx1"/>
                </a:solidFill>
                <a:effectLst>
                  <a:outerShdw blurRad="38100" dist="38100" dir="2700000" algn="tl">
                    <a:srgbClr val="000000">
                      <a:alpha val="43137"/>
                    </a:srgbClr>
                  </a:outerShdw>
                </a:effectLst>
              </a:rPr>
              <a:t>NMF</a:t>
            </a:r>
            <a:r>
              <a:rPr lang="en-US" sz="2000" b="1" dirty="0" smtClean="0">
                <a:effectLst>
                  <a:outerShdw blurRad="38100" dist="38100" dir="2700000" algn="tl">
                    <a:srgbClr val="000000">
                      <a:alpha val="43137"/>
                    </a:srgbClr>
                  </a:outerShdw>
                </a:effectLst>
              </a:rPr>
              <a:t> related method</a:t>
            </a:r>
            <a:endParaRPr lang="en-US" sz="2000" b="1" dirty="0">
              <a:effectLst>
                <a:outerShdw blurRad="38100" dist="38100" dir="2700000" algn="tl">
                  <a:srgbClr val="000000">
                    <a:alpha val="43137"/>
                  </a:srgbClr>
                </a:outerShdw>
              </a:effectLst>
            </a:endParaRPr>
          </a:p>
        </p:txBody>
      </p:sp>
      <p:sp>
        <p:nvSpPr>
          <p:cNvPr id="136" name="Right Arrow 135"/>
          <p:cNvSpPr/>
          <p:nvPr/>
        </p:nvSpPr>
        <p:spPr>
          <a:xfrm>
            <a:off x="2746990" y="5159188"/>
            <a:ext cx="533159" cy="4613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7" name="Right Arrow 136"/>
          <p:cNvSpPr/>
          <p:nvPr/>
        </p:nvSpPr>
        <p:spPr>
          <a:xfrm>
            <a:off x="5866970" y="5169925"/>
            <a:ext cx="533159" cy="4613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5250" y="3398255"/>
            <a:ext cx="640080" cy="640080"/>
          </a:xfrm>
          <a:prstGeom prst="rect">
            <a:avLst/>
          </a:prstGeom>
        </p:spPr>
      </p:pic>
      <p:sp>
        <p:nvSpPr>
          <p:cNvPr id="88" name="TextBox 87"/>
          <p:cNvSpPr txBox="1"/>
          <p:nvPr/>
        </p:nvSpPr>
        <p:spPr>
          <a:xfrm>
            <a:off x="6118502" y="3070178"/>
            <a:ext cx="120257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Ralph Fiennes</a:t>
            </a:r>
          </a:p>
        </p:txBody>
      </p:sp>
      <p:cxnSp>
        <p:nvCxnSpPr>
          <p:cNvPr id="89" name="Straight Connector 88"/>
          <p:cNvCxnSpPr>
            <a:stCxn id="85" idx="1"/>
            <a:endCxn id="49" idx="3"/>
          </p:cNvCxnSpPr>
          <p:nvPr/>
        </p:nvCxnSpPr>
        <p:spPr>
          <a:xfrm flipH="1">
            <a:off x="3567088" y="2708203"/>
            <a:ext cx="1112487" cy="369333"/>
          </a:xfrm>
          <a:prstGeom prst="line">
            <a:avLst/>
          </a:prstGeom>
          <a:noFill/>
          <a:ln w="38100" cap="flat" cmpd="sng" algn="ctr">
            <a:solidFill>
              <a:srgbClr val="F79646"/>
            </a:solidFill>
            <a:prstDash val="sysDot"/>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989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5" grpId="0" animBg="1"/>
      <p:bldP spid="136"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949097" y="4905697"/>
            <a:ext cx="7096475" cy="1525002"/>
            <a:chOff x="949097" y="4905697"/>
            <a:chExt cx="7096475" cy="1525002"/>
          </a:xfrm>
        </p:grpSpPr>
        <p:pic>
          <p:nvPicPr>
            <p:cNvPr id="52" name="Picture 51"/>
            <p:cNvPicPr>
              <a:picLocks noChangeAspect="1"/>
            </p:cNvPicPr>
            <p:nvPr/>
          </p:nvPicPr>
          <p:blipFill>
            <a:blip r:embed="rId2"/>
            <a:stretch>
              <a:fillRect/>
            </a:stretch>
          </p:blipFill>
          <p:spPr>
            <a:xfrm>
              <a:off x="949097" y="5064384"/>
              <a:ext cx="7096475" cy="1366315"/>
            </a:xfrm>
            <a:prstGeom prst="rect">
              <a:avLst/>
            </a:prstGeom>
          </p:spPr>
        </p:pic>
        <p:sp>
          <p:nvSpPr>
            <p:cNvPr id="74" name="TextBox 73"/>
            <p:cNvSpPr txBox="1"/>
            <p:nvPr/>
          </p:nvSpPr>
          <p:spPr>
            <a:xfrm>
              <a:off x="5162545" y="5064384"/>
              <a:ext cx="325730" cy="369332"/>
            </a:xfrm>
            <a:prstGeom prst="rect">
              <a:avLst/>
            </a:prstGeom>
            <a:solidFill>
              <a:schemeClr val="bg1"/>
            </a:solid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L</a:t>
              </a:r>
              <a:endParaRPr lang="en-US" b="1" i="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3153103" y="4905697"/>
              <a:ext cx="2423348" cy="369332"/>
            </a:xfrm>
            <a:prstGeom prst="rect">
              <a:avLst/>
            </a:prstGeom>
            <a:noFill/>
          </p:spPr>
          <p:txBody>
            <a:bodyPr wrap="square" rtlCol="0">
              <a:spAutoFit/>
            </a:bodyPr>
            <a:lstStyle/>
            <a:p>
              <a:r>
                <a:rPr lang="en-US" dirty="0" smtClean="0">
                  <a:solidFill>
                    <a:schemeClr val="bg1">
                      <a:lumMod val="50000"/>
                    </a:schemeClr>
                  </a:solidFill>
                </a:rPr>
                <a:t>user-cluster similarity</a:t>
              </a:r>
              <a:endParaRPr lang="en-US" dirty="0">
                <a:solidFill>
                  <a:schemeClr val="bg1">
                    <a:lumMod val="50000"/>
                  </a:schemeClr>
                </a:solidFill>
              </a:endParaRPr>
            </a:p>
          </p:txBody>
        </p:sp>
      </p:grpSp>
      <p:pic>
        <p:nvPicPr>
          <p:cNvPr id="5" name="Picture 4"/>
          <p:cNvPicPr>
            <a:picLocks noChangeAspect="1"/>
          </p:cNvPicPr>
          <p:nvPr/>
        </p:nvPicPr>
        <p:blipFill>
          <a:blip r:embed="rId3"/>
          <a:stretch>
            <a:fillRect/>
          </a:stretch>
        </p:blipFill>
        <p:spPr>
          <a:xfrm>
            <a:off x="2382326" y="2476403"/>
            <a:ext cx="4589553" cy="1247645"/>
          </a:xfrm>
          <a:prstGeom prst="rect">
            <a:avLst/>
          </a:prstGeom>
        </p:spPr>
      </p:pic>
      <p:sp>
        <p:nvSpPr>
          <p:cNvPr id="2" name="Title 1"/>
          <p:cNvSpPr>
            <a:spLocks noGrp="1"/>
          </p:cNvSpPr>
          <p:nvPr>
            <p:ph type="title"/>
          </p:nvPr>
        </p:nvSpPr>
        <p:spPr/>
        <p:txBody>
          <a:bodyPr/>
          <a:lstStyle/>
          <a:p>
            <a:r>
              <a:rPr lang="en-US" dirty="0" smtClean="0"/>
              <a:t>Recommendation Models</a:t>
            </a:r>
            <a:endParaRPr lang="en-US"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10</a:t>
            </a:fld>
            <a:endParaRPr lang="en-US" dirty="0"/>
          </a:p>
        </p:txBody>
      </p:sp>
      <p:sp>
        <p:nvSpPr>
          <p:cNvPr id="7" name="TextBox 6"/>
          <p:cNvSpPr txBox="1"/>
          <p:nvPr/>
        </p:nvSpPr>
        <p:spPr>
          <a:xfrm>
            <a:off x="471087" y="1386783"/>
            <a:ext cx="8412032" cy="461665"/>
          </a:xfrm>
          <a:prstGeom prst="rect">
            <a:avLst/>
          </a:prstGeom>
          <a:noFill/>
          <a:ln w="28575">
            <a:solidFill>
              <a:srgbClr val="FFC000"/>
            </a:solidFill>
            <a:prstDash val="lgDash"/>
          </a:ln>
        </p:spPr>
        <p:txBody>
          <a:bodyPr wrap="square" rtlCol="0">
            <a:spAutoFit/>
          </a:bodyPr>
          <a:lstStyle/>
          <a:p>
            <a:r>
              <a:rPr lang="en-US" sz="2000" b="1" dirty="0" smtClean="0"/>
              <a:t>Observation 1</a:t>
            </a:r>
            <a:r>
              <a:rPr lang="en-US" sz="2400" b="1" dirty="0" smtClean="0"/>
              <a:t>: </a:t>
            </a:r>
            <a:r>
              <a:rPr lang="en-US" sz="2400" dirty="0" smtClean="0"/>
              <a:t>Different meta-paths may have different importance</a:t>
            </a:r>
            <a:endParaRPr lang="en-US" sz="2400" dirty="0"/>
          </a:p>
        </p:txBody>
      </p:sp>
      <p:sp>
        <p:nvSpPr>
          <p:cNvPr id="9" name="TextBox 8"/>
          <p:cNvSpPr txBox="1"/>
          <p:nvPr/>
        </p:nvSpPr>
        <p:spPr>
          <a:xfrm>
            <a:off x="471087" y="1953183"/>
            <a:ext cx="4817601" cy="523220"/>
          </a:xfrm>
          <a:prstGeom prst="rect">
            <a:avLst/>
          </a:prstGeom>
          <a:noFill/>
        </p:spPr>
        <p:txBody>
          <a:bodyPr wrap="none" rtlCol="0">
            <a:spAutoFit/>
          </a:bodyPr>
          <a:lstStyle/>
          <a:p>
            <a:r>
              <a:rPr lang="en-US" sz="2800" dirty="0" smtClean="0"/>
              <a:t>Global Recommendation Model</a:t>
            </a:r>
            <a:endParaRPr lang="en-US" sz="2800" dirty="0"/>
          </a:p>
        </p:txBody>
      </p:sp>
      <p:sp>
        <p:nvSpPr>
          <p:cNvPr id="53" name="TextBox 52"/>
          <p:cNvSpPr txBox="1"/>
          <p:nvPr/>
        </p:nvSpPr>
        <p:spPr>
          <a:xfrm>
            <a:off x="471087" y="4479175"/>
            <a:ext cx="5708294" cy="523220"/>
          </a:xfrm>
          <a:prstGeom prst="rect">
            <a:avLst/>
          </a:prstGeom>
          <a:noFill/>
        </p:spPr>
        <p:txBody>
          <a:bodyPr wrap="none" rtlCol="0">
            <a:spAutoFit/>
          </a:bodyPr>
          <a:lstStyle/>
          <a:p>
            <a:r>
              <a:rPr lang="en-US" sz="2800" dirty="0" smtClean="0"/>
              <a:t>Personalized Recommendation Model</a:t>
            </a:r>
            <a:endParaRPr lang="en-US" sz="2800" dirty="0"/>
          </a:p>
        </p:txBody>
      </p:sp>
      <p:sp>
        <p:nvSpPr>
          <p:cNvPr id="54" name="TextBox 53"/>
          <p:cNvSpPr txBox="1"/>
          <p:nvPr/>
        </p:nvSpPr>
        <p:spPr>
          <a:xfrm>
            <a:off x="471087" y="3895874"/>
            <a:ext cx="7574485" cy="461665"/>
          </a:xfrm>
          <a:prstGeom prst="rect">
            <a:avLst/>
          </a:prstGeom>
          <a:noFill/>
          <a:ln w="28575">
            <a:solidFill>
              <a:srgbClr val="FFC000"/>
            </a:solidFill>
            <a:prstDash val="lgDash"/>
          </a:ln>
        </p:spPr>
        <p:txBody>
          <a:bodyPr wrap="square" rtlCol="0">
            <a:spAutoFit/>
          </a:bodyPr>
          <a:lstStyle/>
          <a:p>
            <a:pPr algn="just"/>
            <a:r>
              <a:rPr lang="en-US" sz="2000" b="1" dirty="0" smtClean="0"/>
              <a:t>Observation 2</a:t>
            </a:r>
            <a:r>
              <a:rPr lang="en-US" sz="2400" b="1" dirty="0" smtClean="0"/>
              <a:t>: </a:t>
            </a:r>
            <a:r>
              <a:rPr lang="en-US" sz="2400" dirty="0" smtClean="0"/>
              <a:t>Different users may require different models</a:t>
            </a:r>
            <a:endParaRPr lang="en-US" sz="2400" dirty="0"/>
          </a:p>
        </p:txBody>
      </p:sp>
      <p:sp>
        <p:nvSpPr>
          <p:cNvPr id="58" name="TextBox 57"/>
          <p:cNvSpPr txBox="1"/>
          <p:nvPr/>
        </p:nvSpPr>
        <p:spPr>
          <a:xfrm>
            <a:off x="2436836" y="2365395"/>
            <a:ext cx="1432534" cy="369332"/>
          </a:xfrm>
          <a:prstGeom prst="rect">
            <a:avLst/>
          </a:prstGeom>
          <a:noFill/>
        </p:spPr>
        <p:txBody>
          <a:bodyPr wrap="square" rtlCol="0">
            <a:spAutoFit/>
          </a:bodyPr>
          <a:lstStyle/>
          <a:p>
            <a:r>
              <a:rPr lang="en-US" dirty="0" smtClean="0">
                <a:solidFill>
                  <a:schemeClr val="bg1">
                    <a:lumMod val="50000"/>
                  </a:schemeClr>
                </a:solidFill>
              </a:rPr>
              <a:t>ranking score</a:t>
            </a:r>
            <a:endParaRPr lang="en-US" dirty="0">
              <a:solidFill>
                <a:schemeClr val="bg1">
                  <a:lumMod val="50000"/>
                </a:schemeClr>
              </a:solidFill>
            </a:endParaRPr>
          </a:p>
        </p:txBody>
      </p:sp>
      <p:sp>
        <p:nvSpPr>
          <p:cNvPr id="59" name="Rectangle 58"/>
          <p:cNvSpPr/>
          <p:nvPr/>
        </p:nvSpPr>
        <p:spPr>
          <a:xfrm>
            <a:off x="2480441" y="2721887"/>
            <a:ext cx="1345325" cy="72550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450975" y="3428573"/>
            <a:ext cx="2013949" cy="369332"/>
          </a:xfrm>
          <a:prstGeom prst="rect">
            <a:avLst/>
          </a:prstGeom>
          <a:noFill/>
        </p:spPr>
        <p:txBody>
          <a:bodyPr wrap="none" rtlCol="0">
            <a:spAutoFit/>
          </a:bodyPr>
          <a:lstStyle/>
          <a:p>
            <a:r>
              <a:rPr lang="en-US" dirty="0" smtClean="0">
                <a:solidFill>
                  <a:schemeClr val="bg1">
                    <a:lumMod val="50000"/>
                  </a:schemeClr>
                </a:solidFill>
              </a:rPr>
              <a:t>the q-</a:t>
            </a:r>
            <a:r>
              <a:rPr lang="en-US" dirty="0" err="1" smtClean="0">
                <a:solidFill>
                  <a:schemeClr val="bg1">
                    <a:lumMod val="50000"/>
                  </a:schemeClr>
                </a:solidFill>
              </a:rPr>
              <a:t>th</a:t>
            </a:r>
            <a:r>
              <a:rPr lang="en-US" dirty="0" smtClean="0">
                <a:solidFill>
                  <a:schemeClr val="bg1">
                    <a:lumMod val="50000"/>
                  </a:schemeClr>
                </a:solidFill>
              </a:rPr>
              <a:t> meta-path</a:t>
            </a:r>
            <a:endParaRPr lang="en-US" dirty="0">
              <a:solidFill>
                <a:schemeClr val="bg1">
                  <a:lumMod val="50000"/>
                </a:schemeClr>
              </a:solidFill>
            </a:endParaRPr>
          </a:p>
        </p:txBody>
      </p:sp>
      <p:cxnSp>
        <p:nvCxnSpPr>
          <p:cNvPr id="62" name="Straight Connector 61"/>
          <p:cNvCxnSpPr>
            <a:endCxn id="60" idx="1"/>
          </p:cNvCxnSpPr>
          <p:nvPr/>
        </p:nvCxnSpPr>
        <p:spPr>
          <a:xfrm>
            <a:off x="4813738" y="3566278"/>
            <a:ext cx="637237" cy="46961"/>
          </a:xfrm>
          <a:prstGeom prst="line">
            <a:avLst/>
          </a:prstGeom>
        </p:spPr>
        <p:style>
          <a:lnRef idx="3">
            <a:schemeClr val="accent1"/>
          </a:lnRef>
          <a:fillRef idx="0">
            <a:schemeClr val="accent1"/>
          </a:fillRef>
          <a:effectRef idx="2">
            <a:schemeClr val="accent1"/>
          </a:effectRef>
          <a:fontRef idx="minor">
            <a:schemeClr val="tx1"/>
          </a:fontRef>
        </p:style>
      </p:cxnSp>
      <p:sp>
        <p:nvSpPr>
          <p:cNvPr id="65" name="Rectangle 64"/>
          <p:cNvSpPr/>
          <p:nvPr/>
        </p:nvSpPr>
        <p:spPr>
          <a:xfrm>
            <a:off x="5288688" y="2695841"/>
            <a:ext cx="1606098" cy="72550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5132355" y="2318163"/>
            <a:ext cx="2987881" cy="369332"/>
          </a:xfrm>
          <a:prstGeom prst="rect">
            <a:avLst/>
          </a:prstGeom>
          <a:noFill/>
        </p:spPr>
        <p:txBody>
          <a:bodyPr wrap="square" rtlCol="0">
            <a:spAutoFit/>
          </a:bodyPr>
          <a:lstStyle/>
          <a:p>
            <a:r>
              <a:rPr lang="en-US" dirty="0">
                <a:solidFill>
                  <a:schemeClr val="bg1">
                    <a:lumMod val="50000"/>
                  </a:schemeClr>
                </a:solidFill>
              </a:rPr>
              <a:t>f</a:t>
            </a:r>
            <a:r>
              <a:rPr lang="en-US" dirty="0" smtClean="0">
                <a:solidFill>
                  <a:schemeClr val="bg1">
                    <a:lumMod val="50000"/>
                  </a:schemeClr>
                </a:solidFill>
              </a:rPr>
              <a:t>eatures for user</a:t>
            </a:r>
            <a:r>
              <a:rPr lang="en-US" i="1" dirty="0" smtClean="0">
                <a:solidFill>
                  <a:schemeClr val="bg1">
                    <a:lumMod val="50000"/>
                  </a:schemeClr>
                </a:solidFill>
              </a:rPr>
              <a:t> </a:t>
            </a:r>
            <a:r>
              <a:rPr lang="en-US" i="1" dirty="0" err="1" smtClean="0">
                <a:solidFill>
                  <a:schemeClr val="bg1">
                    <a:lumMod val="50000"/>
                  </a:schemeClr>
                </a:solidFill>
              </a:rPr>
              <a:t>i</a:t>
            </a:r>
            <a:r>
              <a:rPr lang="en-US" i="1" dirty="0" smtClean="0">
                <a:solidFill>
                  <a:schemeClr val="bg1">
                    <a:lumMod val="50000"/>
                  </a:schemeClr>
                </a:solidFill>
              </a:rPr>
              <a:t> </a:t>
            </a:r>
            <a:r>
              <a:rPr lang="en-US" dirty="0" smtClean="0">
                <a:solidFill>
                  <a:schemeClr val="bg1">
                    <a:lumMod val="50000"/>
                  </a:schemeClr>
                </a:solidFill>
              </a:rPr>
              <a:t>and item </a:t>
            </a:r>
            <a:r>
              <a:rPr lang="en-US" i="1" dirty="0" smtClean="0">
                <a:solidFill>
                  <a:schemeClr val="bg1">
                    <a:lumMod val="50000"/>
                  </a:schemeClr>
                </a:solidFill>
              </a:rPr>
              <a:t>j</a:t>
            </a:r>
            <a:endParaRPr lang="en-US" i="1" dirty="0">
              <a:solidFill>
                <a:schemeClr val="bg1">
                  <a:lumMod val="50000"/>
                </a:schemeClr>
              </a:solidFill>
            </a:endParaRPr>
          </a:p>
        </p:txBody>
      </p:sp>
      <p:sp>
        <p:nvSpPr>
          <p:cNvPr id="67" name="TextBox 66"/>
          <p:cNvSpPr txBox="1"/>
          <p:nvPr/>
        </p:nvSpPr>
        <p:spPr>
          <a:xfrm>
            <a:off x="3568332" y="6246033"/>
            <a:ext cx="2419840" cy="369332"/>
          </a:xfrm>
          <a:prstGeom prst="rect">
            <a:avLst/>
          </a:prstGeom>
          <a:noFill/>
        </p:spPr>
        <p:txBody>
          <a:bodyPr wrap="square" rtlCol="0">
            <a:spAutoFit/>
          </a:bodyPr>
          <a:lstStyle/>
          <a:p>
            <a:r>
              <a:rPr lang="en-US" dirty="0" smtClean="0">
                <a:solidFill>
                  <a:schemeClr val="bg1">
                    <a:lumMod val="50000"/>
                  </a:schemeClr>
                </a:solidFill>
              </a:rPr>
              <a:t>c total soft user clusters</a:t>
            </a:r>
            <a:endParaRPr lang="en-US" dirty="0">
              <a:solidFill>
                <a:schemeClr val="bg1">
                  <a:lumMod val="50000"/>
                </a:schemeClr>
              </a:solidFill>
            </a:endParaRPr>
          </a:p>
        </p:txBody>
      </p:sp>
      <p:cxnSp>
        <p:nvCxnSpPr>
          <p:cNvPr id="68" name="Straight Connector 67"/>
          <p:cNvCxnSpPr>
            <a:endCxn id="67" idx="1"/>
          </p:cNvCxnSpPr>
          <p:nvPr/>
        </p:nvCxnSpPr>
        <p:spPr>
          <a:xfrm>
            <a:off x="3317234" y="6246033"/>
            <a:ext cx="251098" cy="184666"/>
          </a:xfrm>
          <a:prstGeom prst="line">
            <a:avLst/>
          </a:prstGeom>
        </p:spPr>
        <p:style>
          <a:lnRef idx="3">
            <a:schemeClr val="accent1"/>
          </a:lnRef>
          <a:fillRef idx="0">
            <a:schemeClr val="accent1"/>
          </a:fillRef>
          <a:effectRef idx="2">
            <a:schemeClr val="accent1"/>
          </a:effectRef>
          <a:fontRef idx="minor">
            <a:schemeClr val="tx1"/>
          </a:fontRef>
        </p:style>
      </p:cxnSp>
      <p:sp>
        <p:nvSpPr>
          <p:cNvPr id="72" name="Rectangle 71"/>
          <p:cNvSpPr/>
          <p:nvPr/>
        </p:nvSpPr>
        <p:spPr>
          <a:xfrm>
            <a:off x="3358123" y="5311156"/>
            <a:ext cx="1665822" cy="72550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250848" y="2875911"/>
            <a:ext cx="471604" cy="400110"/>
          </a:xfrm>
          <a:prstGeom prst="rect">
            <a:avLst/>
          </a:prstGeom>
          <a:noFill/>
        </p:spPr>
        <p:txBody>
          <a:bodyPr wrap="none" rtlCol="0">
            <a:spAutoFit/>
          </a:bodyPr>
          <a:lstStyle/>
          <a:p>
            <a:r>
              <a:rPr lang="en-US" sz="2000" dirty="0" smtClean="0"/>
              <a:t>(1)</a:t>
            </a:r>
            <a:endParaRPr lang="en-US" sz="2000" dirty="0"/>
          </a:p>
        </p:txBody>
      </p:sp>
      <p:sp>
        <p:nvSpPr>
          <p:cNvPr id="77" name="TextBox 76"/>
          <p:cNvSpPr txBox="1"/>
          <p:nvPr/>
        </p:nvSpPr>
        <p:spPr>
          <a:xfrm>
            <a:off x="7844919" y="5473854"/>
            <a:ext cx="471604" cy="400110"/>
          </a:xfrm>
          <a:prstGeom prst="rect">
            <a:avLst/>
          </a:prstGeom>
          <a:noFill/>
        </p:spPr>
        <p:txBody>
          <a:bodyPr wrap="none" rtlCol="0">
            <a:spAutoFit/>
          </a:bodyPr>
          <a:lstStyle/>
          <a:p>
            <a:r>
              <a:rPr lang="en-US" sz="2000" dirty="0" smtClean="0"/>
              <a:t>(2)</a:t>
            </a:r>
            <a:endParaRPr lang="en-US" sz="2000" dirty="0"/>
          </a:p>
        </p:txBody>
      </p:sp>
    </p:spTree>
    <p:extLst>
      <p:ext uri="{BB962C8B-B14F-4D97-AF65-F5344CB8AC3E}">
        <p14:creationId xmlns:p14="http://schemas.microsoft.com/office/powerpoint/2010/main" val="2613104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Estimation</a:t>
            </a:r>
            <a:endParaRPr lang="en-US"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11</a:t>
            </a:fld>
            <a:endParaRPr lang="en-US" dirty="0"/>
          </a:p>
        </p:txBody>
      </p:sp>
      <p:sp>
        <p:nvSpPr>
          <p:cNvPr id="9" name="Content Placeholder 2"/>
          <p:cNvSpPr txBox="1">
            <a:spLocks/>
          </p:cNvSpPr>
          <p:nvPr/>
        </p:nvSpPr>
        <p:spPr>
          <a:xfrm>
            <a:off x="434898" y="1398460"/>
            <a:ext cx="8080452" cy="4420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Bayesian personalized ranking </a:t>
            </a:r>
            <a:r>
              <a:rPr lang="en-US" sz="2000" dirty="0" smtClean="0">
                <a:solidFill>
                  <a:srgbClr val="0070C0"/>
                </a:solidFill>
                <a:latin typeface="Baskerville Old Face" panose="02020602080505020303" pitchFamily="18" charset="0"/>
              </a:rPr>
              <a:t>(</a:t>
            </a:r>
            <a:r>
              <a:rPr lang="en-US" sz="2000" dirty="0" err="1" smtClean="0">
                <a:solidFill>
                  <a:srgbClr val="0070C0"/>
                </a:solidFill>
                <a:latin typeface="Baskerville Old Face" panose="02020602080505020303" pitchFamily="18" charset="0"/>
              </a:rPr>
              <a:t>Rendle</a:t>
            </a:r>
            <a:r>
              <a:rPr lang="en-US" sz="2000" dirty="0" smtClean="0">
                <a:solidFill>
                  <a:srgbClr val="0070C0"/>
                </a:solidFill>
                <a:latin typeface="Baskerville Old Face" panose="02020602080505020303" pitchFamily="18" charset="0"/>
              </a:rPr>
              <a:t> UAI’09)</a:t>
            </a:r>
          </a:p>
          <a:p>
            <a:pPr algn="just"/>
            <a:r>
              <a:rPr lang="en-US" dirty="0" smtClean="0"/>
              <a:t>Objective function</a:t>
            </a:r>
          </a:p>
          <a:p>
            <a:pPr algn="just"/>
            <a:endParaRPr lang="en-US" dirty="0"/>
          </a:p>
          <a:p>
            <a:pPr algn="just"/>
            <a:endParaRPr lang="en-US" dirty="0" smtClean="0"/>
          </a:p>
          <a:p>
            <a:pPr algn="just"/>
            <a:endParaRPr lang="en-US" dirty="0"/>
          </a:p>
        </p:txBody>
      </p:sp>
      <p:pic>
        <p:nvPicPr>
          <p:cNvPr id="10" name="Content Placeholder 4"/>
          <p:cNvPicPr>
            <a:picLocks noChangeAspect="1"/>
          </p:cNvPicPr>
          <p:nvPr/>
        </p:nvPicPr>
        <p:blipFill>
          <a:blip r:embed="rId2"/>
          <a:stretch>
            <a:fillRect/>
          </a:stretch>
        </p:blipFill>
        <p:spPr>
          <a:xfrm>
            <a:off x="2450853" y="2589405"/>
            <a:ext cx="5162550" cy="80962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750340" y="2753574"/>
                <a:ext cx="700513" cy="481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i="0" smtClean="0">
                                  <a:latin typeface="Cambria Math" panose="02040503050406030204" pitchFamily="18" charset="0"/>
                                </a:rPr>
                                <m:t>min</m:t>
                              </m:r>
                            </m:e>
                            <m:lim>
                              <m:r>
                                <m:rPr>
                                  <m:sty m:val="p"/>
                                </m:rPr>
                                <a:rPr lang="en-US" sz="2400" b="0" i="0" smtClean="0">
                                  <a:latin typeface="Cambria Math" panose="02040503050406030204" pitchFamily="18" charset="0"/>
                                </a:rPr>
                                <m:t>Θ</m:t>
                              </m:r>
                            </m:lim>
                          </m:limLow>
                        </m:fName>
                        <m:e>
                          <m:r>
                            <a:rPr lang="en-US" sz="2400" b="0" i="1" smtClean="0">
                              <a:latin typeface="Cambria Math" panose="02040503050406030204" pitchFamily="18" charset="0"/>
                            </a:rPr>
                            <m:t> </m:t>
                          </m:r>
                        </m:e>
                      </m:func>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750340" y="2753574"/>
                <a:ext cx="700513" cy="481286"/>
              </a:xfrm>
              <a:prstGeom prst="rect">
                <a:avLst/>
              </a:prstGeom>
              <a:blipFill rotWithShape="0">
                <a:blip r:embed="rId3"/>
                <a:stretch>
                  <a:fillRect l="-9565" b="-15190"/>
                </a:stretch>
              </a:blipFill>
            </p:spPr>
            <p:txBody>
              <a:bodyPr/>
              <a:lstStyle/>
              <a:p>
                <a:r>
                  <a:rPr lang="en-US">
                    <a:noFill/>
                  </a:rPr>
                  <a:t> </a:t>
                </a:r>
              </a:p>
            </p:txBody>
          </p:sp>
        </mc:Fallback>
      </mc:AlternateContent>
      <p:sp>
        <p:nvSpPr>
          <p:cNvPr id="12" name="TextBox 11"/>
          <p:cNvSpPr txBox="1"/>
          <p:nvPr/>
        </p:nvSpPr>
        <p:spPr>
          <a:xfrm>
            <a:off x="4939816" y="1978181"/>
            <a:ext cx="1771639" cy="369332"/>
          </a:xfrm>
          <a:prstGeom prst="rect">
            <a:avLst/>
          </a:prstGeom>
          <a:noFill/>
        </p:spPr>
        <p:txBody>
          <a:bodyPr wrap="none" rtlCol="0">
            <a:spAutoFit/>
          </a:bodyPr>
          <a:lstStyle/>
          <a:p>
            <a:r>
              <a:rPr lang="en-US" dirty="0" smtClean="0"/>
              <a:t>sigmoid function</a:t>
            </a:r>
            <a:endParaRPr lang="en-US" dirty="0"/>
          </a:p>
        </p:txBody>
      </p:sp>
      <p:cxnSp>
        <p:nvCxnSpPr>
          <p:cNvPr id="13" name="Straight Connector 12"/>
          <p:cNvCxnSpPr/>
          <p:nvPr/>
        </p:nvCxnSpPr>
        <p:spPr>
          <a:xfrm flipH="1">
            <a:off x="4430535" y="2291973"/>
            <a:ext cx="509281" cy="45200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6711455" y="1896252"/>
            <a:ext cx="1803895" cy="555995"/>
          </a:xfrm>
          <a:prstGeom prst="rect">
            <a:avLst/>
          </a:prstGeom>
        </p:spPr>
      </p:pic>
      <p:sp>
        <p:nvSpPr>
          <p:cNvPr id="15" name="Rectangle 14"/>
          <p:cNvSpPr/>
          <p:nvPr/>
        </p:nvSpPr>
        <p:spPr>
          <a:xfrm>
            <a:off x="3151366" y="2654153"/>
            <a:ext cx="969078" cy="72550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3042589" y="3337844"/>
                <a:ext cx="3888789" cy="646331"/>
              </a:xfrm>
              <a:prstGeom prst="rect">
                <a:avLst/>
              </a:prstGeom>
              <a:noFill/>
            </p:spPr>
            <p:txBody>
              <a:bodyPr wrap="square" rtlCol="0">
                <a:spAutoFit/>
              </a:bodyPr>
              <a:lstStyle/>
              <a:p>
                <a:r>
                  <a:rPr lang="en-US" dirty="0" smtClean="0">
                    <a:solidFill>
                      <a:schemeClr val="bg1">
                        <a:lumMod val="50000"/>
                      </a:schemeClr>
                    </a:solidFill>
                  </a:rPr>
                  <a:t>for each correctly ranked item pair</a:t>
                </a:r>
              </a:p>
              <a:p>
                <a:r>
                  <a:rPr lang="en-US" dirty="0" smtClean="0">
                    <a:solidFill>
                      <a:schemeClr val="bg1">
                        <a:lumMod val="50000"/>
                      </a:schemeClr>
                    </a:solidFill>
                  </a:rPr>
                  <a:t>i.e., </a:t>
                </a:r>
                <a14:m>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𝑢</m:t>
                        </m:r>
                      </m:e>
                      <m:sub>
                        <m:r>
                          <a:rPr lang="en-US" b="0" i="1" smtClean="0">
                            <a:solidFill>
                              <a:schemeClr val="bg1">
                                <a:lumMod val="50000"/>
                              </a:schemeClr>
                            </a:solidFill>
                            <a:latin typeface="Cambria Math" panose="02040503050406030204" pitchFamily="18" charset="0"/>
                          </a:rPr>
                          <m:t>𝑖</m:t>
                        </m:r>
                      </m:sub>
                    </m:sSub>
                  </m:oMath>
                </a14:m>
                <a:r>
                  <a:rPr lang="en-US" dirty="0" smtClean="0">
                    <a:solidFill>
                      <a:schemeClr val="bg1">
                        <a:lumMod val="50000"/>
                      </a:schemeClr>
                    </a:solidFill>
                  </a:rPr>
                  <a:t> gave feedback to </a:t>
                </a:r>
                <a14:m>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𝑒</m:t>
                        </m:r>
                      </m:e>
                      <m:sub>
                        <m:r>
                          <a:rPr lang="en-US" b="0" i="1" smtClean="0">
                            <a:solidFill>
                              <a:schemeClr val="bg1">
                                <a:lumMod val="50000"/>
                              </a:schemeClr>
                            </a:solidFill>
                            <a:latin typeface="Cambria Math" panose="02040503050406030204" pitchFamily="18" charset="0"/>
                          </a:rPr>
                          <m:t>𝑎</m:t>
                        </m:r>
                      </m:sub>
                    </m:sSub>
                  </m:oMath>
                </a14:m>
                <a:r>
                  <a:rPr lang="en-US" dirty="0" smtClean="0">
                    <a:solidFill>
                      <a:schemeClr val="bg1">
                        <a:lumMod val="50000"/>
                      </a:schemeClr>
                    </a:solidFill>
                  </a:rPr>
                  <a:t> but not </a:t>
                </a:r>
                <a14:m>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𝑒</m:t>
                        </m:r>
                      </m:e>
                      <m:sub>
                        <m:r>
                          <a:rPr lang="en-US" b="0" i="1" smtClean="0">
                            <a:solidFill>
                              <a:schemeClr val="bg1">
                                <a:lumMod val="50000"/>
                              </a:schemeClr>
                            </a:solidFill>
                            <a:latin typeface="Cambria Math" panose="02040503050406030204" pitchFamily="18" charset="0"/>
                          </a:rPr>
                          <m:t>𝑏</m:t>
                        </m:r>
                      </m:sub>
                    </m:sSub>
                  </m:oMath>
                </a14:m>
                <a:endParaRPr lang="en-US" dirty="0" smtClean="0">
                  <a:solidFill>
                    <a:schemeClr val="bg1">
                      <a:lumMod val="5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042589" y="3337844"/>
                <a:ext cx="3888789" cy="646331"/>
              </a:xfrm>
              <a:prstGeom prst="rect">
                <a:avLst/>
              </a:prstGeom>
              <a:blipFill rotWithShape="0">
                <a:blip r:embed="rId5"/>
                <a:stretch>
                  <a:fillRect l="-1254" t="-5660" b="-14151"/>
                </a:stretch>
              </a:blipFill>
            </p:spPr>
            <p:txBody>
              <a:bodyPr/>
              <a:lstStyle/>
              <a:p>
                <a:r>
                  <a:rPr lang="en-US">
                    <a:noFill/>
                  </a:rPr>
                  <a:t> </a:t>
                </a:r>
              </a:p>
            </p:txBody>
          </p:sp>
        </mc:Fallback>
      </mc:AlternateContent>
      <p:sp>
        <p:nvSpPr>
          <p:cNvPr id="17" name="Rounded Rectangle 16"/>
          <p:cNvSpPr/>
          <p:nvPr/>
        </p:nvSpPr>
        <p:spPr>
          <a:xfrm>
            <a:off x="115614" y="4385925"/>
            <a:ext cx="2538879" cy="1460938"/>
          </a:xfrm>
          <a:prstGeom prst="roundRect">
            <a:avLst/>
          </a:prstGeom>
          <a:gradFill>
            <a:gsLst>
              <a:gs pos="0">
                <a:schemeClr val="accent1">
                  <a:lumMod val="60000"/>
                  <a:lumOff val="40000"/>
                </a:schemeClr>
              </a:gs>
              <a:gs pos="100000">
                <a:schemeClr val="accent1">
                  <a:lumMod val="75000"/>
                </a:schemeClr>
              </a:gs>
            </a:gsLst>
          </a:gra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Soft cluster users with NMF + k-means</a:t>
            </a:r>
            <a:endParaRPr lang="en-US" sz="2000" b="1" dirty="0">
              <a:effectLst>
                <a:outerShdw blurRad="38100" dist="38100" dir="2700000" algn="tl">
                  <a:srgbClr val="000000">
                    <a:alpha val="43137"/>
                  </a:srgbClr>
                </a:outerShdw>
              </a:effectLst>
            </a:endParaRPr>
          </a:p>
        </p:txBody>
      </p:sp>
      <p:sp>
        <p:nvSpPr>
          <p:cNvPr id="18" name="Rounded Rectangle 17"/>
          <p:cNvSpPr/>
          <p:nvPr/>
        </p:nvSpPr>
        <p:spPr>
          <a:xfrm>
            <a:off x="3327243" y="4411388"/>
            <a:ext cx="2469931" cy="1460938"/>
          </a:xfrm>
          <a:prstGeom prst="roundRect">
            <a:avLst/>
          </a:prstGeom>
          <a:gradFill>
            <a:gsLst>
              <a:gs pos="0">
                <a:schemeClr val="accent1">
                  <a:lumMod val="60000"/>
                  <a:lumOff val="40000"/>
                </a:schemeClr>
              </a:gs>
              <a:gs pos="100000">
                <a:schemeClr val="accent1">
                  <a:lumMod val="75000"/>
                </a:schemeClr>
              </a:gs>
            </a:gsLst>
          </a:gra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For each user cluster, learn one model with Eq. (3)</a:t>
            </a:r>
            <a:endParaRPr lang="en-US" sz="2000" b="1" dirty="0">
              <a:effectLst>
                <a:outerShdw blurRad="38100" dist="38100" dir="2700000" algn="tl">
                  <a:srgbClr val="000000">
                    <a:alpha val="43137"/>
                  </a:srgbClr>
                </a:outerShdw>
              </a:effectLst>
            </a:endParaRPr>
          </a:p>
        </p:txBody>
      </p:sp>
      <p:sp>
        <p:nvSpPr>
          <p:cNvPr id="19" name="Rounded Rectangle 18"/>
          <p:cNvSpPr/>
          <p:nvPr/>
        </p:nvSpPr>
        <p:spPr>
          <a:xfrm>
            <a:off x="6469925" y="4378600"/>
            <a:ext cx="2537441" cy="1460938"/>
          </a:xfrm>
          <a:prstGeom prst="roundRect">
            <a:avLst/>
          </a:prstGeom>
          <a:gradFill>
            <a:gsLst>
              <a:gs pos="0">
                <a:schemeClr val="accent1">
                  <a:lumMod val="60000"/>
                  <a:lumOff val="40000"/>
                </a:schemeClr>
              </a:gs>
              <a:gs pos="100000">
                <a:schemeClr val="accent1">
                  <a:lumMod val="75000"/>
                </a:schemeClr>
              </a:gs>
            </a:gsLst>
          </a:gra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Generate personalized model for each user on the fly with Eq. (2)</a:t>
            </a:r>
            <a:endParaRPr lang="en-US" sz="2000" b="1" dirty="0">
              <a:effectLst>
                <a:outerShdw blurRad="38100" dist="38100" dir="2700000" algn="tl">
                  <a:srgbClr val="000000">
                    <a:alpha val="43137"/>
                  </a:srgbClr>
                </a:outerShdw>
              </a:effectLst>
            </a:endParaRPr>
          </a:p>
        </p:txBody>
      </p:sp>
      <p:sp>
        <p:nvSpPr>
          <p:cNvPr id="20" name="Right Arrow 19"/>
          <p:cNvSpPr/>
          <p:nvPr/>
        </p:nvSpPr>
        <p:spPr>
          <a:xfrm>
            <a:off x="2746990" y="4899541"/>
            <a:ext cx="533159" cy="4613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Right Arrow 20"/>
          <p:cNvSpPr/>
          <p:nvPr/>
        </p:nvSpPr>
        <p:spPr>
          <a:xfrm>
            <a:off x="5866970" y="4910278"/>
            <a:ext cx="533159" cy="4613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TextBox 21"/>
          <p:cNvSpPr txBox="1"/>
          <p:nvPr/>
        </p:nvSpPr>
        <p:spPr>
          <a:xfrm>
            <a:off x="7791816" y="2753574"/>
            <a:ext cx="471604" cy="400110"/>
          </a:xfrm>
          <a:prstGeom prst="rect">
            <a:avLst/>
          </a:prstGeom>
          <a:noFill/>
        </p:spPr>
        <p:txBody>
          <a:bodyPr wrap="none" rtlCol="0">
            <a:spAutoFit/>
          </a:bodyPr>
          <a:lstStyle/>
          <a:p>
            <a:r>
              <a:rPr lang="en-US" sz="2000" dirty="0" smtClean="0"/>
              <a:t>(3)</a:t>
            </a:r>
            <a:endParaRPr lang="en-US" sz="2000" dirty="0"/>
          </a:p>
        </p:txBody>
      </p:sp>
      <p:sp>
        <p:nvSpPr>
          <p:cNvPr id="23" name="Rectangle 22"/>
          <p:cNvSpPr/>
          <p:nvPr/>
        </p:nvSpPr>
        <p:spPr>
          <a:xfrm>
            <a:off x="1672882" y="5950583"/>
            <a:ext cx="6065763" cy="461665"/>
          </a:xfrm>
          <a:prstGeom prst="rect">
            <a:avLst/>
          </a:prstGeom>
        </p:spPr>
        <p:txBody>
          <a:bodyPr wrap="none">
            <a:spAutoFit/>
          </a:bodyPr>
          <a:lstStyle/>
          <a:p>
            <a:r>
              <a:rPr lang="en-US" sz="2400" dirty="0" smtClean="0"/>
              <a:t>Learning Personalized </a:t>
            </a:r>
            <a:r>
              <a:rPr lang="en-US" sz="2400" dirty="0"/>
              <a:t>Recommendation Model</a:t>
            </a:r>
          </a:p>
        </p:txBody>
      </p:sp>
    </p:spTree>
    <p:extLst>
      <p:ext uri="{BB962C8B-B14F-4D97-AF65-F5344CB8AC3E}">
        <p14:creationId xmlns:p14="http://schemas.microsoft.com/office/powerpoint/2010/main" val="19649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3" name="Content Placeholder 2"/>
          <p:cNvSpPr>
            <a:spLocks noGrp="1"/>
          </p:cNvSpPr>
          <p:nvPr>
            <p:ph idx="1"/>
          </p:nvPr>
        </p:nvSpPr>
        <p:spPr>
          <a:xfrm>
            <a:off x="628650" y="1388962"/>
            <a:ext cx="7886700" cy="5157611"/>
          </a:xfrm>
        </p:spPr>
        <p:txBody>
          <a:bodyPr>
            <a:normAutofit/>
          </a:bodyPr>
          <a:lstStyle/>
          <a:p>
            <a:r>
              <a:rPr lang="en-US" dirty="0" smtClean="0"/>
              <a:t>Datasets</a:t>
            </a:r>
          </a:p>
          <a:p>
            <a:endParaRPr lang="en-US" dirty="0"/>
          </a:p>
          <a:p>
            <a:endParaRPr lang="en-US" dirty="0" smtClean="0"/>
          </a:p>
          <a:p>
            <a:endParaRPr lang="en-US" dirty="0"/>
          </a:p>
          <a:p>
            <a:r>
              <a:rPr lang="en-US" dirty="0" smtClean="0"/>
              <a:t>Comparison methods:</a:t>
            </a:r>
          </a:p>
          <a:p>
            <a:pPr lvl="1" algn="just"/>
            <a:r>
              <a:rPr lang="en-US" dirty="0" smtClean="0">
                <a:solidFill>
                  <a:srgbClr val="0070C0"/>
                </a:solidFill>
              </a:rPr>
              <a:t>Popularity:</a:t>
            </a:r>
            <a:r>
              <a:rPr lang="en-US" dirty="0" smtClean="0"/>
              <a:t> recommend </a:t>
            </a:r>
            <a:r>
              <a:rPr lang="en-US" dirty="0"/>
              <a:t>the most popular items to </a:t>
            </a:r>
            <a:r>
              <a:rPr lang="en-US" dirty="0" smtClean="0"/>
              <a:t>users</a:t>
            </a:r>
          </a:p>
          <a:p>
            <a:pPr lvl="1" algn="just"/>
            <a:r>
              <a:rPr lang="en-US" dirty="0" smtClean="0">
                <a:solidFill>
                  <a:srgbClr val="0070C0"/>
                </a:solidFill>
              </a:rPr>
              <a:t>Co-click:</a:t>
            </a:r>
            <a:r>
              <a:rPr lang="en-US" dirty="0" smtClean="0"/>
              <a:t> conditional </a:t>
            </a:r>
            <a:r>
              <a:rPr lang="en-US" dirty="0"/>
              <a:t>probabilities between items</a:t>
            </a:r>
            <a:endParaRPr lang="en-US" dirty="0" smtClean="0"/>
          </a:p>
          <a:p>
            <a:pPr lvl="1" algn="just"/>
            <a:r>
              <a:rPr lang="en-US" dirty="0" smtClean="0">
                <a:solidFill>
                  <a:srgbClr val="0070C0"/>
                </a:solidFill>
              </a:rPr>
              <a:t>NMF:</a:t>
            </a:r>
            <a:r>
              <a:rPr lang="en-US" dirty="0" smtClean="0"/>
              <a:t> non-negative </a:t>
            </a:r>
            <a:r>
              <a:rPr lang="en-US" dirty="0"/>
              <a:t>matrix factorization </a:t>
            </a:r>
            <a:r>
              <a:rPr lang="en-US" dirty="0" smtClean="0"/>
              <a:t>on user feedback</a:t>
            </a:r>
          </a:p>
          <a:p>
            <a:pPr lvl="1" algn="just"/>
            <a:r>
              <a:rPr lang="en-US" dirty="0" smtClean="0">
                <a:solidFill>
                  <a:srgbClr val="0070C0"/>
                </a:solidFill>
              </a:rPr>
              <a:t>Hybrid-SVM:</a:t>
            </a:r>
            <a:r>
              <a:rPr lang="en-US" dirty="0" smtClean="0"/>
              <a:t> use Rank-SVM with plain features (utilize both user feedback and information network)</a:t>
            </a:r>
          </a:p>
        </p:txBody>
      </p:sp>
      <p:sp>
        <p:nvSpPr>
          <p:cNvPr id="4" name="Slide Number Placeholder 3"/>
          <p:cNvSpPr>
            <a:spLocks noGrp="1"/>
          </p:cNvSpPr>
          <p:nvPr>
            <p:ph type="sldNum" sz="quarter" idx="12"/>
          </p:nvPr>
        </p:nvSpPr>
        <p:spPr/>
        <p:txBody>
          <a:bodyPr/>
          <a:lstStyle/>
          <a:p>
            <a:fld id="{C886FC5B-EFF1-4312-B179-01A9DDD914E2}"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950013" y="2007220"/>
            <a:ext cx="7243973" cy="1109662"/>
          </a:xfrm>
          <a:prstGeom prst="rect">
            <a:avLst/>
          </a:prstGeom>
        </p:spPr>
      </p:pic>
    </p:spTree>
    <p:extLst>
      <p:ext uri="{BB962C8B-B14F-4D97-AF65-F5344CB8AC3E}">
        <p14:creationId xmlns:p14="http://schemas.microsoft.com/office/powerpoint/2010/main" val="1162028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13</a:t>
            </a:fld>
            <a:endParaRPr lang="en-US" dirty="0"/>
          </a:p>
        </p:txBody>
      </p:sp>
      <p:sp>
        <p:nvSpPr>
          <p:cNvPr id="3" name="TextBox 2"/>
          <p:cNvSpPr txBox="1"/>
          <p:nvPr/>
        </p:nvSpPr>
        <p:spPr>
          <a:xfrm>
            <a:off x="1289783" y="5074316"/>
            <a:ext cx="6649710" cy="830997"/>
          </a:xfrm>
          <a:prstGeom prst="rect">
            <a:avLst/>
          </a:prstGeom>
          <a:noFill/>
          <a:ln w="38100">
            <a:solidFill>
              <a:schemeClr val="accent6"/>
            </a:solidFill>
          </a:ln>
        </p:spPr>
        <p:txBody>
          <a:bodyPr wrap="square" rtlCol="0">
            <a:spAutoFit/>
          </a:bodyPr>
          <a:lstStyle/>
          <a:p>
            <a:r>
              <a:rPr lang="en-US" sz="2400" dirty="0" err="1" smtClean="0"/>
              <a:t>HeteRec</a:t>
            </a:r>
            <a:r>
              <a:rPr lang="en-US" sz="2400" dirty="0" smtClean="0"/>
              <a:t> personalized recommendation (</a:t>
            </a:r>
            <a:r>
              <a:rPr lang="en-US" sz="2400" dirty="0" err="1" smtClean="0"/>
              <a:t>HeteRec</a:t>
            </a:r>
            <a:r>
              <a:rPr lang="en-US" sz="2400" dirty="0" smtClean="0"/>
              <a:t>-p) provides the best recommendation results</a:t>
            </a:r>
            <a:endParaRPr lang="en-US" sz="2400" dirty="0"/>
          </a:p>
        </p:txBody>
      </p:sp>
      <p:pic>
        <p:nvPicPr>
          <p:cNvPr id="6" name="Picture 5"/>
          <p:cNvPicPr>
            <a:picLocks noChangeAspect="1"/>
          </p:cNvPicPr>
          <p:nvPr/>
        </p:nvPicPr>
        <p:blipFill>
          <a:blip r:embed="rId2"/>
          <a:stretch>
            <a:fillRect/>
          </a:stretch>
        </p:blipFill>
        <p:spPr>
          <a:xfrm>
            <a:off x="71626" y="2227894"/>
            <a:ext cx="9021872" cy="2004860"/>
          </a:xfrm>
          <a:prstGeom prst="rect">
            <a:avLst/>
          </a:prstGeom>
        </p:spPr>
      </p:pic>
    </p:spTree>
    <p:extLst>
      <p:ext uri="{BB962C8B-B14F-4D97-AF65-F5344CB8AC3E}">
        <p14:creationId xmlns:p14="http://schemas.microsoft.com/office/powerpoint/2010/main" val="1752697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31" y="150966"/>
            <a:ext cx="8236570" cy="1382961"/>
          </a:xfrm>
        </p:spPr>
        <p:txBody>
          <a:bodyPr>
            <a:normAutofit/>
          </a:bodyPr>
          <a:lstStyle/>
          <a:p>
            <a:r>
              <a:rPr lang="en-US" sz="4000" dirty="0" smtClean="0"/>
              <a:t>Performance under Different Scenarios</a:t>
            </a:r>
            <a:endParaRPr lang="en-US" sz="4000"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14</a:t>
            </a:fld>
            <a:endParaRPr lang="en-US" dirty="0"/>
          </a:p>
        </p:txBody>
      </p:sp>
      <p:sp>
        <p:nvSpPr>
          <p:cNvPr id="6" name="TextBox 5"/>
          <p:cNvSpPr txBox="1"/>
          <p:nvPr/>
        </p:nvSpPr>
        <p:spPr>
          <a:xfrm>
            <a:off x="225702" y="5248355"/>
            <a:ext cx="8685628" cy="1107996"/>
          </a:xfrm>
          <a:prstGeom prst="rect">
            <a:avLst/>
          </a:prstGeom>
          <a:noFill/>
          <a:ln w="38100">
            <a:solidFill>
              <a:schemeClr val="accent6"/>
            </a:solidFill>
          </a:ln>
        </p:spPr>
        <p:txBody>
          <a:bodyPr wrap="square" rtlCol="0">
            <a:spAutoFit/>
          </a:bodyPr>
          <a:lstStyle/>
          <a:p>
            <a:r>
              <a:rPr lang="en-US" sz="2200" dirty="0" err="1" smtClean="0"/>
              <a:t>HeteRec</a:t>
            </a:r>
            <a:r>
              <a:rPr lang="en-US" sz="2200" dirty="0" smtClean="0"/>
              <a:t>–p consistently outperform other methods in different scenarios</a:t>
            </a:r>
          </a:p>
          <a:p>
            <a:pPr lvl="1"/>
            <a:r>
              <a:rPr lang="en-US" sz="2200" dirty="0" smtClean="0"/>
              <a:t>better recommendation results if users provide more feedback</a:t>
            </a:r>
          </a:p>
          <a:p>
            <a:pPr lvl="1"/>
            <a:r>
              <a:rPr lang="en-US" sz="2200" dirty="0" smtClean="0"/>
              <a:t>better recommendation for users who like less popular items</a:t>
            </a:r>
            <a:endParaRPr lang="en-US" sz="2200" dirty="0"/>
          </a:p>
        </p:txBody>
      </p:sp>
      <p:grpSp>
        <p:nvGrpSpPr>
          <p:cNvPr id="10" name="Group 9"/>
          <p:cNvGrpSpPr/>
          <p:nvPr/>
        </p:nvGrpSpPr>
        <p:grpSpPr>
          <a:xfrm>
            <a:off x="0" y="1046034"/>
            <a:ext cx="9144000" cy="4196464"/>
            <a:chOff x="0" y="1046034"/>
            <a:chExt cx="9144000" cy="4196464"/>
          </a:xfrm>
        </p:grpSpPr>
        <p:grpSp>
          <p:nvGrpSpPr>
            <p:cNvPr id="9" name="Group 8"/>
            <p:cNvGrpSpPr/>
            <p:nvPr/>
          </p:nvGrpSpPr>
          <p:grpSpPr>
            <a:xfrm>
              <a:off x="0" y="1046034"/>
              <a:ext cx="9144000" cy="4196464"/>
              <a:chOff x="0" y="1046034"/>
              <a:chExt cx="9144000" cy="4196464"/>
            </a:xfrm>
          </p:grpSpPr>
          <p:pic>
            <p:nvPicPr>
              <p:cNvPr id="5" name="Picture 4"/>
              <p:cNvPicPr>
                <a:picLocks noChangeAspect="1"/>
              </p:cNvPicPr>
              <p:nvPr/>
            </p:nvPicPr>
            <p:blipFill>
              <a:blip r:embed="rId2"/>
              <a:stretch>
                <a:fillRect/>
              </a:stretch>
            </p:blipFill>
            <p:spPr>
              <a:xfrm>
                <a:off x="0" y="1046034"/>
                <a:ext cx="9144000" cy="4196464"/>
              </a:xfrm>
              <a:prstGeom prst="rect">
                <a:avLst/>
              </a:prstGeom>
            </p:spPr>
          </p:pic>
          <p:sp>
            <p:nvSpPr>
              <p:cNvPr id="7" name="TextBox 6"/>
              <p:cNvSpPr txBox="1"/>
              <p:nvPr/>
            </p:nvSpPr>
            <p:spPr>
              <a:xfrm>
                <a:off x="2054087" y="1381622"/>
                <a:ext cx="306494" cy="369332"/>
              </a:xfrm>
              <a:prstGeom prst="rect">
                <a:avLst/>
              </a:prstGeom>
              <a:noFill/>
            </p:spPr>
            <p:txBody>
              <a:bodyPr wrap="none" rtlCol="0">
                <a:spAutoFit/>
              </a:bodyPr>
              <a:lstStyle/>
              <a:p>
                <a:r>
                  <a:rPr lang="en-US" dirty="0" smtClean="0"/>
                  <a:t>p</a:t>
                </a:r>
                <a:endParaRPr lang="en-US" dirty="0"/>
              </a:p>
            </p:txBody>
          </p:sp>
          <p:sp>
            <p:nvSpPr>
              <p:cNvPr id="8" name="TextBox 7"/>
              <p:cNvSpPr txBox="1"/>
              <p:nvPr/>
            </p:nvSpPr>
            <p:spPr>
              <a:xfrm>
                <a:off x="8355509" y="1388248"/>
                <a:ext cx="306494" cy="369332"/>
              </a:xfrm>
              <a:prstGeom prst="rect">
                <a:avLst/>
              </a:prstGeom>
              <a:noFill/>
            </p:spPr>
            <p:txBody>
              <a:bodyPr wrap="none" rtlCol="0">
                <a:spAutoFit/>
              </a:bodyPr>
              <a:lstStyle/>
              <a:p>
                <a:r>
                  <a:rPr lang="en-US" dirty="0" smtClean="0"/>
                  <a:t>p</a:t>
                </a:r>
                <a:endParaRPr lang="en-US" dirty="0"/>
              </a:p>
            </p:txBody>
          </p:sp>
        </p:grpSp>
        <p:sp>
          <p:nvSpPr>
            <p:cNvPr id="3" name="TextBox 2"/>
            <p:cNvSpPr txBox="1"/>
            <p:nvPr/>
          </p:nvSpPr>
          <p:spPr>
            <a:xfrm>
              <a:off x="6136983" y="4146115"/>
              <a:ext cx="591829" cy="257122"/>
            </a:xfrm>
            <a:prstGeom prst="rect">
              <a:avLst/>
            </a:prstGeom>
            <a:solidFill>
              <a:schemeClr val="bg1"/>
            </a:solidFill>
          </p:spPr>
          <p:txBody>
            <a:bodyPr wrap="none" rtlCol="0">
              <a:spAutoFit/>
            </a:bodyPr>
            <a:lstStyle/>
            <a:p>
              <a:pPr>
                <a:lnSpc>
                  <a:spcPct val="50000"/>
                </a:lnSpc>
              </a:pPr>
              <a:r>
                <a:rPr lang="en-US" dirty="0" smtClean="0"/>
                <a:t>user</a:t>
              </a:r>
              <a:endParaRPr lang="en-US" dirty="0"/>
            </a:p>
          </p:txBody>
        </p:sp>
      </p:grpSp>
    </p:spTree>
    <p:extLst>
      <p:ext uri="{BB962C8B-B14F-4D97-AF65-F5344CB8AC3E}">
        <p14:creationId xmlns:p14="http://schemas.microsoft.com/office/powerpoint/2010/main" val="3288358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Contributions</a:t>
            </a:r>
            <a:endParaRPr lang="en-US" sz="3200" dirty="0"/>
          </a:p>
        </p:txBody>
      </p:sp>
      <p:sp>
        <p:nvSpPr>
          <p:cNvPr id="3" name="Content Placeholder 2"/>
          <p:cNvSpPr>
            <a:spLocks noGrp="1"/>
          </p:cNvSpPr>
          <p:nvPr>
            <p:ph idx="1"/>
          </p:nvPr>
        </p:nvSpPr>
        <p:spPr>
          <a:xfrm>
            <a:off x="628650" y="1308641"/>
            <a:ext cx="7886700" cy="4643036"/>
          </a:xfrm>
        </p:spPr>
        <p:txBody>
          <a:bodyPr/>
          <a:lstStyle/>
          <a:p>
            <a:pPr algn="just"/>
            <a:r>
              <a:rPr lang="en-US" dirty="0" smtClean="0"/>
              <a:t>Propose </a:t>
            </a:r>
            <a:r>
              <a:rPr lang="en-US" dirty="0" smtClean="0">
                <a:solidFill>
                  <a:srgbClr val="0070C0"/>
                </a:solidFill>
              </a:rPr>
              <a:t>latent representations </a:t>
            </a:r>
            <a:r>
              <a:rPr lang="en-US" dirty="0" smtClean="0"/>
              <a:t>for users and items by propagating user preferences</a:t>
            </a:r>
            <a:r>
              <a:rPr lang="en-US" dirty="0" smtClean="0">
                <a:solidFill>
                  <a:srgbClr val="FF0000"/>
                </a:solidFill>
              </a:rPr>
              <a:t> </a:t>
            </a:r>
            <a:r>
              <a:rPr lang="en-US" dirty="0">
                <a:solidFill>
                  <a:srgbClr val="0070C0"/>
                </a:solidFill>
              </a:rPr>
              <a:t>along different meta-paths </a:t>
            </a:r>
            <a:endParaRPr lang="en-US" dirty="0" smtClean="0">
              <a:solidFill>
                <a:srgbClr val="0070C0"/>
              </a:solidFill>
            </a:endParaRPr>
          </a:p>
          <a:p>
            <a:pPr algn="just"/>
            <a:r>
              <a:rPr lang="en-US" dirty="0" smtClean="0"/>
              <a:t>Employ </a:t>
            </a:r>
            <a:r>
              <a:rPr lang="en-US" dirty="0" smtClean="0">
                <a:solidFill>
                  <a:srgbClr val="0070C0"/>
                </a:solidFill>
              </a:rPr>
              <a:t>Bayesian ranking optimization technique </a:t>
            </a:r>
            <a:r>
              <a:rPr lang="en-US" dirty="0" smtClean="0"/>
              <a:t>to correctly evaluate recommendation models</a:t>
            </a:r>
          </a:p>
          <a:p>
            <a:pPr algn="just"/>
            <a:r>
              <a:rPr lang="en-US" dirty="0" smtClean="0"/>
              <a:t>Further improve recommendation quality by considering user differences at model level and define </a:t>
            </a:r>
            <a:r>
              <a:rPr lang="en-US" dirty="0" smtClean="0">
                <a:solidFill>
                  <a:srgbClr val="0070C0"/>
                </a:solidFill>
              </a:rPr>
              <a:t>personalized recommendation models</a:t>
            </a:r>
          </a:p>
          <a:p>
            <a:pPr lvl="1" algn="just"/>
            <a:r>
              <a:rPr lang="en-US" dirty="0" smtClean="0"/>
              <a:t>Two levels of personalization</a:t>
            </a:r>
          </a:p>
        </p:txBody>
      </p:sp>
      <p:sp>
        <p:nvSpPr>
          <p:cNvPr id="4" name="Slide Number Placeholder 3"/>
          <p:cNvSpPr>
            <a:spLocks noGrp="1"/>
          </p:cNvSpPr>
          <p:nvPr>
            <p:ph type="sldNum" sz="quarter" idx="12"/>
          </p:nvPr>
        </p:nvSpPr>
        <p:spPr/>
        <p:txBody>
          <a:bodyPr/>
          <a:lstStyle/>
          <a:p>
            <a:fld id="{C886FC5B-EFF1-4312-B179-01A9DDD914E2}" type="slidenum">
              <a:rPr lang="en-US" smtClean="0"/>
              <a:pPr/>
              <a:t>15</a:t>
            </a:fld>
            <a:endParaRPr lang="en-US" dirty="0"/>
          </a:p>
        </p:txBody>
      </p:sp>
      <p:sp>
        <p:nvSpPr>
          <p:cNvPr id="5" name="Rectangle 4"/>
          <p:cNvSpPr/>
          <p:nvPr/>
        </p:nvSpPr>
        <p:spPr>
          <a:xfrm>
            <a:off x="3256767" y="242281"/>
            <a:ext cx="5258583" cy="1200329"/>
          </a:xfrm>
          <a:prstGeom prst="rect">
            <a:avLst/>
          </a:prstGeom>
        </p:spPr>
        <p:txBody>
          <a:bodyPr wrap="square">
            <a:spAutoFit/>
          </a:bodyPr>
          <a:lstStyle/>
          <a:p>
            <a:pPr algn="just"/>
            <a:r>
              <a:rPr lang="en-US" sz="2400" dirty="0">
                <a:solidFill>
                  <a:schemeClr val="bg1">
                    <a:lumMod val="50000"/>
                  </a:schemeClr>
                </a:solidFill>
              </a:rPr>
              <a:t>Entity Recommendation in </a:t>
            </a:r>
            <a:r>
              <a:rPr lang="en-US" sz="2400" dirty="0" smtClean="0">
                <a:solidFill>
                  <a:schemeClr val="bg1">
                    <a:lumMod val="50000"/>
                  </a:schemeClr>
                </a:solidFill>
              </a:rPr>
              <a:t>Information </a:t>
            </a:r>
            <a:r>
              <a:rPr lang="en-US" sz="2400" dirty="0">
                <a:solidFill>
                  <a:schemeClr val="bg1">
                    <a:lumMod val="50000"/>
                  </a:schemeClr>
                </a:solidFill>
              </a:rPr>
              <a:t>Networks with Implicit User </a:t>
            </a:r>
            <a:r>
              <a:rPr lang="en-US" sz="2400" dirty="0" smtClean="0">
                <a:solidFill>
                  <a:schemeClr val="bg1">
                    <a:lumMod val="50000"/>
                  </a:schemeClr>
                </a:solidFill>
              </a:rPr>
              <a:t>Feedback </a:t>
            </a:r>
          </a:p>
          <a:p>
            <a:pPr algn="r"/>
            <a:r>
              <a:rPr lang="en-US" sz="2400" dirty="0" smtClean="0">
                <a:solidFill>
                  <a:schemeClr val="bg1">
                    <a:lumMod val="50000"/>
                  </a:schemeClr>
                </a:solidFill>
                <a:latin typeface="Baskerville Old Face" panose="02020602080505020303" pitchFamily="18" charset="0"/>
              </a:rPr>
              <a:t>(RecSys’13, WSDM’14a)</a:t>
            </a:r>
            <a:endParaRPr lang="en-US" sz="2400" dirty="0">
              <a:solidFill>
                <a:schemeClr val="bg1">
                  <a:lumMod val="50000"/>
                </a:schemeClr>
              </a:solidFill>
              <a:latin typeface="Baskerville Old Face" panose="02020602080505020303" pitchFamily="18" charset="0"/>
            </a:endParaRPr>
          </a:p>
        </p:txBody>
      </p:sp>
    </p:spTree>
    <p:extLst>
      <p:ext uri="{BB962C8B-B14F-4D97-AF65-F5344CB8AC3E}">
        <p14:creationId xmlns:p14="http://schemas.microsoft.com/office/powerpoint/2010/main" val="2602563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Why Heterogeneous Information Networks?</a:t>
            </a:r>
          </a:p>
          <a:p>
            <a:endParaRPr lang="en-US" dirty="0" smtClean="0"/>
          </a:p>
          <a:p>
            <a:r>
              <a:rPr lang="en-US" altLang="zh-CN" dirty="0" smtClean="0">
                <a:ea typeface="宋体" pitchFamily="2" charset="-122"/>
              </a:rPr>
              <a:t>Entity Recommendation</a:t>
            </a:r>
            <a:endParaRPr lang="en-US" altLang="zh-CN" dirty="0">
              <a:ea typeface="宋体" pitchFamily="2" charset="-122"/>
            </a:endParaRPr>
          </a:p>
          <a:p>
            <a:endParaRPr lang="en-US" altLang="zh-CN" dirty="0" smtClean="0">
              <a:effectLst>
                <a:outerShdw blurRad="38100" dist="38100" dir="2700000" algn="tl">
                  <a:srgbClr val="000000">
                    <a:alpha val="43137"/>
                  </a:srgbClr>
                </a:outerShdw>
              </a:effectLst>
              <a:ea typeface="宋体" pitchFamily="2" charset="-122"/>
            </a:endParaRPr>
          </a:p>
          <a:p>
            <a:r>
              <a:rPr lang="en-US" altLang="zh-CN" dirty="0" smtClean="0">
                <a:ea typeface="宋体" pitchFamily="2" charset="-122"/>
              </a:rPr>
              <a:t>Information Diffusion</a:t>
            </a:r>
          </a:p>
          <a:p>
            <a:endParaRPr lang="en-US" altLang="zh-CN" dirty="0">
              <a:ea typeface="宋体" pitchFamily="2" charset="-122"/>
            </a:endParaRPr>
          </a:p>
          <a:p>
            <a:r>
              <a:rPr lang="en-US" altLang="zh-CN" dirty="0" smtClean="0">
                <a:ea typeface="宋体" pitchFamily="2" charset="-122"/>
              </a:rPr>
              <a:t>Ideology Detection</a:t>
            </a:r>
          </a:p>
          <a:p>
            <a:pPr marL="182880" lvl="1"/>
            <a:endParaRPr lang="en-US" sz="2800" dirty="0">
              <a:solidFill>
                <a:schemeClr val="tx1"/>
              </a:solidFill>
              <a:effectLst>
                <a:outerShdw blurRad="38100" dist="38100" dir="2700000" algn="tl">
                  <a:srgbClr val="000000">
                    <a:alpha val="43137"/>
                  </a:srgbClr>
                </a:outerShdw>
              </a:effectLst>
              <a:latin typeface="+mn-lt"/>
              <a:ea typeface="宋体" pitchFamily="2" charset="-122"/>
              <a:cs typeface="+mn-cs"/>
            </a:endParaRPr>
          </a:p>
          <a:p>
            <a:r>
              <a:rPr lang="en-US" dirty="0" smtClean="0"/>
              <a:t>Summary</a:t>
            </a:r>
            <a:endParaRPr lang="en-US" dirty="0"/>
          </a:p>
        </p:txBody>
      </p:sp>
      <p:sp>
        <p:nvSpPr>
          <p:cNvPr id="7" name="Down Arrow 6"/>
          <p:cNvSpPr/>
          <p:nvPr/>
        </p:nvSpPr>
        <p:spPr>
          <a:xfrm rot="3432852">
            <a:off x="4086161" y="3103339"/>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1934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Diffusion in Networks</a:t>
            </a:r>
            <a:endParaRPr lang="en-US" dirty="0"/>
          </a:p>
        </p:txBody>
      </p:sp>
      <p:sp>
        <p:nvSpPr>
          <p:cNvPr id="3" name="Content Placeholder 2"/>
          <p:cNvSpPr>
            <a:spLocks noGrp="1"/>
          </p:cNvSpPr>
          <p:nvPr>
            <p:ph idx="1"/>
          </p:nvPr>
        </p:nvSpPr>
        <p:spPr/>
        <p:txBody>
          <a:bodyPr/>
          <a:lstStyle/>
          <a:p>
            <a:r>
              <a:rPr lang="en-US" dirty="0" smtClean="0"/>
              <a:t>Action of a node is triggered by the actions of their neighbors</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17</a:t>
            </a:fld>
            <a:endParaRPr lang="en-US"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0412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980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Threshold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a:t>
                </a:r>
                <a:r>
                  <a:rPr lang="en-US" dirty="0" err="1" smtClean="0"/>
                  <a:t>Granovetter</a:t>
                </a:r>
                <a:r>
                  <a:rPr lang="en-US" dirty="0" smtClean="0"/>
                  <a:t>, 1978]</a:t>
                </a:r>
              </a:p>
              <a:p>
                <a:pPr lvl="1"/>
                <a:r>
                  <a:rPr lang="en-US" dirty="0"/>
                  <a:t> </a:t>
                </a:r>
                <a:r>
                  <a:rPr lang="en-US" dirty="0" smtClean="0"/>
                  <a:t>If the weighted activation number of its neighbors is bigger than a pre-specified threshold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𝑢</m:t>
                        </m:r>
                      </m:sub>
                    </m:sSub>
                  </m:oMath>
                </a14:m>
                <a:r>
                  <a:rPr lang="en-US" dirty="0" smtClean="0"/>
                  <a:t>, the node u is going to be activated</a:t>
                </a:r>
              </a:p>
              <a:p>
                <a:pPr lvl="1"/>
                <a:endParaRPr lang="en-US" dirty="0"/>
              </a:p>
              <a:p>
                <a:pPr lvl="1"/>
                <a:endParaRPr lang="en-US" dirty="0" smtClean="0"/>
              </a:p>
              <a:p>
                <a:pPr lvl="2"/>
                <a:r>
                  <a:rPr lang="en-US" dirty="0" smtClean="0"/>
                  <a:t>In other words</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𝑢</m:t>
                        </m:r>
                      </m:sub>
                    </m:sSub>
                    <m:r>
                      <a:rPr lang="en-US" b="0" i="1" smtClean="0">
                        <a:latin typeface="Cambria Math"/>
                      </a:rPr>
                      <m:t>(</m:t>
                    </m:r>
                    <m:r>
                      <a:rPr lang="en-US" b="0" i="1" smtClean="0">
                        <a:latin typeface="Cambria Math"/>
                      </a:rPr>
                      <m:t>𝑡</m:t>
                    </m:r>
                    <m:r>
                      <a:rPr lang="en-US" b="0" i="1" smtClean="0">
                        <a:latin typeface="Cambria Math"/>
                      </a:rPr>
                      <m:t>+1)=</m:t>
                    </m:r>
                    <m:r>
                      <a:rPr lang="en-US" b="0" i="1" smtClean="0">
                        <a:latin typeface="Cambria Math" panose="02040503050406030204" pitchFamily="18" charset="0"/>
                      </a:rPr>
                      <m:t>𝐸</m:t>
                    </m:r>
                    <m:r>
                      <a:rPr lang="en-US" b="0" i="1" smtClean="0">
                        <a:latin typeface="Cambria Math" panose="02040503050406030204" pitchFamily="18" charset="0"/>
                      </a:rPr>
                      <m:t>[1</m:t>
                    </m:r>
                    <m:d>
                      <m:dPr>
                        <m:ctrlPr>
                          <a:rPr lang="en-US" b="0" i="1" smtClean="0">
                            <a:latin typeface="Cambria Math"/>
                          </a:rPr>
                        </m:ctrlPr>
                      </m:dPr>
                      <m:e>
                        <m:nary>
                          <m:naryPr>
                            <m:chr m:val="∑"/>
                            <m:supHide m:val="on"/>
                            <m:ctrlPr>
                              <a:rPr lang="en-US" b="0" i="1" smtClean="0">
                                <a:latin typeface="Cambria Math" panose="02040503050406030204" pitchFamily="18" charset="0"/>
                              </a:rPr>
                            </m:ctrlPr>
                          </m:naryPr>
                          <m:sub>
                            <m:r>
                              <a:rPr lang="en-US" b="0" i="1" smtClean="0">
                                <a:latin typeface="Cambria Math"/>
                              </a:rPr>
                              <m:t>𝑣</m:t>
                            </m:r>
                            <m:r>
                              <a:rPr lang="en-US" b="0" i="1" smtClean="0">
                                <a:latin typeface="Cambria Math"/>
                              </a:rPr>
                              <m:t>∈</m:t>
                            </m:r>
                            <m:r>
                              <m:rPr>
                                <m:sty m:val="p"/>
                              </m:rPr>
                              <a:rPr lang="en-US" b="0" i="0" smtClean="0">
                                <a:latin typeface="Cambria Math"/>
                              </a:rPr>
                              <m:t>Γ</m:t>
                            </m:r>
                            <m:d>
                              <m:dPr>
                                <m:ctrlPr>
                                  <a:rPr lang="en-US" b="0" i="1" smtClean="0">
                                    <a:latin typeface="Cambria Math"/>
                                  </a:rPr>
                                </m:ctrlPr>
                              </m:dPr>
                              <m:e>
                                <m:r>
                                  <a:rPr lang="en-US" b="0" i="1" smtClean="0">
                                    <a:latin typeface="Cambria Math"/>
                                  </a:rPr>
                                  <m:t>𝑢</m:t>
                                </m:r>
                              </m:e>
                            </m:d>
                          </m:sub>
                          <m:sup/>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𝑣</m:t>
                                </m:r>
                                <m:r>
                                  <a:rPr lang="en-US" b="0" i="1" smtClean="0">
                                    <a:latin typeface="Cambria Math"/>
                                  </a:rPr>
                                  <m:t>,</m:t>
                                </m:r>
                                <m:r>
                                  <a:rPr lang="en-US" b="0" i="1" smtClean="0">
                                    <a:latin typeface="Cambria Math"/>
                                  </a:rPr>
                                  <m:t>𝑢</m:t>
                                </m:r>
                              </m:sub>
                            </m:sSub>
                            <m:r>
                              <a:rPr lang="en-US" b="0" i="1" smtClean="0">
                                <a:latin typeface="Cambria Math"/>
                              </a:rPr>
                              <m:t>𝛿</m:t>
                            </m:r>
                            <m:d>
                              <m:dPr>
                                <m:ctrlPr>
                                  <a:rPr lang="en-US" b="0" i="1" smtClean="0">
                                    <a:latin typeface="Cambria Math" panose="02040503050406030204" pitchFamily="18" charset="0"/>
                                  </a:rPr>
                                </m:ctrlPr>
                              </m:dPr>
                              <m:e>
                                <m:r>
                                  <a:rPr lang="en-US" b="0" i="1" smtClean="0">
                                    <a:latin typeface="Cambria Math"/>
                                  </a:rPr>
                                  <m:t>𝑢</m:t>
                                </m:r>
                                <m:r>
                                  <a:rPr lang="en-US" b="0" i="1" smtClean="0">
                                    <a:latin typeface="Cambria Math"/>
                                  </a:rPr>
                                  <m:t>,</m:t>
                                </m:r>
                                <m:r>
                                  <a:rPr lang="en-US" b="0" i="1" smtClean="0">
                                    <a:latin typeface="Cambria Math"/>
                                  </a:rPr>
                                  <m:t>𝑡</m:t>
                                </m:r>
                              </m:e>
                            </m:d>
                            <m:r>
                              <a:rPr lang="en-US" b="0" i="1" smtClean="0">
                                <a:latin typeface="Cambria Math"/>
                              </a:rPr>
                              <m:t>&gt;</m:t>
                            </m:r>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𝑢</m:t>
                                </m:r>
                              </m:sub>
                            </m:sSub>
                          </m:e>
                        </m:nary>
                      </m:e>
                    </m:d>
                    <m:r>
                      <a:rPr lang="en-US" b="0" i="1" smtClean="0">
                        <a:latin typeface="Cambria Math" panose="02040503050406030204" pitchFamily="18" charset="0"/>
                      </a:rPr>
                      <m:t>]</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37" t="-12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18</a:t>
            </a:fld>
            <a:endParaRPr lang="en-US"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90800"/>
            <a:ext cx="3429000" cy="97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52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a:t>
            </a:r>
            <a:r>
              <a:rPr lang="en-US" dirty="0" smtClean="0"/>
              <a:t>Information Networks</a:t>
            </a:r>
            <a:endParaRPr lang="en-US" dirty="0"/>
          </a:p>
        </p:txBody>
      </p:sp>
      <p:sp>
        <p:nvSpPr>
          <p:cNvPr id="3" name="Content Placeholder 2"/>
          <p:cNvSpPr>
            <a:spLocks noGrp="1"/>
          </p:cNvSpPr>
          <p:nvPr>
            <p:ph idx="1"/>
          </p:nvPr>
        </p:nvSpPr>
        <p:spPr/>
        <p:txBody>
          <a:bodyPr/>
          <a:lstStyle/>
          <a:p>
            <a:pPr marL="0" indent="-274320"/>
            <a:r>
              <a:rPr lang="en-US" dirty="0"/>
              <a:t>Multiple object types and/or multiple link </a:t>
            </a:r>
            <a:r>
              <a:rPr lang="en-US" dirty="0" smtClean="0"/>
              <a:t>types</a:t>
            </a:r>
            <a:endParaRPr lang="en-US" dirty="0"/>
          </a:p>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pPr/>
              <a:t>1</a:t>
            </a:fld>
            <a:endParaRPr lang="en-US" dirty="0"/>
          </a:p>
        </p:txBody>
      </p:sp>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1032" t="11338" r="10868"/>
          <a:stretch/>
        </p:blipFill>
        <p:spPr bwMode="auto">
          <a:xfrm>
            <a:off x="6000801" y="1978618"/>
            <a:ext cx="3170264" cy="224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0604" y="1759721"/>
            <a:ext cx="2678545" cy="3177878"/>
            <a:chOff x="615069" y="3252303"/>
            <a:chExt cx="3089948" cy="3577988"/>
          </a:xfrm>
        </p:grpSpPr>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52303"/>
              <a:ext cx="2343618" cy="290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2" y="6138476"/>
              <a:ext cx="879536"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Venue</a:t>
              </a:r>
              <a:endParaRPr lang="en-US" sz="1600" dirty="0">
                <a:effectLst>
                  <a:outerShdw blurRad="38100" dist="38100" dir="2700000" algn="tl">
                    <a:srgbClr val="000000">
                      <a:alpha val="43137"/>
                    </a:srgbClr>
                  </a:outerShdw>
                </a:effectLst>
                <a:latin typeface="Arial Black" pitchFamily="34" charset="0"/>
              </a:endParaRPr>
            </a:p>
          </p:txBody>
        </p:sp>
        <p:sp>
          <p:nvSpPr>
            <p:cNvPr id="9" name="TextBox 8"/>
            <p:cNvSpPr txBox="1"/>
            <p:nvPr/>
          </p:nvSpPr>
          <p:spPr>
            <a:xfrm>
              <a:off x="1744673" y="6138476"/>
              <a:ext cx="830740"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Paper</a:t>
              </a:r>
              <a:endParaRPr lang="en-US" sz="1600" dirty="0">
                <a:effectLst>
                  <a:outerShdw blurRad="38100" dist="38100" dir="2700000" algn="tl">
                    <a:srgbClr val="000000">
                      <a:alpha val="43137"/>
                    </a:srgbClr>
                  </a:outerShdw>
                </a:effectLst>
                <a:latin typeface="Arial Black" pitchFamily="34" charset="0"/>
              </a:endParaRPr>
            </a:p>
          </p:txBody>
        </p:sp>
        <p:sp>
          <p:nvSpPr>
            <p:cNvPr id="10" name="TextBox 9"/>
            <p:cNvSpPr txBox="1"/>
            <p:nvPr/>
          </p:nvSpPr>
          <p:spPr>
            <a:xfrm>
              <a:off x="2678547" y="6138476"/>
              <a:ext cx="934487"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Author</a:t>
              </a:r>
              <a:endParaRPr lang="en-US" sz="1600" dirty="0">
                <a:effectLst>
                  <a:outerShdw blurRad="38100" dist="38100" dir="2700000" algn="tl">
                    <a:srgbClr val="000000">
                      <a:alpha val="43137"/>
                    </a:srgbClr>
                  </a:outerShdw>
                </a:effectLst>
                <a:latin typeface="Arial Black" pitchFamily="34" charset="0"/>
              </a:endParaRPr>
            </a:p>
          </p:txBody>
        </p:sp>
        <p:sp>
          <p:nvSpPr>
            <p:cNvPr id="11" name="TextBox 10"/>
            <p:cNvSpPr txBox="1"/>
            <p:nvPr/>
          </p:nvSpPr>
          <p:spPr>
            <a:xfrm>
              <a:off x="615069" y="6430181"/>
              <a:ext cx="3089948"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DBLP Bibliographic Network</a:t>
              </a:r>
              <a:endParaRPr lang="en-US" sz="2000" dirty="0">
                <a:effectLst>
                  <a:outerShdw blurRad="38100" dist="38100" dir="2700000" algn="tl">
                    <a:srgbClr val="000000">
                      <a:alpha val="43137"/>
                    </a:srgbClr>
                  </a:outerShdw>
                </a:effectLst>
              </a:endParaRPr>
            </a:p>
          </p:txBody>
        </p:sp>
      </p:grpSp>
      <p:grpSp>
        <p:nvGrpSpPr>
          <p:cNvPr id="12" name="Group 11"/>
          <p:cNvGrpSpPr/>
          <p:nvPr/>
        </p:nvGrpSpPr>
        <p:grpSpPr>
          <a:xfrm>
            <a:off x="2473931" y="1759721"/>
            <a:ext cx="3594550" cy="3222620"/>
            <a:chOff x="4373362" y="3217513"/>
            <a:chExt cx="4161037" cy="3683394"/>
          </a:xfrm>
        </p:grpSpPr>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112" y="3252303"/>
              <a:ext cx="3133287" cy="306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119332" y="6443589"/>
              <a:ext cx="3336722" cy="457318"/>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The IMDB Movie Network</a:t>
              </a:r>
              <a:endParaRPr lang="en-US" sz="2000" dirty="0">
                <a:effectLst>
                  <a:outerShdw blurRad="38100" dist="38100" dir="2700000" algn="tl">
                    <a:srgbClr val="000000">
                      <a:alpha val="43137"/>
                    </a:srgbClr>
                  </a:outerShdw>
                </a:effectLst>
              </a:endParaRPr>
            </a:p>
          </p:txBody>
        </p:sp>
        <p:sp>
          <p:nvSpPr>
            <p:cNvPr id="15" name="TextBox 14"/>
            <p:cNvSpPr txBox="1"/>
            <p:nvPr/>
          </p:nvSpPr>
          <p:spPr>
            <a:xfrm>
              <a:off x="5638800" y="6091627"/>
              <a:ext cx="800219"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Actor</a:t>
              </a:r>
              <a:endParaRPr lang="en-US" sz="1600" dirty="0">
                <a:effectLst>
                  <a:outerShdw blurRad="38100" dist="38100" dir="2700000" algn="tl">
                    <a:srgbClr val="000000">
                      <a:alpha val="43137"/>
                    </a:srgbClr>
                  </a:outerShdw>
                </a:effectLst>
                <a:latin typeface="Arial Black" pitchFamily="34" charset="0"/>
              </a:endParaRPr>
            </a:p>
          </p:txBody>
        </p:sp>
        <p:sp>
          <p:nvSpPr>
            <p:cNvPr id="16" name="TextBox 15"/>
            <p:cNvSpPr txBox="1"/>
            <p:nvPr/>
          </p:nvSpPr>
          <p:spPr>
            <a:xfrm>
              <a:off x="6548697" y="6256286"/>
              <a:ext cx="838115"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Movie</a:t>
              </a:r>
              <a:endParaRPr lang="en-US" sz="1600" dirty="0">
                <a:effectLst>
                  <a:outerShdw blurRad="38100" dist="38100" dir="2700000" algn="tl">
                    <a:srgbClr val="000000">
                      <a:alpha val="43137"/>
                    </a:srgbClr>
                  </a:outerShdw>
                </a:effectLst>
                <a:latin typeface="Arial Black" pitchFamily="34" charset="0"/>
              </a:endParaRPr>
            </a:p>
          </p:txBody>
        </p:sp>
        <p:sp>
          <p:nvSpPr>
            <p:cNvPr id="17" name="TextBox 16"/>
            <p:cNvSpPr txBox="1"/>
            <p:nvPr/>
          </p:nvSpPr>
          <p:spPr>
            <a:xfrm>
              <a:off x="7434290" y="6019378"/>
              <a:ext cx="1100109"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Director</a:t>
              </a:r>
              <a:endParaRPr lang="en-US" sz="1600" dirty="0">
                <a:effectLst>
                  <a:outerShdw blurRad="38100" dist="38100" dir="2700000" algn="tl">
                    <a:srgbClr val="000000">
                      <a:alpha val="43137"/>
                    </a:srgbClr>
                  </a:outerShdw>
                </a:effectLst>
                <a:latin typeface="Arial Black" pitchFamily="34" charset="0"/>
              </a:endParaRPr>
            </a:p>
          </p:txBody>
        </p:sp>
        <p:sp>
          <p:nvSpPr>
            <p:cNvPr id="18" name="TextBox 17"/>
            <p:cNvSpPr txBox="1"/>
            <p:nvPr/>
          </p:nvSpPr>
          <p:spPr>
            <a:xfrm>
              <a:off x="4373362" y="3217513"/>
              <a:ext cx="907043" cy="584775"/>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Arial Black" pitchFamily="34" charset="0"/>
                </a:rPr>
                <a:t>Movie </a:t>
              </a:r>
            </a:p>
            <a:p>
              <a:r>
                <a:rPr lang="en-US" sz="1600" dirty="0" smtClean="0">
                  <a:effectLst>
                    <a:outerShdw blurRad="38100" dist="38100" dir="2700000" algn="tl">
                      <a:srgbClr val="000000">
                        <a:alpha val="43137"/>
                      </a:srgbClr>
                    </a:outerShdw>
                  </a:effectLst>
                  <a:latin typeface="Arial Black" pitchFamily="34" charset="0"/>
                </a:rPr>
                <a:t>Studio</a:t>
              </a:r>
              <a:endParaRPr lang="en-US" sz="1600" dirty="0">
                <a:effectLst>
                  <a:outerShdw blurRad="38100" dist="38100" dir="2700000" algn="tl">
                    <a:srgbClr val="000000">
                      <a:alpha val="43137"/>
                    </a:srgbClr>
                  </a:outerShdw>
                </a:effectLst>
                <a:latin typeface="Arial Black" pitchFamily="34" charset="0"/>
              </a:endParaRPr>
            </a:p>
          </p:txBody>
        </p:sp>
      </p:grpSp>
      <p:sp>
        <p:nvSpPr>
          <p:cNvPr id="19" name="TextBox 18"/>
          <p:cNvSpPr txBox="1"/>
          <p:nvPr/>
        </p:nvSpPr>
        <p:spPr>
          <a:xfrm>
            <a:off x="236667" y="5105400"/>
            <a:ext cx="867651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altLang="zh-CN" b="1" dirty="0" smtClean="0">
                <a:solidFill>
                  <a:schemeClr val="tx1"/>
                </a:solidFill>
              </a:rPr>
              <a:t> Homogeneous networks are </a:t>
            </a:r>
            <a:r>
              <a:rPr lang="en-US" altLang="zh-CN" b="1" i="1" dirty="0" smtClean="0">
                <a:solidFill>
                  <a:srgbClr val="FF0000"/>
                </a:solidFill>
                <a:effectLst>
                  <a:outerShdw blurRad="38100" dist="38100" dir="2700000" algn="tl">
                    <a:srgbClr val="000000">
                      <a:alpha val="43137"/>
                    </a:srgbClr>
                  </a:outerShdw>
                </a:effectLst>
              </a:rPr>
              <a:t>Information </a:t>
            </a:r>
            <a:r>
              <a:rPr lang="en-US" altLang="zh-CN" b="1" i="1" dirty="0">
                <a:solidFill>
                  <a:srgbClr val="FF0000"/>
                </a:solidFill>
                <a:effectLst>
                  <a:outerShdw blurRad="38100" dist="38100" dir="2700000" algn="tl">
                    <a:srgbClr val="000000">
                      <a:alpha val="43137"/>
                    </a:srgbClr>
                  </a:outerShdw>
                </a:effectLst>
              </a:rPr>
              <a:t>loss</a:t>
            </a:r>
            <a:r>
              <a:rPr lang="en-US" altLang="zh-CN" b="1" i="1" dirty="0">
                <a:solidFill>
                  <a:schemeClr val="tx1"/>
                </a:solidFill>
                <a:effectLst>
                  <a:outerShdw blurRad="38100" dist="38100" dir="2700000" algn="tl">
                    <a:srgbClr val="000000">
                      <a:alpha val="43137"/>
                    </a:srgbClr>
                  </a:outerShdw>
                </a:effectLst>
              </a:rPr>
              <a:t> </a:t>
            </a:r>
            <a:r>
              <a:rPr lang="en-US" altLang="zh-CN" b="1" dirty="0" smtClean="0">
                <a:solidFill>
                  <a:schemeClr val="tx1"/>
                </a:solidFill>
              </a:rPr>
              <a:t>projection of </a:t>
            </a:r>
            <a:r>
              <a:rPr lang="en-US" altLang="zh-CN" b="1" dirty="0">
                <a:solidFill>
                  <a:schemeClr val="tx1"/>
                </a:solidFill>
              </a:rPr>
              <a:t>heterogeneous </a:t>
            </a:r>
            <a:r>
              <a:rPr lang="en-US" altLang="zh-CN" b="1" dirty="0" smtClean="0">
                <a:solidFill>
                  <a:schemeClr val="tx1"/>
                </a:solidFill>
              </a:rPr>
              <a:t>networks!</a:t>
            </a:r>
          </a:p>
          <a:p>
            <a:pPr marL="342900" indent="-342900">
              <a:buAutoNum type="arabicPeriod"/>
            </a:pPr>
            <a:r>
              <a:rPr lang="en-US" b="1" dirty="0" smtClean="0">
                <a:solidFill>
                  <a:schemeClr val="tx1"/>
                </a:solidFill>
              </a:rPr>
              <a:t> </a:t>
            </a:r>
            <a:r>
              <a:rPr lang="en-US" b="1" i="1" dirty="0" smtClean="0">
                <a:solidFill>
                  <a:srgbClr val="FF0000"/>
                </a:solidFill>
                <a:effectLst>
                  <a:outerShdw blurRad="38100" dist="38100" dir="2700000" algn="tl">
                    <a:srgbClr val="000000">
                      <a:alpha val="43137"/>
                    </a:srgbClr>
                  </a:outerShdw>
                </a:effectLst>
              </a:rPr>
              <a:t>New problems</a:t>
            </a:r>
            <a:r>
              <a:rPr lang="en-US" b="1" i="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are emerging in heterogeneous networks!</a:t>
            </a:r>
            <a:endParaRPr lang="en-US" b="1" dirty="0">
              <a:solidFill>
                <a:schemeClr val="tx1"/>
              </a:solidFill>
            </a:endParaRPr>
          </a:p>
        </p:txBody>
      </p:sp>
      <p:sp>
        <p:nvSpPr>
          <p:cNvPr id="20" name="TextBox 19"/>
          <p:cNvSpPr txBox="1"/>
          <p:nvPr/>
        </p:nvSpPr>
        <p:spPr>
          <a:xfrm>
            <a:off x="6323313" y="4582231"/>
            <a:ext cx="2581797"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The Facebook Network</a:t>
            </a:r>
            <a:endParaRPr lang="en-US" sz="2000" dirty="0">
              <a:effectLst>
                <a:outerShdw blurRad="38100" dist="38100" dir="2700000" algn="tl">
                  <a:srgbClr val="000000">
                    <a:alpha val="43137"/>
                  </a:srgbClr>
                </a:outerShdw>
              </a:effectLst>
            </a:endParaRPr>
          </a:p>
        </p:txBody>
      </p:sp>
      <p:sp>
        <p:nvSpPr>
          <p:cNvPr id="23" name="TextBox 22"/>
          <p:cNvSpPr txBox="1"/>
          <p:nvPr/>
        </p:nvSpPr>
        <p:spPr>
          <a:xfrm>
            <a:off x="708539" y="6304290"/>
            <a:ext cx="771663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effectLst>
                  <a:outerShdw blurRad="38100" dist="38100" dir="2700000" algn="tl">
                    <a:srgbClr val="000000">
                      <a:alpha val="43137"/>
                    </a:srgbClr>
                  </a:outerShdw>
                </a:effectLst>
              </a:rPr>
              <a:t>Directly Mining information richer heterogeneous </a:t>
            </a:r>
            <a:r>
              <a:rPr lang="en-US" sz="2400" b="1" dirty="0" smtClean="0">
                <a:effectLst>
                  <a:outerShdw blurRad="38100" dist="38100" dir="2700000" algn="tl">
                    <a:srgbClr val="000000">
                      <a:alpha val="43137"/>
                    </a:srgbClr>
                  </a:outerShdw>
                </a:effectLst>
              </a:rPr>
              <a:t>networks</a:t>
            </a:r>
            <a:endParaRPr lang="en-US" sz="2400" b="1" dirty="0">
              <a:effectLst>
                <a:outerShdw blurRad="38100" dist="38100" dir="2700000" algn="tl">
                  <a:srgbClr val="000000">
                    <a:alpha val="43137"/>
                  </a:srgbClr>
                </a:outerShdw>
              </a:effectLst>
            </a:endParaRPr>
          </a:p>
        </p:txBody>
      </p:sp>
      <p:sp>
        <p:nvSpPr>
          <p:cNvPr id="24" name="Down Arrow 23"/>
          <p:cNvSpPr/>
          <p:nvPr/>
        </p:nvSpPr>
        <p:spPr>
          <a:xfrm>
            <a:off x="4566856" y="5805204"/>
            <a:ext cx="378078" cy="420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394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Heterogeneous Bibliographic Network</a:t>
            </a:r>
            <a:endParaRPr lang="en-US" dirty="0"/>
          </a:p>
        </p:txBody>
      </p:sp>
      <p:sp>
        <p:nvSpPr>
          <p:cNvPr id="3" name="Content Placeholder 2"/>
          <p:cNvSpPr>
            <a:spLocks noGrp="1"/>
          </p:cNvSpPr>
          <p:nvPr>
            <p:ph idx="1"/>
          </p:nvPr>
        </p:nvSpPr>
        <p:spPr/>
        <p:txBody>
          <a:bodyPr/>
          <a:lstStyle/>
          <a:p>
            <a:r>
              <a:rPr lang="en-US" dirty="0" smtClean="0"/>
              <a:t>Multiple types of objects</a:t>
            </a:r>
          </a:p>
          <a:p>
            <a:r>
              <a:rPr lang="en-US" dirty="0" smtClean="0"/>
              <a:t>Multiple types of links</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19</a:t>
            </a:fld>
            <a:endParaRPr lang="en-US" dirty="0">
              <a:solidFill>
                <a:prstClr val="blac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560992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465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Derived Multi-Relational Bibliographic Network</a:t>
            </a:r>
            <a:endParaRPr lang="en-US" dirty="0"/>
          </a:p>
        </p:txBody>
      </p:sp>
      <p:sp>
        <p:nvSpPr>
          <p:cNvPr id="3" name="Content Placeholder 2"/>
          <p:cNvSpPr>
            <a:spLocks noGrp="1"/>
          </p:cNvSpPr>
          <p:nvPr>
            <p:ph idx="1"/>
          </p:nvPr>
        </p:nvSpPr>
        <p:spPr/>
        <p:txBody>
          <a:bodyPr>
            <a:normAutofit/>
          </a:bodyPr>
          <a:lstStyle/>
          <a:p>
            <a:r>
              <a:rPr lang="en-US" sz="2400" dirty="0" smtClean="0"/>
              <a:t>Collaboration: Author-Paper-Author</a:t>
            </a:r>
          </a:p>
          <a:p>
            <a:r>
              <a:rPr lang="en-US" sz="2400" dirty="0" smtClean="0"/>
              <a:t>Citation: Author-Paper-&gt;Paper-Author</a:t>
            </a:r>
          </a:p>
          <a:p>
            <a:r>
              <a:rPr lang="en-US" sz="2400" dirty="0" smtClean="0"/>
              <a:t>Sharing Co-authors: Author-Paper-Author-Paper-Author</a:t>
            </a:r>
          </a:p>
          <a:p>
            <a:r>
              <a:rPr lang="en-US" sz="2400" dirty="0"/>
              <a:t>Co-attending venues: Author-Paper-Venue-Paper-Author</a:t>
            </a:r>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20</a:t>
            </a:fld>
            <a:endParaRPr lang="en-US" dirty="0">
              <a:solidFill>
                <a:prstClr val="black"/>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84843"/>
            <a:ext cx="5791200" cy="320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1800" y="6190887"/>
            <a:ext cx="3659656" cy="646331"/>
          </a:xfrm>
          <a:prstGeom prst="rect">
            <a:avLst/>
          </a:prstGeom>
          <a:noFill/>
        </p:spPr>
        <p:txBody>
          <a:bodyPr wrap="none" rtlCol="0">
            <a:spAutoFit/>
          </a:bodyPr>
          <a:lstStyle/>
          <a:p>
            <a:r>
              <a:rPr lang="en-US" b="1" dirty="0" smtClean="0"/>
              <a:t>How to generate these meta-paths ?</a:t>
            </a:r>
          </a:p>
          <a:p>
            <a:r>
              <a:rPr lang="en-US" b="1" dirty="0" err="1" smtClean="0"/>
              <a:t>PathSim</a:t>
            </a:r>
            <a:r>
              <a:rPr lang="en-US" b="1" dirty="0" smtClean="0"/>
              <a:t>: Sun et.al, VLDB’11</a:t>
            </a:r>
            <a:endParaRPr lang="en-US" b="1" dirty="0"/>
          </a:p>
        </p:txBody>
      </p:sp>
    </p:spTree>
    <p:extLst>
      <p:ext uri="{BB962C8B-B14F-4D97-AF65-F5344CB8AC3E}">
        <p14:creationId xmlns:p14="http://schemas.microsoft.com/office/powerpoint/2010/main" val="3435791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Topics Are Propagated among Authors?</a:t>
            </a:r>
            <a:endParaRPr lang="en-US" dirty="0"/>
          </a:p>
        </p:txBody>
      </p:sp>
      <p:sp>
        <p:nvSpPr>
          <p:cNvPr id="3" name="Content Placeholder 2"/>
          <p:cNvSpPr>
            <a:spLocks noGrp="1"/>
          </p:cNvSpPr>
          <p:nvPr>
            <p:ph idx="1"/>
          </p:nvPr>
        </p:nvSpPr>
        <p:spPr>
          <a:xfrm>
            <a:off x="457200" y="1143000"/>
            <a:ext cx="5867400" cy="5334000"/>
          </a:xfrm>
        </p:spPr>
        <p:txBody>
          <a:bodyPr/>
          <a:lstStyle/>
          <a:p>
            <a:r>
              <a:rPr lang="en-US" dirty="0" smtClean="0"/>
              <a:t>To Apply Existing approaches</a:t>
            </a:r>
          </a:p>
          <a:p>
            <a:pPr lvl="1"/>
            <a:r>
              <a:rPr lang="en-US" dirty="0" smtClean="0"/>
              <a:t>Select one relation between authors (say, A-P-A)</a:t>
            </a:r>
          </a:p>
          <a:p>
            <a:pPr lvl="1"/>
            <a:r>
              <a:rPr lang="en-US" dirty="0" smtClean="0"/>
              <a:t>Use all the relations, but ignore the relation types</a:t>
            </a:r>
          </a:p>
          <a:p>
            <a:r>
              <a:rPr lang="en-US" dirty="0" smtClean="0"/>
              <a:t>Do </a:t>
            </a:r>
            <a:r>
              <a:rPr lang="en-US" dirty="0" smtClean="0"/>
              <a:t>different relation </a:t>
            </a:r>
            <a:r>
              <a:rPr lang="en-US" dirty="0" smtClean="0"/>
              <a:t>types </a:t>
            </a:r>
            <a:r>
              <a:rPr lang="en-US" dirty="0" smtClean="0"/>
              <a:t>play different roles?</a:t>
            </a:r>
          </a:p>
          <a:p>
            <a:pPr lvl="1"/>
            <a:r>
              <a:rPr lang="en-US" dirty="0" smtClean="0"/>
              <a:t>Need new models!</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21</a:t>
            </a:fld>
            <a:endParaRPr lang="en-US" dirty="0">
              <a:solidFill>
                <a:prstClr val="black"/>
              </a:solidFill>
            </a:endParaRPr>
          </a:p>
        </p:txBody>
      </p:sp>
      <p:sp>
        <p:nvSpPr>
          <p:cNvPr id="6" name="Rectangle 5"/>
          <p:cNvSpPr/>
          <p:nvPr/>
        </p:nvSpPr>
        <p:spPr>
          <a:xfrm rot="20117161">
            <a:off x="6150870" y="2074337"/>
            <a:ext cx="2895600" cy="1200329"/>
          </a:xfrm>
          <a:prstGeom prst="rect">
            <a:avLst/>
          </a:prstGeom>
          <a:ln>
            <a:solidFill>
              <a:schemeClr val="accent1">
                <a:shade val="50000"/>
              </a:schemeClr>
            </a:solidFill>
          </a:ln>
        </p:spPr>
        <p:txBody>
          <a:bodyPr wrap="square">
            <a:spAutoFit/>
          </a:bodyPr>
          <a:lstStyle/>
          <a:p>
            <a:r>
              <a:rPr lang="en-US" sz="3600" dirty="0">
                <a:solidFill>
                  <a:srgbClr val="FF0000"/>
                </a:solidFill>
              </a:rPr>
              <a:t>Information loss!</a:t>
            </a:r>
          </a:p>
        </p:txBody>
      </p:sp>
    </p:spTree>
    <p:extLst>
      <p:ext uri="{BB962C8B-B14F-4D97-AF65-F5344CB8AC3E}">
        <p14:creationId xmlns:p14="http://schemas.microsoft.com/office/powerpoint/2010/main" val="1039521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Assumptions for Topic Diffusion in Multi-Relational Networks</a:t>
            </a:r>
            <a:endParaRPr lang="en-US" dirty="0"/>
          </a:p>
        </p:txBody>
      </p:sp>
      <p:sp>
        <p:nvSpPr>
          <p:cNvPr id="3" name="Content Placeholder 2"/>
          <p:cNvSpPr>
            <a:spLocks noGrp="1"/>
          </p:cNvSpPr>
          <p:nvPr>
            <p:ph idx="1"/>
          </p:nvPr>
        </p:nvSpPr>
        <p:spPr/>
        <p:txBody>
          <a:bodyPr/>
          <a:lstStyle/>
          <a:p>
            <a:r>
              <a:rPr lang="en-US" dirty="0" smtClean="0"/>
              <a:t>Assumption 1: Relation independent diffusion</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22</a:t>
            </a:fld>
            <a:endParaRPr lang="en-US"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6576146" cy="412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81600" y="5715000"/>
            <a:ext cx="3718647" cy="523220"/>
          </a:xfrm>
          <a:prstGeom prst="rect">
            <a:avLst/>
          </a:prstGeom>
        </p:spPr>
        <p:txBody>
          <a:bodyPr wrap="none">
            <a:spAutoFit/>
          </a:bodyPr>
          <a:lstStyle/>
          <a:p>
            <a:r>
              <a:rPr lang="en-US" sz="2800" dirty="0">
                <a:solidFill>
                  <a:srgbClr val="FF0000"/>
                </a:solidFill>
              </a:rPr>
              <a:t>Model</a:t>
            </a:r>
            <a:r>
              <a:rPr lang="en-US" sz="2800" dirty="0"/>
              <a:t>-level aggregation</a:t>
            </a:r>
          </a:p>
        </p:txBody>
      </p:sp>
    </p:spTree>
    <p:extLst>
      <p:ext uri="{BB962C8B-B14F-4D97-AF65-F5344CB8AC3E}">
        <p14:creationId xmlns:p14="http://schemas.microsoft.com/office/powerpoint/2010/main" val="157161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Assumption 2: Relation interdependent diffusion</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23</a:t>
            </a:fld>
            <a:endParaRPr lang="en-US"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652" y="2209800"/>
            <a:ext cx="55054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81600" y="5715000"/>
            <a:ext cx="3970318" cy="523220"/>
          </a:xfrm>
          <a:prstGeom prst="rect">
            <a:avLst/>
          </a:prstGeom>
        </p:spPr>
        <p:txBody>
          <a:bodyPr wrap="none">
            <a:spAutoFit/>
          </a:bodyPr>
          <a:lstStyle/>
          <a:p>
            <a:r>
              <a:rPr lang="en-US" sz="2800" dirty="0" smtClean="0">
                <a:solidFill>
                  <a:srgbClr val="FF0000"/>
                </a:solidFill>
              </a:rPr>
              <a:t>Relation</a:t>
            </a:r>
            <a:r>
              <a:rPr lang="en-US" sz="2800" dirty="0" smtClean="0"/>
              <a:t>-level </a:t>
            </a:r>
            <a:r>
              <a:rPr lang="en-US" sz="2800" dirty="0"/>
              <a:t>aggregation</a:t>
            </a:r>
          </a:p>
        </p:txBody>
      </p:sp>
    </p:spTree>
    <p:extLst>
      <p:ext uri="{BB962C8B-B14F-4D97-AF65-F5344CB8AC3E}">
        <p14:creationId xmlns:p14="http://schemas.microsoft.com/office/powerpoint/2010/main" val="3898175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Models </a:t>
            </a:r>
            <a:r>
              <a:rPr lang="en-US" dirty="0"/>
              <a:t>u</a:t>
            </a:r>
            <a:r>
              <a:rPr lang="en-US" dirty="0" smtClean="0"/>
              <a:t>nder the Two Assumptions</a:t>
            </a:r>
            <a:endParaRPr lang="en-US" dirty="0"/>
          </a:p>
        </p:txBody>
      </p:sp>
      <p:sp>
        <p:nvSpPr>
          <p:cNvPr id="3" name="Content Placeholder 2"/>
          <p:cNvSpPr>
            <a:spLocks noGrp="1"/>
          </p:cNvSpPr>
          <p:nvPr>
            <p:ph idx="1"/>
          </p:nvPr>
        </p:nvSpPr>
        <p:spPr/>
        <p:txBody>
          <a:bodyPr/>
          <a:lstStyle/>
          <a:p>
            <a:r>
              <a:rPr lang="en-US" dirty="0" smtClean="0"/>
              <a:t>Two multi-relational linear threshold models</a:t>
            </a:r>
            <a:endParaRPr lang="en-US" dirty="0"/>
          </a:p>
          <a:p>
            <a:pPr lvl="1"/>
            <a:r>
              <a:rPr lang="en-US" dirty="0" smtClean="0"/>
              <a:t>Model 1: MLTM-M</a:t>
            </a:r>
          </a:p>
          <a:p>
            <a:pPr lvl="2"/>
            <a:r>
              <a:rPr lang="en-US" dirty="0" smtClean="0">
                <a:solidFill>
                  <a:srgbClr val="FF0000"/>
                </a:solidFill>
              </a:rPr>
              <a:t>Model</a:t>
            </a:r>
            <a:r>
              <a:rPr lang="en-US" dirty="0" smtClean="0"/>
              <a:t>-level aggregation</a:t>
            </a:r>
          </a:p>
          <a:p>
            <a:pPr lvl="1"/>
            <a:r>
              <a:rPr lang="en-US" dirty="0" smtClean="0"/>
              <a:t>Model 2: MLTM-R</a:t>
            </a:r>
          </a:p>
          <a:p>
            <a:pPr lvl="2"/>
            <a:r>
              <a:rPr lang="en-US" dirty="0" smtClean="0">
                <a:solidFill>
                  <a:srgbClr val="FF0000"/>
                </a:solidFill>
              </a:rPr>
              <a:t>Relation</a:t>
            </a:r>
            <a:r>
              <a:rPr lang="en-US" dirty="0" smtClean="0"/>
              <a:t>-level aggregation</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98377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MLTM-M</a:t>
            </a:r>
            <a:endParaRPr lang="en-US" dirty="0"/>
          </a:p>
        </p:txBody>
      </p:sp>
      <p:sp>
        <p:nvSpPr>
          <p:cNvPr id="3" name="Content Placeholder 2"/>
          <p:cNvSpPr>
            <a:spLocks noGrp="1"/>
          </p:cNvSpPr>
          <p:nvPr>
            <p:ph idx="1"/>
          </p:nvPr>
        </p:nvSpPr>
        <p:spPr/>
        <p:txBody>
          <a:bodyPr/>
          <a:lstStyle/>
          <a:p>
            <a:r>
              <a:rPr lang="en-US" dirty="0" smtClean="0"/>
              <a:t>For each relation type k</a:t>
            </a:r>
          </a:p>
          <a:p>
            <a:pPr lvl="1"/>
            <a:r>
              <a:rPr lang="en-US" dirty="0" smtClean="0"/>
              <a:t> The activation probability for object </a:t>
            </a:r>
            <a:r>
              <a:rPr lang="en-US" dirty="0" err="1" smtClean="0"/>
              <a:t>i</a:t>
            </a:r>
            <a:r>
              <a:rPr lang="en-US" dirty="0" smtClean="0"/>
              <a:t> at time t+1:</a:t>
            </a:r>
          </a:p>
          <a:p>
            <a:pPr lvl="1"/>
            <a:endParaRPr lang="en-US" dirty="0"/>
          </a:p>
          <a:p>
            <a:r>
              <a:rPr lang="en-US" dirty="0" smtClean="0"/>
              <a:t>The collective model</a:t>
            </a:r>
          </a:p>
          <a:p>
            <a:pPr lvl="1"/>
            <a:r>
              <a:rPr lang="en-US" dirty="0"/>
              <a:t>The </a:t>
            </a:r>
            <a:r>
              <a:rPr lang="en-US" dirty="0" smtClean="0"/>
              <a:t>final activation </a:t>
            </a:r>
            <a:r>
              <a:rPr lang="en-US" dirty="0"/>
              <a:t>probability for object </a:t>
            </a:r>
            <a:r>
              <a:rPr lang="en-US" dirty="0" err="1" smtClean="0"/>
              <a:t>i</a:t>
            </a:r>
            <a:r>
              <a:rPr lang="en-US" dirty="0" smtClean="0"/>
              <a:t> is an aggregation over all relation types</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25</a:t>
            </a:fld>
            <a:endParaRPr lang="en-U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69" y="4082034"/>
            <a:ext cx="4438162"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257800"/>
            <a:ext cx="4648200" cy="103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079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MLTM-M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26</a:t>
            </a:fld>
            <a:endParaRPr lang="en-US"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1485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811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MLTM-R</a:t>
            </a:r>
            <a:endParaRPr lang="en-US" dirty="0"/>
          </a:p>
        </p:txBody>
      </p:sp>
      <p:sp>
        <p:nvSpPr>
          <p:cNvPr id="3" name="Content Placeholder 2"/>
          <p:cNvSpPr>
            <a:spLocks noGrp="1"/>
          </p:cNvSpPr>
          <p:nvPr>
            <p:ph idx="1"/>
          </p:nvPr>
        </p:nvSpPr>
        <p:spPr/>
        <p:txBody>
          <a:bodyPr/>
          <a:lstStyle/>
          <a:p>
            <a:r>
              <a:rPr lang="en-US" dirty="0" smtClean="0"/>
              <a:t>Aggregate multi-relational network with different weights</a:t>
            </a:r>
          </a:p>
          <a:p>
            <a:pPr lvl="1"/>
            <a:r>
              <a:rPr lang="en-US" dirty="0" smtClean="0"/>
              <a:t>Treat the activation as in a single-relational network</a:t>
            </a:r>
          </a:p>
          <a:p>
            <a:pPr lvl="1"/>
            <a:r>
              <a:rPr lang="en-US" dirty="0"/>
              <a:t> </a:t>
            </a:r>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27</a:t>
            </a:fld>
            <a:endParaRPr lang="en-US"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15579"/>
            <a:ext cx="7339009" cy="120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828800" y="5105400"/>
                <a:ext cx="5777736"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To make sure the activation probability non-negative, </a:t>
                </a:r>
              </a:p>
              <a:p>
                <a:r>
                  <a:rPr lang="en-US" sz="2000" dirty="0" smtClean="0"/>
                  <a:t>weights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a:rPr>
                          <m:t>𝛽</m:t>
                        </m:r>
                      </m:e>
                      <m:sup>
                        <m:r>
                          <a:rPr lang="en-US" sz="2000" b="0" i="1" smtClean="0">
                            <a:latin typeface="Cambria Math"/>
                          </a:rPr>
                          <m:t>′</m:t>
                        </m:r>
                      </m:sup>
                    </m:sSup>
                    <m:r>
                      <a:rPr lang="en-US" sz="2000" b="0" i="1" smtClean="0">
                        <a:latin typeface="Cambria Math"/>
                      </a:rPr>
                      <m:t>𝑠</m:t>
                    </m:r>
                    <m:r>
                      <a:rPr lang="en-US" sz="2000" b="0" i="1" smtClean="0">
                        <a:latin typeface="Cambria Math"/>
                      </a:rPr>
                      <m:t> </m:t>
                    </m:r>
                  </m:oMath>
                </a14:m>
                <a:r>
                  <a:rPr lang="en-US" sz="2000" dirty="0" smtClean="0"/>
                  <a:t> are required non-negative</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828800" y="5105400"/>
                <a:ext cx="5777736" cy="707886"/>
              </a:xfrm>
              <a:prstGeom prst="rect">
                <a:avLst/>
              </a:prstGeom>
              <a:blipFill rotWithShape="1">
                <a:blip r:embed="rId3"/>
                <a:stretch>
                  <a:fillRect l="-840" t="-2500" b="-11667"/>
                </a:stretch>
              </a:blipFill>
            </p:spPr>
            <p:txBody>
              <a:bodyPr/>
              <a:lstStyle/>
              <a:p>
                <a:r>
                  <a:rPr lang="en-US">
                    <a:noFill/>
                  </a:rPr>
                  <a:t> </a:t>
                </a:r>
              </a:p>
            </p:txBody>
          </p:sp>
        </mc:Fallback>
      </mc:AlternateContent>
    </p:spTree>
    <p:extLst>
      <p:ext uri="{BB962C8B-B14F-4D97-AF65-F5344CB8AC3E}">
        <p14:creationId xmlns:p14="http://schemas.microsoft.com/office/powerpoint/2010/main" val="514832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MLTM-R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28</a:t>
            </a:fld>
            <a:endParaRPr lang="en-US"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79813"/>
            <a:ext cx="75723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15145"/>
            <a:ext cx="6400800" cy="117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328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Why Heterogeneous Information Networks?</a:t>
            </a:r>
          </a:p>
          <a:p>
            <a:endParaRPr lang="en-US" dirty="0" smtClean="0"/>
          </a:p>
          <a:p>
            <a:r>
              <a:rPr lang="en-US" altLang="zh-CN" dirty="0" smtClean="0">
                <a:ea typeface="宋体" pitchFamily="2" charset="-122"/>
              </a:rPr>
              <a:t>Entity Recommendation</a:t>
            </a:r>
            <a:endParaRPr lang="en-US" altLang="zh-CN" dirty="0">
              <a:ea typeface="宋体" pitchFamily="2" charset="-122"/>
            </a:endParaRPr>
          </a:p>
          <a:p>
            <a:endParaRPr lang="en-US" altLang="zh-CN" dirty="0" smtClean="0">
              <a:effectLst>
                <a:outerShdw blurRad="38100" dist="38100" dir="2700000" algn="tl">
                  <a:srgbClr val="000000">
                    <a:alpha val="43137"/>
                  </a:srgbClr>
                </a:outerShdw>
              </a:effectLst>
              <a:ea typeface="宋体" pitchFamily="2" charset="-122"/>
            </a:endParaRPr>
          </a:p>
          <a:p>
            <a:r>
              <a:rPr lang="en-US" altLang="zh-CN" dirty="0" smtClean="0">
                <a:ea typeface="宋体" pitchFamily="2" charset="-122"/>
              </a:rPr>
              <a:t>Information Diffusion</a:t>
            </a:r>
          </a:p>
          <a:p>
            <a:endParaRPr lang="en-US" altLang="zh-CN" dirty="0">
              <a:ea typeface="宋体" pitchFamily="2" charset="-122"/>
            </a:endParaRPr>
          </a:p>
          <a:p>
            <a:r>
              <a:rPr lang="en-US" altLang="zh-CN" dirty="0" smtClean="0">
                <a:ea typeface="宋体" pitchFamily="2" charset="-122"/>
              </a:rPr>
              <a:t>Ideology Detection</a:t>
            </a:r>
          </a:p>
          <a:p>
            <a:pPr marL="182880" lvl="1"/>
            <a:endParaRPr lang="en-US" sz="2800" dirty="0">
              <a:solidFill>
                <a:schemeClr val="tx1"/>
              </a:solidFill>
              <a:effectLst>
                <a:outerShdw blurRad="38100" dist="38100" dir="2700000" algn="tl">
                  <a:srgbClr val="000000">
                    <a:alpha val="43137"/>
                  </a:srgbClr>
                </a:outerShdw>
              </a:effectLst>
              <a:latin typeface="+mn-lt"/>
              <a:ea typeface="宋体" pitchFamily="2" charset="-122"/>
              <a:cs typeface="+mn-cs"/>
            </a:endParaRPr>
          </a:p>
          <a:p>
            <a:r>
              <a:rPr lang="en-US" dirty="0" smtClean="0"/>
              <a:t>Summary</a:t>
            </a:r>
            <a:endParaRPr lang="en-US" dirty="0"/>
          </a:p>
        </p:txBody>
      </p:sp>
      <p:sp>
        <p:nvSpPr>
          <p:cNvPr id="7" name="Down Arrow 6"/>
          <p:cNvSpPr/>
          <p:nvPr/>
        </p:nvSpPr>
        <p:spPr>
          <a:xfrm rot="3432852">
            <a:off x="4448240" y="2112741"/>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70831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Evaluate the Two Models?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Test on the real action log on multiple topics!</a:t>
                </a:r>
              </a:p>
              <a:p>
                <a:pPr lvl="1"/>
                <a14:m>
                  <m:oMath xmlns:m="http://schemas.openxmlformats.org/officeDocument/2006/math">
                    <m:r>
                      <a:rPr lang="en-US" b="0" i="1" smtClean="0">
                        <a:latin typeface="Cambria Math"/>
                      </a:rPr>
                      <m:t>𝐴𝑐𝑡𝑖𝑜𝑛</m:t>
                    </m:r>
                    <m:r>
                      <a:rPr lang="en-US" b="0" i="1" smtClean="0">
                        <a:latin typeface="Cambria Math"/>
                      </a:rPr>
                      <m:t> </m:t>
                    </m:r>
                    <m:r>
                      <a:rPr lang="en-US" b="0" i="1" smtClean="0">
                        <a:latin typeface="Cambria Math"/>
                      </a:rPr>
                      <m:t>𝑙𝑜𝑔</m:t>
                    </m:r>
                    <m:r>
                      <a:rPr lang="en-US" b="0" i="1" smtClean="0">
                        <a:latin typeface="Cambria Math"/>
                      </a:rPr>
                      <m:t>:{&lt;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𝑖</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𝑖</m:t>
                        </m:r>
                      </m:sub>
                    </m:sSub>
                    <m:r>
                      <a:rPr lang="en-US" b="0" i="1" smtClean="0">
                        <a:latin typeface="Cambria Math"/>
                      </a:rPr>
                      <m:t>&gt;</m:t>
                    </m:r>
                  </m:oMath>
                </a14:m>
                <a:r>
                  <a:rPr lang="en-US" dirty="0" smtClean="0"/>
                  <a:t>}</a:t>
                </a:r>
                <a:endParaRPr lang="en-US" dirty="0"/>
              </a:p>
              <a:p>
                <a:r>
                  <a:rPr lang="en-US" dirty="0" smtClean="0"/>
                  <a:t>Diffusion model learning from action log</a:t>
                </a:r>
              </a:p>
              <a:p>
                <a:pPr lvl="1"/>
                <a:r>
                  <a:rPr lang="en-US" dirty="0" smtClean="0"/>
                  <a:t>MLE estimation over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𝛽</m:t>
                        </m:r>
                      </m:e>
                      <m:sup>
                        <m:r>
                          <a:rPr lang="en-US" b="0" i="1" smtClean="0">
                            <a:latin typeface="Cambria Math"/>
                          </a:rPr>
                          <m:t>′</m:t>
                        </m:r>
                      </m:sup>
                    </m:sSup>
                    <m:r>
                      <a:rPr lang="en-US" b="0" i="1" smtClean="0">
                        <a:latin typeface="Cambria Math"/>
                      </a:rPr>
                      <m:t>𝑠</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56" t="-17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84461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Real Datasets</a:t>
            </a:r>
            <a:endParaRPr lang="en-US" dirty="0"/>
          </a:p>
        </p:txBody>
      </p:sp>
      <p:sp>
        <p:nvSpPr>
          <p:cNvPr id="3" name="Content Placeholder 2"/>
          <p:cNvSpPr>
            <a:spLocks noGrp="1"/>
          </p:cNvSpPr>
          <p:nvPr>
            <p:ph idx="1"/>
          </p:nvPr>
        </p:nvSpPr>
        <p:spPr/>
        <p:txBody>
          <a:bodyPr/>
          <a:lstStyle/>
          <a:p>
            <a:r>
              <a:rPr lang="en-US" dirty="0" smtClean="0"/>
              <a:t>DBLP</a:t>
            </a:r>
          </a:p>
          <a:p>
            <a:pPr lvl="1"/>
            <a:r>
              <a:rPr lang="en-US" dirty="0" smtClean="0"/>
              <a:t>Computer Science</a:t>
            </a:r>
          </a:p>
          <a:p>
            <a:pPr lvl="1"/>
            <a:r>
              <a:rPr lang="en-US" dirty="0" smtClean="0"/>
              <a:t>Relation types</a:t>
            </a:r>
          </a:p>
          <a:p>
            <a:pPr lvl="2"/>
            <a:r>
              <a:rPr lang="en-US" dirty="0" smtClean="0"/>
              <a:t>APA, </a:t>
            </a:r>
            <a:r>
              <a:rPr lang="en-US" dirty="0"/>
              <a:t>AP-&gt;</a:t>
            </a:r>
            <a:r>
              <a:rPr lang="en-US" dirty="0" smtClean="0"/>
              <a:t>PA, APAPA, APVPA </a:t>
            </a:r>
            <a:endParaRPr lang="en-US" dirty="0"/>
          </a:p>
          <a:p>
            <a:r>
              <a:rPr lang="en-US" dirty="0" smtClean="0"/>
              <a:t>APS</a:t>
            </a:r>
          </a:p>
          <a:p>
            <a:pPr lvl="1"/>
            <a:r>
              <a:rPr lang="en-US" dirty="0" smtClean="0"/>
              <a:t>Physics</a:t>
            </a:r>
          </a:p>
          <a:p>
            <a:pPr lvl="1"/>
            <a:r>
              <a:rPr lang="en-US" dirty="0" smtClean="0"/>
              <a:t>Relation types</a:t>
            </a:r>
          </a:p>
          <a:p>
            <a:pPr lvl="2"/>
            <a:r>
              <a:rPr lang="en-US" dirty="0"/>
              <a:t>APA, AP-&gt;PA, APAPA, </a:t>
            </a:r>
            <a:r>
              <a:rPr lang="en-US" dirty="0" smtClean="0"/>
              <a:t>APOPA </a:t>
            </a:r>
            <a:endParaRPr lang="en-US" dirty="0"/>
          </a:p>
          <a:p>
            <a:pPr lvl="2"/>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30</a:t>
            </a:fld>
            <a:endParaRPr lang="en-US" dirty="0">
              <a:solidFill>
                <a:prstClr val="black"/>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6800"/>
            <a:ext cx="3151914" cy="198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247" y="4107006"/>
            <a:ext cx="3482220" cy="202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913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Selected</a:t>
            </a:r>
            <a:endParaRPr lang="en-US" dirty="0"/>
          </a:p>
        </p:txBody>
      </p:sp>
      <p:sp>
        <p:nvSpPr>
          <p:cNvPr id="3" name="Content Placeholder 2"/>
          <p:cNvSpPr>
            <a:spLocks noGrp="1"/>
          </p:cNvSpPr>
          <p:nvPr>
            <p:ph idx="1"/>
          </p:nvPr>
        </p:nvSpPr>
        <p:spPr/>
        <p:txBody>
          <a:bodyPr/>
          <a:lstStyle/>
          <a:p>
            <a:r>
              <a:rPr lang="en-US" dirty="0" smtClean="0"/>
              <a:t>Select topics with increasing trends</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31</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1447800" y="1828800"/>
            <a:ext cx="6068843" cy="4419600"/>
          </a:xfrm>
          <a:prstGeom prst="rect">
            <a:avLst/>
          </a:prstGeom>
        </p:spPr>
      </p:pic>
    </p:spTree>
    <p:extLst>
      <p:ext uri="{BB962C8B-B14F-4D97-AF65-F5344CB8AC3E}">
        <p14:creationId xmlns:p14="http://schemas.microsoft.com/office/powerpoint/2010/main" val="3637937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Methods</a:t>
            </a:r>
            <a:endParaRPr lang="en-US" dirty="0"/>
          </a:p>
        </p:txBody>
      </p:sp>
      <p:sp>
        <p:nvSpPr>
          <p:cNvPr id="3" name="Content Placeholder 2"/>
          <p:cNvSpPr>
            <a:spLocks noGrp="1"/>
          </p:cNvSpPr>
          <p:nvPr>
            <p:ph idx="1"/>
          </p:nvPr>
        </p:nvSpPr>
        <p:spPr/>
        <p:txBody>
          <a:bodyPr/>
          <a:lstStyle/>
          <a:p>
            <a:r>
              <a:rPr lang="en-US" dirty="0" smtClean="0"/>
              <a:t>Global Prediction</a:t>
            </a:r>
          </a:p>
          <a:p>
            <a:pPr lvl="1"/>
            <a:r>
              <a:rPr lang="en-US" dirty="0" smtClean="0"/>
              <a:t>How many authors are activated at t+1</a:t>
            </a:r>
          </a:p>
          <a:p>
            <a:pPr lvl="1"/>
            <a:r>
              <a:rPr lang="en-US" dirty="0" smtClean="0"/>
              <a:t>Error rate = ½(predicted#/true# + true#/predicted#)-1</a:t>
            </a:r>
          </a:p>
          <a:p>
            <a:pPr lvl="1"/>
            <a:endParaRPr lang="en-US" dirty="0"/>
          </a:p>
          <a:p>
            <a:r>
              <a:rPr lang="en-US" dirty="0" smtClean="0"/>
              <a:t>Local Prediction</a:t>
            </a:r>
          </a:p>
          <a:p>
            <a:pPr lvl="1"/>
            <a:r>
              <a:rPr lang="en-US" dirty="0" smtClean="0"/>
              <a:t>Which author is likely to be activated at t+1</a:t>
            </a:r>
          </a:p>
          <a:p>
            <a:pPr lvl="1"/>
            <a:r>
              <a:rPr lang="en-US" dirty="0" smtClean="0"/>
              <a:t>AUPR (Area under Precision-Recall Curve)</a:t>
            </a:r>
          </a:p>
          <a:p>
            <a:pPr marL="274320" lvl="1" indent="0">
              <a:buNone/>
            </a:pP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pPr/>
              <a:t>32</a:t>
            </a:fld>
            <a:endParaRPr lang="en-US" dirty="0"/>
          </a:p>
        </p:txBody>
      </p:sp>
    </p:spTree>
    <p:extLst>
      <p:ext uri="{BB962C8B-B14F-4D97-AF65-F5344CB8AC3E}">
        <p14:creationId xmlns:p14="http://schemas.microsoft.com/office/powerpoint/2010/main" val="3460424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Prediction</a:t>
            </a:r>
            <a:endParaRPr lang="en-US" dirty="0"/>
          </a:p>
        </p:txBody>
      </p:sp>
      <p:pic>
        <p:nvPicPr>
          <p:cNvPr id="5" name="Content Placeholder 4"/>
          <p:cNvPicPr>
            <a:picLocks noGrp="1" noChangeAspect="1"/>
          </p:cNvPicPr>
          <p:nvPr>
            <p:ph idx="1"/>
          </p:nvPr>
        </p:nvPicPr>
        <p:blipFill>
          <a:blip r:embed="rId2"/>
          <a:stretch>
            <a:fillRect/>
          </a:stretch>
        </p:blipFill>
        <p:spPr>
          <a:xfrm>
            <a:off x="13636" y="1981200"/>
            <a:ext cx="8387184" cy="3276600"/>
          </a:xfrm>
          <a:prstGeom prst="rect">
            <a:avLst/>
          </a:prstGeom>
        </p:spPr>
      </p:pic>
      <p:sp>
        <p:nvSpPr>
          <p:cNvPr id="4" name="Slide Number Placeholder 3"/>
          <p:cNvSpPr>
            <a:spLocks noGrp="1"/>
          </p:cNvSpPr>
          <p:nvPr>
            <p:ph type="sldNum" sz="quarter" idx="12"/>
          </p:nvPr>
        </p:nvSpPr>
        <p:spPr/>
        <p:txBody>
          <a:bodyPr/>
          <a:lstStyle/>
          <a:p>
            <a:fld id="{F9913601-2E22-4589-A394-4D3650FFD697}" type="slidenum">
              <a:rPr lang="en-US" smtClean="0"/>
              <a:pPr/>
              <a:t>33</a:t>
            </a:fld>
            <a:endParaRPr lang="en-US" dirty="0"/>
          </a:p>
        </p:txBody>
      </p:sp>
    </p:spTree>
    <p:extLst>
      <p:ext uri="{BB962C8B-B14F-4D97-AF65-F5344CB8AC3E}">
        <p14:creationId xmlns:p14="http://schemas.microsoft.com/office/powerpoint/2010/main" val="4097169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Prediction - AUPR</a:t>
            </a:r>
            <a:endParaRPr lang="en-US" dirty="0"/>
          </a:p>
        </p:txBody>
      </p:sp>
      <p:sp>
        <p:nvSpPr>
          <p:cNvPr id="3" name="Content Placeholder 2"/>
          <p:cNvSpPr>
            <a:spLocks noGrp="1"/>
          </p:cNvSpPr>
          <p:nvPr>
            <p:ph idx="1"/>
          </p:nvPr>
        </p:nvSpPr>
        <p:spPr/>
        <p:txBody>
          <a:bodyPr/>
          <a:lstStyle/>
          <a:p>
            <a:r>
              <a:rPr lang="en-US" dirty="0"/>
              <a:t>1: Different Relation Play Different </a:t>
            </a:r>
            <a:r>
              <a:rPr lang="en-US" dirty="0" smtClean="0"/>
              <a:t>Roles </a:t>
            </a:r>
            <a:r>
              <a:rPr lang="en-US" dirty="0"/>
              <a:t>in Diffusion </a:t>
            </a:r>
            <a:r>
              <a:rPr lang="en-US" dirty="0" smtClean="0"/>
              <a:t>Process</a:t>
            </a:r>
          </a:p>
          <a:p>
            <a:r>
              <a:rPr lang="en-US" dirty="0"/>
              <a:t>2: Relation-Level Aggregation is better than Model-Level Aggregation</a:t>
            </a:r>
          </a:p>
        </p:txBody>
      </p:sp>
      <p:sp>
        <p:nvSpPr>
          <p:cNvPr id="4" name="Slide Number Placeholder 3"/>
          <p:cNvSpPr>
            <a:spLocks noGrp="1"/>
          </p:cNvSpPr>
          <p:nvPr>
            <p:ph type="sldNum" sz="quarter" idx="12"/>
          </p:nvPr>
        </p:nvSpPr>
        <p:spPr>
          <a:xfrm>
            <a:off x="8686799" y="6785991"/>
            <a:ext cx="457200" cy="329184"/>
          </a:xfrm>
        </p:spPr>
        <p:txBody>
          <a:bodyPr/>
          <a:lstStyle/>
          <a:p>
            <a:fld id="{F9913601-2E22-4589-A394-4D3650FFD697}" type="slidenum">
              <a:rPr lang="en-US" smtClean="0">
                <a:solidFill>
                  <a:prstClr val="black"/>
                </a:solidFill>
              </a:rPr>
              <a:pPr/>
              <a:t>34</a:t>
            </a:fld>
            <a:endParaRPr lang="en-US" dirty="0">
              <a:solidFill>
                <a:prstClr val="black"/>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396" y="3693102"/>
            <a:ext cx="44005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5" y="3686175"/>
            <a:ext cx="42005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242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35</a:t>
            </a:fld>
            <a:endParaRPr lang="en-US" dirty="0">
              <a:solidFill>
                <a:prstClr val="black"/>
              </a:solidFill>
            </a:endParaRPr>
          </a:p>
        </p:txBody>
      </p:sp>
      <p:pic>
        <p:nvPicPr>
          <p:cNvPr id="5" name="Picture 2" descr="C:\Users\yizhousun\AppData\Local\Temp\social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4618"/>
            <a:ext cx="6022109" cy="451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77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 Results on “social network” Diffusion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36</a:t>
            </a:fld>
            <a:endParaRPr lang="en-US" dirty="0">
              <a:solidFill>
                <a:prstClr val="black"/>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53400" cy="455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440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37</a:t>
            </a:fld>
            <a:endParaRPr lang="en-US" dirty="0">
              <a:solidFill>
                <a:prstClr val="black"/>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4913"/>
            <a:ext cx="8178548" cy="473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355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38</a:t>
            </a:fld>
            <a:endParaRPr lang="en-US" dirty="0">
              <a:solidFill>
                <a:prstClr val="black"/>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303" y="1371600"/>
            <a:ext cx="2600624" cy="493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99755"/>
            <a:ext cx="2590800" cy="480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00600" y="1219200"/>
            <a:ext cx="3048000" cy="5257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67400" y="909935"/>
            <a:ext cx="1290738" cy="707886"/>
          </a:xfrm>
          <a:prstGeom prst="rect">
            <a:avLst/>
          </a:prstGeom>
          <a:noFill/>
        </p:spPr>
        <p:txBody>
          <a:bodyPr wrap="none" rtlCol="0">
            <a:spAutoFit/>
          </a:bodyPr>
          <a:lstStyle/>
          <a:p>
            <a:r>
              <a:rPr lang="en-US" sz="4000" b="1" dirty="0" smtClean="0">
                <a:solidFill>
                  <a:srgbClr val="FF0000"/>
                </a:solidFill>
              </a:rPr>
              <a:t>WIN!</a:t>
            </a:r>
            <a:endParaRPr lang="en-US" sz="4000" b="1" dirty="0">
              <a:solidFill>
                <a:srgbClr val="FF0000"/>
              </a:solidFill>
            </a:endParaRPr>
          </a:p>
        </p:txBody>
      </p:sp>
    </p:spTree>
    <p:extLst>
      <p:ext uri="{BB962C8B-B14F-4D97-AF65-F5344CB8AC3E}">
        <p14:creationId xmlns:p14="http://schemas.microsoft.com/office/powerpoint/2010/main" val="112884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Recommendation Paradigm</a:t>
            </a:r>
            <a:endParaRPr lang="en-US" sz="4000"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047" y="2896357"/>
            <a:ext cx="1544027" cy="1483179"/>
          </a:xfrm>
          <a:prstGeom prst="rect">
            <a:avLst/>
          </a:prstGeom>
        </p:spPr>
      </p:pic>
      <p:sp>
        <p:nvSpPr>
          <p:cNvPr id="6" name="TextBox 5"/>
          <p:cNvSpPr txBox="1"/>
          <p:nvPr/>
        </p:nvSpPr>
        <p:spPr>
          <a:xfrm>
            <a:off x="3901019" y="4315118"/>
            <a:ext cx="2264081"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recommender system</a:t>
            </a:r>
            <a:endParaRPr lang="en-US" dirty="0">
              <a:effectLst>
                <a:outerShdw blurRad="38100" dist="38100" dir="2700000" algn="tl">
                  <a:srgbClr val="000000">
                    <a:alpha val="43137"/>
                  </a:srgbClr>
                </a:outerShdw>
              </a:effectLst>
            </a:endParaRPr>
          </a:p>
        </p:txBody>
      </p:sp>
      <p:sp>
        <p:nvSpPr>
          <p:cNvPr id="7" name="Right Arrow 6"/>
          <p:cNvSpPr/>
          <p:nvPr/>
        </p:nvSpPr>
        <p:spPr>
          <a:xfrm>
            <a:off x="5963541" y="3728237"/>
            <a:ext cx="623754"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349516" y="4315118"/>
            <a:ext cx="1804661"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recommendation</a:t>
            </a:r>
            <a:endParaRPr lang="en-US" dirty="0">
              <a:effectLst>
                <a:outerShdw blurRad="38100" dist="38100" dir="2700000" algn="tl">
                  <a:srgbClr val="000000">
                    <a:alpha val="43137"/>
                  </a:srgbClr>
                </a:outerShdw>
              </a:effectLst>
            </a:endParaRPr>
          </a:p>
        </p:txBody>
      </p:sp>
      <p:pic>
        <p:nvPicPr>
          <p:cNvPr id="10" name="Picture 9" descr="red_user.png"/>
          <p:cNvPicPr>
            <a:picLocks noChangeAspect="1"/>
          </p:cNvPicPr>
          <p:nvPr/>
        </p:nvPicPr>
        <p:blipFill>
          <a:blip r:embed="rId3" cstate="print"/>
          <a:stretch>
            <a:fillRect/>
          </a:stretch>
        </p:blipFill>
        <p:spPr>
          <a:xfrm>
            <a:off x="6730732" y="1288385"/>
            <a:ext cx="914400" cy="931504"/>
          </a:xfrm>
          <a:prstGeom prst="rect">
            <a:avLst/>
          </a:prstGeom>
        </p:spPr>
      </p:pic>
      <p:sp>
        <p:nvSpPr>
          <p:cNvPr id="13" name="Right Arrow 12"/>
          <p:cNvSpPr/>
          <p:nvPr/>
        </p:nvSpPr>
        <p:spPr>
          <a:xfrm rot="16200000">
            <a:off x="6876055" y="2686057"/>
            <a:ext cx="623754"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6887905" y="2167945"/>
            <a:ext cx="591829"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user</a:t>
            </a:r>
            <a:endParaRPr lang="en-US" dirty="0">
              <a:effectLst>
                <a:outerShdw blurRad="38100" dist="38100" dir="2700000" algn="tl">
                  <a:srgbClr val="000000">
                    <a:alpha val="43137"/>
                  </a:srgbClr>
                </a:outerShdw>
              </a:effectLst>
            </a:endParaRPr>
          </a:p>
        </p:txBody>
      </p:sp>
      <p:cxnSp>
        <p:nvCxnSpPr>
          <p:cNvPr id="16" name="Curved Connector 15"/>
          <p:cNvCxnSpPr>
            <a:stCxn id="10" idx="1"/>
            <a:endCxn id="5" idx="0"/>
          </p:cNvCxnSpPr>
          <p:nvPr/>
        </p:nvCxnSpPr>
        <p:spPr>
          <a:xfrm rot="10800000" flipV="1">
            <a:off x="5033062" y="1754137"/>
            <a:ext cx="1697671" cy="1142220"/>
          </a:xfrm>
          <a:prstGeom prst="curvedConnector2">
            <a:avLst/>
          </a:prstGeom>
          <a:ln w="76200">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75890" y="1632979"/>
            <a:ext cx="1036502"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feedback</a:t>
            </a:r>
            <a:endParaRPr lang="en-US" dirty="0">
              <a:effectLst>
                <a:outerShdw blurRad="38100" dist="38100" dir="2700000" algn="tl">
                  <a:srgbClr val="000000">
                    <a:alpha val="43137"/>
                  </a:srgbClr>
                </a:outerShdw>
              </a:effectLst>
            </a:endParaRPr>
          </a:p>
        </p:txBody>
      </p:sp>
      <p:sp>
        <p:nvSpPr>
          <p:cNvPr id="23" name="Right Arrow 22"/>
          <p:cNvSpPr/>
          <p:nvPr/>
        </p:nvSpPr>
        <p:spPr>
          <a:xfrm rot="19800000">
            <a:off x="2896875" y="4967272"/>
            <a:ext cx="989731"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420" y="5153556"/>
            <a:ext cx="1412694" cy="1059521"/>
          </a:xfrm>
          <a:prstGeom prst="rect">
            <a:avLst/>
          </a:prstGeom>
        </p:spPr>
      </p:pic>
      <p:sp>
        <p:nvSpPr>
          <p:cNvPr id="20" name="TextBox 19"/>
          <p:cNvSpPr txBox="1"/>
          <p:nvPr/>
        </p:nvSpPr>
        <p:spPr>
          <a:xfrm>
            <a:off x="1077855" y="6292697"/>
            <a:ext cx="2029658"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e</a:t>
            </a:r>
            <a:r>
              <a:rPr lang="en-US" dirty="0" smtClean="0">
                <a:effectLst>
                  <a:outerShdw blurRad="38100" dist="38100" dir="2700000" algn="tl">
                    <a:srgbClr val="000000">
                      <a:alpha val="43137"/>
                    </a:srgbClr>
                  </a:outerShdw>
                </a:effectLst>
              </a:rPr>
              <a:t>xternal knowledge</a:t>
            </a:r>
            <a:endParaRPr lang="en-US" dirty="0">
              <a:effectLst>
                <a:outerShdw blurRad="38100" dist="38100" dir="2700000" algn="tl">
                  <a:srgbClr val="000000">
                    <a:alpha val="43137"/>
                  </a:srgbClr>
                </a:outerShdw>
              </a:effectLst>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5309" r="15185"/>
          <a:stretch/>
        </p:blipFill>
        <p:spPr>
          <a:xfrm>
            <a:off x="1071473" y="3370541"/>
            <a:ext cx="1405951" cy="1348514"/>
          </a:xfrm>
          <a:prstGeom prst="rect">
            <a:avLst/>
          </a:prstGeom>
        </p:spPr>
      </p:pic>
      <p:sp>
        <p:nvSpPr>
          <p:cNvPr id="22" name="TextBox 21"/>
          <p:cNvSpPr txBox="1"/>
          <p:nvPr/>
        </p:nvSpPr>
        <p:spPr>
          <a:xfrm>
            <a:off x="928136" y="4629512"/>
            <a:ext cx="1794762"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product features</a:t>
            </a:r>
            <a:endParaRPr lang="en-US" dirty="0">
              <a:effectLst>
                <a:outerShdw blurRad="38100" dist="38100" dir="2700000" algn="tl">
                  <a:srgbClr val="000000">
                    <a:alpha val="43137"/>
                  </a:srgbClr>
                </a:outerShdw>
              </a:effectLst>
            </a:endParaRPr>
          </a:p>
        </p:txBody>
      </p:sp>
      <p:sp>
        <p:nvSpPr>
          <p:cNvPr id="24" name="Right Arrow 23"/>
          <p:cNvSpPr/>
          <p:nvPr/>
        </p:nvSpPr>
        <p:spPr>
          <a:xfrm>
            <a:off x="2904758" y="3723278"/>
            <a:ext cx="989731"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571" y="1182226"/>
            <a:ext cx="2045252" cy="1631023"/>
          </a:xfrm>
          <a:prstGeom prst="rect">
            <a:avLst/>
          </a:prstGeom>
        </p:spPr>
      </p:pic>
      <p:sp>
        <p:nvSpPr>
          <p:cNvPr id="26" name="TextBox 25"/>
          <p:cNvSpPr txBox="1"/>
          <p:nvPr/>
        </p:nvSpPr>
        <p:spPr>
          <a:xfrm>
            <a:off x="1157139" y="2600889"/>
            <a:ext cx="1794762"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community user-item feedback</a:t>
            </a:r>
            <a:endParaRPr lang="en-US" dirty="0">
              <a:effectLst>
                <a:outerShdw blurRad="38100" dist="38100" dir="2700000" algn="tl">
                  <a:srgbClr val="000000">
                    <a:alpha val="43137"/>
                  </a:srgbClr>
                </a:outerShdw>
              </a:effectLst>
            </a:endParaRPr>
          </a:p>
        </p:txBody>
      </p:sp>
      <p:sp>
        <p:nvSpPr>
          <p:cNvPr id="27" name="Right Arrow 26"/>
          <p:cNvSpPr/>
          <p:nvPr/>
        </p:nvSpPr>
        <p:spPr>
          <a:xfrm rot="1499810">
            <a:off x="2896875" y="2622014"/>
            <a:ext cx="989731"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796279" y="3316709"/>
            <a:ext cx="848853" cy="853333"/>
          </a:xfrm>
          <a:prstGeom prst="rect">
            <a:avLst/>
          </a:prstGeom>
        </p:spPr>
      </p:pic>
      <p:sp>
        <p:nvSpPr>
          <p:cNvPr id="9" name="Rectangle 8"/>
          <p:cNvSpPr/>
          <p:nvPr/>
        </p:nvSpPr>
        <p:spPr>
          <a:xfrm>
            <a:off x="1015571" y="1182226"/>
            <a:ext cx="2045252" cy="2064994"/>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60583" y="5007646"/>
            <a:ext cx="4920262" cy="1231106"/>
          </a:xfrm>
          <a:prstGeom prst="rect">
            <a:avLst/>
          </a:prstGeom>
          <a:noFill/>
          <a:ln w="28575">
            <a:noFill/>
            <a:prstDash val="dash"/>
          </a:ln>
        </p:spPr>
        <p:txBody>
          <a:bodyPr wrap="square" rtlCol="0">
            <a:spAutoFit/>
          </a:bodyPr>
          <a:lstStyle/>
          <a:p>
            <a:r>
              <a:rPr lang="en-US" sz="2000" dirty="0" smtClean="0"/>
              <a:t>Collaborative Filtering</a:t>
            </a:r>
          </a:p>
          <a:p>
            <a:r>
              <a:rPr lang="en-US" dirty="0" smtClean="0"/>
              <a:t>E.g., K-Nearest Neighbor </a:t>
            </a:r>
            <a:r>
              <a:rPr lang="en-US" sz="1600" dirty="0" smtClean="0">
                <a:solidFill>
                  <a:srgbClr val="0070C0"/>
                </a:solidFill>
              </a:rPr>
              <a:t>(</a:t>
            </a:r>
            <a:r>
              <a:rPr lang="en-US" sz="1600" dirty="0" err="1" smtClean="0">
                <a:solidFill>
                  <a:srgbClr val="0070C0"/>
                </a:solidFill>
              </a:rPr>
              <a:t>Sarwar</a:t>
            </a:r>
            <a:r>
              <a:rPr lang="en-US" sz="1600" dirty="0">
                <a:solidFill>
                  <a:srgbClr val="0070C0"/>
                </a:solidFill>
              </a:rPr>
              <a:t> </a:t>
            </a:r>
            <a:r>
              <a:rPr lang="en-US" sz="1600" dirty="0" smtClean="0">
                <a:solidFill>
                  <a:srgbClr val="0070C0"/>
                </a:solidFill>
              </a:rPr>
              <a:t>WWW’01)</a:t>
            </a:r>
            <a:r>
              <a:rPr lang="en-US" dirty="0" smtClean="0"/>
              <a:t>, Matrix Factorization </a:t>
            </a:r>
            <a:r>
              <a:rPr lang="en-US" sz="1600" dirty="0" smtClean="0">
                <a:solidFill>
                  <a:srgbClr val="0070C0"/>
                </a:solidFill>
              </a:rPr>
              <a:t>(Hu ICDM’08, </a:t>
            </a:r>
            <a:r>
              <a:rPr lang="en-US" sz="1600" dirty="0" err="1" smtClean="0">
                <a:solidFill>
                  <a:srgbClr val="0070C0"/>
                </a:solidFill>
              </a:rPr>
              <a:t>Koren</a:t>
            </a:r>
            <a:r>
              <a:rPr lang="en-US" sz="1600" dirty="0" smtClean="0">
                <a:solidFill>
                  <a:srgbClr val="0070C0"/>
                </a:solidFill>
              </a:rPr>
              <a:t> IEEE-CS’09)</a:t>
            </a:r>
            <a:r>
              <a:rPr lang="en-US" dirty="0" smtClean="0"/>
              <a:t>, Probabilistic Model </a:t>
            </a:r>
            <a:r>
              <a:rPr lang="en-US" sz="1600" dirty="0" smtClean="0">
                <a:solidFill>
                  <a:srgbClr val="0070C0"/>
                </a:solidFill>
              </a:rPr>
              <a:t>(Hofmann SIGIR’03)</a:t>
            </a:r>
            <a:endParaRPr lang="en-US" sz="1600" dirty="0">
              <a:solidFill>
                <a:srgbClr val="0070C0"/>
              </a:solidFill>
            </a:endParaRPr>
          </a:p>
        </p:txBody>
      </p:sp>
      <p:sp>
        <p:nvSpPr>
          <p:cNvPr id="32" name="Rectangle 31"/>
          <p:cNvSpPr/>
          <p:nvPr/>
        </p:nvSpPr>
        <p:spPr>
          <a:xfrm>
            <a:off x="950474" y="3311085"/>
            <a:ext cx="1716052" cy="1710790"/>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60583" y="5007646"/>
            <a:ext cx="4920262" cy="677108"/>
          </a:xfrm>
          <a:prstGeom prst="rect">
            <a:avLst/>
          </a:prstGeom>
          <a:noFill/>
          <a:ln w="28575">
            <a:noFill/>
            <a:prstDash val="dash"/>
          </a:ln>
        </p:spPr>
        <p:txBody>
          <a:bodyPr wrap="square" rtlCol="0">
            <a:spAutoFit/>
          </a:bodyPr>
          <a:lstStyle/>
          <a:p>
            <a:r>
              <a:rPr lang="en-US" sz="2000" dirty="0" smtClean="0"/>
              <a:t>Content-Based Methods</a:t>
            </a:r>
          </a:p>
          <a:p>
            <a:r>
              <a:rPr lang="en-US" dirty="0" smtClean="0"/>
              <a:t>E.g., </a:t>
            </a:r>
            <a:r>
              <a:rPr lang="en-US" sz="1600" dirty="0" smtClean="0">
                <a:solidFill>
                  <a:srgbClr val="0070C0"/>
                </a:solidFill>
              </a:rPr>
              <a:t>(</a:t>
            </a:r>
            <a:r>
              <a:rPr lang="en-US" sz="1600" dirty="0" err="1" smtClean="0">
                <a:solidFill>
                  <a:srgbClr val="0070C0"/>
                </a:solidFill>
              </a:rPr>
              <a:t>Balabanovic</a:t>
            </a:r>
            <a:r>
              <a:rPr lang="en-US" sz="1600" dirty="0" smtClean="0">
                <a:solidFill>
                  <a:srgbClr val="0070C0"/>
                </a:solidFill>
              </a:rPr>
              <a:t> Comm. ACM’ 97, Zhang SIGIR’02)</a:t>
            </a:r>
            <a:endParaRPr lang="en-US" sz="1600" dirty="0">
              <a:solidFill>
                <a:srgbClr val="0070C0"/>
              </a:solidFill>
            </a:endParaRPr>
          </a:p>
        </p:txBody>
      </p:sp>
      <p:sp>
        <p:nvSpPr>
          <p:cNvPr id="34" name="TextBox 33"/>
          <p:cNvSpPr txBox="1"/>
          <p:nvPr/>
        </p:nvSpPr>
        <p:spPr>
          <a:xfrm>
            <a:off x="4060583" y="5021875"/>
            <a:ext cx="4920262" cy="954107"/>
          </a:xfrm>
          <a:prstGeom prst="rect">
            <a:avLst/>
          </a:prstGeom>
          <a:noFill/>
          <a:ln w="28575">
            <a:noFill/>
            <a:prstDash val="dash"/>
          </a:ln>
        </p:spPr>
        <p:txBody>
          <a:bodyPr wrap="square" rtlCol="0">
            <a:spAutoFit/>
          </a:bodyPr>
          <a:lstStyle/>
          <a:p>
            <a:r>
              <a:rPr lang="en-US" sz="2000" dirty="0" smtClean="0"/>
              <a:t>Hybrid Methods</a:t>
            </a:r>
          </a:p>
          <a:p>
            <a:r>
              <a:rPr lang="en-US" dirty="0" smtClean="0"/>
              <a:t>E.g., Content-Based CF </a:t>
            </a:r>
            <a:r>
              <a:rPr lang="en-US" sz="1600" dirty="0" smtClean="0">
                <a:solidFill>
                  <a:srgbClr val="0070C0"/>
                </a:solidFill>
              </a:rPr>
              <a:t>(</a:t>
            </a:r>
            <a:r>
              <a:rPr lang="en-US" sz="1600" dirty="0" err="1" smtClean="0">
                <a:solidFill>
                  <a:srgbClr val="0070C0"/>
                </a:solidFill>
              </a:rPr>
              <a:t>Antonopoulus</a:t>
            </a:r>
            <a:r>
              <a:rPr lang="en-US" sz="1600" dirty="0" smtClean="0">
                <a:solidFill>
                  <a:srgbClr val="0070C0"/>
                </a:solidFill>
              </a:rPr>
              <a:t>, IS’06)</a:t>
            </a:r>
            <a:r>
              <a:rPr lang="en-US" dirty="0" smtClean="0"/>
              <a:t>, External Knowledge CF </a:t>
            </a:r>
            <a:r>
              <a:rPr lang="en-US" sz="1600" dirty="0" smtClean="0">
                <a:solidFill>
                  <a:srgbClr val="0070C0"/>
                </a:solidFill>
              </a:rPr>
              <a:t>(Ma WSDM’11)</a:t>
            </a:r>
            <a:endParaRPr lang="en-US" sz="1600" dirty="0">
              <a:solidFill>
                <a:srgbClr val="0070C0"/>
              </a:solidFill>
            </a:endParaRPr>
          </a:p>
        </p:txBody>
      </p:sp>
    </p:spTree>
    <p:extLst>
      <p:ext uri="{BB962C8B-B14F-4D97-AF65-F5344CB8AC3E}">
        <p14:creationId xmlns:p14="http://schemas.microsoft.com/office/powerpoint/2010/main" val="32218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P spid="11" grpId="1"/>
      <p:bldP spid="32" grpId="0" animBg="1"/>
      <p:bldP spid="32" grpId="1" animBg="1"/>
      <p:bldP spid="33" grpId="0"/>
      <p:bldP spid="33" grpId="1"/>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Why Heterogeneous Information Networks?</a:t>
            </a:r>
          </a:p>
          <a:p>
            <a:endParaRPr lang="en-US" dirty="0" smtClean="0"/>
          </a:p>
          <a:p>
            <a:r>
              <a:rPr lang="en-US" altLang="zh-CN" dirty="0" smtClean="0">
                <a:ea typeface="宋体" pitchFamily="2" charset="-122"/>
              </a:rPr>
              <a:t>Entity Recommendation</a:t>
            </a:r>
            <a:endParaRPr lang="en-US" altLang="zh-CN" dirty="0">
              <a:ea typeface="宋体" pitchFamily="2" charset="-122"/>
            </a:endParaRPr>
          </a:p>
          <a:p>
            <a:endParaRPr lang="en-US" altLang="zh-CN" dirty="0" smtClean="0">
              <a:effectLst>
                <a:outerShdw blurRad="38100" dist="38100" dir="2700000" algn="tl">
                  <a:srgbClr val="000000">
                    <a:alpha val="43137"/>
                  </a:srgbClr>
                </a:outerShdw>
              </a:effectLst>
              <a:ea typeface="宋体" pitchFamily="2" charset="-122"/>
            </a:endParaRPr>
          </a:p>
          <a:p>
            <a:r>
              <a:rPr lang="en-US" altLang="zh-CN" dirty="0" smtClean="0">
                <a:ea typeface="宋体" pitchFamily="2" charset="-122"/>
              </a:rPr>
              <a:t>Information Diffusion</a:t>
            </a:r>
          </a:p>
          <a:p>
            <a:endParaRPr lang="en-US" altLang="zh-CN" dirty="0">
              <a:ea typeface="宋体" pitchFamily="2" charset="-122"/>
            </a:endParaRPr>
          </a:p>
          <a:p>
            <a:r>
              <a:rPr lang="en-US" altLang="zh-CN" dirty="0" smtClean="0">
                <a:ea typeface="宋体" pitchFamily="2" charset="-122"/>
              </a:rPr>
              <a:t>Ideology Detection</a:t>
            </a:r>
          </a:p>
          <a:p>
            <a:pPr marL="182880" lvl="1"/>
            <a:endParaRPr lang="en-US" sz="2800" dirty="0">
              <a:solidFill>
                <a:schemeClr val="tx1"/>
              </a:solidFill>
              <a:effectLst>
                <a:outerShdw blurRad="38100" dist="38100" dir="2700000" algn="tl">
                  <a:srgbClr val="000000">
                    <a:alpha val="43137"/>
                  </a:srgbClr>
                </a:outerShdw>
              </a:effectLst>
              <a:latin typeface="+mn-lt"/>
              <a:ea typeface="宋体" pitchFamily="2" charset="-122"/>
              <a:cs typeface="+mn-cs"/>
            </a:endParaRPr>
          </a:p>
          <a:p>
            <a:r>
              <a:rPr lang="en-US" dirty="0" smtClean="0"/>
              <a:t>Summary</a:t>
            </a:r>
            <a:endParaRPr lang="en-US" dirty="0"/>
          </a:p>
        </p:txBody>
      </p:sp>
      <p:sp>
        <p:nvSpPr>
          <p:cNvPr id="7" name="Down Arrow 6"/>
          <p:cNvSpPr/>
          <p:nvPr/>
        </p:nvSpPr>
        <p:spPr>
          <a:xfrm rot="3432852">
            <a:off x="3762440" y="4170141"/>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752289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Topic-Factorized Ideal Point Estimation Model for Legislative Voting </a:t>
            </a:r>
            <a:r>
              <a:rPr lang="en-US" dirty="0" smtClean="0"/>
              <a:t>Network (KDD’14, </a:t>
            </a:r>
            <a:r>
              <a:rPr lang="en-US" dirty="0" err="1" smtClean="0"/>
              <a:t>Gu</a:t>
            </a:r>
            <a:r>
              <a:rPr lang="en-US" dirty="0" smtClean="0"/>
              <a:t>, Sun et al.)</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pPr/>
              <a:t>40</a:t>
            </a:fld>
            <a:endParaRPr lang="en-US" dirty="0"/>
          </a:p>
        </p:txBody>
      </p:sp>
    </p:spTree>
    <p:extLst>
      <p:ext uri="{BB962C8B-B14F-4D97-AF65-F5344CB8AC3E}">
        <p14:creationId xmlns:p14="http://schemas.microsoft.com/office/powerpoint/2010/main" val="2725895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Background</a:t>
            </a:r>
            <a:endParaRPr lang="en-US" dirty="0"/>
          </a:p>
        </p:txBody>
      </p:sp>
      <p:grpSp>
        <p:nvGrpSpPr>
          <p:cNvPr id="17" name="组合 16"/>
          <p:cNvGrpSpPr/>
          <p:nvPr/>
        </p:nvGrpSpPr>
        <p:grpSpPr>
          <a:xfrm>
            <a:off x="5177728" y="1421811"/>
            <a:ext cx="3006971" cy="593587"/>
            <a:chOff x="6903638" y="752748"/>
            <a:chExt cx="4009294" cy="791449"/>
          </a:xfrm>
        </p:grpSpPr>
        <p:sp>
          <p:nvSpPr>
            <p:cNvPr id="7" name="矩形 6"/>
            <p:cNvSpPr/>
            <p:nvPr/>
          </p:nvSpPr>
          <p:spPr>
            <a:xfrm>
              <a:off x="6903638" y="752748"/>
              <a:ext cx="1420837" cy="7914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Federal Legislation</a:t>
              </a:r>
            </a:p>
            <a:p>
              <a:pPr algn="ctr"/>
              <a:r>
                <a:rPr lang="en-US" sz="1350" dirty="0">
                  <a:solidFill>
                    <a:schemeClr val="tx1"/>
                  </a:solidFill>
                </a:rPr>
                <a:t>(bill)</a:t>
              </a:r>
            </a:p>
          </p:txBody>
        </p:sp>
        <p:sp>
          <p:nvSpPr>
            <p:cNvPr id="8" name="矩形 7"/>
            <p:cNvSpPr/>
            <p:nvPr/>
          </p:nvSpPr>
          <p:spPr>
            <a:xfrm>
              <a:off x="9492095" y="825308"/>
              <a:ext cx="1420837"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Law</a:t>
              </a:r>
            </a:p>
          </p:txBody>
        </p:sp>
        <p:cxnSp>
          <p:nvCxnSpPr>
            <p:cNvPr id="10" name="直接箭头连接符 9"/>
            <p:cNvCxnSpPr>
              <a:stCxn id="7" idx="3"/>
              <a:endCxn id="8" idx="1"/>
            </p:cNvCxnSpPr>
            <p:nvPr/>
          </p:nvCxnSpPr>
          <p:spPr>
            <a:xfrm>
              <a:off x="8324475" y="1148473"/>
              <a:ext cx="1167620"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268204" y="825308"/>
              <a:ext cx="1280160" cy="677108"/>
            </a:xfrm>
            <a:prstGeom prst="rect">
              <a:avLst/>
            </a:prstGeom>
            <a:noFill/>
          </p:spPr>
          <p:txBody>
            <a:bodyPr wrap="square" rtlCol="0">
              <a:spAutoFit/>
            </a:bodyPr>
            <a:lstStyle/>
            <a:p>
              <a:pPr algn="ctr"/>
              <a:r>
                <a:rPr lang="en-US" sz="1350" dirty="0"/>
                <a:t>The House</a:t>
              </a:r>
            </a:p>
            <a:p>
              <a:pPr algn="ctr"/>
              <a:r>
                <a:rPr lang="en-US" sz="1350" dirty="0"/>
                <a:t>Senate</a:t>
              </a:r>
            </a:p>
          </p:txBody>
        </p:sp>
      </p:grpSp>
      <p:graphicFrame>
        <p:nvGraphicFramePr>
          <p:cNvPr id="19" name="表格 18"/>
          <p:cNvGraphicFramePr>
            <a:graphicFrameLocks noGrp="1"/>
          </p:cNvGraphicFramePr>
          <p:nvPr>
            <p:extLst/>
          </p:nvPr>
        </p:nvGraphicFramePr>
        <p:xfrm>
          <a:off x="5862320" y="2415983"/>
          <a:ext cx="2753208" cy="1409700"/>
        </p:xfrm>
        <a:graphic>
          <a:graphicData uri="http://schemas.openxmlformats.org/drawingml/2006/table">
            <a:tbl>
              <a:tblPr firstRow="1" bandRow="1">
                <a:tableStyleId>{5940675A-B579-460E-94D1-54222C63F5DA}</a:tableStyleId>
              </a:tblPr>
              <a:tblGrid>
                <a:gridCol w="344151"/>
                <a:gridCol w="344151"/>
                <a:gridCol w="344151"/>
                <a:gridCol w="344151"/>
                <a:gridCol w="344151"/>
                <a:gridCol w="344151"/>
                <a:gridCol w="344151"/>
                <a:gridCol w="344151"/>
              </a:tblGrid>
              <a:tr h="278130">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r>
            </a:tbl>
          </a:graphicData>
        </a:graphic>
      </p:graphicFrame>
      <p:sp>
        <p:nvSpPr>
          <p:cNvPr id="20" name="文本框 19"/>
          <p:cNvSpPr txBox="1"/>
          <p:nvPr/>
        </p:nvSpPr>
        <p:spPr>
          <a:xfrm>
            <a:off x="4837528" y="2405422"/>
            <a:ext cx="1234440" cy="300082"/>
          </a:xfrm>
          <a:prstGeom prst="rect">
            <a:avLst/>
          </a:prstGeom>
          <a:noFill/>
        </p:spPr>
        <p:txBody>
          <a:bodyPr wrap="square" rtlCol="0">
            <a:spAutoFit/>
          </a:bodyPr>
          <a:lstStyle/>
          <a:p>
            <a:r>
              <a:rPr lang="en-US" sz="1350" dirty="0"/>
              <a:t>Ronald Paul</a:t>
            </a:r>
          </a:p>
        </p:txBody>
      </p:sp>
      <p:sp>
        <p:nvSpPr>
          <p:cNvPr id="22" name="文本框 21"/>
          <p:cNvSpPr txBox="1"/>
          <p:nvPr/>
        </p:nvSpPr>
        <p:spPr>
          <a:xfrm>
            <a:off x="5765995" y="2128423"/>
            <a:ext cx="590843" cy="300082"/>
          </a:xfrm>
          <a:prstGeom prst="rect">
            <a:avLst/>
          </a:prstGeom>
          <a:noFill/>
        </p:spPr>
        <p:txBody>
          <a:bodyPr wrap="square" rtlCol="0">
            <a:spAutoFit/>
          </a:bodyPr>
          <a:lstStyle/>
          <a:p>
            <a:r>
              <a:rPr lang="en-US" sz="1350" dirty="0"/>
              <a:t>Bill 1</a:t>
            </a:r>
          </a:p>
        </p:txBody>
      </p:sp>
      <p:sp>
        <p:nvSpPr>
          <p:cNvPr id="23" name="文本框 22"/>
          <p:cNvSpPr txBox="1"/>
          <p:nvPr/>
        </p:nvSpPr>
        <p:spPr>
          <a:xfrm>
            <a:off x="6128238" y="2128423"/>
            <a:ext cx="590843" cy="300082"/>
          </a:xfrm>
          <a:prstGeom prst="rect">
            <a:avLst/>
          </a:prstGeom>
          <a:noFill/>
        </p:spPr>
        <p:txBody>
          <a:bodyPr wrap="square" rtlCol="0">
            <a:spAutoFit/>
          </a:bodyPr>
          <a:lstStyle/>
          <a:p>
            <a:r>
              <a:rPr lang="en-US" sz="1350" dirty="0"/>
              <a:t>Bill 2</a:t>
            </a:r>
          </a:p>
        </p:txBody>
      </p:sp>
      <p:sp>
        <p:nvSpPr>
          <p:cNvPr id="24" name="文本框 23"/>
          <p:cNvSpPr txBox="1"/>
          <p:nvPr/>
        </p:nvSpPr>
        <p:spPr>
          <a:xfrm>
            <a:off x="7178919" y="2086219"/>
            <a:ext cx="1783080" cy="300082"/>
          </a:xfrm>
          <a:prstGeom prst="rect">
            <a:avLst/>
          </a:prstGeom>
          <a:noFill/>
        </p:spPr>
        <p:txBody>
          <a:bodyPr wrap="square" rtlCol="0">
            <a:spAutoFit/>
          </a:bodyPr>
          <a:lstStyle/>
          <a:p>
            <a:r>
              <a:rPr lang="en-US" sz="1350" dirty="0"/>
              <a:t>……</a:t>
            </a:r>
          </a:p>
        </p:txBody>
      </p:sp>
      <p:sp>
        <p:nvSpPr>
          <p:cNvPr id="25" name="下箭头 24"/>
          <p:cNvSpPr/>
          <p:nvPr/>
        </p:nvSpPr>
        <p:spPr>
          <a:xfrm>
            <a:off x="6784145" y="4004912"/>
            <a:ext cx="327074" cy="46070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graphicFrame>
        <p:nvGraphicFramePr>
          <p:cNvPr id="26" name="表格 25"/>
          <p:cNvGraphicFramePr>
            <a:graphicFrameLocks noGrp="1"/>
          </p:cNvGraphicFramePr>
          <p:nvPr>
            <p:extLst/>
          </p:nvPr>
        </p:nvGraphicFramePr>
        <p:xfrm>
          <a:off x="7203925" y="4834858"/>
          <a:ext cx="344151" cy="563880"/>
        </p:xfrm>
        <a:graphic>
          <a:graphicData uri="http://schemas.openxmlformats.org/drawingml/2006/table">
            <a:tbl>
              <a:tblPr firstRow="1" bandRow="1">
                <a:tableStyleId>{5940675A-B579-460E-94D1-54222C63F5DA}</a:tableStyleId>
              </a:tblPr>
              <a:tblGrid>
                <a:gridCol w="344151"/>
              </a:tblGrid>
              <a:tr h="278130">
                <a:tc>
                  <a:txBody>
                    <a:bodyPr/>
                    <a:lstStyle/>
                    <a:p>
                      <a:endParaRPr lang="en-US" sz="1400" dirty="0"/>
                    </a:p>
                  </a:txBody>
                  <a:tcPr marL="68580" marR="68580" marT="34290" marB="34290">
                    <a:solidFill>
                      <a:srgbClr val="FF0000"/>
                    </a:solidFill>
                  </a:tcPr>
                </a:tc>
              </a:tr>
              <a:tr h="278130">
                <a:tc>
                  <a:txBody>
                    <a:bodyPr/>
                    <a:lstStyle/>
                    <a:p>
                      <a:endParaRPr lang="en-US" sz="1400" dirty="0"/>
                    </a:p>
                  </a:txBody>
                  <a:tcPr marL="68580" marR="68580" marT="34290" marB="34290">
                    <a:solidFill>
                      <a:srgbClr val="0070C0"/>
                    </a:solidFill>
                  </a:tcPr>
                </a:tc>
              </a:tr>
            </a:tbl>
          </a:graphicData>
        </a:graphic>
      </p:graphicFrame>
      <p:sp>
        <p:nvSpPr>
          <p:cNvPr id="27" name="文本框 26"/>
          <p:cNvSpPr txBox="1"/>
          <p:nvPr/>
        </p:nvSpPr>
        <p:spPr>
          <a:xfrm>
            <a:off x="6091310" y="5131651"/>
            <a:ext cx="1234440" cy="300082"/>
          </a:xfrm>
          <a:prstGeom prst="rect">
            <a:avLst/>
          </a:prstGeom>
          <a:noFill/>
        </p:spPr>
        <p:txBody>
          <a:bodyPr wrap="square" rtlCol="0">
            <a:spAutoFit/>
          </a:bodyPr>
          <a:lstStyle/>
          <a:p>
            <a:r>
              <a:rPr lang="en-US" sz="1350" dirty="0"/>
              <a:t>Barack Obama</a:t>
            </a:r>
          </a:p>
        </p:txBody>
      </p:sp>
      <p:sp>
        <p:nvSpPr>
          <p:cNvPr id="28" name="文本框 27"/>
          <p:cNvSpPr txBox="1"/>
          <p:nvPr/>
        </p:nvSpPr>
        <p:spPr>
          <a:xfrm>
            <a:off x="6233743" y="4834858"/>
            <a:ext cx="1234440" cy="300082"/>
          </a:xfrm>
          <a:prstGeom prst="rect">
            <a:avLst/>
          </a:prstGeom>
          <a:noFill/>
        </p:spPr>
        <p:txBody>
          <a:bodyPr wrap="square" rtlCol="0">
            <a:spAutoFit/>
          </a:bodyPr>
          <a:lstStyle/>
          <a:p>
            <a:r>
              <a:rPr lang="en-US" sz="1350" dirty="0"/>
              <a:t>Ronald Paul</a:t>
            </a:r>
          </a:p>
        </p:txBody>
      </p:sp>
      <p:cxnSp>
        <p:nvCxnSpPr>
          <p:cNvPr id="30" name="直接连接符 29"/>
          <p:cNvCxnSpPr/>
          <p:nvPr/>
        </p:nvCxnSpPr>
        <p:spPr>
          <a:xfrm>
            <a:off x="6244298" y="5619404"/>
            <a:ext cx="1266090" cy="0"/>
          </a:xfrm>
          <a:prstGeom prst="line">
            <a:avLst/>
          </a:prstGeom>
        </p:spPr>
        <p:style>
          <a:lnRef idx="1">
            <a:schemeClr val="dk1"/>
          </a:lnRef>
          <a:fillRef idx="0">
            <a:schemeClr val="dk1"/>
          </a:fillRef>
          <a:effectRef idx="0">
            <a:schemeClr val="dk1"/>
          </a:effectRef>
          <a:fontRef idx="minor">
            <a:schemeClr val="tx1"/>
          </a:fontRef>
        </p:style>
      </p:cxnSp>
      <p:sp>
        <p:nvSpPr>
          <p:cNvPr id="31" name="椭圆 30"/>
          <p:cNvSpPr/>
          <p:nvPr/>
        </p:nvSpPr>
        <p:spPr>
          <a:xfrm>
            <a:off x="6244298" y="5587751"/>
            <a:ext cx="68580" cy="685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文本框 32"/>
          <p:cNvSpPr txBox="1"/>
          <p:nvPr/>
        </p:nvSpPr>
        <p:spPr>
          <a:xfrm>
            <a:off x="5973493" y="5628794"/>
            <a:ext cx="960120" cy="300082"/>
          </a:xfrm>
          <a:prstGeom prst="rect">
            <a:avLst/>
          </a:prstGeom>
          <a:noFill/>
        </p:spPr>
        <p:txBody>
          <a:bodyPr wrap="square" rtlCol="0">
            <a:spAutoFit/>
          </a:bodyPr>
          <a:lstStyle/>
          <a:p>
            <a:r>
              <a:rPr lang="en-US" sz="1350" dirty="0"/>
              <a:t>liberal</a:t>
            </a:r>
          </a:p>
        </p:txBody>
      </p:sp>
      <p:sp>
        <p:nvSpPr>
          <p:cNvPr id="34" name="椭圆 33"/>
          <p:cNvSpPr/>
          <p:nvPr/>
        </p:nvSpPr>
        <p:spPr>
          <a:xfrm>
            <a:off x="7498078" y="5583953"/>
            <a:ext cx="68580" cy="685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文本框 34"/>
          <p:cNvSpPr txBox="1"/>
          <p:nvPr/>
        </p:nvSpPr>
        <p:spPr>
          <a:xfrm>
            <a:off x="6982850" y="5628794"/>
            <a:ext cx="1311812" cy="300082"/>
          </a:xfrm>
          <a:prstGeom prst="rect">
            <a:avLst/>
          </a:prstGeom>
          <a:noFill/>
        </p:spPr>
        <p:txBody>
          <a:bodyPr wrap="square" rtlCol="0">
            <a:spAutoFit/>
          </a:bodyPr>
          <a:lstStyle/>
          <a:p>
            <a:r>
              <a:rPr lang="en-US" sz="1350" dirty="0"/>
              <a:t>conservative</a:t>
            </a:r>
          </a:p>
        </p:txBody>
      </p:sp>
      <p:pic>
        <p:nvPicPr>
          <p:cNvPr id="38"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8950" y="2425686"/>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926" y="2415382"/>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999" y="2404234"/>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1801" y="2404234"/>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4006" y="2691874"/>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3169" y="2691874"/>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4574" y="2682421"/>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912" y="2682422"/>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529" y="2691874"/>
            <a:ext cx="320920" cy="3209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5920" y="2725153"/>
            <a:ext cx="256871" cy="2568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0136" y="2450938"/>
            <a:ext cx="256871" cy="25687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421" y="2723898"/>
            <a:ext cx="256871" cy="2568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555" y="2438236"/>
            <a:ext cx="256871" cy="25687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1543" y="2425686"/>
            <a:ext cx="320920" cy="3209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021150" y="4101736"/>
            <a:ext cx="2535080" cy="1244403"/>
            <a:chOff x="1361532" y="4325981"/>
            <a:chExt cx="3380107" cy="1659204"/>
          </a:xfrm>
        </p:grpSpPr>
        <p:sp>
          <p:nvSpPr>
            <p:cNvPr id="54" name="矩形 53"/>
            <p:cNvSpPr/>
            <p:nvPr/>
          </p:nvSpPr>
          <p:spPr>
            <a:xfrm>
              <a:off x="1783561" y="4325981"/>
              <a:ext cx="2588456" cy="584335"/>
            </a:xfrm>
            <a:prstGeom prst="rect">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solidFill>
                    <a:schemeClr val="tx1"/>
                  </a:solidFill>
                </a:rPr>
                <a:t>Politician</a:t>
              </a:r>
            </a:p>
          </p:txBody>
        </p:sp>
        <p:sp>
          <p:nvSpPr>
            <p:cNvPr id="55" name="矩形 54"/>
            <p:cNvSpPr/>
            <p:nvPr/>
          </p:nvSpPr>
          <p:spPr>
            <a:xfrm>
              <a:off x="1361532" y="5338071"/>
              <a:ext cx="1392701" cy="647114"/>
            </a:xfrm>
            <a:prstGeom prst="rect">
              <a:avLst/>
            </a:prstGeom>
            <a:solidFill>
              <a:srgbClr val="F52E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Republican</a:t>
              </a:r>
            </a:p>
          </p:txBody>
        </p:sp>
        <p:sp>
          <p:nvSpPr>
            <p:cNvPr id="56" name="矩形 55"/>
            <p:cNvSpPr/>
            <p:nvPr/>
          </p:nvSpPr>
          <p:spPr>
            <a:xfrm>
              <a:off x="3348938" y="5338071"/>
              <a:ext cx="1392701" cy="6471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Democrat</a:t>
              </a:r>
            </a:p>
          </p:txBody>
        </p:sp>
        <p:cxnSp>
          <p:nvCxnSpPr>
            <p:cNvPr id="57" name="直接箭头连接符 56"/>
            <p:cNvCxnSpPr>
              <a:stCxn id="54" idx="2"/>
              <a:endCxn id="55" idx="0"/>
            </p:cNvCxnSpPr>
            <p:nvPr/>
          </p:nvCxnSpPr>
          <p:spPr>
            <a:xfrm flipH="1">
              <a:off x="2057883" y="4910316"/>
              <a:ext cx="1019906" cy="42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54" idx="2"/>
              <a:endCxn id="56" idx="0"/>
            </p:cNvCxnSpPr>
            <p:nvPr/>
          </p:nvCxnSpPr>
          <p:spPr>
            <a:xfrm>
              <a:off x="3077789" y="4910316"/>
              <a:ext cx="967500" cy="42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4658165" y="2682421"/>
            <a:ext cx="1234440" cy="300082"/>
          </a:xfrm>
          <a:prstGeom prst="rect">
            <a:avLst/>
          </a:prstGeom>
          <a:noFill/>
        </p:spPr>
        <p:txBody>
          <a:bodyPr wrap="square" rtlCol="0">
            <a:spAutoFit/>
          </a:bodyPr>
          <a:lstStyle/>
          <a:p>
            <a:r>
              <a:rPr lang="en-US" sz="1350" dirty="0"/>
              <a:t>Barack Obama</a:t>
            </a:r>
          </a:p>
        </p:txBody>
      </p:sp>
      <p:sp>
        <p:nvSpPr>
          <p:cNvPr id="18" name="灯片编号占位符 17"/>
          <p:cNvSpPr>
            <a:spLocks noGrp="1"/>
          </p:cNvSpPr>
          <p:nvPr>
            <p:ph type="sldNum" sz="quarter" idx="12"/>
          </p:nvPr>
        </p:nvSpPr>
        <p:spPr/>
        <p:txBody>
          <a:bodyPr/>
          <a:lstStyle/>
          <a:p>
            <a:fld id="{C92890E7-3E09-4C8F-8FB5-7796A1CB462C}" type="slidenum">
              <a:rPr lang="en-US" smtClean="0"/>
              <a:t>41</a:t>
            </a:fld>
            <a:endParaRPr lang="en-US"/>
          </a:p>
        </p:txBody>
      </p:sp>
      <p:grpSp>
        <p:nvGrpSpPr>
          <p:cNvPr id="12" name="组合 11"/>
          <p:cNvGrpSpPr/>
          <p:nvPr/>
        </p:nvGrpSpPr>
        <p:grpSpPr>
          <a:xfrm>
            <a:off x="77940" y="1976857"/>
            <a:ext cx="4530554" cy="1747534"/>
            <a:chOff x="103920" y="1492809"/>
            <a:chExt cx="6040738" cy="2330045"/>
          </a:xfrm>
        </p:grpSpPr>
        <p:sp>
          <p:nvSpPr>
            <p:cNvPr id="4" name="矩形 3"/>
            <p:cNvSpPr/>
            <p:nvPr/>
          </p:nvSpPr>
          <p:spPr>
            <a:xfrm>
              <a:off x="2056629" y="1823292"/>
              <a:ext cx="2588456"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United Stated Congress</a:t>
              </a:r>
            </a:p>
          </p:txBody>
        </p:sp>
        <p:sp>
          <p:nvSpPr>
            <p:cNvPr id="5" name="矩形 4"/>
            <p:cNvSpPr/>
            <p:nvPr/>
          </p:nvSpPr>
          <p:spPr>
            <a:xfrm>
              <a:off x="1438175" y="2784334"/>
              <a:ext cx="1392701"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The House</a:t>
              </a:r>
            </a:p>
          </p:txBody>
        </p:sp>
        <p:sp>
          <p:nvSpPr>
            <p:cNvPr id="6" name="矩形 5"/>
            <p:cNvSpPr/>
            <p:nvPr/>
          </p:nvSpPr>
          <p:spPr>
            <a:xfrm>
              <a:off x="3428754" y="2784334"/>
              <a:ext cx="1392701"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Senate</a:t>
              </a:r>
            </a:p>
          </p:txBody>
        </p:sp>
        <p:cxnSp>
          <p:nvCxnSpPr>
            <p:cNvPr id="13" name="直接箭头连接符 12"/>
            <p:cNvCxnSpPr>
              <a:stCxn id="4" idx="2"/>
              <a:endCxn id="5" idx="0"/>
            </p:cNvCxnSpPr>
            <p:nvPr/>
          </p:nvCxnSpPr>
          <p:spPr>
            <a:xfrm flipH="1">
              <a:off x="2134526" y="2470406"/>
              <a:ext cx="1216331" cy="31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4" idx="2"/>
              <a:endCxn id="6" idx="0"/>
            </p:cNvCxnSpPr>
            <p:nvPr/>
          </p:nvCxnSpPr>
          <p:spPr>
            <a:xfrm>
              <a:off x="3350857" y="2470406"/>
              <a:ext cx="774248" cy="31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Coat of arms o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19" y="1492809"/>
              <a:ext cx="1154698" cy="1154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al of the U.S. House of Representativ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20" y="2540860"/>
              <a:ext cx="1275809" cy="127581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4498" y="2542694"/>
              <a:ext cx="1280160" cy="1280160"/>
            </a:xfrm>
            <a:prstGeom prst="rect">
              <a:avLst/>
            </a:prstGeom>
          </p:spPr>
        </p:pic>
      </p:grpSp>
    </p:spTree>
    <p:custDataLst>
      <p:tags r:id="rId1"/>
    </p:custDataLst>
    <p:extLst>
      <p:ext uri="{BB962C8B-B14F-4D97-AF65-F5344CB8AC3E}">
        <p14:creationId xmlns:p14="http://schemas.microsoft.com/office/powerpoint/2010/main" val="2746523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par>
                                <p:cTn id="94" presetID="10" presetClass="entr" presetSubtype="0" fill="hold"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animBg="1"/>
      <p:bldP spid="27" grpId="0"/>
      <p:bldP spid="28" grpId="0"/>
      <p:bldP spid="31" grpId="0" animBg="1"/>
      <p:bldP spid="33" grpId="0"/>
      <p:bldP spid="34" grpId="0" animBg="1"/>
      <p:bldP spid="35" grpId="0"/>
      <p:bldP spid="21" grpId="0"/>
      <p:bldP spid="18" grpId="0"/>
    </p:bldLst>
  </p:timing>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Legislative Voting Network</a:t>
            </a:r>
            <a:endParaRPr 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752600"/>
            <a:ext cx="7076077" cy="3733800"/>
          </a:xfrm>
        </p:spPr>
      </p:pic>
      <p:sp>
        <p:nvSpPr>
          <p:cNvPr id="3" name="灯片编号占位符 2"/>
          <p:cNvSpPr>
            <a:spLocks noGrp="1"/>
          </p:cNvSpPr>
          <p:nvPr>
            <p:ph type="sldNum" sz="quarter" idx="12"/>
          </p:nvPr>
        </p:nvSpPr>
        <p:spPr/>
        <p:txBody>
          <a:bodyPr/>
          <a:lstStyle/>
          <a:p>
            <a:fld id="{C92890E7-3E09-4C8F-8FB5-7796A1CB462C}" type="slidenum">
              <a:rPr lang="en-US" smtClean="0"/>
              <a:t>42</a:t>
            </a:fld>
            <a:endParaRPr lang="en-US"/>
          </a:p>
        </p:txBody>
      </p:sp>
    </p:spTree>
    <p:extLst>
      <p:ext uri="{BB962C8B-B14F-4D97-AF65-F5344CB8AC3E}">
        <p14:creationId xmlns:p14="http://schemas.microsoft.com/office/powerpoint/2010/main" val="1152453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 Definition</a:t>
            </a:r>
            <a:endParaRPr 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3104615"/>
            <a:ext cx="3645081" cy="1923383"/>
          </a:xfrm>
        </p:spPr>
      </p:pic>
      <p:sp>
        <p:nvSpPr>
          <p:cNvPr id="5" name="文本框 4"/>
          <p:cNvSpPr txBox="1"/>
          <p:nvPr/>
        </p:nvSpPr>
        <p:spPr>
          <a:xfrm>
            <a:off x="609600" y="2135654"/>
            <a:ext cx="2268415" cy="692497"/>
          </a:xfrm>
          <a:prstGeom prst="rect">
            <a:avLst/>
          </a:prstGeom>
          <a:noFill/>
        </p:spPr>
        <p:txBody>
          <a:bodyPr wrap="square" rtlCol="0">
            <a:spAutoFit/>
          </a:bodyPr>
          <a:lstStyle/>
          <a:p>
            <a:pPr algn="ctr"/>
            <a:r>
              <a:rPr lang="en-US" sz="2100" dirty="0"/>
              <a:t>Input: </a:t>
            </a:r>
          </a:p>
          <a:p>
            <a:r>
              <a:rPr lang="en-US" dirty="0"/>
              <a:t>Legislative Network</a:t>
            </a:r>
          </a:p>
        </p:txBody>
      </p:sp>
      <p:sp>
        <p:nvSpPr>
          <p:cNvPr id="6" name="右箭头 5"/>
          <p:cNvSpPr/>
          <p:nvPr/>
        </p:nvSpPr>
        <p:spPr>
          <a:xfrm>
            <a:off x="3200400" y="2480775"/>
            <a:ext cx="407963" cy="273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7" name="文本框 6"/>
              <p:cNvSpPr txBox="1"/>
              <p:nvPr/>
            </p:nvSpPr>
            <p:spPr>
              <a:xfrm>
                <a:off x="4724400" y="1996027"/>
                <a:ext cx="3576116" cy="969496"/>
              </a:xfrm>
              <a:prstGeom prst="rect">
                <a:avLst/>
              </a:prstGeom>
              <a:noFill/>
            </p:spPr>
            <p:txBody>
              <a:bodyPr wrap="square" rtlCol="0">
                <a:spAutoFit/>
              </a:bodyPr>
              <a:lstStyle/>
              <a:p>
                <a:r>
                  <a:rPr lang="en-US" sz="2100" dirty="0"/>
                  <a:t>Output:</a:t>
                </a:r>
              </a:p>
              <a:p>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𝑢</m:t>
                        </m:r>
                      </m:sub>
                    </m:sSub>
                  </m:oMath>
                </a14:m>
                <a:r>
                  <a:rPr lang="en-US" dirty="0"/>
                  <a:t>: Ideal Points for Politician </a:t>
                </a:r>
                <a14:m>
                  <m:oMath xmlns:m="http://schemas.openxmlformats.org/officeDocument/2006/math">
                    <m:r>
                      <a:rPr lang="en-US" i="1" dirty="0">
                        <a:latin typeface="Cambria Math" panose="02040503050406030204" pitchFamily="18" charset="0"/>
                      </a:rPr>
                      <m:t>𝑢</m:t>
                    </m:r>
                  </m:oMath>
                </a14:m>
                <a:endParaRPr lang="en-US" dirty="0"/>
              </a:p>
              <a:p>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𝒂</m:t>
                        </m:r>
                      </m:e>
                      <m:sub>
                        <m:r>
                          <a:rPr lang="en-US" i="1">
                            <a:latin typeface="Cambria Math" panose="02040503050406030204" pitchFamily="18" charset="0"/>
                          </a:rPr>
                          <m:t>𝑑</m:t>
                        </m:r>
                      </m:sub>
                    </m:sSub>
                  </m:oMath>
                </a14:m>
                <a:r>
                  <a:rPr lang="en-US" dirty="0"/>
                  <a:t>: Ideal Points for Bill </a:t>
                </a:r>
                <a14:m>
                  <m:oMath xmlns:m="http://schemas.openxmlformats.org/officeDocument/2006/math">
                    <m:r>
                      <a:rPr lang="en-US" i="1" dirty="0">
                        <a:latin typeface="Cambria Math" panose="02040503050406030204" pitchFamily="18" charset="0"/>
                      </a:rPr>
                      <m:t>𝑑</m:t>
                    </m:r>
                  </m:oMath>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724400" y="1996027"/>
                <a:ext cx="3576116" cy="969496"/>
              </a:xfrm>
              <a:prstGeom prst="rect">
                <a:avLst/>
              </a:prstGeom>
              <a:blipFill rotWithShape="0">
                <a:blip r:embed="rId4"/>
                <a:stretch>
                  <a:fillRect l="-2044" t="-3774" b="-9434"/>
                </a:stretch>
              </a:blipFill>
            </p:spPr>
            <p:txBody>
              <a:bodyPr/>
              <a:lstStyle/>
              <a:p>
                <a:r>
                  <a:rPr lang="en-US">
                    <a:noFill/>
                  </a:rPr>
                  <a:t> </a:t>
                </a:r>
              </a:p>
            </p:txBody>
          </p:sp>
        </mc:Fallback>
      </mc:AlternateContent>
      <p:sp>
        <p:nvSpPr>
          <p:cNvPr id="3" name="灯片编号占位符 2"/>
          <p:cNvSpPr>
            <a:spLocks noGrp="1"/>
          </p:cNvSpPr>
          <p:nvPr>
            <p:ph type="sldNum" sz="quarter" idx="12"/>
          </p:nvPr>
        </p:nvSpPr>
        <p:spPr/>
        <p:txBody>
          <a:bodyPr/>
          <a:lstStyle/>
          <a:p>
            <a:fld id="{C92890E7-3E09-4C8F-8FB5-7796A1CB462C}" type="slidenum">
              <a:rPr lang="en-US" smtClean="0"/>
              <a:t>43</a:t>
            </a:fld>
            <a:endParaRPr lang="en-US"/>
          </a:p>
        </p:txBody>
      </p:sp>
      <p:sp>
        <p:nvSpPr>
          <p:cNvPr id="9" name="矩形 8"/>
          <p:cNvSpPr/>
          <p:nvPr/>
        </p:nvSpPr>
        <p:spPr>
          <a:xfrm>
            <a:off x="3507352" y="3368385"/>
            <a:ext cx="400409" cy="622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图片 7"/>
          <p:cNvPicPr>
            <a:picLocks noChangeAspect="1"/>
          </p:cNvPicPr>
          <p:nvPr/>
        </p:nvPicPr>
        <p:blipFill>
          <a:blip r:embed="rId5"/>
          <a:stretch>
            <a:fillRect/>
          </a:stretch>
        </p:blipFill>
        <p:spPr>
          <a:xfrm>
            <a:off x="3124200" y="3266196"/>
            <a:ext cx="6019800" cy="1886341"/>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5966744" y="5027998"/>
                <a:ext cx="1803764" cy="300082"/>
              </a:xfrm>
              <a:prstGeom prst="rect">
                <a:avLst/>
              </a:prstGeom>
            </p:spPr>
            <p:txBody>
              <a:bodyPr wrap="none">
                <a:spAutoFit/>
              </a:bodyPr>
              <a:lstStyle/>
              <a:p>
                <a14:m>
                  <m:oMath xmlns:m="http://schemas.openxmlformats.org/officeDocument/2006/math">
                    <m:sSub>
                      <m:sSubPr>
                        <m:ctrlPr>
                          <a:rPr lang="en-US" sz="1350" i="1">
                            <a:latin typeface="Cambria Math" panose="02040503050406030204" pitchFamily="18" charset="0"/>
                          </a:rPr>
                        </m:ctrlPr>
                      </m:sSubPr>
                      <m:e>
                        <m:r>
                          <a:rPr lang="en-US" sz="1350" b="1" i="1">
                            <a:latin typeface="Cambria Math" panose="02040503050406030204" pitchFamily="18" charset="0"/>
                          </a:rPr>
                          <m:t>𝒙</m:t>
                        </m:r>
                      </m:e>
                      <m:sub>
                        <m:r>
                          <a:rPr lang="en-US" sz="1350" i="1">
                            <a:latin typeface="Cambria Math" panose="02040503050406030204" pitchFamily="18" charset="0"/>
                          </a:rPr>
                          <m:t>𝑢</m:t>
                        </m:r>
                      </m:sub>
                    </m:sSub>
                  </m:oMath>
                </a14:m>
                <a:r>
                  <a:rPr lang="en-US" sz="1350" dirty="0"/>
                  <a:t>’s on different topics</a:t>
                </a:r>
              </a:p>
            </p:txBody>
          </p:sp>
        </mc:Choice>
        <mc:Fallback xmlns="">
          <p:sp>
            <p:nvSpPr>
              <p:cNvPr id="10" name="矩形 9"/>
              <p:cNvSpPr>
                <a:spLocks noRot="1" noChangeAspect="1" noMove="1" noResize="1" noEditPoints="1" noAdjustHandles="1" noChangeArrowheads="1" noChangeShapeType="1" noTextEdit="1"/>
              </p:cNvSpPr>
              <p:nvPr/>
            </p:nvSpPr>
            <p:spPr>
              <a:xfrm>
                <a:off x="5966744" y="5027998"/>
                <a:ext cx="1803764" cy="300082"/>
              </a:xfrm>
              <a:prstGeom prst="rect">
                <a:avLst/>
              </a:prstGeom>
              <a:blipFill rotWithShape="0">
                <a:blip r:embed="rId6"/>
                <a:stretch>
                  <a:fillRect t="-4082" b="-20408"/>
                </a:stretch>
              </a:blipFill>
            </p:spPr>
            <p:txBody>
              <a:bodyPr/>
              <a:lstStyle/>
              <a:p>
                <a:r>
                  <a:rPr lang="en-US">
                    <a:noFill/>
                  </a:rPr>
                  <a:t> </a:t>
                </a:r>
              </a:p>
            </p:txBody>
          </p:sp>
        </mc:Fallback>
      </mc:AlternateContent>
    </p:spTree>
    <p:extLst>
      <p:ext uri="{BB962C8B-B14F-4D97-AF65-F5344CB8AC3E}">
        <p14:creationId xmlns:p14="http://schemas.microsoft.com/office/powerpoint/2010/main" val="1977398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Existing Work</a:t>
            </a:r>
            <a:endParaRPr lang="en-US" dirty="0"/>
          </a:p>
        </p:txBody>
      </p:sp>
      <p:sp>
        <p:nvSpPr>
          <p:cNvPr id="3" name="内容占位符 2"/>
          <p:cNvSpPr>
            <a:spLocks noGrp="1"/>
          </p:cNvSpPr>
          <p:nvPr>
            <p:ph idx="1"/>
          </p:nvPr>
        </p:nvSpPr>
        <p:spPr/>
        <p:txBody>
          <a:bodyPr/>
          <a:lstStyle/>
          <a:p>
            <a:r>
              <a:rPr lang="en-US" dirty="0" smtClean="0"/>
              <a:t>1-dimensional ideal point model (Poole and Rosenthal, 1985; </a:t>
            </a:r>
            <a:r>
              <a:rPr lang="en-US" dirty="0" err="1" smtClean="0"/>
              <a:t>Gerrish</a:t>
            </a:r>
            <a:r>
              <a:rPr lang="en-US" dirty="0" smtClean="0"/>
              <a:t> and </a:t>
            </a:r>
            <a:r>
              <a:rPr lang="en-US" dirty="0" err="1" smtClean="0"/>
              <a:t>Blei</a:t>
            </a:r>
            <a:r>
              <a:rPr lang="en-US" dirty="0" smtClean="0"/>
              <a:t>, 2011)</a:t>
            </a:r>
            <a:r>
              <a:rPr lang="en-US" dirty="0"/>
              <a:t> </a:t>
            </a:r>
            <a:endParaRPr lang="en-US" dirty="0" smtClean="0"/>
          </a:p>
          <a:p>
            <a:r>
              <a:rPr lang="en-US" dirty="0" smtClean="0"/>
              <a:t>High-dimensional </a:t>
            </a:r>
            <a:r>
              <a:rPr lang="en-US" dirty="0"/>
              <a:t>ideal point </a:t>
            </a:r>
            <a:r>
              <a:rPr lang="en-US" dirty="0" smtClean="0"/>
              <a:t>model (Poole and Rosenthal, 1997)</a:t>
            </a:r>
          </a:p>
          <a:p>
            <a:r>
              <a:rPr lang="en-US" dirty="0" smtClean="0"/>
              <a:t>Issue-adjusted ideal point model (</a:t>
            </a:r>
            <a:r>
              <a:rPr lang="en-US" dirty="0" err="1" smtClean="0"/>
              <a:t>Gerrish</a:t>
            </a:r>
            <a:r>
              <a:rPr lang="en-US" dirty="0" smtClean="0"/>
              <a:t> and </a:t>
            </a:r>
            <a:r>
              <a:rPr lang="en-US" dirty="0" err="1" smtClean="0"/>
              <a:t>Blei</a:t>
            </a:r>
            <a:r>
              <a:rPr lang="en-US" dirty="0" smtClean="0"/>
              <a:t>, 2012)</a:t>
            </a:r>
          </a:p>
        </p:txBody>
      </p:sp>
      <p:sp>
        <p:nvSpPr>
          <p:cNvPr id="4" name="灯片编号占位符 3"/>
          <p:cNvSpPr>
            <a:spLocks noGrp="1"/>
          </p:cNvSpPr>
          <p:nvPr>
            <p:ph type="sldNum" sz="quarter" idx="12"/>
          </p:nvPr>
        </p:nvSpPr>
        <p:spPr/>
        <p:txBody>
          <a:bodyPr/>
          <a:lstStyle/>
          <a:p>
            <a:fld id="{C92890E7-3E09-4C8F-8FB5-7796A1CB462C}" type="slidenum">
              <a:rPr lang="en-US" smtClean="0"/>
              <a:pPr/>
              <a:t>44</a:t>
            </a:fld>
            <a:endParaRPr lang="en-US" dirty="0"/>
          </a:p>
        </p:txBody>
      </p:sp>
    </p:spTree>
    <p:extLst>
      <p:ext uri="{BB962C8B-B14F-4D97-AF65-F5344CB8AC3E}">
        <p14:creationId xmlns:p14="http://schemas.microsoft.com/office/powerpoint/2010/main" val="1620393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Motivations</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t>45</a:t>
            </a:fld>
            <a:endParaRPr lang="en-US" dirty="0"/>
          </a:p>
        </p:txBody>
      </p:sp>
      <p:grpSp>
        <p:nvGrpSpPr>
          <p:cNvPr id="21" name="组合 20"/>
          <p:cNvGrpSpPr/>
          <p:nvPr/>
        </p:nvGrpSpPr>
        <p:grpSpPr>
          <a:xfrm>
            <a:off x="625917" y="1404101"/>
            <a:ext cx="8147962" cy="1255049"/>
            <a:chOff x="838199" y="1462177"/>
            <a:chExt cx="10863949" cy="1673399"/>
          </a:xfrm>
        </p:grpSpPr>
        <p:cxnSp>
          <p:nvCxnSpPr>
            <p:cNvPr id="11" name="直接连接符 10"/>
            <p:cNvCxnSpPr/>
            <p:nvPr/>
          </p:nvCxnSpPr>
          <p:spPr>
            <a:xfrm>
              <a:off x="4702629" y="2107668"/>
              <a:ext cx="3468914" cy="0"/>
            </a:xfrm>
            <a:prstGeom prst="line">
              <a:avLst/>
            </a:prstGeom>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3907972" y="1904469"/>
              <a:ext cx="4702628" cy="1231107"/>
            </a:xfrm>
            <a:prstGeom prst="rect">
              <a:avLst/>
            </a:prstGeom>
            <a:noFill/>
          </p:spPr>
          <p:txBody>
            <a:bodyPr wrap="square" rtlCol="0">
              <a:spAutoFit/>
            </a:bodyPr>
            <a:lstStyle/>
            <a:p>
              <a:r>
                <a:rPr lang="en-US" sz="1350" dirty="0"/>
                <a:t>Topic 1</a:t>
              </a:r>
              <a:endParaRPr lang="en-US" sz="1350" strike="sngStrike" dirty="0"/>
            </a:p>
            <a:p>
              <a:r>
                <a:rPr lang="en-US" sz="1350" dirty="0"/>
                <a:t>Topic 2</a:t>
              </a:r>
            </a:p>
            <a:p>
              <a:r>
                <a:rPr lang="en-US" sz="1350" dirty="0"/>
                <a:t>Topic 3</a:t>
              </a:r>
            </a:p>
            <a:p>
              <a:r>
                <a:rPr lang="en-US" sz="1350" dirty="0"/>
                <a:t>Topic 4</a:t>
              </a:r>
              <a:endParaRPr lang="en-US" sz="1350" strike="sngStrike" dirty="0"/>
            </a:p>
          </p:txBody>
        </p:sp>
        <p:cxnSp>
          <p:nvCxnSpPr>
            <p:cNvPr id="8" name="直接连接符 7"/>
            <p:cNvCxnSpPr/>
            <p:nvPr/>
          </p:nvCxnSpPr>
          <p:spPr>
            <a:xfrm>
              <a:off x="6248401" y="1904468"/>
              <a:ext cx="0" cy="1200329"/>
            </a:xfrm>
            <a:prstGeom prst="line">
              <a:avLst/>
            </a:prstGeom>
            <a:ln>
              <a:gradFill>
                <a:gsLst>
                  <a:gs pos="0">
                    <a:srgbClr val="FF0000"/>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847765" y="206412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直接连接符 11"/>
            <p:cNvCxnSpPr/>
            <p:nvPr/>
          </p:nvCxnSpPr>
          <p:spPr>
            <a:xfrm>
              <a:off x="4702629" y="2368925"/>
              <a:ext cx="3468914" cy="0"/>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4702629" y="2659211"/>
              <a:ext cx="3468914" cy="0"/>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4702629" y="2905954"/>
              <a:ext cx="3468914" cy="0"/>
            </a:xfrm>
            <a:prstGeom prst="line">
              <a:avLst/>
            </a:prstGeom>
          </p:spPr>
          <p:style>
            <a:lnRef idx="1">
              <a:schemeClr val="dk1"/>
            </a:lnRef>
            <a:fillRef idx="0">
              <a:schemeClr val="dk1"/>
            </a:fillRef>
            <a:effectRef idx="0">
              <a:schemeClr val="dk1"/>
            </a:effectRef>
            <a:fontRef idx="minor">
              <a:schemeClr val="tx1"/>
            </a:fontRef>
          </p:style>
        </p:cxnSp>
        <p:sp>
          <p:nvSpPr>
            <p:cNvPr id="15" name="椭圆 14"/>
            <p:cNvSpPr/>
            <p:nvPr/>
          </p:nvSpPr>
          <p:spPr>
            <a:xfrm>
              <a:off x="5072735" y="23326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椭圆 15"/>
            <p:cNvSpPr/>
            <p:nvPr/>
          </p:nvSpPr>
          <p:spPr>
            <a:xfrm>
              <a:off x="4942108" y="260841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椭圆 16"/>
            <p:cNvSpPr/>
            <p:nvPr/>
          </p:nvSpPr>
          <p:spPr>
            <a:xfrm>
              <a:off x="6843479" y="285515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矩形 19"/>
            <p:cNvSpPr/>
            <p:nvPr/>
          </p:nvSpPr>
          <p:spPr>
            <a:xfrm>
              <a:off x="838199" y="1462177"/>
              <a:ext cx="10863949" cy="533480"/>
            </a:xfrm>
            <a:prstGeom prst="rect">
              <a:avLst/>
            </a:prstGeom>
          </p:spPr>
          <p:txBody>
            <a:bodyPr wrap="square">
              <a:spAutoFit/>
            </a:bodyPr>
            <a:lstStyle/>
            <a:p>
              <a:pPr marL="342900" indent="-342900">
                <a:buFont typeface="Arial" panose="020B0604020202020204" pitchFamily="34" charset="0"/>
                <a:buChar char="•"/>
              </a:pPr>
              <a:r>
                <a:rPr lang="en-US" sz="2000" dirty="0"/>
                <a:t>Voters have different positions on different topics.</a:t>
              </a:r>
            </a:p>
          </p:txBody>
        </p:sp>
      </p:grpSp>
      <p:grpSp>
        <p:nvGrpSpPr>
          <p:cNvPr id="34" name="组合 33"/>
          <p:cNvGrpSpPr/>
          <p:nvPr/>
        </p:nvGrpSpPr>
        <p:grpSpPr>
          <a:xfrm>
            <a:off x="609588" y="3021952"/>
            <a:ext cx="8147961" cy="1336688"/>
            <a:chOff x="814605" y="3279573"/>
            <a:chExt cx="10863948" cy="1782251"/>
          </a:xfrm>
        </p:grpSpPr>
        <p:sp>
          <p:nvSpPr>
            <p:cNvPr id="24" name="矩形 23"/>
            <p:cNvSpPr/>
            <p:nvPr/>
          </p:nvSpPr>
          <p:spPr>
            <a:xfrm>
              <a:off x="6660243" y="4168769"/>
              <a:ext cx="1256203" cy="3493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8" name="矩形 27"/>
            <p:cNvSpPr/>
            <p:nvPr/>
          </p:nvSpPr>
          <p:spPr>
            <a:xfrm>
              <a:off x="6660243" y="4343445"/>
              <a:ext cx="1256203" cy="806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8" name="矩形 17"/>
            <p:cNvSpPr/>
            <p:nvPr/>
          </p:nvSpPr>
          <p:spPr>
            <a:xfrm>
              <a:off x="814605" y="3279573"/>
              <a:ext cx="10863948" cy="943848"/>
            </a:xfrm>
            <a:prstGeom prst="rect">
              <a:avLst/>
            </a:prstGeom>
          </p:spPr>
          <p:txBody>
            <a:bodyPr wrap="square">
              <a:spAutoFit/>
            </a:bodyPr>
            <a:lstStyle/>
            <a:p>
              <a:pPr marL="342900" indent="-342900">
                <a:buFont typeface="Arial" panose="020B0604020202020204" pitchFamily="34" charset="0"/>
                <a:buChar char="•"/>
              </a:pPr>
              <a:r>
                <a:rPr lang="en-US" sz="2000" dirty="0"/>
                <a:t>Traditional matrix factorization method cannot give the meanings for each dimension.</a:t>
              </a:r>
            </a:p>
          </p:txBody>
        </p:sp>
        <mc:AlternateContent xmlns:mc="http://schemas.openxmlformats.org/markup-compatibility/2006" xmlns:a14="http://schemas.microsoft.com/office/drawing/2010/main">
          <mc:Choice Requires="a14">
            <p:sp>
              <p:nvSpPr>
                <p:cNvPr id="22" name="矩形 21"/>
                <p:cNvSpPr/>
                <p:nvPr/>
              </p:nvSpPr>
              <p:spPr>
                <a:xfrm>
                  <a:off x="4217131" y="4001293"/>
                  <a:ext cx="1256203" cy="7720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solidFill>
                              <a:schemeClr val="tx1"/>
                            </a:solidFill>
                            <a:latin typeface="Cambria Math" panose="02040503050406030204" pitchFamily="18" charset="0"/>
                          </a:rPr>
                          <m:t>𝑀</m:t>
                        </m:r>
                      </m:oMath>
                    </m:oMathPara>
                  </a14:m>
                  <a:endParaRPr lang="en-US" sz="1350"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4217131" y="4001293"/>
                  <a:ext cx="1256203" cy="772085"/>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5865225" y="4001293"/>
                  <a:ext cx="403127" cy="7720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solidFill>
                              <a:schemeClr val="tx1"/>
                            </a:solidFill>
                            <a:latin typeface="Cambria Math" panose="02040503050406030204" pitchFamily="18" charset="0"/>
                          </a:rPr>
                          <m:t>𝑈</m:t>
                        </m:r>
                      </m:oMath>
                    </m:oMathPara>
                  </a14:m>
                  <a:endParaRPr lang="en-US" sz="1350" dirty="0">
                    <a:solidFill>
                      <a:schemeClr val="tx1"/>
                    </a:solidFill>
                  </a:endParaRPr>
                </a:p>
              </p:txBody>
            </p:sp>
          </mc:Choice>
          <mc:Fallback xmlns="">
            <p:sp>
              <p:nvSpPr>
                <p:cNvPr id="23" name="矩形 22"/>
                <p:cNvSpPr>
                  <a:spLocks noRot="1" noChangeAspect="1" noMove="1" noResize="1" noEditPoints="1" noAdjustHandles="1" noChangeArrowheads="1" noChangeShapeType="1" noTextEdit="1"/>
                </p:cNvSpPr>
                <p:nvPr/>
              </p:nvSpPr>
              <p:spPr>
                <a:xfrm>
                  <a:off x="5865225" y="4001293"/>
                  <a:ext cx="403127" cy="772085"/>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5414552" y="4239468"/>
                  <a:ext cx="509455"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26" name="文本框 25"/>
                <p:cNvSpPr txBox="1">
                  <a:spLocks noRot="1" noChangeAspect="1" noMove="1" noResize="1" noEditPoints="1" noAdjustHandles="1" noChangeArrowheads="1" noChangeShapeType="1" noTextEdit="1"/>
                </p:cNvSpPr>
                <p:nvPr/>
              </p:nvSpPr>
              <p:spPr>
                <a:xfrm>
                  <a:off x="5414552" y="4239468"/>
                  <a:ext cx="509455" cy="40010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6209571" y="4191092"/>
                  <a:ext cx="509455"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6209571" y="4191092"/>
                  <a:ext cx="509455" cy="40010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6852915" y="4180293"/>
                  <a:ext cx="87085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𝑉</m:t>
                            </m:r>
                          </m:e>
                          <m:sup>
                            <m:r>
                              <a:rPr lang="en-US" sz="1350" i="1">
                                <a:latin typeface="Cambria Math" panose="02040503050406030204" pitchFamily="18" charset="0"/>
                              </a:rPr>
                              <m:t>𝑇</m:t>
                            </m:r>
                          </m:sup>
                        </m:sSup>
                      </m:oMath>
                    </m:oMathPara>
                  </a14:m>
                  <a:endParaRPr lang="en-US" sz="105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6852915" y="4180293"/>
                  <a:ext cx="870857" cy="400109"/>
                </a:xfrm>
                <a:prstGeom prst="rect">
                  <a:avLst/>
                </a:prstGeom>
                <a:blipFill rotWithShape="0">
                  <a:blip r:embed="rId7"/>
                  <a:stretch>
                    <a:fillRect/>
                  </a:stretch>
                </a:blipFill>
              </p:spPr>
              <p:txBody>
                <a:bodyPr/>
                <a:lstStyle/>
                <a:p>
                  <a:r>
                    <a:rPr lang="en-US">
                      <a:noFill/>
                    </a:rPr>
                    <a:t> </a:t>
                  </a:r>
                </a:p>
              </p:txBody>
            </p:sp>
          </mc:Fallback>
        </mc:AlternateContent>
        <p:cxnSp>
          <p:nvCxnSpPr>
            <p:cNvPr id="31" name="直接箭头连接符 30"/>
            <p:cNvCxnSpPr/>
            <p:nvPr/>
          </p:nvCxnSpPr>
          <p:spPr>
            <a:xfrm>
              <a:off x="7961083" y="4383789"/>
              <a:ext cx="458297" cy="174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本框 31"/>
                <p:cNvSpPr txBox="1"/>
                <p:nvPr/>
              </p:nvSpPr>
              <p:spPr>
                <a:xfrm>
                  <a:off x="8464017" y="4460792"/>
                  <a:ext cx="1797583" cy="405155"/>
                </a:xfrm>
                <a:prstGeom prst="rect">
                  <a:avLst/>
                </a:prstGeom>
                <a:noFill/>
              </p:spPr>
              <p:txBody>
                <a:bodyPr wrap="square" rtlCol="0">
                  <a:spAutoFit/>
                </a:bodyPr>
                <a:lstStyle/>
                <a:p>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𝑘</m:t>
                          </m:r>
                        </m:e>
                        <m:sup>
                          <m:r>
                            <a:rPr lang="en-US" sz="1350" i="1">
                              <a:latin typeface="Cambria Math" panose="02040503050406030204" pitchFamily="18" charset="0"/>
                            </a:rPr>
                            <m:t>𝑡h</m:t>
                          </m:r>
                        </m:sup>
                      </m:sSup>
                    </m:oMath>
                  </a14:m>
                  <a:r>
                    <a:rPr lang="en-US" sz="1350" dirty="0"/>
                    <a:t> latent factor</a:t>
                  </a:r>
                </a:p>
              </p:txBody>
            </p:sp>
          </mc:Choice>
          <mc:Fallback xmlns="">
            <p:sp>
              <p:nvSpPr>
                <p:cNvPr id="32" name="文本框 31"/>
                <p:cNvSpPr txBox="1">
                  <a:spLocks noRot="1" noChangeAspect="1" noMove="1" noResize="1" noEditPoints="1" noAdjustHandles="1" noChangeArrowheads="1" noChangeShapeType="1" noTextEdit="1"/>
                </p:cNvSpPr>
                <p:nvPr/>
              </p:nvSpPr>
              <p:spPr>
                <a:xfrm>
                  <a:off x="8464017" y="4460792"/>
                  <a:ext cx="1797583" cy="405155"/>
                </a:xfrm>
                <a:prstGeom prst="rect">
                  <a:avLst/>
                </a:prstGeom>
                <a:blipFill rotWithShape="0">
                  <a:blip r:embed="rId8"/>
                  <a:stretch>
                    <a:fillRect b="-20000"/>
                  </a:stretch>
                </a:blipFill>
              </p:spPr>
              <p:txBody>
                <a:bodyPr/>
                <a:lstStyle/>
                <a:p>
                  <a:r>
                    <a:rPr lang="en-US">
                      <a:noFill/>
                    </a:rPr>
                    <a:t> </a:t>
                  </a:r>
                </a:p>
              </p:txBody>
            </p:sp>
          </mc:Fallback>
        </mc:AlternateContent>
        <p:pic>
          <p:nvPicPr>
            <p:cNvPr id="33" name="图片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1254" y="4348623"/>
              <a:ext cx="713201" cy="713201"/>
            </a:xfrm>
            <a:prstGeom prst="rect">
              <a:avLst/>
            </a:prstGeom>
          </p:spPr>
        </p:pic>
      </p:grpSp>
      <p:grpSp>
        <p:nvGrpSpPr>
          <p:cNvPr id="46" name="组合 45"/>
          <p:cNvGrpSpPr/>
          <p:nvPr/>
        </p:nvGrpSpPr>
        <p:grpSpPr>
          <a:xfrm>
            <a:off x="627283" y="4287423"/>
            <a:ext cx="8147962" cy="2052300"/>
            <a:chOff x="836377" y="4573566"/>
            <a:chExt cx="10863949" cy="2736401"/>
          </a:xfrm>
        </p:grpSpPr>
        <p:sp>
          <p:nvSpPr>
            <p:cNvPr id="19" name="矩形 18"/>
            <p:cNvSpPr/>
            <p:nvPr/>
          </p:nvSpPr>
          <p:spPr>
            <a:xfrm>
              <a:off x="836377" y="4573566"/>
              <a:ext cx="10863949" cy="943848"/>
            </a:xfrm>
            <a:prstGeom prst="rect">
              <a:avLst/>
            </a:prstGeom>
          </p:spPr>
          <p:txBody>
            <a:bodyPr wrap="square">
              <a:spAutoFit/>
            </a:bodyPr>
            <a:lstStyle/>
            <a:p>
              <a:pPr marL="342900" indent="-342900">
                <a:buFont typeface="Arial" panose="020B0604020202020204" pitchFamily="34" charset="0"/>
                <a:buChar char="•"/>
              </a:pPr>
              <a:r>
                <a:rPr lang="en-US" sz="2000" dirty="0"/>
                <a:t>Topics of bills can influence politician’s voting, and the voting behavior can better interpret the topics of bills as well.</a:t>
              </a:r>
            </a:p>
          </p:txBody>
        </p:sp>
        <p:sp>
          <p:nvSpPr>
            <p:cNvPr id="40" name="矩形 39"/>
            <p:cNvSpPr/>
            <p:nvPr/>
          </p:nvSpPr>
          <p:spPr>
            <a:xfrm>
              <a:off x="2874184" y="5543062"/>
              <a:ext cx="2730143" cy="1436291"/>
            </a:xfrm>
            <a:prstGeom prst="rect">
              <a:avLst/>
            </a:prstGeom>
          </p:spPr>
          <p:txBody>
            <a:bodyPr wrap="square">
              <a:spAutoFit/>
            </a:bodyPr>
            <a:lstStyle/>
            <a:p>
              <a:r>
                <a:rPr lang="en-US" sz="1600" dirty="0"/>
                <a:t>Topic Model:</a:t>
              </a:r>
            </a:p>
            <a:p>
              <a:pPr marL="214313" indent="-214313">
                <a:buFont typeface="Arial" panose="020B0604020202020204" pitchFamily="34" charset="0"/>
                <a:buChar char="•"/>
              </a:pPr>
              <a:r>
                <a:rPr lang="en-US" sz="1600" dirty="0"/>
                <a:t>Health</a:t>
              </a:r>
            </a:p>
            <a:p>
              <a:pPr marL="214313" indent="-214313">
                <a:buFont typeface="Arial" panose="020B0604020202020204" pitchFamily="34" charset="0"/>
                <a:buChar char="•"/>
              </a:pPr>
              <a:r>
                <a:rPr lang="en-US" sz="1600" dirty="0"/>
                <a:t>Public Transport</a:t>
              </a:r>
            </a:p>
            <a:p>
              <a:pPr marL="214313" indent="-214313">
                <a:buFont typeface="Arial" panose="020B0604020202020204" pitchFamily="34" charset="0"/>
                <a:buChar char="•"/>
              </a:pPr>
              <a:r>
                <a:rPr lang="en-US" sz="1600" dirty="0"/>
                <a:t>…</a:t>
              </a:r>
            </a:p>
          </p:txBody>
        </p:sp>
        <p:sp>
          <p:nvSpPr>
            <p:cNvPr id="41" name="矩形 40"/>
            <p:cNvSpPr/>
            <p:nvPr/>
          </p:nvSpPr>
          <p:spPr>
            <a:xfrm>
              <a:off x="5667457" y="5545381"/>
              <a:ext cx="3365859" cy="1764586"/>
            </a:xfrm>
            <a:prstGeom prst="rect">
              <a:avLst/>
            </a:prstGeom>
          </p:spPr>
          <p:txBody>
            <a:bodyPr wrap="square">
              <a:spAutoFit/>
            </a:bodyPr>
            <a:lstStyle/>
            <a:p>
              <a:r>
                <a:rPr lang="en-US" sz="1600" dirty="0"/>
                <a:t>Voting-guided Topic Model:</a:t>
              </a:r>
            </a:p>
            <a:p>
              <a:pPr marL="214313" indent="-214313">
                <a:buFont typeface="Arial" panose="020B0604020202020204" pitchFamily="34" charset="0"/>
                <a:buChar char="•"/>
              </a:pPr>
              <a:r>
                <a:rPr lang="en-US" sz="1600" dirty="0"/>
                <a:t>Health Service</a:t>
              </a:r>
            </a:p>
            <a:p>
              <a:pPr marL="214313" indent="-214313">
                <a:buFont typeface="Arial" panose="020B0604020202020204" pitchFamily="34" charset="0"/>
                <a:buChar char="•"/>
              </a:pPr>
              <a:r>
                <a:rPr lang="en-US" sz="1600" dirty="0"/>
                <a:t>Health Expenses</a:t>
              </a:r>
            </a:p>
            <a:p>
              <a:pPr marL="214313" indent="-214313">
                <a:buFont typeface="Arial" panose="020B0604020202020204" pitchFamily="34" charset="0"/>
                <a:buChar char="•"/>
              </a:pPr>
              <a:r>
                <a:rPr lang="en-US" sz="1600" dirty="0"/>
                <a:t>Public Transport</a:t>
              </a:r>
            </a:p>
            <a:p>
              <a:pPr marL="214313" indent="-214313">
                <a:buFont typeface="Arial" panose="020B0604020202020204" pitchFamily="34" charset="0"/>
                <a:buChar char="•"/>
              </a:pPr>
              <a:r>
                <a:rPr lang="en-US" sz="1600" dirty="0"/>
                <a:t>…</a:t>
              </a:r>
            </a:p>
          </p:txBody>
        </p:sp>
      </p:grpSp>
      <p:sp>
        <p:nvSpPr>
          <p:cNvPr id="3" name="Rectangle 2"/>
          <p:cNvSpPr/>
          <p:nvPr/>
        </p:nvSpPr>
        <p:spPr>
          <a:xfrm>
            <a:off x="2362200" y="5334000"/>
            <a:ext cx="685800" cy="219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05028" y="5301611"/>
            <a:ext cx="1471075" cy="482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3" idx="3"/>
          </p:cNvCxnSpPr>
          <p:nvPr/>
        </p:nvCxnSpPr>
        <p:spPr>
          <a:xfrm>
            <a:off x="3048000" y="5443577"/>
            <a:ext cx="1457028"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56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Topic-Factorized IPM</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pPr/>
              <a:t>46</a:t>
            </a:fld>
            <a:endParaRPr lang="en-US" dirty="0"/>
          </a:p>
        </p:txBody>
      </p:sp>
      <mc:AlternateContent xmlns:mc="http://schemas.openxmlformats.org/markup-compatibility/2006" xmlns:a14="http://schemas.microsoft.com/office/drawing/2010/main">
        <mc:Choice Requires="a14">
          <p:sp>
            <p:nvSpPr>
              <p:cNvPr id="5" name="椭圆 4"/>
              <p:cNvSpPr/>
              <p:nvPr/>
            </p:nvSpPr>
            <p:spPr>
              <a:xfrm>
                <a:off x="1181687" y="2657177"/>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latin typeface="Cambria Math" panose="02040503050406030204" pitchFamily="18" charset="0"/>
                        </a:rPr>
                        <m:t>𝑢</m:t>
                      </m:r>
                    </m:oMath>
                  </m:oMathPara>
                </a14:m>
                <a:endParaRPr lang="en-US" sz="1350" dirty="0"/>
              </a:p>
            </p:txBody>
          </p:sp>
        </mc:Choice>
        <mc:Fallback xmlns="">
          <p:sp>
            <p:nvSpPr>
              <p:cNvPr id="5" name="椭圆 4"/>
              <p:cNvSpPr>
                <a:spLocks noRot="1" noChangeAspect="1" noMove="1" noResize="1" noEditPoints="1" noAdjustHandles="1" noChangeArrowheads="1" noChangeShapeType="1" noTextEdit="1"/>
              </p:cNvSpPr>
              <p:nvPr/>
            </p:nvSpPr>
            <p:spPr>
              <a:xfrm>
                <a:off x="1181687" y="2657177"/>
                <a:ext cx="342900" cy="342900"/>
              </a:xfrm>
              <a:prstGeom prst="ellipse">
                <a:avLst/>
              </a:prstGeom>
              <a:blipFill rotWithShape="0">
                <a:blip r:embed="rId3"/>
                <a:stretch>
                  <a:fillRect/>
                </a:stretch>
              </a:blipFill>
            </p:spPr>
            <p:txBody>
              <a:bodyPr/>
              <a:lstStyle/>
              <a:p>
                <a:r>
                  <a:rPr lang="en-US">
                    <a:noFill/>
                  </a:rPr>
                  <a:t> </a:t>
                </a:r>
              </a:p>
            </p:txBody>
          </p:sp>
        </mc:Fallback>
      </mc:AlternateContent>
      <p:sp>
        <p:nvSpPr>
          <p:cNvPr id="6" name="椭圆 5"/>
          <p:cNvSpPr/>
          <p:nvPr/>
        </p:nvSpPr>
        <p:spPr>
          <a:xfrm>
            <a:off x="1181687" y="3373098"/>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椭圆 6"/>
          <p:cNvSpPr/>
          <p:nvPr/>
        </p:nvSpPr>
        <p:spPr>
          <a:xfrm>
            <a:off x="1181687" y="4136259"/>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8" name="椭圆 7"/>
              <p:cNvSpPr/>
              <p:nvPr/>
            </p:nvSpPr>
            <p:spPr>
              <a:xfrm>
                <a:off x="2727592" y="2657177"/>
                <a:ext cx="342900" cy="3429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latin typeface="Cambria Math" panose="02040503050406030204" pitchFamily="18" charset="0"/>
                        </a:rPr>
                        <m:t>𝑑</m:t>
                      </m:r>
                    </m:oMath>
                  </m:oMathPara>
                </a14:m>
                <a:endParaRPr lang="en-US" sz="1350" dirty="0"/>
              </a:p>
            </p:txBody>
          </p:sp>
        </mc:Choice>
        <mc:Fallback xmlns="">
          <p:sp>
            <p:nvSpPr>
              <p:cNvPr id="8" name="椭圆 7"/>
              <p:cNvSpPr>
                <a:spLocks noRot="1" noChangeAspect="1" noMove="1" noResize="1" noEditPoints="1" noAdjustHandles="1" noChangeArrowheads="1" noChangeShapeType="1" noTextEdit="1"/>
              </p:cNvSpPr>
              <p:nvPr/>
            </p:nvSpPr>
            <p:spPr>
              <a:xfrm>
                <a:off x="2727592" y="2657177"/>
                <a:ext cx="342900" cy="342900"/>
              </a:xfrm>
              <a:prstGeom prst="ellipse">
                <a:avLst/>
              </a:prstGeom>
              <a:blipFill rotWithShape="0">
                <a:blip r:embed="rId4"/>
                <a:stretch>
                  <a:fillRect/>
                </a:stretch>
              </a:blipFill>
            </p:spPr>
            <p:txBody>
              <a:bodyPr/>
              <a:lstStyle/>
              <a:p>
                <a:r>
                  <a:rPr lang="en-US">
                    <a:noFill/>
                  </a:rPr>
                  <a:t> </a:t>
                </a:r>
              </a:p>
            </p:txBody>
          </p:sp>
        </mc:Fallback>
      </mc:AlternateContent>
      <p:sp>
        <p:nvSpPr>
          <p:cNvPr id="9" name="椭圆 8"/>
          <p:cNvSpPr/>
          <p:nvPr/>
        </p:nvSpPr>
        <p:spPr>
          <a:xfrm>
            <a:off x="2727592" y="3373098"/>
            <a:ext cx="342900" cy="3429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0" name="椭圆 9"/>
          <p:cNvSpPr/>
          <p:nvPr/>
        </p:nvSpPr>
        <p:spPr>
          <a:xfrm>
            <a:off x="2727592" y="4136259"/>
            <a:ext cx="342900" cy="3429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1" name="椭圆 10"/>
              <p:cNvSpPr/>
              <p:nvPr/>
            </p:nvSpPr>
            <p:spPr>
              <a:xfrm>
                <a:off x="4652888" y="2342614"/>
                <a:ext cx="342900" cy="342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latin typeface="Cambria Math" panose="02040503050406030204" pitchFamily="18" charset="0"/>
                        </a:rPr>
                        <m:t>𝑤</m:t>
                      </m:r>
                    </m:oMath>
                  </m:oMathPara>
                </a14:m>
                <a:endParaRPr lang="en-US" sz="1350" dirty="0"/>
              </a:p>
            </p:txBody>
          </p:sp>
        </mc:Choice>
        <mc:Fallback xmlns="">
          <p:sp>
            <p:nvSpPr>
              <p:cNvPr id="11" name="椭圆 10"/>
              <p:cNvSpPr>
                <a:spLocks noRot="1" noChangeAspect="1" noMove="1" noResize="1" noEditPoints="1" noAdjustHandles="1" noChangeArrowheads="1" noChangeShapeType="1" noTextEdit="1"/>
              </p:cNvSpPr>
              <p:nvPr/>
            </p:nvSpPr>
            <p:spPr>
              <a:xfrm>
                <a:off x="4652888" y="2342614"/>
                <a:ext cx="342900" cy="342900"/>
              </a:xfrm>
              <a:prstGeom prst="ellipse">
                <a:avLst/>
              </a:prstGeom>
              <a:blipFill rotWithShape="0">
                <a:blip r:embed="rId5"/>
                <a:stretch>
                  <a:fillRect/>
                </a:stretch>
              </a:blipFill>
            </p:spPr>
            <p:txBody>
              <a:bodyPr/>
              <a:lstStyle/>
              <a:p>
                <a:r>
                  <a:rPr lang="en-US">
                    <a:noFill/>
                  </a:rPr>
                  <a:t> </a:t>
                </a:r>
              </a:p>
            </p:txBody>
          </p:sp>
        </mc:Fallback>
      </mc:AlternateContent>
      <p:sp>
        <p:nvSpPr>
          <p:cNvPr id="12" name="椭圆 11"/>
          <p:cNvSpPr/>
          <p:nvPr/>
        </p:nvSpPr>
        <p:spPr>
          <a:xfrm>
            <a:off x="4652888" y="2858717"/>
            <a:ext cx="342900" cy="342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椭圆 12"/>
          <p:cNvSpPr/>
          <p:nvPr/>
        </p:nvSpPr>
        <p:spPr>
          <a:xfrm>
            <a:off x="4652888" y="3391317"/>
            <a:ext cx="342900" cy="342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椭圆 13"/>
          <p:cNvSpPr/>
          <p:nvPr/>
        </p:nvSpPr>
        <p:spPr>
          <a:xfrm>
            <a:off x="4652888" y="3907421"/>
            <a:ext cx="342900" cy="342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椭圆 14"/>
          <p:cNvSpPr/>
          <p:nvPr/>
        </p:nvSpPr>
        <p:spPr>
          <a:xfrm>
            <a:off x="4652888" y="4472755"/>
            <a:ext cx="342900" cy="342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cxnSp>
        <p:nvCxnSpPr>
          <p:cNvPr id="17" name="直接箭头连接符 16"/>
          <p:cNvCxnSpPr>
            <a:stCxn id="5" idx="6"/>
            <a:endCxn id="8" idx="2"/>
          </p:cNvCxnSpPr>
          <p:nvPr/>
        </p:nvCxnSpPr>
        <p:spPr>
          <a:xfrm>
            <a:off x="1524587" y="2828627"/>
            <a:ext cx="12030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5" idx="5"/>
            <a:endCxn id="9" idx="1"/>
          </p:cNvCxnSpPr>
          <p:nvPr/>
        </p:nvCxnSpPr>
        <p:spPr>
          <a:xfrm>
            <a:off x="1474371" y="2949862"/>
            <a:ext cx="1303438" cy="47345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6" idx="6"/>
            <a:endCxn id="9" idx="2"/>
          </p:cNvCxnSpPr>
          <p:nvPr/>
        </p:nvCxnSpPr>
        <p:spPr>
          <a:xfrm>
            <a:off x="1524587" y="3544548"/>
            <a:ext cx="12030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6" idx="5"/>
            <a:endCxn id="10" idx="2"/>
          </p:cNvCxnSpPr>
          <p:nvPr/>
        </p:nvCxnSpPr>
        <p:spPr>
          <a:xfrm>
            <a:off x="1474370" y="3665782"/>
            <a:ext cx="1253222" cy="64192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7" idx="6"/>
            <a:endCxn id="8" idx="3"/>
          </p:cNvCxnSpPr>
          <p:nvPr/>
        </p:nvCxnSpPr>
        <p:spPr>
          <a:xfrm flipV="1">
            <a:off x="1524586" y="2949861"/>
            <a:ext cx="1253222" cy="1357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8" idx="6"/>
            <a:endCxn id="11" idx="2"/>
          </p:cNvCxnSpPr>
          <p:nvPr/>
        </p:nvCxnSpPr>
        <p:spPr>
          <a:xfrm flipV="1">
            <a:off x="3070492" y="2514064"/>
            <a:ext cx="1582397" cy="3145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6" name="直接箭头连接符 35"/>
          <p:cNvCxnSpPr>
            <a:stCxn id="8" idx="6"/>
            <a:endCxn id="13" idx="2"/>
          </p:cNvCxnSpPr>
          <p:nvPr/>
        </p:nvCxnSpPr>
        <p:spPr>
          <a:xfrm>
            <a:off x="3070492" y="2828628"/>
            <a:ext cx="1582397" cy="7341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直接箭头连接符 36"/>
          <p:cNvCxnSpPr>
            <a:stCxn id="8" idx="6"/>
            <a:endCxn id="15" idx="1"/>
          </p:cNvCxnSpPr>
          <p:nvPr/>
        </p:nvCxnSpPr>
        <p:spPr>
          <a:xfrm>
            <a:off x="3070492" y="2828628"/>
            <a:ext cx="1632613" cy="16943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8" name="直接箭头连接符 37"/>
          <p:cNvCxnSpPr>
            <a:stCxn id="9" idx="6"/>
            <a:endCxn id="12" idx="2"/>
          </p:cNvCxnSpPr>
          <p:nvPr/>
        </p:nvCxnSpPr>
        <p:spPr>
          <a:xfrm flipV="1">
            <a:off x="3070492" y="3030168"/>
            <a:ext cx="1582397" cy="51438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直接箭头连接符 38"/>
          <p:cNvCxnSpPr>
            <a:stCxn id="10" idx="6"/>
            <a:endCxn id="15" idx="2"/>
          </p:cNvCxnSpPr>
          <p:nvPr/>
        </p:nvCxnSpPr>
        <p:spPr>
          <a:xfrm>
            <a:off x="3070492" y="4307709"/>
            <a:ext cx="1582397" cy="3364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0" name="直接箭头连接符 39"/>
          <p:cNvCxnSpPr>
            <a:stCxn id="9" idx="6"/>
            <a:endCxn id="14" idx="2"/>
          </p:cNvCxnSpPr>
          <p:nvPr/>
        </p:nvCxnSpPr>
        <p:spPr>
          <a:xfrm>
            <a:off x="3070492" y="3544548"/>
            <a:ext cx="1582397" cy="53432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直接箭头连接符 48"/>
          <p:cNvCxnSpPr>
            <a:stCxn id="10" idx="6"/>
            <a:endCxn id="14" idx="2"/>
          </p:cNvCxnSpPr>
          <p:nvPr/>
        </p:nvCxnSpPr>
        <p:spPr>
          <a:xfrm flipV="1">
            <a:off x="3070492" y="4078870"/>
            <a:ext cx="1582397" cy="2288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9" name="文本框 58"/>
          <p:cNvSpPr txBox="1"/>
          <p:nvPr/>
        </p:nvSpPr>
        <p:spPr>
          <a:xfrm>
            <a:off x="920995" y="4701593"/>
            <a:ext cx="1207184" cy="300082"/>
          </a:xfrm>
          <a:prstGeom prst="rect">
            <a:avLst/>
          </a:prstGeom>
          <a:noFill/>
        </p:spPr>
        <p:txBody>
          <a:bodyPr wrap="square" rtlCol="0">
            <a:spAutoFit/>
          </a:bodyPr>
          <a:lstStyle/>
          <a:p>
            <a:r>
              <a:rPr lang="en-US" sz="1350" dirty="0"/>
              <a:t>Politicians</a:t>
            </a:r>
          </a:p>
        </p:txBody>
      </p:sp>
      <p:sp>
        <p:nvSpPr>
          <p:cNvPr id="60" name="文本框 59"/>
          <p:cNvSpPr txBox="1"/>
          <p:nvPr/>
        </p:nvSpPr>
        <p:spPr>
          <a:xfrm>
            <a:off x="2720557" y="4830839"/>
            <a:ext cx="610627" cy="300082"/>
          </a:xfrm>
          <a:prstGeom prst="rect">
            <a:avLst/>
          </a:prstGeom>
          <a:noFill/>
        </p:spPr>
        <p:txBody>
          <a:bodyPr wrap="square" rtlCol="0">
            <a:spAutoFit/>
          </a:bodyPr>
          <a:lstStyle/>
          <a:p>
            <a:r>
              <a:rPr lang="en-US" sz="1350" dirty="0"/>
              <a:t>Bills</a:t>
            </a:r>
          </a:p>
        </p:txBody>
      </p:sp>
      <p:sp>
        <p:nvSpPr>
          <p:cNvPr id="61" name="文本框 60"/>
          <p:cNvSpPr txBox="1"/>
          <p:nvPr/>
        </p:nvSpPr>
        <p:spPr>
          <a:xfrm>
            <a:off x="4593539" y="4979963"/>
            <a:ext cx="741193" cy="300082"/>
          </a:xfrm>
          <a:prstGeom prst="rect">
            <a:avLst/>
          </a:prstGeom>
          <a:noFill/>
        </p:spPr>
        <p:txBody>
          <a:bodyPr wrap="square" rtlCol="0">
            <a:spAutoFit/>
          </a:bodyPr>
          <a:lstStyle/>
          <a:p>
            <a:r>
              <a:rPr lang="en-US" sz="1350" dirty="0"/>
              <a:t>Terms</a:t>
            </a:r>
          </a:p>
        </p:txBody>
      </p:sp>
      <p:sp>
        <p:nvSpPr>
          <p:cNvPr id="62" name="文本框 61"/>
          <p:cNvSpPr txBox="1"/>
          <p:nvPr/>
        </p:nvSpPr>
        <p:spPr>
          <a:xfrm>
            <a:off x="1775824" y="5364594"/>
            <a:ext cx="2589335" cy="300082"/>
          </a:xfrm>
          <a:prstGeom prst="rect">
            <a:avLst/>
          </a:prstGeom>
          <a:noFill/>
        </p:spPr>
        <p:txBody>
          <a:bodyPr wrap="square" rtlCol="0">
            <a:spAutoFit/>
          </a:bodyPr>
          <a:lstStyle/>
          <a:p>
            <a:r>
              <a:rPr lang="en-US" sz="1350" dirty="0"/>
              <a:t>Heterogeneous Voting Network</a:t>
            </a:r>
          </a:p>
        </p:txBody>
      </p:sp>
      <mc:AlternateContent xmlns:mc="http://schemas.openxmlformats.org/markup-compatibility/2006" xmlns:a14="http://schemas.microsoft.com/office/drawing/2010/main">
        <mc:Choice Requires="a14">
          <p:sp>
            <p:nvSpPr>
              <p:cNvPr id="107" name="文本框 106"/>
              <p:cNvSpPr txBox="1"/>
              <p:nvPr/>
            </p:nvSpPr>
            <p:spPr>
              <a:xfrm>
                <a:off x="3485628" y="2353492"/>
                <a:ext cx="892474"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𝑑</m:t>
                      </m:r>
                      <m:r>
                        <a:rPr lang="en-US" sz="1350" i="1">
                          <a:latin typeface="Cambria Math" panose="02040503050406030204" pitchFamily="18" charset="0"/>
                        </a:rPr>
                        <m:t>,</m:t>
                      </m:r>
                      <m:r>
                        <a:rPr lang="en-US" sz="1350" i="1">
                          <a:latin typeface="Cambria Math" panose="02040503050406030204" pitchFamily="18" charset="0"/>
                        </a:rPr>
                        <m:t>𝑤</m:t>
                      </m:r>
                      <m:r>
                        <a:rPr lang="en-US" sz="1350" i="1">
                          <a:latin typeface="Cambria Math" panose="02040503050406030204" pitchFamily="18" charset="0"/>
                        </a:rPr>
                        <m:t>)</m:t>
                      </m:r>
                    </m:oMath>
                  </m:oMathPara>
                </a14:m>
                <a:endParaRPr lang="en-US" sz="1350" dirty="0"/>
              </a:p>
            </p:txBody>
          </p:sp>
        </mc:Choice>
        <mc:Fallback xmlns="">
          <p:sp>
            <p:nvSpPr>
              <p:cNvPr id="107" name="文本框 106"/>
              <p:cNvSpPr txBox="1">
                <a:spLocks noRot="1" noChangeAspect="1" noMove="1" noResize="1" noEditPoints="1" noAdjustHandles="1" noChangeArrowheads="1" noChangeShapeType="1" noTextEdit="1"/>
              </p:cNvSpPr>
              <p:nvPr/>
            </p:nvSpPr>
            <p:spPr>
              <a:xfrm>
                <a:off x="3485628" y="2353492"/>
                <a:ext cx="892474" cy="300082"/>
              </a:xfrm>
              <a:prstGeom prst="rect">
                <a:avLst/>
              </a:prstGeom>
              <a:blipFill rotWithShape="0">
                <a:blip r:embed="rId6"/>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p:cNvSpPr txBox="1"/>
              <p:nvPr/>
            </p:nvSpPr>
            <p:spPr>
              <a:xfrm>
                <a:off x="1852172" y="2493186"/>
                <a:ext cx="488404"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oMath>
                  </m:oMathPara>
                </a14:m>
                <a:endParaRPr lang="en-US" sz="1350" dirty="0"/>
              </a:p>
            </p:txBody>
          </p:sp>
        </mc:Choice>
        <mc:Fallback xmlns="">
          <p:sp>
            <p:nvSpPr>
              <p:cNvPr id="108" name="文本框 107"/>
              <p:cNvSpPr txBox="1">
                <a:spLocks noRot="1" noChangeAspect="1" noMove="1" noResize="1" noEditPoints="1" noAdjustHandles="1" noChangeArrowheads="1" noChangeShapeType="1" noTextEdit="1"/>
              </p:cNvSpPr>
              <p:nvPr/>
            </p:nvSpPr>
            <p:spPr>
              <a:xfrm>
                <a:off x="1852172" y="2493186"/>
                <a:ext cx="488404" cy="30008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p:cNvSpPr txBox="1"/>
              <p:nvPr/>
            </p:nvSpPr>
            <p:spPr>
              <a:xfrm>
                <a:off x="5722545" y="1674123"/>
                <a:ext cx="3120390" cy="4247317"/>
              </a:xfrm>
              <a:prstGeom prst="rect">
                <a:avLst/>
              </a:prstGeom>
              <a:noFill/>
            </p:spPr>
            <p:txBody>
              <a:bodyPr wrap="square" rtlCol="0">
                <a:spAutoFit/>
              </a:bodyPr>
              <a:lstStyle/>
              <a:p>
                <a:r>
                  <a:rPr lang="en-US" dirty="0"/>
                  <a:t>Entities:</a:t>
                </a:r>
              </a:p>
              <a:p>
                <a:pPr marL="214313" indent="-214313">
                  <a:buFont typeface="Arial" panose="020B0604020202020204" pitchFamily="34" charset="0"/>
                  <a:buChar char="•"/>
                </a:pPr>
                <a:r>
                  <a:rPr lang="en-US" dirty="0"/>
                  <a:t>Politicians</a:t>
                </a:r>
              </a:p>
              <a:p>
                <a:pPr marL="214313" indent="-214313">
                  <a:buFont typeface="Arial" panose="020B0604020202020204" pitchFamily="34" charset="0"/>
                  <a:buChar char="•"/>
                </a:pPr>
                <a:r>
                  <a:rPr lang="en-US" dirty="0"/>
                  <a:t>Bills</a:t>
                </a:r>
              </a:p>
              <a:p>
                <a:pPr marL="214313" indent="-214313">
                  <a:buFont typeface="Arial" panose="020B0604020202020204" pitchFamily="34" charset="0"/>
                  <a:buChar char="•"/>
                </a:pPr>
                <a:r>
                  <a:rPr lang="en-US" dirty="0"/>
                  <a:t>Terms</a:t>
                </a:r>
              </a:p>
              <a:p>
                <a:endParaRPr lang="en-US" dirty="0"/>
              </a:p>
              <a:p>
                <a:r>
                  <a:rPr lang="en-US" dirty="0"/>
                  <a:t>Links:</a:t>
                </a:r>
              </a:p>
              <a:p>
                <a:pPr marL="214313" indent="-214313">
                  <a:buFont typeface="Arial" panose="020B0604020202020204" pitchFamily="34" charset="0"/>
                  <a:buChar char="•"/>
                </a:pPr>
                <a:r>
                  <a:rPr lang="en-US" dirty="0"/>
                  <a:t>(</a:t>
                </a:r>
                <a14:m>
                  <m:oMath xmlns:m="http://schemas.openxmlformats.org/officeDocument/2006/math">
                    <m:r>
                      <a:rPr lang="en-US" i="1" dirty="0">
                        <a:latin typeface="Cambria Math" panose="02040503050406030204" pitchFamily="18" charset="0"/>
                      </a:rPr>
                      <m:t>𝑃</m:t>
                    </m:r>
                  </m:oMath>
                </a14:m>
                <a:r>
                  <a:rPr lang="en-US" dirty="0"/>
                  <a:t>, </a:t>
                </a:r>
                <a14:m>
                  <m:oMath xmlns:m="http://schemas.openxmlformats.org/officeDocument/2006/math">
                    <m:r>
                      <a:rPr lang="en-US" i="1" dirty="0">
                        <a:latin typeface="Cambria Math" panose="02040503050406030204" pitchFamily="18" charset="0"/>
                      </a:rPr>
                      <m:t>𝐵</m:t>
                    </m:r>
                  </m:oMath>
                </a14:m>
                <a:r>
                  <a:rPr lang="en-US" dirty="0"/>
                  <a:t>)</a:t>
                </a:r>
              </a:p>
              <a:p>
                <a:pPr marL="214313" indent="-214313">
                  <a:buFont typeface="Arial" panose="020B0604020202020204" pitchFamily="34" charset="0"/>
                  <a:buChar char="•"/>
                </a:pPr>
                <a:r>
                  <a:rPr lang="en-US" dirty="0"/>
                  <a:t>(</a:t>
                </a:r>
                <a14:m>
                  <m:oMath xmlns:m="http://schemas.openxmlformats.org/officeDocument/2006/math">
                    <m:r>
                      <a:rPr lang="en-US" i="1" dirty="0">
                        <a:latin typeface="Cambria Math" panose="02040503050406030204" pitchFamily="18" charset="0"/>
                      </a:rPr>
                      <m:t>𝐵</m:t>
                    </m:r>
                    <m:r>
                      <a:rPr lang="en-US" i="1" dirty="0">
                        <a:latin typeface="Cambria Math" panose="02040503050406030204" pitchFamily="18" charset="0"/>
                      </a:rPr>
                      <m:t>, </m:t>
                    </m:r>
                    <m:r>
                      <a:rPr lang="en-US" i="1" dirty="0">
                        <a:latin typeface="Cambria Math" panose="02040503050406030204" pitchFamily="18" charset="0"/>
                      </a:rPr>
                      <m:t>𝑇</m:t>
                    </m:r>
                  </m:oMath>
                </a14:m>
                <a:r>
                  <a:rPr lang="en-US" dirty="0"/>
                  <a:t>)</a:t>
                </a:r>
              </a:p>
              <a:p>
                <a:pPr marL="214313" indent="-214313">
                  <a:buFont typeface="Arial" panose="020B0604020202020204" pitchFamily="34" charset="0"/>
                  <a:buChar char="•"/>
                </a:pPr>
                <a:endParaRPr lang="en-US" dirty="0"/>
              </a:p>
              <a:p>
                <a:r>
                  <a:rPr lang="en-US" dirty="0"/>
                  <a:t>Parameters to maximize the likelihood of generating two types of links:</a:t>
                </a:r>
              </a:p>
              <a:p>
                <a:pPr marL="257175" indent="-257175">
                  <a:buFont typeface="Arial" panose="020B0604020202020204" pitchFamily="34" charset="0"/>
                  <a:buChar char="•"/>
                </a:pPr>
                <a:r>
                  <a:rPr lang="en-US" dirty="0"/>
                  <a:t>Ideal points for politicians</a:t>
                </a:r>
              </a:p>
              <a:p>
                <a:pPr marL="257175" indent="-257175">
                  <a:buFont typeface="Arial" panose="020B0604020202020204" pitchFamily="34" charset="0"/>
                  <a:buChar char="•"/>
                </a:pPr>
                <a:r>
                  <a:rPr lang="en-US" dirty="0"/>
                  <a:t>Ideal points for bills</a:t>
                </a:r>
              </a:p>
              <a:p>
                <a:pPr marL="257175" indent="-257175">
                  <a:buFont typeface="Arial" panose="020B0604020202020204" pitchFamily="34" charset="0"/>
                  <a:buChar char="•"/>
                </a:pPr>
                <a:r>
                  <a:rPr lang="en-US" dirty="0"/>
                  <a:t>Topic models</a:t>
                </a:r>
              </a:p>
            </p:txBody>
          </p:sp>
        </mc:Choice>
        <mc:Fallback xmlns="">
          <p:sp>
            <p:nvSpPr>
              <p:cNvPr id="109" name="文本框 108"/>
              <p:cNvSpPr txBox="1">
                <a:spLocks noRot="1" noChangeAspect="1" noMove="1" noResize="1" noEditPoints="1" noAdjustHandles="1" noChangeArrowheads="1" noChangeShapeType="1" noTextEdit="1"/>
              </p:cNvSpPr>
              <p:nvPr/>
            </p:nvSpPr>
            <p:spPr>
              <a:xfrm>
                <a:off x="5722545" y="1674123"/>
                <a:ext cx="3120390" cy="4247317"/>
              </a:xfrm>
              <a:prstGeom prst="rect">
                <a:avLst/>
              </a:prstGeom>
              <a:blipFill rotWithShape="0">
                <a:blip r:embed="rId8"/>
                <a:stretch>
                  <a:fillRect l="-1758" t="-862" b="-1437"/>
                </a:stretch>
              </a:blipFill>
            </p:spPr>
            <p:txBody>
              <a:bodyPr/>
              <a:lstStyle/>
              <a:p>
                <a:r>
                  <a:rPr lang="en-US">
                    <a:noFill/>
                  </a:rPr>
                  <a:t> </a:t>
                </a:r>
              </a:p>
            </p:txBody>
          </p:sp>
        </mc:Fallback>
      </mc:AlternateContent>
    </p:spTree>
    <p:extLst>
      <p:ext uri="{BB962C8B-B14F-4D97-AF65-F5344CB8AC3E}">
        <p14:creationId xmlns:p14="http://schemas.microsoft.com/office/powerpoint/2010/main" val="1222397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 Part</a:t>
            </a:r>
            <a:endParaRPr lang="en-US" dirty="0"/>
          </a:p>
        </p:txBody>
      </p:sp>
      <p:sp>
        <p:nvSpPr>
          <p:cNvPr id="3" name="灯片编号占位符 2"/>
          <p:cNvSpPr>
            <a:spLocks noGrp="1"/>
          </p:cNvSpPr>
          <p:nvPr>
            <p:ph type="sldNum" sz="quarter" idx="12"/>
          </p:nvPr>
        </p:nvSpPr>
        <p:spPr/>
        <p:txBody>
          <a:bodyPr/>
          <a:lstStyle/>
          <a:p>
            <a:fld id="{C92890E7-3E09-4C8F-8FB5-7796A1CB462C}" type="slidenum">
              <a:rPr lang="en-US" smtClean="0"/>
              <a:t>47</a:t>
            </a:fld>
            <a:endParaRPr lang="en-US"/>
          </a:p>
        </p:txBody>
      </p:sp>
      <p:grpSp>
        <p:nvGrpSpPr>
          <p:cNvPr id="33" name="组合 32"/>
          <p:cNvGrpSpPr/>
          <p:nvPr/>
        </p:nvGrpSpPr>
        <p:grpSpPr>
          <a:xfrm>
            <a:off x="920995" y="2342613"/>
            <a:ext cx="4413737" cy="2937432"/>
            <a:chOff x="1227993" y="1980485"/>
            <a:chExt cx="5884982" cy="3916576"/>
          </a:xfrm>
        </p:grpSpPr>
        <p:sp>
          <p:nvSpPr>
            <p:cNvPr id="7" name="椭圆 6"/>
            <p:cNvSpPr/>
            <p:nvPr/>
          </p:nvSpPr>
          <p:spPr>
            <a:xfrm>
              <a:off x="1575582" y="239990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椭圆 7"/>
            <p:cNvSpPr/>
            <p:nvPr/>
          </p:nvSpPr>
          <p:spPr>
            <a:xfrm>
              <a:off x="1575582" y="33544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椭圆 8"/>
            <p:cNvSpPr/>
            <p:nvPr/>
          </p:nvSpPr>
          <p:spPr>
            <a:xfrm>
              <a:off x="1575582" y="437201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椭圆 9"/>
            <p:cNvSpPr/>
            <p:nvPr/>
          </p:nvSpPr>
          <p:spPr>
            <a:xfrm>
              <a:off x="3636789" y="2399903"/>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1" name="椭圆 10"/>
            <p:cNvSpPr/>
            <p:nvPr/>
          </p:nvSpPr>
          <p:spPr>
            <a:xfrm>
              <a:off x="3636789" y="3354464"/>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2" name="椭圆 11"/>
            <p:cNvSpPr/>
            <p:nvPr/>
          </p:nvSpPr>
          <p:spPr>
            <a:xfrm>
              <a:off x="3636789" y="4372012"/>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3" name="椭圆 12"/>
            <p:cNvSpPr/>
            <p:nvPr/>
          </p:nvSpPr>
          <p:spPr>
            <a:xfrm>
              <a:off x="6203851" y="198048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椭圆 13"/>
            <p:cNvSpPr/>
            <p:nvPr/>
          </p:nvSpPr>
          <p:spPr>
            <a:xfrm>
              <a:off x="6203851" y="266862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椭圆 14"/>
            <p:cNvSpPr/>
            <p:nvPr/>
          </p:nvSpPr>
          <p:spPr>
            <a:xfrm>
              <a:off x="6203851" y="337875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椭圆 15"/>
            <p:cNvSpPr/>
            <p:nvPr/>
          </p:nvSpPr>
          <p:spPr>
            <a:xfrm>
              <a:off x="6203851" y="406689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椭圆 16"/>
            <p:cNvSpPr/>
            <p:nvPr/>
          </p:nvSpPr>
          <p:spPr>
            <a:xfrm>
              <a:off x="6203851" y="482067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cxnSp>
          <p:nvCxnSpPr>
            <p:cNvPr id="18" name="直接箭头连接符 17"/>
            <p:cNvCxnSpPr>
              <a:stCxn id="7" idx="6"/>
              <a:endCxn id="10" idx="2"/>
            </p:cNvCxnSpPr>
            <p:nvPr/>
          </p:nvCxnSpPr>
          <p:spPr>
            <a:xfrm>
              <a:off x="2032782" y="2628503"/>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5"/>
              <a:endCxn id="11" idx="1"/>
            </p:cNvCxnSpPr>
            <p:nvPr/>
          </p:nvCxnSpPr>
          <p:spPr>
            <a:xfrm>
              <a:off x="1965827" y="2790148"/>
              <a:ext cx="1737917" cy="63127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8" idx="6"/>
              <a:endCxn id="11" idx="2"/>
            </p:cNvCxnSpPr>
            <p:nvPr/>
          </p:nvCxnSpPr>
          <p:spPr>
            <a:xfrm>
              <a:off x="2032782" y="3583064"/>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8" idx="5"/>
              <a:endCxn id="12" idx="2"/>
            </p:cNvCxnSpPr>
            <p:nvPr/>
          </p:nvCxnSpPr>
          <p:spPr>
            <a:xfrm>
              <a:off x="1965827" y="3744709"/>
              <a:ext cx="1670962" cy="8559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6"/>
              <a:endCxn id="10" idx="3"/>
            </p:cNvCxnSpPr>
            <p:nvPr/>
          </p:nvCxnSpPr>
          <p:spPr>
            <a:xfrm flipV="1">
              <a:off x="2032782" y="2790148"/>
              <a:ext cx="1670962" cy="18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0" idx="6"/>
              <a:endCxn id="13" idx="2"/>
            </p:cNvCxnSpPr>
            <p:nvPr/>
          </p:nvCxnSpPr>
          <p:spPr>
            <a:xfrm flipV="1">
              <a:off x="4093989" y="2209085"/>
              <a:ext cx="2109862" cy="4194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直接箭头连接符 23"/>
            <p:cNvCxnSpPr>
              <a:stCxn id="10" idx="6"/>
              <a:endCxn id="15" idx="2"/>
            </p:cNvCxnSpPr>
            <p:nvPr/>
          </p:nvCxnSpPr>
          <p:spPr>
            <a:xfrm>
              <a:off x="4093989" y="2628503"/>
              <a:ext cx="2109862" cy="9788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直接箭头连接符 24"/>
            <p:cNvCxnSpPr>
              <a:stCxn id="10" idx="6"/>
              <a:endCxn id="17" idx="1"/>
            </p:cNvCxnSpPr>
            <p:nvPr/>
          </p:nvCxnSpPr>
          <p:spPr>
            <a:xfrm>
              <a:off x="4093989" y="2628503"/>
              <a:ext cx="2176817" cy="22591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a:stCxn id="11" idx="6"/>
              <a:endCxn id="14" idx="2"/>
            </p:cNvCxnSpPr>
            <p:nvPr/>
          </p:nvCxnSpPr>
          <p:spPr>
            <a:xfrm flipV="1">
              <a:off x="4093989" y="2897223"/>
              <a:ext cx="2109862" cy="6858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直接箭头连接符 26"/>
            <p:cNvCxnSpPr>
              <a:stCxn id="12" idx="6"/>
              <a:endCxn id="17" idx="2"/>
            </p:cNvCxnSpPr>
            <p:nvPr/>
          </p:nvCxnSpPr>
          <p:spPr>
            <a:xfrm>
              <a:off x="4093989" y="4600612"/>
              <a:ext cx="2109862" cy="4486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a:stCxn id="11" idx="6"/>
              <a:endCxn id="16" idx="2"/>
            </p:cNvCxnSpPr>
            <p:nvPr/>
          </p:nvCxnSpPr>
          <p:spPr>
            <a:xfrm>
              <a:off x="4093989" y="3583064"/>
              <a:ext cx="2109862" cy="7124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28"/>
            <p:cNvCxnSpPr>
              <a:stCxn id="12" idx="6"/>
              <a:endCxn id="16" idx="2"/>
            </p:cNvCxnSpPr>
            <p:nvPr/>
          </p:nvCxnSpPr>
          <p:spPr>
            <a:xfrm flipV="1">
              <a:off x="4093989" y="4295494"/>
              <a:ext cx="2109862" cy="305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0" name="文本框 29"/>
            <p:cNvSpPr txBox="1"/>
            <p:nvPr/>
          </p:nvSpPr>
          <p:spPr>
            <a:xfrm>
              <a:off x="1227993" y="5125792"/>
              <a:ext cx="1609578" cy="400109"/>
            </a:xfrm>
            <a:prstGeom prst="rect">
              <a:avLst/>
            </a:prstGeom>
            <a:noFill/>
          </p:spPr>
          <p:txBody>
            <a:bodyPr wrap="square" rtlCol="0">
              <a:spAutoFit/>
            </a:bodyPr>
            <a:lstStyle/>
            <a:p>
              <a:r>
                <a:rPr lang="en-US" sz="1350" dirty="0"/>
                <a:t>Politicians</a:t>
              </a:r>
            </a:p>
          </p:txBody>
        </p:sp>
        <p:sp>
          <p:nvSpPr>
            <p:cNvPr id="31" name="文本框 30"/>
            <p:cNvSpPr txBox="1"/>
            <p:nvPr/>
          </p:nvSpPr>
          <p:spPr>
            <a:xfrm>
              <a:off x="3627409" y="5298120"/>
              <a:ext cx="814169" cy="400109"/>
            </a:xfrm>
            <a:prstGeom prst="rect">
              <a:avLst/>
            </a:prstGeom>
            <a:noFill/>
          </p:spPr>
          <p:txBody>
            <a:bodyPr wrap="square" rtlCol="0">
              <a:spAutoFit/>
            </a:bodyPr>
            <a:lstStyle/>
            <a:p>
              <a:r>
                <a:rPr lang="en-US" sz="1350" dirty="0"/>
                <a:t>Bills</a:t>
              </a:r>
            </a:p>
          </p:txBody>
        </p:sp>
        <p:sp>
          <p:nvSpPr>
            <p:cNvPr id="32" name="文本框 31"/>
            <p:cNvSpPr txBox="1"/>
            <p:nvPr/>
          </p:nvSpPr>
          <p:spPr>
            <a:xfrm>
              <a:off x="6124718" y="5496952"/>
              <a:ext cx="988257" cy="400109"/>
            </a:xfrm>
            <a:prstGeom prst="rect">
              <a:avLst/>
            </a:prstGeom>
            <a:noFill/>
          </p:spPr>
          <p:txBody>
            <a:bodyPr wrap="square" rtlCol="0">
              <a:spAutoFit/>
            </a:bodyPr>
            <a:lstStyle/>
            <a:p>
              <a:r>
                <a:rPr lang="en-US" sz="1350" dirty="0"/>
                <a:t>Terms</a:t>
              </a:r>
            </a:p>
          </p:txBody>
        </p:sp>
      </p:grpSp>
      <p:sp>
        <p:nvSpPr>
          <p:cNvPr id="4" name="Rectangle 3"/>
          <p:cNvSpPr/>
          <p:nvPr/>
        </p:nvSpPr>
        <p:spPr>
          <a:xfrm>
            <a:off x="2286000" y="2133600"/>
            <a:ext cx="3048732"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2866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Text Part</a:t>
            </a:r>
            <a:endParaRPr lang="en-US" dirty="0"/>
          </a:p>
        </p:txBody>
      </p:sp>
      <p:sp>
        <p:nvSpPr>
          <p:cNvPr id="3" name="内容占位符 2"/>
          <p:cNvSpPr>
            <a:spLocks noGrp="1"/>
          </p:cNvSpPr>
          <p:nvPr>
            <p:ph idx="1"/>
          </p:nvPr>
        </p:nvSpPr>
        <p:spPr/>
        <p:txBody>
          <a:bodyPr/>
          <a:lstStyle/>
          <a:p>
            <a:r>
              <a:rPr lang="en-US" dirty="0" smtClean="0"/>
              <a:t>We model the probability of each word in each document as a mixture of categorical distributions, as in PLSA (Hofmann, 1999) and LDA (</a:t>
            </a:r>
            <a:r>
              <a:rPr lang="en-US" dirty="0" err="1" smtClean="0"/>
              <a:t>Blei</a:t>
            </a:r>
            <a:r>
              <a:rPr lang="en-US" dirty="0" smtClean="0"/>
              <a:t> et al., 2003)</a:t>
            </a:r>
          </a:p>
          <a:p>
            <a:endParaRPr lang="en-US" dirty="0"/>
          </a:p>
        </p:txBody>
      </p:sp>
      <mc:AlternateContent xmlns:mc="http://schemas.openxmlformats.org/markup-compatibility/2006" xmlns:a14="http://schemas.microsoft.com/office/drawing/2010/main">
        <mc:Choice Requires="a14">
          <p:sp>
            <p:nvSpPr>
              <p:cNvPr id="4" name="椭圆 3"/>
              <p:cNvSpPr/>
              <p:nvPr/>
            </p:nvSpPr>
            <p:spPr>
              <a:xfrm>
                <a:off x="757451" y="3784695"/>
                <a:ext cx="411480" cy="4114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solidFill>
                            <a:schemeClr val="tx1"/>
                          </a:solidFill>
                          <a:latin typeface="Cambria Math" panose="02040503050406030204" pitchFamily="18" charset="0"/>
                        </a:rPr>
                        <m:t>𝑑</m:t>
                      </m:r>
                    </m:oMath>
                  </m:oMathPara>
                </a14:m>
                <a:endParaRPr lang="en-US" sz="1350" dirty="0">
                  <a:solidFill>
                    <a:schemeClr val="tx1"/>
                  </a:solidFill>
                </a:endParaRPr>
              </a:p>
            </p:txBody>
          </p:sp>
        </mc:Choice>
        <mc:Fallback xmlns="">
          <p:sp>
            <p:nvSpPr>
              <p:cNvPr id="4" name="椭圆 3"/>
              <p:cNvSpPr>
                <a:spLocks noRot="1" noChangeAspect="1" noMove="1" noResize="1" noEditPoints="1" noAdjustHandles="1" noChangeArrowheads="1" noChangeShapeType="1" noTextEdit="1"/>
              </p:cNvSpPr>
              <p:nvPr/>
            </p:nvSpPr>
            <p:spPr>
              <a:xfrm>
                <a:off x="757451" y="3784695"/>
                <a:ext cx="411480" cy="411480"/>
              </a:xfrm>
              <a:prstGeom prst="ellipse">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椭圆 4"/>
              <p:cNvSpPr/>
              <p:nvPr/>
            </p:nvSpPr>
            <p:spPr>
              <a:xfrm>
                <a:off x="2183300" y="3784695"/>
                <a:ext cx="411480" cy="4114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solidFill>
                            <a:schemeClr val="tx1"/>
                          </a:solidFill>
                          <a:latin typeface="Cambria Math" panose="02040503050406030204" pitchFamily="18" charset="0"/>
                        </a:rPr>
                        <m:t>𝑘</m:t>
                      </m:r>
                    </m:oMath>
                  </m:oMathPara>
                </a14:m>
                <a:endParaRPr lang="en-US" sz="1350" dirty="0">
                  <a:solidFill>
                    <a:schemeClr val="tx1"/>
                  </a:solidFill>
                </a:endParaRPr>
              </a:p>
            </p:txBody>
          </p:sp>
        </mc:Choice>
        <mc:Fallback xmlns="">
          <p:sp>
            <p:nvSpPr>
              <p:cNvPr id="5" name="椭圆 4"/>
              <p:cNvSpPr>
                <a:spLocks noRot="1" noChangeAspect="1" noMove="1" noResize="1" noEditPoints="1" noAdjustHandles="1" noChangeArrowheads="1" noChangeShapeType="1" noTextEdit="1"/>
              </p:cNvSpPr>
              <p:nvPr/>
            </p:nvSpPr>
            <p:spPr>
              <a:xfrm>
                <a:off x="2183300" y="3784695"/>
                <a:ext cx="411480" cy="411480"/>
              </a:xfrm>
              <a:prstGeom prst="ellipse">
                <a:avLst/>
              </a:prstGeom>
              <a:blipFill rotWithShape="0">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3609149" y="3775091"/>
                <a:ext cx="411480" cy="4114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a:solidFill>
                            <a:schemeClr val="tx1"/>
                          </a:solidFill>
                          <a:latin typeface="Cambria Math" panose="02040503050406030204" pitchFamily="18" charset="0"/>
                        </a:rPr>
                        <m:t>𝑤</m:t>
                      </m:r>
                    </m:oMath>
                  </m:oMathPara>
                </a14:m>
                <a:endParaRPr lang="en-US" sz="1350" dirty="0"/>
              </a:p>
            </p:txBody>
          </p:sp>
        </mc:Choice>
        <mc:Fallback xmlns="">
          <p:sp>
            <p:nvSpPr>
              <p:cNvPr id="6" name="椭圆 5"/>
              <p:cNvSpPr>
                <a:spLocks noRot="1" noChangeAspect="1" noMove="1" noResize="1" noEditPoints="1" noAdjustHandles="1" noChangeArrowheads="1" noChangeShapeType="1" noTextEdit="1"/>
              </p:cNvSpPr>
              <p:nvPr/>
            </p:nvSpPr>
            <p:spPr>
              <a:xfrm>
                <a:off x="3609149" y="3775091"/>
                <a:ext cx="411480" cy="411480"/>
              </a:xfrm>
              <a:prstGeom prst="ellipse">
                <a:avLst/>
              </a:prstGeom>
              <a:blipFill rotWithShape="0">
                <a:blip r:embed="rId5"/>
                <a:stretch>
                  <a:fillRect/>
                </a:stretch>
              </a:blipFill>
              <a:ln>
                <a:solidFill>
                  <a:schemeClr val="tx1"/>
                </a:solidFill>
              </a:ln>
            </p:spPr>
            <p:txBody>
              <a:bodyPr/>
              <a:lstStyle/>
              <a:p>
                <a:r>
                  <a:rPr lang="en-US">
                    <a:noFill/>
                  </a:rPr>
                  <a:t> </a:t>
                </a:r>
              </a:p>
            </p:txBody>
          </p:sp>
        </mc:Fallback>
      </mc:AlternateContent>
      <p:cxnSp>
        <p:nvCxnSpPr>
          <p:cNvPr id="8" name="直接箭头连接符 7"/>
          <p:cNvCxnSpPr>
            <a:stCxn id="5" idx="6"/>
            <a:endCxn id="6" idx="2"/>
          </p:cNvCxnSpPr>
          <p:nvPr/>
        </p:nvCxnSpPr>
        <p:spPr>
          <a:xfrm flipV="1">
            <a:off x="2594780" y="3980830"/>
            <a:ext cx="1014369" cy="9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4" idx="6"/>
            <a:endCxn id="5" idx="2"/>
          </p:cNvCxnSpPr>
          <p:nvPr/>
        </p:nvCxnSpPr>
        <p:spPr>
          <a:xfrm>
            <a:off x="1168931" y="3990435"/>
            <a:ext cx="10143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p:cNvSpPr txBox="1"/>
              <p:nvPr/>
            </p:nvSpPr>
            <p:spPr>
              <a:xfrm>
                <a:off x="1072202" y="3646195"/>
                <a:ext cx="120782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r>
                        <a:rPr lang="en-US" sz="1350" i="1">
                          <a:latin typeface="Cambria Math" panose="02040503050406030204" pitchFamily="18" charset="0"/>
                        </a:rPr>
                        <m:t>=</m:t>
                      </m:r>
                      <m:r>
                        <a:rPr lang="en-US" sz="1350" i="1">
                          <a:latin typeface="Cambria Math" panose="02040503050406030204" pitchFamily="18" charset="0"/>
                        </a:rPr>
                        <m:t>𝑝</m:t>
                      </m:r>
                      <m:r>
                        <a:rPr lang="en-US" sz="1350" i="1">
                          <a:latin typeface="Cambria Math" panose="02040503050406030204" pitchFamily="18" charset="0"/>
                        </a:rPr>
                        <m:t>(</m:t>
                      </m:r>
                      <m:r>
                        <a:rPr lang="en-US" sz="1350" i="1">
                          <a:latin typeface="Cambria Math" panose="02040503050406030204" pitchFamily="18" charset="0"/>
                        </a:rPr>
                        <m:t>𝑘</m:t>
                      </m:r>
                      <m:r>
                        <a:rPr lang="en-US" sz="1350" i="1">
                          <a:latin typeface="Cambria Math" panose="02040503050406030204" pitchFamily="18" charset="0"/>
                        </a:rPr>
                        <m:t>|</m:t>
                      </m:r>
                      <m:r>
                        <a:rPr lang="en-US" sz="1350" i="1">
                          <a:latin typeface="Cambria Math" panose="02040503050406030204" pitchFamily="18" charset="0"/>
                        </a:rPr>
                        <m:t>𝑑</m:t>
                      </m:r>
                      <m:r>
                        <a:rPr lang="en-US" sz="1350" i="1">
                          <a:latin typeface="Cambria Math" panose="02040503050406030204" pitchFamily="18" charset="0"/>
                        </a:rPr>
                        <m:t>)</m:t>
                      </m:r>
                    </m:oMath>
                  </m:oMathPara>
                </a14:m>
                <a:endParaRPr lang="en-US" sz="135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072202" y="3646195"/>
                <a:ext cx="1207827" cy="300082"/>
              </a:xfrm>
              <a:prstGeom prst="rect">
                <a:avLst/>
              </a:prstGeom>
              <a:blipFill rotWithShape="0">
                <a:blip r:embed="rId6"/>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2498051" y="3646195"/>
                <a:ext cx="131194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𝛽</m:t>
                          </m:r>
                        </m:e>
                        <m:sub>
                          <m:r>
                            <a:rPr lang="en-US" sz="1350" i="1">
                              <a:latin typeface="Cambria Math" panose="02040503050406030204" pitchFamily="18" charset="0"/>
                            </a:rPr>
                            <m:t>𝑘𝑤</m:t>
                          </m:r>
                        </m:sub>
                      </m:sSub>
                      <m:r>
                        <a:rPr lang="en-US" sz="1350" i="1">
                          <a:latin typeface="Cambria Math" panose="02040503050406030204" pitchFamily="18" charset="0"/>
                        </a:rPr>
                        <m:t>=</m:t>
                      </m:r>
                      <m:r>
                        <a:rPr lang="en-US" sz="1350" i="1">
                          <a:latin typeface="Cambria Math" panose="02040503050406030204" pitchFamily="18" charset="0"/>
                        </a:rPr>
                        <m:t>𝑝</m:t>
                      </m:r>
                      <m:r>
                        <a:rPr lang="en-US" sz="1350" i="1">
                          <a:latin typeface="Cambria Math" panose="02040503050406030204" pitchFamily="18" charset="0"/>
                        </a:rPr>
                        <m:t>(</m:t>
                      </m:r>
                      <m:r>
                        <a:rPr lang="en-US" sz="1350" i="1">
                          <a:latin typeface="Cambria Math" panose="02040503050406030204" pitchFamily="18" charset="0"/>
                        </a:rPr>
                        <m:t>𝑤</m:t>
                      </m:r>
                      <m:r>
                        <a:rPr lang="en-US" sz="1350" i="1">
                          <a:latin typeface="Cambria Math" panose="02040503050406030204" pitchFamily="18" charset="0"/>
                        </a:rPr>
                        <m:t>|</m:t>
                      </m:r>
                      <m:r>
                        <a:rPr lang="en-US" sz="1350" i="1">
                          <a:latin typeface="Cambria Math" panose="02040503050406030204" pitchFamily="18" charset="0"/>
                        </a:rPr>
                        <m:t>𝑘</m:t>
                      </m:r>
                      <m:r>
                        <a:rPr lang="en-US" sz="1350" i="1">
                          <a:latin typeface="Cambria Math" panose="02040503050406030204" pitchFamily="18" charset="0"/>
                        </a:rPr>
                        <m:t>)</m:t>
                      </m:r>
                    </m:oMath>
                  </m:oMathPara>
                </a14:m>
                <a:endParaRPr lang="en-US" sz="135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498051" y="3646195"/>
                <a:ext cx="1311949" cy="300082"/>
              </a:xfrm>
              <a:prstGeom prst="rect">
                <a:avLst/>
              </a:prstGeom>
              <a:blipFill rotWithShape="0">
                <a:blip r:embed="rId7"/>
                <a:stretch>
                  <a:fillRect b="-8163"/>
                </a:stretch>
              </a:blipFill>
            </p:spPr>
            <p:txBody>
              <a:bodyPr/>
              <a:lstStyle/>
              <a:p>
                <a:r>
                  <a:rPr lang="en-US">
                    <a:noFill/>
                  </a:rPr>
                  <a:t> </a:t>
                </a:r>
              </a:p>
            </p:txBody>
          </p:sp>
        </mc:Fallback>
      </mc:AlternateContent>
      <p:sp>
        <p:nvSpPr>
          <p:cNvPr id="20" name="文本框 19"/>
          <p:cNvSpPr txBox="1"/>
          <p:nvPr/>
        </p:nvSpPr>
        <p:spPr>
          <a:xfrm>
            <a:off x="798395" y="4253811"/>
            <a:ext cx="685800" cy="300082"/>
          </a:xfrm>
          <a:prstGeom prst="rect">
            <a:avLst/>
          </a:prstGeom>
          <a:noFill/>
        </p:spPr>
        <p:txBody>
          <a:bodyPr wrap="square" rtlCol="0">
            <a:spAutoFit/>
          </a:bodyPr>
          <a:lstStyle/>
          <a:p>
            <a:r>
              <a:rPr lang="en-US" sz="1350" dirty="0"/>
              <a:t>Bill</a:t>
            </a:r>
          </a:p>
        </p:txBody>
      </p:sp>
      <p:sp>
        <p:nvSpPr>
          <p:cNvPr id="21" name="文本框 20"/>
          <p:cNvSpPr txBox="1"/>
          <p:nvPr/>
        </p:nvSpPr>
        <p:spPr>
          <a:xfrm>
            <a:off x="2155151" y="4253811"/>
            <a:ext cx="685800" cy="300082"/>
          </a:xfrm>
          <a:prstGeom prst="rect">
            <a:avLst/>
          </a:prstGeom>
          <a:noFill/>
        </p:spPr>
        <p:txBody>
          <a:bodyPr wrap="square" rtlCol="0">
            <a:spAutoFit/>
          </a:bodyPr>
          <a:lstStyle/>
          <a:p>
            <a:r>
              <a:rPr lang="en-US" sz="1350" dirty="0"/>
              <a:t>Topic</a:t>
            </a:r>
          </a:p>
        </p:txBody>
      </p:sp>
      <p:sp>
        <p:nvSpPr>
          <p:cNvPr id="22" name="文本框 21"/>
          <p:cNvSpPr txBox="1"/>
          <p:nvPr/>
        </p:nvSpPr>
        <p:spPr>
          <a:xfrm>
            <a:off x="3566156" y="4253811"/>
            <a:ext cx="685800" cy="300082"/>
          </a:xfrm>
          <a:prstGeom prst="rect">
            <a:avLst/>
          </a:prstGeom>
          <a:noFill/>
        </p:spPr>
        <p:txBody>
          <a:bodyPr wrap="square" rtlCol="0">
            <a:spAutoFit/>
          </a:bodyPr>
          <a:lstStyle/>
          <a:p>
            <a:r>
              <a:rPr lang="en-US" sz="1350" dirty="0"/>
              <a:t>Word</a:t>
            </a:r>
          </a:p>
        </p:txBody>
      </p:sp>
      <mc:AlternateContent xmlns:mc="http://schemas.openxmlformats.org/markup-compatibility/2006" xmlns:a14="http://schemas.microsoft.com/office/drawing/2010/main">
        <mc:Choice Requires="a14">
          <p:sp>
            <p:nvSpPr>
              <p:cNvPr id="23" name="文本框 22"/>
              <p:cNvSpPr txBox="1"/>
              <p:nvPr/>
            </p:nvSpPr>
            <p:spPr>
              <a:xfrm>
                <a:off x="4647689" y="3326442"/>
                <a:ext cx="4336367" cy="18514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b="1" i="1">
                              <a:latin typeface="Cambria Math" panose="02040503050406030204" pitchFamily="18" charset="0"/>
                            </a:rPr>
                            <m:t>𝒘</m:t>
                          </m:r>
                        </m:e>
                        <m:sub>
                          <m:r>
                            <a:rPr lang="en-US" sz="1350" i="1">
                              <a:latin typeface="Cambria Math" panose="02040503050406030204" pitchFamily="18" charset="0"/>
                            </a:rPr>
                            <m:t>𝑑</m:t>
                          </m:r>
                        </m:sub>
                      </m:sSub>
                      <m:r>
                        <a:rPr lang="en-US" sz="1350" i="1">
                          <a:latin typeface="Cambria Math" panose="02040503050406030204" pitchFamily="18" charset="0"/>
                        </a:rPr>
                        <m:t>=</m:t>
                      </m:r>
                      <m:d>
                        <m:dPr>
                          <m:ctrlPr>
                            <a:rPr lang="en-US" sz="1350" i="1">
                              <a:latin typeface="Cambria Math" panose="02040503050406030204" pitchFamily="18" charset="0"/>
                            </a:rPr>
                          </m:ctrlPr>
                        </m:dPr>
                        <m:e>
                          <m:r>
                            <a:rPr lang="en-US" sz="1350" i="1">
                              <a:latin typeface="Cambria Math" panose="02040503050406030204" pitchFamily="18" charset="0"/>
                            </a:rPr>
                            <m:t>𝑛</m:t>
                          </m:r>
                          <m:d>
                            <m:dPr>
                              <m:ctrlPr>
                                <a:rPr lang="en-US" sz="1350" i="1">
                                  <a:latin typeface="Cambria Math" panose="02040503050406030204" pitchFamily="18" charset="0"/>
                                </a:rPr>
                              </m:ctrlPr>
                            </m:dPr>
                            <m:e>
                              <m:r>
                                <a:rPr lang="en-US" sz="1350" i="1">
                                  <a:latin typeface="Cambria Math" panose="02040503050406030204" pitchFamily="18" charset="0"/>
                                </a:rPr>
                                <m:t>𝑑</m:t>
                              </m:r>
                              <m:r>
                                <a:rPr lang="en-US" sz="1350" i="1">
                                  <a:latin typeface="Cambria Math" panose="02040503050406030204" pitchFamily="18" charset="0"/>
                                </a:rPr>
                                <m:t>,1</m:t>
                              </m:r>
                            </m:e>
                          </m:d>
                          <m:r>
                            <a:rPr lang="en-US" sz="1350" i="1">
                              <a:latin typeface="Cambria Math" panose="02040503050406030204" pitchFamily="18" charset="0"/>
                            </a:rPr>
                            <m:t>,</m:t>
                          </m:r>
                          <m:r>
                            <a:rPr lang="en-US" sz="1350" i="1">
                              <a:latin typeface="Cambria Math" panose="02040503050406030204" pitchFamily="18" charset="0"/>
                            </a:rPr>
                            <m:t>𝑛</m:t>
                          </m:r>
                          <m:d>
                            <m:dPr>
                              <m:ctrlPr>
                                <a:rPr lang="en-US" sz="1350" i="1">
                                  <a:latin typeface="Cambria Math" panose="02040503050406030204" pitchFamily="18" charset="0"/>
                                </a:rPr>
                              </m:ctrlPr>
                            </m:dPr>
                            <m:e>
                              <m:r>
                                <a:rPr lang="en-US" sz="1350" i="1">
                                  <a:latin typeface="Cambria Math" panose="02040503050406030204" pitchFamily="18" charset="0"/>
                                </a:rPr>
                                <m:t>𝑑</m:t>
                              </m:r>
                              <m:r>
                                <a:rPr lang="en-US" sz="1350" i="1">
                                  <a:latin typeface="Cambria Math" panose="02040503050406030204" pitchFamily="18" charset="0"/>
                                </a:rPr>
                                <m:t>,2</m:t>
                              </m:r>
                            </m:e>
                          </m:d>
                          <m:r>
                            <a:rPr lang="en-US" sz="1350" i="1">
                              <a:latin typeface="Cambria Math" panose="02040503050406030204" pitchFamily="18" charset="0"/>
                            </a:rPr>
                            <m:t>,…,</m:t>
                          </m:r>
                          <m:r>
                            <a:rPr lang="en-US" sz="1350" i="1">
                              <a:latin typeface="Cambria Math" panose="02040503050406030204" pitchFamily="18" charset="0"/>
                            </a:rPr>
                            <m:t>𝑛</m:t>
                          </m:r>
                          <m:d>
                            <m:dPr>
                              <m:ctrlPr>
                                <a:rPr lang="en-US" sz="1350" i="1">
                                  <a:latin typeface="Cambria Math" panose="02040503050406030204" pitchFamily="18" charset="0"/>
                                </a:rPr>
                              </m:ctrlPr>
                            </m:dPr>
                            <m:e>
                              <m:r>
                                <a:rPr lang="en-US" sz="1350" i="1">
                                  <a:latin typeface="Cambria Math" panose="02040503050406030204" pitchFamily="18" charset="0"/>
                                </a:rPr>
                                <m:t>𝑑</m:t>
                              </m:r>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𝑁</m:t>
                                  </m:r>
                                </m:e>
                                <m:sub>
                                  <m:r>
                                    <a:rPr lang="en-US" sz="1350" i="1">
                                      <a:latin typeface="Cambria Math" panose="02040503050406030204" pitchFamily="18" charset="0"/>
                                    </a:rPr>
                                    <m:t>𝑤</m:t>
                                  </m:r>
                                </m:sub>
                              </m:sSub>
                            </m:e>
                          </m:d>
                        </m:e>
                      </m:d>
                    </m:oMath>
                  </m:oMathPara>
                </a14:m>
                <a:endParaRPr lang="en-US" sz="1350" dirty="0"/>
              </a:p>
              <a:p>
                <a:endParaRPr lang="en-US" sz="1350" dirty="0"/>
              </a:p>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b="1" i="1">
                                  <a:latin typeface="Cambria Math" panose="02040503050406030204" pitchFamily="18" charset="0"/>
                                </a:rPr>
                                <m:t>𝒘</m:t>
                              </m:r>
                            </m:e>
                            <m:sub>
                              <m:r>
                                <a:rPr lang="en-US" sz="1350" i="1">
                                  <a:latin typeface="Cambria Math" panose="02040503050406030204" pitchFamily="18" charset="0"/>
                                </a:rPr>
                                <m:t>𝑑</m:t>
                              </m:r>
                            </m:sub>
                          </m:sSub>
                        </m:e>
                        <m:e>
                          <m:r>
                            <a:rPr lang="en-US" sz="1350" b="1" i="1">
                              <a:latin typeface="Cambria Math" panose="02040503050406030204" pitchFamily="18" charset="0"/>
                            </a:rPr>
                            <m:t>𝜽</m:t>
                          </m:r>
                          <m:r>
                            <a:rPr lang="en-US" sz="1350" b="1" i="1">
                              <a:latin typeface="Cambria Math" panose="02040503050406030204" pitchFamily="18" charset="0"/>
                            </a:rPr>
                            <m:t>,</m:t>
                          </m:r>
                          <m:r>
                            <a:rPr lang="en-US" sz="1350" b="1" i="1">
                              <a:latin typeface="Cambria Math" panose="02040503050406030204" pitchFamily="18" charset="0"/>
                            </a:rPr>
                            <m:t>𝜷</m:t>
                          </m:r>
                        </m:e>
                      </m:d>
                      <m:r>
                        <a:rPr lang="en-US" sz="1350" b="1" i="1">
                          <a:latin typeface="Cambria Math" panose="02040503050406030204" pitchFamily="18" charset="0"/>
                        </a:rPr>
                        <m:t>∝</m:t>
                      </m:r>
                      <m:sSup>
                        <m:sSupPr>
                          <m:ctrlPr>
                            <a:rPr lang="en-US" sz="1350" b="1" i="1">
                              <a:latin typeface="Cambria Math" panose="02040503050406030204" pitchFamily="18" charset="0"/>
                            </a:rPr>
                          </m:ctrlPr>
                        </m:sSupPr>
                        <m:e>
                          <m:nary>
                            <m:naryPr>
                              <m:chr m:val="∏"/>
                              <m:supHide m:val="on"/>
                              <m:ctrlPr>
                                <a:rPr lang="en-US" sz="1350" b="1" i="1">
                                  <a:latin typeface="Cambria Math" panose="02040503050406030204" pitchFamily="18" charset="0"/>
                                </a:rPr>
                              </m:ctrlPr>
                            </m:naryPr>
                            <m:sub>
                              <m:r>
                                <m:rPr>
                                  <m:brk m:alnAt="7"/>
                                </m:rPr>
                                <a:rPr lang="en-US" sz="1350" i="1">
                                  <a:latin typeface="Cambria Math" panose="02040503050406030204" pitchFamily="18" charset="0"/>
                                </a:rPr>
                                <m:t>𝑤</m:t>
                              </m:r>
                            </m:sub>
                            <m:sup/>
                            <m:e>
                              <m:r>
                                <a:rPr lang="en-US" sz="1350" b="1" i="1">
                                  <a:latin typeface="Cambria Math" panose="02040503050406030204" pitchFamily="18" charset="0"/>
                                </a:rPr>
                                <m:t>(</m:t>
                              </m:r>
                              <m:nary>
                                <m:naryPr>
                                  <m:chr m:val="∑"/>
                                  <m:supHide m:val="on"/>
                                  <m:ctrlPr>
                                    <a:rPr lang="en-US" sz="1350" i="1">
                                      <a:latin typeface="Cambria Math" panose="02040503050406030204" pitchFamily="18" charset="0"/>
                                    </a:rPr>
                                  </m:ctrlPr>
                                </m:naryPr>
                                <m:sub>
                                  <m:r>
                                    <a:rPr lang="en-US" sz="1350" i="1">
                                      <a:latin typeface="Cambria Math" panose="02040503050406030204" pitchFamily="18" charset="0"/>
                                    </a:rPr>
                                    <m:t>𝑘</m:t>
                                  </m:r>
                                </m:sub>
                                <m:sup/>
                                <m:e>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𝛽</m:t>
                                      </m:r>
                                    </m:e>
                                    <m:sub>
                                      <m:r>
                                        <a:rPr lang="en-US" sz="1350" i="1">
                                          <a:latin typeface="Cambria Math" panose="02040503050406030204" pitchFamily="18" charset="0"/>
                                        </a:rPr>
                                        <m:t>𝑘𝑤</m:t>
                                      </m:r>
                                    </m:sub>
                                  </m:sSub>
                                  <m:r>
                                    <a:rPr lang="en-US" sz="1350" i="1">
                                      <a:latin typeface="Cambria Math" panose="02040503050406030204" pitchFamily="18" charset="0"/>
                                    </a:rPr>
                                    <m:t>)</m:t>
                                  </m:r>
                                </m:e>
                              </m:nary>
                            </m:e>
                          </m:nary>
                        </m:e>
                        <m:sup>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𝑑</m:t>
                          </m:r>
                          <m:r>
                            <a:rPr lang="en-US" sz="1350" i="1">
                              <a:latin typeface="Cambria Math" panose="02040503050406030204" pitchFamily="18" charset="0"/>
                            </a:rPr>
                            <m:t>,</m:t>
                          </m:r>
                          <m:r>
                            <a:rPr lang="en-US" sz="1350" i="1">
                              <a:latin typeface="Cambria Math" panose="02040503050406030204" pitchFamily="18" charset="0"/>
                            </a:rPr>
                            <m:t>𝑤</m:t>
                          </m:r>
                          <m:r>
                            <a:rPr lang="en-US" sz="1350" i="1">
                              <a:latin typeface="Cambria Math" panose="02040503050406030204" pitchFamily="18" charset="0"/>
                            </a:rPr>
                            <m:t>)</m:t>
                          </m:r>
                        </m:sup>
                      </m:sSup>
                    </m:oMath>
                  </m:oMathPara>
                </a14:m>
                <a:endParaRPr lang="en-US" sz="1350" b="1" dirty="0"/>
              </a:p>
              <a:p>
                <a:endParaRPr lang="en-US" sz="1350" b="1" dirty="0"/>
              </a:p>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r>
                            <a:rPr lang="en-US" sz="1350" b="1" i="1">
                              <a:latin typeface="Cambria Math" panose="02040503050406030204" pitchFamily="18" charset="0"/>
                            </a:rPr>
                            <m:t>𝑾</m:t>
                          </m:r>
                        </m:e>
                        <m:e>
                          <m:r>
                            <a:rPr lang="en-US" sz="1350" b="1" i="1">
                              <a:latin typeface="Cambria Math" panose="02040503050406030204" pitchFamily="18" charset="0"/>
                            </a:rPr>
                            <m:t>𝜽</m:t>
                          </m:r>
                          <m:r>
                            <a:rPr lang="en-US" sz="1350" b="1" i="1">
                              <a:latin typeface="Cambria Math" panose="02040503050406030204" pitchFamily="18" charset="0"/>
                            </a:rPr>
                            <m:t>,</m:t>
                          </m:r>
                          <m:r>
                            <a:rPr lang="en-US" sz="1350" b="1" i="1">
                              <a:latin typeface="Cambria Math" panose="02040503050406030204" pitchFamily="18" charset="0"/>
                            </a:rPr>
                            <m:t>𝜷</m:t>
                          </m:r>
                        </m:e>
                      </m:d>
                      <m:r>
                        <a:rPr lang="en-US" sz="1350" i="1">
                          <a:latin typeface="Cambria Math" panose="02040503050406030204" pitchFamily="18" charset="0"/>
                        </a:rPr>
                        <m:t>∝</m:t>
                      </m:r>
                      <m:nary>
                        <m:naryPr>
                          <m:chr m:val="∏"/>
                          <m:supHide m:val="on"/>
                          <m:ctrlPr>
                            <a:rPr lang="en-US" sz="1350" i="1">
                              <a:latin typeface="Cambria Math" panose="02040503050406030204" pitchFamily="18" charset="0"/>
                            </a:rPr>
                          </m:ctrlPr>
                        </m:naryPr>
                        <m:sub>
                          <m:r>
                            <m:rPr>
                              <m:brk m:alnAt="7"/>
                            </m:rPr>
                            <a:rPr lang="en-US" sz="1350" i="1">
                              <a:latin typeface="Cambria Math" panose="02040503050406030204" pitchFamily="18" charset="0"/>
                            </a:rPr>
                            <m:t>𝑑</m:t>
                          </m:r>
                        </m:sub>
                        <m:sup/>
                        <m:e>
                          <m:nary>
                            <m:naryPr>
                              <m:chr m:val="∏"/>
                              <m:supHide m:val="on"/>
                              <m:ctrlPr>
                                <a:rPr lang="en-US" sz="1350" i="1">
                                  <a:latin typeface="Cambria Math" panose="02040503050406030204" pitchFamily="18" charset="0"/>
                                </a:rPr>
                              </m:ctrlPr>
                            </m:naryPr>
                            <m:sub>
                              <m:r>
                                <m:rPr>
                                  <m:brk m:alnAt="7"/>
                                </m:rPr>
                                <a:rPr lang="en-US" sz="1350" i="1">
                                  <a:latin typeface="Cambria Math" panose="02040503050406030204" pitchFamily="18" charset="0"/>
                                </a:rPr>
                                <m:t>𝑤</m:t>
                              </m:r>
                            </m:sub>
                            <m:sup/>
                            <m:e>
                              <m:r>
                                <a:rPr lang="en-US" sz="1350" i="1">
                                  <a:latin typeface="Cambria Math" panose="02040503050406030204" pitchFamily="18" charset="0"/>
                                </a:rPr>
                                <m:t>(</m:t>
                              </m:r>
                              <m:sSup>
                                <m:sSupPr>
                                  <m:ctrlPr>
                                    <a:rPr lang="en-US" sz="1350" i="1">
                                      <a:latin typeface="Cambria Math" panose="02040503050406030204" pitchFamily="18" charset="0"/>
                                    </a:rPr>
                                  </m:ctrlPr>
                                </m:sSupPr>
                                <m:e>
                                  <m:nary>
                                    <m:naryPr>
                                      <m:chr m:val="∑"/>
                                      <m:supHide m:val="on"/>
                                      <m:ctrlPr>
                                        <a:rPr lang="en-US" sz="1350" i="1">
                                          <a:latin typeface="Cambria Math" panose="02040503050406030204" pitchFamily="18" charset="0"/>
                                        </a:rPr>
                                      </m:ctrlPr>
                                    </m:naryPr>
                                    <m:sub>
                                      <m:r>
                                        <a:rPr lang="en-US" sz="1350" i="1">
                                          <a:latin typeface="Cambria Math" panose="02040503050406030204" pitchFamily="18" charset="0"/>
                                        </a:rPr>
                                        <m:t>𝑘</m:t>
                                      </m:r>
                                    </m:sub>
                                    <m:sup/>
                                    <m:e>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𝛽</m:t>
                                          </m:r>
                                        </m:e>
                                        <m:sub>
                                          <m:r>
                                            <a:rPr lang="en-US" sz="1350" i="1">
                                              <a:latin typeface="Cambria Math" panose="02040503050406030204" pitchFamily="18" charset="0"/>
                                            </a:rPr>
                                            <m:t>𝑘𝑤</m:t>
                                          </m:r>
                                        </m:sub>
                                      </m:sSub>
                                      <m:r>
                                        <a:rPr lang="en-US" sz="1350" i="1">
                                          <a:latin typeface="Cambria Math" panose="02040503050406030204" pitchFamily="18" charset="0"/>
                                        </a:rPr>
                                        <m:t>)</m:t>
                                      </m:r>
                                    </m:e>
                                  </m:nary>
                                </m:e>
                                <m:sup>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𝑑</m:t>
                                  </m:r>
                                  <m:r>
                                    <a:rPr lang="en-US" sz="1350" i="1">
                                      <a:latin typeface="Cambria Math" panose="02040503050406030204" pitchFamily="18" charset="0"/>
                                    </a:rPr>
                                    <m:t>,</m:t>
                                  </m:r>
                                  <m:r>
                                    <a:rPr lang="en-US" sz="1350" i="1">
                                      <a:latin typeface="Cambria Math" panose="02040503050406030204" pitchFamily="18" charset="0"/>
                                    </a:rPr>
                                    <m:t>𝑤</m:t>
                                  </m:r>
                                  <m:r>
                                    <a:rPr lang="en-US" sz="1350" i="1">
                                      <a:latin typeface="Cambria Math" panose="02040503050406030204" pitchFamily="18" charset="0"/>
                                    </a:rPr>
                                    <m:t>)</m:t>
                                  </m:r>
                                </m:sup>
                              </m:sSup>
                            </m:e>
                          </m:nary>
                        </m:e>
                      </m:nary>
                    </m:oMath>
                  </m:oMathPara>
                </a14:m>
                <a:endParaRPr lang="en-US" sz="135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647689" y="3326442"/>
                <a:ext cx="4336367" cy="1851404"/>
              </a:xfrm>
              <a:prstGeom prst="rect">
                <a:avLst/>
              </a:prstGeom>
              <a:blipFill rotWithShape="0">
                <a:blip r:embed="rId8"/>
                <a:stretch>
                  <a:fillRect/>
                </a:stretch>
              </a:blipFill>
            </p:spPr>
            <p:txBody>
              <a:bodyPr/>
              <a:lstStyle/>
              <a:p>
                <a:r>
                  <a:rPr lang="en-US">
                    <a:noFill/>
                  </a:rPr>
                  <a:t> </a:t>
                </a:r>
              </a:p>
            </p:txBody>
          </p:sp>
        </mc:Fallback>
      </mc:AlternateContent>
      <p:sp>
        <p:nvSpPr>
          <p:cNvPr id="7" name="灯片编号占位符 6"/>
          <p:cNvSpPr>
            <a:spLocks noGrp="1"/>
          </p:cNvSpPr>
          <p:nvPr>
            <p:ph type="sldNum" sz="quarter" idx="12"/>
          </p:nvPr>
        </p:nvSpPr>
        <p:spPr/>
        <p:txBody>
          <a:bodyPr/>
          <a:lstStyle/>
          <a:p>
            <a:fld id="{C92890E7-3E09-4C8F-8FB5-7796A1CB462C}" type="slidenum">
              <a:rPr lang="en-US" smtClean="0"/>
              <a:t>48</a:t>
            </a:fld>
            <a:endParaRPr lang="en-US"/>
          </a:p>
        </p:txBody>
      </p:sp>
    </p:spTree>
    <p:extLst>
      <p:ext uri="{BB962C8B-B14F-4D97-AF65-F5344CB8AC3E}">
        <p14:creationId xmlns:p14="http://schemas.microsoft.com/office/powerpoint/2010/main" val="3750285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Problem Definition</a:t>
            </a:r>
            <a:endParaRPr lang="en-US" sz="4000" dirty="0"/>
          </a:p>
        </p:txBody>
      </p:sp>
      <p:sp>
        <p:nvSpPr>
          <p:cNvPr id="4" name="Slide Number Placeholder 3"/>
          <p:cNvSpPr>
            <a:spLocks noGrp="1"/>
          </p:cNvSpPr>
          <p:nvPr>
            <p:ph type="sldNum" sz="quarter" idx="12"/>
          </p:nvPr>
        </p:nvSpPr>
        <p:spPr/>
        <p:txBody>
          <a:bodyPr/>
          <a:lstStyle/>
          <a:p>
            <a:fld id="{C886FC5B-EFF1-4312-B179-01A9DDD914E2}"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047" y="2896357"/>
            <a:ext cx="1544027" cy="1483179"/>
          </a:xfrm>
          <a:prstGeom prst="rect">
            <a:avLst/>
          </a:prstGeom>
        </p:spPr>
      </p:pic>
      <p:sp>
        <p:nvSpPr>
          <p:cNvPr id="6" name="TextBox 5"/>
          <p:cNvSpPr txBox="1"/>
          <p:nvPr/>
        </p:nvSpPr>
        <p:spPr>
          <a:xfrm>
            <a:off x="3901019" y="4315118"/>
            <a:ext cx="2264081"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recommender system</a:t>
            </a:r>
            <a:endParaRPr lang="en-US" dirty="0">
              <a:effectLst>
                <a:outerShdw blurRad="38100" dist="38100" dir="2700000" algn="tl">
                  <a:srgbClr val="000000">
                    <a:alpha val="43137"/>
                  </a:srgbClr>
                </a:outerShdw>
              </a:effectLst>
            </a:endParaRPr>
          </a:p>
        </p:txBody>
      </p:sp>
      <p:sp>
        <p:nvSpPr>
          <p:cNvPr id="7" name="Right Arrow 6"/>
          <p:cNvSpPr/>
          <p:nvPr/>
        </p:nvSpPr>
        <p:spPr>
          <a:xfrm>
            <a:off x="5963541" y="3728237"/>
            <a:ext cx="623754"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349516" y="4315118"/>
            <a:ext cx="1804661"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recommendation</a:t>
            </a:r>
            <a:endParaRPr lang="en-US" dirty="0">
              <a:effectLst>
                <a:outerShdw blurRad="38100" dist="38100" dir="2700000" algn="tl">
                  <a:srgbClr val="000000">
                    <a:alpha val="43137"/>
                  </a:srgbClr>
                </a:outerShdw>
              </a:effectLst>
            </a:endParaRPr>
          </a:p>
        </p:txBody>
      </p:sp>
      <p:pic>
        <p:nvPicPr>
          <p:cNvPr id="10" name="Picture 9" descr="red_user.png"/>
          <p:cNvPicPr>
            <a:picLocks noChangeAspect="1"/>
          </p:cNvPicPr>
          <p:nvPr/>
        </p:nvPicPr>
        <p:blipFill>
          <a:blip r:embed="rId3" cstate="print"/>
          <a:stretch>
            <a:fillRect/>
          </a:stretch>
        </p:blipFill>
        <p:spPr>
          <a:xfrm>
            <a:off x="6730732" y="1288385"/>
            <a:ext cx="914400" cy="931504"/>
          </a:xfrm>
          <a:prstGeom prst="rect">
            <a:avLst/>
          </a:prstGeom>
        </p:spPr>
      </p:pic>
      <p:sp>
        <p:nvSpPr>
          <p:cNvPr id="13" name="Right Arrow 12"/>
          <p:cNvSpPr/>
          <p:nvPr/>
        </p:nvSpPr>
        <p:spPr>
          <a:xfrm rot="16200000">
            <a:off x="6876055" y="2686057"/>
            <a:ext cx="623754"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6887905" y="2167945"/>
            <a:ext cx="591829"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user</a:t>
            </a:r>
            <a:endParaRPr lang="en-US" dirty="0">
              <a:effectLst>
                <a:outerShdw blurRad="38100" dist="38100" dir="2700000" algn="tl">
                  <a:srgbClr val="000000">
                    <a:alpha val="43137"/>
                  </a:srgbClr>
                </a:outerShdw>
              </a:effectLst>
            </a:endParaRPr>
          </a:p>
        </p:txBody>
      </p:sp>
      <p:cxnSp>
        <p:nvCxnSpPr>
          <p:cNvPr id="16" name="Curved Connector 15"/>
          <p:cNvCxnSpPr>
            <a:stCxn id="10" idx="1"/>
            <a:endCxn id="5" idx="0"/>
          </p:cNvCxnSpPr>
          <p:nvPr/>
        </p:nvCxnSpPr>
        <p:spPr>
          <a:xfrm rot="10800000" flipV="1">
            <a:off x="5033062" y="1754137"/>
            <a:ext cx="1697671" cy="1142220"/>
          </a:xfrm>
          <a:prstGeom prst="curvedConnector2">
            <a:avLst/>
          </a:prstGeom>
          <a:ln w="76200">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75890" y="1632979"/>
            <a:ext cx="1036502"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feedback</a:t>
            </a:r>
            <a:endParaRPr lang="en-US" dirty="0">
              <a:effectLst>
                <a:outerShdw blurRad="38100" dist="38100" dir="2700000" algn="tl">
                  <a:srgbClr val="000000">
                    <a:alpha val="43137"/>
                  </a:srgbClr>
                </a:outerShdw>
              </a:effectLst>
            </a:endParaRPr>
          </a:p>
        </p:txBody>
      </p:sp>
      <p:sp>
        <p:nvSpPr>
          <p:cNvPr id="20" name="TextBox 19"/>
          <p:cNvSpPr txBox="1"/>
          <p:nvPr/>
        </p:nvSpPr>
        <p:spPr>
          <a:xfrm>
            <a:off x="1077855" y="6292697"/>
            <a:ext cx="2131866"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information network</a:t>
            </a:r>
            <a:endParaRPr lang="en-US" dirty="0">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71" y="1182226"/>
            <a:ext cx="2045252" cy="1631023"/>
          </a:xfrm>
          <a:prstGeom prst="rect">
            <a:avLst/>
          </a:prstGeom>
        </p:spPr>
      </p:pic>
      <p:sp>
        <p:nvSpPr>
          <p:cNvPr id="26" name="TextBox 25"/>
          <p:cNvSpPr txBox="1"/>
          <p:nvPr/>
        </p:nvSpPr>
        <p:spPr>
          <a:xfrm>
            <a:off x="1157139" y="2600889"/>
            <a:ext cx="1794762"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implicit user feedback</a:t>
            </a:r>
            <a:endParaRPr lang="en-US" dirty="0">
              <a:effectLst>
                <a:outerShdw blurRad="38100" dist="38100" dir="2700000" algn="tl">
                  <a:srgbClr val="000000">
                    <a:alpha val="43137"/>
                  </a:srgbClr>
                </a:outerShdw>
              </a:effectLst>
            </a:endParaRPr>
          </a:p>
        </p:txBody>
      </p:sp>
      <p:sp>
        <p:nvSpPr>
          <p:cNvPr id="27" name="Right Arrow 26"/>
          <p:cNvSpPr/>
          <p:nvPr/>
        </p:nvSpPr>
        <p:spPr>
          <a:xfrm rot="1499810">
            <a:off x="2896875" y="2622014"/>
            <a:ext cx="989731"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96279" y="3316709"/>
            <a:ext cx="848853" cy="853333"/>
          </a:xfrm>
          <a:prstGeom prst="rect">
            <a:avLst/>
          </a:prstGeom>
        </p:spPr>
      </p:pic>
      <p:sp>
        <p:nvSpPr>
          <p:cNvPr id="3" name="TextBox 2"/>
          <p:cNvSpPr txBox="1"/>
          <p:nvPr/>
        </p:nvSpPr>
        <p:spPr>
          <a:xfrm>
            <a:off x="4167983" y="5199262"/>
            <a:ext cx="4214870" cy="830997"/>
          </a:xfrm>
          <a:prstGeom prst="rect">
            <a:avLst/>
          </a:prstGeom>
          <a:noFill/>
        </p:spPr>
        <p:txBody>
          <a:bodyPr wrap="square" rtlCol="0">
            <a:spAutoFit/>
          </a:bodyPr>
          <a:lstStyle/>
          <a:p>
            <a:pPr algn="just"/>
            <a:r>
              <a:rPr lang="en-US" sz="2400" dirty="0" smtClean="0"/>
              <a:t>hybrid collaborative filtering </a:t>
            </a:r>
            <a:r>
              <a:rPr lang="en-US" sz="2400" dirty="0"/>
              <a:t>with </a:t>
            </a:r>
            <a:r>
              <a:rPr lang="en-US" sz="2400" dirty="0" smtClean="0"/>
              <a:t>information networks</a:t>
            </a:r>
            <a:endParaRPr lang="en-US" sz="2400" dirty="0"/>
          </a:p>
        </p:txBody>
      </p:sp>
      <p:pic>
        <p:nvPicPr>
          <p:cNvPr id="29" name="Picture 28"/>
          <p:cNvPicPr>
            <a:picLocks noChangeAspect="1"/>
          </p:cNvPicPr>
          <p:nvPr/>
        </p:nvPicPr>
        <p:blipFill>
          <a:blip r:embed="rId6"/>
          <a:stretch>
            <a:fillRect/>
          </a:stretch>
        </p:blipFill>
        <p:spPr>
          <a:xfrm>
            <a:off x="845231" y="4873172"/>
            <a:ext cx="2597114" cy="1483179"/>
          </a:xfrm>
          <a:prstGeom prst="rect">
            <a:avLst/>
          </a:prstGeom>
        </p:spPr>
      </p:pic>
      <p:sp>
        <p:nvSpPr>
          <p:cNvPr id="23" name="Right Arrow 22"/>
          <p:cNvSpPr/>
          <p:nvPr/>
        </p:nvSpPr>
        <p:spPr>
          <a:xfrm rot="19800000">
            <a:off x="2896875" y="4967272"/>
            <a:ext cx="989731" cy="296729"/>
          </a:xfrm>
          <a:prstGeom prst="rightArrow">
            <a:avLst>
              <a:gd name="adj1" fmla="val 50000"/>
              <a:gd name="adj2" fmla="val 7489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6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Voting Part</a:t>
            </a:r>
            <a:endParaRPr lang="en-US" dirty="0"/>
          </a:p>
        </p:txBody>
      </p:sp>
      <p:sp>
        <p:nvSpPr>
          <p:cNvPr id="3" name="灯片编号占位符 2"/>
          <p:cNvSpPr>
            <a:spLocks noGrp="1"/>
          </p:cNvSpPr>
          <p:nvPr>
            <p:ph type="sldNum" sz="quarter" idx="12"/>
          </p:nvPr>
        </p:nvSpPr>
        <p:spPr/>
        <p:txBody>
          <a:bodyPr/>
          <a:lstStyle/>
          <a:p>
            <a:fld id="{C92890E7-3E09-4C8F-8FB5-7796A1CB462C}" type="slidenum">
              <a:rPr lang="en-US" smtClean="0"/>
              <a:t>49</a:t>
            </a:fld>
            <a:endParaRPr lang="en-US"/>
          </a:p>
        </p:txBody>
      </p:sp>
      <p:grpSp>
        <p:nvGrpSpPr>
          <p:cNvPr id="5" name="组合 4"/>
          <p:cNvGrpSpPr/>
          <p:nvPr/>
        </p:nvGrpSpPr>
        <p:grpSpPr>
          <a:xfrm>
            <a:off x="920996" y="2342613"/>
            <a:ext cx="4413736" cy="2937432"/>
            <a:chOff x="1227993" y="1980485"/>
            <a:chExt cx="5884982" cy="3916576"/>
          </a:xfrm>
        </p:grpSpPr>
        <p:sp>
          <p:nvSpPr>
            <p:cNvPr id="7" name="椭圆 6"/>
            <p:cNvSpPr/>
            <p:nvPr/>
          </p:nvSpPr>
          <p:spPr>
            <a:xfrm>
              <a:off x="1575582" y="239990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椭圆 7"/>
            <p:cNvSpPr/>
            <p:nvPr/>
          </p:nvSpPr>
          <p:spPr>
            <a:xfrm>
              <a:off x="1575582" y="33544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椭圆 8"/>
            <p:cNvSpPr/>
            <p:nvPr/>
          </p:nvSpPr>
          <p:spPr>
            <a:xfrm>
              <a:off x="1575582" y="437201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椭圆 9"/>
            <p:cNvSpPr/>
            <p:nvPr/>
          </p:nvSpPr>
          <p:spPr>
            <a:xfrm>
              <a:off x="3636789" y="2399903"/>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1" name="椭圆 10"/>
            <p:cNvSpPr/>
            <p:nvPr/>
          </p:nvSpPr>
          <p:spPr>
            <a:xfrm>
              <a:off x="3636789" y="3354464"/>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2" name="椭圆 11"/>
            <p:cNvSpPr/>
            <p:nvPr/>
          </p:nvSpPr>
          <p:spPr>
            <a:xfrm>
              <a:off x="3636789" y="4372012"/>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3" name="椭圆 12"/>
            <p:cNvSpPr/>
            <p:nvPr/>
          </p:nvSpPr>
          <p:spPr>
            <a:xfrm>
              <a:off x="6203851" y="198048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椭圆 13"/>
            <p:cNvSpPr/>
            <p:nvPr/>
          </p:nvSpPr>
          <p:spPr>
            <a:xfrm>
              <a:off x="6203851" y="266862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椭圆 14"/>
            <p:cNvSpPr/>
            <p:nvPr/>
          </p:nvSpPr>
          <p:spPr>
            <a:xfrm>
              <a:off x="6203851" y="337875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椭圆 15"/>
            <p:cNvSpPr/>
            <p:nvPr/>
          </p:nvSpPr>
          <p:spPr>
            <a:xfrm>
              <a:off x="6203851" y="406689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椭圆 16"/>
            <p:cNvSpPr/>
            <p:nvPr/>
          </p:nvSpPr>
          <p:spPr>
            <a:xfrm>
              <a:off x="6203851" y="482067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cxnSp>
          <p:nvCxnSpPr>
            <p:cNvPr id="18" name="直接箭头连接符 17"/>
            <p:cNvCxnSpPr>
              <a:stCxn id="7" idx="6"/>
              <a:endCxn id="10" idx="2"/>
            </p:cNvCxnSpPr>
            <p:nvPr/>
          </p:nvCxnSpPr>
          <p:spPr>
            <a:xfrm>
              <a:off x="2032782" y="2628503"/>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5"/>
              <a:endCxn id="11" idx="1"/>
            </p:cNvCxnSpPr>
            <p:nvPr/>
          </p:nvCxnSpPr>
          <p:spPr>
            <a:xfrm>
              <a:off x="1965827" y="2790148"/>
              <a:ext cx="1737917" cy="63127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8" idx="6"/>
              <a:endCxn id="11" idx="2"/>
            </p:cNvCxnSpPr>
            <p:nvPr/>
          </p:nvCxnSpPr>
          <p:spPr>
            <a:xfrm>
              <a:off x="2032782" y="3583064"/>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8" idx="5"/>
              <a:endCxn id="12" idx="2"/>
            </p:cNvCxnSpPr>
            <p:nvPr/>
          </p:nvCxnSpPr>
          <p:spPr>
            <a:xfrm>
              <a:off x="1965827" y="3744709"/>
              <a:ext cx="1670962" cy="8559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6"/>
              <a:endCxn id="10" idx="3"/>
            </p:cNvCxnSpPr>
            <p:nvPr/>
          </p:nvCxnSpPr>
          <p:spPr>
            <a:xfrm flipV="1">
              <a:off x="2032782" y="2790148"/>
              <a:ext cx="1670962" cy="18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0" idx="6"/>
              <a:endCxn id="13" idx="2"/>
            </p:cNvCxnSpPr>
            <p:nvPr/>
          </p:nvCxnSpPr>
          <p:spPr>
            <a:xfrm flipV="1">
              <a:off x="4093989" y="2209085"/>
              <a:ext cx="2109862" cy="4194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直接箭头连接符 23"/>
            <p:cNvCxnSpPr>
              <a:stCxn id="10" idx="6"/>
              <a:endCxn id="15" idx="2"/>
            </p:cNvCxnSpPr>
            <p:nvPr/>
          </p:nvCxnSpPr>
          <p:spPr>
            <a:xfrm>
              <a:off x="4093989" y="2628503"/>
              <a:ext cx="2109862" cy="9788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直接箭头连接符 24"/>
            <p:cNvCxnSpPr>
              <a:stCxn id="10" idx="6"/>
              <a:endCxn id="17" idx="1"/>
            </p:cNvCxnSpPr>
            <p:nvPr/>
          </p:nvCxnSpPr>
          <p:spPr>
            <a:xfrm>
              <a:off x="4093989" y="2628503"/>
              <a:ext cx="2176817" cy="22591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a:stCxn id="11" idx="6"/>
              <a:endCxn id="14" idx="2"/>
            </p:cNvCxnSpPr>
            <p:nvPr/>
          </p:nvCxnSpPr>
          <p:spPr>
            <a:xfrm flipV="1">
              <a:off x="4093989" y="2897223"/>
              <a:ext cx="2109862" cy="6858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直接箭头连接符 26"/>
            <p:cNvCxnSpPr>
              <a:stCxn id="12" idx="6"/>
              <a:endCxn id="17" idx="2"/>
            </p:cNvCxnSpPr>
            <p:nvPr/>
          </p:nvCxnSpPr>
          <p:spPr>
            <a:xfrm>
              <a:off x="4093989" y="4600612"/>
              <a:ext cx="2109862" cy="4486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a:stCxn id="11" idx="6"/>
              <a:endCxn id="16" idx="2"/>
            </p:cNvCxnSpPr>
            <p:nvPr/>
          </p:nvCxnSpPr>
          <p:spPr>
            <a:xfrm>
              <a:off x="4093989" y="3583064"/>
              <a:ext cx="2109862" cy="7124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28"/>
            <p:cNvCxnSpPr>
              <a:stCxn id="12" idx="6"/>
              <a:endCxn id="16" idx="2"/>
            </p:cNvCxnSpPr>
            <p:nvPr/>
          </p:nvCxnSpPr>
          <p:spPr>
            <a:xfrm flipV="1">
              <a:off x="4093989" y="4295494"/>
              <a:ext cx="2109862" cy="305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0" name="文本框 29"/>
            <p:cNvSpPr txBox="1"/>
            <p:nvPr/>
          </p:nvSpPr>
          <p:spPr>
            <a:xfrm>
              <a:off x="1227993" y="5125792"/>
              <a:ext cx="1609578" cy="400109"/>
            </a:xfrm>
            <a:prstGeom prst="rect">
              <a:avLst/>
            </a:prstGeom>
            <a:noFill/>
          </p:spPr>
          <p:txBody>
            <a:bodyPr wrap="square" rtlCol="0">
              <a:spAutoFit/>
            </a:bodyPr>
            <a:lstStyle/>
            <a:p>
              <a:r>
                <a:rPr lang="en-US" sz="1350" dirty="0"/>
                <a:t>Politicians</a:t>
              </a:r>
            </a:p>
          </p:txBody>
        </p:sp>
        <p:sp>
          <p:nvSpPr>
            <p:cNvPr id="31" name="文本框 30"/>
            <p:cNvSpPr txBox="1"/>
            <p:nvPr/>
          </p:nvSpPr>
          <p:spPr>
            <a:xfrm>
              <a:off x="3627409" y="5298120"/>
              <a:ext cx="814169" cy="400109"/>
            </a:xfrm>
            <a:prstGeom prst="rect">
              <a:avLst/>
            </a:prstGeom>
            <a:noFill/>
          </p:spPr>
          <p:txBody>
            <a:bodyPr wrap="square" rtlCol="0">
              <a:spAutoFit/>
            </a:bodyPr>
            <a:lstStyle/>
            <a:p>
              <a:r>
                <a:rPr lang="en-US" sz="1350" dirty="0"/>
                <a:t>Bills</a:t>
              </a:r>
            </a:p>
          </p:txBody>
        </p:sp>
        <p:sp>
          <p:nvSpPr>
            <p:cNvPr id="32" name="文本框 31"/>
            <p:cNvSpPr txBox="1"/>
            <p:nvPr/>
          </p:nvSpPr>
          <p:spPr>
            <a:xfrm>
              <a:off x="6124718" y="5496952"/>
              <a:ext cx="988257" cy="400109"/>
            </a:xfrm>
            <a:prstGeom prst="rect">
              <a:avLst/>
            </a:prstGeom>
            <a:noFill/>
          </p:spPr>
          <p:txBody>
            <a:bodyPr wrap="square" rtlCol="0">
              <a:spAutoFit/>
            </a:bodyPr>
            <a:lstStyle/>
            <a:p>
              <a:r>
                <a:rPr lang="en-US" sz="1350" dirty="0"/>
                <a:t>Terms</a:t>
              </a:r>
            </a:p>
          </p:txBody>
        </p:sp>
      </p:grpSp>
      <p:sp>
        <p:nvSpPr>
          <p:cNvPr id="33" name="文本框 108"/>
          <p:cNvSpPr txBox="1"/>
          <p:nvPr/>
        </p:nvSpPr>
        <p:spPr>
          <a:xfrm>
            <a:off x="5728705" y="1807486"/>
            <a:ext cx="3269055" cy="4216539"/>
          </a:xfrm>
          <a:prstGeom prst="rect">
            <a:avLst/>
          </a:prstGeom>
          <a:noFill/>
        </p:spPr>
        <p:txBody>
          <a:bodyPr wrap="square" rtlCol="0">
            <a:spAutoFit/>
          </a:bodyPr>
          <a:lstStyle/>
          <a:p>
            <a:r>
              <a:rPr lang="en-US" sz="2800" b="1" dirty="0"/>
              <a:t>Intuitions:</a:t>
            </a:r>
          </a:p>
          <a:p>
            <a:pPr marL="257175" indent="-257175">
              <a:buFont typeface="Arial" panose="020B0604020202020204" pitchFamily="34" charset="0"/>
              <a:buChar char="•"/>
            </a:pPr>
            <a:r>
              <a:rPr lang="en-US" sz="2400" dirty="0"/>
              <a:t>The more similar of the ideal points of </a:t>
            </a:r>
            <a:r>
              <a:rPr lang="en-US" sz="2400" i="1" dirty="0"/>
              <a:t>u</a:t>
            </a:r>
            <a:r>
              <a:rPr lang="en-US" sz="2400" dirty="0"/>
              <a:t> and </a:t>
            </a:r>
            <a:r>
              <a:rPr lang="en-US" sz="2400" i="1" dirty="0"/>
              <a:t>d</a:t>
            </a:r>
            <a:r>
              <a:rPr lang="en-US" sz="2400" dirty="0"/>
              <a:t>, the higher probability of “YEA” link</a:t>
            </a:r>
          </a:p>
          <a:p>
            <a:pPr marL="257175" indent="-257175">
              <a:buFont typeface="Arial" panose="020B0604020202020204" pitchFamily="34" charset="0"/>
              <a:buChar char="•"/>
            </a:pPr>
            <a:endParaRPr lang="en-US" sz="2400" dirty="0"/>
          </a:p>
          <a:p>
            <a:pPr marL="257175" indent="-257175">
              <a:buFont typeface="Arial" panose="020B0604020202020204" pitchFamily="34" charset="0"/>
              <a:buChar char="•"/>
            </a:pPr>
            <a:r>
              <a:rPr lang="en-US" sz="2400" dirty="0"/>
              <a:t>The higher portion a bill belongs to topic </a:t>
            </a:r>
            <a:r>
              <a:rPr lang="en-US" sz="2400" i="1" dirty="0"/>
              <a:t>k</a:t>
            </a:r>
            <a:r>
              <a:rPr lang="en-US" sz="2400" dirty="0"/>
              <a:t>, the higher weight of ideal points on topic </a:t>
            </a:r>
            <a:r>
              <a:rPr lang="en-US" sz="2400" i="1" dirty="0"/>
              <a:t>k</a:t>
            </a:r>
          </a:p>
        </p:txBody>
      </p:sp>
      <p:sp>
        <p:nvSpPr>
          <p:cNvPr id="34" name="Rectangle 33"/>
          <p:cNvSpPr/>
          <p:nvPr/>
        </p:nvSpPr>
        <p:spPr>
          <a:xfrm>
            <a:off x="569033" y="2037499"/>
            <a:ext cx="3048732"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0512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Voting Part</a:t>
            </a:r>
            <a:endParaRPr lang="en-US" dirty="0"/>
          </a:p>
        </p:txBody>
      </p:sp>
      <p:grpSp>
        <p:nvGrpSpPr>
          <p:cNvPr id="3" name="组合 2"/>
          <p:cNvGrpSpPr/>
          <p:nvPr/>
        </p:nvGrpSpPr>
        <p:grpSpPr>
          <a:xfrm>
            <a:off x="4516555" y="4239230"/>
            <a:ext cx="4627445" cy="596510"/>
            <a:chOff x="5453234" y="4906368"/>
            <a:chExt cx="6169926" cy="795346"/>
          </a:xfrm>
        </p:grpSpPr>
        <p:grpSp>
          <p:nvGrpSpPr>
            <p:cNvPr id="18" name="组合 17"/>
            <p:cNvGrpSpPr/>
            <p:nvPr/>
          </p:nvGrpSpPr>
          <p:grpSpPr>
            <a:xfrm>
              <a:off x="10626873" y="4919289"/>
              <a:ext cx="996287" cy="400109"/>
              <a:chOff x="5607520" y="1988768"/>
              <a:chExt cx="996287" cy="400109"/>
            </a:xfrm>
          </p:grpSpPr>
          <p:cxnSp>
            <p:nvCxnSpPr>
              <p:cNvPr id="11" name="直接箭头连接符 10"/>
              <p:cNvCxnSpPr/>
              <p:nvPr/>
            </p:nvCxnSpPr>
            <p:spPr>
              <a:xfrm>
                <a:off x="5607520" y="2358100"/>
                <a:ext cx="6431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7520" y="1988768"/>
                <a:ext cx="996287" cy="400109"/>
              </a:xfrm>
              <a:prstGeom prst="rect">
                <a:avLst/>
              </a:prstGeom>
              <a:noFill/>
            </p:spPr>
            <p:txBody>
              <a:bodyPr wrap="square" rtlCol="0">
                <a:spAutoFit/>
              </a:bodyPr>
              <a:lstStyle/>
              <a:p>
                <a:r>
                  <a:rPr lang="en-US" sz="1350" dirty="0">
                    <a:solidFill>
                      <a:srgbClr val="FF0000"/>
                    </a:solidFill>
                  </a:rPr>
                  <a:t>YEA</a:t>
                </a:r>
              </a:p>
            </p:txBody>
          </p:sp>
        </p:grpSp>
        <mc:AlternateContent xmlns:mc="http://schemas.openxmlformats.org/markup-compatibility/2006" xmlns:a14="http://schemas.microsoft.com/office/drawing/2010/main">
          <mc:Choice Requires="a14">
            <p:sp>
              <p:nvSpPr>
                <p:cNvPr id="19" name="文本框 18"/>
                <p:cNvSpPr txBox="1"/>
                <p:nvPr/>
              </p:nvSpPr>
              <p:spPr>
                <a:xfrm>
                  <a:off x="5453234" y="4906368"/>
                  <a:ext cx="5977719" cy="7953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rPr>
                              <m:t>=1</m:t>
                            </m:r>
                          </m:e>
                        </m:d>
                        <m:r>
                          <a:rPr lang="en-US" sz="1350" i="1">
                            <a:latin typeface="Cambria Math" panose="02040503050406030204" pitchFamily="18" charset="0"/>
                          </a:rPr>
                          <m:t>=</m:t>
                        </m:r>
                        <m:r>
                          <a:rPr lang="en-US" sz="1350" i="1">
                            <a:latin typeface="Cambria Math" panose="02040503050406030204" pitchFamily="18" charset="0"/>
                          </a:rPr>
                          <m:t>𝜎</m:t>
                        </m:r>
                        <m:r>
                          <a:rPr lang="en-US" sz="1350" i="1">
                            <a:latin typeface="Cambria Math" panose="02040503050406030204" pitchFamily="18" charset="0"/>
                          </a:rPr>
                          <m:t>(</m:t>
                        </m:r>
                        <m:nary>
                          <m:naryPr>
                            <m:chr m:val="∑"/>
                            <m:supHide m:val="on"/>
                            <m:ctrlPr>
                              <a:rPr lang="en-US" sz="1350" i="1">
                                <a:latin typeface="Cambria Math" panose="02040503050406030204" pitchFamily="18" charset="0"/>
                              </a:rPr>
                            </m:ctrlPr>
                          </m:naryPr>
                          <m:sub>
                            <m:r>
                              <a:rPr lang="en-US" sz="1350" i="1">
                                <a:latin typeface="Cambria Math" panose="02040503050406030204" pitchFamily="18" charset="0"/>
                              </a:rPr>
                              <m:t>𝑘</m:t>
                            </m:r>
                          </m:sub>
                          <m:sup/>
                          <m:e>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e>
                        </m:nary>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𝑏</m:t>
                            </m:r>
                          </m:e>
                          <m:sub>
                            <m:r>
                              <a:rPr lang="en-US" sz="1350" i="1">
                                <a:latin typeface="Cambria Math" panose="02040503050406030204" pitchFamily="18" charset="0"/>
                              </a:rPr>
                              <m:t>𝑑</m:t>
                            </m:r>
                          </m:sub>
                        </m:sSub>
                        <m:r>
                          <a:rPr lang="en-US" sz="1350" i="1">
                            <a:latin typeface="Cambria Math" panose="02040503050406030204" pitchFamily="18" charset="0"/>
                          </a:rPr>
                          <m:t>)</m:t>
                        </m:r>
                      </m:oMath>
                    </m:oMathPara>
                  </a14:m>
                  <a:endParaRPr lang="en-US" sz="135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453234" y="4906368"/>
                  <a:ext cx="5977719" cy="795346"/>
                </a:xfrm>
                <a:prstGeom prst="rect">
                  <a:avLst/>
                </a:prstGeom>
                <a:blipFill rotWithShape="0">
                  <a:blip r:embed="rId4"/>
                  <a:stretch>
                    <a:fillRect t="-119388" b="-1673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20" name="表格 19"/>
              <p:cNvGraphicFramePr>
                <a:graphicFrameLocks noGrp="1"/>
              </p:cNvGraphicFramePr>
              <p:nvPr>
                <p:extLst/>
              </p:nvPr>
            </p:nvGraphicFramePr>
            <p:xfrm>
              <a:off x="5197181" y="1574636"/>
              <a:ext cx="2460206" cy="281940"/>
            </p:xfrm>
            <a:graphic>
              <a:graphicData uri="http://schemas.openxmlformats.org/drawingml/2006/table">
                <a:tbl>
                  <a:tblPr firstRow="1" bandRow="1">
                    <a:tableStyleId>{5C22544A-7EE6-4342-B048-85BDC9FD1C3A}</a:tableStyleId>
                  </a:tblPr>
                  <a:tblGrid>
                    <a:gridCol w="351458"/>
                    <a:gridCol w="351458"/>
                    <a:gridCol w="351458"/>
                    <a:gridCol w="351458"/>
                    <a:gridCol w="351458"/>
                    <a:gridCol w="351458"/>
                    <a:gridCol w="351458"/>
                  </a:tblGrid>
                  <a:tr h="278130">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𝑢</m:t>
                                    </m:r>
                                    <m:r>
                                      <a:rPr lang="en-US" sz="1400" b="0" i="1" smtClean="0">
                                        <a:latin typeface="Cambria Math" panose="02040503050406030204" pitchFamily="18" charset="0"/>
                                      </a:rPr>
                                      <m:t>1</m:t>
                                    </m:r>
                                  </m:sub>
                                </m:sSub>
                              </m:oMath>
                            </m:oMathPara>
                          </a14:m>
                          <a:endParaRPr lang="en-US" sz="1400" b="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𝑢</m:t>
                                    </m:r>
                                    <m:r>
                                      <a:rPr lang="en-US" sz="1400" b="0" i="1" smtClean="0">
                                        <a:latin typeface="Cambria Math" panose="02040503050406030204" pitchFamily="18" charset="0"/>
                                      </a:rPr>
                                      <m:t>2</m:t>
                                    </m:r>
                                  </m:sub>
                                </m:sSub>
                              </m:oMath>
                            </m:oMathPara>
                          </a14:m>
                          <a:endParaRPr lang="en-US" sz="1400" b="0" dirty="0"/>
                        </a:p>
                      </a:txBody>
                      <a:tcPr marL="68580" marR="68580" marT="34290" marB="34290"/>
                    </a:tc>
                    <a:tc>
                      <a:txBody>
                        <a:bodyPr/>
                        <a:lstStyle/>
                        <a:p>
                          <a:endParaRPr lang="en-US" sz="1400" b="0"/>
                        </a:p>
                      </a:txBody>
                      <a:tcPr marL="68580" marR="68580" marT="34290" marB="34290"/>
                    </a:tc>
                    <a:tc>
                      <a:txBody>
                        <a:bodyPr/>
                        <a:lstStyle/>
                        <a:p>
                          <a:endParaRPr lang="en-US" sz="1400" b="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𝑢𝑘</m:t>
                                    </m:r>
                                  </m:sub>
                                </m:sSub>
                              </m:oMath>
                            </m:oMathPara>
                          </a14:m>
                          <a:endParaRPr lang="en-US" sz="1400" b="0" dirty="0"/>
                        </a:p>
                      </a:txBody>
                      <a:tcPr marL="68580" marR="68580" marT="34290" marB="34290"/>
                    </a:tc>
                    <a:tc>
                      <a:txBody>
                        <a:bodyPr/>
                        <a:lstStyle/>
                        <a:p>
                          <a:endParaRPr lang="en-US" sz="1400" b="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𝑢𝐾</m:t>
                                    </m:r>
                                  </m:sub>
                                </m:sSub>
                              </m:oMath>
                            </m:oMathPara>
                          </a14:m>
                          <a:endParaRPr lang="en-US" sz="1400" b="0" dirty="0"/>
                        </a:p>
                      </a:txBody>
                      <a:tcPr marL="68580" marR="68580" marT="34290" marB="34290"/>
                    </a:tc>
                  </a:tr>
                </a:tbl>
              </a:graphicData>
            </a:graphic>
          </p:graphicFrame>
        </mc:Choice>
        <mc:Fallback xmlns="">
          <p:graphicFrame>
            <p:nvGraphicFramePr>
              <p:cNvPr id="20" name="表格 19"/>
              <p:cNvGraphicFramePr>
                <a:graphicFrameLocks noGrp="1"/>
              </p:cNvGraphicFramePr>
              <p:nvPr>
                <p:extLst/>
              </p:nvPr>
            </p:nvGraphicFramePr>
            <p:xfrm>
              <a:off x="5197181" y="1574636"/>
              <a:ext cx="2460206" cy="281940"/>
            </p:xfrm>
            <a:graphic>
              <a:graphicData uri="http://schemas.openxmlformats.org/drawingml/2006/table">
                <a:tbl>
                  <a:tblPr firstRow="1" bandRow="1">
                    <a:tableStyleId>{5C22544A-7EE6-4342-B048-85BDC9FD1C3A}</a:tableStyleId>
                  </a:tblPr>
                  <a:tblGrid>
                    <a:gridCol w="351458"/>
                    <a:gridCol w="351458"/>
                    <a:gridCol w="351458"/>
                    <a:gridCol w="351458"/>
                    <a:gridCol w="351458"/>
                    <a:gridCol w="351458"/>
                    <a:gridCol w="351458"/>
                  </a:tblGrid>
                  <a:tr h="281940">
                    <a:tc>
                      <a:txBody>
                        <a:bodyPr/>
                        <a:lstStyle/>
                        <a:p>
                          <a:endParaRPr lang="en-US"/>
                        </a:p>
                      </a:txBody>
                      <a:tcPr marL="68580" marR="68580" marT="34290" marB="34290">
                        <a:blipFill rotWithShape="0">
                          <a:blip r:embed="rId5"/>
                          <a:stretch>
                            <a:fillRect l="-1724" t="-2128" r="-605172" b="-8511"/>
                          </a:stretch>
                        </a:blipFill>
                      </a:tcPr>
                    </a:tc>
                    <a:tc>
                      <a:txBody>
                        <a:bodyPr/>
                        <a:lstStyle/>
                        <a:p>
                          <a:endParaRPr lang="en-US"/>
                        </a:p>
                      </a:txBody>
                      <a:tcPr marL="68580" marR="68580" marT="34290" marB="34290">
                        <a:blipFill rotWithShape="0">
                          <a:blip r:embed="rId5"/>
                          <a:stretch>
                            <a:fillRect l="-101724" t="-2128" r="-505172" b="-8511"/>
                          </a:stretch>
                        </a:blipFill>
                      </a:tcPr>
                    </a:tc>
                    <a:tc>
                      <a:txBody>
                        <a:bodyPr/>
                        <a:lstStyle/>
                        <a:p>
                          <a:endParaRPr lang="en-US" sz="1400" b="0"/>
                        </a:p>
                      </a:txBody>
                      <a:tcPr marL="68580" marR="68580" marT="34290" marB="34290"/>
                    </a:tc>
                    <a:tc>
                      <a:txBody>
                        <a:bodyPr/>
                        <a:lstStyle/>
                        <a:p>
                          <a:endParaRPr lang="en-US" sz="1400" b="0"/>
                        </a:p>
                      </a:txBody>
                      <a:tcPr marL="68580" marR="68580" marT="34290" marB="34290"/>
                    </a:tc>
                    <a:tc>
                      <a:txBody>
                        <a:bodyPr/>
                        <a:lstStyle/>
                        <a:p>
                          <a:endParaRPr lang="en-US"/>
                        </a:p>
                      </a:txBody>
                      <a:tcPr marL="68580" marR="68580" marT="34290" marB="34290">
                        <a:blipFill rotWithShape="0">
                          <a:blip r:embed="rId5"/>
                          <a:stretch>
                            <a:fillRect l="-400000" t="-2128" r="-206897" b="-8511"/>
                          </a:stretch>
                        </a:blipFill>
                      </a:tcPr>
                    </a:tc>
                    <a:tc>
                      <a:txBody>
                        <a:bodyPr/>
                        <a:lstStyle/>
                        <a:p>
                          <a:endParaRPr lang="en-US" sz="1400" b="0" dirty="0"/>
                        </a:p>
                      </a:txBody>
                      <a:tcPr marL="68580" marR="68580" marT="34290" marB="34290"/>
                    </a:tc>
                    <a:tc>
                      <a:txBody>
                        <a:bodyPr/>
                        <a:lstStyle/>
                        <a:p>
                          <a:endParaRPr lang="en-US"/>
                        </a:p>
                      </a:txBody>
                      <a:tcPr marL="68580" marR="68580" marT="34290" marB="34290">
                        <a:blipFill rotWithShape="0">
                          <a:blip r:embed="rId5"/>
                          <a:stretch>
                            <a:fillRect l="-600000" t="-2128" r="-6897" b="-8511"/>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1" name="表格 20"/>
              <p:cNvGraphicFramePr>
                <a:graphicFrameLocks noGrp="1"/>
              </p:cNvGraphicFramePr>
              <p:nvPr>
                <p:extLst/>
              </p:nvPr>
            </p:nvGraphicFramePr>
            <p:xfrm>
              <a:off x="5197180" y="2035808"/>
              <a:ext cx="2462866" cy="281940"/>
            </p:xfrm>
            <a:graphic>
              <a:graphicData uri="http://schemas.openxmlformats.org/drawingml/2006/table">
                <a:tbl>
                  <a:tblPr firstRow="1" bandRow="1">
                    <a:tableStyleId>{5C22544A-7EE6-4342-B048-85BDC9FD1C3A}</a:tableStyleId>
                  </a:tblPr>
                  <a:tblGrid>
                    <a:gridCol w="351838"/>
                    <a:gridCol w="351838"/>
                    <a:gridCol w="351838"/>
                    <a:gridCol w="351838"/>
                    <a:gridCol w="351838"/>
                    <a:gridCol w="351838"/>
                    <a:gridCol w="351838"/>
                  </a:tblGrid>
                  <a:tr h="278130">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𝑑</m:t>
                                    </m:r>
                                    <m:r>
                                      <a:rPr lang="en-US" sz="1400" b="0" i="1" smtClean="0">
                                        <a:latin typeface="Cambria Math" panose="02040503050406030204" pitchFamily="18" charset="0"/>
                                      </a:rPr>
                                      <m:t>1</m:t>
                                    </m:r>
                                  </m:sub>
                                </m:sSub>
                              </m:oMath>
                            </m:oMathPara>
                          </a14:m>
                          <a:endParaRPr lang="en-US" sz="1400" b="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𝑑</m:t>
                                    </m:r>
                                    <m:r>
                                      <a:rPr lang="en-US" sz="1400" b="0" i="1" smtClean="0">
                                        <a:latin typeface="Cambria Math" panose="02040503050406030204" pitchFamily="18" charset="0"/>
                                      </a:rPr>
                                      <m:t>2</m:t>
                                    </m:r>
                                  </m:sub>
                                </m:sSub>
                              </m:oMath>
                            </m:oMathPara>
                          </a14:m>
                          <a:endParaRPr lang="en-US" sz="1400" b="0" dirty="0"/>
                        </a:p>
                      </a:txBody>
                      <a:tcPr marL="68580" marR="68580" marT="34290" marB="34290"/>
                    </a:tc>
                    <a:tc>
                      <a:txBody>
                        <a:bodyPr/>
                        <a:lstStyle/>
                        <a:p>
                          <a:endParaRPr lang="en-US" sz="1400" b="0"/>
                        </a:p>
                      </a:txBody>
                      <a:tcPr marL="68580" marR="68580" marT="34290" marB="34290"/>
                    </a:tc>
                    <a:tc>
                      <a:txBody>
                        <a:bodyPr/>
                        <a:lstStyle/>
                        <a:p>
                          <a:endParaRPr lang="en-US" sz="1400" b="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𝑑𝑘</m:t>
                                    </m:r>
                                  </m:sub>
                                </m:sSub>
                              </m:oMath>
                            </m:oMathPara>
                          </a14:m>
                          <a:endParaRPr lang="en-US" sz="1400" b="0" dirty="0"/>
                        </a:p>
                      </a:txBody>
                      <a:tcPr marL="68580" marR="68580" marT="34290" marB="34290"/>
                    </a:tc>
                    <a:tc>
                      <a:txBody>
                        <a:bodyPr/>
                        <a:lstStyle/>
                        <a:p>
                          <a:endParaRPr lang="en-US" sz="1400" b="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𝑑𝐾</m:t>
                                    </m:r>
                                  </m:sub>
                                </m:sSub>
                              </m:oMath>
                            </m:oMathPara>
                          </a14:m>
                          <a:endParaRPr lang="en-US" sz="1400" b="0" dirty="0"/>
                        </a:p>
                      </a:txBody>
                      <a:tcPr marL="68580" marR="68580" marT="34290" marB="34290"/>
                    </a:tc>
                  </a:tr>
                </a:tbl>
              </a:graphicData>
            </a:graphic>
          </p:graphicFrame>
        </mc:Choice>
        <mc:Fallback xmlns="">
          <p:graphicFrame>
            <p:nvGraphicFramePr>
              <p:cNvPr id="21" name="表格 20"/>
              <p:cNvGraphicFramePr>
                <a:graphicFrameLocks noGrp="1"/>
              </p:cNvGraphicFramePr>
              <p:nvPr>
                <p:extLst/>
              </p:nvPr>
            </p:nvGraphicFramePr>
            <p:xfrm>
              <a:off x="5197180" y="2035808"/>
              <a:ext cx="2462866" cy="281940"/>
            </p:xfrm>
            <a:graphic>
              <a:graphicData uri="http://schemas.openxmlformats.org/drawingml/2006/table">
                <a:tbl>
                  <a:tblPr firstRow="1" bandRow="1">
                    <a:tableStyleId>{5C22544A-7EE6-4342-B048-85BDC9FD1C3A}</a:tableStyleId>
                  </a:tblPr>
                  <a:tblGrid>
                    <a:gridCol w="351838"/>
                    <a:gridCol w="351838"/>
                    <a:gridCol w="351838"/>
                    <a:gridCol w="351838"/>
                    <a:gridCol w="351838"/>
                    <a:gridCol w="351838"/>
                    <a:gridCol w="351838"/>
                  </a:tblGrid>
                  <a:tr h="281940">
                    <a:tc>
                      <a:txBody>
                        <a:bodyPr/>
                        <a:lstStyle/>
                        <a:p>
                          <a:endParaRPr lang="en-US"/>
                        </a:p>
                      </a:txBody>
                      <a:tcPr marL="68580" marR="68580" marT="34290" marB="34290">
                        <a:blipFill rotWithShape="0">
                          <a:blip r:embed="rId6"/>
                          <a:stretch>
                            <a:fillRect l="-1724" t="-2083" r="-605172" b="-8333"/>
                          </a:stretch>
                        </a:blipFill>
                      </a:tcPr>
                    </a:tc>
                    <a:tc>
                      <a:txBody>
                        <a:bodyPr/>
                        <a:lstStyle/>
                        <a:p>
                          <a:endParaRPr lang="en-US"/>
                        </a:p>
                      </a:txBody>
                      <a:tcPr marL="68580" marR="68580" marT="34290" marB="34290">
                        <a:blipFill rotWithShape="0">
                          <a:blip r:embed="rId6"/>
                          <a:stretch>
                            <a:fillRect l="-101724" t="-2083" r="-505172" b="-8333"/>
                          </a:stretch>
                        </a:blipFill>
                      </a:tcPr>
                    </a:tc>
                    <a:tc>
                      <a:txBody>
                        <a:bodyPr/>
                        <a:lstStyle/>
                        <a:p>
                          <a:endParaRPr lang="en-US" sz="1400" b="0"/>
                        </a:p>
                      </a:txBody>
                      <a:tcPr marL="68580" marR="68580" marT="34290" marB="34290"/>
                    </a:tc>
                    <a:tc>
                      <a:txBody>
                        <a:bodyPr/>
                        <a:lstStyle/>
                        <a:p>
                          <a:endParaRPr lang="en-US" sz="1400" b="0"/>
                        </a:p>
                      </a:txBody>
                      <a:tcPr marL="68580" marR="68580" marT="34290" marB="34290"/>
                    </a:tc>
                    <a:tc>
                      <a:txBody>
                        <a:bodyPr/>
                        <a:lstStyle/>
                        <a:p>
                          <a:endParaRPr lang="en-US"/>
                        </a:p>
                      </a:txBody>
                      <a:tcPr marL="68580" marR="68580" marT="34290" marB="34290">
                        <a:blipFill rotWithShape="0">
                          <a:blip r:embed="rId6"/>
                          <a:stretch>
                            <a:fillRect l="-400000" t="-2083" r="-206897" b="-8333"/>
                          </a:stretch>
                        </a:blipFill>
                      </a:tcPr>
                    </a:tc>
                    <a:tc>
                      <a:txBody>
                        <a:bodyPr/>
                        <a:lstStyle/>
                        <a:p>
                          <a:endParaRPr lang="en-US" sz="1400" b="0" dirty="0"/>
                        </a:p>
                      </a:txBody>
                      <a:tcPr marL="68580" marR="68580" marT="34290" marB="34290"/>
                    </a:tc>
                    <a:tc>
                      <a:txBody>
                        <a:bodyPr/>
                        <a:lstStyle/>
                        <a:p>
                          <a:endParaRPr lang="en-US"/>
                        </a:p>
                      </a:txBody>
                      <a:tcPr marL="68580" marR="68580" marT="34290" marB="34290">
                        <a:blipFill rotWithShape="0">
                          <a:blip r:embed="rId6"/>
                          <a:stretch>
                            <a:fillRect l="-600000" t="-2083" r="-6897" b="-8333"/>
                          </a:stretch>
                        </a:blipFill>
                      </a:tcPr>
                    </a:tc>
                  </a:tr>
                </a:tbl>
              </a:graphicData>
            </a:graphic>
          </p:graphicFrame>
        </mc:Fallback>
      </mc:AlternateContent>
      <mc:AlternateContent xmlns:mc="http://schemas.openxmlformats.org/markup-compatibility/2006" xmlns:a14="http://schemas.microsoft.com/office/drawing/2010/main">
        <mc:Choice Requires="a14">
          <p:sp>
            <p:nvSpPr>
              <p:cNvPr id="22" name="文本框 21"/>
              <p:cNvSpPr txBox="1"/>
              <p:nvPr/>
            </p:nvSpPr>
            <p:spPr>
              <a:xfrm>
                <a:off x="4714815" y="1516900"/>
                <a:ext cx="45954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𝒙</m:t>
                          </m:r>
                        </m:e>
                        <m:sub>
                          <m:r>
                            <a:rPr lang="en-US" sz="1350" i="1">
                              <a:latin typeface="Cambria Math" panose="02040503050406030204" pitchFamily="18" charset="0"/>
                            </a:rPr>
                            <m:t>𝑢</m:t>
                          </m:r>
                        </m:sub>
                      </m:sSub>
                    </m:oMath>
                  </m:oMathPara>
                </a14:m>
                <a:endParaRPr lang="en-US" sz="1350" b="1"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714815" y="1516900"/>
                <a:ext cx="459547" cy="30008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4709697" y="2001227"/>
                <a:ext cx="45954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𝒂</m:t>
                          </m:r>
                        </m:e>
                        <m:sub>
                          <m:r>
                            <a:rPr lang="en-US" sz="1350" i="1">
                              <a:latin typeface="Cambria Math" panose="02040503050406030204" pitchFamily="18" charset="0"/>
                            </a:rPr>
                            <m:t>𝑑</m:t>
                          </m:r>
                        </m:sub>
                      </m:sSub>
                    </m:oMath>
                  </m:oMathPara>
                </a14:m>
                <a:endParaRPr lang="en-US" sz="1350" b="1"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709697" y="2001227"/>
                <a:ext cx="459547" cy="300082"/>
              </a:xfrm>
              <a:prstGeom prst="rect">
                <a:avLst/>
              </a:prstGeom>
              <a:blipFill rotWithShape="0">
                <a:blip r:embed="rId8"/>
                <a:stretch>
                  <a:fillRect/>
                </a:stretch>
              </a:blipFill>
            </p:spPr>
            <p:txBody>
              <a:bodyPr/>
              <a:lstStyle/>
              <a:p>
                <a:r>
                  <a:rPr lang="en-US">
                    <a:noFill/>
                  </a:rPr>
                  <a:t> </a:t>
                </a:r>
              </a:p>
            </p:txBody>
          </p:sp>
        </mc:Fallback>
      </mc:AlternateContent>
      <p:sp>
        <p:nvSpPr>
          <p:cNvPr id="24" name="文本框 23"/>
          <p:cNvSpPr txBox="1"/>
          <p:nvPr/>
        </p:nvSpPr>
        <p:spPr>
          <a:xfrm>
            <a:off x="5060326" y="1137314"/>
            <a:ext cx="510509" cy="461665"/>
          </a:xfrm>
          <a:prstGeom prst="rect">
            <a:avLst/>
          </a:prstGeom>
          <a:noFill/>
        </p:spPr>
        <p:txBody>
          <a:bodyPr wrap="square" rtlCol="0">
            <a:spAutoFit/>
          </a:bodyPr>
          <a:lstStyle/>
          <a:p>
            <a:r>
              <a:rPr lang="en-US" sz="1200" dirty="0"/>
              <a:t>Topic</a:t>
            </a:r>
          </a:p>
          <a:p>
            <a:pPr algn="ctr"/>
            <a:r>
              <a:rPr lang="en-US" sz="1200" dirty="0"/>
              <a:t>1</a:t>
            </a:r>
          </a:p>
        </p:txBody>
      </p:sp>
      <p:sp>
        <p:nvSpPr>
          <p:cNvPr id="25" name="文本框 24"/>
          <p:cNvSpPr txBox="1"/>
          <p:nvPr/>
        </p:nvSpPr>
        <p:spPr>
          <a:xfrm>
            <a:off x="5423698" y="1139100"/>
            <a:ext cx="510509" cy="461665"/>
          </a:xfrm>
          <a:prstGeom prst="rect">
            <a:avLst/>
          </a:prstGeom>
          <a:noFill/>
        </p:spPr>
        <p:txBody>
          <a:bodyPr wrap="square" rtlCol="0">
            <a:spAutoFit/>
          </a:bodyPr>
          <a:lstStyle/>
          <a:p>
            <a:r>
              <a:rPr lang="en-US" sz="1200" dirty="0"/>
              <a:t>Topic</a:t>
            </a:r>
            <a:endParaRPr lang="en-US" sz="1350" dirty="0"/>
          </a:p>
          <a:p>
            <a:pPr algn="ctr"/>
            <a:r>
              <a:rPr lang="en-US" sz="1200" dirty="0"/>
              <a:t>2</a:t>
            </a:r>
            <a:endParaRPr lang="en-US" sz="1350" dirty="0"/>
          </a:p>
        </p:txBody>
      </p:sp>
      <p:sp>
        <p:nvSpPr>
          <p:cNvPr id="26" name="文本框 25"/>
          <p:cNvSpPr txBox="1"/>
          <p:nvPr/>
        </p:nvSpPr>
        <p:spPr>
          <a:xfrm>
            <a:off x="5934208" y="1137313"/>
            <a:ext cx="500225" cy="300082"/>
          </a:xfrm>
          <a:prstGeom prst="rect">
            <a:avLst/>
          </a:prstGeom>
          <a:noFill/>
        </p:spPr>
        <p:txBody>
          <a:bodyPr wrap="square" rtlCol="0">
            <a:spAutoFit/>
          </a:bodyPr>
          <a:lstStyle/>
          <a:p>
            <a:r>
              <a:rPr lang="en-US" sz="1350" dirty="0"/>
              <a:t>……</a:t>
            </a:r>
          </a:p>
        </p:txBody>
      </p:sp>
      <mc:AlternateContent xmlns:mc="http://schemas.openxmlformats.org/markup-compatibility/2006" xmlns:a14="http://schemas.microsoft.com/office/drawing/2010/main">
        <mc:Choice Requires="a14">
          <p:sp>
            <p:nvSpPr>
              <p:cNvPr id="27" name="文本框 26"/>
              <p:cNvSpPr txBox="1"/>
              <p:nvPr/>
            </p:nvSpPr>
            <p:spPr>
              <a:xfrm>
                <a:off x="6542551" y="1131094"/>
                <a:ext cx="510509" cy="484748"/>
              </a:xfrm>
              <a:prstGeom prst="rect">
                <a:avLst/>
              </a:prstGeom>
              <a:noFill/>
            </p:spPr>
            <p:txBody>
              <a:bodyPr wrap="square" rtlCol="0">
                <a:spAutoFit/>
              </a:bodyPr>
              <a:lstStyle/>
              <a:p>
                <a:r>
                  <a:rPr lang="en-US" sz="1200" dirty="0"/>
                  <a:t>Topic</a:t>
                </a:r>
                <a:endParaRPr lang="en-US" sz="1350" dirty="0"/>
              </a:p>
              <a:p>
                <a:pPr algn="ctr"/>
                <a14:m>
                  <m:oMathPara xmlns:m="http://schemas.openxmlformats.org/officeDocument/2006/math">
                    <m:oMathParaPr>
                      <m:jc m:val="centerGroup"/>
                    </m:oMathParaPr>
                    <m:oMath xmlns:m="http://schemas.openxmlformats.org/officeDocument/2006/math">
                      <m:r>
                        <a:rPr lang="en-US" sz="1350" i="1" dirty="0">
                          <a:latin typeface="Cambria Math" panose="02040503050406030204" pitchFamily="18" charset="0"/>
                        </a:rPr>
                        <m:t>𝑘</m:t>
                      </m:r>
                    </m:oMath>
                  </m:oMathPara>
                </a14:m>
                <a:endParaRPr lang="en-US" sz="135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6542551" y="1131094"/>
                <a:ext cx="510509" cy="484748"/>
              </a:xfrm>
              <a:prstGeom prst="rect">
                <a:avLst/>
              </a:prstGeom>
              <a:blipFill rotWithShape="0">
                <a:blip r:embed="rId9"/>
                <a:stretch>
                  <a:fillRect t="-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7264594" y="1140141"/>
                <a:ext cx="510509" cy="484748"/>
              </a:xfrm>
              <a:prstGeom prst="rect">
                <a:avLst/>
              </a:prstGeom>
              <a:noFill/>
            </p:spPr>
            <p:txBody>
              <a:bodyPr wrap="square" rtlCol="0">
                <a:spAutoFit/>
              </a:bodyPr>
              <a:lstStyle/>
              <a:p>
                <a:r>
                  <a:rPr lang="en-US" sz="1200" dirty="0"/>
                  <a:t>Topic</a:t>
                </a:r>
                <a:endParaRPr lang="en-US" sz="1350" dirty="0"/>
              </a:p>
              <a:p>
                <a:pPr algn="ctr"/>
                <a14:m>
                  <m:oMathPara xmlns:m="http://schemas.openxmlformats.org/officeDocument/2006/math">
                    <m:oMathParaPr>
                      <m:jc m:val="centerGroup"/>
                    </m:oMathParaPr>
                    <m:oMath xmlns:m="http://schemas.openxmlformats.org/officeDocument/2006/math">
                      <m:r>
                        <a:rPr lang="en-US" sz="1350" i="1" dirty="0">
                          <a:latin typeface="Cambria Math" panose="02040503050406030204" pitchFamily="18" charset="0"/>
                        </a:rPr>
                        <m:t>𝐾</m:t>
                      </m:r>
                    </m:oMath>
                  </m:oMathPara>
                </a14:m>
                <a:endParaRPr lang="en-US" sz="135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7264594" y="1140141"/>
                <a:ext cx="510509" cy="484748"/>
              </a:xfrm>
              <a:prstGeom prst="rect">
                <a:avLst/>
              </a:prstGeom>
              <a:blipFill rotWithShape="0">
                <a:blip r:embed="rId10"/>
                <a:stretch>
                  <a:fillRect l="-1205"/>
                </a:stretch>
              </a:blipFill>
            </p:spPr>
            <p:txBody>
              <a:bodyPr/>
              <a:lstStyle/>
              <a:p>
                <a:r>
                  <a:rPr lang="en-US">
                    <a:noFill/>
                  </a:rPr>
                  <a:t> </a:t>
                </a:r>
              </a:p>
            </p:txBody>
          </p:sp>
        </mc:Fallback>
      </mc:AlternateContent>
      <p:sp>
        <p:nvSpPr>
          <p:cNvPr id="29" name="文本框 28"/>
          <p:cNvSpPr txBox="1"/>
          <p:nvPr/>
        </p:nvSpPr>
        <p:spPr>
          <a:xfrm>
            <a:off x="6991900" y="1159919"/>
            <a:ext cx="500225" cy="300082"/>
          </a:xfrm>
          <a:prstGeom prst="rect">
            <a:avLst/>
          </a:prstGeom>
          <a:noFill/>
        </p:spPr>
        <p:txBody>
          <a:bodyPr wrap="square" rtlCol="0">
            <a:spAutoFit/>
          </a:bodyPr>
          <a:lstStyle/>
          <a:p>
            <a:r>
              <a:rPr lang="en-US" sz="1350" dirty="0"/>
              <a:t>……</a:t>
            </a:r>
          </a:p>
        </p:txBody>
      </p:sp>
      <p:graphicFrame>
        <p:nvGraphicFramePr>
          <p:cNvPr id="32" name="表格 31"/>
          <p:cNvGraphicFramePr>
            <a:graphicFrameLocks noGrp="1"/>
          </p:cNvGraphicFramePr>
          <p:nvPr>
            <p:extLst/>
          </p:nvPr>
        </p:nvGraphicFramePr>
        <p:xfrm>
          <a:off x="756346" y="2543665"/>
          <a:ext cx="2753208" cy="1691640"/>
        </p:xfrm>
        <a:graphic>
          <a:graphicData uri="http://schemas.openxmlformats.org/drawingml/2006/table">
            <a:tbl>
              <a:tblPr firstRow="1" bandRow="1">
                <a:tableStyleId>{5940675A-B579-460E-94D1-54222C63F5DA}</a:tableStyleId>
              </a:tblPr>
              <a:tblGrid>
                <a:gridCol w="344151"/>
                <a:gridCol w="344151"/>
                <a:gridCol w="344151"/>
                <a:gridCol w="344151"/>
                <a:gridCol w="344151"/>
                <a:gridCol w="344151"/>
                <a:gridCol w="344151"/>
                <a:gridCol w="344151"/>
              </a:tblGrid>
              <a:tr h="278130">
                <a:tc>
                  <a:txBody>
                    <a:bodyPr/>
                    <a:lstStyle/>
                    <a:p>
                      <a:r>
                        <a:rPr lang="en-US" sz="1400" dirty="0" smtClean="0"/>
                        <a:t>0</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r>
              <a:tr h="278130">
                <a:tc>
                  <a:txBody>
                    <a:bodyPr/>
                    <a:lstStyle/>
                    <a:p>
                      <a:r>
                        <a:rPr lang="en-US" sz="1400" dirty="0" smtClean="0"/>
                        <a:t>0</a:t>
                      </a:r>
                      <a:endParaRPr lang="en-US" sz="1400" dirty="0"/>
                    </a:p>
                  </a:txBody>
                  <a:tcPr marL="68580" marR="68580" marT="34290" marB="34290"/>
                </a:tc>
                <a:tc>
                  <a:txBody>
                    <a:bodyPr/>
                    <a:lstStyle/>
                    <a:p>
                      <a:r>
                        <a:rPr lang="en-US" sz="1400" dirty="0" smtClean="0"/>
                        <a:t>0</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r>
              <a:tr h="278130">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0</a:t>
                      </a:r>
                      <a:endParaRPr lang="en-US" sz="1400" dirty="0"/>
                    </a:p>
                  </a:txBody>
                  <a:tcPr marL="68580" marR="68580" marT="34290" marB="34290"/>
                </a:tc>
                <a:tc>
                  <a:txBody>
                    <a:bodyPr/>
                    <a:lstStyle/>
                    <a:p>
                      <a:r>
                        <a:rPr lang="en-US" sz="1400" dirty="0" smtClean="0"/>
                        <a:t>0</a:t>
                      </a:r>
                      <a:endParaRPr lang="en-US" sz="1400" dirty="0"/>
                    </a:p>
                  </a:txBody>
                  <a:tcPr marL="68580" marR="68580" marT="34290" marB="34290"/>
                </a:tc>
              </a:tr>
            </a:tbl>
          </a:graphicData>
        </a:graphic>
      </p:graphicFrame>
      <mc:AlternateContent xmlns:mc="http://schemas.openxmlformats.org/markup-compatibility/2006" xmlns:a14="http://schemas.microsoft.com/office/drawing/2010/main">
        <mc:Choice Requires="a14">
          <p:sp>
            <p:nvSpPr>
              <p:cNvPr id="34" name="文本框 33"/>
              <p:cNvSpPr txBox="1"/>
              <p:nvPr/>
            </p:nvSpPr>
            <p:spPr>
              <a:xfrm>
                <a:off x="377812" y="2532176"/>
                <a:ext cx="45954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i="1">
                              <a:latin typeface="Cambria Math" panose="02040503050406030204" pitchFamily="18" charset="0"/>
                            </a:rPr>
                            <m:t>𝑢</m:t>
                          </m:r>
                        </m:e>
                        <m:sub>
                          <m:r>
                            <a:rPr lang="en-US" sz="1350" i="1">
                              <a:latin typeface="Cambria Math" panose="02040503050406030204" pitchFamily="18" charset="0"/>
                            </a:rPr>
                            <m:t>1</m:t>
                          </m:r>
                        </m:sub>
                      </m:sSub>
                    </m:oMath>
                  </m:oMathPara>
                </a14:m>
                <a:endParaRPr lang="en-US" sz="1350" b="1" dirty="0"/>
              </a:p>
            </p:txBody>
          </p:sp>
        </mc:Choice>
        <mc:Fallback xmlns="">
          <p:sp>
            <p:nvSpPr>
              <p:cNvPr id="34" name="文本框 33"/>
              <p:cNvSpPr txBox="1">
                <a:spLocks noRot="1" noChangeAspect="1" noMove="1" noResize="1" noEditPoints="1" noAdjustHandles="1" noChangeArrowheads="1" noChangeShapeType="1" noTextEdit="1"/>
              </p:cNvSpPr>
              <p:nvPr/>
            </p:nvSpPr>
            <p:spPr>
              <a:xfrm>
                <a:off x="377812" y="2532176"/>
                <a:ext cx="459547" cy="30008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377811" y="2825091"/>
                <a:ext cx="45954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𝑢</m:t>
                          </m:r>
                        </m:e>
                        <m:sub>
                          <m:r>
                            <a:rPr lang="en-US" sz="1350" i="1">
                              <a:latin typeface="Cambria Math" panose="02040503050406030204" pitchFamily="18" charset="0"/>
                            </a:rPr>
                            <m:t>2</m:t>
                          </m:r>
                        </m:sub>
                      </m:sSub>
                    </m:oMath>
                  </m:oMathPara>
                </a14:m>
                <a:endParaRPr lang="en-US" sz="1350" dirty="0"/>
              </a:p>
            </p:txBody>
          </p:sp>
        </mc:Choice>
        <mc:Fallback xmlns="">
          <p:sp>
            <p:nvSpPr>
              <p:cNvPr id="35" name="文本框 34"/>
              <p:cNvSpPr txBox="1">
                <a:spLocks noRot="1" noChangeAspect="1" noMove="1" noResize="1" noEditPoints="1" noAdjustHandles="1" noChangeArrowheads="1" noChangeShapeType="1" noTextEdit="1"/>
              </p:cNvSpPr>
              <p:nvPr/>
            </p:nvSpPr>
            <p:spPr>
              <a:xfrm>
                <a:off x="377811" y="2825091"/>
                <a:ext cx="459547" cy="30008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377812" y="3907851"/>
                <a:ext cx="459547" cy="3191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i="1">
                              <a:latin typeface="Cambria Math" panose="02040503050406030204" pitchFamily="18" charset="0"/>
                            </a:rPr>
                            <m:t>𝑢</m:t>
                          </m:r>
                        </m:e>
                        <m:sub>
                          <m:sSub>
                            <m:sSubPr>
                              <m:ctrlPr>
                                <a:rPr lang="en-US" sz="1350" i="1">
                                  <a:latin typeface="Cambria Math" panose="02040503050406030204" pitchFamily="18" charset="0"/>
                                </a:rPr>
                              </m:ctrlPr>
                            </m:sSubPr>
                            <m:e>
                              <m:r>
                                <a:rPr lang="en-US" sz="1350" i="1">
                                  <a:latin typeface="Cambria Math" panose="02040503050406030204" pitchFamily="18" charset="0"/>
                                </a:rPr>
                                <m:t>𝑁</m:t>
                              </m:r>
                            </m:e>
                            <m:sub>
                              <m:r>
                                <a:rPr lang="en-US" sz="1350" i="1">
                                  <a:latin typeface="Cambria Math" panose="02040503050406030204" pitchFamily="18" charset="0"/>
                                </a:rPr>
                                <m:t>𝑈</m:t>
                              </m:r>
                            </m:sub>
                          </m:sSub>
                        </m:sub>
                      </m:sSub>
                    </m:oMath>
                  </m:oMathPara>
                </a14:m>
                <a:endParaRPr lang="en-US" sz="1350" b="1" dirty="0"/>
              </a:p>
            </p:txBody>
          </p:sp>
        </mc:Choice>
        <mc:Fallback xmlns="">
          <p:sp>
            <p:nvSpPr>
              <p:cNvPr id="36" name="文本框 35"/>
              <p:cNvSpPr txBox="1">
                <a:spLocks noRot="1" noChangeAspect="1" noMove="1" noResize="1" noEditPoints="1" noAdjustHandles="1" noChangeArrowheads="1" noChangeShapeType="1" noTextEdit="1"/>
              </p:cNvSpPr>
              <p:nvPr/>
            </p:nvSpPr>
            <p:spPr>
              <a:xfrm>
                <a:off x="377812" y="3907851"/>
                <a:ext cx="459547" cy="31919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713675" y="2224581"/>
                <a:ext cx="45954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i="1">
                              <a:latin typeface="Cambria Math" panose="02040503050406030204" pitchFamily="18" charset="0"/>
                            </a:rPr>
                            <m:t>𝑑</m:t>
                          </m:r>
                        </m:e>
                        <m:sub>
                          <m:r>
                            <a:rPr lang="en-US" sz="1350" i="1">
                              <a:latin typeface="Cambria Math" panose="02040503050406030204" pitchFamily="18" charset="0"/>
                            </a:rPr>
                            <m:t>1</m:t>
                          </m:r>
                        </m:sub>
                      </m:sSub>
                    </m:oMath>
                  </m:oMathPara>
                </a14:m>
                <a:endParaRPr lang="en-US" sz="1350" b="1" dirty="0"/>
              </a:p>
            </p:txBody>
          </p:sp>
        </mc:Choice>
        <mc:Fallback xmlns="">
          <p:sp>
            <p:nvSpPr>
              <p:cNvPr id="37" name="文本框 36"/>
              <p:cNvSpPr txBox="1">
                <a:spLocks noRot="1" noChangeAspect="1" noMove="1" noResize="1" noEditPoints="1" noAdjustHandles="1" noChangeArrowheads="1" noChangeShapeType="1" noTextEdit="1"/>
              </p:cNvSpPr>
              <p:nvPr/>
            </p:nvSpPr>
            <p:spPr>
              <a:xfrm>
                <a:off x="713675" y="2224581"/>
                <a:ext cx="459547" cy="30008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045218" y="2229643"/>
                <a:ext cx="459547"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𝑑</m:t>
                          </m:r>
                        </m:e>
                        <m:sub>
                          <m:r>
                            <a:rPr lang="en-US" sz="1350" i="1">
                              <a:latin typeface="Cambria Math" panose="02040503050406030204" pitchFamily="18" charset="0"/>
                            </a:rPr>
                            <m:t>2</m:t>
                          </m:r>
                        </m:sub>
                      </m:sSub>
                    </m:oMath>
                  </m:oMathPara>
                </a14:m>
                <a:endParaRPr lang="en-US" sz="1350" dirty="0"/>
              </a:p>
            </p:txBody>
          </p:sp>
        </mc:Choice>
        <mc:Fallback xmlns="">
          <p:sp>
            <p:nvSpPr>
              <p:cNvPr id="38" name="文本框 37"/>
              <p:cNvSpPr txBox="1">
                <a:spLocks noRot="1" noChangeAspect="1" noMove="1" noResize="1" noEditPoints="1" noAdjustHandles="1" noChangeArrowheads="1" noChangeShapeType="1" noTextEdit="1"/>
              </p:cNvSpPr>
              <p:nvPr/>
            </p:nvSpPr>
            <p:spPr>
              <a:xfrm>
                <a:off x="1045218" y="2229643"/>
                <a:ext cx="459547" cy="30008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3096915" y="2234207"/>
                <a:ext cx="459547" cy="3179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i="1">
                              <a:latin typeface="Cambria Math" panose="02040503050406030204" pitchFamily="18" charset="0"/>
                            </a:rPr>
                            <m:t>𝑑</m:t>
                          </m:r>
                        </m:e>
                        <m:sub>
                          <m:sSub>
                            <m:sSubPr>
                              <m:ctrlPr>
                                <a:rPr lang="en-US" sz="1350" i="1">
                                  <a:latin typeface="Cambria Math" panose="02040503050406030204" pitchFamily="18" charset="0"/>
                                </a:rPr>
                              </m:ctrlPr>
                            </m:sSubPr>
                            <m:e>
                              <m:r>
                                <a:rPr lang="en-US" sz="1350" i="1">
                                  <a:latin typeface="Cambria Math" panose="02040503050406030204" pitchFamily="18" charset="0"/>
                                </a:rPr>
                                <m:t>𝑁</m:t>
                              </m:r>
                            </m:e>
                            <m:sub>
                              <m:r>
                                <a:rPr lang="en-US" sz="1350" i="1">
                                  <a:latin typeface="Cambria Math" panose="02040503050406030204" pitchFamily="18" charset="0"/>
                                </a:rPr>
                                <m:t>𝐷</m:t>
                              </m:r>
                            </m:sub>
                          </m:sSub>
                        </m:sub>
                      </m:sSub>
                    </m:oMath>
                  </m:oMathPara>
                </a14:m>
                <a:endParaRPr lang="en-US" sz="1350" b="1" dirty="0"/>
              </a:p>
            </p:txBody>
          </p:sp>
        </mc:Choice>
        <mc:Fallback xmlns="">
          <p:sp>
            <p:nvSpPr>
              <p:cNvPr id="39" name="文本框 38"/>
              <p:cNvSpPr txBox="1">
                <a:spLocks noRot="1" noChangeAspect="1" noMove="1" noResize="1" noEditPoints="1" noAdjustHandles="1" noChangeArrowheads="1" noChangeShapeType="1" noTextEdit="1"/>
              </p:cNvSpPr>
              <p:nvPr/>
            </p:nvSpPr>
            <p:spPr>
              <a:xfrm>
                <a:off x="3096915" y="2234207"/>
                <a:ext cx="459547" cy="317908"/>
              </a:xfrm>
              <a:prstGeom prst="rect">
                <a:avLst/>
              </a:prstGeom>
              <a:blipFill rotWithShape="0">
                <a:blip r:embed="rId16"/>
                <a:stretch>
                  <a:fillRect/>
                </a:stretch>
              </a:blipFill>
            </p:spPr>
            <p:txBody>
              <a:bodyPr/>
              <a:lstStyle/>
              <a:p>
                <a:r>
                  <a:rPr lang="en-US">
                    <a:noFill/>
                  </a:rPr>
                  <a:t> </a:t>
                </a:r>
              </a:p>
            </p:txBody>
          </p:sp>
        </mc:Fallback>
      </mc:AlternateContent>
      <p:sp>
        <p:nvSpPr>
          <p:cNvPr id="40" name="文本框 39"/>
          <p:cNvSpPr txBox="1"/>
          <p:nvPr/>
        </p:nvSpPr>
        <p:spPr>
          <a:xfrm>
            <a:off x="2056675" y="2176280"/>
            <a:ext cx="500225" cy="300082"/>
          </a:xfrm>
          <a:prstGeom prst="rect">
            <a:avLst/>
          </a:prstGeom>
          <a:noFill/>
        </p:spPr>
        <p:txBody>
          <a:bodyPr wrap="square" rtlCol="0">
            <a:spAutoFit/>
          </a:bodyPr>
          <a:lstStyle/>
          <a:p>
            <a:r>
              <a:rPr lang="en-US" sz="1350" dirty="0"/>
              <a:t>……</a:t>
            </a:r>
          </a:p>
        </p:txBody>
      </p:sp>
      <p:sp>
        <p:nvSpPr>
          <p:cNvPr id="41" name="文本框 40"/>
          <p:cNvSpPr txBox="1"/>
          <p:nvPr/>
        </p:nvSpPr>
        <p:spPr>
          <a:xfrm rot="5400000">
            <a:off x="393160" y="3372255"/>
            <a:ext cx="500225" cy="300082"/>
          </a:xfrm>
          <a:prstGeom prst="rect">
            <a:avLst/>
          </a:prstGeom>
          <a:noFill/>
        </p:spPr>
        <p:txBody>
          <a:bodyPr wrap="square" rtlCol="0">
            <a:spAutoFit/>
          </a:bodyPr>
          <a:lstStyle/>
          <a:p>
            <a:r>
              <a:rPr lang="en-US" sz="1350" dirty="0"/>
              <a:t>……</a:t>
            </a:r>
          </a:p>
        </p:txBody>
      </p:sp>
      <mc:AlternateContent xmlns:mc="http://schemas.openxmlformats.org/markup-compatibility/2006" xmlns:a14="http://schemas.microsoft.com/office/drawing/2010/main">
        <mc:Choice Requires="a14">
          <p:sp>
            <p:nvSpPr>
              <p:cNvPr id="43" name="文本框 42"/>
              <p:cNvSpPr txBox="1"/>
              <p:nvPr/>
            </p:nvSpPr>
            <p:spPr>
              <a:xfrm>
                <a:off x="1173221" y="4414178"/>
                <a:ext cx="2104320" cy="323165"/>
              </a:xfrm>
              <a:prstGeom prst="rect">
                <a:avLst/>
              </a:prstGeom>
              <a:noFill/>
            </p:spPr>
            <p:txBody>
              <a:bodyPr wrap="square" rtlCol="0">
                <a:spAutoFit/>
              </a:bodyPr>
              <a:lstStyle/>
              <a:p>
                <a:r>
                  <a:rPr lang="en-US" sz="1500" dirty="0"/>
                  <a:t>User-Bill voting matrix </a:t>
                </a:r>
                <a14:m>
                  <m:oMath xmlns:m="http://schemas.openxmlformats.org/officeDocument/2006/math">
                    <m:r>
                      <a:rPr lang="en-US" sz="1500" b="1" i="1">
                        <a:latin typeface="Cambria Math" panose="02040503050406030204" pitchFamily="18" charset="0"/>
                      </a:rPr>
                      <m:t>𝑽</m:t>
                    </m:r>
                  </m:oMath>
                </a14:m>
                <a:endParaRPr lang="en-US" sz="1500" b="1" dirty="0"/>
              </a:p>
            </p:txBody>
          </p:sp>
        </mc:Choice>
        <mc:Fallback xmlns="">
          <p:sp>
            <p:nvSpPr>
              <p:cNvPr id="43" name="文本框 42"/>
              <p:cNvSpPr txBox="1">
                <a:spLocks noRot="1" noChangeAspect="1" noMove="1" noResize="1" noEditPoints="1" noAdjustHandles="1" noChangeArrowheads="1" noChangeShapeType="1" noTextEdit="1"/>
              </p:cNvSpPr>
              <p:nvPr/>
            </p:nvSpPr>
            <p:spPr>
              <a:xfrm>
                <a:off x="1173221" y="4414178"/>
                <a:ext cx="2104320" cy="323165"/>
              </a:xfrm>
              <a:prstGeom prst="rect">
                <a:avLst/>
              </a:prstGeom>
              <a:blipFill rotWithShape="0">
                <a:blip r:embed="rId17"/>
                <a:stretch>
                  <a:fillRect l="-1156" t="-3774"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6508479" y="2627831"/>
                <a:ext cx="1522550" cy="676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𝑟</m:t>
                              </m:r>
                            </m:e>
                          </m:acc>
                        </m:e>
                        <m:sub>
                          <m:r>
                            <a:rPr lang="en-US" sz="1350" i="1">
                              <a:latin typeface="Cambria Math" panose="02040503050406030204" pitchFamily="18" charset="0"/>
                            </a:rPr>
                            <m:t>𝑢𝑑</m:t>
                          </m:r>
                        </m:sub>
                      </m:sSub>
                      <m:r>
                        <a:rPr lang="en-US" sz="1350" i="1">
                          <a:latin typeface="Cambria Math" panose="02040503050406030204" pitchFamily="18" charset="0"/>
                        </a:rPr>
                        <m:t>=</m:t>
                      </m:r>
                      <m:nary>
                        <m:naryPr>
                          <m:chr m:val="∑"/>
                          <m:ctrlPr>
                            <a:rPr lang="en-US" sz="1350" i="1">
                              <a:latin typeface="Cambria Math" panose="02040503050406030204" pitchFamily="18" charset="0"/>
                            </a:rPr>
                          </m:ctrlPr>
                        </m:naryPr>
                        <m:sub>
                          <m:r>
                            <m:rPr>
                              <m:brk m:alnAt="23"/>
                            </m:rPr>
                            <a:rPr lang="en-US" sz="1350" i="1">
                              <a:latin typeface="Cambria Math" panose="02040503050406030204" pitchFamily="18" charset="0"/>
                            </a:rPr>
                            <m:t>𝑘</m:t>
                          </m:r>
                          <m:r>
                            <a:rPr lang="en-US" sz="1350" i="1">
                              <a:latin typeface="Cambria Math" panose="02040503050406030204" pitchFamily="18" charset="0"/>
                            </a:rPr>
                            <m:t>=1</m:t>
                          </m:r>
                        </m:sub>
                        <m:sup>
                          <m:r>
                            <a:rPr lang="en-US" sz="1350" i="1">
                              <a:latin typeface="Cambria Math" panose="02040503050406030204" pitchFamily="18" charset="0"/>
                            </a:rPr>
                            <m:t>𝐾</m:t>
                          </m:r>
                        </m:sup>
                        <m:e>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e>
                      </m:nary>
                    </m:oMath>
                  </m:oMathPara>
                </a14:m>
                <a:endParaRPr lang="en-US" sz="135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6508479" y="2627831"/>
                <a:ext cx="1522550" cy="67653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5934411" y="3426599"/>
                <a:ext cx="2794312" cy="676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𝑟</m:t>
                              </m:r>
                            </m:e>
                          </m:acc>
                        </m:e>
                        <m:sub>
                          <m:r>
                            <a:rPr lang="en-US" sz="1350" i="1">
                              <a:latin typeface="Cambria Math" panose="02040503050406030204" pitchFamily="18" charset="0"/>
                            </a:rPr>
                            <m:t>𝑢𝑑</m:t>
                          </m:r>
                        </m:sub>
                      </m:sSub>
                      <m:r>
                        <a:rPr lang="en-US" sz="1350" i="1">
                          <a:latin typeface="Cambria Math" panose="02040503050406030204" pitchFamily="18" charset="0"/>
                        </a:rPr>
                        <m:t>=</m:t>
                      </m:r>
                      <m:nary>
                        <m:naryPr>
                          <m:chr m:val="∑"/>
                          <m:ctrlPr>
                            <a:rPr lang="en-US" sz="1350" i="1">
                              <a:latin typeface="Cambria Math" panose="02040503050406030204" pitchFamily="18" charset="0"/>
                            </a:rPr>
                          </m:ctrlPr>
                        </m:naryPr>
                        <m:sub>
                          <m:r>
                            <m:rPr>
                              <m:brk m:alnAt="23"/>
                            </m:rPr>
                            <a:rPr lang="en-US" sz="1350" i="1">
                              <a:latin typeface="Cambria Math" panose="02040503050406030204" pitchFamily="18" charset="0"/>
                            </a:rPr>
                            <m:t>𝑘</m:t>
                          </m:r>
                          <m:r>
                            <a:rPr lang="en-US" sz="1350" i="1">
                              <a:latin typeface="Cambria Math" panose="02040503050406030204" pitchFamily="18" charset="0"/>
                            </a:rPr>
                            <m:t>=1</m:t>
                          </m:r>
                        </m:sub>
                        <m:sup>
                          <m:r>
                            <a:rPr lang="en-US" sz="1350" i="1">
                              <a:latin typeface="Cambria Math" panose="02040503050406030204" pitchFamily="18" charset="0"/>
                            </a:rPr>
                            <m:t>𝐾</m:t>
                          </m:r>
                        </m:sup>
                        <m:e>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e>
                      </m:nary>
                    </m:oMath>
                  </m:oMathPara>
                </a14:m>
                <a:endParaRPr lang="en-US" sz="1350" dirty="0"/>
              </a:p>
            </p:txBody>
          </p:sp>
        </mc:Choice>
        <mc:Fallback xmlns="">
          <p:sp>
            <p:nvSpPr>
              <p:cNvPr id="33" name="文本框 32"/>
              <p:cNvSpPr txBox="1">
                <a:spLocks noRot="1" noChangeAspect="1" noMove="1" noResize="1" noEditPoints="1" noAdjustHandles="1" noChangeArrowheads="1" noChangeShapeType="1" noTextEdit="1"/>
              </p:cNvSpPr>
              <p:nvPr/>
            </p:nvSpPr>
            <p:spPr>
              <a:xfrm>
                <a:off x="5934411" y="3426599"/>
                <a:ext cx="2794312" cy="676532"/>
              </a:xfrm>
              <a:prstGeom prst="rect">
                <a:avLst/>
              </a:prstGeom>
              <a:blipFill rotWithShape="0">
                <a:blip r:embed="rId19"/>
                <a:stretch>
                  <a:fillRect/>
                </a:stretch>
              </a:blipFill>
            </p:spPr>
            <p:txBody>
              <a:bodyPr/>
              <a:lstStyle/>
              <a:p>
                <a:r>
                  <a:rPr lang="en-US">
                    <a:noFill/>
                  </a:rPr>
                  <a:t> </a:t>
                </a:r>
              </a:p>
            </p:txBody>
          </p:sp>
        </mc:Fallback>
      </mc:AlternateContent>
      <p:grpSp>
        <p:nvGrpSpPr>
          <p:cNvPr id="4" name="组合 3"/>
          <p:cNvGrpSpPr/>
          <p:nvPr/>
        </p:nvGrpSpPr>
        <p:grpSpPr>
          <a:xfrm>
            <a:off x="4572000" y="4683920"/>
            <a:ext cx="4685310" cy="596510"/>
            <a:chOff x="5376080" y="5548825"/>
            <a:chExt cx="6247080" cy="795346"/>
          </a:xfrm>
        </p:grpSpPr>
        <mc:AlternateContent xmlns:mc="http://schemas.openxmlformats.org/markup-compatibility/2006" xmlns:a14="http://schemas.microsoft.com/office/drawing/2010/main">
          <mc:Choice Requires="a14">
            <p:sp>
              <p:nvSpPr>
                <p:cNvPr id="42" name="文本框 41"/>
                <p:cNvSpPr txBox="1"/>
                <p:nvPr/>
              </p:nvSpPr>
              <p:spPr>
                <a:xfrm>
                  <a:off x="5376080" y="5548825"/>
                  <a:ext cx="5977720" cy="7953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rPr>
                              <m:t>=−1</m:t>
                            </m:r>
                          </m:e>
                        </m:d>
                        <m:r>
                          <a:rPr lang="en-US" sz="1350" i="1">
                            <a:latin typeface="Cambria Math" panose="02040503050406030204" pitchFamily="18" charset="0"/>
                          </a:rPr>
                          <m:t>=1−</m:t>
                        </m:r>
                        <m:r>
                          <a:rPr lang="en-US" sz="1350" i="1">
                            <a:latin typeface="Cambria Math" panose="02040503050406030204" pitchFamily="18" charset="0"/>
                          </a:rPr>
                          <m:t>𝜎</m:t>
                        </m:r>
                        <m:r>
                          <a:rPr lang="en-US" sz="1350" i="1">
                            <a:latin typeface="Cambria Math" panose="02040503050406030204" pitchFamily="18" charset="0"/>
                          </a:rPr>
                          <m:t>(</m:t>
                        </m:r>
                        <m:nary>
                          <m:naryPr>
                            <m:chr m:val="∑"/>
                            <m:supHide m:val="on"/>
                            <m:ctrlPr>
                              <a:rPr lang="en-US" sz="1350" i="1">
                                <a:latin typeface="Cambria Math" panose="02040503050406030204" pitchFamily="18" charset="0"/>
                              </a:rPr>
                            </m:ctrlPr>
                          </m:naryPr>
                          <m:sub>
                            <m:r>
                              <a:rPr lang="en-US" sz="1350" i="1">
                                <a:latin typeface="Cambria Math" panose="02040503050406030204" pitchFamily="18" charset="0"/>
                              </a:rPr>
                              <m:t>𝑘</m:t>
                            </m:r>
                          </m:sub>
                          <m:sup/>
                          <m:e>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e>
                        </m:nary>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𝑏</m:t>
                            </m:r>
                          </m:e>
                          <m:sub>
                            <m:r>
                              <a:rPr lang="en-US" sz="1350" i="1">
                                <a:latin typeface="Cambria Math" panose="02040503050406030204" pitchFamily="18" charset="0"/>
                              </a:rPr>
                              <m:t>𝑑</m:t>
                            </m:r>
                          </m:sub>
                        </m:sSub>
                        <m:r>
                          <a:rPr lang="en-US" sz="1350" i="1">
                            <a:latin typeface="Cambria Math" panose="02040503050406030204" pitchFamily="18" charset="0"/>
                          </a:rPr>
                          <m:t>)</m:t>
                        </m:r>
                      </m:oMath>
                    </m:oMathPara>
                  </a14:m>
                  <a:endParaRPr lang="en-US" sz="135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5376080" y="5548825"/>
                  <a:ext cx="5977720" cy="795346"/>
                </a:xfrm>
                <a:prstGeom prst="rect">
                  <a:avLst/>
                </a:prstGeom>
                <a:blipFill rotWithShape="0">
                  <a:blip r:embed="rId20"/>
                  <a:stretch>
                    <a:fillRect t="-119388" b="-167347"/>
                  </a:stretch>
                </a:blipFill>
              </p:spPr>
              <p:txBody>
                <a:bodyPr/>
                <a:lstStyle/>
                <a:p>
                  <a:r>
                    <a:rPr lang="en-US">
                      <a:noFill/>
                    </a:rPr>
                    <a:t> </a:t>
                  </a:r>
                </a:p>
              </p:txBody>
            </p:sp>
          </mc:Fallback>
        </mc:AlternateContent>
        <p:grpSp>
          <p:nvGrpSpPr>
            <p:cNvPr id="44" name="组合 43"/>
            <p:cNvGrpSpPr/>
            <p:nvPr/>
          </p:nvGrpSpPr>
          <p:grpSpPr>
            <a:xfrm>
              <a:off x="10626873" y="5624822"/>
              <a:ext cx="996287" cy="400109"/>
              <a:chOff x="5607520" y="1929796"/>
              <a:chExt cx="996287" cy="400109"/>
            </a:xfrm>
          </p:grpSpPr>
          <p:cxnSp>
            <p:nvCxnSpPr>
              <p:cNvPr id="45" name="直接箭头连接符 44"/>
              <p:cNvCxnSpPr/>
              <p:nvPr/>
            </p:nvCxnSpPr>
            <p:spPr>
              <a:xfrm>
                <a:off x="5607520" y="2299128"/>
                <a:ext cx="64315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607520" y="1929796"/>
                <a:ext cx="996287" cy="400109"/>
              </a:xfrm>
              <a:prstGeom prst="rect">
                <a:avLst/>
              </a:prstGeom>
              <a:noFill/>
            </p:spPr>
            <p:txBody>
              <a:bodyPr wrap="square" rtlCol="0">
                <a:spAutoFit/>
              </a:bodyPr>
              <a:lstStyle/>
              <a:p>
                <a:r>
                  <a:rPr lang="en-US" sz="1350" dirty="0">
                    <a:solidFill>
                      <a:schemeClr val="accent1"/>
                    </a:solidFill>
                  </a:rPr>
                  <a:t>NAY</a:t>
                </a:r>
              </a:p>
            </p:txBody>
          </p:sp>
        </p:grpSp>
      </p:grpSp>
      <mc:AlternateContent xmlns:mc="http://schemas.openxmlformats.org/markup-compatibility/2006" xmlns:a14="http://schemas.microsoft.com/office/drawing/2010/main">
        <mc:Choice Requires="a14">
          <p:sp>
            <p:nvSpPr>
              <p:cNvPr id="5" name="文本框 4"/>
              <p:cNvSpPr txBox="1"/>
              <p:nvPr/>
            </p:nvSpPr>
            <p:spPr>
              <a:xfrm>
                <a:off x="3894609" y="1546426"/>
                <a:ext cx="833276" cy="300082"/>
              </a:xfrm>
              <a:prstGeom prst="rect">
                <a:avLst/>
              </a:prstGeom>
              <a:noFill/>
            </p:spPr>
            <p:txBody>
              <a:bodyPr wrap="square" rtlCol="0">
                <a:spAutoFit/>
              </a:bodyPr>
              <a:lstStyle/>
              <a:p>
                <a:r>
                  <a:rPr lang="en-US" sz="1350" dirty="0"/>
                  <a:t>Voter </a:t>
                </a:r>
                <a14:m>
                  <m:oMath xmlns:m="http://schemas.openxmlformats.org/officeDocument/2006/math">
                    <m:r>
                      <a:rPr lang="en-US" sz="1350" i="1">
                        <a:latin typeface="Cambria Math" panose="02040503050406030204" pitchFamily="18" charset="0"/>
                      </a:rPr>
                      <m:t>𝑢</m:t>
                    </m:r>
                  </m:oMath>
                </a14:m>
                <a:endParaRPr lang="en-US" sz="1350" dirty="0"/>
              </a:p>
            </p:txBody>
          </p:sp>
        </mc:Choice>
        <mc:Fallback xmlns="">
          <p:sp>
            <p:nvSpPr>
              <p:cNvPr id="5" name="文本框 4"/>
              <p:cNvSpPr txBox="1">
                <a:spLocks noRot="1" noChangeAspect="1" noMove="1" noResize="1" noEditPoints="1" noAdjustHandles="1" noChangeArrowheads="1" noChangeShapeType="1" noTextEdit="1"/>
              </p:cNvSpPr>
              <p:nvPr/>
            </p:nvSpPr>
            <p:spPr>
              <a:xfrm>
                <a:off x="3894609" y="1546426"/>
                <a:ext cx="833276" cy="300082"/>
              </a:xfrm>
              <a:prstGeom prst="rect">
                <a:avLst/>
              </a:prstGeom>
              <a:blipFill rotWithShape="0">
                <a:blip r:embed="rId21"/>
                <a:stretch>
                  <a:fillRect l="-2190" t="-408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3995947" y="2011295"/>
                <a:ext cx="833276" cy="300082"/>
              </a:xfrm>
              <a:prstGeom prst="rect">
                <a:avLst/>
              </a:prstGeom>
              <a:noFill/>
            </p:spPr>
            <p:txBody>
              <a:bodyPr wrap="square" rtlCol="0">
                <a:spAutoFit/>
              </a:bodyPr>
              <a:lstStyle/>
              <a:p>
                <a:r>
                  <a:rPr lang="en-US" sz="1350" dirty="0"/>
                  <a:t>Bill </a:t>
                </a:r>
                <a14:m>
                  <m:oMath xmlns:m="http://schemas.openxmlformats.org/officeDocument/2006/math">
                    <m:r>
                      <a:rPr lang="en-US" sz="1350" i="1">
                        <a:latin typeface="Cambria Math" panose="02040503050406030204" pitchFamily="18" charset="0"/>
                      </a:rPr>
                      <m:t>𝑑</m:t>
                    </m:r>
                  </m:oMath>
                </a14:m>
                <a:endParaRPr lang="en-US" sz="1350" dirty="0"/>
              </a:p>
            </p:txBody>
          </p:sp>
        </mc:Choice>
        <mc:Fallback xmlns="">
          <p:sp>
            <p:nvSpPr>
              <p:cNvPr id="47" name="文本框 46"/>
              <p:cNvSpPr txBox="1">
                <a:spLocks noRot="1" noChangeAspect="1" noMove="1" noResize="1" noEditPoints="1" noAdjustHandles="1" noChangeArrowheads="1" noChangeShapeType="1" noTextEdit="1"/>
              </p:cNvSpPr>
              <p:nvPr/>
            </p:nvSpPr>
            <p:spPr>
              <a:xfrm>
                <a:off x="3995947" y="2011295"/>
                <a:ext cx="833276" cy="300082"/>
              </a:xfrm>
              <a:prstGeom prst="rect">
                <a:avLst/>
              </a:prstGeom>
              <a:blipFill rotWithShape="0">
                <a:blip r:embed="rId22"/>
                <a:stretch>
                  <a:fillRect l="-2206" t="-408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1509351" y="5390554"/>
                <a:ext cx="5097967" cy="6238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r>
                            <a:rPr lang="en-US" sz="1350" b="1" i="1">
                              <a:latin typeface="Cambria Math" panose="02040503050406030204" pitchFamily="18" charset="0"/>
                            </a:rPr>
                            <m:t>𝑽</m:t>
                          </m:r>
                        </m:e>
                        <m:e>
                          <m:r>
                            <a:rPr lang="en-US" sz="1350" b="1" i="1">
                              <a:latin typeface="Cambria Math" panose="02040503050406030204" pitchFamily="18" charset="0"/>
                            </a:rPr>
                            <m:t>𝜽</m:t>
                          </m:r>
                          <m:r>
                            <a:rPr lang="en-US" sz="1350" b="1" i="1">
                              <a:latin typeface="Cambria Math" panose="02040503050406030204" pitchFamily="18" charset="0"/>
                            </a:rPr>
                            <m:t>,</m:t>
                          </m:r>
                          <m:r>
                            <a:rPr lang="en-US" sz="1350" b="1" i="1">
                              <a:latin typeface="Cambria Math" panose="02040503050406030204" pitchFamily="18" charset="0"/>
                            </a:rPr>
                            <m:t>𝑿</m:t>
                          </m:r>
                          <m:r>
                            <a:rPr lang="en-US" sz="1350" b="1" i="1">
                              <a:latin typeface="Cambria Math" panose="02040503050406030204" pitchFamily="18" charset="0"/>
                            </a:rPr>
                            <m:t>,</m:t>
                          </m:r>
                          <m:r>
                            <a:rPr lang="en-US" sz="1350" b="1" i="1">
                              <a:latin typeface="Cambria Math" panose="02040503050406030204" pitchFamily="18" charset="0"/>
                            </a:rPr>
                            <m:t>𝑨</m:t>
                          </m:r>
                          <m:r>
                            <a:rPr lang="en-US" sz="1350" b="1" i="1">
                              <a:latin typeface="Cambria Math" panose="02040503050406030204" pitchFamily="18" charset="0"/>
                            </a:rPr>
                            <m:t>,</m:t>
                          </m:r>
                          <m:r>
                            <a:rPr lang="en-US" sz="1350" b="1" i="1">
                              <a:latin typeface="Cambria Math" panose="02040503050406030204" pitchFamily="18" charset="0"/>
                            </a:rPr>
                            <m:t>𝒃</m:t>
                          </m:r>
                        </m:e>
                      </m:d>
                      <m:r>
                        <a:rPr lang="en-US" sz="1350" i="1">
                          <a:latin typeface="Cambria Math" panose="02040503050406030204" pitchFamily="18" charset="0"/>
                        </a:rPr>
                        <m:t>=</m:t>
                      </m:r>
                      <m:nary>
                        <m:naryPr>
                          <m:chr m:val="∏"/>
                          <m:supHide m:val="on"/>
                          <m:ctrlPr>
                            <a:rPr lang="en-US" sz="1350" i="1">
                              <a:latin typeface="Cambria Math" panose="02040503050406030204" pitchFamily="18" charset="0"/>
                            </a:rPr>
                          </m:ctrlPr>
                        </m:naryPr>
                        <m:sub>
                          <m:d>
                            <m:dPr>
                              <m:ctrlPr>
                                <a:rPr lang="en-US" sz="1350" i="1">
                                  <a:latin typeface="Cambria Math" panose="02040503050406030204" pitchFamily="18" charset="0"/>
                                </a:rPr>
                              </m:ctrlPr>
                            </m:dPr>
                            <m:e>
                              <m:r>
                                <a:rPr lang="en-US" sz="1350" i="1">
                                  <a:latin typeface="Cambria Math" panose="02040503050406030204" pitchFamily="18" charset="0"/>
                                </a:rPr>
                                <m:t>𝑢</m:t>
                              </m:r>
                              <m:r>
                                <a:rPr lang="en-US" sz="1350" i="1">
                                  <a:latin typeface="Cambria Math" panose="02040503050406030204" pitchFamily="18" charset="0"/>
                                </a:rPr>
                                <m:t>,</m:t>
                              </m:r>
                              <m:r>
                                <a:rPr lang="en-US" sz="1350" i="1">
                                  <a:latin typeface="Cambria Math" panose="02040503050406030204" pitchFamily="18" charset="0"/>
                                </a:rPr>
                                <m:t>𝑑</m:t>
                              </m:r>
                            </m:e>
                          </m:d>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ea typeface="Cambria Math" panose="02040503050406030204" pitchFamily="18" charset="0"/>
                            </a:rPr>
                            <m:t>≠0</m:t>
                          </m:r>
                        </m:sub>
                        <m:sup/>
                        <m:e>
                          <m:r>
                            <a:rPr lang="en-US" sz="1350" i="1">
                              <a:latin typeface="Cambria Math" panose="02040503050406030204" pitchFamily="18" charset="0"/>
                            </a:rPr>
                            <m:t>(</m:t>
                          </m:r>
                          <m:r>
                            <a:rPr lang="en-US" sz="1350" i="1">
                              <a:latin typeface="Cambria Math" panose="02040503050406030204" pitchFamily="18" charset="0"/>
                            </a:rPr>
                            <m:t>𝑝</m:t>
                          </m:r>
                          <m:sSup>
                            <m:sSupPr>
                              <m:ctrlPr>
                                <a:rPr lang="en-US" sz="1350" i="1">
                                  <a:latin typeface="Cambria Math" panose="02040503050406030204" pitchFamily="18" charset="0"/>
                                </a:rPr>
                              </m:ctrlPr>
                            </m:sSupPr>
                            <m:e>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rPr>
                                    <m:t>=1</m:t>
                                  </m:r>
                                </m:e>
                              </m:d>
                            </m:e>
                            <m:sup>
                              <m:f>
                                <m:fPr>
                                  <m:ctrlPr>
                                    <a:rPr lang="en-US" sz="1350" i="1">
                                      <a:latin typeface="Cambria Math" panose="02040503050406030204" pitchFamily="18" charset="0"/>
                                    </a:rPr>
                                  </m:ctrlPr>
                                </m:fPr>
                                <m:num>
                                  <m:r>
                                    <a:rPr lang="en-US" sz="1350" i="1">
                                      <a:latin typeface="Cambria Math" panose="02040503050406030204" pitchFamily="18" charset="0"/>
                                    </a:rPr>
                                    <m:t>1+</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num>
                                <m:den>
                                  <m:r>
                                    <a:rPr lang="en-US" sz="1350" i="1">
                                      <a:latin typeface="Cambria Math" panose="02040503050406030204" pitchFamily="18" charset="0"/>
                                    </a:rPr>
                                    <m:t>2</m:t>
                                  </m:r>
                                </m:den>
                              </m:f>
                            </m:sup>
                          </m:sSup>
                          <m:r>
                            <a:rPr lang="en-US" sz="1350" i="1">
                              <a:latin typeface="Cambria Math" panose="02040503050406030204" pitchFamily="18" charset="0"/>
                            </a:rPr>
                            <m:t>𝑝</m:t>
                          </m:r>
                          <m:sSup>
                            <m:sSupPr>
                              <m:ctrlPr>
                                <a:rPr lang="en-US" sz="1350" i="1">
                                  <a:latin typeface="Cambria Math" panose="02040503050406030204" pitchFamily="18" charset="0"/>
                                </a:rPr>
                              </m:ctrlPr>
                            </m:sSupPr>
                            <m:e>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rPr>
                                    <m:t>=−1</m:t>
                                  </m:r>
                                </m:e>
                              </m:d>
                            </m:e>
                            <m:sup>
                              <m:f>
                                <m:fPr>
                                  <m:ctrlPr>
                                    <a:rPr lang="en-US" sz="1350" i="1">
                                      <a:latin typeface="Cambria Math" panose="02040503050406030204" pitchFamily="18" charset="0"/>
                                    </a:rPr>
                                  </m:ctrlPr>
                                </m:fPr>
                                <m:num>
                                  <m:r>
                                    <a:rPr lang="en-US" sz="1350" i="1">
                                      <a:latin typeface="Cambria Math" panose="02040503050406030204" pitchFamily="18" charset="0"/>
                                    </a:rPr>
                                    <m:t>1−</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num>
                                <m:den>
                                  <m:r>
                                    <a:rPr lang="en-US" sz="1350" i="1">
                                      <a:latin typeface="Cambria Math" panose="02040503050406030204" pitchFamily="18" charset="0"/>
                                    </a:rPr>
                                    <m:t>2</m:t>
                                  </m:r>
                                </m:den>
                              </m:f>
                            </m:sup>
                          </m:sSup>
                        </m:e>
                      </m:nary>
                      <m:r>
                        <a:rPr lang="en-US" sz="1350" i="1">
                          <a:latin typeface="Cambria Math" panose="02040503050406030204" pitchFamily="18" charset="0"/>
                        </a:rPr>
                        <m:t>)</m:t>
                      </m:r>
                    </m:oMath>
                  </m:oMathPara>
                </a14:m>
                <a:endParaRPr lang="en-US" sz="1350" dirty="0"/>
              </a:p>
            </p:txBody>
          </p:sp>
        </mc:Choice>
        <mc:Fallback xmlns="">
          <p:sp>
            <p:nvSpPr>
              <p:cNvPr id="6" name="文本框 5"/>
              <p:cNvSpPr txBox="1">
                <a:spLocks noRot="1" noChangeAspect="1" noMove="1" noResize="1" noEditPoints="1" noAdjustHandles="1" noChangeArrowheads="1" noChangeShapeType="1" noTextEdit="1"/>
              </p:cNvSpPr>
              <p:nvPr/>
            </p:nvSpPr>
            <p:spPr>
              <a:xfrm>
                <a:off x="1509351" y="5390554"/>
                <a:ext cx="5097967" cy="623825"/>
              </a:xfrm>
              <a:prstGeom prst="rect">
                <a:avLst/>
              </a:prstGeom>
              <a:blipFill rotWithShape="0">
                <a:blip r:embed="rId23"/>
                <a:stretch>
                  <a:fillRect t="-113592" b="-154369"/>
                </a:stretch>
              </a:blipFill>
            </p:spPr>
            <p:txBody>
              <a:bodyPr/>
              <a:lstStyle/>
              <a:p>
                <a:r>
                  <a:rPr lang="en-US">
                    <a:noFill/>
                  </a:rPr>
                  <a:t> </a:t>
                </a:r>
              </a:p>
            </p:txBody>
          </p:sp>
        </mc:Fallback>
      </mc:AlternateContent>
      <p:sp>
        <p:nvSpPr>
          <p:cNvPr id="7" name="灯片编号占位符 6"/>
          <p:cNvSpPr>
            <a:spLocks noGrp="1"/>
          </p:cNvSpPr>
          <p:nvPr>
            <p:ph type="sldNum" sz="quarter" idx="12"/>
          </p:nvPr>
        </p:nvSpPr>
        <p:spPr/>
        <p:txBody>
          <a:bodyPr/>
          <a:lstStyle/>
          <a:p>
            <a:fld id="{C92890E7-3E09-4C8F-8FB5-7796A1CB462C}" type="slidenum">
              <a:rPr lang="en-US" smtClean="0"/>
              <a:t>50</a:t>
            </a:fld>
            <a:endParaRPr lang="en-US" dirty="0"/>
          </a:p>
        </p:txBody>
      </p:sp>
      <p:grpSp>
        <p:nvGrpSpPr>
          <p:cNvPr id="51" name="组合 50"/>
          <p:cNvGrpSpPr/>
          <p:nvPr/>
        </p:nvGrpSpPr>
        <p:grpSpPr>
          <a:xfrm>
            <a:off x="4576494" y="2616036"/>
            <a:ext cx="867850" cy="1219372"/>
            <a:chOff x="5808452" y="3244334"/>
            <a:chExt cx="1157133" cy="1625828"/>
          </a:xfrm>
        </p:grpSpPr>
        <mc:AlternateContent xmlns:mc="http://schemas.openxmlformats.org/markup-compatibility/2006" xmlns:a14="http://schemas.microsoft.com/office/drawing/2010/main">
          <mc:Choice Requires="a14">
            <p:sp>
              <p:nvSpPr>
                <p:cNvPr id="9" name="矩形 8"/>
                <p:cNvSpPr/>
                <p:nvPr/>
              </p:nvSpPr>
              <p:spPr>
                <a:xfrm>
                  <a:off x="5808452" y="3244334"/>
                  <a:ext cx="634020"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m:t>
                            </m:r>
                            <m:r>
                              <a:rPr lang="en-US" sz="1350" i="1">
                                <a:latin typeface="Cambria Math" panose="02040503050406030204" pitchFamily="18" charset="0"/>
                              </a:rPr>
                              <m:t>1</m:t>
                            </m:r>
                          </m:sub>
                        </m:sSub>
                      </m:oMath>
                    </m:oMathPara>
                  </a14:m>
                  <a:endParaRPr lang="en-US" sz="1350" dirty="0"/>
                </a:p>
              </p:txBody>
            </p:sp>
          </mc:Choice>
          <mc:Fallback xmlns="">
            <p:sp>
              <p:nvSpPr>
                <p:cNvPr id="9" name="矩形 8"/>
                <p:cNvSpPr>
                  <a:spLocks noRot="1" noChangeAspect="1" noMove="1" noResize="1" noEditPoints="1" noAdjustHandles="1" noChangeArrowheads="1" noChangeShapeType="1" noTextEdit="1"/>
                </p:cNvSpPr>
                <p:nvPr/>
              </p:nvSpPr>
              <p:spPr>
                <a:xfrm>
                  <a:off x="5808452" y="3244334"/>
                  <a:ext cx="634020" cy="400109"/>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821026" y="3831894"/>
                  <a:ext cx="643254"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oMath>
                    </m:oMathPara>
                  </a14:m>
                  <a:endParaRPr lang="en-US" sz="1350" dirty="0"/>
                </a:p>
              </p:txBody>
            </p:sp>
          </mc:Choice>
          <mc:Fallback xmlns="">
            <p:sp>
              <p:nvSpPr>
                <p:cNvPr id="12" name="矩形 11"/>
                <p:cNvSpPr>
                  <a:spLocks noRot="1" noChangeAspect="1" noMove="1" noResize="1" noEditPoints="1" noAdjustHandles="1" noChangeArrowheads="1" noChangeShapeType="1" noTextEdit="1"/>
                </p:cNvSpPr>
                <p:nvPr/>
              </p:nvSpPr>
              <p:spPr>
                <a:xfrm>
                  <a:off x="5821026" y="3831894"/>
                  <a:ext cx="643254" cy="400109"/>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5808455" y="4453186"/>
                  <a:ext cx="662662"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𝑢𝐾</m:t>
                            </m:r>
                          </m:sub>
                        </m:sSub>
                      </m:oMath>
                    </m:oMathPara>
                  </a14:m>
                  <a:endParaRPr lang="en-US" sz="1350" dirty="0"/>
                </a:p>
              </p:txBody>
            </p:sp>
          </mc:Choice>
          <mc:Fallback xmlns="">
            <p:sp>
              <p:nvSpPr>
                <p:cNvPr id="14" name="矩形 13"/>
                <p:cNvSpPr>
                  <a:spLocks noRot="1" noChangeAspect="1" noMove="1" noResize="1" noEditPoints="1" noAdjustHandles="1" noChangeArrowheads="1" noChangeShapeType="1" noTextEdit="1"/>
                </p:cNvSpPr>
                <p:nvPr/>
              </p:nvSpPr>
              <p:spPr>
                <a:xfrm>
                  <a:off x="5808455" y="4453186"/>
                  <a:ext cx="662662" cy="400109"/>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287476" y="3244334"/>
                  <a:ext cx="640518"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m:t>
                            </m:r>
                            <m:r>
                              <a:rPr lang="en-US" sz="1350" i="1">
                                <a:latin typeface="Cambria Math" panose="02040503050406030204" pitchFamily="18" charset="0"/>
                              </a:rPr>
                              <m:t>1</m:t>
                            </m:r>
                          </m:sub>
                        </m:sSub>
                      </m:oMath>
                    </m:oMathPara>
                  </a14:m>
                  <a:endParaRPr lang="en-US" sz="1350" dirty="0"/>
                </a:p>
              </p:txBody>
            </p:sp>
          </mc:Choice>
          <mc:Fallback xmlns="">
            <p:sp>
              <p:nvSpPr>
                <p:cNvPr id="16" name="矩形 15"/>
                <p:cNvSpPr>
                  <a:spLocks noRot="1" noChangeAspect="1" noMove="1" noResize="1" noEditPoints="1" noAdjustHandles="1" noChangeArrowheads="1" noChangeShapeType="1" noTextEdit="1"/>
                </p:cNvSpPr>
                <p:nvPr/>
              </p:nvSpPr>
              <p:spPr>
                <a:xfrm>
                  <a:off x="6287476" y="3244334"/>
                  <a:ext cx="640518" cy="400109"/>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6295884" y="3848760"/>
                  <a:ext cx="649752"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oMath>
                    </m:oMathPara>
                  </a14:m>
                  <a:endParaRPr lang="en-US" sz="1350" dirty="0"/>
                </a:p>
              </p:txBody>
            </p:sp>
          </mc:Choice>
          <mc:Fallback xmlns="">
            <p:sp>
              <p:nvSpPr>
                <p:cNvPr id="30" name="矩形 29"/>
                <p:cNvSpPr>
                  <a:spLocks noRot="1" noChangeAspect="1" noMove="1" noResize="1" noEditPoints="1" noAdjustHandles="1" noChangeArrowheads="1" noChangeShapeType="1" noTextEdit="1"/>
                </p:cNvSpPr>
                <p:nvPr/>
              </p:nvSpPr>
              <p:spPr>
                <a:xfrm>
                  <a:off x="6295884" y="3848760"/>
                  <a:ext cx="649752" cy="400109"/>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矩形 47"/>
                <p:cNvSpPr/>
                <p:nvPr/>
              </p:nvSpPr>
              <p:spPr>
                <a:xfrm>
                  <a:off x="6296425" y="4470053"/>
                  <a:ext cx="669160"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𝑑𝐾</m:t>
                            </m:r>
                          </m:sub>
                        </m:sSub>
                      </m:oMath>
                    </m:oMathPara>
                  </a14:m>
                  <a:endParaRPr lang="en-US" sz="1350" dirty="0"/>
                </a:p>
              </p:txBody>
            </p:sp>
          </mc:Choice>
          <mc:Fallback xmlns="">
            <p:sp>
              <p:nvSpPr>
                <p:cNvPr id="48" name="矩形 47"/>
                <p:cNvSpPr>
                  <a:spLocks noRot="1" noChangeAspect="1" noMove="1" noResize="1" noEditPoints="1" noAdjustHandles="1" noChangeArrowheads="1" noChangeShapeType="1" noTextEdit="1"/>
                </p:cNvSpPr>
                <p:nvPr/>
              </p:nvSpPr>
              <p:spPr>
                <a:xfrm>
                  <a:off x="6296425" y="4470053"/>
                  <a:ext cx="669160" cy="400109"/>
                </a:xfrm>
                <a:prstGeom prst="rect">
                  <a:avLst/>
                </a:prstGeom>
                <a:blipFill rotWithShape="0">
                  <a:blip r:embed="rId29"/>
                  <a:stretch>
                    <a:fillRect/>
                  </a:stretch>
                </a:blipFill>
              </p:spPr>
              <p:txBody>
                <a:bodyPr/>
                <a:lstStyle/>
                <a:p>
                  <a:r>
                    <a:rPr lang="en-US">
                      <a:noFill/>
                    </a:rPr>
                    <a:t> </a:t>
                  </a:r>
                </a:p>
              </p:txBody>
            </p:sp>
          </mc:Fallback>
        </mc:AlternateContent>
        <p:sp>
          <p:nvSpPr>
            <p:cNvPr id="49" name="文本框 48"/>
            <p:cNvSpPr txBox="1"/>
            <p:nvPr/>
          </p:nvSpPr>
          <p:spPr>
            <a:xfrm rot="5400000">
              <a:off x="6078446" y="3702007"/>
              <a:ext cx="666967" cy="400109"/>
            </a:xfrm>
            <a:prstGeom prst="rect">
              <a:avLst/>
            </a:prstGeom>
            <a:noFill/>
          </p:spPr>
          <p:txBody>
            <a:bodyPr wrap="square" rtlCol="0">
              <a:spAutoFit/>
            </a:bodyPr>
            <a:lstStyle/>
            <a:p>
              <a:r>
                <a:rPr lang="en-US" sz="1350" dirty="0"/>
                <a:t>……</a:t>
              </a:r>
            </a:p>
          </p:txBody>
        </p:sp>
        <p:sp>
          <p:nvSpPr>
            <p:cNvPr id="50" name="文本框 49"/>
            <p:cNvSpPr txBox="1"/>
            <p:nvPr/>
          </p:nvSpPr>
          <p:spPr>
            <a:xfrm rot="5400000">
              <a:off x="6072386" y="4281853"/>
              <a:ext cx="666967" cy="400109"/>
            </a:xfrm>
            <a:prstGeom prst="rect">
              <a:avLst/>
            </a:prstGeom>
            <a:noFill/>
          </p:spPr>
          <p:txBody>
            <a:bodyPr wrap="square" rtlCol="0">
              <a:spAutoFit/>
            </a:bodyPr>
            <a:lstStyle/>
            <a:p>
              <a:r>
                <a:rPr lang="en-US" sz="1350" dirty="0"/>
                <a:t>……</a:t>
              </a:r>
            </a:p>
          </p:txBody>
        </p:sp>
      </p:grpSp>
      <p:sp>
        <p:nvSpPr>
          <p:cNvPr id="68" name="右大括号 67"/>
          <p:cNvSpPr/>
          <p:nvPr/>
        </p:nvSpPr>
        <p:spPr>
          <a:xfrm>
            <a:off x="5341904" y="2722445"/>
            <a:ext cx="76650" cy="1102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9" name="右箭头 68"/>
          <p:cNvSpPr/>
          <p:nvPr/>
        </p:nvSpPr>
        <p:spPr>
          <a:xfrm>
            <a:off x="5569674" y="3189537"/>
            <a:ext cx="614774" cy="169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 name="组合 72"/>
          <p:cNvGrpSpPr/>
          <p:nvPr/>
        </p:nvGrpSpPr>
        <p:grpSpPr>
          <a:xfrm>
            <a:off x="4206200" y="2639432"/>
            <a:ext cx="497380" cy="1175749"/>
            <a:chOff x="5607990" y="2616116"/>
            <a:chExt cx="663173" cy="1567664"/>
          </a:xfrm>
        </p:grpSpPr>
        <mc:AlternateContent xmlns:mc="http://schemas.openxmlformats.org/markup-compatibility/2006" xmlns:a14="http://schemas.microsoft.com/office/drawing/2010/main">
          <mc:Choice Requires="a14">
            <p:sp>
              <p:nvSpPr>
                <p:cNvPr id="70" name="矩形 69"/>
                <p:cNvSpPr/>
                <p:nvPr/>
              </p:nvSpPr>
              <p:spPr>
                <a:xfrm>
                  <a:off x="5607990" y="3175328"/>
                  <a:ext cx="643765"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oMath>
                    </m:oMathPara>
                  </a14:m>
                  <a:endParaRPr lang="en-US" sz="1350" dirty="0"/>
                </a:p>
              </p:txBody>
            </p:sp>
          </mc:Choice>
          <mc:Fallback xmlns="">
            <p:sp>
              <p:nvSpPr>
                <p:cNvPr id="70" name="矩形 69"/>
                <p:cNvSpPr>
                  <a:spLocks noRot="1" noChangeAspect="1" noMove="1" noResize="1" noEditPoints="1" noAdjustHandles="1" noChangeArrowheads="1" noChangeShapeType="1" noTextEdit="1"/>
                </p:cNvSpPr>
                <p:nvPr/>
              </p:nvSpPr>
              <p:spPr>
                <a:xfrm>
                  <a:off x="5607990" y="3175328"/>
                  <a:ext cx="643765" cy="400109"/>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矩形 70"/>
                <p:cNvSpPr/>
                <p:nvPr/>
              </p:nvSpPr>
              <p:spPr>
                <a:xfrm>
                  <a:off x="5607990" y="2616116"/>
                  <a:ext cx="634533"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m:t>
                            </m:r>
                            <m:r>
                              <a:rPr lang="en-US" sz="1350" i="1">
                                <a:latin typeface="Cambria Math" panose="02040503050406030204" pitchFamily="18" charset="0"/>
                              </a:rPr>
                              <m:t>1</m:t>
                            </m:r>
                          </m:sub>
                        </m:sSub>
                      </m:oMath>
                    </m:oMathPara>
                  </a14:m>
                  <a:endParaRPr lang="en-US" sz="1350" dirty="0"/>
                </a:p>
              </p:txBody>
            </p:sp>
          </mc:Choice>
          <mc:Fallback xmlns="">
            <p:sp>
              <p:nvSpPr>
                <p:cNvPr id="71" name="矩形 70"/>
                <p:cNvSpPr>
                  <a:spLocks noRot="1" noChangeAspect="1" noMove="1" noResize="1" noEditPoints="1" noAdjustHandles="1" noChangeArrowheads="1" noChangeShapeType="1" noTextEdit="1"/>
                </p:cNvSpPr>
                <p:nvPr/>
              </p:nvSpPr>
              <p:spPr>
                <a:xfrm>
                  <a:off x="5607990" y="2616116"/>
                  <a:ext cx="634533" cy="400109"/>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矩形 71"/>
                <p:cNvSpPr/>
                <p:nvPr/>
              </p:nvSpPr>
              <p:spPr>
                <a:xfrm>
                  <a:off x="5607990" y="3783671"/>
                  <a:ext cx="663173"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𝑑𝐾</m:t>
                            </m:r>
                          </m:sub>
                        </m:sSub>
                      </m:oMath>
                    </m:oMathPara>
                  </a14:m>
                  <a:endParaRPr lang="en-US" sz="1350" dirty="0"/>
                </a:p>
              </p:txBody>
            </p:sp>
          </mc:Choice>
          <mc:Fallback xmlns="">
            <p:sp>
              <p:nvSpPr>
                <p:cNvPr id="72" name="矩形 71"/>
                <p:cNvSpPr>
                  <a:spLocks noRot="1" noChangeAspect="1" noMove="1" noResize="1" noEditPoints="1" noAdjustHandles="1" noChangeArrowheads="1" noChangeShapeType="1" noTextEdit="1"/>
                </p:cNvSpPr>
                <p:nvPr/>
              </p:nvSpPr>
              <p:spPr>
                <a:xfrm>
                  <a:off x="5607990" y="3783671"/>
                  <a:ext cx="663173" cy="400109"/>
                </a:xfrm>
                <a:prstGeom prst="rect">
                  <a:avLst/>
                </a:prstGeom>
                <a:blipFill rotWithShape="0">
                  <a:blip r:embed="rId32"/>
                  <a:stretch>
                    <a:fillRect/>
                  </a:stretch>
                </a:blipFill>
              </p:spPr>
              <p:txBody>
                <a:bodyPr/>
                <a:lstStyle/>
                <a:p>
                  <a:r>
                    <a:rPr lang="en-US">
                      <a:noFill/>
                    </a:rPr>
                    <a:t> </a:t>
                  </a:r>
                </a:p>
              </p:txBody>
            </p:sp>
          </mc:Fallback>
        </mc:AlternateContent>
      </p:grpSp>
      <p:grpSp>
        <p:nvGrpSpPr>
          <p:cNvPr id="95" name="组合 94"/>
          <p:cNvGrpSpPr/>
          <p:nvPr/>
        </p:nvGrpSpPr>
        <p:grpSpPr>
          <a:xfrm>
            <a:off x="6542550" y="2571355"/>
            <a:ext cx="1435299" cy="729166"/>
            <a:chOff x="1370455" y="5611461"/>
            <a:chExt cx="1913732" cy="972221"/>
          </a:xfrm>
        </p:grpSpPr>
        <p:cxnSp>
          <p:nvCxnSpPr>
            <p:cNvPr id="86" name="直接连接符 85"/>
            <p:cNvCxnSpPr/>
            <p:nvPr/>
          </p:nvCxnSpPr>
          <p:spPr>
            <a:xfrm>
              <a:off x="1370455" y="5611461"/>
              <a:ext cx="1913732" cy="972221"/>
            </a:xfrm>
            <a:prstGeom prst="line">
              <a:avLst/>
            </a:prstGeom>
          </p:spPr>
          <p:style>
            <a:lnRef idx="1">
              <a:schemeClr val="dk1"/>
            </a:lnRef>
            <a:fillRef idx="0">
              <a:schemeClr val="dk1"/>
            </a:fillRef>
            <a:effectRef idx="0">
              <a:schemeClr val="dk1"/>
            </a:effectRef>
            <a:fontRef idx="minor">
              <a:schemeClr val="tx1"/>
            </a:fontRef>
          </p:style>
        </p:cxnSp>
        <p:cxnSp>
          <p:nvCxnSpPr>
            <p:cNvPr id="87" name="直接连接符 86"/>
            <p:cNvCxnSpPr/>
            <p:nvPr/>
          </p:nvCxnSpPr>
          <p:spPr>
            <a:xfrm flipV="1">
              <a:off x="1370455" y="5632617"/>
              <a:ext cx="1913732" cy="951065"/>
            </a:xfrm>
            <a:prstGeom prst="line">
              <a:avLst/>
            </a:prstGeom>
          </p:spPr>
          <p:style>
            <a:lnRef idx="1">
              <a:schemeClr val="dk1"/>
            </a:lnRef>
            <a:fillRef idx="0">
              <a:schemeClr val="dk1"/>
            </a:fillRef>
            <a:effectRef idx="0">
              <a:schemeClr val="dk1"/>
            </a:effectRef>
            <a:fontRef idx="minor">
              <a:schemeClr val="tx1"/>
            </a:fontRef>
          </p:style>
        </p:cxnSp>
      </p:grpSp>
      <p:grpSp>
        <p:nvGrpSpPr>
          <p:cNvPr id="112" name="组合 111"/>
          <p:cNvGrpSpPr/>
          <p:nvPr/>
        </p:nvGrpSpPr>
        <p:grpSpPr>
          <a:xfrm>
            <a:off x="6552104" y="3370269"/>
            <a:ext cx="1435299" cy="729166"/>
            <a:chOff x="1370455" y="5611461"/>
            <a:chExt cx="1913732" cy="972221"/>
          </a:xfrm>
        </p:grpSpPr>
        <p:cxnSp>
          <p:nvCxnSpPr>
            <p:cNvPr id="113" name="直接连接符 112"/>
            <p:cNvCxnSpPr/>
            <p:nvPr/>
          </p:nvCxnSpPr>
          <p:spPr>
            <a:xfrm>
              <a:off x="1370455" y="5611461"/>
              <a:ext cx="1913732" cy="972221"/>
            </a:xfrm>
            <a:prstGeom prst="line">
              <a:avLst/>
            </a:prstGeom>
          </p:spPr>
          <p:style>
            <a:lnRef idx="1">
              <a:schemeClr val="dk1"/>
            </a:lnRef>
            <a:fillRef idx="0">
              <a:schemeClr val="dk1"/>
            </a:fillRef>
            <a:effectRef idx="0">
              <a:schemeClr val="dk1"/>
            </a:effectRef>
            <a:fontRef idx="minor">
              <a:schemeClr val="tx1"/>
            </a:fontRef>
          </p:style>
        </p:cxnSp>
        <p:cxnSp>
          <p:nvCxnSpPr>
            <p:cNvPr id="114" name="直接连接符 113"/>
            <p:cNvCxnSpPr/>
            <p:nvPr/>
          </p:nvCxnSpPr>
          <p:spPr>
            <a:xfrm flipV="1">
              <a:off x="1370455" y="5632617"/>
              <a:ext cx="1913732" cy="951065"/>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15" name="矩形 114"/>
              <p:cNvSpPr/>
              <p:nvPr/>
            </p:nvSpPr>
            <p:spPr>
              <a:xfrm>
                <a:off x="7982074" y="1592758"/>
                <a:ext cx="80624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r>
                        <a:rPr lang="en-US" sz="1350" i="1">
                          <a:latin typeface="Cambria Math" panose="02040503050406030204" pitchFamily="18" charset="0"/>
                        </a:rPr>
                        <m:t>∈</m:t>
                      </m:r>
                      <m:r>
                        <a:rPr lang="en-US" sz="1350" b="1" i="1">
                          <a:latin typeface="Cambria Math" panose="02040503050406030204" pitchFamily="18" charset="0"/>
                        </a:rPr>
                        <m:t>𝑹</m:t>
                      </m:r>
                    </m:oMath>
                  </m:oMathPara>
                </a14:m>
                <a:endParaRPr lang="en-US" sz="1350" b="1" dirty="0"/>
              </a:p>
            </p:txBody>
          </p:sp>
        </mc:Choice>
        <mc:Fallback xmlns="">
          <p:sp>
            <p:nvSpPr>
              <p:cNvPr id="115" name="矩形 114"/>
              <p:cNvSpPr>
                <a:spLocks noRot="1" noChangeAspect="1" noMove="1" noResize="1" noEditPoints="1" noAdjustHandles="1" noChangeArrowheads="1" noChangeShapeType="1" noTextEdit="1"/>
              </p:cNvSpPr>
              <p:nvPr/>
            </p:nvSpPr>
            <p:spPr>
              <a:xfrm>
                <a:off x="7982074" y="1592758"/>
                <a:ext cx="806246" cy="300082"/>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矩形 115"/>
              <p:cNvSpPr/>
              <p:nvPr/>
            </p:nvSpPr>
            <p:spPr>
              <a:xfrm>
                <a:off x="7983791" y="2014969"/>
                <a:ext cx="811119"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r>
                        <a:rPr lang="en-US" sz="1350" i="1">
                          <a:latin typeface="Cambria Math" panose="02040503050406030204" pitchFamily="18" charset="0"/>
                        </a:rPr>
                        <m:t>∈</m:t>
                      </m:r>
                      <m:r>
                        <a:rPr lang="en-US" sz="1350" b="1" i="1">
                          <a:latin typeface="Cambria Math" panose="02040503050406030204" pitchFamily="18" charset="0"/>
                        </a:rPr>
                        <m:t>𝑹</m:t>
                      </m:r>
                    </m:oMath>
                  </m:oMathPara>
                </a14:m>
                <a:endParaRPr lang="en-US" sz="1350" b="1" dirty="0"/>
              </a:p>
            </p:txBody>
          </p:sp>
        </mc:Choice>
        <mc:Fallback xmlns="">
          <p:sp>
            <p:nvSpPr>
              <p:cNvPr id="116" name="矩形 115"/>
              <p:cNvSpPr>
                <a:spLocks noRot="1" noChangeAspect="1" noMove="1" noResize="1" noEditPoints="1" noAdjustHandles="1" noChangeArrowheads="1" noChangeShapeType="1" noTextEdit="1"/>
              </p:cNvSpPr>
              <p:nvPr/>
            </p:nvSpPr>
            <p:spPr>
              <a:xfrm>
                <a:off x="7983791" y="2014969"/>
                <a:ext cx="811119" cy="300082"/>
              </a:xfrm>
              <a:prstGeom prst="rect">
                <a:avLst/>
              </a:prstGeom>
              <a:blipFill rotWithShape="0">
                <a:blip r:embed="rId34"/>
                <a:stretch>
                  <a:fillRect/>
                </a:stretch>
              </a:blipFill>
            </p:spPr>
            <p:txBody>
              <a:bodyPr/>
              <a:lstStyle/>
              <a:p>
                <a:r>
                  <a:rPr lang="en-US">
                    <a:noFill/>
                  </a:rPr>
                  <a:t> </a:t>
                </a:r>
              </a:p>
            </p:txBody>
          </p:sp>
        </mc:Fallback>
      </mc:AlternateContent>
      <p:grpSp>
        <p:nvGrpSpPr>
          <p:cNvPr id="122" name="组合 121"/>
          <p:cNvGrpSpPr/>
          <p:nvPr/>
        </p:nvGrpSpPr>
        <p:grpSpPr>
          <a:xfrm>
            <a:off x="4360595" y="5075312"/>
            <a:ext cx="2195873" cy="624997"/>
            <a:chOff x="5814126" y="5624086"/>
            <a:chExt cx="2927831" cy="833329"/>
          </a:xfrm>
        </p:grpSpPr>
        <p:sp>
          <p:nvSpPr>
            <p:cNvPr id="118" name="文本框 117"/>
            <p:cNvSpPr txBox="1"/>
            <p:nvPr/>
          </p:nvSpPr>
          <p:spPr>
            <a:xfrm>
              <a:off x="6108761" y="6057306"/>
              <a:ext cx="522861" cy="400109"/>
            </a:xfrm>
            <a:prstGeom prst="rect">
              <a:avLst/>
            </a:prstGeom>
            <a:noFill/>
            <a:ln>
              <a:solidFill>
                <a:srgbClr val="FF0000"/>
              </a:solidFill>
            </a:ln>
          </p:spPr>
          <p:txBody>
            <a:bodyPr wrap="square" rtlCol="0">
              <a:spAutoFit/>
            </a:bodyPr>
            <a:lstStyle/>
            <a:p>
              <a:endParaRPr lang="en-US" sz="1350" dirty="0"/>
            </a:p>
          </p:txBody>
        </p:sp>
        <p:sp>
          <p:nvSpPr>
            <p:cNvPr id="119" name="文本框 118"/>
            <p:cNvSpPr txBox="1"/>
            <p:nvPr/>
          </p:nvSpPr>
          <p:spPr>
            <a:xfrm>
              <a:off x="7898208" y="6057306"/>
              <a:ext cx="522861" cy="400109"/>
            </a:xfrm>
            <a:prstGeom prst="rect">
              <a:avLst/>
            </a:prstGeom>
            <a:noFill/>
            <a:ln>
              <a:solidFill>
                <a:srgbClr val="FF0000"/>
              </a:solidFill>
            </a:ln>
          </p:spPr>
          <p:txBody>
            <a:bodyPr wrap="square" rtlCol="0">
              <a:spAutoFit/>
            </a:bodyPr>
            <a:lstStyle/>
            <a:p>
              <a:endParaRPr lang="en-US" sz="1350" dirty="0"/>
            </a:p>
          </p:txBody>
        </p:sp>
        <mc:AlternateContent xmlns:mc="http://schemas.openxmlformats.org/markup-compatibility/2006" xmlns:a14="http://schemas.microsoft.com/office/drawing/2010/main">
          <mc:Choice Requires="a14">
            <p:sp>
              <p:nvSpPr>
                <p:cNvPr id="120" name="文本框 119"/>
                <p:cNvSpPr txBox="1"/>
                <p:nvPr/>
              </p:nvSpPr>
              <p:spPr>
                <a:xfrm>
                  <a:off x="5814126" y="5624086"/>
                  <a:ext cx="1150820" cy="427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𝐼</m:t>
                            </m:r>
                          </m:e>
                          <m:sub>
                            <m:r>
                              <a:rPr lang="en-US" sz="1350" i="1">
                                <a:solidFill>
                                  <a:srgbClr val="FF0000"/>
                                </a:solidFill>
                                <a:latin typeface="Cambria Math" panose="02040503050406030204" pitchFamily="18" charset="0"/>
                              </a:rPr>
                              <m:t>{</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𝑣</m:t>
                                </m:r>
                              </m:e>
                              <m:sub>
                                <m:r>
                                  <a:rPr lang="en-US" sz="1350" i="1">
                                    <a:solidFill>
                                      <a:srgbClr val="FF0000"/>
                                    </a:solidFill>
                                    <a:latin typeface="Cambria Math" panose="02040503050406030204" pitchFamily="18" charset="0"/>
                                  </a:rPr>
                                  <m:t>𝑢𝑑</m:t>
                                </m:r>
                              </m:sub>
                            </m:sSub>
                            <m:r>
                              <a:rPr lang="en-US" sz="1350" i="1">
                                <a:solidFill>
                                  <a:srgbClr val="FF0000"/>
                                </a:solidFill>
                                <a:latin typeface="Cambria Math" panose="02040503050406030204" pitchFamily="18" charset="0"/>
                              </a:rPr>
                              <m:t>=1}</m:t>
                            </m:r>
                          </m:sub>
                        </m:sSub>
                      </m:oMath>
                    </m:oMathPara>
                  </a14:m>
                  <a:endParaRPr lang="en-US" sz="1350" dirty="0">
                    <a:solidFill>
                      <a:srgbClr val="FF0000"/>
                    </a:solidFill>
                  </a:endParaRPr>
                </a:p>
              </p:txBody>
            </p:sp>
          </mc:Choice>
          <mc:Fallback xmlns="">
            <p:sp>
              <p:nvSpPr>
                <p:cNvPr id="120" name="文本框 119"/>
                <p:cNvSpPr txBox="1">
                  <a:spLocks noRot="1" noChangeAspect="1" noMove="1" noResize="1" noEditPoints="1" noAdjustHandles="1" noChangeArrowheads="1" noChangeShapeType="1" noTextEdit="1"/>
                </p:cNvSpPr>
                <p:nvPr/>
              </p:nvSpPr>
              <p:spPr>
                <a:xfrm>
                  <a:off x="5814126" y="5624086"/>
                  <a:ext cx="1150820" cy="427125"/>
                </a:xfrm>
                <a:prstGeom prst="rect">
                  <a:avLst/>
                </a:prstGeom>
                <a:blipFill rotWithShape="0">
                  <a:blip r:embed="rId3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文本框 120"/>
                <p:cNvSpPr txBox="1"/>
                <p:nvPr/>
              </p:nvSpPr>
              <p:spPr>
                <a:xfrm>
                  <a:off x="7591137" y="5624086"/>
                  <a:ext cx="1150820" cy="427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𝐼</m:t>
                            </m:r>
                          </m:e>
                          <m:sub>
                            <m:r>
                              <a:rPr lang="en-US" sz="1350" i="1">
                                <a:solidFill>
                                  <a:srgbClr val="FF0000"/>
                                </a:solidFill>
                                <a:latin typeface="Cambria Math" panose="02040503050406030204" pitchFamily="18" charset="0"/>
                              </a:rPr>
                              <m:t>{</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𝑣</m:t>
                                </m:r>
                              </m:e>
                              <m:sub>
                                <m:r>
                                  <a:rPr lang="en-US" sz="1350" i="1">
                                    <a:solidFill>
                                      <a:srgbClr val="FF0000"/>
                                    </a:solidFill>
                                    <a:latin typeface="Cambria Math" panose="02040503050406030204" pitchFamily="18" charset="0"/>
                                  </a:rPr>
                                  <m:t>𝑢𝑑</m:t>
                                </m:r>
                              </m:sub>
                            </m:sSub>
                            <m:r>
                              <a:rPr lang="en-US" sz="1350" i="1">
                                <a:solidFill>
                                  <a:srgbClr val="FF0000"/>
                                </a:solidFill>
                                <a:latin typeface="Cambria Math" panose="02040503050406030204" pitchFamily="18" charset="0"/>
                              </a:rPr>
                              <m:t>=−1}</m:t>
                            </m:r>
                          </m:sub>
                        </m:sSub>
                      </m:oMath>
                    </m:oMathPara>
                  </a14:m>
                  <a:endParaRPr lang="en-US" sz="1350" dirty="0">
                    <a:solidFill>
                      <a:srgbClr val="FF0000"/>
                    </a:solidFill>
                  </a:endParaRPr>
                </a:p>
              </p:txBody>
            </p:sp>
          </mc:Choice>
          <mc:Fallback xmlns="">
            <p:sp>
              <p:nvSpPr>
                <p:cNvPr id="121" name="文本框 120"/>
                <p:cNvSpPr txBox="1">
                  <a:spLocks noRot="1" noChangeAspect="1" noMove="1" noResize="1" noEditPoints="1" noAdjustHandles="1" noChangeArrowheads="1" noChangeShapeType="1" noTextEdit="1"/>
                </p:cNvSpPr>
                <p:nvPr/>
              </p:nvSpPr>
              <p:spPr>
                <a:xfrm>
                  <a:off x="7591137" y="5624086"/>
                  <a:ext cx="1150820" cy="427125"/>
                </a:xfrm>
                <a:prstGeom prst="rect">
                  <a:avLst/>
                </a:prstGeom>
                <a:blipFill rotWithShape="0">
                  <a:blip r:embed="rId36"/>
                  <a:stretch>
                    <a:fillRect b="-3846"/>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980136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fade">
                                      <p:cBhvr>
                                        <p:cTn id="38" dur="5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6" grpId="0"/>
      <p:bldP spid="68" grpId="0" animBg="1"/>
      <p:bldP spid="69" grpId="0" animBg="1"/>
    </p:bldLst>
  </p:timing>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Combining </a:t>
            </a:r>
            <a:r>
              <a:rPr lang="en-US" dirty="0"/>
              <a:t>T</a:t>
            </a:r>
            <a:r>
              <a:rPr lang="en-US" dirty="0" smtClean="0"/>
              <a:t>wo Parts Together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04800" y="1295400"/>
                <a:ext cx="8410136" cy="3983558"/>
              </a:xfrm>
            </p:spPr>
            <p:txBody>
              <a:bodyPr>
                <a:normAutofit fontScale="92500" lnSpcReduction="10000"/>
              </a:bodyPr>
              <a:lstStyle/>
              <a:p>
                <a:r>
                  <a:rPr lang="en-US" dirty="0" smtClean="0"/>
                  <a:t>The final objective function is a linear combination of the two average log-likelihood functions over the </a:t>
                </a:r>
                <a:r>
                  <a:rPr lang="en-US" i="1" dirty="0" smtClean="0"/>
                  <a:t>word links </a:t>
                </a:r>
                <a:r>
                  <a:rPr lang="en-US" dirty="0" smtClean="0"/>
                  <a:t>and </a:t>
                </a:r>
                <a:r>
                  <a:rPr lang="en-US" i="1" dirty="0" smtClean="0"/>
                  <a:t>voting links</a:t>
                </a:r>
                <a:r>
                  <a:rPr lang="en-US" dirty="0" smtClean="0"/>
                  <a:t>.</a:t>
                </a:r>
              </a:p>
              <a:p>
                <a:endParaRPr lang="en-US" dirty="0"/>
              </a:p>
              <a:p>
                <a:endParaRPr lang="en-US" dirty="0" smtClean="0"/>
              </a:p>
              <a:p>
                <a:endParaRPr lang="en-US" dirty="0" smtClean="0"/>
              </a:p>
              <a:p>
                <a:pPr marL="0" indent="0">
                  <a:buNone/>
                </a:pPr>
                <a:endParaRPr lang="en-US" dirty="0"/>
              </a:p>
              <a:p>
                <a:r>
                  <a:rPr lang="en-US" dirty="0" smtClean="0"/>
                  <a:t>We also add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2</m:t>
                        </m:r>
                      </m:sub>
                    </m:sSub>
                  </m:oMath>
                </a14:m>
                <a:r>
                  <a:rPr lang="en-US" dirty="0" smtClean="0"/>
                  <a:t> regularization term to </a:t>
                </a:r>
                <a14:m>
                  <m:oMath xmlns:m="http://schemas.openxmlformats.org/officeDocument/2006/math">
                    <m:r>
                      <a:rPr lang="en-US" b="0" i="1" smtClean="0">
                        <a:latin typeface="Cambria Math" panose="02040503050406030204" pitchFamily="18" charset="0"/>
                      </a:rPr>
                      <m:t>𝐴</m:t>
                    </m:r>
                  </m:oMath>
                </a14:m>
                <a:r>
                  <a:rPr lang="en-US" dirty="0" smtClean="0"/>
                  <a:t> and </a:t>
                </a:r>
                <a14:m>
                  <m:oMath xmlns:m="http://schemas.openxmlformats.org/officeDocument/2006/math">
                    <m:r>
                      <a:rPr lang="en-US" b="0" i="1" smtClean="0">
                        <a:latin typeface="Cambria Math" panose="02040503050406030204" pitchFamily="18" charset="0"/>
                      </a:rPr>
                      <m:t>𝑋</m:t>
                    </m:r>
                  </m:oMath>
                </a14:m>
                <a:r>
                  <a:rPr lang="en-US" dirty="0" smtClean="0"/>
                  <a:t> to reduce over-fitting.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04800" y="1295400"/>
                <a:ext cx="8410136" cy="3983558"/>
              </a:xfrm>
              <a:blipFill rotWithShape="0">
                <a:blip r:embed="rId4"/>
                <a:stretch>
                  <a:fillRect l="-870" t="-2603" r="-725"/>
                </a:stretch>
              </a:blipFill>
            </p:spPr>
            <p:txBody>
              <a:bodyPr/>
              <a:lstStyle/>
              <a:p>
                <a:r>
                  <a:rPr lang="en-US">
                    <a:noFill/>
                  </a:rPr>
                  <a:t> </a:t>
                </a:r>
              </a:p>
            </p:txBody>
          </p:sp>
        </mc:Fallback>
      </mc:AlternateContent>
      <p:sp>
        <p:nvSpPr>
          <p:cNvPr id="14" name="灯片编号占位符 13"/>
          <p:cNvSpPr>
            <a:spLocks noGrp="1"/>
          </p:cNvSpPr>
          <p:nvPr>
            <p:ph type="sldNum" sz="quarter" idx="12"/>
          </p:nvPr>
        </p:nvSpPr>
        <p:spPr/>
        <p:txBody>
          <a:bodyPr/>
          <a:lstStyle/>
          <a:p>
            <a:fld id="{C92890E7-3E09-4C8F-8FB5-7796A1CB462C}" type="slidenum">
              <a:rPr lang="en-US" smtClean="0"/>
              <a:t>51</a:t>
            </a:fld>
            <a:endParaRPr lang="en-US"/>
          </a:p>
        </p:txBody>
      </p:sp>
      <p:pic>
        <p:nvPicPr>
          <p:cNvPr id="31" name="Picture 30"/>
          <p:cNvPicPr>
            <a:picLocks noChangeAspect="1"/>
          </p:cNvPicPr>
          <p:nvPr/>
        </p:nvPicPr>
        <p:blipFill>
          <a:blip r:embed="rId5"/>
          <a:stretch>
            <a:fillRect/>
          </a:stretch>
        </p:blipFill>
        <p:spPr>
          <a:xfrm>
            <a:off x="-152400" y="2514600"/>
            <a:ext cx="9799632" cy="1483872"/>
          </a:xfrm>
          <a:prstGeom prst="rect">
            <a:avLst/>
          </a:prstGeom>
        </p:spPr>
      </p:pic>
      <p:pic>
        <p:nvPicPr>
          <p:cNvPr id="39" name="Picture 38"/>
          <p:cNvPicPr>
            <a:picLocks noChangeAspect="1"/>
          </p:cNvPicPr>
          <p:nvPr/>
        </p:nvPicPr>
        <p:blipFill>
          <a:blip r:embed="rId6"/>
          <a:stretch>
            <a:fillRect/>
          </a:stretch>
        </p:blipFill>
        <p:spPr>
          <a:xfrm>
            <a:off x="-304800" y="5303917"/>
            <a:ext cx="10287000" cy="1114007"/>
          </a:xfrm>
          <a:prstGeom prst="rect">
            <a:avLst/>
          </a:prstGeom>
        </p:spPr>
      </p:pic>
    </p:spTree>
    <p:custDataLst>
      <p:tags r:id="rId1"/>
    </p:custDataLst>
    <p:extLst>
      <p:ext uri="{BB962C8B-B14F-4D97-AF65-F5344CB8AC3E}">
        <p14:creationId xmlns:p14="http://schemas.microsoft.com/office/powerpoint/2010/main" val="1975513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Learning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73869" y="1315862"/>
                <a:ext cx="7886700" cy="3684600"/>
              </a:xfrm>
            </p:spPr>
            <p:txBody>
              <a:bodyPr>
                <a:normAutofit/>
              </a:bodyPr>
              <a:lstStyle/>
              <a:p>
                <a:r>
                  <a:rPr lang="en-US" dirty="0" smtClean="0"/>
                  <a:t>An iterative algorithm where ideal points related parameters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and topic model related parameters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oMath>
                </a14:m>
                <a:r>
                  <a:rPr lang="en-US" dirty="0" smtClean="0"/>
                  <a:t>) enhance each other.</a:t>
                </a:r>
              </a:p>
              <a:p>
                <a:pPr lvl="1"/>
                <a:r>
                  <a:rPr lang="en-US" dirty="0" smtClean="0"/>
                  <a:t>Step 1: Update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given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oMath>
                </a14:m>
                <a:endParaRPr lang="en-US" dirty="0" smtClean="0"/>
              </a:p>
              <a:p>
                <a:pPr lvl="2"/>
                <a:r>
                  <a:rPr lang="en-US" dirty="0" smtClean="0"/>
                  <a:t>Gradient descent</a:t>
                </a:r>
              </a:p>
              <a:p>
                <a:pPr lvl="1"/>
                <a:r>
                  <a:rPr lang="en-US" dirty="0" smtClean="0"/>
                  <a:t>Step 2: Update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oMath>
                </a14:m>
                <a:r>
                  <a:rPr lang="en-US" dirty="0" smtClean="0"/>
                  <a:t> given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pPr lvl="2"/>
                <a:r>
                  <a:rPr lang="en-US" dirty="0" smtClean="0"/>
                  <a:t>Follow the idea of expectation-maximization (EM) algorithm: maximize a lower bound of the objective function in each iteration</a:t>
                </a:r>
              </a:p>
              <a:p>
                <a:pPr lvl="2"/>
                <a:endParaRPr lang="en-US" b="0" dirty="0" smtClean="0"/>
              </a:p>
              <a:p>
                <a:pPr lvl="2"/>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73869" y="1315862"/>
                <a:ext cx="7886700" cy="3684600"/>
              </a:xfrm>
              <a:blipFill rotWithShape="0">
                <a:blip r:embed="rId3"/>
                <a:stretch>
                  <a:fillRect l="-1160" t="-1821"/>
                </a:stretch>
              </a:blipFill>
            </p:spPr>
            <p:txBody>
              <a:bodyPr/>
              <a:lstStyle/>
              <a:p>
                <a:r>
                  <a:rPr lang="en-US">
                    <a:noFill/>
                  </a:rPr>
                  <a:t> </a:t>
                </a:r>
              </a:p>
            </p:txBody>
          </p:sp>
        </mc:Fallback>
      </mc:AlternateContent>
      <p:pic>
        <p:nvPicPr>
          <p:cNvPr id="12" name="图片 11"/>
          <p:cNvPicPr>
            <a:picLocks noChangeAspect="1"/>
          </p:cNvPicPr>
          <p:nvPr/>
        </p:nvPicPr>
        <p:blipFill>
          <a:blip r:embed="rId4"/>
          <a:stretch>
            <a:fillRect/>
          </a:stretch>
        </p:blipFill>
        <p:spPr>
          <a:xfrm>
            <a:off x="2819400" y="4495800"/>
            <a:ext cx="3276600" cy="2254930"/>
          </a:xfrm>
          <a:prstGeom prst="rect">
            <a:avLst/>
          </a:prstGeom>
        </p:spPr>
      </p:pic>
      <p:sp>
        <p:nvSpPr>
          <p:cNvPr id="4" name="灯片编号占位符 3"/>
          <p:cNvSpPr>
            <a:spLocks noGrp="1"/>
          </p:cNvSpPr>
          <p:nvPr>
            <p:ph type="sldNum" sz="quarter" idx="12"/>
          </p:nvPr>
        </p:nvSpPr>
        <p:spPr/>
        <p:txBody>
          <a:bodyPr/>
          <a:lstStyle/>
          <a:p>
            <a:fld id="{C92890E7-3E09-4C8F-8FB5-7796A1CB462C}" type="slidenum">
              <a:rPr lang="en-US" smtClean="0"/>
              <a:t>52</a:t>
            </a:fld>
            <a:endParaRPr lang="en-US"/>
          </a:p>
        </p:txBody>
      </p:sp>
    </p:spTree>
    <p:extLst>
      <p:ext uri="{BB962C8B-B14F-4D97-AF65-F5344CB8AC3E}">
        <p14:creationId xmlns:p14="http://schemas.microsoft.com/office/powerpoint/2010/main" val="2087069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Learning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lvl="2"/>
                <a:r>
                  <a:rPr lang="en-US" dirty="0" smtClean="0"/>
                  <a:t>Update </a:t>
                </a:r>
                <a14:m>
                  <m:oMath xmlns:m="http://schemas.openxmlformats.org/officeDocument/2006/math">
                    <m:r>
                      <a:rPr lang="en-US" i="1">
                        <a:latin typeface="Cambria Math" panose="02040503050406030204" pitchFamily="18" charset="0"/>
                      </a:rPr>
                      <m:t>𝜃</m:t>
                    </m:r>
                  </m:oMath>
                </a14:m>
                <a:r>
                  <a:rPr lang="en-US" dirty="0"/>
                  <a:t>: A nonlinear constrained optimization problem. </a:t>
                </a:r>
              </a:p>
              <a:p>
                <a:pPr marL="685800" lvl="2" indent="0">
                  <a:buNone/>
                </a:pPr>
                <a:r>
                  <a:rPr lang="en-US" dirty="0"/>
                  <a:t> </a:t>
                </a:r>
                <a:r>
                  <a:rPr lang="en-US" dirty="0" smtClean="0"/>
                  <a:t>Remove </a:t>
                </a:r>
                <a:r>
                  <a:rPr lang="en-US" dirty="0"/>
                  <a:t>the constraints by a logistic function based transformation</a:t>
                </a:r>
                <a:r>
                  <a:rPr lang="en-US" dirty="0" smtClean="0"/>
                  <a:t>:</a:t>
                </a:r>
              </a:p>
              <a:p>
                <a:pPr marL="685800" lvl="2" indent="0">
                  <a:buNone/>
                </a:pPr>
                <a:endParaRPr lang="en-US" dirty="0"/>
              </a:p>
              <a:p>
                <a:pPr marL="685800" lvl="2" indent="0">
                  <a:buNone/>
                </a:pPr>
                <a:endParaRPr lang="en-US" dirty="0" smtClean="0"/>
              </a:p>
              <a:p>
                <a:pPr marL="685800" lvl="2" indent="0">
                  <a:buNone/>
                </a:pPr>
                <a:endParaRPr lang="en-US" dirty="0"/>
              </a:p>
              <a:p>
                <a:pPr marL="685800" lvl="2" indent="0">
                  <a:buNone/>
                </a:pPr>
                <a:endParaRPr lang="en-US" dirty="0"/>
              </a:p>
              <a:p>
                <a:pPr marL="685800" lvl="2" indent="0">
                  <a:buNone/>
                </a:pPr>
                <a:r>
                  <a:rPr lang="en-US" dirty="0"/>
                  <a:t> </a:t>
                </a:r>
                <a:r>
                  <a:rPr lang="en-US" dirty="0" smtClean="0"/>
                  <a:t>and update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𝑑𝑘</m:t>
                        </m:r>
                      </m:sub>
                    </m:sSub>
                  </m:oMath>
                </a14:m>
                <a:r>
                  <a:rPr lang="en-US" dirty="0" smtClean="0"/>
                  <a:t> using gradient descent.</a:t>
                </a:r>
              </a:p>
              <a:p>
                <a:pPr lvl="2"/>
                <a:r>
                  <a:rPr lang="en-US" dirty="0" smtClean="0"/>
                  <a:t>Update </a:t>
                </a:r>
                <a14:m>
                  <m:oMath xmlns:m="http://schemas.openxmlformats.org/officeDocument/2006/math">
                    <m:r>
                      <a:rPr lang="en-US" b="0" i="1" smtClean="0">
                        <a:latin typeface="Cambria Math" panose="02040503050406030204" pitchFamily="18" charset="0"/>
                      </a:rPr>
                      <m:t>𝛽</m:t>
                    </m:r>
                  </m:oMath>
                </a14:m>
                <a:r>
                  <a:rPr lang="en-US" dirty="0" smtClean="0"/>
                  <a:t>:</a:t>
                </a:r>
              </a:p>
              <a:p>
                <a:pPr marL="685800" lvl="2" indent="0">
                  <a:buNone/>
                </a:pPr>
                <a:r>
                  <a:rPr lang="en-US" dirty="0" smtClean="0"/>
                  <a:t>Since </a:t>
                </a:r>
                <a14:m>
                  <m:oMath xmlns:m="http://schemas.openxmlformats.org/officeDocument/2006/math">
                    <m:r>
                      <a:rPr lang="en-US" b="0" i="1" smtClean="0">
                        <a:latin typeface="Cambria Math" panose="02040503050406030204" pitchFamily="18" charset="0"/>
                      </a:rPr>
                      <m:t>𝛽</m:t>
                    </m:r>
                  </m:oMath>
                </a14:m>
                <a:r>
                  <a:rPr lang="en-US" dirty="0" smtClean="0"/>
                  <a:t> only appears in the topic model part, we use the same updating rule as in PLSA:</a:t>
                </a:r>
              </a:p>
              <a:p>
                <a:pPr marL="685800" lvl="2" indent="0">
                  <a:buNone/>
                </a:pPr>
                <a:endParaRPr lang="en-US" dirty="0" smtClean="0"/>
              </a:p>
              <a:p>
                <a:pPr marL="685800" lvl="2" indent="0" algn="ctr">
                  <a:buNone/>
                </a:pPr>
                <a:r>
                  <a:rPr lang="en-US" dirty="0" smtClean="0"/>
                  <a:t>where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t="-686"/>
                </a:stretch>
              </a:blipFill>
            </p:spPr>
            <p:txBody>
              <a:bodyPr/>
              <a:lstStyle/>
              <a:p>
                <a:r>
                  <a:rPr lang="en-US">
                    <a:noFill/>
                  </a:rPr>
                  <a:t> </a:t>
                </a:r>
              </a:p>
            </p:txBody>
          </p:sp>
        </mc:Fallback>
      </mc:AlternateContent>
      <p:grpSp>
        <p:nvGrpSpPr>
          <p:cNvPr id="4" name="组合 3"/>
          <p:cNvGrpSpPr/>
          <p:nvPr/>
        </p:nvGrpSpPr>
        <p:grpSpPr>
          <a:xfrm>
            <a:off x="1936065" y="1828800"/>
            <a:ext cx="4998135" cy="1600200"/>
            <a:chOff x="2447778" y="4923693"/>
            <a:chExt cx="5964702" cy="1468821"/>
          </a:xfrm>
        </p:grpSpPr>
        <p:grpSp>
          <p:nvGrpSpPr>
            <p:cNvPr id="5" name="组合 4"/>
            <p:cNvGrpSpPr/>
            <p:nvPr/>
          </p:nvGrpSpPr>
          <p:grpSpPr>
            <a:xfrm>
              <a:off x="3235569" y="4923693"/>
              <a:ext cx="5176911" cy="1468821"/>
              <a:chOff x="5345723" y="4543865"/>
              <a:chExt cx="5176911" cy="1468821"/>
            </a:xfrm>
          </p:grpSpPr>
          <mc:AlternateContent xmlns:mc="http://schemas.openxmlformats.org/markup-compatibility/2006" xmlns:a14="http://schemas.microsoft.com/office/drawing/2010/main">
            <mc:Choice Requires="a14">
              <p:sp>
                <p:nvSpPr>
                  <p:cNvPr id="8" name="文本框 7"/>
                  <p:cNvSpPr txBox="1"/>
                  <p:nvPr/>
                </p:nvSpPr>
                <p:spPr>
                  <a:xfrm>
                    <a:off x="5345723" y="4543865"/>
                    <a:ext cx="2912011" cy="7455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350" i="1">
                                  <a:latin typeface="Cambria Math" panose="02040503050406030204" pitchFamily="18" charset="0"/>
                                </a:rPr>
                              </m:ctrlPr>
                            </m:fPr>
                            <m:num>
                              <m:sSup>
                                <m:sSupPr>
                                  <m:ctrlPr>
                                    <a:rPr lang="en-US" sz="1350" i="1">
                                      <a:latin typeface="Cambria Math" panose="02040503050406030204" pitchFamily="18" charset="0"/>
                                    </a:rPr>
                                  </m:ctrlPr>
                                </m:sSupPr>
                                <m:e>
                                  <m:r>
                                    <a:rPr lang="en-US" sz="1350" i="1">
                                      <a:latin typeface="Cambria Math" panose="02040503050406030204" pitchFamily="18" charset="0"/>
                                    </a:rPr>
                                    <m:t>𝑒</m:t>
                                  </m:r>
                                </m:e>
                                <m:sup>
                                  <m:sSub>
                                    <m:sSubPr>
                                      <m:ctrlPr>
                                        <a:rPr lang="en-US" sz="1350" i="1">
                                          <a:latin typeface="Cambria Math" panose="02040503050406030204" pitchFamily="18" charset="0"/>
                                        </a:rPr>
                                      </m:ctrlPr>
                                    </m:sSubPr>
                                    <m:e>
                                      <m:r>
                                        <a:rPr lang="en-US" sz="1350" i="1">
                                          <a:latin typeface="Cambria Math" panose="02040503050406030204" pitchFamily="18" charset="0"/>
                                        </a:rPr>
                                        <m:t>𝜇</m:t>
                                      </m:r>
                                    </m:e>
                                    <m:sub>
                                      <m:r>
                                        <a:rPr lang="en-US" sz="1350" i="1">
                                          <a:latin typeface="Cambria Math" panose="02040503050406030204" pitchFamily="18" charset="0"/>
                                        </a:rPr>
                                        <m:t>𝑑𝑘</m:t>
                                      </m:r>
                                    </m:sub>
                                  </m:sSub>
                                </m:sup>
                              </m:sSup>
                            </m:num>
                            <m:den>
                              <m:r>
                                <a:rPr lang="en-US" sz="1350" i="1">
                                  <a:latin typeface="Cambria Math" panose="02040503050406030204" pitchFamily="18" charset="0"/>
                                </a:rPr>
                                <m:t>1+</m:t>
                              </m:r>
                              <m:nary>
                                <m:naryPr>
                                  <m:chr m:val="∑"/>
                                  <m:limLoc m:val="subSup"/>
                                  <m:ctrlPr>
                                    <a:rPr lang="en-US" sz="1350" i="1">
                                      <a:latin typeface="Cambria Math" panose="02040503050406030204" pitchFamily="18" charset="0"/>
                                    </a:rPr>
                                  </m:ctrlPr>
                                </m:naryPr>
                                <m:sub>
                                  <m:sSup>
                                    <m:sSupPr>
                                      <m:ctrlPr>
                                        <a:rPr lang="en-US" sz="1350" i="1">
                                          <a:latin typeface="Cambria Math" panose="02040503050406030204" pitchFamily="18" charset="0"/>
                                        </a:rPr>
                                      </m:ctrlPr>
                                    </m:sSupPr>
                                    <m:e>
                                      <m:r>
                                        <m:rPr>
                                          <m:brk m:alnAt="25"/>
                                        </m:rPr>
                                        <a:rPr lang="en-US" sz="1350" i="1">
                                          <a:latin typeface="Cambria Math" panose="02040503050406030204" pitchFamily="18" charset="0"/>
                                        </a:rPr>
                                        <m:t>𝑘</m:t>
                                      </m:r>
                                    </m:e>
                                    <m:sup>
                                      <m:r>
                                        <a:rPr lang="en-US" sz="1350" i="1">
                                          <a:latin typeface="Cambria Math" panose="02040503050406030204" pitchFamily="18" charset="0"/>
                                        </a:rPr>
                                        <m:t>′</m:t>
                                      </m:r>
                                    </m:sup>
                                  </m:sSup>
                                  <m:r>
                                    <m:rPr>
                                      <m:brk m:alnAt="25"/>
                                    </m:rPr>
                                    <a:rPr lang="en-US" sz="1350" i="1">
                                      <a:latin typeface="Cambria Math" panose="02040503050406030204" pitchFamily="18" charset="0"/>
                                    </a:rPr>
                                    <m:t>=</m:t>
                                  </m:r>
                                  <m:r>
                                    <a:rPr lang="en-US" sz="1350" i="1">
                                      <a:latin typeface="Cambria Math" panose="02040503050406030204" pitchFamily="18" charset="0"/>
                                    </a:rPr>
                                    <m:t>1</m:t>
                                  </m:r>
                                </m:sub>
                                <m:sup>
                                  <m:r>
                                    <a:rPr lang="en-US" sz="1350" i="1">
                                      <a:latin typeface="Cambria Math" panose="02040503050406030204" pitchFamily="18" charset="0"/>
                                    </a:rPr>
                                    <m:t>𝐾</m:t>
                                  </m:r>
                                  <m:r>
                                    <a:rPr lang="en-US" sz="1350" i="1">
                                      <a:latin typeface="Cambria Math" panose="02040503050406030204" pitchFamily="18" charset="0"/>
                                    </a:rPr>
                                    <m:t>−1</m:t>
                                  </m:r>
                                </m:sup>
                                <m:e>
                                  <m:sSup>
                                    <m:sSupPr>
                                      <m:ctrlPr>
                                        <a:rPr lang="en-US" sz="1350" i="1">
                                          <a:latin typeface="Cambria Math" panose="02040503050406030204" pitchFamily="18" charset="0"/>
                                        </a:rPr>
                                      </m:ctrlPr>
                                    </m:sSupPr>
                                    <m:e>
                                      <m:r>
                                        <a:rPr lang="en-US" sz="1350" i="1">
                                          <a:latin typeface="Cambria Math" panose="02040503050406030204" pitchFamily="18" charset="0"/>
                                        </a:rPr>
                                        <m:t>𝑒</m:t>
                                      </m:r>
                                    </m:e>
                                    <m:sup>
                                      <m:sSub>
                                        <m:sSubPr>
                                          <m:ctrlPr>
                                            <a:rPr lang="en-US" sz="1350" i="1">
                                              <a:latin typeface="Cambria Math" panose="02040503050406030204" pitchFamily="18" charset="0"/>
                                            </a:rPr>
                                          </m:ctrlPr>
                                        </m:sSubPr>
                                        <m:e>
                                          <m:r>
                                            <a:rPr lang="en-US" sz="1350" i="1">
                                              <a:latin typeface="Cambria Math" panose="02040503050406030204" pitchFamily="18" charset="0"/>
                                            </a:rPr>
                                            <m:t>𝜇</m:t>
                                          </m:r>
                                        </m:e>
                                        <m:sub>
                                          <m:r>
                                            <a:rPr lang="en-US" sz="1350" i="1">
                                              <a:latin typeface="Cambria Math" panose="02040503050406030204" pitchFamily="18" charset="0"/>
                                            </a:rPr>
                                            <m:t>𝑑𝑘</m:t>
                                          </m:r>
                                          <m:r>
                                            <a:rPr lang="en-US" sz="1350" i="1">
                                              <a:latin typeface="Cambria Math" panose="02040503050406030204" pitchFamily="18" charset="0"/>
                                            </a:rPr>
                                            <m:t>′</m:t>
                                          </m:r>
                                        </m:sub>
                                      </m:sSub>
                                    </m:sup>
                                  </m:sSup>
                                </m:e>
                              </m:nary>
                            </m:den>
                          </m:f>
                        </m:oMath>
                      </m:oMathPara>
                    </a14:m>
                    <a:endParaRPr lang="en-US" sz="1350" dirty="0"/>
                  </a:p>
                </p:txBody>
              </p:sp>
            </mc:Choice>
            <mc:Fallback xmlns="">
              <p:sp>
                <p:nvSpPr>
                  <p:cNvPr id="8" name="文本框 7"/>
                  <p:cNvSpPr txBox="1">
                    <a:spLocks noRot="1" noChangeAspect="1" noMove="1" noResize="1" noEditPoints="1" noAdjustHandles="1" noChangeArrowheads="1" noChangeShapeType="1" noTextEdit="1"/>
                  </p:cNvSpPr>
                  <p:nvPr/>
                </p:nvSpPr>
                <p:spPr>
                  <a:xfrm>
                    <a:off x="5345723" y="4543865"/>
                    <a:ext cx="2912011" cy="745503"/>
                  </a:xfrm>
                  <a:prstGeom prst="rect">
                    <a:avLst/>
                  </a:prstGeom>
                  <a:blipFill rotWithShape="0">
                    <a:blip r:embed="rId4"/>
                    <a:stretch>
                      <a:fillRect t="-8271" b="-29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345723" y="5278297"/>
                    <a:ext cx="2912011" cy="7343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350" i="1">
                                  <a:latin typeface="Cambria Math" panose="02040503050406030204" pitchFamily="18" charset="0"/>
                                </a:rPr>
                              </m:ctrlPr>
                            </m:fPr>
                            <m:num>
                              <m:r>
                                <a:rPr lang="en-US" sz="1350" i="1">
                                  <a:latin typeface="Cambria Math" panose="02040503050406030204" pitchFamily="18" charset="0"/>
                                </a:rPr>
                                <m:t>1</m:t>
                              </m:r>
                            </m:num>
                            <m:den>
                              <m:r>
                                <a:rPr lang="en-US" sz="1350" i="1">
                                  <a:latin typeface="Cambria Math" panose="02040503050406030204" pitchFamily="18" charset="0"/>
                                </a:rPr>
                                <m:t>1+</m:t>
                              </m:r>
                              <m:nary>
                                <m:naryPr>
                                  <m:chr m:val="∑"/>
                                  <m:limLoc m:val="subSup"/>
                                  <m:ctrlPr>
                                    <a:rPr lang="en-US" sz="1350" i="1">
                                      <a:latin typeface="Cambria Math" panose="02040503050406030204" pitchFamily="18" charset="0"/>
                                    </a:rPr>
                                  </m:ctrlPr>
                                </m:naryPr>
                                <m:sub>
                                  <m:sSup>
                                    <m:sSupPr>
                                      <m:ctrlPr>
                                        <a:rPr lang="en-US" sz="1350" i="1">
                                          <a:latin typeface="Cambria Math" panose="02040503050406030204" pitchFamily="18" charset="0"/>
                                        </a:rPr>
                                      </m:ctrlPr>
                                    </m:sSupPr>
                                    <m:e>
                                      <m:r>
                                        <m:rPr>
                                          <m:brk m:alnAt="25"/>
                                        </m:rPr>
                                        <a:rPr lang="en-US" sz="1350" i="1">
                                          <a:latin typeface="Cambria Math" panose="02040503050406030204" pitchFamily="18" charset="0"/>
                                        </a:rPr>
                                        <m:t>𝑘</m:t>
                                      </m:r>
                                    </m:e>
                                    <m:sup>
                                      <m:r>
                                        <a:rPr lang="en-US" sz="1350" i="1">
                                          <a:latin typeface="Cambria Math" panose="02040503050406030204" pitchFamily="18" charset="0"/>
                                        </a:rPr>
                                        <m:t>′</m:t>
                                      </m:r>
                                    </m:sup>
                                  </m:sSup>
                                  <m:r>
                                    <m:rPr>
                                      <m:brk m:alnAt="25"/>
                                    </m:rPr>
                                    <a:rPr lang="en-US" sz="1350" i="1">
                                      <a:latin typeface="Cambria Math" panose="02040503050406030204" pitchFamily="18" charset="0"/>
                                    </a:rPr>
                                    <m:t>=</m:t>
                                  </m:r>
                                  <m:r>
                                    <a:rPr lang="en-US" sz="1350" i="1">
                                      <a:latin typeface="Cambria Math" panose="02040503050406030204" pitchFamily="18" charset="0"/>
                                    </a:rPr>
                                    <m:t>1</m:t>
                                  </m:r>
                                </m:sub>
                                <m:sup>
                                  <m:r>
                                    <a:rPr lang="en-US" sz="1350" i="1">
                                      <a:latin typeface="Cambria Math" panose="02040503050406030204" pitchFamily="18" charset="0"/>
                                    </a:rPr>
                                    <m:t>𝐾</m:t>
                                  </m:r>
                                  <m:r>
                                    <a:rPr lang="en-US" sz="1350" i="1">
                                      <a:latin typeface="Cambria Math" panose="02040503050406030204" pitchFamily="18" charset="0"/>
                                    </a:rPr>
                                    <m:t>−1</m:t>
                                  </m:r>
                                </m:sup>
                                <m:e>
                                  <m:sSup>
                                    <m:sSupPr>
                                      <m:ctrlPr>
                                        <a:rPr lang="en-US" sz="1350" i="1">
                                          <a:latin typeface="Cambria Math" panose="02040503050406030204" pitchFamily="18" charset="0"/>
                                        </a:rPr>
                                      </m:ctrlPr>
                                    </m:sSupPr>
                                    <m:e>
                                      <m:r>
                                        <a:rPr lang="en-US" sz="1350" i="1">
                                          <a:latin typeface="Cambria Math" panose="02040503050406030204" pitchFamily="18" charset="0"/>
                                        </a:rPr>
                                        <m:t>𝑒</m:t>
                                      </m:r>
                                    </m:e>
                                    <m:sup>
                                      <m:sSub>
                                        <m:sSubPr>
                                          <m:ctrlPr>
                                            <a:rPr lang="en-US" sz="1350" i="1">
                                              <a:latin typeface="Cambria Math" panose="02040503050406030204" pitchFamily="18" charset="0"/>
                                            </a:rPr>
                                          </m:ctrlPr>
                                        </m:sSubPr>
                                        <m:e>
                                          <m:r>
                                            <a:rPr lang="en-US" sz="1350" i="1">
                                              <a:latin typeface="Cambria Math" panose="02040503050406030204" pitchFamily="18" charset="0"/>
                                            </a:rPr>
                                            <m:t>𝜇</m:t>
                                          </m:r>
                                        </m:e>
                                        <m:sub>
                                          <m:r>
                                            <a:rPr lang="en-US" sz="1350" i="1">
                                              <a:latin typeface="Cambria Math" panose="02040503050406030204" pitchFamily="18" charset="0"/>
                                            </a:rPr>
                                            <m:t>𝑑𝑘</m:t>
                                          </m:r>
                                          <m:r>
                                            <a:rPr lang="en-US" sz="1350" i="1">
                                              <a:latin typeface="Cambria Math" panose="02040503050406030204" pitchFamily="18" charset="0"/>
                                            </a:rPr>
                                            <m:t>′</m:t>
                                          </m:r>
                                        </m:sub>
                                      </m:sSub>
                                    </m:sup>
                                  </m:sSup>
                                </m:e>
                              </m:nary>
                            </m:den>
                          </m:f>
                        </m:oMath>
                      </m:oMathPara>
                    </a14:m>
                    <a:endParaRPr lang="en-US" sz="1350" dirty="0"/>
                  </a:p>
                </p:txBody>
              </p:sp>
            </mc:Choice>
            <mc:Fallback xmlns="">
              <p:sp>
                <p:nvSpPr>
                  <p:cNvPr id="9" name="文本框 8"/>
                  <p:cNvSpPr txBox="1">
                    <a:spLocks noRot="1" noChangeAspect="1" noMove="1" noResize="1" noEditPoints="1" noAdjustHandles="1" noChangeArrowheads="1" noChangeShapeType="1" noTextEdit="1"/>
                  </p:cNvSpPr>
                  <p:nvPr/>
                </p:nvSpPr>
                <p:spPr>
                  <a:xfrm>
                    <a:off x="5345723" y="5278297"/>
                    <a:ext cx="2912011" cy="734389"/>
                  </a:xfrm>
                  <a:prstGeom prst="rect">
                    <a:avLst/>
                  </a:prstGeom>
                  <a:blipFill rotWithShape="0">
                    <a:blip r:embed="rId5"/>
                    <a:stretch>
                      <a:fillRect t="-9848" b="-2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7863840" y="4721168"/>
                    <a:ext cx="2658794" cy="400109"/>
                  </a:xfrm>
                  <a:prstGeom prst="rect">
                    <a:avLst/>
                  </a:prstGeom>
                  <a:noFill/>
                </p:spPr>
                <p:txBody>
                  <a:bodyPr wrap="square" rtlCol="0">
                    <a:spAutoFit/>
                  </a:bodyPr>
                  <a:lstStyle/>
                  <a:p>
                    <a:r>
                      <a:rPr lang="en-US" sz="1350" dirty="0"/>
                      <a:t>if </a:t>
                    </a:r>
                    <a14:m>
                      <m:oMath xmlns:m="http://schemas.openxmlformats.org/officeDocument/2006/math">
                        <m:r>
                          <a:rPr lang="en-US" sz="1350" i="1">
                            <a:latin typeface="Cambria Math" panose="02040503050406030204" pitchFamily="18" charset="0"/>
                          </a:rPr>
                          <m:t>1≤</m:t>
                        </m:r>
                        <m:r>
                          <a:rPr lang="en-US" sz="1350" i="1">
                            <a:latin typeface="Cambria Math" panose="02040503050406030204" pitchFamily="18" charset="0"/>
                          </a:rPr>
                          <m:t>𝑘</m:t>
                        </m:r>
                        <m:r>
                          <a:rPr lang="en-US" sz="1350" i="1">
                            <a:latin typeface="Cambria Math" panose="02040503050406030204" pitchFamily="18" charset="0"/>
                          </a:rPr>
                          <m:t>≤</m:t>
                        </m:r>
                        <m:r>
                          <a:rPr lang="en-US" sz="1350" i="1">
                            <a:latin typeface="Cambria Math" panose="02040503050406030204" pitchFamily="18" charset="0"/>
                          </a:rPr>
                          <m:t>𝐾</m:t>
                        </m:r>
                        <m:r>
                          <a:rPr lang="en-US" sz="1350" i="1">
                            <a:latin typeface="Cambria Math" panose="02040503050406030204" pitchFamily="18" charset="0"/>
                          </a:rPr>
                          <m:t>−1</m:t>
                        </m:r>
                      </m:oMath>
                    </a14:m>
                    <a:endParaRPr lang="en-US" sz="1350" dirty="0"/>
                  </a:p>
                </p:txBody>
              </p:sp>
            </mc:Choice>
            <mc:Fallback xmlns="">
              <p:sp>
                <p:nvSpPr>
                  <p:cNvPr id="10" name="文本框 9"/>
                  <p:cNvSpPr txBox="1">
                    <a:spLocks noRot="1" noChangeAspect="1" noMove="1" noResize="1" noEditPoints="1" noAdjustHandles="1" noChangeArrowheads="1" noChangeShapeType="1" noTextEdit="1"/>
                  </p:cNvSpPr>
                  <p:nvPr/>
                </p:nvSpPr>
                <p:spPr>
                  <a:xfrm>
                    <a:off x="7863840" y="4721168"/>
                    <a:ext cx="2658794" cy="400109"/>
                  </a:xfrm>
                  <a:prstGeom prst="rect">
                    <a:avLst/>
                  </a:prstGeom>
                  <a:blipFill rotWithShape="0">
                    <a:blip r:embed="rId6"/>
                    <a:stretch>
                      <a:fillRect l="-546" t="-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7863840" y="5440082"/>
                    <a:ext cx="2658794" cy="400109"/>
                  </a:xfrm>
                  <a:prstGeom prst="rect">
                    <a:avLst/>
                  </a:prstGeom>
                  <a:noFill/>
                </p:spPr>
                <p:txBody>
                  <a:bodyPr wrap="square" rtlCol="0">
                    <a:spAutoFit/>
                  </a:bodyPr>
                  <a:lstStyle/>
                  <a:p>
                    <a:r>
                      <a:rPr lang="en-US" sz="1350" dirty="0"/>
                      <a:t>if </a:t>
                    </a:r>
                    <a14:m>
                      <m:oMath xmlns:m="http://schemas.openxmlformats.org/officeDocument/2006/math">
                        <m:r>
                          <a:rPr lang="en-US" sz="1350" i="1">
                            <a:latin typeface="Cambria Math" panose="02040503050406030204" pitchFamily="18" charset="0"/>
                          </a:rPr>
                          <m:t>𝑘</m:t>
                        </m:r>
                        <m:r>
                          <a:rPr lang="en-US" sz="1350" i="1">
                            <a:latin typeface="Cambria Math" panose="02040503050406030204" pitchFamily="18" charset="0"/>
                          </a:rPr>
                          <m:t>=</m:t>
                        </m:r>
                        <m:r>
                          <a:rPr lang="en-US" sz="1350" i="1">
                            <a:latin typeface="Cambria Math" panose="02040503050406030204" pitchFamily="18" charset="0"/>
                          </a:rPr>
                          <m:t>𝐾</m:t>
                        </m:r>
                      </m:oMath>
                    </a14:m>
                    <a:endParaRPr lang="en-US" sz="135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863840" y="5440082"/>
                    <a:ext cx="2658794" cy="400109"/>
                  </a:xfrm>
                  <a:prstGeom prst="rect">
                    <a:avLst/>
                  </a:prstGeom>
                  <a:blipFill rotWithShape="0">
                    <a:blip r:embed="rId7"/>
                    <a:stretch>
                      <a:fillRect l="-546" t="-138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文本框 5"/>
                <p:cNvSpPr txBox="1"/>
                <p:nvPr/>
              </p:nvSpPr>
              <p:spPr>
                <a:xfrm>
                  <a:off x="2447778" y="5466096"/>
                  <a:ext cx="1814732"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r>
                          <a:rPr lang="en-US" sz="1350" i="1">
                            <a:latin typeface="Cambria Math" panose="02040503050406030204" pitchFamily="18" charset="0"/>
                          </a:rPr>
                          <m:t>=</m:t>
                        </m:r>
                      </m:oMath>
                    </m:oMathPara>
                  </a14:m>
                  <a:endParaRPr lang="en-US" sz="1350" dirty="0"/>
                </a:p>
              </p:txBody>
            </p:sp>
          </mc:Choice>
          <mc:Fallback xmlns="">
            <p:sp>
              <p:nvSpPr>
                <p:cNvPr id="6" name="文本框 5"/>
                <p:cNvSpPr txBox="1">
                  <a:spLocks noRot="1" noChangeAspect="1" noMove="1" noResize="1" noEditPoints="1" noAdjustHandles="1" noChangeArrowheads="1" noChangeShapeType="1" noTextEdit="1"/>
                </p:cNvSpPr>
                <p:nvPr/>
              </p:nvSpPr>
              <p:spPr>
                <a:xfrm>
                  <a:off x="2447778" y="5466096"/>
                  <a:ext cx="1814732" cy="400109"/>
                </a:xfrm>
                <a:prstGeom prst="rect">
                  <a:avLst/>
                </a:prstGeom>
                <a:blipFill rotWithShape="0">
                  <a:blip r:embed="rId8"/>
                  <a:stretch>
                    <a:fillRect/>
                  </a:stretch>
                </a:blipFill>
              </p:spPr>
              <p:txBody>
                <a:bodyPr/>
                <a:lstStyle/>
                <a:p>
                  <a:r>
                    <a:rPr lang="en-US">
                      <a:noFill/>
                    </a:rPr>
                    <a:t> </a:t>
                  </a:r>
                </a:p>
              </p:txBody>
            </p:sp>
          </mc:Fallback>
        </mc:AlternateContent>
        <p:sp>
          <p:nvSpPr>
            <p:cNvPr id="7" name="左大括号 6"/>
            <p:cNvSpPr/>
            <p:nvPr/>
          </p:nvSpPr>
          <p:spPr>
            <a:xfrm>
              <a:off x="3770141" y="5086927"/>
              <a:ext cx="84406" cy="12605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pic>
        <p:nvPicPr>
          <p:cNvPr id="13" name="图片 12"/>
          <p:cNvPicPr>
            <a:picLocks noChangeAspect="1"/>
          </p:cNvPicPr>
          <p:nvPr/>
        </p:nvPicPr>
        <p:blipFill>
          <a:blip r:embed="rId9"/>
          <a:stretch>
            <a:fillRect/>
          </a:stretch>
        </p:blipFill>
        <p:spPr>
          <a:xfrm>
            <a:off x="992140" y="4898802"/>
            <a:ext cx="3180690" cy="663797"/>
          </a:xfrm>
          <a:prstGeom prst="rect">
            <a:avLst/>
          </a:prstGeom>
        </p:spPr>
      </p:pic>
      <p:pic>
        <p:nvPicPr>
          <p:cNvPr id="14" name="图片 13"/>
          <p:cNvPicPr>
            <a:picLocks noChangeAspect="1"/>
          </p:cNvPicPr>
          <p:nvPr/>
        </p:nvPicPr>
        <p:blipFill>
          <a:blip r:embed="rId10"/>
          <a:stretch>
            <a:fillRect/>
          </a:stretch>
        </p:blipFill>
        <p:spPr>
          <a:xfrm>
            <a:off x="5410200" y="4953000"/>
            <a:ext cx="2973280" cy="709109"/>
          </a:xfrm>
          <a:prstGeom prst="rect">
            <a:avLst/>
          </a:prstGeom>
        </p:spPr>
      </p:pic>
      <p:sp>
        <p:nvSpPr>
          <p:cNvPr id="12" name="灯片编号占位符 11"/>
          <p:cNvSpPr>
            <a:spLocks noGrp="1"/>
          </p:cNvSpPr>
          <p:nvPr>
            <p:ph type="sldNum" sz="quarter" idx="12"/>
          </p:nvPr>
        </p:nvSpPr>
        <p:spPr/>
        <p:txBody>
          <a:bodyPr/>
          <a:lstStyle/>
          <a:p>
            <a:fld id="{C92890E7-3E09-4C8F-8FB5-7796A1CB462C}" type="slidenum">
              <a:rPr lang="en-US" smtClean="0"/>
              <a:t>53</a:t>
            </a:fld>
            <a:endParaRPr lang="en-US"/>
          </a:p>
        </p:txBody>
      </p:sp>
    </p:spTree>
    <p:extLst>
      <p:ext uri="{BB962C8B-B14F-4D97-AF65-F5344CB8AC3E}">
        <p14:creationId xmlns:p14="http://schemas.microsoft.com/office/powerpoint/2010/main" val="954457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Description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Dataset:</a:t>
                </a:r>
              </a:p>
              <a:p>
                <a:pPr lvl="1"/>
                <a:r>
                  <a:rPr lang="en-US" dirty="0" smtClean="0"/>
                  <a:t>U.S. House and Senate roll call data in the years between 1990 and 2013</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smtClean="0"/>
              </a:p>
              <a:p>
                <a:pPr lvl="2"/>
                <a:r>
                  <a:rPr lang="en-US" dirty="0" smtClean="0"/>
                  <a:t>1,540 legislators</a:t>
                </a:r>
              </a:p>
              <a:p>
                <a:pPr lvl="2"/>
                <a:r>
                  <a:rPr lang="en-US" dirty="0" smtClean="0"/>
                  <a:t>7,162 bills</a:t>
                </a:r>
              </a:p>
              <a:p>
                <a:pPr lvl="2"/>
                <a:r>
                  <a:rPr lang="en-US" dirty="0" smtClean="0"/>
                  <a:t>2,780,453 votes (80% are “YEA”)</a:t>
                </a:r>
              </a:p>
              <a:p>
                <a:pPr lvl="1"/>
                <a:r>
                  <a:rPr lang="en-US" dirty="0" smtClean="0"/>
                  <a:t>Keep the latest version of a bill if there are multiple versions.</a:t>
                </a:r>
              </a:p>
              <a:p>
                <a:pPr lvl="1"/>
                <a:r>
                  <a:rPr lang="en-US" dirty="0" smtClean="0"/>
                  <a:t>Randomly select 90% of the votes as training and 10% as testing.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37" t="-1257" r="-1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527539" y="5489972"/>
                <a:ext cx="7617655" cy="311432"/>
              </a:xfrm>
              <a:prstGeom prst="rect">
                <a:avLst/>
              </a:prstGeom>
              <a:noFill/>
            </p:spPr>
            <p:txBody>
              <a:bodyPr wrap="square" rtlCol="0">
                <a:spAutoFit/>
              </a:bodyPr>
              <a:lstStyle/>
              <a:p>
                <a14:m>
                  <m:oMath xmlns:m="http://schemas.openxmlformats.org/officeDocument/2006/math">
                    <m:sSup>
                      <m:sSupPr>
                        <m:ctrlPr>
                          <a:rPr lang="en-US" sz="1350" i="1">
                            <a:latin typeface="Cambria Math" panose="02040503050406030204" pitchFamily="18" charset="0"/>
                          </a:rPr>
                        </m:ctrlPr>
                      </m:sSupPr>
                      <m:e/>
                      <m:sup>
                        <m:r>
                          <a:rPr lang="en-US" sz="1350" i="1">
                            <a:latin typeface="Cambria Math" panose="02040503050406030204" pitchFamily="18" charset="0"/>
                          </a:rPr>
                          <m:t>∗</m:t>
                        </m:r>
                      </m:sup>
                    </m:sSup>
                  </m:oMath>
                </a14:m>
                <a:r>
                  <a:rPr lang="en-US" sz="1350" dirty="0"/>
                  <a:t> Downloaded from http://thomas.loc.gov/home/rollcallvotes.html</a:t>
                </a:r>
              </a:p>
            </p:txBody>
          </p:sp>
        </mc:Choice>
        <mc:Fallback xmlns="">
          <p:sp>
            <p:nvSpPr>
              <p:cNvPr id="4" name="文本框 3"/>
              <p:cNvSpPr txBox="1">
                <a:spLocks noRot="1" noChangeAspect="1" noMove="1" noResize="1" noEditPoints="1" noAdjustHandles="1" noChangeArrowheads="1" noChangeShapeType="1" noTextEdit="1"/>
              </p:cNvSpPr>
              <p:nvPr/>
            </p:nvSpPr>
            <p:spPr>
              <a:xfrm>
                <a:off x="527539" y="5489972"/>
                <a:ext cx="7617655" cy="311432"/>
              </a:xfrm>
              <a:prstGeom prst="rect">
                <a:avLst/>
              </a:prstGeom>
              <a:blipFill rotWithShape="0">
                <a:blip r:embed="rId3"/>
                <a:stretch>
                  <a:fillRect b="-19608"/>
                </a:stretch>
              </a:blipFill>
            </p:spPr>
            <p:txBody>
              <a:bodyPr/>
              <a:lstStyle/>
              <a:p>
                <a:r>
                  <a:rPr lang="en-US">
                    <a:noFill/>
                  </a:rPr>
                  <a:t> </a:t>
                </a:r>
              </a:p>
            </p:txBody>
          </p:sp>
        </mc:Fallback>
      </mc:AlternateContent>
      <p:sp>
        <p:nvSpPr>
          <p:cNvPr id="5" name="灯片编号占位符 4"/>
          <p:cNvSpPr>
            <a:spLocks noGrp="1"/>
          </p:cNvSpPr>
          <p:nvPr>
            <p:ph type="sldNum" sz="quarter" idx="12"/>
          </p:nvPr>
        </p:nvSpPr>
        <p:spPr/>
        <p:txBody>
          <a:bodyPr/>
          <a:lstStyle/>
          <a:p>
            <a:fld id="{C92890E7-3E09-4C8F-8FB5-7796A1CB462C}" type="slidenum">
              <a:rPr lang="en-US" smtClean="0"/>
              <a:t>54</a:t>
            </a:fld>
            <a:endParaRPr lang="en-US"/>
          </a:p>
        </p:txBody>
      </p:sp>
    </p:spTree>
    <p:extLst>
      <p:ext uri="{BB962C8B-B14F-4D97-AF65-F5344CB8AC3E}">
        <p14:creationId xmlns:p14="http://schemas.microsoft.com/office/powerpoint/2010/main" val="3116908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 Measures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i="1" dirty="0" smtClean="0"/>
                  <a:t>Root mean square error (RMSE)</a:t>
                </a:r>
                <a:r>
                  <a:rPr lang="en-US" dirty="0" smtClean="0"/>
                  <a:t> between the predicted vote score and the ground truth</a:t>
                </a:r>
              </a:p>
              <a:p>
                <a:pPr marL="342900" lvl="1" indent="0">
                  <a:buNone/>
                </a:pPr>
                <a:r>
                  <a:rPr lang="en-US" dirty="0" smtClean="0"/>
                  <a:t>RMSE =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ea typeface="Cambria Math" panose="02040503050406030204" pitchFamily="18" charset="0"/>
                                  </a:rPr>
                                  <m:t>≠0</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d>
                                      </m:e>
                                    </m:d>
                                  </m:e>
                                  <m:sup>
                                    <m:r>
                                      <a:rPr lang="en-US" b="0" i="1" smtClean="0">
                                        <a:latin typeface="Cambria Math" panose="02040503050406030204" pitchFamily="18" charset="0"/>
                                      </a:rPr>
                                      <m:t>2</m:t>
                                    </m:r>
                                  </m:sup>
                                </m:sSup>
                              </m:e>
                            </m:nary>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𝑉</m:t>
                                </m:r>
                              </m:sub>
                            </m:sSub>
                          </m:den>
                        </m:f>
                      </m:e>
                    </m:rad>
                  </m:oMath>
                </a14:m>
                <a:endParaRPr lang="en-US" dirty="0" smtClean="0"/>
              </a:p>
              <a:p>
                <a:r>
                  <a:rPr lang="en-US" i="1" dirty="0" smtClean="0"/>
                  <a:t>Accuracy</a:t>
                </a:r>
                <a:r>
                  <a:rPr lang="en-US" dirty="0" smtClean="0"/>
                  <a:t> of correctly predicted votes (using 0.5 as a threshold for the predicted accuracy)</a:t>
                </a:r>
              </a:p>
              <a:p>
                <a:pPr marL="342900" lvl="1" indent="0">
                  <a:buNone/>
                </a:pPr>
                <a:r>
                  <a:rPr lang="en-US" dirty="0" smtClean="0"/>
                  <a:t>Accuracy = </a:t>
                </a:r>
                <a14:m>
                  <m:oMath xmlns:m="http://schemas.openxmlformats.org/officeDocument/2006/math">
                    <m:f>
                      <m:fPr>
                        <m:ctrlPr>
                          <a:rPr lang="en-US"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𝑑</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=1</m:t>
                                        </m:r>
                                      </m:e>
                                    </m:d>
                                    <m:r>
                                      <a:rPr lang="en-US" i="1">
                                        <a:latin typeface="Cambria Math" panose="02040503050406030204" pitchFamily="18" charset="0"/>
                                      </a:rPr>
                                      <m:t>&gt;0.5 &amp;&amp;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=1</m:t>
                                    </m:r>
                                  </m:e>
                                </m:d>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=1</m:t>
                                        </m:r>
                                      </m:e>
                                    </m:d>
                                    <m:r>
                                      <a:rPr lang="en-US" i="1">
                                        <a:latin typeface="Cambria Math" panose="02040503050406030204" pitchFamily="18" charset="0"/>
                                      </a:rPr>
                                      <m:t>&lt;0.5 &amp;&amp;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=−1</m:t>
                                    </m:r>
                                  </m:e>
                                </m:d>
                              </m:sub>
                            </m:sSub>
                            <m:r>
                              <a:rPr lang="en-US" i="1">
                                <a:latin typeface="Cambria Math" panose="02040503050406030204" pitchFamily="18" charset="0"/>
                              </a:rPr>
                              <m:t>)</m:t>
                            </m:r>
                          </m:e>
                        </m:nary>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𝑉</m:t>
                            </m:r>
                          </m:sub>
                        </m:sSub>
                      </m:den>
                    </m:f>
                  </m:oMath>
                </a14:m>
                <a:endParaRPr lang="en-US" dirty="0" smtClean="0"/>
              </a:p>
              <a:p>
                <a:r>
                  <a:rPr lang="en-US" i="1" dirty="0" smtClean="0"/>
                  <a:t>Average log-likelihood</a:t>
                </a:r>
                <a:r>
                  <a:rPr lang="en-US" dirty="0" smtClean="0"/>
                  <a:t> of the voting link</a:t>
                </a:r>
              </a:p>
              <a:p>
                <a:pPr marL="342900" lvl="1" indent="0">
                  <a:buNone/>
                </a:pPr>
                <a:r>
                  <a:rPr lang="en-US" dirty="0" err="1" smtClean="0"/>
                  <a:t>AvelogL</a:t>
                </a:r>
                <a:r>
                  <a:rPr lang="en-US" dirty="0" smtClean="0"/>
                  <a:t> = </a:t>
                </a:r>
                <a14:m>
                  <m:oMath xmlns:m="http://schemas.openxmlformats.org/officeDocument/2006/math">
                    <m:f>
                      <m:fPr>
                        <m:ctrlPr>
                          <a:rPr lang="en-US" i="1" smtClean="0">
                            <a:latin typeface="Cambria Math" panose="02040503050406030204" pitchFamily="18" charset="0"/>
                          </a:rPr>
                        </m:ctrlPr>
                      </m:fPr>
                      <m:num>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ea typeface="Cambria Math" panose="02040503050406030204" pitchFamily="18" charset="0"/>
                              </a:rPr>
                              <m:t>≠0</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num>
                                      <m:den>
                                        <m:r>
                                          <a:rPr lang="en-US" i="1">
                                            <a:latin typeface="Cambria Math" panose="02040503050406030204" pitchFamily="18" charset="0"/>
                                          </a:rPr>
                                          <m:t>2</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num>
                                      <m:den>
                                        <m:r>
                                          <a:rPr lang="en-US" b="0" i="1" smtClean="0">
                                            <a:latin typeface="Cambria Math" panose="02040503050406030204" pitchFamily="18" charset="0"/>
                                          </a:rPr>
                                          <m:t>2</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func>
                                  </m:e>
                                </m:d>
                              </m:e>
                              <m:sup/>
                            </m:sSup>
                          </m:e>
                        </m:nary>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𝑉</m:t>
                            </m:r>
                          </m:sub>
                        </m:sSub>
                      </m:den>
                    </m:f>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37" t="-2057"/>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C92890E7-3E09-4C8F-8FB5-7796A1CB462C}" type="slidenum">
              <a:rPr lang="en-US" smtClean="0"/>
              <a:t>55</a:t>
            </a:fld>
            <a:endParaRPr lang="en-US"/>
          </a:p>
        </p:txBody>
      </p:sp>
    </p:spTree>
    <p:extLst>
      <p:ext uri="{BB962C8B-B14F-4D97-AF65-F5344CB8AC3E}">
        <p14:creationId xmlns:p14="http://schemas.microsoft.com/office/powerpoint/2010/main" val="2755289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Experimental Results</a:t>
            </a:r>
            <a:endParaRPr lang="en-US" dirty="0"/>
          </a:p>
        </p:txBody>
      </p:sp>
      <p:pic>
        <p:nvPicPr>
          <p:cNvPr id="4" name="内容占位符 3"/>
          <p:cNvPicPr>
            <a:picLocks noGrp="1" noChangeAspect="1"/>
          </p:cNvPicPr>
          <p:nvPr>
            <p:ph idx="1"/>
          </p:nvPr>
        </p:nvPicPr>
        <p:blipFill>
          <a:blip r:embed="rId3"/>
          <a:stretch>
            <a:fillRect/>
          </a:stretch>
        </p:blipFill>
        <p:spPr>
          <a:xfrm>
            <a:off x="283937" y="2029936"/>
            <a:ext cx="4182555" cy="3009726"/>
          </a:xfrm>
          <a:prstGeom prst="rect">
            <a:avLst/>
          </a:prstGeom>
        </p:spPr>
      </p:pic>
      <p:sp>
        <p:nvSpPr>
          <p:cNvPr id="6" name="文本框 5"/>
          <p:cNvSpPr txBox="1"/>
          <p:nvPr/>
        </p:nvSpPr>
        <p:spPr>
          <a:xfrm>
            <a:off x="1960589" y="5183047"/>
            <a:ext cx="2375778" cy="333736"/>
          </a:xfrm>
          <a:prstGeom prst="rect">
            <a:avLst/>
          </a:prstGeom>
          <a:noFill/>
        </p:spPr>
        <p:txBody>
          <a:bodyPr wrap="square" rtlCol="0">
            <a:spAutoFit/>
          </a:bodyPr>
          <a:lstStyle/>
          <a:p>
            <a:r>
              <a:rPr lang="en-US" sz="1500" dirty="0"/>
              <a:t>Training Data set</a:t>
            </a:r>
          </a:p>
        </p:txBody>
      </p:sp>
      <p:pic>
        <p:nvPicPr>
          <p:cNvPr id="7" name="内容占位符 3"/>
          <p:cNvPicPr>
            <a:picLocks noChangeAspect="1"/>
          </p:cNvPicPr>
          <p:nvPr/>
        </p:nvPicPr>
        <p:blipFill>
          <a:blip r:embed="rId4"/>
          <a:stretch>
            <a:fillRect/>
          </a:stretch>
        </p:blipFill>
        <p:spPr>
          <a:xfrm>
            <a:off x="4744862" y="1900682"/>
            <a:ext cx="4091498" cy="3138980"/>
          </a:xfrm>
          <a:prstGeom prst="rect">
            <a:avLst/>
          </a:prstGeom>
        </p:spPr>
      </p:pic>
      <p:sp>
        <p:nvSpPr>
          <p:cNvPr id="8" name="文本框 7"/>
          <p:cNvSpPr txBox="1"/>
          <p:nvPr/>
        </p:nvSpPr>
        <p:spPr>
          <a:xfrm>
            <a:off x="6370810" y="5183047"/>
            <a:ext cx="2375778" cy="333736"/>
          </a:xfrm>
          <a:prstGeom prst="rect">
            <a:avLst/>
          </a:prstGeom>
          <a:noFill/>
        </p:spPr>
        <p:txBody>
          <a:bodyPr wrap="square" rtlCol="0">
            <a:spAutoFit/>
          </a:bodyPr>
          <a:lstStyle/>
          <a:p>
            <a:r>
              <a:rPr lang="en-US" sz="1500" dirty="0"/>
              <a:t>Testing Data set</a:t>
            </a:r>
          </a:p>
        </p:txBody>
      </p:sp>
      <p:sp>
        <p:nvSpPr>
          <p:cNvPr id="9" name="矩形 8"/>
          <p:cNvSpPr/>
          <p:nvPr/>
        </p:nvSpPr>
        <p:spPr>
          <a:xfrm>
            <a:off x="1371600" y="1828800"/>
            <a:ext cx="7772400" cy="547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灯片编号占位符 2"/>
          <p:cNvSpPr>
            <a:spLocks noGrp="1"/>
          </p:cNvSpPr>
          <p:nvPr>
            <p:ph type="sldNum" sz="quarter" idx="12"/>
          </p:nvPr>
        </p:nvSpPr>
        <p:spPr/>
        <p:txBody>
          <a:bodyPr/>
          <a:lstStyle/>
          <a:p>
            <a:fld id="{C92890E7-3E09-4C8F-8FB5-7796A1CB462C}" type="slidenum">
              <a:rPr lang="en-US" smtClean="0"/>
              <a:t>56</a:t>
            </a:fld>
            <a:endParaRPr lang="en-US"/>
          </a:p>
        </p:txBody>
      </p:sp>
    </p:spTree>
    <p:extLst>
      <p:ext uri="{BB962C8B-B14F-4D97-AF65-F5344CB8AC3E}">
        <p14:creationId xmlns:p14="http://schemas.microsoft.com/office/powerpoint/2010/main" val="1126304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Parameter Study </a:t>
            </a:r>
            <a:endParaRPr lang="en-US" dirty="0"/>
          </a:p>
        </p:txBody>
      </p:sp>
      <p:pic>
        <p:nvPicPr>
          <p:cNvPr id="6" name="内容占位符 5"/>
          <p:cNvPicPr>
            <a:picLocks noGrp="1" noChangeAspect="1"/>
          </p:cNvPicPr>
          <p:nvPr>
            <p:ph idx="1"/>
          </p:nvPr>
        </p:nvPicPr>
        <p:blipFill>
          <a:blip r:embed="rId3"/>
          <a:stretch>
            <a:fillRect/>
          </a:stretch>
        </p:blipFill>
        <p:spPr>
          <a:xfrm>
            <a:off x="94708" y="2133600"/>
            <a:ext cx="4606711" cy="2591655"/>
          </a:xfrm>
          <a:prstGeom prst="rect">
            <a:avLst/>
          </a:prstGeom>
        </p:spPr>
      </p:pic>
      <p:grpSp>
        <p:nvGrpSpPr>
          <p:cNvPr id="9" name="组合 8"/>
          <p:cNvGrpSpPr/>
          <p:nvPr/>
        </p:nvGrpSpPr>
        <p:grpSpPr>
          <a:xfrm>
            <a:off x="4267200" y="1752600"/>
            <a:ext cx="4876800" cy="2913478"/>
            <a:chOff x="5964702" y="1561514"/>
            <a:chExt cx="6227298" cy="3516923"/>
          </a:xfrm>
        </p:grpSpPr>
        <p:pic>
          <p:nvPicPr>
            <p:cNvPr id="7" name="图片 6"/>
            <p:cNvPicPr>
              <a:picLocks noChangeAspect="1"/>
            </p:cNvPicPr>
            <p:nvPr/>
          </p:nvPicPr>
          <p:blipFill>
            <a:blip r:embed="rId4"/>
            <a:stretch>
              <a:fillRect/>
            </a:stretch>
          </p:blipFill>
          <p:spPr>
            <a:xfrm>
              <a:off x="6498287" y="1983545"/>
              <a:ext cx="5693713" cy="3094892"/>
            </a:xfrm>
            <a:prstGeom prst="rect">
              <a:avLst/>
            </a:prstGeom>
          </p:spPr>
        </p:pic>
        <p:sp>
          <p:nvSpPr>
            <p:cNvPr id="8" name="矩形 7"/>
            <p:cNvSpPr/>
            <p:nvPr/>
          </p:nvSpPr>
          <p:spPr>
            <a:xfrm>
              <a:off x="5964702" y="1561514"/>
              <a:ext cx="2940147" cy="928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10" name="文本框 9"/>
              <p:cNvSpPr txBox="1"/>
              <p:nvPr/>
            </p:nvSpPr>
            <p:spPr>
              <a:xfrm>
                <a:off x="1392702" y="4806397"/>
                <a:ext cx="1972994" cy="338554"/>
              </a:xfrm>
              <a:prstGeom prst="rect">
                <a:avLst/>
              </a:prstGeom>
              <a:noFill/>
            </p:spPr>
            <p:txBody>
              <a:bodyPr wrap="square" rtlCol="0">
                <a:spAutoFit/>
              </a:bodyPr>
              <a:lstStyle/>
              <a:p>
                <a:r>
                  <a:rPr lang="en-US" sz="1600" dirty="0"/>
                  <a:t>Parameter study on </a:t>
                </a:r>
                <a14:m>
                  <m:oMath xmlns:m="http://schemas.openxmlformats.org/officeDocument/2006/math">
                    <m:r>
                      <a:rPr lang="en-US" sz="1600" i="1">
                        <a:latin typeface="Cambria Math" panose="02040503050406030204" pitchFamily="18" charset="0"/>
                      </a:rPr>
                      <m:t>𝜆</m:t>
                    </m:r>
                  </m:oMath>
                </a14:m>
                <a:endParaRPr lang="en-US" sz="16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392702" y="4806397"/>
                <a:ext cx="1972994" cy="338554"/>
              </a:xfrm>
              <a:prstGeom prst="rect">
                <a:avLst/>
              </a:prstGeom>
              <a:blipFill rotWithShape="0">
                <a:blip r:embed="rId5"/>
                <a:stretch>
                  <a:fillRect l="-1543"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173023" y="4806397"/>
                <a:ext cx="3671668" cy="584775"/>
              </a:xfrm>
              <a:prstGeom prst="rect">
                <a:avLst/>
              </a:prstGeom>
              <a:noFill/>
            </p:spPr>
            <p:txBody>
              <a:bodyPr wrap="square" rtlCol="0">
                <a:spAutoFit/>
              </a:bodyPr>
              <a:lstStyle/>
              <a:p>
                <a:r>
                  <a:rPr lang="en-US" sz="1600" dirty="0"/>
                  <a:t>Parameter study on </a:t>
                </a:r>
                <a14:m>
                  <m:oMath xmlns:m="http://schemas.openxmlformats.org/officeDocument/2006/math">
                    <m:r>
                      <a:rPr lang="en-US" sz="1600" i="1">
                        <a:latin typeface="Cambria Math" panose="02040503050406030204" pitchFamily="18" charset="0"/>
                      </a:rPr>
                      <m:t>𝜎</m:t>
                    </m:r>
                  </m:oMath>
                </a14:m>
                <a:r>
                  <a:rPr lang="en-US" sz="1600" dirty="0"/>
                  <a:t> (regularization coefficient)</a:t>
                </a:r>
              </a:p>
            </p:txBody>
          </p:sp>
        </mc:Choice>
        <mc:Fallback xmlns="">
          <p:sp>
            <p:nvSpPr>
              <p:cNvPr id="11" name="文本框 10"/>
              <p:cNvSpPr txBox="1">
                <a:spLocks noRot="1" noChangeAspect="1" noMove="1" noResize="1" noEditPoints="1" noAdjustHandles="1" noChangeArrowheads="1" noChangeShapeType="1" noTextEdit="1"/>
              </p:cNvSpPr>
              <p:nvPr/>
            </p:nvSpPr>
            <p:spPr>
              <a:xfrm>
                <a:off x="5173023" y="4806397"/>
                <a:ext cx="3671668" cy="584775"/>
              </a:xfrm>
              <a:prstGeom prst="rect">
                <a:avLst/>
              </a:prstGeom>
              <a:blipFill rotWithShape="0">
                <a:blip r:embed="rId6"/>
                <a:stretch>
                  <a:fillRect l="-997" t="-3125" b="-12500"/>
                </a:stretch>
              </a:blipFill>
            </p:spPr>
            <p:txBody>
              <a:bodyPr/>
              <a:lstStyle/>
              <a:p>
                <a:r>
                  <a:rPr lang="en-US">
                    <a:noFill/>
                  </a:rPr>
                  <a:t> </a:t>
                </a:r>
              </a:p>
            </p:txBody>
          </p:sp>
        </mc:Fallback>
      </mc:AlternateContent>
      <p:sp>
        <p:nvSpPr>
          <p:cNvPr id="3" name="灯片编号占位符 2"/>
          <p:cNvSpPr>
            <a:spLocks noGrp="1"/>
          </p:cNvSpPr>
          <p:nvPr>
            <p:ph type="sldNum" sz="quarter" idx="12"/>
          </p:nvPr>
        </p:nvSpPr>
        <p:spPr/>
        <p:txBody>
          <a:bodyPr/>
          <a:lstStyle/>
          <a:p>
            <a:fld id="{C92890E7-3E09-4C8F-8FB5-7796A1CB462C}" type="slidenum">
              <a:rPr lang="en-US" smtClean="0"/>
              <a:t>57</a:t>
            </a:fld>
            <a:endParaRPr lang="en-US"/>
          </a:p>
        </p:txBody>
      </p:sp>
      <mc:AlternateContent xmlns:mc="http://schemas.openxmlformats.org/markup-compatibility/2006" xmlns:a14="http://schemas.microsoft.com/office/drawing/2010/main">
        <mc:Choice Requires="a14">
          <p:sp>
            <p:nvSpPr>
              <p:cNvPr id="14" name="文本框 13"/>
              <p:cNvSpPr txBox="1"/>
              <p:nvPr/>
            </p:nvSpPr>
            <p:spPr>
              <a:xfrm>
                <a:off x="94709" y="1686757"/>
                <a:ext cx="8957604" cy="689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𝐽</m:t>
                      </m:r>
                      <m:d>
                        <m:dPr>
                          <m:ctrlPr>
                            <a:rPr lang="en-US" sz="1600" i="1">
                              <a:latin typeface="Cambria Math" panose="02040503050406030204" pitchFamily="18" charset="0"/>
                            </a:rPr>
                          </m:ctrlPr>
                        </m:dPr>
                        <m:e>
                          <m:r>
                            <a:rPr lang="en-US" sz="1600" b="1" i="1">
                              <a:latin typeface="Cambria Math" panose="02040503050406030204" pitchFamily="18" charset="0"/>
                            </a:rPr>
                            <m:t>𝜽</m:t>
                          </m:r>
                          <m:r>
                            <a:rPr lang="en-US" sz="1600" b="1" i="1">
                              <a:latin typeface="Cambria Math" panose="02040503050406030204" pitchFamily="18" charset="0"/>
                            </a:rPr>
                            <m:t>,</m:t>
                          </m:r>
                          <m:r>
                            <a:rPr lang="en-US" sz="1600" b="1" i="1">
                              <a:latin typeface="Cambria Math" panose="02040503050406030204" pitchFamily="18" charset="0"/>
                            </a:rPr>
                            <m:t>𝜷</m:t>
                          </m:r>
                          <m:r>
                            <a:rPr lang="en-US" sz="1600" b="1" i="1">
                              <a:latin typeface="Cambria Math" panose="02040503050406030204" pitchFamily="18" charset="0"/>
                            </a:rPr>
                            <m:t>,</m:t>
                          </m:r>
                          <m:r>
                            <a:rPr lang="en-US" sz="1600" b="1" i="1">
                              <a:latin typeface="Cambria Math" panose="02040503050406030204" pitchFamily="18" charset="0"/>
                            </a:rPr>
                            <m:t>𝑿</m:t>
                          </m:r>
                          <m:r>
                            <a:rPr lang="en-US" sz="1600" b="1" i="1">
                              <a:latin typeface="Cambria Math" panose="02040503050406030204" pitchFamily="18" charset="0"/>
                            </a:rPr>
                            <m:t>,</m:t>
                          </m:r>
                          <m:r>
                            <a:rPr lang="en-US" sz="1600" b="1" i="1">
                              <a:latin typeface="Cambria Math" panose="02040503050406030204" pitchFamily="18" charset="0"/>
                            </a:rPr>
                            <m:t>𝑨</m:t>
                          </m:r>
                          <m:r>
                            <a:rPr lang="en-US" sz="1600" b="1" i="1">
                              <a:latin typeface="Cambria Math" panose="02040503050406030204" pitchFamily="18" charset="0"/>
                            </a:rPr>
                            <m:t>,</m:t>
                          </m:r>
                          <m:r>
                            <a:rPr lang="en-US" sz="1600" b="1" i="1">
                              <a:latin typeface="Cambria Math" panose="02040503050406030204" pitchFamily="18" charset="0"/>
                            </a:rPr>
                            <m:t>𝒃</m:t>
                          </m:r>
                        </m:e>
                      </m:d>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solidFill>
                                <a:srgbClr val="FF0000"/>
                              </a:solidFill>
                              <a:latin typeface="Cambria Math" panose="02040503050406030204" pitchFamily="18" charset="0"/>
                            </a:rPr>
                            <m:t>𝜆</m:t>
                          </m:r>
                        </m:e>
                      </m:d>
                      <m:r>
                        <a:rPr lang="en-US" sz="1600" i="1">
                          <a:latin typeface="Cambria Math" panose="02040503050406030204" pitchFamily="18" charset="0"/>
                        </a:rPr>
                        <m:t>⋅</m:t>
                      </m:r>
                      <m:r>
                        <a:rPr lang="en-US" sz="1600" i="1">
                          <a:latin typeface="Cambria Math" panose="02040503050406030204" pitchFamily="18" charset="0"/>
                        </a:rPr>
                        <m:t>𝑎𝑣𝑒𝑙𝑜𝑔𝐿</m:t>
                      </m:r>
                      <m:d>
                        <m:dPr>
                          <m:ctrlPr>
                            <a:rPr lang="en-US" sz="1600" i="1">
                              <a:latin typeface="Cambria Math" panose="02040503050406030204" pitchFamily="18" charset="0"/>
                            </a:rPr>
                          </m:ctrlPr>
                        </m:dPr>
                        <m:e>
                          <m:r>
                            <a:rPr lang="en-US" sz="1600" i="1">
                              <a:latin typeface="Cambria Math" panose="02040503050406030204" pitchFamily="18" charset="0"/>
                            </a:rPr>
                            <m:t>𝑡𝑒𝑥𝑡</m:t>
                          </m:r>
                        </m:e>
                      </m:d>
                      <m:r>
                        <a:rPr lang="en-US" sz="1600" i="1">
                          <a:latin typeface="Cambria Math" panose="02040503050406030204" pitchFamily="18" charset="0"/>
                        </a:rPr>
                        <m:t>+</m:t>
                      </m:r>
                      <m:r>
                        <a:rPr lang="en-US" sz="1600" i="1">
                          <a:solidFill>
                            <a:srgbClr val="FF0000"/>
                          </a:solidFill>
                          <a:latin typeface="Cambria Math" panose="02040503050406030204" pitchFamily="18" charset="0"/>
                        </a:rPr>
                        <m:t>𝜆</m:t>
                      </m:r>
                      <m:r>
                        <a:rPr lang="en-US" sz="1600" i="1">
                          <a:latin typeface="Cambria Math" panose="02040503050406030204" pitchFamily="18" charset="0"/>
                        </a:rPr>
                        <m:t>⋅</m:t>
                      </m:r>
                      <m:r>
                        <a:rPr lang="en-US" sz="1600" i="1">
                          <a:latin typeface="Cambria Math" panose="02040503050406030204" pitchFamily="18" charset="0"/>
                        </a:rPr>
                        <m:t>𝑎𝑣𝑒𝑙𝑜𝑔𝐿</m:t>
                      </m:r>
                      <m:r>
                        <a:rPr lang="en-US" sz="1600" i="1">
                          <a:latin typeface="Cambria Math" panose="02040503050406030204" pitchFamily="18" charset="0"/>
                        </a:rPr>
                        <m:t>(</m:t>
                      </m:r>
                      <m:r>
                        <a:rPr lang="en-US" sz="1600" i="1">
                          <a:latin typeface="Cambria Math" panose="02040503050406030204" pitchFamily="18" charset="0"/>
                        </a:rPr>
                        <m:t>𝑣𝑜𝑡𝑖𝑛𝑔</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sSup>
                            <m:sSupPr>
                              <m:ctrlPr>
                                <a:rPr lang="en-US" sz="1600" i="1">
                                  <a:latin typeface="Cambria Math" panose="02040503050406030204" pitchFamily="18" charset="0"/>
                                </a:rPr>
                              </m:ctrlPr>
                            </m:sSupPr>
                            <m:e>
                              <m:r>
                                <a:rPr lang="en-US" sz="1600" i="1">
                                  <a:solidFill>
                                    <a:srgbClr val="FF0000"/>
                                  </a:solidFill>
                                  <a:latin typeface="Cambria Math" panose="02040503050406030204" pitchFamily="18" charset="0"/>
                                </a:rPr>
                                <m:t>𝜎</m:t>
                              </m:r>
                            </m:e>
                            <m:sup>
                              <m:r>
                                <a:rPr lang="en-US" sz="1600" i="1">
                                  <a:latin typeface="Cambria Math" panose="02040503050406030204" pitchFamily="18" charset="0"/>
                                </a:rPr>
                                <m:t>2</m:t>
                              </m:r>
                            </m:sup>
                          </m:sSup>
                        </m:den>
                      </m:f>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𝑢</m:t>
                          </m:r>
                        </m:sub>
                        <m:sup/>
                        <m:e>
                          <m:sSubSup>
                            <m:sSubSupPr>
                              <m:ctrlPr>
                                <a:rPr lang="en-US" sz="1600" i="1">
                                  <a:latin typeface="Cambria Math" panose="02040503050406030204" pitchFamily="18" charset="0"/>
                                </a:rPr>
                              </m:ctrlPr>
                            </m:sSubSupPr>
                            <m:e>
                              <m:d>
                                <m:dPr>
                                  <m:begChr m:val="|"/>
                                  <m:endChr m:val="|"/>
                                  <m:ctrlPr>
                                    <a:rPr lang="en-US" sz="1600" i="1">
                                      <a:latin typeface="Cambria Math" panose="02040503050406030204" pitchFamily="18" charset="0"/>
                                    </a:rPr>
                                  </m:ctrlPr>
                                </m:dPr>
                                <m:e>
                                  <m:d>
                                    <m:dPr>
                                      <m:begChr m:val="|"/>
                                      <m:endChr m:val="|"/>
                                      <m:ctrlPr>
                                        <a:rPr lang="en-US" sz="1600" i="1">
                                          <a:latin typeface="Cambria Math" panose="02040503050406030204" pitchFamily="18" charset="0"/>
                                        </a:rPr>
                                      </m:ctrlPr>
                                    </m:dPr>
                                    <m:e>
                                      <m:sSub>
                                        <m:sSubPr>
                                          <m:ctrlPr>
                                            <a:rPr lang="en-US" sz="1600" b="1" i="1">
                                              <a:latin typeface="Cambria Math" panose="02040503050406030204" pitchFamily="18" charset="0"/>
                                            </a:rPr>
                                          </m:ctrlPr>
                                        </m:sSubPr>
                                        <m:e>
                                          <m:r>
                                            <a:rPr lang="en-US" sz="1600" b="1" i="1">
                                              <a:latin typeface="Cambria Math" panose="02040503050406030204" pitchFamily="18" charset="0"/>
                                            </a:rPr>
                                            <m:t>𝒙</m:t>
                                          </m:r>
                                        </m:e>
                                        <m:sub>
                                          <m:r>
                                            <a:rPr lang="en-US" sz="1600" b="1" i="1">
                                              <a:latin typeface="Cambria Math" panose="02040503050406030204" pitchFamily="18" charset="0"/>
                                            </a:rPr>
                                            <m:t>𝒖</m:t>
                                          </m:r>
                                        </m:sub>
                                      </m:sSub>
                                    </m:e>
                                  </m:d>
                                </m:e>
                              </m:d>
                            </m:e>
                            <m:sub>
                              <m:r>
                                <a:rPr lang="en-US" sz="1600" i="1">
                                  <a:latin typeface="Cambria Math" panose="02040503050406030204" pitchFamily="18" charset="0"/>
                                </a:rPr>
                                <m:t>2</m:t>
                              </m:r>
                            </m:sub>
                            <m:sup>
                              <m:r>
                                <a:rPr lang="en-US" sz="1600" i="1">
                                  <a:latin typeface="Cambria Math" panose="02040503050406030204" pitchFamily="18" charset="0"/>
                                </a:rPr>
                                <m:t>2</m:t>
                              </m:r>
                            </m:sup>
                          </m:sSubSup>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𝑑</m:t>
                              </m:r>
                            </m:sub>
                            <m:sup/>
                            <m:e>
                              <m:sSubSup>
                                <m:sSubSupPr>
                                  <m:ctrlPr>
                                    <a:rPr lang="en-US" sz="1600" i="1">
                                      <a:latin typeface="Cambria Math" panose="02040503050406030204" pitchFamily="18" charset="0"/>
                                    </a:rPr>
                                  </m:ctrlPr>
                                </m:sSubSupPr>
                                <m:e>
                                  <m:d>
                                    <m:dPr>
                                      <m:begChr m:val="|"/>
                                      <m:endChr m:val="|"/>
                                      <m:ctrlPr>
                                        <a:rPr lang="en-US" sz="1600" i="1">
                                          <a:latin typeface="Cambria Math" panose="02040503050406030204" pitchFamily="18" charset="0"/>
                                        </a:rPr>
                                      </m:ctrlPr>
                                    </m:dPr>
                                    <m:e>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1" i="1">
                                                  <a:latin typeface="Cambria Math" panose="02040503050406030204" pitchFamily="18" charset="0"/>
                                                </a:rPr>
                                                <m:t>𝒂</m:t>
                                              </m:r>
                                            </m:e>
                                            <m:sub>
                                              <m:r>
                                                <a:rPr lang="en-US" sz="1600" i="1">
                                                  <a:latin typeface="Cambria Math" panose="02040503050406030204" pitchFamily="18" charset="0"/>
                                                </a:rPr>
                                                <m:t>𝑑</m:t>
                                              </m:r>
                                            </m:sub>
                                          </m:sSub>
                                        </m:e>
                                      </m:d>
                                    </m:e>
                                  </m:d>
                                </m:e>
                                <m:sub>
                                  <m:r>
                                    <a:rPr lang="en-US" sz="1600" i="1">
                                      <a:latin typeface="Cambria Math" panose="02040503050406030204" pitchFamily="18" charset="0"/>
                                    </a:rPr>
                                    <m:t>2</m:t>
                                  </m:r>
                                </m:sub>
                                <m:sup>
                                  <m:r>
                                    <a:rPr lang="en-US" sz="1600" i="1">
                                      <a:latin typeface="Cambria Math" panose="02040503050406030204" pitchFamily="18" charset="0"/>
                                    </a:rPr>
                                    <m:t>2</m:t>
                                  </m:r>
                                </m:sup>
                              </m:sSubSup>
                              <m:r>
                                <a:rPr lang="en-US" sz="1600" i="1">
                                  <a:latin typeface="Cambria Math" panose="02040503050406030204" pitchFamily="18" charset="0"/>
                                </a:rPr>
                                <m:t>)</m:t>
                              </m:r>
                            </m:e>
                          </m:nary>
                        </m:e>
                      </m:nary>
                    </m:oMath>
                  </m:oMathPara>
                </a14:m>
                <a:endParaRPr lang="en-US" sz="16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4709" y="1686757"/>
                <a:ext cx="8957604" cy="689804"/>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9270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4957" y="2438400"/>
            <a:ext cx="8896643" cy="3137921"/>
            <a:chOff x="17770" y="2811459"/>
            <a:chExt cx="11704980" cy="3945655"/>
          </a:xfrm>
        </p:grpSpPr>
        <p:grpSp>
          <p:nvGrpSpPr>
            <p:cNvPr id="8" name="组合 7"/>
            <p:cNvGrpSpPr/>
            <p:nvPr/>
          </p:nvGrpSpPr>
          <p:grpSpPr>
            <a:xfrm>
              <a:off x="936674" y="2811459"/>
              <a:ext cx="10786076" cy="3168557"/>
              <a:chOff x="838200" y="2733183"/>
              <a:chExt cx="10786076" cy="3168557"/>
            </a:xfrm>
          </p:grpSpPr>
          <p:pic>
            <p:nvPicPr>
              <p:cNvPr id="4" name="图片 3"/>
              <p:cNvPicPr>
                <a:picLocks noChangeAspect="1"/>
              </p:cNvPicPr>
              <p:nvPr/>
            </p:nvPicPr>
            <p:blipFill>
              <a:blip r:embed="rId3"/>
              <a:stretch>
                <a:fillRect/>
              </a:stretch>
            </p:blipFill>
            <p:spPr>
              <a:xfrm>
                <a:off x="1063463" y="2951981"/>
                <a:ext cx="3392421" cy="2888216"/>
              </a:xfrm>
              <a:prstGeom prst="rect">
                <a:avLst/>
              </a:prstGeom>
            </p:spPr>
          </p:pic>
          <p:pic>
            <p:nvPicPr>
              <p:cNvPr id="5" name="图片 4"/>
              <p:cNvPicPr>
                <a:picLocks noChangeAspect="1"/>
              </p:cNvPicPr>
              <p:nvPr/>
            </p:nvPicPr>
            <p:blipFill>
              <a:blip r:embed="rId4"/>
              <a:stretch>
                <a:fillRect/>
              </a:stretch>
            </p:blipFill>
            <p:spPr>
              <a:xfrm>
                <a:off x="4455884" y="2890437"/>
                <a:ext cx="3582219" cy="3011303"/>
              </a:xfrm>
              <a:prstGeom prst="rect">
                <a:avLst/>
              </a:prstGeom>
            </p:spPr>
          </p:pic>
          <p:pic>
            <p:nvPicPr>
              <p:cNvPr id="6" name="图片 5"/>
              <p:cNvPicPr>
                <a:picLocks noChangeAspect="1"/>
              </p:cNvPicPr>
              <p:nvPr/>
            </p:nvPicPr>
            <p:blipFill>
              <a:blip r:embed="rId5"/>
              <a:stretch>
                <a:fillRect/>
              </a:stretch>
            </p:blipFill>
            <p:spPr>
              <a:xfrm>
                <a:off x="7956063" y="2843217"/>
                <a:ext cx="3550708" cy="2996980"/>
              </a:xfrm>
              <a:prstGeom prst="rect">
                <a:avLst/>
              </a:prstGeom>
            </p:spPr>
          </p:pic>
          <p:sp>
            <p:nvSpPr>
              <p:cNvPr id="7" name="矩形 6"/>
              <p:cNvSpPr/>
              <p:nvPr/>
            </p:nvSpPr>
            <p:spPr>
              <a:xfrm>
                <a:off x="838200" y="2733183"/>
                <a:ext cx="10786076" cy="572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文本框 8"/>
            <p:cNvSpPr txBox="1"/>
            <p:nvPr/>
          </p:nvSpPr>
          <p:spPr>
            <a:xfrm flipH="1">
              <a:off x="764851" y="5441918"/>
              <a:ext cx="651040" cy="276999"/>
            </a:xfrm>
            <a:prstGeom prst="rect">
              <a:avLst/>
            </a:prstGeom>
            <a:noFill/>
          </p:spPr>
          <p:txBody>
            <a:bodyPr wrap="square" rtlCol="0">
              <a:spAutoFit/>
            </a:bodyPr>
            <a:lstStyle/>
            <a:p>
              <a:r>
                <a:rPr lang="en-US" sz="750" dirty="0"/>
                <a:t>Foreign</a:t>
              </a:r>
              <a:endParaRPr lang="en-US" sz="788" dirty="0"/>
            </a:p>
          </p:txBody>
        </p:sp>
        <p:sp>
          <p:nvSpPr>
            <p:cNvPr id="10" name="文本框 9"/>
            <p:cNvSpPr txBox="1"/>
            <p:nvPr/>
          </p:nvSpPr>
          <p:spPr>
            <a:xfrm flipH="1">
              <a:off x="636705" y="5256004"/>
              <a:ext cx="742635" cy="430887"/>
            </a:xfrm>
            <a:prstGeom prst="rect">
              <a:avLst/>
            </a:prstGeom>
            <a:noFill/>
          </p:spPr>
          <p:txBody>
            <a:bodyPr wrap="square" rtlCol="0">
              <a:spAutoFit/>
            </a:bodyPr>
            <a:lstStyle/>
            <a:p>
              <a:r>
                <a:rPr lang="en-US" sz="750" dirty="0"/>
                <a:t>Education</a:t>
              </a:r>
              <a:endParaRPr lang="en-US" sz="788" dirty="0"/>
            </a:p>
          </p:txBody>
        </p:sp>
        <p:sp>
          <p:nvSpPr>
            <p:cNvPr id="11" name="文本框 10"/>
            <p:cNvSpPr txBox="1"/>
            <p:nvPr/>
          </p:nvSpPr>
          <p:spPr>
            <a:xfrm flipH="1">
              <a:off x="179373" y="5060626"/>
              <a:ext cx="1785443" cy="276999"/>
            </a:xfrm>
            <a:prstGeom prst="rect">
              <a:avLst/>
            </a:prstGeom>
            <a:noFill/>
          </p:spPr>
          <p:txBody>
            <a:bodyPr wrap="square" rtlCol="0">
              <a:spAutoFit/>
            </a:bodyPr>
            <a:lstStyle/>
            <a:p>
              <a:r>
                <a:rPr lang="en-US" sz="750" dirty="0"/>
                <a:t>Individual Property</a:t>
              </a:r>
              <a:endParaRPr lang="en-US" sz="788" dirty="0"/>
            </a:p>
          </p:txBody>
        </p:sp>
        <p:sp>
          <p:nvSpPr>
            <p:cNvPr id="12" name="文本框 11"/>
            <p:cNvSpPr txBox="1"/>
            <p:nvPr/>
          </p:nvSpPr>
          <p:spPr>
            <a:xfrm flipH="1">
              <a:off x="750783" y="4648979"/>
              <a:ext cx="586352" cy="430887"/>
            </a:xfrm>
            <a:prstGeom prst="rect">
              <a:avLst/>
            </a:prstGeom>
            <a:noFill/>
          </p:spPr>
          <p:txBody>
            <a:bodyPr wrap="square" rtlCol="0">
              <a:spAutoFit/>
            </a:bodyPr>
            <a:lstStyle/>
            <a:p>
              <a:r>
                <a:rPr lang="en-US" sz="750" dirty="0"/>
                <a:t>Military</a:t>
              </a:r>
              <a:endParaRPr lang="en-US" sz="788" dirty="0"/>
            </a:p>
          </p:txBody>
        </p:sp>
        <p:sp>
          <p:nvSpPr>
            <p:cNvPr id="13" name="文本框 12"/>
            <p:cNvSpPr txBox="1"/>
            <p:nvPr/>
          </p:nvSpPr>
          <p:spPr>
            <a:xfrm flipH="1">
              <a:off x="151710" y="4842568"/>
              <a:ext cx="1785443" cy="276999"/>
            </a:xfrm>
            <a:prstGeom prst="rect">
              <a:avLst/>
            </a:prstGeom>
            <a:noFill/>
          </p:spPr>
          <p:txBody>
            <a:bodyPr wrap="square" rtlCol="0">
              <a:spAutoFit/>
            </a:bodyPr>
            <a:lstStyle/>
            <a:p>
              <a:r>
                <a:rPr lang="en-US" sz="750" dirty="0"/>
                <a:t>Financial Institution</a:t>
              </a:r>
              <a:endParaRPr lang="en-US" sz="788" dirty="0"/>
            </a:p>
          </p:txBody>
        </p:sp>
        <p:sp>
          <p:nvSpPr>
            <p:cNvPr id="14" name="文本框 13"/>
            <p:cNvSpPr txBox="1"/>
            <p:nvPr/>
          </p:nvSpPr>
          <p:spPr>
            <a:xfrm flipH="1">
              <a:off x="936674" y="4451803"/>
              <a:ext cx="540435" cy="276999"/>
            </a:xfrm>
            <a:prstGeom prst="rect">
              <a:avLst/>
            </a:prstGeom>
            <a:noFill/>
          </p:spPr>
          <p:txBody>
            <a:bodyPr wrap="square" rtlCol="0">
              <a:spAutoFit/>
            </a:bodyPr>
            <a:lstStyle/>
            <a:p>
              <a:r>
                <a:rPr lang="en-US" sz="750" dirty="0"/>
                <a:t>Law</a:t>
              </a:r>
              <a:endParaRPr lang="en-US" sz="788" dirty="0"/>
            </a:p>
          </p:txBody>
        </p:sp>
        <p:sp>
          <p:nvSpPr>
            <p:cNvPr id="15" name="文本框 14"/>
            <p:cNvSpPr txBox="1"/>
            <p:nvPr/>
          </p:nvSpPr>
          <p:spPr>
            <a:xfrm flipH="1">
              <a:off x="394937" y="4269655"/>
              <a:ext cx="1785443" cy="276999"/>
            </a:xfrm>
            <a:prstGeom prst="rect">
              <a:avLst/>
            </a:prstGeom>
            <a:noFill/>
          </p:spPr>
          <p:txBody>
            <a:bodyPr wrap="square" rtlCol="0">
              <a:spAutoFit/>
            </a:bodyPr>
            <a:lstStyle/>
            <a:p>
              <a:r>
                <a:rPr lang="en-US" sz="750" dirty="0"/>
                <a:t>Health Service</a:t>
              </a:r>
              <a:endParaRPr lang="en-US" sz="788" dirty="0"/>
            </a:p>
          </p:txBody>
        </p:sp>
        <p:sp>
          <p:nvSpPr>
            <p:cNvPr id="16" name="文本框 15"/>
            <p:cNvSpPr txBox="1"/>
            <p:nvPr/>
          </p:nvSpPr>
          <p:spPr>
            <a:xfrm flipH="1">
              <a:off x="297351" y="4070644"/>
              <a:ext cx="1785443" cy="276999"/>
            </a:xfrm>
            <a:prstGeom prst="rect">
              <a:avLst/>
            </a:prstGeom>
            <a:noFill/>
          </p:spPr>
          <p:txBody>
            <a:bodyPr wrap="square" rtlCol="0">
              <a:spAutoFit/>
            </a:bodyPr>
            <a:lstStyle/>
            <a:p>
              <a:r>
                <a:rPr lang="en-US" sz="750" dirty="0"/>
                <a:t>Health Expenses</a:t>
              </a:r>
              <a:endParaRPr lang="en-US" sz="788" dirty="0"/>
            </a:p>
          </p:txBody>
        </p:sp>
        <p:sp>
          <p:nvSpPr>
            <p:cNvPr id="17" name="文本框 16"/>
            <p:cNvSpPr txBox="1"/>
            <p:nvPr/>
          </p:nvSpPr>
          <p:spPr>
            <a:xfrm flipH="1">
              <a:off x="829329" y="3871634"/>
              <a:ext cx="1785443" cy="276999"/>
            </a:xfrm>
            <a:prstGeom prst="rect">
              <a:avLst/>
            </a:prstGeom>
            <a:noFill/>
          </p:spPr>
          <p:txBody>
            <a:bodyPr wrap="square" rtlCol="0">
              <a:spAutoFit/>
            </a:bodyPr>
            <a:lstStyle/>
            <a:p>
              <a:r>
                <a:rPr lang="en-US" sz="750" dirty="0"/>
                <a:t>Funds</a:t>
              </a:r>
              <a:endParaRPr lang="en-US" sz="788" dirty="0"/>
            </a:p>
          </p:txBody>
        </p:sp>
        <p:sp>
          <p:nvSpPr>
            <p:cNvPr id="18" name="文本框 17"/>
            <p:cNvSpPr txBox="1"/>
            <p:nvPr/>
          </p:nvSpPr>
          <p:spPr>
            <a:xfrm flipH="1">
              <a:off x="17770" y="3671551"/>
              <a:ext cx="1785443" cy="276999"/>
            </a:xfrm>
            <a:prstGeom prst="rect">
              <a:avLst/>
            </a:prstGeom>
            <a:noFill/>
          </p:spPr>
          <p:txBody>
            <a:bodyPr wrap="square" rtlCol="0">
              <a:spAutoFit/>
            </a:bodyPr>
            <a:lstStyle/>
            <a:p>
              <a:r>
                <a:rPr lang="en-US" sz="750" dirty="0"/>
                <a:t>Public Transportation</a:t>
              </a:r>
              <a:endParaRPr lang="en-US" sz="788" dirty="0"/>
            </a:p>
          </p:txBody>
        </p:sp>
        <p:sp>
          <p:nvSpPr>
            <p:cNvPr id="19" name="文本框 18"/>
            <p:cNvSpPr txBox="1"/>
            <p:nvPr/>
          </p:nvSpPr>
          <p:spPr>
            <a:xfrm>
              <a:off x="2070301" y="6080006"/>
              <a:ext cx="1575695" cy="400109"/>
            </a:xfrm>
            <a:prstGeom prst="rect">
              <a:avLst/>
            </a:prstGeom>
            <a:noFill/>
          </p:spPr>
          <p:txBody>
            <a:bodyPr wrap="square" rtlCol="0">
              <a:spAutoFit/>
            </a:bodyPr>
            <a:lstStyle/>
            <a:p>
              <a:r>
                <a:rPr lang="en-US" sz="1350" dirty="0"/>
                <a:t>Ronald Paul</a:t>
              </a:r>
            </a:p>
          </p:txBody>
        </p:sp>
        <p:sp>
          <p:nvSpPr>
            <p:cNvPr id="20" name="文本框 19"/>
            <p:cNvSpPr txBox="1"/>
            <p:nvPr/>
          </p:nvSpPr>
          <p:spPr>
            <a:xfrm>
              <a:off x="5697305" y="6080006"/>
              <a:ext cx="1575695" cy="677108"/>
            </a:xfrm>
            <a:prstGeom prst="rect">
              <a:avLst/>
            </a:prstGeom>
            <a:noFill/>
          </p:spPr>
          <p:txBody>
            <a:bodyPr wrap="square" rtlCol="0">
              <a:spAutoFit/>
            </a:bodyPr>
            <a:lstStyle/>
            <a:p>
              <a:r>
                <a:rPr lang="en-US" sz="1350" dirty="0"/>
                <a:t>Barack Obama</a:t>
              </a:r>
            </a:p>
          </p:txBody>
        </p:sp>
        <p:sp>
          <p:nvSpPr>
            <p:cNvPr id="21" name="文本框 20"/>
            <p:cNvSpPr txBox="1"/>
            <p:nvPr/>
          </p:nvSpPr>
          <p:spPr>
            <a:xfrm>
              <a:off x="9214227" y="6080005"/>
              <a:ext cx="1575695" cy="677108"/>
            </a:xfrm>
            <a:prstGeom prst="rect">
              <a:avLst/>
            </a:prstGeom>
            <a:noFill/>
          </p:spPr>
          <p:txBody>
            <a:bodyPr wrap="square" rtlCol="0">
              <a:spAutoFit/>
            </a:bodyPr>
            <a:lstStyle/>
            <a:p>
              <a:r>
                <a:rPr lang="en-US" sz="1350" dirty="0"/>
                <a:t>Joe Lieberman</a:t>
              </a:r>
            </a:p>
          </p:txBody>
        </p:sp>
      </p:grpSp>
      <p:sp>
        <p:nvSpPr>
          <p:cNvPr id="2" name="标题 1"/>
          <p:cNvSpPr>
            <a:spLocks noGrp="1"/>
          </p:cNvSpPr>
          <p:nvPr>
            <p:ph type="title"/>
          </p:nvPr>
        </p:nvSpPr>
        <p:spPr/>
        <p:txBody>
          <a:bodyPr/>
          <a:lstStyle/>
          <a:p>
            <a:r>
              <a:rPr lang="en-US" dirty="0" smtClean="0"/>
              <a:t>Case Studies</a:t>
            </a:r>
            <a:endParaRPr lang="en-US" dirty="0"/>
          </a:p>
        </p:txBody>
      </p:sp>
      <p:sp>
        <p:nvSpPr>
          <p:cNvPr id="3" name="内容占位符 2"/>
          <p:cNvSpPr>
            <a:spLocks noGrp="1"/>
          </p:cNvSpPr>
          <p:nvPr>
            <p:ph idx="1"/>
          </p:nvPr>
        </p:nvSpPr>
        <p:spPr>
          <a:xfrm>
            <a:off x="583054" y="1510150"/>
            <a:ext cx="8515351" cy="3263504"/>
          </a:xfrm>
        </p:spPr>
        <p:txBody>
          <a:bodyPr/>
          <a:lstStyle/>
          <a:p>
            <a:pPr marL="171450" lvl="1">
              <a:spcBef>
                <a:spcPts val="750"/>
              </a:spcBef>
            </a:pPr>
            <a:r>
              <a:rPr lang="en-US" sz="2100" dirty="0"/>
              <a:t>Ideal points for three famous politicians:		 (</a:t>
            </a:r>
            <a:r>
              <a:rPr lang="en-US" sz="2100" dirty="0">
                <a:solidFill>
                  <a:srgbClr val="FF0000"/>
                </a:solidFill>
              </a:rPr>
              <a:t>Republican</a:t>
            </a:r>
            <a:r>
              <a:rPr lang="en-US" sz="2100" dirty="0"/>
              <a:t>, </a:t>
            </a:r>
            <a:r>
              <a:rPr lang="en-US" sz="2100" dirty="0">
                <a:solidFill>
                  <a:srgbClr val="0070C0"/>
                </a:solidFill>
              </a:rPr>
              <a:t>Democrat</a:t>
            </a:r>
            <a:r>
              <a:rPr lang="en-US" sz="2100" dirty="0"/>
              <a:t>)</a:t>
            </a:r>
          </a:p>
          <a:p>
            <a:pPr lvl="1"/>
            <a:r>
              <a:rPr lang="en-US" dirty="0" smtClean="0"/>
              <a:t>Ronald Paul (</a:t>
            </a:r>
            <a:r>
              <a:rPr lang="en-US" dirty="0" smtClean="0">
                <a:solidFill>
                  <a:srgbClr val="FF0000"/>
                </a:solidFill>
              </a:rPr>
              <a:t>R</a:t>
            </a:r>
            <a:r>
              <a:rPr lang="en-US" dirty="0" smtClean="0"/>
              <a:t>), Barack Obama (</a:t>
            </a:r>
            <a:r>
              <a:rPr lang="en-US" dirty="0" smtClean="0">
                <a:solidFill>
                  <a:srgbClr val="0070C0"/>
                </a:solidFill>
              </a:rPr>
              <a:t>D</a:t>
            </a:r>
            <a:r>
              <a:rPr lang="en-US" dirty="0" smtClean="0"/>
              <a:t>), Joe Lieberman (</a:t>
            </a:r>
            <a:r>
              <a:rPr lang="en-US" dirty="0" smtClean="0">
                <a:solidFill>
                  <a:srgbClr val="0070C0"/>
                </a:solidFill>
              </a:rPr>
              <a:t>D</a:t>
            </a:r>
            <a:r>
              <a:rPr lang="en-US" dirty="0"/>
              <a:t>)</a:t>
            </a:r>
          </a:p>
        </p:txBody>
      </p:sp>
      <p:sp>
        <p:nvSpPr>
          <p:cNvPr id="23" name="灯片编号占位符 22"/>
          <p:cNvSpPr>
            <a:spLocks noGrp="1"/>
          </p:cNvSpPr>
          <p:nvPr>
            <p:ph type="sldNum" sz="quarter" idx="12"/>
          </p:nvPr>
        </p:nvSpPr>
        <p:spPr/>
        <p:txBody>
          <a:bodyPr/>
          <a:lstStyle/>
          <a:p>
            <a:fld id="{C92890E7-3E09-4C8F-8FB5-7796A1CB462C}" type="slidenum">
              <a:rPr lang="en-US" smtClean="0"/>
              <a:t>58</a:t>
            </a:fld>
            <a:endParaRPr lang="en-US"/>
          </a:p>
        </p:txBody>
      </p:sp>
    </p:spTree>
    <p:extLst>
      <p:ext uri="{BB962C8B-B14F-4D97-AF65-F5344CB8AC3E}">
        <p14:creationId xmlns:p14="http://schemas.microsoft.com/office/powerpoint/2010/main" val="1518960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456" y="4065079"/>
            <a:ext cx="3723894" cy="2792921"/>
          </a:xfrm>
          <a:prstGeom prst="rect">
            <a:avLst/>
          </a:prstGeom>
        </p:spPr>
      </p:pic>
      <p:sp>
        <p:nvSpPr>
          <p:cNvPr id="2" name="Title 1"/>
          <p:cNvSpPr>
            <a:spLocks noGrp="1"/>
          </p:cNvSpPr>
          <p:nvPr>
            <p:ph type="title"/>
          </p:nvPr>
        </p:nvSpPr>
        <p:spPr/>
        <p:txBody>
          <a:bodyPr>
            <a:normAutofit/>
          </a:bodyPr>
          <a:lstStyle/>
          <a:p>
            <a:r>
              <a:rPr lang="en-US" sz="3400" dirty="0" smtClean="0"/>
              <a:t>Hybrid Collaborative Filtering with Networks</a:t>
            </a:r>
            <a:endParaRPr lang="en-US" sz="3400" dirty="0"/>
          </a:p>
        </p:txBody>
      </p:sp>
      <p:sp>
        <p:nvSpPr>
          <p:cNvPr id="3" name="Content Placeholder 2"/>
          <p:cNvSpPr>
            <a:spLocks noGrp="1"/>
          </p:cNvSpPr>
          <p:nvPr>
            <p:ph idx="1"/>
          </p:nvPr>
        </p:nvSpPr>
        <p:spPr>
          <a:xfrm>
            <a:off x="628650" y="1338470"/>
            <a:ext cx="7886700" cy="4838493"/>
          </a:xfrm>
        </p:spPr>
        <p:txBody>
          <a:bodyPr/>
          <a:lstStyle/>
          <a:p>
            <a:pPr algn="just"/>
            <a:r>
              <a:rPr lang="en-US" dirty="0"/>
              <a:t>U</a:t>
            </a:r>
            <a:r>
              <a:rPr lang="en-US" dirty="0" smtClean="0"/>
              <a:t>tilizing network relationship information can </a:t>
            </a:r>
            <a:r>
              <a:rPr lang="en-US" dirty="0"/>
              <a:t>enhance the recommendation </a:t>
            </a:r>
            <a:r>
              <a:rPr lang="en-US" dirty="0" smtClean="0"/>
              <a:t>quality</a:t>
            </a:r>
          </a:p>
          <a:p>
            <a:pPr algn="just"/>
            <a:r>
              <a:rPr lang="en-US" dirty="0" smtClean="0"/>
              <a:t>However, most of the previous studies only use single type of relationship between users or items </a:t>
            </a:r>
            <a:r>
              <a:rPr lang="en-US" dirty="0"/>
              <a:t>(e.g., social </a:t>
            </a:r>
            <a:r>
              <a:rPr lang="en-US" dirty="0" smtClean="0"/>
              <a:t>network </a:t>
            </a:r>
            <a:r>
              <a:rPr lang="en-US" sz="2000" dirty="0" smtClean="0">
                <a:solidFill>
                  <a:schemeClr val="bg1">
                    <a:lumMod val="50000"/>
                  </a:schemeClr>
                </a:solidFill>
                <a:latin typeface="Baskerville Old Face" panose="02020602080505020303" pitchFamily="18" charset="0"/>
              </a:rPr>
              <a:t>Ma,WSDM’11</a:t>
            </a:r>
            <a:r>
              <a:rPr lang="en-US" dirty="0" smtClean="0"/>
              <a:t>, </a:t>
            </a:r>
            <a:r>
              <a:rPr lang="en-US" dirty="0"/>
              <a:t>trust </a:t>
            </a:r>
            <a:r>
              <a:rPr lang="en-US" dirty="0" smtClean="0"/>
              <a:t>relationship </a:t>
            </a:r>
            <a:r>
              <a:rPr lang="en-US" sz="2000" dirty="0" smtClean="0">
                <a:solidFill>
                  <a:schemeClr val="bg1">
                    <a:lumMod val="50000"/>
                  </a:schemeClr>
                </a:solidFill>
                <a:latin typeface="Baskerville Old Face" panose="02020602080505020303" pitchFamily="18" charset="0"/>
              </a:rPr>
              <a:t>Ester, KDD’10</a:t>
            </a:r>
            <a:r>
              <a:rPr lang="en-US" dirty="0" smtClean="0"/>
              <a:t>, service membership </a:t>
            </a:r>
            <a:r>
              <a:rPr lang="en-US" sz="2000" dirty="0" smtClean="0">
                <a:solidFill>
                  <a:schemeClr val="bg1">
                    <a:lumMod val="50000"/>
                  </a:schemeClr>
                </a:solidFill>
                <a:latin typeface="Baskerville Old Face" panose="02020602080505020303" pitchFamily="18" charset="0"/>
              </a:rPr>
              <a:t>Yuan, RecSys’11</a:t>
            </a:r>
            <a:r>
              <a:rPr lang="en-US" dirty="0" smtClean="0"/>
              <a:t>)</a:t>
            </a:r>
            <a:endParaRPr lang="en-US" dirty="0"/>
          </a:p>
        </p:txBody>
      </p:sp>
      <p:sp>
        <p:nvSpPr>
          <p:cNvPr id="4" name="Slide Number Placeholder 3"/>
          <p:cNvSpPr>
            <a:spLocks noGrp="1"/>
          </p:cNvSpPr>
          <p:nvPr>
            <p:ph type="sldNum" sz="quarter" idx="12"/>
          </p:nvPr>
        </p:nvSpPr>
        <p:spPr/>
        <p:txBody>
          <a:bodyPr/>
          <a:lstStyle/>
          <a:p>
            <a:fld id="{C886FC5B-EFF1-4312-B179-01A9DDD914E2}" type="slidenum">
              <a:rPr lang="en-US" smtClean="0"/>
              <a:t>5</a:t>
            </a:fld>
            <a:endParaRPr lang="en-US"/>
          </a:p>
        </p:txBody>
      </p:sp>
    </p:spTree>
    <p:extLst>
      <p:ext uri="{BB962C8B-B14F-4D97-AF65-F5344CB8AC3E}">
        <p14:creationId xmlns:p14="http://schemas.microsoft.com/office/powerpoint/2010/main" val="4062658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Case Studies</a:t>
            </a:r>
            <a:endParaRPr lang="en-US" dirty="0"/>
          </a:p>
        </p:txBody>
      </p:sp>
      <p:pic>
        <p:nvPicPr>
          <p:cNvPr id="5" name="图片 4"/>
          <p:cNvPicPr>
            <a:picLocks noChangeAspect="1"/>
          </p:cNvPicPr>
          <p:nvPr/>
        </p:nvPicPr>
        <p:blipFill>
          <a:blip r:embed="rId3"/>
          <a:stretch>
            <a:fillRect/>
          </a:stretch>
        </p:blipFill>
        <p:spPr>
          <a:xfrm>
            <a:off x="3116075" y="2286437"/>
            <a:ext cx="3060269" cy="2841679"/>
          </a:xfrm>
          <a:prstGeom prst="rect">
            <a:avLst/>
          </a:prstGeom>
        </p:spPr>
      </p:pic>
      <p:pic>
        <p:nvPicPr>
          <p:cNvPr id="4" name="内容占位符 3"/>
          <p:cNvPicPr>
            <a:picLocks noGrp="1" noChangeAspect="1"/>
          </p:cNvPicPr>
          <p:nvPr>
            <p:ph idx="1"/>
          </p:nvPr>
        </p:nvPicPr>
        <p:blipFill>
          <a:blip r:embed="rId4"/>
          <a:stretch>
            <a:fillRect/>
          </a:stretch>
        </p:blipFill>
        <p:spPr>
          <a:xfrm>
            <a:off x="151429" y="2325448"/>
            <a:ext cx="3165369" cy="2802670"/>
          </a:xfrm>
          <a:prstGeom prst="rect">
            <a:avLst/>
          </a:prstGeom>
        </p:spPr>
      </p:pic>
      <p:pic>
        <p:nvPicPr>
          <p:cNvPr id="6" name="图片 5"/>
          <p:cNvPicPr>
            <a:picLocks noChangeAspect="1"/>
          </p:cNvPicPr>
          <p:nvPr/>
        </p:nvPicPr>
        <p:blipFill>
          <a:blip r:embed="rId5"/>
          <a:stretch>
            <a:fillRect/>
          </a:stretch>
        </p:blipFill>
        <p:spPr>
          <a:xfrm>
            <a:off x="5982286" y="2286437"/>
            <a:ext cx="3094989" cy="2841679"/>
          </a:xfrm>
          <a:prstGeom prst="rect">
            <a:avLst/>
          </a:prstGeom>
        </p:spPr>
      </p:pic>
      <p:sp>
        <p:nvSpPr>
          <p:cNvPr id="7" name="矩形 6"/>
          <p:cNvSpPr/>
          <p:nvPr/>
        </p:nvSpPr>
        <p:spPr>
          <a:xfrm>
            <a:off x="749105" y="2466635"/>
            <a:ext cx="7944729" cy="279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内容占位符 2"/>
          <p:cNvSpPr txBox="1">
            <a:spLocks/>
          </p:cNvSpPr>
          <p:nvPr/>
        </p:nvSpPr>
        <p:spPr>
          <a:xfrm>
            <a:off x="365664" y="1371600"/>
            <a:ext cx="8515351"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Scatter plots over selected dimensions:						(</a:t>
            </a:r>
            <a:r>
              <a:rPr lang="en-US" sz="2400" dirty="0">
                <a:solidFill>
                  <a:srgbClr val="FF0000"/>
                </a:solidFill>
              </a:rPr>
              <a:t>Republican</a:t>
            </a:r>
            <a:r>
              <a:rPr lang="en-US" sz="2400" dirty="0"/>
              <a:t>, </a:t>
            </a:r>
            <a:r>
              <a:rPr lang="en-US" sz="2400" dirty="0">
                <a:solidFill>
                  <a:srgbClr val="0070C0"/>
                </a:solidFill>
              </a:rPr>
              <a:t>Democrat</a:t>
            </a:r>
            <a:r>
              <a:rPr lang="en-US" sz="2400" dirty="0"/>
              <a:t>)</a:t>
            </a:r>
          </a:p>
        </p:txBody>
      </p:sp>
      <p:sp>
        <p:nvSpPr>
          <p:cNvPr id="3" name="灯片编号占位符 2"/>
          <p:cNvSpPr>
            <a:spLocks noGrp="1"/>
          </p:cNvSpPr>
          <p:nvPr>
            <p:ph type="sldNum" sz="quarter" idx="12"/>
          </p:nvPr>
        </p:nvSpPr>
        <p:spPr/>
        <p:txBody>
          <a:bodyPr/>
          <a:lstStyle/>
          <a:p>
            <a:fld id="{C92890E7-3E09-4C8F-8FB5-7796A1CB462C}" type="slidenum">
              <a:rPr lang="en-US" smtClean="0"/>
              <a:t>59</a:t>
            </a:fld>
            <a:endParaRPr lang="en-US"/>
          </a:p>
        </p:txBody>
      </p:sp>
    </p:spTree>
    <p:extLst>
      <p:ext uri="{BB962C8B-B14F-4D97-AF65-F5344CB8AC3E}">
        <p14:creationId xmlns:p14="http://schemas.microsoft.com/office/powerpoint/2010/main" val="3767908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738180" y="547451"/>
            <a:ext cx="3328041" cy="3088164"/>
            <a:chOff x="7462678" y="1690688"/>
            <a:chExt cx="4326048" cy="3988256"/>
          </a:xfrm>
        </p:grpSpPr>
        <p:grpSp>
          <p:nvGrpSpPr>
            <p:cNvPr id="15" name="组合 14"/>
            <p:cNvGrpSpPr/>
            <p:nvPr/>
          </p:nvGrpSpPr>
          <p:grpSpPr>
            <a:xfrm>
              <a:off x="7462678" y="1690688"/>
              <a:ext cx="4326048" cy="3647999"/>
              <a:chOff x="7649244" y="2208628"/>
              <a:chExt cx="3704556" cy="3155954"/>
            </a:xfrm>
          </p:grpSpPr>
          <p:pic>
            <p:nvPicPr>
              <p:cNvPr id="13" name="图片 12"/>
              <p:cNvPicPr>
                <a:picLocks noChangeAspect="1"/>
              </p:cNvPicPr>
              <p:nvPr/>
            </p:nvPicPr>
            <p:blipFill>
              <a:blip r:embed="rId4"/>
              <a:stretch>
                <a:fillRect/>
              </a:stretch>
            </p:blipFill>
            <p:spPr>
              <a:xfrm>
                <a:off x="7784117" y="2476366"/>
                <a:ext cx="3392421" cy="2888216"/>
              </a:xfrm>
              <a:prstGeom prst="rect">
                <a:avLst/>
              </a:prstGeom>
            </p:spPr>
          </p:pic>
          <p:sp>
            <p:nvSpPr>
              <p:cNvPr id="14" name="矩形 13"/>
              <p:cNvSpPr/>
              <p:nvPr/>
            </p:nvSpPr>
            <p:spPr>
              <a:xfrm>
                <a:off x="7649244" y="2208628"/>
                <a:ext cx="3704556" cy="68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16" name="文本框 15"/>
                <p:cNvSpPr txBox="1"/>
                <p:nvPr/>
              </p:nvSpPr>
              <p:spPr>
                <a:xfrm>
                  <a:off x="8999690" y="5278835"/>
                  <a:ext cx="1252024"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oMath>
                    </m:oMathPara>
                  </a14:m>
                  <a:endParaRPr lang="en-US" sz="135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8999690" y="5278835"/>
                  <a:ext cx="1252024" cy="400109"/>
                </a:xfrm>
                <a:prstGeom prst="rect">
                  <a:avLst/>
                </a:prstGeom>
                <a:blipFill rotWithShape="0">
                  <a:blip r:embed="rId5"/>
                  <a:stretch>
                    <a:fillRect/>
                  </a:stretch>
                </a:blipFill>
              </p:spPr>
              <p:txBody>
                <a:bodyPr/>
                <a:lstStyle/>
                <a:p>
                  <a:r>
                    <a:rPr lang="en-US">
                      <a:noFill/>
                    </a:rPr>
                    <a:t> </a:t>
                  </a:r>
                </a:p>
              </p:txBody>
            </p:sp>
          </mc:Fallback>
        </mc:AlternateContent>
      </p:grpSp>
      <p:sp>
        <p:nvSpPr>
          <p:cNvPr id="2" name="标题 1"/>
          <p:cNvSpPr>
            <a:spLocks noGrp="1"/>
          </p:cNvSpPr>
          <p:nvPr>
            <p:ph type="title"/>
          </p:nvPr>
        </p:nvSpPr>
        <p:spPr/>
        <p:txBody>
          <a:bodyPr/>
          <a:lstStyle/>
          <a:p>
            <a:r>
              <a:rPr lang="en-US" dirty="0" smtClean="0"/>
              <a:t>Case Studies</a:t>
            </a:r>
            <a:endParaRPr lang="en-US" dirty="0"/>
          </a:p>
        </p:txBody>
      </p:sp>
      <p:pic>
        <p:nvPicPr>
          <p:cNvPr id="4" name="内容占位符 3"/>
          <p:cNvPicPr>
            <a:picLocks noGrp="1" noChangeAspect="1"/>
          </p:cNvPicPr>
          <p:nvPr>
            <p:ph idx="1"/>
          </p:nvPr>
        </p:nvPicPr>
        <p:blipFill>
          <a:blip r:embed="rId6"/>
          <a:stretch>
            <a:fillRect/>
          </a:stretch>
        </p:blipFill>
        <p:spPr>
          <a:xfrm>
            <a:off x="597944" y="1981200"/>
            <a:ext cx="4745144" cy="3273029"/>
          </a:xfrm>
          <a:prstGeom prst="rect">
            <a:avLst/>
          </a:prstGeom>
        </p:spPr>
      </p:pic>
      <p:sp>
        <p:nvSpPr>
          <p:cNvPr id="5" name="矩形 4"/>
          <p:cNvSpPr/>
          <p:nvPr/>
        </p:nvSpPr>
        <p:spPr>
          <a:xfrm>
            <a:off x="738555" y="2125266"/>
            <a:ext cx="4494628" cy="589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9" name="文本框 8"/>
              <p:cNvSpPr txBox="1"/>
              <p:nvPr/>
            </p:nvSpPr>
            <p:spPr>
              <a:xfrm>
                <a:off x="915389" y="5355883"/>
                <a:ext cx="4483290" cy="596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rPr>
                            <m:t>=1</m:t>
                          </m:r>
                        </m:e>
                      </m:d>
                      <m:r>
                        <a:rPr lang="en-US" sz="1350" i="1">
                          <a:latin typeface="Cambria Math" panose="02040503050406030204" pitchFamily="18" charset="0"/>
                        </a:rPr>
                        <m:t>=</m:t>
                      </m:r>
                      <m:r>
                        <a:rPr lang="en-US" sz="1350" i="1">
                          <a:latin typeface="Cambria Math" panose="02040503050406030204" pitchFamily="18" charset="0"/>
                        </a:rPr>
                        <m:t>𝜎</m:t>
                      </m:r>
                      <m:r>
                        <a:rPr lang="en-US" sz="1350" i="1">
                          <a:latin typeface="Cambria Math" panose="02040503050406030204" pitchFamily="18" charset="0"/>
                        </a:rPr>
                        <m:t>(</m:t>
                      </m:r>
                      <m:nary>
                        <m:naryPr>
                          <m:chr m:val="∑"/>
                          <m:supHide m:val="on"/>
                          <m:ctrlPr>
                            <a:rPr lang="en-US" sz="1350" i="1">
                              <a:latin typeface="Cambria Math" panose="02040503050406030204" pitchFamily="18" charset="0"/>
                            </a:rPr>
                          </m:ctrlPr>
                        </m:naryPr>
                        <m:sub>
                          <m:r>
                            <a:rPr lang="en-US" sz="1350" i="1">
                              <a:latin typeface="Cambria Math" panose="02040503050406030204" pitchFamily="18" charset="0"/>
                            </a:rPr>
                            <m:t>𝑘</m:t>
                          </m:r>
                        </m:sub>
                        <m:sup/>
                        <m:e>
                          <m:sSub>
                            <m:sSubPr>
                              <m:ctrlPr>
                                <a:rPr lang="en-US" sz="1350" i="1">
                                  <a:latin typeface="Cambria Math" panose="02040503050406030204" pitchFamily="18" charset="0"/>
                                </a:rPr>
                              </m:ctrlPr>
                            </m:sSubPr>
                            <m:e>
                              <m:r>
                                <a:rPr lang="en-US" sz="1350" i="1">
                                  <a:latin typeface="Cambria Math" panose="02040503050406030204" pitchFamily="18" charset="0"/>
                                </a:rPr>
                                <m:t>𝜃</m:t>
                              </m:r>
                            </m:e>
                            <m:sub>
                              <m:r>
                                <a:rPr lang="en-US" sz="1350" i="1">
                                  <a:latin typeface="Cambria Math" panose="02040503050406030204" pitchFamily="18" charset="0"/>
                                </a:rPr>
                                <m:t>𝑑𝑘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𝑢𝑘</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𝑎</m:t>
                              </m:r>
                            </m:e>
                            <m:sub>
                              <m:r>
                                <a:rPr lang="en-US" sz="1350" i="1">
                                  <a:latin typeface="Cambria Math" panose="02040503050406030204" pitchFamily="18" charset="0"/>
                                </a:rPr>
                                <m:t>𝑑𝑘</m:t>
                              </m:r>
                            </m:sub>
                          </m:sSub>
                        </m:e>
                      </m:nary>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𝑏</m:t>
                          </m:r>
                        </m:e>
                        <m:sub>
                          <m:r>
                            <a:rPr lang="en-US" sz="1350" i="1">
                              <a:latin typeface="Cambria Math" panose="02040503050406030204" pitchFamily="18" charset="0"/>
                            </a:rPr>
                            <m:t>𝑑</m:t>
                          </m:r>
                        </m:sub>
                      </m:sSub>
                      <m:r>
                        <a:rPr lang="en-US" sz="1350" i="1">
                          <a:latin typeface="Cambria Math" panose="02040503050406030204" pitchFamily="18" charset="0"/>
                        </a:rPr>
                        <m:t>)</m:t>
                      </m:r>
                    </m:oMath>
                  </m:oMathPara>
                </a14:m>
                <a:endParaRPr lang="en-US" sz="1350" dirty="0"/>
              </a:p>
            </p:txBody>
          </p:sp>
        </mc:Choice>
        <mc:Fallback xmlns="">
          <p:sp>
            <p:nvSpPr>
              <p:cNvPr id="9" name="文本框 8"/>
              <p:cNvSpPr txBox="1">
                <a:spLocks noRot="1" noChangeAspect="1" noMove="1" noResize="1" noEditPoints="1" noAdjustHandles="1" noChangeArrowheads="1" noChangeShapeType="1" noTextEdit="1"/>
              </p:cNvSpPr>
              <p:nvPr/>
            </p:nvSpPr>
            <p:spPr>
              <a:xfrm>
                <a:off x="915389" y="5355883"/>
                <a:ext cx="4483290" cy="596510"/>
              </a:xfrm>
              <a:prstGeom prst="rect">
                <a:avLst/>
              </a:prstGeom>
              <a:blipFill rotWithShape="0">
                <a:blip r:embed="rId7"/>
                <a:stretch>
                  <a:fillRect t="-120619" b="-170103"/>
                </a:stretch>
              </a:blipFill>
            </p:spPr>
            <p:txBody>
              <a:bodyPr/>
              <a:lstStyle/>
              <a:p>
                <a:r>
                  <a:rPr lang="en-US">
                    <a:noFill/>
                  </a:rPr>
                  <a:t> </a:t>
                </a:r>
              </a:p>
            </p:txBody>
          </p:sp>
        </mc:Fallback>
      </mc:AlternateContent>
      <p:sp>
        <p:nvSpPr>
          <p:cNvPr id="12" name="文本框 11"/>
          <p:cNvSpPr txBox="1"/>
          <p:nvPr/>
        </p:nvSpPr>
        <p:spPr>
          <a:xfrm>
            <a:off x="228795" y="1487131"/>
            <a:ext cx="5703020" cy="784830"/>
          </a:xfrm>
          <a:prstGeom prst="rect">
            <a:avLst/>
          </a:prstGeom>
          <a:noFill/>
        </p:spPr>
        <p:txBody>
          <a:bodyPr wrap="square" rtlCol="0">
            <a:spAutoFit/>
          </a:bodyPr>
          <a:lstStyle/>
          <a:p>
            <a:pPr algn="ctr"/>
            <a:r>
              <a:rPr lang="en-US" sz="1500" dirty="0"/>
              <a:t>Bill: </a:t>
            </a:r>
            <a:r>
              <a:rPr lang="en-US" sz="1500" i="1" dirty="0"/>
              <a:t>H_RES_578 </a:t>
            </a:r>
            <a:r>
              <a:rPr lang="en-US" sz="1500" b="1" dirty="0"/>
              <a:t>— 109th Congress (2005-2006)</a:t>
            </a:r>
            <a:endParaRPr lang="en-US" sz="1500" i="1" dirty="0"/>
          </a:p>
          <a:p>
            <a:r>
              <a:rPr lang="en-US" sz="1500" dirty="0"/>
              <a:t>It is about supporting the government of Romania to improve the standard health care and well-being of children in Romania.</a:t>
            </a:r>
          </a:p>
        </p:txBody>
      </p:sp>
      <p:grpSp>
        <p:nvGrpSpPr>
          <p:cNvPr id="23" name="组合 22"/>
          <p:cNvGrpSpPr/>
          <p:nvPr/>
        </p:nvGrpSpPr>
        <p:grpSpPr>
          <a:xfrm>
            <a:off x="6457950" y="3555240"/>
            <a:ext cx="2171784" cy="401736"/>
            <a:chOff x="8605008" y="5949671"/>
            <a:chExt cx="2895712" cy="535648"/>
          </a:xfrm>
        </p:grpSpPr>
        <p:cxnSp>
          <p:nvCxnSpPr>
            <p:cNvPr id="20" name="直接箭头连接符 19"/>
            <p:cNvCxnSpPr/>
            <p:nvPr/>
          </p:nvCxnSpPr>
          <p:spPr>
            <a:xfrm flipV="1">
              <a:off x="9445665" y="6290885"/>
              <a:ext cx="576775"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文本框 21"/>
            <p:cNvSpPr txBox="1"/>
            <p:nvPr/>
          </p:nvSpPr>
          <p:spPr>
            <a:xfrm>
              <a:off x="9459732" y="5949671"/>
              <a:ext cx="647115" cy="400109"/>
            </a:xfrm>
            <a:prstGeom prst="rect">
              <a:avLst/>
            </a:prstGeom>
            <a:noFill/>
          </p:spPr>
          <p:txBody>
            <a:bodyPr wrap="square" rtlCol="0">
              <a:spAutoFit/>
            </a:bodyPr>
            <a:lstStyle/>
            <a:p>
              <a:r>
                <a:rPr lang="en-US" sz="1350" dirty="0"/>
                <a:t>YEA</a:t>
              </a:r>
            </a:p>
          </p:txBody>
        </p:sp>
        <p:sp>
          <p:nvSpPr>
            <p:cNvPr id="18" name="文本框 17"/>
            <p:cNvSpPr txBox="1"/>
            <p:nvPr/>
          </p:nvSpPr>
          <p:spPr>
            <a:xfrm>
              <a:off x="8605008" y="6085210"/>
              <a:ext cx="2895712" cy="400109"/>
            </a:xfrm>
            <a:prstGeom prst="rect">
              <a:avLst/>
            </a:prstGeom>
            <a:noFill/>
          </p:spPr>
          <p:txBody>
            <a:bodyPr wrap="square" rtlCol="0">
              <a:spAutoFit/>
            </a:bodyPr>
            <a:lstStyle/>
            <a:p>
              <a:r>
                <a:rPr lang="en-US" sz="1350" dirty="0"/>
                <a:t>R. Paul               </a:t>
              </a:r>
              <a:r>
                <a:rPr lang="en-US" sz="1350" i="1" dirty="0"/>
                <a:t>H_RES_578</a:t>
              </a:r>
            </a:p>
          </p:txBody>
        </p:sp>
      </p:grpSp>
      <p:sp>
        <p:nvSpPr>
          <p:cNvPr id="3" name="灯片编号占位符 2"/>
          <p:cNvSpPr>
            <a:spLocks noGrp="1"/>
          </p:cNvSpPr>
          <p:nvPr>
            <p:ph type="sldNum" sz="quarter" idx="12"/>
          </p:nvPr>
        </p:nvSpPr>
        <p:spPr/>
        <p:txBody>
          <a:bodyPr/>
          <a:lstStyle/>
          <a:p>
            <a:fld id="{C92890E7-3E09-4C8F-8FB5-7796A1CB462C}" type="slidenum">
              <a:rPr lang="en-US" smtClean="0"/>
              <a:t>60</a:t>
            </a:fld>
            <a:endParaRPr lang="en-US" dirty="0"/>
          </a:p>
        </p:txBody>
      </p:sp>
      <p:grpSp>
        <p:nvGrpSpPr>
          <p:cNvPr id="38" name="组合 37"/>
          <p:cNvGrpSpPr/>
          <p:nvPr/>
        </p:nvGrpSpPr>
        <p:grpSpPr>
          <a:xfrm>
            <a:off x="5931815" y="4321083"/>
            <a:ext cx="3051171" cy="1559309"/>
            <a:chOff x="7915437" y="4480264"/>
            <a:chExt cx="4068228" cy="2079078"/>
          </a:xfrm>
        </p:grpSpPr>
        <p:sp>
          <p:nvSpPr>
            <p:cNvPr id="6" name="矩形 5"/>
            <p:cNvSpPr/>
            <p:nvPr/>
          </p:nvSpPr>
          <p:spPr>
            <a:xfrm>
              <a:off x="7938153" y="4885419"/>
              <a:ext cx="1424410" cy="377372"/>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dirty="0">
                  <a:solidFill>
                    <a:schemeClr val="tx1"/>
                  </a:solidFill>
                </a:rPr>
                <a:t>Topic Model</a:t>
              </a:r>
            </a:p>
          </p:txBody>
        </p:sp>
        <p:sp>
          <p:nvSpPr>
            <p:cNvPr id="19" name="矩形 18"/>
            <p:cNvSpPr/>
            <p:nvPr/>
          </p:nvSpPr>
          <p:spPr>
            <a:xfrm>
              <a:off x="7938153" y="5533427"/>
              <a:ext cx="1424410" cy="377372"/>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dirty="0">
                  <a:solidFill>
                    <a:schemeClr val="tx1"/>
                  </a:solidFill>
                </a:rPr>
                <a:t>TF-IPM</a:t>
              </a:r>
            </a:p>
          </p:txBody>
        </p:sp>
        <p:sp>
          <p:nvSpPr>
            <p:cNvPr id="21" name="矩形 20"/>
            <p:cNvSpPr/>
            <p:nvPr/>
          </p:nvSpPr>
          <p:spPr>
            <a:xfrm>
              <a:off x="7915437" y="5998177"/>
              <a:ext cx="1447127" cy="540736"/>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dirty="0">
                  <a:solidFill>
                    <a:schemeClr val="tx1"/>
                  </a:solidFill>
                </a:rPr>
                <a:t>Experts/Algorithm</a:t>
              </a:r>
            </a:p>
          </p:txBody>
        </p:sp>
        <mc:AlternateContent xmlns:mc="http://schemas.openxmlformats.org/markup-compatibility/2006" xmlns:a14="http://schemas.microsoft.com/office/drawing/2010/main">
          <mc:Choice Requires="a14">
            <p:sp>
              <p:nvSpPr>
                <p:cNvPr id="7" name="文本框 6"/>
                <p:cNvSpPr txBox="1"/>
                <p:nvPr/>
              </p:nvSpPr>
              <p:spPr>
                <a:xfrm>
                  <a:off x="9697006" y="4895927"/>
                  <a:ext cx="372795"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b="1" i="1">
                                <a:latin typeface="Cambria Math" panose="02040503050406030204" pitchFamily="18" charset="0"/>
                              </a:rPr>
                              <m:t>𝜽</m:t>
                            </m:r>
                          </m:e>
                          <m:sub>
                            <m:r>
                              <a:rPr lang="en-US" sz="1350" i="1">
                                <a:latin typeface="Cambria Math" panose="02040503050406030204" pitchFamily="18" charset="0"/>
                              </a:rPr>
                              <m:t>𝑑</m:t>
                            </m:r>
                          </m:sub>
                        </m:sSub>
                      </m:oMath>
                    </m:oMathPara>
                  </a14:m>
                  <a:endParaRPr lang="en-US" sz="1350" dirty="0"/>
                </a:p>
              </p:txBody>
            </p:sp>
          </mc:Choice>
          <mc:Fallback xmlns="">
            <p:sp>
              <p:nvSpPr>
                <p:cNvPr id="7" name="文本框 6"/>
                <p:cNvSpPr txBox="1">
                  <a:spLocks noRot="1" noChangeAspect="1" noMove="1" noResize="1" noEditPoints="1" noAdjustHandles="1" noChangeArrowheads="1" noChangeShapeType="1" noTextEdit="1"/>
                </p:cNvSpPr>
                <p:nvPr/>
              </p:nvSpPr>
              <p:spPr>
                <a:xfrm>
                  <a:off x="9697006" y="4895927"/>
                  <a:ext cx="372795" cy="400109"/>
                </a:xfrm>
                <a:prstGeom prst="rect">
                  <a:avLst/>
                </a:prstGeom>
                <a:blipFill rotWithShape="0">
                  <a:blip r:embed="rId8"/>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9697006" y="5537447"/>
                  <a:ext cx="372795"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b="1" i="1">
                                <a:latin typeface="Cambria Math" panose="02040503050406030204" pitchFamily="18" charset="0"/>
                              </a:rPr>
                              <m:t>𝒙</m:t>
                            </m:r>
                          </m:e>
                          <m:sub>
                            <m:r>
                              <a:rPr lang="en-US" sz="1350" i="1">
                                <a:latin typeface="Cambria Math" panose="02040503050406030204" pitchFamily="18" charset="0"/>
                              </a:rPr>
                              <m:t>𝑢</m:t>
                            </m:r>
                          </m:sub>
                        </m:sSub>
                      </m:oMath>
                    </m:oMathPara>
                  </a14:m>
                  <a:endParaRPr lang="en-US" sz="1350" dirty="0"/>
                </a:p>
              </p:txBody>
            </p:sp>
          </mc:Choice>
          <mc:Fallback xmlns="">
            <p:sp>
              <p:nvSpPr>
                <p:cNvPr id="24" name="文本框 23"/>
                <p:cNvSpPr txBox="1">
                  <a:spLocks noRot="1" noChangeAspect="1" noMove="1" noResize="1" noEditPoints="1" noAdjustHandles="1" noChangeArrowheads="1" noChangeShapeType="1" noTextEdit="1"/>
                </p:cNvSpPr>
                <p:nvPr/>
              </p:nvSpPr>
              <p:spPr>
                <a:xfrm>
                  <a:off x="9697006" y="5537447"/>
                  <a:ext cx="372795" cy="400109"/>
                </a:xfrm>
                <a:prstGeom prst="rect">
                  <a:avLst/>
                </a:prstGeom>
                <a:blipFill rotWithShape="0">
                  <a:blip r:embed="rId9"/>
                  <a:stretch>
                    <a:fillRect r="-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9538912" y="6159233"/>
                  <a:ext cx="77271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b="1" i="1">
                                <a:latin typeface="Cambria Math" panose="02040503050406030204" pitchFamily="18" charset="0"/>
                              </a:rPr>
                              <m:t>𝒂</m:t>
                            </m:r>
                          </m:e>
                          <m:sub>
                            <m:r>
                              <a:rPr lang="en-US" sz="1350" i="1">
                                <a:latin typeface="Cambria Math" panose="02040503050406030204" pitchFamily="18" charset="0"/>
                              </a:rPr>
                              <m:t>𝑑</m:t>
                            </m:r>
                          </m:sub>
                        </m:sSub>
                      </m:oMath>
                    </m:oMathPara>
                  </a14:m>
                  <a:endParaRPr lang="en-US" sz="135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9538912" y="6159233"/>
                  <a:ext cx="772717" cy="400109"/>
                </a:xfrm>
                <a:prstGeom prst="rect">
                  <a:avLst/>
                </a:prstGeom>
                <a:blipFill rotWithShape="0">
                  <a:blip r:embed="rId10"/>
                  <a:stretch>
                    <a:fillRect/>
                  </a:stretch>
                </a:blipFill>
              </p:spPr>
              <p:txBody>
                <a:bodyPr/>
                <a:lstStyle/>
                <a:p>
                  <a:r>
                    <a:rPr lang="en-US">
                      <a:noFill/>
                    </a:rPr>
                    <a:t> </a:t>
                  </a:r>
                </a:p>
              </p:txBody>
            </p:sp>
          </mc:Fallback>
        </mc:AlternateContent>
        <p:cxnSp>
          <p:nvCxnSpPr>
            <p:cNvPr id="10" name="直接箭头连接符 9"/>
            <p:cNvCxnSpPr>
              <a:stCxn id="6" idx="3"/>
              <a:endCxn id="7" idx="1"/>
            </p:cNvCxnSpPr>
            <p:nvPr/>
          </p:nvCxnSpPr>
          <p:spPr>
            <a:xfrm>
              <a:off x="9362564" y="5074105"/>
              <a:ext cx="334443" cy="21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9" idx="3"/>
              <a:endCxn id="24" idx="1"/>
            </p:cNvCxnSpPr>
            <p:nvPr/>
          </p:nvCxnSpPr>
          <p:spPr>
            <a:xfrm>
              <a:off x="9362564" y="5722113"/>
              <a:ext cx="334443" cy="15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1" idx="3"/>
              <a:endCxn id="25" idx="1"/>
            </p:cNvCxnSpPr>
            <p:nvPr/>
          </p:nvCxnSpPr>
          <p:spPr>
            <a:xfrm>
              <a:off x="9362564" y="6268545"/>
              <a:ext cx="176348" cy="90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右大括号 33"/>
            <p:cNvSpPr/>
            <p:nvPr/>
          </p:nvSpPr>
          <p:spPr>
            <a:xfrm>
              <a:off x="10337951" y="4937119"/>
              <a:ext cx="132584" cy="15954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35" name="矩形 34"/>
                <p:cNvSpPr/>
                <p:nvPr/>
              </p:nvSpPr>
              <p:spPr>
                <a:xfrm>
                  <a:off x="10579092" y="5515462"/>
                  <a:ext cx="1404573" cy="40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𝑢𝑑</m:t>
                                </m:r>
                              </m:sub>
                            </m:sSub>
                            <m:r>
                              <a:rPr lang="en-US" sz="1350" i="1">
                                <a:latin typeface="Cambria Math" panose="02040503050406030204" pitchFamily="18" charset="0"/>
                              </a:rPr>
                              <m:t>=1</m:t>
                            </m:r>
                          </m:e>
                        </m:d>
                      </m:oMath>
                    </m:oMathPara>
                  </a14:m>
                  <a:endParaRPr lang="en-US" sz="1350" dirty="0"/>
                </a:p>
              </p:txBody>
            </p:sp>
          </mc:Choice>
          <mc:Fallback xmlns="">
            <p:sp>
              <p:nvSpPr>
                <p:cNvPr id="35" name="矩形 34"/>
                <p:cNvSpPr>
                  <a:spLocks noRot="1" noChangeAspect="1" noMove="1" noResize="1" noEditPoints="1" noAdjustHandles="1" noChangeArrowheads="1" noChangeShapeType="1" noTextEdit="1"/>
                </p:cNvSpPr>
                <p:nvPr/>
              </p:nvSpPr>
              <p:spPr>
                <a:xfrm>
                  <a:off x="10579092" y="5515462"/>
                  <a:ext cx="1404573" cy="400109"/>
                </a:xfrm>
                <a:prstGeom prst="rect">
                  <a:avLst/>
                </a:prstGeom>
                <a:blipFill rotWithShape="0">
                  <a:blip r:embed="rId11"/>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8282380" y="4480264"/>
                  <a:ext cx="2513067" cy="400109"/>
                </a:xfrm>
                <a:prstGeom prst="rect">
                  <a:avLst/>
                </a:prstGeom>
                <a:noFill/>
              </p:spPr>
              <p:txBody>
                <a:bodyPr wrap="square" rtlCol="0">
                  <a:spAutoFit/>
                </a:bodyPr>
                <a:lstStyle/>
                <a:p>
                  <a:r>
                    <a:rPr lang="en-US" sz="1350" dirty="0"/>
                    <a:t>For Unseen Bill </a:t>
                  </a:r>
                  <a14:m>
                    <m:oMath xmlns:m="http://schemas.openxmlformats.org/officeDocument/2006/math">
                      <m:r>
                        <a:rPr lang="en-US" sz="1350" i="1">
                          <a:latin typeface="Cambria Math" panose="02040503050406030204" pitchFamily="18" charset="0"/>
                        </a:rPr>
                        <m:t>𝑑</m:t>
                      </m:r>
                    </m:oMath>
                  </a14:m>
                  <a:r>
                    <a:rPr lang="en-US" sz="1350" dirty="0"/>
                    <a:t>:</a:t>
                  </a:r>
                </a:p>
              </p:txBody>
            </p:sp>
          </mc:Choice>
          <mc:Fallback xmlns="">
            <p:sp>
              <p:nvSpPr>
                <p:cNvPr id="37" name="文本框 36"/>
                <p:cNvSpPr txBox="1">
                  <a:spLocks noRot="1" noChangeAspect="1" noMove="1" noResize="1" noEditPoints="1" noAdjustHandles="1" noChangeArrowheads="1" noChangeShapeType="1" noTextEdit="1"/>
                </p:cNvSpPr>
                <p:nvPr/>
              </p:nvSpPr>
              <p:spPr>
                <a:xfrm>
                  <a:off x="8282380" y="4480264"/>
                  <a:ext cx="2513067" cy="400109"/>
                </a:xfrm>
                <a:prstGeom prst="rect">
                  <a:avLst/>
                </a:prstGeom>
                <a:blipFill rotWithShape="0">
                  <a:blip r:embed="rId12"/>
                  <a:stretch>
                    <a:fillRect l="-647" t="-4082" b="-20408"/>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4050873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Why Heterogeneous Information Networks?</a:t>
            </a:r>
          </a:p>
          <a:p>
            <a:endParaRPr lang="en-US" dirty="0" smtClean="0"/>
          </a:p>
          <a:p>
            <a:r>
              <a:rPr lang="en-US" altLang="zh-CN" dirty="0" smtClean="0">
                <a:ea typeface="宋体" pitchFamily="2" charset="-122"/>
              </a:rPr>
              <a:t>Entity Recommendation</a:t>
            </a:r>
            <a:endParaRPr lang="en-US" altLang="zh-CN" dirty="0">
              <a:ea typeface="宋体" pitchFamily="2" charset="-122"/>
            </a:endParaRPr>
          </a:p>
          <a:p>
            <a:endParaRPr lang="en-US" altLang="zh-CN" dirty="0" smtClean="0">
              <a:effectLst>
                <a:outerShdw blurRad="38100" dist="38100" dir="2700000" algn="tl">
                  <a:srgbClr val="000000">
                    <a:alpha val="43137"/>
                  </a:srgbClr>
                </a:outerShdw>
              </a:effectLst>
              <a:ea typeface="宋体" pitchFamily="2" charset="-122"/>
            </a:endParaRPr>
          </a:p>
          <a:p>
            <a:r>
              <a:rPr lang="en-US" altLang="zh-CN" dirty="0" smtClean="0">
                <a:ea typeface="宋体" pitchFamily="2" charset="-122"/>
              </a:rPr>
              <a:t>Information Diffusion</a:t>
            </a:r>
          </a:p>
          <a:p>
            <a:endParaRPr lang="en-US" altLang="zh-CN" dirty="0">
              <a:ea typeface="宋体" pitchFamily="2" charset="-122"/>
            </a:endParaRPr>
          </a:p>
          <a:p>
            <a:r>
              <a:rPr lang="en-US" altLang="zh-CN" dirty="0" smtClean="0">
                <a:ea typeface="宋体" pitchFamily="2" charset="-122"/>
              </a:rPr>
              <a:t>Ideology Detection</a:t>
            </a:r>
          </a:p>
          <a:p>
            <a:pPr marL="182880" lvl="1"/>
            <a:endParaRPr lang="en-US" sz="2800" dirty="0">
              <a:solidFill>
                <a:schemeClr val="tx1"/>
              </a:solidFill>
              <a:effectLst>
                <a:outerShdw blurRad="38100" dist="38100" dir="2700000" algn="tl">
                  <a:srgbClr val="000000">
                    <a:alpha val="43137"/>
                  </a:srgbClr>
                </a:outerShdw>
              </a:effectLst>
              <a:latin typeface="+mn-lt"/>
              <a:ea typeface="宋体" pitchFamily="2" charset="-122"/>
              <a:cs typeface="+mn-cs"/>
            </a:endParaRPr>
          </a:p>
          <a:p>
            <a:r>
              <a:rPr lang="en-US" dirty="0" smtClean="0"/>
              <a:t>Summary</a:t>
            </a:r>
            <a:endParaRPr lang="en-US" dirty="0"/>
          </a:p>
        </p:txBody>
      </p:sp>
      <p:sp>
        <p:nvSpPr>
          <p:cNvPr id="7" name="Down Arrow 6"/>
          <p:cNvSpPr/>
          <p:nvPr/>
        </p:nvSpPr>
        <p:spPr>
          <a:xfrm rot="3432852">
            <a:off x="2314640" y="5236942"/>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33136741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Heterogeneous Information Networks are networks with multiple types of objects and links</a:t>
            </a:r>
          </a:p>
          <a:p>
            <a:endParaRPr lang="en-US" dirty="0" smtClean="0"/>
          </a:p>
          <a:p>
            <a:r>
              <a:rPr lang="en-US" dirty="0" smtClean="0"/>
              <a:t>Principles in mining heterogeneous information networks</a:t>
            </a:r>
          </a:p>
          <a:p>
            <a:pPr lvl="1"/>
            <a:r>
              <a:rPr lang="en-US" dirty="0" smtClean="0"/>
              <a:t>Meta-path-based mining</a:t>
            </a:r>
          </a:p>
          <a:p>
            <a:pPr lvl="2"/>
            <a:r>
              <a:rPr lang="en-US" dirty="0" smtClean="0"/>
              <a:t>Systematically form new types of relations</a:t>
            </a:r>
          </a:p>
          <a:p>
            <a:pPr lvl="1"/>
            <a:r>
              <a:rPr lang="en-US" dirty="0" smtClean="0"/>
              <a:t>Relation strength-aware mining</a:t>
            </a:r>
          </a:p>
          <a:p>
            <a:pPr lvl="2"/>
            <a:r>
              <a:rPr lang="en-US" dirty="0" smtClean="0"/>
              <a:t>Different types of relations have different strengths</a:t>
            </a:r>
          </a:p>
          <a:p>
            <a:pPr lvl="1"/>
            <a:r>
              <a:rPr lang="en-US" dirty="0" smtClean="0"/>
              <a:t>Relation semantic-aware mining</a:t>
            </a:r>
          </a:p>
          <a:p>
            <a:pPr lvl="2"/>
            <a:r>
              <a:rPr lang="en-US" dirty="0" smtClean="0"/>
              <a:t>Different types of relations need different modeling</a:t>
            </a:r>
          </a:p>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pPr/>
              <a:t>62</a:t>
            </a:fld>
            <a:endParaRPr lang="en-US" dirty="0"/>
          </a:p>
        </p:txBody>
      </p:sp>
    </p:spTree>
    <p:extLst>
      <p:ext uri="{BB962C8B-B14F-4D97-AF65-F5344CB8AC3E}">
        <p14:creationId xmlns:p14="http://schemas.microsoft.com/office/powerpoint/2010/main" val="2365368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pPr/>
              <a:t>63</a:t>
            </a:fld>
            <a:endParaRPr lang="en-US" dirty="0"/>
          </a:p>
        </p:txBody>
      </p:sp>
      <p:sp>
        <p:nvSpPr>
          <p:cNvPr id="5" name="TextBox 4"/>
          <p:cNvSpPr txBox="1"/>
          <p:nvPr/>
        </p:nvSpPr>
        <p:spPr>
          <a:xfrm>
            <a:off x="3048000" y="3232721"/>
            <a:ext cx="3177088" cy="769441"/>
          </a:xfrm>
          <a:prstGeom prst="rect">
            <a:avLst/>
          </a:prstGeom>
          <a:noFill/>
        </p:spPr>
        <p:txBody>
          <a:bodyPr wrap="none" rtlCol="0">
            <a:spAutoFit/>
          </a:bodyPr>
          <a:lstStyle/>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8819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t>The Heterogeneous Information Network View of Recommender System</a:t>
            </a:r>
            <a:endParaRPr lang="en-US" sz="3800" dirty="0"/>
          </a:p>
        </p:txBody>
      </p:sp>
      <p:sp>
        <p:nvSpPr>
          <p:cNvPr id="4" name="Slide Number Placeholder 3"/>
          <p:cNvSpPr>
            <a:spLocks noGrp="1"/>
          </p:cNvSpPr>
          <p:nvPr>
            <p:ph type="sldNum" sz="quarter" idx="12"/>
          </p:nvPr>
        </p:nvSpPr>
        <p:spPr/>
        <p:txBody>
          <a:bodyPr/>
          <a:lstStyle/>
          <a:p>
            <a:fld id="{C886FC5B-EFF1-4312-B179-01A9DDD914E2}" type="slidenum">
              <a:rPr lang="en-US" smtClean="0"/>
              <a:t>6</a:t>
            </a:fld>
            <a:endParaRPr lang="en-US"/>
          </a:p>
        </p:txBody>
      </p:sp>
      <p:pic>
        <p:nvPicPr>
          <p:cNvPr id="64" name="Picture 63" descr="user4.png"/>
          <p:cNvPicPr>
            <a:picLocks noChangeAspect="1"/>
          </p:cNvPicPr>
          <p:nvPr/>
        </p:nvPicPr>
        <p:blipFill>
          <a:blip r:embed="rId2" cstate="print"/>
          <a:stretch>
            <a:fillRect/>
          </a:stretch>
        </p:blipFill>
        <p:spPr>
          <a:xfrm>
            <a:off x="7136274" y="1479428"/>
            <a:ext cx="914400" cy="914400"/>
          </a:xfrm>
          <a:prstGeom prst="rect">
            <a:avLst/>
          </a:prstGeom>
        </p:spPr>
      </p:pic>
      <p:pic>
        <p:nvPicPr>
          <p:cNvPr id="65" name="Picture 64" descr="user5.png"/>
          <p:cNvPicPr>
            <a:picLocks noChangeAspect="1"/>
          </p:cNvPicPr>
          <p:nvPr/>
        </p:nvPicPr>
        <p:blipFill>
          <a:blip r:embed="rId3" cstate="print"/>
          <a:srcRect l="19751" t="8551" r="16249" b="8249"/>
          <a:stretch>
            <a:fillRect/>
          </a:stretch>
        </p:blipFill>
        <p:spPr>
          <a:xfrm>
            <a:off x="2493487" y="1415111"/>
            <a:ext cx="703385" cy="914400"/>
          </a:xfrm>
          <a:prstGeom prst="rect">
            <a:avLst/>
          </a:prstGeom>
        </p:spPr>
      </p:pic>
      <p:pic>
        <p:nvPicPr>
          <p:cNvPr id="66" name="Picture 65" descr="blue_user.png"/>
          <p:cNvPicPr>
            <a:picLocks noChangeAspect="1"/>
          </p:cNvPicPr>
          <p:nvPr/>
        </p:nvPicPr>
        <p:blipFill>
          <a:blip r:embed="rId4" cstate="print"/>
          <a:stretch>
            <a:fillRect/>
          </a:stretch>
        </p:blipFill>
        <p:spPr>
          <a:xfrm>
            <a:off x="1388972" y="1445451"/>
            <a:ext cx="685800" cy="914400"/>
          </a:xfrm>
          <a:prstGeom prst="rect">
            <a:avLst/>
          </a:prstGeom>
        </p:spPr>
      </p:pic>
      <p:grpSp>
        <p:nvGrpSpPr>
          <p:cNvPr id="8" name="Group 7"/>
          <p:cNvGrpSpPr/>
          <p:nvPr/>
        </p:nvGrpSpPr>
        <p:grpSpPr>
          <a:xfrm>
            <a:off x="931772" y="3038030"/>
            <a:ext cx="914400" cy="1143000"/>
            <a:chOff x="2895600" y="3124200"/>
            <a:chExt cx="914400" cy="1143000"/>
          </a:xfrm>
        </p:grpSpPr>
        <p:pic>
          <p:nvPicPr>
            <p:cNvPr id="71" name="Picture 70" descr="movie.jpg"/>
            <p:cNvPicPr>
              <a:picLocks noChangeAspect="1"/>
            </p:cNvPicPr>
            <p:nvPr/>
          </p:nvPicPr>
          <p:blipFill>
            <a:blip r:embed="rId5" cstate="print"/>
            <a:srcRect l="13333" t="3333" r="7556" b="8889"/>
            <a:stretch>
              <a:fillRect/>
            </a:stretch>
          </p:blipFill>
          <p:spPr>
            <a:xfrm>
              <a:off x="2940741" y="3124200"/>
              <a:ext cx="824118" cy="731520"/>
            </a:xfrm>
            <a:prstGeom prst="rect">
              <a:avLst/>
            </a:prstGeom>
          </p:spPr>
        </p:pic>
        <p:sp>
          <p:nvSpPr>
            <p:cNvPr id="75" name="Rounded Rectangle 74"/>
            <p:cNvSpPr/>
            <p:nvPr/>
          </p:nvSpPr>
          <p:spPr>
            <a:xfrm>
              <a:off x="2895600" y="3886200"/>
              <a:ext cx="914400" cy="381000"/>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Avatar</a:t>
              </a:r>
            </a:p>
          </p:txBody>
        </p:sp>
      </p:grpSp>
      <p:grpSp>
        <p:nvGrpSpPr>
          <p:cNvPr id="113" name="Group 112"/>
          <p:cNvGrpSpPr/>
          <p:nvPr/>
        </p:nvGrpSpPr>
        <p:grpSpPr>
          <a:xfrm>
            <a:off x="4024420" y="3038030"/>
            <a:ext cx="914400" cy="1143000"/>
            <a:chOff x="5562600" y="3124200"/>
            <a:chExt cx="914400" cy="1143000"/>
          </a:xfrm>
        </p:grpSpPr>
        <p:pic>
          <p:nvPicPr>
            <p:cNvPr id="72" name="Picture 71" descr="movie.jpg"/>
            <p:cNvPicPr>
              <a:picLocks noChangeAspect="1"/>
            </p:cNvPicPr>
            <p:nvPr/>
          </p:nvPicPr>
          <p:blipFill>
            <a:blip r:embed="rId5" cstate="print"/>
            <a:srcRect l="13333" t="3333" r="7556" b="8889"/>
            <a:stretch>
              <a:fillRect/>
            </a:stretch>
          </p:blipFill>
          <p:spPr>
            <a:xfrm>
              <a:off x="5607741" y="3124200"/>
              <a:ext cx="824118" cy="731520"/>
            </a:xfrm>
            <a:prstGeom prst="rect">
              <a:avLst/>
            </a:prstGeom>
          </p:spPr>
        </p:pic>
        <p:sp>
          <p:nvSpPr>
            <p:cNvPr id="76" name="Rounded Rectangle 75"/>
            <p:cNvSpPr/>
            <p:nvPr/>
          </p:nvSpPr>
          <p:spPr>
            <a:xfrm>
              <a:off x="5562600" y="3886200"/>
              <a:ext cx="914400" cy="381000"/>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Titanic</a:t>
              </a:r>
            </a:p>
          </p:txBody>
        </p:sp>
      </p:grpSp>
      <p:grpSp>
        <p:nvGrpSpPr>
          <p:cNvPr id="112" name="Group 111"/>
          <p:cNvGrpSpPr/>
          <p:nvPr/>
        </p:nvGrpSpPr>
        <p:grpSpPr>
          <a:xfrm>
            <a:off x="2265340" y="3038030"/>
            <a:ext cx="914400" cy="1188720"/>
            <a:chOff x="4038600" y="2621280"/>
            <a:chExt cx="914400" cy="1188720"/>
          </a:xfrm>
        </p:grpSpPr>
        <p:pic>
          <p:nvPicPr>
            <p:cNvPr id="70" name="Picture 69" descr="movie.jpg"/>
            <p:cNvPicPr>
              <a:picLocks noChangeAspect="1"/>
            </p:cNvPicPr>
            <p:nvPr/>
          </p:nvPicPr>
          <p:blipFill>
            <a:blip r:embed="rId5" cstate="print"/>
            <a:srcRect l="13333" t="3333" r="7556" b="8889"/>
            <a:stretch>
              <a:fillRect/>
            </a:stretch>
          </p:blipFill>
          <p:spPr>
            <a:xfrm>
              <a:off x="4083741" y="2621280"/>
              <a:ext cx="824118" cy="731520"/>
            </a:xfrm>
            <a:prstGeom prst="rect">
              <a:avLst/>
            </a:prstGeom>
          </p:spPr>
        </p:pic>
        <p:sp>
          <p:nvSpPr>
            <p:cNvPr id="77" name="Rounded Rectangle 76"/>
            <p:cNvSpPr/>
            <p:nvPr/>
          </p:nvSpPr>
          <p:spPr>
            <a:xfrm>
              <a:off x="4038600" y="3429000"/>
              <a:ext cx="914400" cy="381000"/>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Aliens</a:t>
              </a:r>
            </a:p>
          </p:txBody>
        </p:sp>
      </p:grpSp>
      <p:grpSp>
        <p:nvGrpSpPr>
          <p:cNvPr id="114" name="Group 113"/>
          <p:cNvGrpSpPr/>
          <p:nvPr/>
        </p:nvGrpSpPr>
        <p:grpSpPr>
          <a:xfrm>
            <a:off x="5984722" y="3038030"/>
            <a:ext cx="1371600" cy="1341120"/>
            <a:chOff x="6858000" y="2743200"/>
            <a:chExt cx="1371600" cy="1341120"/>
          </a:xfrm>
        </p:grpSpPr>
        <p:pic>
          <p:nvPicPr>
            <p:cNvPr id="73" name="Picture 72" descr="movie.jpg"/>
            <p:cNvPicPr>
              <a:picLocks noChangeAspect="1"/>
            </p:cNvPicPr>
            <p:nvPr/>
          </p:nvPicPr>
          <p:blipFill>
            <a:blip r:embed="rId5" cstate="print"/>
            <a:srcRect l="13333" t="3333" r="7556" b="8889"/>
            <a:stretch>
              <a:fillRect/>
            </a:stretch>
          </p:blipFill>
          <p:spPr>
            <a:xfrm>
              <a:off x="7131741" y="2743200"/>
              <a:ext cx="824118" cy="731520"/>
            </a:xfrm>
            <a:prstGeom prst="rect">
              <a:avLst/>
            </a:prstGeom>
          </p:spPr>
        </p:pic>
        <p:sp>
          <p:nvSpPr>
            <p:cNvPr id="78" name="Rounded Rectangle 77"/>
            <p:cNvSpPr/>
            <p:nvPr/>
          </p:nvSpPr>
          <p:spPr>
            <a:xfrm>
              <a:off x="6858000" y="3553968"/>
              <a:ext cx="1371600" cy="530352"/>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Revolution-</a:t>
              </a:r>
              <a:r>
                <a:rPr kumimoji="0" lang="en-US" sz="2000" b="0" i="0" u="none" strike="noStrike" kern="0" cap="none" spc="0" normalizeH="0" baseline="0" noProof="0" dirty="0" err="1" smtClean="0">
                  <a:ln>
                    <a:noFill/>
                  </a:ln>
                  <a:solidFill>
                    <a:prstClr val="black"/>
                  </a:solidFill>
                  <a:effectLst/>
                  <a:uLnTx/>
                  <a:uFillTx/>
                  <a:latin typeface="Calibri"/>
                </a:rPr>
                <a:t>ary</a:t>
              </a:r>
              <a:r>
                <a:rPr kumimoji="0" lang="en-US" sz="2000" b="0" i="0" u="none" strike="noStrike" kern="0" cap="none" spc="0" normalizeH="0" baseline="0" noProof="0" dirty="0" smtClean="0">
                  <a:ln>
                    <a:noFill/>
                  </a:ln>
                  <a:solidFill>
                    <a:prstClr val="black"/>
                  </a:solidFill>
                  <a:effectLst/>
                  <a:uLnTx/>
                  <a:uFillTx/>
                  <a:latin typeface="Calibri"/>
                </a:rPr>
                <a:t> Road</a:t>
              </a:r>
            </a:p>
          </p:txBody>
        </p:sp>
      </p:grpSp>
      <p:sp>
        <p:nvSpPr>
          <p:cNvPr id="79" name="Rounded Rectangle 78"/>
          <p:cNvSpPr/>
          <p:nvPr/>
        </p:nvSpPr>
        <p:spPr>
          <a:xfrm>
            <a:off x="3544293" y="4991100"/>
            <a:ext cx="1219200" cy="533400"/>
          </a:xfrm>
          <a:prstGeom prst="roundRect">
            <a:avLst/>
          </a:prstGeom>
          <a:solidFill>
            <a:sysClr val="window" lastClr="FFFFFF"/>
          </a:solidFill>
          <a:ln w="381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James Cameron</a:t>
            </a:r>
          </a:p>
        </p:txBody>
      </p:sp>
      <p:sp>
        <p:nvSpPr>
          <p:cNvPr id="80" name="Rounded Rectangle 79"/>
          <p:cNvSpPr/>
          <p:nvPr/>
        </p:nvSpPr>
        <p:spPr>
          <a:xfrm>
            <a:off x="6449274" y="5755924"/>
            <a:ext cx="1219200" cy="533400"/>
          </a:xfrm>
          <a:prstGeom prst="roundRect">
            <a:avLst/>
          </a:prstGeom>
          <a:solidFill>
            <a:sysClr val="window" lastClr="FFFFFF"/>
          </a:solid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Kate </a:t>
            </a:r>
            <a:r>
              <a:rPr kumimoji="0" lang="en-US" sz="2000" b="0" i="0" u="none" strike="noStrike" kern="0" cap="none" spc="0" normalizeH="0" baseline="0" noProof="0" dirty="0" err="1" smtClean="0">
                <a:ln>
                  <a:noFill/>
                </a:ln>
                <a:solidFill>
                  <a:prstClr val="black"/>
                </a:solidFill>
                <a:effectLst/>
                <a:uLnTx/>
                <a:uFillTx/>
                <a:latin typeface="Calibri"/>
              </a:rPr>
              <a:t>Winslet</a:t>
            </a:r>
            <a:endParaRPr kumimoji="0" lang="en-US" sz="2000" b="0" i="0" u="none" strike="noStrike" kern="0" cap="none" spc="0" normalizeH="0" baseline="0" noProof="0" dirty="0" smtClean="0">
              <a:ln>
                <a:noFill/>
              </a:ln>
              <a:solidFill>
                <a:prstClr val="black"/>
              </a:solidFill>
              <a:effectLst/>
              <a:uLnTx/>
              <a:uFillTx/>
              <a:latin typeface="Calibri"/>
            </a:endParaRPr>
          </a:p>
        </p:txBody>
      </p:sp>
      <p:sp>
        <p:nvSpPr>
          <p:cNvPr id="81" name="Rounded Rectangle 80"/>
          <p:cNvSpPr/>
          <p:nvPr/>
        </p:nvSpPr>
        <p:spPr>
          <a:xfrm>
            <a:off x="4759260" y="5711896"/>
            <a:ext cx="1219200" cy="533400"/>
          </a:xfrm>
          <a:prstGeom prst="roundRect">
            <a:avLst/>
          </a:prstGeom>
          <a:solidFill>
            <a:sysClr val="window" lastClr="FFFFFF"/>
          </a:solid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Leonardo </a:t>
            </a:r>
            <a:r>
              <a:rPr kumimoji="0" lang="en-US" sz="2000" b="0" i="0" u="none" strike="noStrike" kern="0" cap="none" spc="0" normalizeH="0" baseline="0" noProof="0" dirty="0" err="1" smtClean="0">
                <a:ln>
                  <a:noFill/>
                </a:ln>
                <a:solidFill>
                  <a:prstClr val="black"/>
                </a:solidFill>
                <a:effectLst/>
                <a:uLnTx/>
                <a:uFillTx/>
                <a:latin typeface="Calibri"/>
              </a:rPr>
              <a:t>Dicaprio</a:t>
            </a:r>
            <a:endParaRPr kumimoji="0" lang="en-US" sz="2000" b="0" i="0" u="none" strike="noStrike" kern="0" cap="none" spc="0" normalizeH="0" baseline="0" noProof="0" dirty="0" smtClean="0">
              <a:ln>
                <a:noFill/>
              </a:ln>
              <a:solidFill>
                <a:prstClr val="black"/>
              </a:solidFill>
              <a:effectLst/>
              <a:uLnTx/>
              <a:uFillTx/>
              <a:latin typeface="Calibri"/>
            </a:endParaRPr>
          </a:p>
        </p:txBody>
      </p:sp>
      <p:sp>
        <p:nvSpPr>
          <p:cNvPr id="82" name="Rounded Rectangle 81"/>
          <p:cNvSpPr/>
          <p:nvPr/>
        </p:nvSpPr>
        <p:spPr>
          <a:xfrm>
            <a:off x="388631" y="5638800"/>
            <a:ext cx="1219200" cy="533400"/>
          </a:xfrm>
          <a:prstGeom prst="roundRect">
            <a:avLst/>
          </a:prstGeom>
          <a:solidFill>
            <a:sysClr val="window" lastClr="FFFFFF"/>
          </a:solid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Zoe Saldana</a:t>
            </a:r>
          </a:p>
        </p:txBody>
      </p:sp>
      <p:cxnSp>
        <p:nvCxnSpPr>
          <p:cNvPr id="83" name="Shape 33"/>
          <p:cNvCxnSpPr>
            <a:stCxn id="75" idx="2"/>
            <a:endCxn id="82" idx="0"/>
          </p:cNvCxnSpPr>
          <p:nvPr/>
        </p:nvCxnSpPr>
        <p:spPr>
          <a:xfrm flipH="1">
            <a:off x="998231" y="4181030"/>
            <a:ext cx="390741" cy="1457770"/>
          </a:xfrm>
          <a:prstGeom prst="straightConnector1">
            <a:avLst/>
          </a:prstGeom>
          <a:noFill/>
          <a:ln w="28575" cap="flat" cmpd="sng" algn="ctr">
            <a:solidFill>
              <a:srgbClr val="00B050"/>
            </a:solidFill>
            <a:prstDash val="solid"/>
          </a:ln>
          <a:effectLst/>
        </p:spPr>
      </p:cxnSp>
      <p:cxnSp>
        <p:nvCxnSpPr>
          <p:cNvPr id="84" name="Curved Connector 36"/>
          <p:cNvCxnSpPr>
            <a:stCxn id="75" idx="2"/>
            <a:endCxn id="95" idx="0"/>
          </p:cNvCxnSpPr>
          <p:nvPr/>
        </p:nvCxnSpPr>
        <p:spPr>
          <a:xfrm>
            <a:off x="1388972" y="4181030"/>
            <a:ext cx="1270211" cy="1572070"/>
          </a:xfrm>
          <a:prstGeom prst="straightConnector1">
            <a:avLst/>
          </a:prstGeom>
          <a:noFill/>
          <a:ln w="28575" cap="flat" cmpd="sng" algn="ctr">
            <a:solidFill>
              <a:sysClr val="windowText" lastClr="000000"/>
            </a:solidFill>
            <a:prstDash val="solid"/>
          </a:ln>
          <a:effectLst/>
        </p:spPr>
      </p:cxnSp>
      <p:cxnSp>
        <p:nvCxnSpPr>
          <p:cNvPr id="85" name="Curved Connector 38"/>
          <p:cNvCxnSpPr>
            <a:stCxn id="77" idx="2"/>
            <a:endCxn id="95" idx="0"/>
          </p:cNvCxnSpPr>
          <p:nvPr/>
        </p:nvCxnSpPr>
        <p:spPr>
          <a:xfrm flipH="1">
            <a:off x="2659183" y="4226750"/>
            <a:ext cx="63357" cy="1526350"/>
          </a:xfrm>
          <a:prstGeom prst="straightConnector1">
            <a:avLst/>
          </a:prstGeom>
          <a:noFill/>
          <a:ln w="28575" cap="flat" cmpd="sng" algn="ctr">
            <a:solidFill>
              <a:sysClr val="windowText" lastClr="000000"/>
            </a:solidFill>
            <a:prstDash val="solid"/>
          </a:ln>
          <a:effectLst/>
        </p:spPr>
      </p:cxnSp>
      <p:cxnSp>
        <p:nvCxnSpPr>
          <p:cNvPr id="86" name="Curved Connector 40"/>
          <p:cNvCxnSpPr>
            <a:stCxn id="77" idx="2"/>
            <a:endCxn id="79" idx="0"/>
          </p:cNvCxnSpPr>
          <p:nvPr/>
        </p:nvCxnSpPr>
        <p:spPr>
          <a:xfrm>
            <a:off x="2722540" y="4226750"/>
            <a:ext cx="1431353" cy="764350"/>
          </a:xfrm>
          <a:prstGeom prst="straightConnector1">
            <a:avLst/>
          </a:prstGeom>
          <a:noFill/>
          <a:ln w="28575" cap="flat" cmpd="sng" algn="ctr">
            <a:solidFill>
              <a:srgbClr val="00B0F0"/>
            </a:solidFill>
            <a:prstDash val="solid"/>
          </a:ln>
          <a:effectLst/>
        </p:spPr>
      </p:cxnSp>
      <p:cxnSp>
        <p:nvCxnSpPr>
          <p:cNvPr id="87" name="Shape 42"/>
          <p:cNvCxnSpPr>
            <a:stCxn id="76" idx="2"/>
            <a:endCxn id="79" idx="0"/>
          </p:cNvCxnSpPr>
          <p:nvPr/>
        </p:nvCxnSpPr>
        <p:spPr>
          <a:xfrm flipH="1">
            <a:off x="4153893" y="4181030"/>
            <a:ext cx="327727" cy="810070"/>
          </a:xfrm>
          <a:prstGeom prst="straightConnector1">
            <a:avLst/>
          </a:prstGeom>
          <a:noFill/>
          <a:ln w="28575" cap="flat" cmpd="sng" algn="ctr">
            <a:solidFill>
              <a:srgbClr val="00B0F0"/>
            </a:solidFill>
            <a:prstDash val="solid"/>
          </a:ln>
          <a:effectLst/>
        </p:spPr>
      </p:cxnSp>
      <p:cxnSp>
        <p:nvCxnSpPr>
          <p:cNvPr id="88" name="Curved Connector 44"/>
          <p:cNvCxnSpPr>
            <a:stCxn id="76" idx="2"/>
            <a:endCxn id="81" idx="0"/>
          </p:cNvCxnSpPr>
          <p:nvPr/>
        </p:nvCxnSpPr>
        <p:spPr>
          <a:xfrm>
            <a:off x="4481620" y="4181030"/>
            <a:ext cx="887240" cy="1530866"/>
          </a:xfrm>
          <a:prstGeom prst="straightConnector1">
            <a:avLst/>
          </a:prstGeom>
          <a:noFill/>
          <a:ln w="28575" cap="flat" cmpd="sng" algn="ctr">
            <a:solidFill>
              <a:srgbClr val="00B050"/>
            </a:solidFill>
            <a:prstDash val="solid"/>
          </a:ln>
          <a:effectLst/>
        </p:spPr>
      </p:cxnSp>
      <p:cxnSp>
        <p:nvCxnSpPr>
          <p:cNvPr id="89" name="Curved Connector 46"/>
          <p:cNvCxnSpPr>
            <a:stCxn id="78" idx="2"/>
            <a:endCxn id="81" idx="0"/>
          </p:cNvCxnSpPr>
          <p:nvPr/>
        </p:nvCxnSpPr>
        <p:spPr>
          <a:xfrm flipH="1">
            <a:off x="5368860" y="4379150"/>
            <a:ext cx="1301662" cy="1332746"/>
          </a:xfrm>
          <a:prstGeom prst="straightConnector1">
            <a:avLst/>
          </a:prstGeom>
          <a:noFill/>
          <a:ln w="28575" cap="flat" cmpd="sng" algn="ctr">
            <a:solidFill>
              <a:srgbClr val="00B050"/>
            </a:solidFill>
            <a:prstDash val="solid"/>
          </a:ln>
          <a:effectLst/>
        </p:spPr>
      </p:cxnSp>
      <p:cxnSp>
        <p:nvCxnSpPr>
          <p:cNvPr id="90" name="Curved Connector 48"/>
          <p:cNvCxnSpPr>
            <a:stCxn id="78" idx="2"/>
            <a:endCxn id="80" idx="0"/>
          </p:cNvCxnSpPr>
          <p:nvPr/>
        </p:nvCxnSpPr>
        <p:spPr>
          <a:xfrm>
            <a:off x="6670522" y="4379150"/>
            <a:ext cx="388352" cy="1376774"/>
          </a:xfrm>
          <a:prstGeom prst="straightConnector1">
            <a:avLst/>
          </a:prstGeom>
          <a:noFill/>
          <a:ln w="28575" cap="flat" cmpd="sng" algn="ctr">
            <a:solidFill>
              <a:srgbClr val="00B050"/>
            </a:solidFill>
            <a:prstDash val="solid"/>
          </a:ln>
          <a:effectLst/>
        </p:spPr>
      </p:cxnSp>
      <p:cxnSp>
        <p:nvCxnSpPr>
          <p:cNvPr id="91" name="Shape 50"/>
          <p:cNvCxnSpPr>
            <a:stCxn id="78" idx="2"/>
            <a:endCxn id="106" idx="0"/>
          </p:cNvCxnSpPr>
          <p:nvPr/>
        </p:nvCxnSpPr>
        <p:spPr>
          <a:xfrm>
            <a:off x="6670522" y="4379150"/>
            <a:ext cx="1420084" cy="800195"/>
          </a:xfrm>
          <a:prstGeom prst="straightConnector1">
            <a:avLst/>
          </a:prstGeom>
          <a:noFill/>
          <a:ln w="28575" cap="flat" cmpd="sng" algn="ctr">
            <a:solidFill>
              <a:sysClr val="windowText" lastClr="000000"/>
            </a:solidFill>
            <a:prstDash val="solid"/>
          </a:ln>
          <a:effectLst/>
        </p:spPr>
      </p:cxnSp>
      <p:cxnSp>
        <p:nvCxnSpPr>
          <p:cNvPr id="92" name="Curved Connector 52"/>
          <p:cNvCxnSpPr>
            <a:stCxn id="76" idx="2"/>
            <a:endCxn id="106" idx="0"/>
          </p:cNvCxnSpPr>
          <p:nvPr/>
        </p:nvCxnSpPr>
        <p:spPr>
          <a:xfrm>
            <a:off x="4481620" y="4181030"/>
            <a:ext cx="3608986" cy="998315"/>
          </a:xfrm>
          <a:prstGeom prst="straightConnector1">
            <a:avLst/>
          </a:prstGeom>
          <a:noFill/>
          <a:ln w="28575" cap="flat" cmpd="sng" algn="ctr">
            <a:solidFill>
              <a:sysClr val="windowText" lastClr="000000"/>
            </a:solidFill>
            <a:prstDash val="solid"/>
          </a:ln>
          <a:effectLst/>
        </p:spPr>
      </p:cxnSp>
      <p:cxnSp>
        <p:nvCxnSpPr>
          <p:cNvPr id="93" name="Shape 57"/>
          <p:cNvCxnSpPr>
            <a:stCxn id="75" idx="2"/>
            <a:endCxn id="79" idx="0"/>
          </p:cNvCxnSpPr>
          <p:nvPr/>
        </p:nvCxnSpPr>
        <p:spPr>
          <a:xfrm>
            <a:off x="1388972" y="4181030"/>
            <a:ext cx="2764921" cy="810070"/>
          </a:xfrm>
          <a:prstGeom prst="straightConnector1">
            <a:avLst/>
          </a:prstGeom>
          <a:noFill/>
          <a:ln w="28575" cap="flat" cmpd="sng" algn="ctr">
            <a:solidFill>
              <a:srgbClr val="00B0F0"/>
            </a:solidFill>
            <a:prstDash val="solid"/>
          </a:ln>
          <a:effectLst/>
        </p:spPr>
      </p:cxnSp>
      <p:cxnSp>
        <p:nvCxnSpPr>
          <p:cNvPr id="94" name="Curved Connector 60"/>
          <p:cNvCxnSpPr>
            <a:stCxn id="76" idx="2"/>
            <a:endCxn id="80" idx="0"/>
          </p:cNvCxnSpPr>
          <p:nvPr/>
        </p:nvCxnSpPr>
        <p:spPr>
          <a:xfrm>
            <a:off x="4481620" y="4181030"/>
            <a:ext cx="2577254" cy="1574894"/>
          </a:xfrm>
          <a:prstGeom prst="straightConnector1">
            <a:avLst/>
          </a:prstGeom>
          <a:noFill/>
          <a:ln w="28575" cap="flat" cmpd="sng" algn="ctr">
            <a:solidFill>
              <a:srgbClr val="00B050"/>
            </a:solidFill>
            <a:prstDash val="solid"/>
          </a:ln>
          <a:effectLst/>
        </p:spPr>
      </p:cxnSp>
      <p:sp>
        <p:nvSpPr>
          <p:cNvPr id="95" name="Rounded Rectangle 94"/>
          <p:cNvSpPr/>
          <p:nvPr/>
        </p:nvSpPr>
        <p:spPr>
          <a:xfrm>
            <a:off x="1973383" y="5753100"/>
            <a:ext cx="1371600" cy="3810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Adventure</a:t>
            </a:r>
          </a:p>
        </p:txBody>
      </p:sp>
      <p:cxnSp>
        <p:nvCxnSpPr>
          <p:cNvPr id="97" name="Straight Arrow Connector 96"/>
          <p:cNvCxnSpPr>
            <a:stCxn id="66" idx="2"/>
            <a:endCxn id="71" idx="0"/>
          </p:cNvCxnSpPr>
          <p:nvPr/>
        </p:nvCxnSpPr>
        <p:spPr>
          <a:xfrm flipH="1">
            <a:off x="1388972" y="2359851"/>
            <a:ext cx="342900" cy="678179"/>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98" name="Straight Arrow Connector 97"/>
          <p:cNvCxnSpPr>
            <a:stCxn id="66" idx="2"/>
            <a:endCxn id="70" idx="0"/>
          </p:cNvCxnSpPr>
          <p:nvPr/>
        </p:nvCxnSpPr>
        <p:spPr>
          <a:xfrm>
            <a:off x="1731872" y="2359851"/>
            <a:ext cx="990668" cy="678179"/>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99" name="Straight Arrow Connector 98"/>
          <p:cNvCxnSpPr>
            <a:stCxn id="65" idx="2"/>
            <a:endCxn id="71" idx="0"/>
          </p:cNvCxnSpPr>
          <p:nvPr/>
        </p:nvCxnSpPr>
        <p:spPr>
          <a:xfrm flipH="1">
            <a:off x="1388972" y="2329511"/>
            <a:ext cx="1456208" cy="708519"/>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100" name="Straight Arrow Connector 99"/>
          <p:cNvCxnSpPr>
            <a:stCxn id="65" idx="2"/>
            <a:endCxn id="72" idx="0"/>
          </p:cNvCxnSpPr>
          <p:nvPr/>
        </p:nvCxnSpPr>
        <p:spPr>
          <a:xfrm>
            <a:off x="2845180" y="2329511"/>
            <a:ext cx="1636440" cy="708519"/>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101" name="Straight Arrow Connector 100"/>
          <p:cNvCxnSpPr>
            <a:stCxn id="62" idx="2"/>
            <a:endCxn id="72" idx="0"/>
          </p:cNvCxnSpPr>
          <p:nvPr/>
        </p:nvCxnSpPr>
        <p:spPr>
          <a:xfrm>
            <a:off x="4481620" y="2539718"/>
            <a:ext cx="0" cy="498312"/>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102" name="Straight Arrow Connector 101"/>
          <p:cNvCxnSpPr>
            <a:stCxn id="62" idx="2"/>
            <a:endCxn id="73" idx="0"/>
          </p:cNvCxnSpPr>
          <p:nvPr/>
        </p:nvCxnSpPr>
        <p:spPr>
          <a:xfrm>
            <a:off x="4481620" y="2539718"/>
            <a:ext cx="2188902" cy="498312"/>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103" name="Straight Arrow Connector 102"/>
          <p:cNvCxnSpPr>
            <a:stCxn id="63" idx="2"/>
            <a:endCxn id="70" idx="0"/>
          </p:cNvCxnSpPr>
          <p:nvPr/>
        </p:nvCxnSpPr>
        <p:spPr>
          <a:xfrm flipH="1">
            <a:off x="2722540" y="2201334"/>
            <a:ext cx="3394631" cy="836696"/>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104" name="Straight Arrow Connector 103"/>
          <p:cNvCxnSpPr>
            <a:stCxn id="63" idx="2"/>
            <a:endCxn id="72" idx="0"/>
          </p:cNvCxnSpPr>
          <p:nvPr/>
        </p:nvCxnSpPr>
        <p:spPr>
          <a:xfrm flipH="1">
            <a:off x="4481620" y="2201334"/>
            <a:ext cx="1635551" cy="836696"/>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cxnSp>
        <p:nvCxnSpPr>
          <p:cNvPr id="105" name="Straight Arrow Connector 104"/>
          <p:cNvCxnSpPr>
            <a:stCxn id="64" idx="2"/>
            <a:endCxn id="73" idx="0"/>
          </p:cNvCxnSpPr>
          <p:nvPr/>
        </p:nvCxnSpPr>
        <p:spPr>
          <a:xfrm flipH="1">
            <a:off x="6670522" y="2393828"/>
            <a:ext cx="922952" cy="644202"/>
          </a:xfrm>
          <a:prstGeom prst="straightConnector1">
            <a:avLst/>
          </a:prstGeom>
          <a:noFill/>
          <a:ln w="25400" cap="flat" cmpd="sng" algn="ctr">
            <a:solidFill>
              <a:srgbClr val="F79646"/>
            </a:solidFill>
            <a:prstDash val="dash"/>
            <a:tailEnd type="arrow"/>
          </a:ln>
          <a:effectLst>
            <a:outerShdw blurRad="40000" dist="20000" dir="5400000" rotWithShape="0">
              <a:srgbClr val="000000">
                <a:alpha val="38000"/>
              </a:srgbClr>
            </a:outerShdw>
          </a:effectLst>
        </p:spPr>
      </p:cxnSp>
      <p:sp>
        <p:nvSpPr>
          <p:cNvPr id="106" name="Rounded Rectangle 105"/>
          <p:cNvSpPr/>
          <p:nvPr/>
        </p:nvSpPr>
        <p:spPr>
          <a:xfrm>
            <a:off x="7404806" y="5179345"/>
            <a:ext cx="1371600" cy="3810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rPr>
              <a:t>Romance</a:t>
            </a:r>
          </a:p>
        </p:txBody>
      </p:sp>
      <p:cxnSp>
        <p:nvCxnSpPr>
          <p:cNvPr id="107" name="Straight Connector 106"/>
          <p:cNvCxnSpPr>
            <a:stCxn id="66" idx="3"/>
            <a:endCxn id="65" idx="1"/>
          </p:cNvCxnSpPr>
          <p:nvPr/>
        </p:nvCxnSpPr>
        <p:spPr>
          <a:xfrm flipV="1">
            <a:off x="2074772" y="1872311"/>
            <a:ext cx="418715" cy="30340"/>
          </a:xfrm>
          <a:prstGeom prst="line">
            <a:avLst/>
          </a:prstGeom>
          <a:noFill/>
          <a:ln w="28575" cap="flat" cmpd="sng" algn="ctr">
            <a:solidFill>
              <a:srgbClr val="7030A0"/>
            </a:solidFill>
            <a:prstDash val="dash"/>
          </a:ln>
          <a:effectLst/>
        </p:spPr>
      </p:cxnSp>
      <p:cxnSp>
        <p:nvCxnSpPr>
          <p:cNvPr id="108" name="Straight Connector 107"/>
          <p:cNvCxnSpPr>
            <a:stCxn id="65" idx="3"/>
            <a:endCxn id="62" idx="1"/>
          </p:cNvCxnSpPr>
          <p:nvPr/>
        </p:nvCxnSpPr>
        <p:spPr>
          <a:xfrm>
            <a:off x="3196872" y="1872311"/>
            <a:ext cx="941848" cy="210207"/>
          </a:xfrm>
          <a:prstGeom prst="line">
            <a:avLst/>
          </a:prstGeom>
          <a:noFill/>
          <a:ln w="28575" cap="flat" cmpd="sng" algn="ctr">
            <a:solidFill>
              <a:srgbClr val="7030A0"/>
            </a:solidFill>
            <a:prstDash val="dash"/>
          </a:ln>
          <a:effectLst/>
        </p:spPr>
      </p:cxnSp>
      <p:cxnSp>
        <p:nvCxnSpPr>
          <p:cNvPr id="109" name="Straight Connector 108"/>
          <p:cNvCxnSpPr>
            <a:stCxn id="63" idx="3"/>
            <a:endCxn id="64" idx="1"/>
          </p:cNvCxnSpPr>
          <p:nvPr/>
        </p:nvCxnSpPr>
        <p:spPr>
          <a:xfrm>
            <a:off x="6574371" y="1744134"/>
            <a:ext cx="561903" cy="192494"/>
          </a:xfrm>
          <a:prstGeom prst="line">
            <a:avLst/>
          </a:prstGeom>
          <a:noFill/>
          <a:ln w="28575" cap="flat" cmpd="sng" algn="ctr">
            <a:solidFill>
              <a:srgbClr val="7030A0"/>
            </a:solidFill>
            <a:prstDash val="dash"/>
          </a:ln>
          <a:effectLst/>
        </p:spPr>
      </p:cxnSp>
      <p:cxnSp>
        <p:nvCxnSpPr>
          <p:cNvPr id="110" name="Straight Connector 109"/>
          <p:cNvCxnSpPr>
            <a:stCxn id="65" idx="3"/>
            <a:endCxn id="63" idx="1"/>
          </p:cNvCxnSpPr>
          <p:nvPr/>
        </p:nvCxnSpPr>
        <p:spPr>
          <a:xfrm flipV="1">
            <a:off x="3196872" y="1744134"/>
            <a:ext cx="2463099" cy="128177"/>
          </a:xfrm>
          <a:prstGeom prst="line">
            <a:avLst/>
          </a:prstGeom>
          <a:noFill/>
          <a:ln w="28575" cap="flat" cmpd="sng" algn="ctr">
            <a:solidFill>
              <a:srgbClr val="7030A0"/>
            </a:solidFill>
            <a:prstDash val="dash"/>
          </a:ln>
          <a:effectLst/>
        </p:spPr>
      </p:cxnSp>
      <p:pic>
        <p:nvPicPr>
          <p:cNvPr id="62" name="Picture 61" descr="red_user.png"/>
          <p:cNvPicPr>
            <a:picLocks noChangeAspect="1"/>
          </p:cNvPicPr>
          <p:nvPr/>
        </p:nvPicPr>
        <p:blipFill>
          <a:blip r:embed="rId6" cstate="print"/>
          <a:stretch>
            <a:fillRect/>
          </a:stretch>
        </p:blipFill>
        <p:spPr>
          <a:xfrm>
            <a:off x="4138720" y="1625318"/>
            <a:ext cx="685800" cy="914400"/>
          </a:xfrm>
          <a:prstGeom prst="rect">
            <a:avLst/>
          </a:prstGeom>
        </p:spPr>
      </p:pic>
      <p:pic>
        <p:nvPicPr>
          <p:cNvPr id="63" name="Picture 62" descr="user3.png"/>
          <p:cNvPicPr>
            <a:picLocks noChangeAspect="1"/>
          </p:cNvPicPr>
          <p:nvPr/>
        </p:nvPicPr>
        <p:blipFill>
          <a:blip r:embed="rId7" cstate="print"/>
          <a:stretch>
            <a:fillRect/>
          </a:stretch>
        </p:blipFill>
        <p:spPr>
          <a:xfrm>
            <a:off x="5659971" y="1286934"/>
            <a:ext cx="914400" cy="914400"/>
          </a:xfrm>
          <a:prstGeom prst="rect">
            <a:avLst/>
          </a:prstGeom>
        </p:spPr>
      </p:pic>
      <p:cxnSp>
        <p:nvCxnSpPr>
          <p:cNvPr id="165" name="Straight Connector 164"/>
          <p:cNvCxnSpPr>
            <a:stCxn id="62" idx="3"/>
            <a:endCxn id="63" idx="1"/>
          </p:cNvCxnSpPr>
          <p:nvPr/>
        </p:nvCxnSpPr>
        <p:spPr>
          <a:xfrm flipV="1">
            <a:off x="4824520" y="1744134"/>
            <a:ext cx="835451" cy="338384"/>
          </a:xfrm>
          <a:prstGeom prst="line">
            <a:avLst/>
          </a:prstGeom>
          <a:noFill/>
          <a:ln w="28575" cap="flat" cmpd="sng" algn="ctr">
            <a:solidFill>
              <a:srgbClr val="7030A0"/>
            </a:solidFill>
            <a:prstDash val="dash"/>
          </a:ln>
          <a:effectLst/>
        </p:spPr>
      </p:cxnSp>
    </p:spTree>
    <p:extLst>
      <p:ext uri="{BB962C8B-B14F-4D97-AF65-F5344CB8AC3E}">
        <p14:creationId xmlns:p14="http://schemas.microsoft.com/office/powerpoint/2010/main" val="31991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95"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966"/>
            <a:ext cx="7979322" cy="1382961"/>
          </a:xfrm>
        </p:spPr>
        <p:txBody>
          <a:bodyPr>
            <a:normAutofit/>
          </a:bodyPr>
          <a:lstStyle/>
          <a:p>
            <a:r>
              <a:rPr lang="en-US" sz="3000" dirty="0" smtClean="0"/>
              <a:t>Relationship </a:t>
            </a:r>
            <a:r>
              <a:rPr lang="en-US" sz="3000" dirty="0"/>
              <a:t>H</a:t>
            </a:r>
            <a:r>
              <a:rPr lang="en-US" sz="3000" dirty="0" smtClean="0"/>
              <a:t>eterogeneity Alleviates Data </a:t>
            </a:r>
            <a:r>
              <a:rPr lang="en-US" sz="3000" dirty="0" err="1" smtClean="0"/>
              <a:t>Sparsity</a:t>
            </a:r>
            <a:endParaRPr lang="en-US" sz="3000" dirty="0"/>
          </a:p>
        </p:txBody>
      </p:sp>
      <p:sp>
        <p:nvSpPr>
          <p:cNvPr id="4" name="Slide Number Placeholder 3"/>
          <p:cNvSpPr>
            <a:spLocks noGrp="1"/>
          </p:cNvSpPr>
          <p:nvPr>
            <p:ph type="sldNum" sz="quarter" idx="12"/>
          </p:nvPr>
        </p:nvSpPr>
        <p:spPr/>
        <p:txBody>
          <a:bodyPr/>
          <a:lstStyle/>
          <a:p>
            <a:fld id="{C886FC5B-EFF1-4312-B179-01A9DDD914E2}" type="slidenum">
              <a:rPr lang="en-US" smtClean="0"/>
              <a:t>7</a:t>
            </a:fld>
            <a:endParaRPr lang="en-US"/>
          </a:p>
        </p:txBody>
      </p:sp>
      <p:pic>
        <p:nvPicPr>
          <p:cNvPr id="7" name="Picture 6" descr="300px-Long_tail.svg.png"/>
          <p:cNvPicPr>
            <a:picLocks noChangeAspect="1"/>
          </p:cNvPicPr>
          <p:nvPr/>
        </p:nvPicPr>
        <p:blipFill>
          <a:blip r:embed="rId2" cstate="print"/>
          <a:stretch>
            <a:fillRect/>
          </a:stretch>
        </p:blipFill>
        <p:spPr>
          <a:xfrm>
            <a:off x="3430760" y="1913461"/>
            <a:ext cx="3343630" cy="1738688"/>
          </a:xfrm>
          <a:prstGeom prst="rect">
            <a:avLst/>
          </a:prstGeom>
        </p:spPr>
      </p:pic>
      <p:sp>
        <p:nvSpPr>
          <p:cNvPr id="8" name="TextBox 7"/>
          <p:cNvSpPr txBox="1"/>
          <p:nvPr/>
        </p:nvSpPr>
        <p:spPr>
          <a:xfrm>
            <a:off x="4161808" y="3545214"/>
            <a:ext cx="1915845" cy="369332"/>
          </a:xfrm>
          <a:prstGeom prst="rect">
            <a:avLst/>
          </a:prstGeom>
          <a:noFill/>
        </p:spPr>
        <p:txBody>
          <a:bodyPr wrap="none" rtlCol="0">
            <a:spAutoFit/>
          </a:bodyPr>
          <a:lstStyle/>
          <a:p>
            <a:r>
              <a:rPr lang="en-US" dirty="0" smtClean="0"/>
              <a:t># of users or items</a:t>
            </a:r>
            <a:endParaRPr lang="en-US" dirty="0"/>
          </a:p>
        </p:txBody>
      </p:sp>
      <p:sp>
        <p:nvSpPr>
          <p:cNvPr id="9" name="Rectangle 8"/>
          <p:cNvSpPr/>
          <p:nvPr/>
        </p:nvSpPr>
        <p:spPr>
          <a:xfrm>
            <a:off x="3109154" y="1765978"/>
            <a:ext cx="886375" cy="2148568"/>
          </a:xfrm>
          <a:prstGeom prst="rect">
            <a:avLst/>
          </a:prstGeom>
          <a:noFill/>
          <a:ln w="28575">
            <a:solidFill>
              <a:srgbClr val="00B050"/>
            </a:solidFill>
            <a:prstDash val="lg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Box 9"/>
          <p:cNvSpPr txBox="1"/>
          <p:nvPr/>
        </p:nvSpPr>
        <p:spPr>
          <a:xfrm>
            <a:off x="1293597" y="2244196"/>
            <a:ext cx="1722935" cy="1077218"/>
          </a:xfrm>
          <a:prstGeom prst="rect">
            <a:avLst/>
          </a:prstGeom>
          <a:noFill/>
        </p:spPr>
        <p:txBody>
          <a:bodyPr wrap="square" rtlCol="0">
            <a:spAutoFit/>
          </a:bodyPr>
          <a:lstStyle/>
          <a:p>
            <a:pPr algn="just"/>
            <a:r>
              <a:rPr lang="en-US" sz="1600" b="1" dirty="0" smtClean="0">
                <a:solidFill>
                  <a:srgbClr val="7030A0"/>
                </a:solidFill>
              </a:rPr>
              <a:t>A small number of users and items have a large number of ratings</a:t>
            </a:r>
            <a:endParaRPr lang="en-US" sz="1600" b="1" dirty="0">
              <a:solidFill>
                <a:srgbClr val="7030A0"/>
              </a:solidFill>
            </a:endParaRPr>
          </a:p>
        </p:txBody>
      </p:sp>
      <p:sp>
        <p:nvSpPr>
          <p:cNvPr id="11" name="TextBox 10"/>
          <p:cNvSpPr txBox="1"/>
          <p:nvPr/>
        </p:nvSpPr>
        <p:spPr>
          <a:xfrm>
            <a:off x="4530095" y="2333860"/>
            <a:ext cx="2564316" cy="584775"/>
          </a:xfrm>
          <a:prstGeom prst="rect">
            <a:avLst/>
          </a:prstGeom>
          <a:noFill/>
        </p:spPr>
        <p:txBody>
          <a:bodyPr wrap="square" rtlCol="0">
            <a:spAutoFit/>
          </a:bodyPr>
          <a:lstStyle/>
          <a:p>
            <a:pPr algn="just"/>
            <a:r>
              <a:rPr lang="en-US" sz="1600" b="1" dirty="0" smtClean="0">
                <a:solidFill>
                  <a:srgbClr val="7030A0"/>
                </a:solidFill>
              </a:rPr>
              <a:t>Most users and items have a small number of ratings</a:t>
            </a:r>
            <a:endParaRPr lang="en-US" sz="1600" b="1" dirty="0">
              <a:solidFill>
                <a:srgbClr val="7030A0"/>
              </a:solidFill>
            </a:endParaRPr>
          </a:p>
        </p:txBody>
      </p:sp>
      <p:sp>
        <p:nvSpPr>
          <p:cNvPr id="12" name="TextBox 11"/>
          <p:cNvSpPr txBox="1"/>
          <p:nvPr/>
        </p:nvSpPr>
        <p:spPr>
          <a:xfrm rot="16200000">
            <a:off x="2677531" y="2591033"/>
            <a:ext cx="1232582" cy="369332"/>
          </a:xfrm>
          <a:prstGeom prst="rect">
            <a:avLst/>
          </a:prstGeom>
          <a:noFill/>
        </p:spPr>
        <p:txBody>
          <a:bodyPr wrap="none" rtlCol="0">
            <a:spAutoFit/>
          </a:bodyPr>
          <a:lstStyle/>
          <a:p>
            <a:r>
              <a:rPr lang="en-US" dirty="0" smtClean="0"/>
              <a:t># of ratings</a:t>
            </a:r>
            <a:endParaRPr lang="en-US" dirty="0"/>
          </a:p>
        </p:txBody>
      </p:sp>
      <p:sp>
        <p:nvSpPr>
          <p:cNvPr id="13" name="Rectangle 12"/>
          <p:cNvSpPr/>
          <p:nvPr/>
        </p:nvSpPr>
        <p:spPr>
          <a:xfrm>
            <a:off x="4078453" y="3080284"/>
            <a:ext cx="2695937" cy="809218"/>
          </a:xfrm>
          <a:prstGeom prst="rect">
            <a:avLst/>
          </a:prstGeom>
          <a:noFill/>
          <a:ln w="28575">
            <a:solidFill>
              <a:srgbClr val="FFC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1398637" y="1213076"/>
            <a:ext cx="6088013" cy="369332"/>
          </a:xfrm>
          <a:prstGeom prst="rect">
            <a:avLst/>
          </a:prstGeom>
          <a:noFill/>
          <a:ln w="28575">
            <a:solidFill>
              <a:srgbClr val="7030A0"/>
            </a:solidFill>
            <a:prstDash val="dash"/>
          </a:ln>
        </p:spPr>
        <p:txBody>
          <a:bodyPr wrap="none" rtlCol="0">
            <a:spAutoFit/>
          </a:bodyPr>
          <a:lstStyle/>
          <a:p>
            <a:r>
              <a:rPr lang="en-US" b="1" dirty="0" smtClean="0">
                <a:effectLst>
                  <a:outerShdw blurRad="38100" dist="38100" dir="2700000" algn="tl">
                    <a:srgbClr val="000000">
                      <a:alpha val="43137"/>
                    </a:srgbClr>
                  </a:outerShdw>
                </a:effectLst>
              </a:rPr>
              <a:t>Collaborative filtering methods suffer from data </a:t>
            </a:r>
            <a:r>
              <a:rPr lang="en-US" b="1" dirty="0" err="1" smtClean="0">
                <a:effectLst>
                  <a:outerShdw blurRad="38100" dist="38100" dir="2700000" algn="tl">
                    <a:srgbClr val="000000">
                      <a:alpha val="43137"/>
                    </a:srgbClr>
                  </a:outerShdw>
                </a:effectLst>
              </a:rPr>
              <a:t>sparsity</a:t>
            </a:r>
            <a:r>
              <a:rPr lang="en-US" b="1" dirty="0" smtClean="0">
                <a:effectLst>
                  <a:outerShdw blurRad="38100" dist="38100" dir="2700000" algn="tl">
                    <a:srgbClr val="000000">
                      <a:alpha val="43137"/>
                    </a:srgbClr>
                  </a:outerShdw>
                </a:effectLst>
              </a:rPr>
              <a:t> issue</a:t>
            </a:r>
            <a:endParaRPr lang="en-US" b="1" dirty="0">
              <a:effectLst>
                <a:outerShdw blurRad="38100" dist="38100" dir="2700000" algn="tl">
                  <a:srgbClr val="000000">
                    <a:alpha val="43137"/>
                  </a:srgbClr>
                </a:outerShdw>
              </a:effectLst>
            </a:endParaRPr>
          </a:p>
        </p:txBody>
      </p:sp>
      <p:sp>
        <p:nvSpPr>
          <p:cNvPr id="15" name="TextBox 14"/>
          <p:cNvSpPr txBox="1"/>
          <p:nvPr/>
        </p:nvSpPr>
        <p:spPr>
          <a:xfrm>
            <a:off x="552698" y="4488237"/>
            <a:ext cx="8055274"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latin typeface="Baskerville Old Face" panose="02020602080505020303" pitchFamily="18" charset="0"/>
              </a:rPr>
              <a:t>Heterogeneous relationships complement each other</a:t>
            </a:r>
          </a:p>
          <a:p>
            <a:pPr marL="285750" indent="-285750" algn="just">
              <a:buFont typeface="Arial" panose="020B0604020202020204" pitchFamily="34" charset="0"/>
              <a:buChar char="•"/>
            </a:pPr>
            <a:r>
              <a:rPr lang="en-US" sz="2400" dirty="0" smtClean="0">
                <a:latin typeface="Baskerville Old Face" panose="02020602080505020303" pitchFamily="18" charset="0"/>
              </a:rPr>
              <a:t>Users and items with limited feedback can be connected to the network by </a:t>
            </a:r>
            <a:r>
              <a:rPr lang="en-US" sz="2400" dirty="0" smtClean="0">
                <a:solidFill>
                  <a:srgbClr val="0070C0"/>
                </a:solidFill>
                <a:latin typeface="Baskerville Old Face" panose="02020602080505020303" pitchFamily="18" charset="0"/>
              </a:rPr>
              <a:t>different types of paths</a:t>
            </a:r>
          </a:p>
          <a:p>
            <a:pPr marL="742950" lvl="1" indent="-285750" algn="just">
              <a:buFont typeface="Arial" panose="020B0604020202020204" pitchFamily="34" charset="0"/>
              <a:buChar char="•"/>
            </a:pPr>
            <a:r>
              <a:rPr lang="en-US" sz="2400" dirty="0" smtClean="0">
                <a:latin typeface="Baskerville Old Face" panose="02020602080505020303" pitchFamily="18" charset="0"/>
              </a:rPr>
              <a:t>Connect new users or </a:t>
            </a:r>
            <a:r>
              <a:rPr lang="en-US" sz="2400" dirty="0">
                <a:latin typeface="Baskerville Old Face" panose="02020602080505020303" pitchFamily="18" charset="0"/>
              </a:rPr>
              <a:t>items </a:t>
            </a:r>
            <a:r>
              <a:rPr lang="en-US" sz="2400" dirty="0">
                <a:solidFill>
                  <a:srgbClr val="0070C0"/>
                </a:solidFill>
                <a:latin typeface="Baskerville Old Face" panose="02020602080505020303" pitchFamily="18" charset="0"/>
              </a:rPr>
              <a:t>(cold start) </a:t>
            </a:r>
            <a:r>
              <a:rPr lang="en-US" sz="2400" dirty="0" smtClean="0">
                <a:latin typeface="Baskerville Old Face" panose="02020602080505020303" pitchFamily="18" charset="0"/>
              </a:rPr>
              <a:t>in the information network</a:t>
            </a:r>
          </a:p>
        </p:txBody>
      </p:sp>
    </p:spTree>
    <p:extLst>
      <p:ext uri="{BB962C8B-B14F-4D97-AF65-F5344CB8AC3E}">
        <p14:creationId xmlns:p14="http://schemas.microsoft.com/office/powerpoint/2010/main" val="12240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Relationship </a:t>
            </a:r>
            <a:r>
              <a:rPr lang="en-US" sz="3000" dirty="0" smtClean="0"/>
              <a:t>Heterogeneity Based Personalized Recommendation Models</a:t>
            </a:r>
            <a:endParaRPr lang="en-US" sz="3000" dirty="0"/>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9297" y="3865711"/>
            <a:ext cx="685800" cy="685800"/>
          </a:xfrm>
        </p:spPr>
      </p:pic>
      <p:sp>
        <p:nvSpPr>
          <p:cNvPr id="4" name="Slide Number Placeholder 3"/>
          <p:cNvSpPr>
            <a:spLocks noGrp="1"/>
          </p:cNvSpPr>
          <p:nvPr>
            <p:ph type="sldNum" sz="quarter" idx="12"/>
          </p:nvPr>
        </p:nvSpPr>
        <p:spPr/>
        <p:txBody>
          <a:bodyPr/>
          <a:lstStyle/>
          <a:p>
            <a:fld id="{C886FC5B-EFF1-4312-B179-01A9DDD914E2}" type="slidenum">
              <a:rPr lang="en-US" smtClean="0"/>
              <a:pPr/>
              <a:t>8</a:t>
            </a:fld>
            <a:endParaRPr lang="en-US" dirty="0"/>
          </a:p>
        </p:txBody>
      </p:sp>
      <p:sp>
        <p:nvSpPr>
          <p:cNvPr id="5" name="TextBox 4"/>
          <p:cNvSpPr txBox="1"/>
          <p:nvPr/>
        </p:nvSpPr>
        <p:spPr>
          <a:xfrm>
            <a:off x="1094062" y="1417921"/>
            <a:ext cx="6595780" cy="400110"/>
          </a:xfrm>
          <a:prstGeom prst="rect">
            <a:avLst/>
          </a:prstGeom>
          <a:noFill/>
          <a:ln w="28575">
            <a:solidFill>
              <a:srgbClr val="7030A0"/>
            </a:solidFill>
            <a:prstDash val="dash"/>
          </a:ln>
        </p:spPr>
        <p:txBody>
          <a:bodyPr wrap="none" rtlCol="0">
            <a:spAutoFit/>
          </a:bodyPr>
          <a:lstStyle/>
          <a:p>
            <a:r>
              <a:rPr lang="en-US" sz="2000" b="1" dirty="0" smtClean="0">
                <a:effectLst>
                  <a:outerShdw blurRad="38100" dist="38100" dir="2700000" algn="tl">
                    <a:srgbClr val="000000">
                      <a:alpha val="43137"/>
                    </a:srgbClr>
                  </a:outerShdw>
                </a:effectLst>
              </a:rPr>
              <a:t>Different users may have different behaviors or preferences</a:t>
            </a:r>
            <a:endParaRPr lang="en-US" sz="2000" b="1" dirty="0">
              <a:effectLst>
                <a:outerShdw blurRad="38100" dist="38100" dir="2700000" algn="tl">
                  <a:srgbClr val="000000">
                    <a:alpha val="43137"/>
                  </a:srgbClr>
                </a:outerShdw>
              </a:effectLst>
            </a:endParaRPr>
          </a:p>
        </p:txBody>
      </p:sp>
      <p:pic>
        <p:nvPicPr>
          <p:cNvPr id="10" name="Picture 9" descr="blue_user.png"/>
          <p:cNvPicPr>
            <a:picLocks noChangeAspect="1"/>
          </p:cNvPicPr>
          <p:nvPr/>
        </p:nvPicPr>
        <p:blipFill>
          <a:blip r:embed="rId3" cstate="print"/>
          <a:stretch>
            <a:fillRect/>
          </a:stretch>
        </p:blipFill>
        <p:spPr>
          <a:xfrm>
            <a:off x="1866717" y="2044923"/>
            <a:ext cx="685800" cy="685800"/>
          </a:xfrm>
          <a:prstGeom prst="rect">
            <a:avLst/>
          </a:prstGeom>
        </p:spPr>
      </p:pic>
      <p:pic>
        <p:nvPicPr>
          <p:cNvPr id="11" name="Picture 10" descr="red_user.png"/>
          <p:cNvPicPr>
            <a:picLocks noChangeAspect="1"/>
          </p:cNvPicPr>
          <p:nvPr/>
        </p:nvPicPr>
        <p:blipFill>
          <a:blip r:embed="rId4" cstate="print"/>
          <a:stretch>
            <a:fillRect/>
          </a:stretch>
        </p:blipFill>
        <p:spPr>
          <a:xfrm>
            <a:off x="2144528" y="3225653"/>
            <a:ext cx="685800" cy="685800"/>
          </a:xfrm>
          <a:prstGeom prst="rect">
            <a:avLst/>
          </a:prstGeom>
        </p:spPr>
      </p:pic>
      <p:grpSp>
        <p:nvGrpSpPr>
          <p:cNvPr id="14" name="Group 13"/>
          <p:cNvGrpSpPr/>
          <p:nvPr/>
        </p:nvGrpSpPr>
        <p:grpSpPr>
          <a:xfrm>
            <a:off x="316823" y="2596427"/>
            <a:ext cx="914400" cy="1018071"/>
            <a:chOff x="5562600" y="3249129"/>
            <a:chExt cx="914400" cy="1018071"/>
          </a:xfrm>
        </p:grpSpPr>
        <p:pic>
          <p:nvPicPr>
            <p:cNvPr id="15" name="Picture 14" descr="movie.jpg"/>
            <p:cNvPicPr>
              <a:picLocks noChangeAspect="1"/>
            </p:cNvPicPr>
            <p:nvPr/>
          </p:nvPicPr>
          <p:blipFill>
            <a:blip r:embed="rId5" cstate="print"/>
            <a:srcRect l="13333" t="3333" r="7556" b="8889"/>
            <a:stretch>
              <a:fillRect/>
            </a:stretch>
          </p:blipFill>
          <p:spPr>
            <a:xfrm>
              <a:off x="5699760" y="3249129"/>
              <a:ext cx="640080" cy="568161"/>
            </a:xfrm>
            <a:prstGeom prst="rect">
              <a:avLst/>
            </a:prstGeom>
          </p:spPr>
        </p:pic>
        <p:sp>
          <p:nvSpPr>
            <p:cNvPr id="16" name="Rounded Rectangle 15"/>
            <p:cNvSpPr/>
            <p:nvPr/>
          </p:nvSpPr>
          <p:spPr>
            <a:xfrm>
              <a:off x="5562600" y="3886200"/>
              <a:ext cx="914400" cy="381000"/>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rPr>
                <a:t>Aliens</a:t>
              </a:r>
            </a:p>
          </p:txBody>
        </p:sp>
      </p:grpSp>
      <p:cxnSp>
        <p:nvCxnSpPr>
          <p:cNvPr id="18" name="Straight Connector 17"/>
          <p:cNvCxnSpPr>
            <a:stCxn id="11" idx="1"/>
            <a:endCxn id="15" idx="3"/>
          </p:cNvCxnSpPr>
          <p:nvPr/>
        </p:nvCxnSpPr>
        <p:spPr>
          <a:xfrm flipH="1" flipV="1">
            <a:off x="1094063" y="2880508"/>
            <a:ext cx="1050465" cy="68804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Curved Connector 19"/>
          <p:cNvCxnSpPr>
            <a:stCxn id="10" idx="1"/>
            <a:endCxn id="15" idx="3"/>
          </p:cNvCxnSpPr>
          <p:nvPr/>
        </p:nvCxnSpPr>
        <p:spPr>
          <a:xfrm rot="10800000" flipV="1">
            <a:off x="1094063" y="2387822"/>
            <a:ext cx="772654" cy="492685"/>
          </a:xfrm>
          <a:prstGeom prst="curved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22" name="Curved Connector 21"/>
          <p:cNvCxnSpPr>
            <a:stCxn id="12" idx="0"/>
            <a:endCxn id="15" idx="3"/>
          </p:cNvCxnSpPr>
          <p:nvPr/>
        </p:nvCxnSpPr>
        <p:spPr>
          <a:xfrm rot="16200000" flipV="1">
            <a:off x="740529" y="3234043"/>
            <a:ext cx="985203" cy="278134"/>
          </a:xfrm>
          <a:prstGeom prst="curvedConnector2">
            <a:avLst/>
          </a:prstGeom>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1400807" y="2693761"/>
            <a:ext cx="1842749"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James Cameron fan</a:t>
            </a:r>
            <a:endParaRPr lang="en-US" sz="1600" b="1" dirty="0">
              <a:effectLst>
                <a:outerShdw blurRad="38100" dist="38100" dir="2700000" algn="tl">
                  <a:srgbClr val="000000">
                    <a:alpha val="43137"/>
                  </a:srgbClr>
                </a:outerShdw>
              </a:effectLst>
            </a:endParaRPr>
          </a:p>
        </p:txBody>
      </p:sp>
      <p:sp>
        <p:nvSpPr>
          <p:cNvPr id="27" name="TextBox 26"/>
          <p:cNvSpPr txBox="1"/>
          <p:nvPr/>
        </p:nvSpPr>
        <p:spPr>
          <a:xfrm>
            <a:off x="1866717" y="3885087"/>
            <a:ext cx="1253741"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80s Sci-fi fan</a:t>
            </a:r>
            <a:endParaRPr lang="en-US" sz="1600" b="1" dirty="0">
              <a:effectLst>
                <a:outerShdw blurRad="38100" dist="38100" dir="2700000" algn="tl">
                  <a:srgbClr val="000000">
                    <a:alpha val="43137"/>
                  </a:srgbClr>
                </a:outerShdw>
              </a:effectLst>
            </a:endParaRPr>
          </a:p>
        </p:txBody>
      </p:sp>
      <p:sp>
        <p:nvSpPr>
          <p:cNvPr id="28" name="TextBox 27"/>
          <p:cNvSpPr txBox="1"/>
          <p:nvPr/>
        </p:nvSpPr>
        <p:spPr>
          <a:xfrm>
            <a:off x="346980" y="4581944"/>
            <a:ext cx="2050433"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Sigourney Weaver fan</a:t>
            </a:r>
            <a:endParaRPr lang="en-US" sz="1600" b="1" dirty="0">
              <a:effectLst>
                <a:outerShdw blurRad="38100" dist="38100" dir="2700000" algn="tl">
                  <a:srgbClr val="000000">
                    <a:alpha val="43137"/>
                  </a:srgbClr>
                </a:outerShdw>
              </a:effectLst>
            </a:endParaRPr>
          </a:p>
        </p:txBody>
      </p:sp>
      <p:sp>
        <p:nvSpPr>
          <p:cNvPr id="29" name="TextBox 28"/>
          <p:cNvSpPr txBox="1"/>
          <p:nvPr/>
        </p:nvSpPr>
        <p:spPr>
          <a:xfrm>
            <a:off x="557237" y="5216580"/>
            <a:ext cx="2826710" cy="923330"/>
          </a:xfrm>
          <a:prstGeom prst="rect">
            <a:avLst/>
          </a:prstGeom>
          <a:noFill/>
        </p:spPr>
        <p:txBody>
          <a:bodyPr wrap="square" rtlCol="0">
            <a:spAutoFit/>
          </a:bodyPr>
          <a:lstStyle/>
          <a:p>
            <a:pPr algn="just"/>
            <a:r>
              <a:rPr lang="en-US" b="1" dirty="0" smtClean="0"/>
              <a:t>Different users may be interested in the same movie for different reasons</a:t>
            </a:r>
            <a:endParaRPr lang="en-US" b="1" dirty="0"/>
          </a:p>
        </p:txBody>
      </p:sp>
      <p:sp>
        <p:nvSpPr>
          <p:cNvPr id="59" name="TextBox 58"/>
          <p:cNvSpPr txBox="1"/>
          <p:nvPr/>
        </p:nvSpPr>
        <p:spPr>
          <a:xfrm>
            <a:off x="3521367" y="2128771"/>
            <a:ext cx="5356095" cy="4216539"/>
          </a:xfrm>
          <a:prstGeom prst="rect">
            <a:avLst/>
          </a:prstGeom>
          <a:noFill/>
        </p:spPr>
        <p:txBody>
          <a:bodyPr wrap="square" rtlCol="0">
            <a:spAutoFit/>
          </a:bodyPr>
          <a:lstStyle/>
          <a:p>
            <a:pPr algn="just"/>
            <a:r>
              <a:rPr lang="en-US" sz="2800" dirty="0" smtClean="0"/>
              <a:t>Two levels of personalization</a:t>
            </a:r>
          </a:p>
          <a:p>
            <a:pPr algn="just"/>
            <a:r>
              <a:rPr lang="en-US" sz="2400" dirty="0" smtClean="0">
                <a:solidFill>
                  <a:srgbClr val="0070C0"/>
                </a:solidFill>
              </a:rPr>
              <a:t>Data level</a:t>
            </a:r>
          </a:p>
          <a:p>
            <a:pPr marL="342900" indent="-342900" algn="just">
              <a:buFont typeface="Arial" panose="020B0604020202020204" pitchFamily="34" charset="0"/>
              <a:buChar char="•"/>
            </a:pPr>
            <a:r>
              <a:rPr lang="en-US" sz="2400" dirty="0" smtClean="0">
                <a:latin typeface="Baskerville Old Face" panose="02020602080505020303" pitchFamily="18" charset="0"/>
              </a:rPr>
              <a:t>Most recommendation methods use </a:t>
            </a:r>
            <a:r>
              <a:rPr lang="en-US" sz="2400" dirty="0" smtClean="0">
                <a:solidFill>
                  <a:srgbClr val="00B050"/>
                </a:solidFill>
                <a:latin typeface="Baskerville Old Face" panose="02020602080505020303" pitchFamily="18" charset="0"/>
              </a:rPr>
              <a:t>one model</a:t>
            </a:r>
            <a:r>
              <a:rPr lang="en-US" sz="2400" dirty="0" smtClean="0">
                <a:latin typeface="Baskerville Old Face" panose="02020602080505020303" pitchFamily="18" charset="0"/>
              </a:rPr>
              <a:t> for all users and rely on personal feedback to achieve personalization</a:t>
            </a:r>
          </a:p>
          <a:p>
            <a:pPr algn="just"/>
            <a:r>
              <a:rPr lang="en-US" sz="2400" dirty="0" smtClean="0">
                <a:solidFill>
                  <a:srgbClr val="0070C0"/>
                </a:solidFill>
              </a:rPr>
              <a:t>Model level</a:t>
            </a:r>
          </a:p>
          <a:p>
            <a:pPr marL="342900" indent="-342900" algn="just">
              <a:buFont typeface="Arial" panose="020B0604020202020204" pitchFamily="34" charset="0"/>
              <a:buChar char="•"/>
            </a:pPr>
            <a:r>
              <a:rPr lang="en-US" sz="2400" dirty="0" smtClean="0">
                <a:latin typeface="Baskerville Old Face" panose="02020602080505020303" pitchFamily="18" charset="0"/>
              </a:rPr>
              <a:t>With different entity relationships, we can learn </a:t>
            </a:r>
            <a:r>
              <a:rPr lang="en-US" sz="2400" dirty="0" smtClean="0">
                <a:solidFill>
                  <a:srgbClr val="00B050"/>
                </a:solidFill>
                <a:latin typeface="Baskerville Old Face" panose="02020602080505020303" pitchFamily="18" charset="0"/>
              </a:rPr>
              <a:t>personalized models </a:t>
            </a:r>
            <a:r>
              <a:rPr lang="en-US" sz="2400" dirty="0" smtClean="0">
                <a:latin typeface="Baskerville Old Face" panose="02020602080505020303" pitchFamily="18" charset="0"/>
              </a:rPr>
              <a:t>for different users to further distinguish their differences</a:t>
            </a:r>
          </a:p>
        </p:txBody>
      </p:sp>
    </p:spTree>
    <p:extLst>
      <p:ext uri="{BB962C8B-B14F-4D97-AF65-F5344CB8AC3E}">
        <p14:creationId xmlns:p14="http://schemas.microsoft.com/office/powerpoint/2010/main" val="27040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16.9|14|8.8|5.1"/>
</p:tagLst>
</file>

<file path=ppt/tags/tag2.xml><?xml version="1.0" encoding="utf-8"?>
<p:tagLst xmlns:a="http://schemas.openxmlformats.org/drawingml/2006/main" xmlns:r="http://schemas.openxmlformats.org/officeDocument/2006/relationships" xmlns:p="http://schemas.openxmlformats.org/presentationml/2006/main">
  <p:tag name="TIMING" val="|1.6|3.4"/>
</p:tagLst>
</file>

<file path=ppt/tags/tag3.xml><?xml version="1.0" encoding="utf-8"?>
<p:tagLst xmlns:a="http://schemas.openxmlformats.org/drawingml/2006/main" xmlns:r="http://schemas.openxmlformats.org/officeDocument/2006/relationships" xmlns:p="http://schemas.openxmlformats.org/presentationml/2006/main">
  <p:tag name="TIMING" val="|0.7|3.4"/>
</p:tagLst>
</file>

<file path=ppt/tags/tag4.xml><?xml version="1.0" encoding="utf-8"?>
<p:tagLst xmlns:a="http://schemas.openxmlformats.org/drawingml/2006/main" xmlns:r="http://schemas.openxmlformats.org/officeDocument/2006/relationships" xmlns:p="http://schemas.openxmlformats.org/presentationml/2006/main">
  <p:tag name="TIMING" val="|34.6|4.9|38.8|1|3.3|6.2|1.7|18.1|5.6|23.8"/>
</p:tagLst>
</file>

<file path=ppt/tags/tag5.xml><?xml version="1.0" encoding="utf-8"?>
<p:tagLst xmlns:a="http://schemas.openxmlformats.org/drawingml/2006/main" xmlns:r="http://schemas.openxmlformats.org/officeDocument/2006/relationships" xmlns:p="http://schemas.openxmlformats.org/presentationml/2006/main">
  <p:tag name="TIMING" val="|6.4|10.1|3.5|3.7"/>
</p:tagLst>
</file>

<file path=ppt/tags/tag6.xml><?xml version="1.0" encoding="utf-8"?>
<p:tagLst xmlns:a="http://schemas.openxmlformats.org/drawingml/2006/main" xmlns:r="http://schemas.openxmlformats.org/officeDocument/2006/relationships" xmlns:p="http://schemas.openxmlformats.org/presentationml/2006/main">
  <p:tag name="TIMING" val="|30.3|7.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48053</TotalTime>
  <Words>2264</Words>
  <Application>Microsoft Office PowerPoint</Application>
  <PresentationFormat>On-screen Show (4:3)</PresentationFormat>
  <Paragraphs>659</Paragraphs>
  <Slides>64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宋体</vt:lpstr>
      <vt:lpstr>Arial</vt:lpstr>
      <vt:lpstr>Arial Black</vt:lpstr>
      <vt:lpstr>Baskerville Old Face</vt:lpstr>
      <vt:lpstr>Calibri</vt:lpstr>
      <vt:lpstr>Cambria Math</vt:lpstr>
      <vt:lpstr>Times New Roman</vt:lpstr>
      <vt:lpstr>Wingdings</vt:lpstr>
      <vt:lpstr>Clarity</vt:lpstr>
      <vt:lpstr>Applications of Mining Heterogeneous Information Networks</vt:lpstr>
      <vt:lpstr>Heterogeneous Information Networks</vt:lpstr>
      <vt:lpstr>Outline</vt:lpstr>
      <vt:lpstr>Recommendation Paradigm</vt:lpstr>
      <vt:lpstr>Problem Definition</vt:lpstr>
      <vt:lpstr>Hybrid Collaborative Filtering with Networks</vt:lpstr>
      <vt:lpstr>The Heterogeneous Information Network View of Recommender System</vt:lpstr>
      <vt:lpstr>Relationship Heterogeneity Alleviates Data Sparsity</vt:lpstr>
      <vt:lpstr>Relationship Heterogeneity Based Personalized Recommendation Models</vt:lpstr>
      <vt:lpstr>Preference Propagation-Based Latent Features</vt:lpstr>
      <vt:lpstr>Recommendation Models</vt:lpstr>
      <vt:lpstr>Parameter Estimation</vt:lpstr>
      <vt:lpstr>Experiment Setup</vt:lpstr>
      <vt:lpstr>Performance Comparison</vt:lpstr>
      <vt:lpstr>Performance under Different Scenarios</vt:lpstr>
      <vt:lpstr>Contributions</vt:lpstr>
      <vt:lpstr>Outline</vt:lpstr>
      <vt:lpstr>Information Diffusion in Networks</vt:lpstr>
      <vt:lpstr>Linear Threshold Model</vt:lpstr>
      <vt:lpstr>Heterogeneous Bibliographic Network</vt:lpstr>
      <vt:lpstr>Derived Multi-Relational Bibliographic Network</vt:lpstr>
      <vt:lpstr>How Topics Are Propagated among Authors?</vt:lpstr>
      <vt:lpstr>Two Assumptions for Topic Diffusion in Multi-Relational Networks</vt:lpstr>
      <vt:lpstr>PowerPoint Presentation</vt:lpstr>
      <vt:lpstr>Two Models under the Two Assumptions</vt:lpstr>
      <vt:lpstr>MLTM-M</vt:lpstr>
      <vt:lpstr>Properties of MLTM-M</vt:lpstr>
      <vt:lpstr>MLTM-R</vt:lpstr>
      <vt:lpstr>Properties of MLTM-R</vt:lpstr>
      <vt:lpstr>How to Evaluate the Two Models?</vt:lpstr>
      <vt:lpstr>Two Real Datasets</vt:lpstr>
      <vt:lpstr>Topics Selected</vt:lpstr>
      <vt:lpstr>Evaluation Methods</vt:lpstr>
      <vt:lpstr>Global Prediction</vt:lpstr>
      <vt:lpstr>Local Prediction - AUPR</vt:lpstr>
      <vt:lpstr>Case Study</vt:lpstr>
      <vt:lpstr>Prediction Results on “social network” Diffusion</vt:lpstr>
      <vt:lpstr>PowerPoint Presentation</vt:lpstr>
      <vt:lpstr>PowerPoint Presentation</vt:lpstr>
      <vt:lpstr>Outline</vt:lpstr>
      <vt:lpstr>PowerPoint Presentation</vt:lpstr>
      <vt:lpstr>Background</vt:lpstr>
      <vt:lpstr>Legislative Voting Network</vt:lpstr>
      <vt:lpstr>Problem Definition</vt:lpstr>
      <vt:lpstr>Existing Work</vt:lpstr>
      <vt:lpstr>Motivations</vt:lpstr>
      <vt:lpstr>Topic-Factorized IPM</vt:lpstr>
      <vt:lpstr>Text Part</vt:lpstr>
      <vt:lpstr>Text Part</vt:lpstr>
      <vt:lpstr>Voting Part</vt:lpstr>
      <vt:lpstr>Voting Part</vt:lpstr>
      <vt:lpstr>Combining Two Parts Together</vt:lpstr>
      <vt:lpstr>Learning Algorithm</vt:lpstr>
      <vt:lpstr>Learning Algorithm</vt:lpstr>
      <vt:lpstr>Data Description</vt:lpstr>
      <vt:lpstr>Evaluation Measures</vt:lpstr>
      <vt:lpstr>Experimental Results</vt:lpstr>
      <vt:lpstr>Parameter Study </vt:lpstr>
      <vt:lpstr>Case Studies</vt:lpstr>
      <vt:lpstr>Case Studies</vt:lpstr>
      <vt:lpstr>Case Studies</vt:lpstr>
      <vt:lpstr>Outline</vt:lpstr>
      <vt:lpstr>Summary</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Heterogeneous Information Networks</dc:title>
  <dc:creator>yizhousun</dc:creator>
  <cp:lastModifiedBy>yizhousun</cp:lastModifiedBy>
  <cp:revision>793</cp:revision>
  <dcterms:created xsi:type="dcterms:W3CDTF">2006-08-16T00:00:00Z</dcterms:created>
  <dcterms:modified xsi:type="dcterms:W3CDTF">2015-06-10T15:59:36Z</dcterms:modified>
</cp:coreProperties>
</file>