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2" r:id="rId9"/>
    <p:sldId id="271" r:id="rId10"/>
    <p:sldId id="270" r:id="rId11"/>
    <p:sldId id="274" r:id="rId12"/>
    <p:sldId id="273" r:id="rId13"/>
    <p:sldId id="275" r:id="rId14"/>
    <p:sldId id="276" r:id="rId15"/>
    <p:sldId id="277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A32"/>
    <a:srgbClr val="025E11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>
        <p:scale>
          <a:sx n="81" d="100"/>
          <a:sy n="81" d="100"/>
        </p:scale>
        <p:origin x="101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B6C6-2286-4EB0-8065-7E795C40029C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E7D7-DF96-40DC-BF69-73180A9E7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4613-17E0-4804-9911-010DDEF3C8A2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0FC9-B37B-4078-9D25-9C231984D2C1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3009-DC50-488A-84B5-7148952E2A6B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CEC8-4ED0-454E-A8FB-5BD7500C5DA3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EF26-1882-4D43-873D-15C234CABB6C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7B9E-AF58-4D3D-9C17-DF4B431D6706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11E3-3DB5-40C7-8B81-EF1871AC6413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CC8D-CF18-492A-B2BF-345275913D39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ED5D-4697-427E-AA96-985BD077E136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A363-8678-4BF8-84A0-3DE681715A88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07AC-CADF-4ACB-954A-0760E88ABA1B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6D0A55-2235-46C8-9355-B0767EA11352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FC4633D-A2D9-44B1-8D52-8D4F09CCE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.cam.ac.uk/research/dtg/attarchive/facedatabas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2.wmf"/><Relationship Id="rId3" Type="http://schemas.openxmlformats.org/officeDocument/2006/relationships/image" Target="../media/image23.jp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35283"/>
            <a:ext cx="81534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By: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Sohini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Roychowdhury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24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Assistant Professor,</a:t>
            </a:r>
            <a:endParaRPr lang="en-US" sz="2400" baseline="30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Department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Electrical and Computer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Engineering,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Washington,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Bothell, WA,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USA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666749"/>
            <a:ext cx="7010400" cy="3143251"/>
          </a:xfrm>
        </p:spPr>
        <p:txBody>
          <a:bodyPr>
            <a:normAutofit/>
          </a:bodyPr>
          <a:lstStyle/>
          <a:p>
            <a:r>
              <a:rPr lang="en-US" sz="3200" b="1" dirty="0"/>
              <a:t>Facial Expression Detection using Patch-based Eigen-face Isomap Networks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338550"/>
            <a:ext cx="167640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74638"/>
            <a:ext cx="7772400" cy="715962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180940" y="778329"/>
            <a:ext cx="888686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Task 1</a:t>
            </a:r>
            <a:r>
              <a:rPr lang="en-US" sz="2000" dirty="0" smtClean="0"/>
              <a:t>: Eye occlusion detection (classification of faces with glasses)</a:t>
            </a:r>
          </a:p>
          <a:p>
            <a:pPr lvl="1"/>
            <a:r>
              <a:rPr lang="en-US" sz="1800" dirty="0" smtClean="0"/>
              <a:t>Comparison of </a:t>
            </a:r>
            <a:r>
              <a:rPr lang="en-US" sz="1800" dirty="0" err="1" smtClean="0"/>
              <a:t>Isomap</a:t>
            </a:r>
            <a:r>
              <a:rPr lang="en-US" sz="1800" dirty="0" smtClean="0"/>
              <a:t>-based clustering using full face Eigen-faces vs. Patched Eye (I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) Eigen-Faces.</a:t>
            </a:r>
            <a:endParaRPr lang="en-US" sz="180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964285"/>
            <a:ext cx="4239295" cy="3502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91" y="1964286"/>
            <a:ext cx="4343400" cy="36406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714" y="5436094"/>
            <a:ext cx="430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Fig 4a: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-based clustering using full faces</a:t>
            </a:r>
          </a:p>
          <a:p>
            <a:pPr algn="just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created using k=5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0498" y="5449669"/>
            <a:ext cx="430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Fig 4b: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-based clustering using patched faces.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created using k=5</a:t>
            </a:r>
          </a:p>
          <a:p>
            <a:pPr algn="just"/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915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Task </a:t>
            </a:r>
            <a:r>
              <a:rPr lang="en-US" sz="2000" b="1" u="sng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: Smile </a:t>
            </a:r>
            <a:r>
              <a:rPr lang="en-US" sz="2000" dirty="0"/>
              <a:t>detection (classification of </a:t>
            </a:r>
            <a:r>
              <a:rPr lang="en-US" sz="2000" dirty="0" smtClean="0"/>
              <a:t>smiling faces)</a:t>
            </a:r>
            <a:endParaRPr lang="en-US" sz="2000" dirty="0"/>
          </a:p>
          <a:p>
            <a:pPr lvl="1"/>
            <a:r>
              <a:rPr lang="en-US" sz="1800" dirty="0"/>
              <a:t>Comparison of </a:t>
            </a:r>
            <a:r>
              <a:rPr lang="en-US" sz="1800" dirty="0" err="1"/>
              <a:t>Isomap</a:t>
            </a:r>
            <a:r>
              <a:rPr lang="en-US" sz="1800" dirty="0"/>
              <a:t>-based clustering using full face Eigen-faces vs. Patched Eye (I</a:t>
            </a:r>
            <a:r>
              <a:rPr lang="en-US" sz="1800" baseline="-25000" dirty="0"/>
              <a:t>e</a:t>
            </a:r>
            <a:r>
              <a:rPr lang="en-US" sz="1800" dirty="0"/>
              <a:t>) Eigen-Faces.</a:t>
            </a:r>
            <a:endParaRPr lang="en-US" sz="1800" baseline="-25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4139"/>
            <a:ext cx="3892296" cy="3274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04139"/>
            <a:ext cx="4549081" cy="3211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259520"/>
            <a:ext cx="430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Fig 5a: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-based clustering using full faces</a:t>
            </a:r>
          </a:p>
          <a:p>
            <a:pPr algn="just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created using k=3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5384" y="4273095"/>
            <a:ext cx="430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Fig 5b: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-based clustering using patched faces.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created using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k=7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5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37896"/>
            <a:ext cx="4648200" cy="3186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50761"/>
            <a:ext cx="4081191" cy="2971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62678"/>
              </p:ext>
            </p:extLst>
          </p:nvPr>
        </p:nvGraphicFramePr>
        <p:xfrm>
          <a:off x="762000" y="213543"/>
          <a:ext cx="7560971" cy="2842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409"/>
                <a:gridCol w="1041562"/>
                <a:gridCol w="1041562"/>
                <a:gridCol w="1053907"/>
                <a:gridCol w="790816"/>
                <a:gridCol w="1194325"/>
                <a:gridCol w="1474390"/>
              </a:tblGrid>
              <a:tr h="340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Method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Sensitivity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Specificity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Accuracy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Isomap Residual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</a:tr>
              <a:tr h="1738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Task1: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Classification of facial occlusions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Full Face Eigen-Faces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0.6896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0.7450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0.7031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</a:tr>
              <a:tr h="507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Patched Eigen-Faces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0.7586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0.6862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0.7245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</a:tr>
              <a:tr h="1738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Task 2: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Classification of smile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Full Face Eigen-Faces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0.1428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0.8667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0.02605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0.5111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</a:tr>
              <a:tr h="507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Patched Eigen-Faces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0.5556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0.6625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0.6319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603" y="6115946"/>
            <a:ext cx="390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Fig 6a: Clustering ROC for Task 1 by varying parameter ‘k’ from [3-21]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093823"/>
            <a:ext cx="390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Fig 6a: Clustering ROC for Task 2 by varying parameter ‘k’ from [3-21]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9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563562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Network Analysis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46413" y="685800"/>
            <a:ext cx="891540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nodes(faces) with top 2 highest </a:t>
            </a:r>
            <a:r>
              <a:rPr lang="en-US" sz="2000" dirty="0" err="1" smtClean="0"/>
              <a:t>betweenness</a:t>
            </a:r>
            <a:r>
              <a:rPr lang="en-US" sz="2000" dirty="0" smtClean="0"/>
              <a:t> centrality(B) and Eigen Centrality (EC) are identified for the Facial Networks.</a:t>
            </a:r>
          </a:p>
          <a:p>
            <a:r>
              <a:rPr lang="en-US" sz="2000" dirty="0" smtClean="0"/>
              <a:t>Task 1: </a:t>
            </a:r>
            <a:r>
              <a:rPr lang="en-US" sz="2000" b="1" dirty="0" smtClean="0"/>
              <a:t>Full Face Network                                      Patched Face Network</a:t>
            </a:r>
          </a:p>
          <a:p>
            <a:pPr marL="0" indent="0">
              <a:buNone/>
            </a:pPr>
            <a:endParaRPr lang="en-US" sz="1800" baseline="-25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966" y="1470374"/>
            <a:ext cx="5023079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060" y="1524000"/>
            <a:ext cx="4686501" cy="3527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101" t="24475" r="32359" b="42589"/>
          <a:stretch/>
        </p:blipFill>
        <p:spPr>
          <a:xfrm>
            <a:off x="4946404" y="4684727"/>
            <a:ext cx="798491" cy="38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2545" t="24475" r="32916" b="42589"/>
          <a:stretch/>
        </p:blipFill>
        <p:spPr>
          <a:xfrm>
            <a:off x="6586400" y="4648200"/>
            <a:ext cx="798490" cy="386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3658" t="25478" r="32359" b="45978"/>
          <a:stretch/>
        </p:blipFill>
        <p:spPr>
          <a:xfrm>
            <a:off x="5029701" y="5833092"/>
            <a:ext cx="785612" cy="334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33659" t="24380" r="32916" b="42685"/>
          <a:stretch/>
        </p:blipFill>
        <p:spPr>
          <a:xfrm>
            <a:off x="6702309" y="5820178"/>
            <a:ext cx="772733" cy="386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6800" y="5044120"/>
            <a:ext cx="1091414" cy="38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=1154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3109" y="5014146"/>
            <a:ext cx="1091414" cy="38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=1052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5277" y="6206544"/>
            <a:ext cx="144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</a:t>
            </a:r>
            <a:r>
              <a:rPr lang="en-US" baseline="-25000" dirty="0" smtClean="0"/>
              <a:t>1</a:t>
            </a:r>
            <a:r>
              <a:rPr lang="en-US" dirty="0" smtClean="0"/>
              <a:t>=0.3865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32354" y="6254234"/>
            <a:ext cx="139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</a:t>
            </a:r>
            <a:r>
              <a:rPr lang="en-US" baseline="-25000" dirty="0" smtClean="0"/>
              <a:t>2</a:t>
            </a:r>
            <a:r>
              <a:rPr lang="en-US" dirty="0" smtClean="0"/>
              <a:t>=0.3167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35329" t="16995" r="32359" b="30997"/>
          <a:stretch/>
        </p:blipFill>
        <p:spPr>
          <a:xfrm>
            <a:off x="773509" y="4673181"/>
            <a:ext cx="580933" cy="651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32544" t="15920" r="32360" b="32072"/>
          <a:stretch/>
        </p:blipFill>
        <p:spPr>
          <a:xfrm>
            <a:off x="762289" y="5670736"/>
            <a:ext cx="626387" cy="646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l="33283" t="16753" r="32177" b="31238"/>
          <a:stretch/>
        </p:blipFill>
        <p:spPr>
          <a:xfrm>
            <a:off x="2593628" y="4650142"/>
            <a:ext cx="638441" cy="669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32169" t="15920" r="31620" b="31271"/>
          <a:stretch/>
        </p:blipFill>
        <p:spPr>
          <a:xfrm>
            <a:off x="2593628" y="5676674"/>
            <a:ext cx="638441" cy="6482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8179" y="5301343"/>
            <a:ext cx="14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 smtClean="0"/>
              <a:t>=753.16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72407" y="5307342"/>
            <a:ext cx="117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2</a:t>
            </a:r>
            <a:r>
              <a:rPr lang="en-US" dirty="0" smtClean="0"/>
              <a:t>=640.95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0245" y="6317008"/>
            <a:ext cx="111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</a:t>
            </a:r>
            <a:r>
              <a:rPr lang="en-US" baseline="-25000" dirty="0"/>
              <a:t>1</a:t>
            </a:r>
            <a:r>
              <a:rPr lang="en-US" dirty="0" smtClean="0"/>
              <a:t>=0.27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72407" y="6324937"/>
            <a:ext cx="144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</a:t>
            </a:r>
            <a:r>
              <a:rPr lang="en-US" baseline="-25000" dirty="0" smtClean="0"/>
              <a:t>2</a:t>
            </a:r>
            <a:r>
              <a:rPr lang="en-US" dirty="0" smtClean="0"/>
              <a:t>=0.25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704114" y="4648200"/>
            <a:ext cx="3121164" cy="2046069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68861" y="4721911"/>
            <a:ext cx="1249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Patched faces have high centrality for occlusion clustering.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9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96932" y="304800"/>
            <a:ext cx="891540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Task </a:t>
            </a:r>
            <a:r>
              <a:rPr lang="en-US" sz="2000" dirty="0"/>
              <a:t>2</a:t>
            </a:r>
            <a:r>
              <a:rPr lang="en-US" sz="2000" dirty="0" smtClean="0"/>
              <a:t>: </a:t>
            </a:r>
            <a:r>
              <a:rPr lang="en-US" sz="2000" b="1" dirty="0" smtClean="0"/>
              <a:t>Full Face Network                                      Patched Face Network</a:t>
            </a:r>
          </a:p>
          <a:p>
            <a:pPr marL="0" indent="0">
              <a:buNone/>
            </a:pPr>
            <a:endParaRPr lang="en-US" sz="1800" baseline="-25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890" y="457359"/>
            <a:ext cx="4677959" cy="3521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101" t="32160" r="32359" b="42589"/>
          <a:stretch/>
        </p:blipFill>
        <p:spPr>
          <a:xfrm>
            <a:off x="5605602" y="3942704"/>
            <a:ext cx="798491" cy="296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988" t="33258" r="31801" b="43687"/>
          <a:stretch/>
        </p:blipFill>
        <p:spPr>
          <a:xfrm>
            <a:off x="7241162" y="3961970"/>
            <a:ext cx="837127" cy="270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3335" t="33693" r="32683" b="44350"/>
          <a:stretch/>
        </p:blipFill>
        <p:spPr>
          <a:xfrm>
            <a:off x="5630943" y="4973451"/>
            <a:ext cx="785612" cy="257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2219" t="33693" r="31571" b="46545"/>
          <a:stretch/>
        </p:blipFill>
        <p:spPr>
          <a:xfrm>
            <a:off x="7368305" y="5018773"/>
            <a:ext cx="837127" cy="2318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3729" y="4272518"/>
            <a:ext cx="1091414" cy="38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 smtClean="0"/>
              <a:t>=703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41162" y="4307113"/>
            <a:ext cx="1091414" cy="38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=664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45077" y="5257656"/>
            <a:ext cx="135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</a:t>
            </a:r>
            <a:r>
              <a:rPr lang="en-US" baseline="-25000" dirty="0" smtClean="0"/>
              <a:t>1</a:t>
            </a:r>
            <a:r>
              <a:rPr lang="en-US" dirty="0" smtClean="0"/>
              <a:t>=0.3058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3349" y="5276459"/>
            <a:ext cx="131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</a:t>
            </a:r>
            <a:r>
              <a:rPr lang="en-US" baseline="-25000" dirty="0" smtClean="0"/>
              <a:t>2</a:t>
            </a:r>
            <a:r>
              <a:rPr lang="en-US" dirty="0" smtClean="0"/>
              <a:t>=0.2632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40" y="477500"/>
            <a:ext cx="4628973" cy="34844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31988" t="16003" r="32916" b="31989"/>
          <a:stretch/>
        </p:blipFill>
        <p:spPr>
          <a:xfrm>
            <a:off x="1063150" y="3659958"/>
            <a:ext cx="617875" cy="6374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31987" t="18403" r="31801" b="31989"/>
          <a:stretch/>
        </p:blipFill>
        <p:spPr>
          <a:xfrm>
            <a:off x="2406131" y="3687065"/>
            <a:ext cx="650051" cy="620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/>
          <a:srcRect l="32544" t="16195" r="32360" b="30997"/>
          <a:stretch/>
        </p:blipFill>
        <p:spPr>
          <a:xfrm>
            <a:off x="1034660" y="5068947"/>
            <a:ext cx="646365" cy="677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/>
          <a:srcRect l="31895" t="18203" r="31894" b="32989"/>
          <a:stretch/>
        </p:blipFill>
        <p:spPr>
          <a:xfrm>
            <a:off x="2554167" y="5049500"/>
            <a:ext cx="639256" cy="59991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0187" y="4314072"/>
            <a:ext cx="109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 smtClean="0"/>
              <a:t>=2629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28242" y="4321670"/>
            <a:ext cx="1091414" cy="38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=1588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551" y="5840968"/>
            <a:ext cx="120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</a:t>
            </a:r>
            <a:r>
              <a:rPr lang="en-US" baseline="-25000" dirty="0" smtClean="0"/>
              <a:t>1</a:t>
            </a:r>
            <a:r>
              <a:rPr lang="en-US" dirty="0" smtClean="0"/>
              <a:t>=0.296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81341" y="5816299"/>
            <a:ext cx="161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</a:t>
            </a:r>
            <a:r>
              <a:rPr lang="en-US" baseline="-25000" dirty="0" smtClean="0"/>
              <a:t>2</a:t>
            </a:r>
            <a:r>
              <a:rPr lang="en-US" dirty="0" smtClean="0"/>
              <a:t>=0.292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364707" y="3748163"/>
            <a:ext cx="3121164" cy="2046069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365775" y="5780365"/>
            <a:ext cx="313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Patched faces have high centrality for smile clustering.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8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05" y="3657600"/>
            <a:ext cx="5646096" cy="3009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74638"/>
            <a:ext cx="7772400" cy="563562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Information Flow in Patched Networks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685800"/>
            <a:ext cx="5263895" cy="3431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137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Task 1: Highest flow in the Patched Face Network is between a non-occluded female eye and occluded male eye.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830" y="4602694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Task 2: Highest flow in the Patched Face Network is between a non-smiling and partially smiling face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entire flow through the network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029200" y="2209800"/>
            <a:ext cx="14478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91400" y="3657600"/>
            <a:ext cx="304800" cy="945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3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7772400" cy="51816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itchFamily="34" charset="0"/>
              </a:rPr>
              <a:t>Patched Eigen-face networks have better clustering performance for eye occlusion and smile detection than networks generated with full faces.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proposed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patched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Eigen-face based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Isomap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clustering technique achieves 75% sensitivity and 66-73% accuracy in classification of faces with occlusions and smiling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faces.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Computational time is less than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 second for a set of 80 images.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method can be combined with supervised approaches to enhance the accuracy of existing facial expression detection algorithms.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46304" y="1374611"/>
            <a:ext cx="884529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Arial" panose="020B0604020202020204" pitchFamily="34" charset="0"/>
                <a:cs typeface="Arial" pitchFamily="34" charset="0"/>
              </a:rPr>
              <a:t>[1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Al-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modwahi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Ashraf Abbas M., et al. "Facial expression recognition intelligent security system for real time surveillance."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Proc. of World Congress in Computer Science, Computer Engineering, and Applied Computing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Yuille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A. L., Cohen, D. S., and Hallinan, P. W., "Feature extraction from faces using deformable templates", Proc. of CVPR, (1989)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Sim, Terence, Simon Baker,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Bsat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"The CMU pose, illumination, and expression (PIE) database."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Automatic Face and Gesture Recognition, 2002. Proceedings. Fifth IEEE International Conference 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IEEE, 2002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[4] Kirby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M.,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Sirovich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L., "Application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Karhunen-Loeve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procedure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thecharacterization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human faces", IEEE PAMI, Vol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12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pp. 103-108, (1990).</a:t>
            </a:r>
          </a:p>
          <a:p>
            <a:pPr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[5] Turk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M.,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Pentland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A., "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Eigenfaces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recognition", Journal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Cognitive  Neuroscience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Vol. 3, pp. 71-86, (1991).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[6] Agarwal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M.; Agrawal, H.; Jain, N.; Kumar, M., "Face Recognition Using Principle Component Analysis,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Eigenface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Neural Network,"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Signal Acquisition and Processing, 2010. ICSAP '10. International Conference 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, vol., no., pp.310,314, 9-10 Feb.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[7] The Database of Faces.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[Online]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www.cl.cam.ac.uk/research/dtg/attarchive/facedatabase.html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[8]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Rui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-Fan Li, Hong-Wei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Xu-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Cong Wang, "Face recognition using KFD-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,"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Proceedings of 2005 International Conference 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Machine Learning and Cybernetics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vol.7, no., pp.4544,4548 Vol. 7, 18-21 Aug. 2005.</a:t>
            </a:r>
          </a:p>
          <a:p>
            <a:pPr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Facial Patch Creation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Eigen-Face Creation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Facial Network Clustering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Facial Network Analysis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0570" y="1065144"/>
            <a:ext cx="8229600" cy="12954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Automated Facial Expression Detection: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Useful for Real Time Security Surveillance Systems, Social Networks [1].</a:t>
            </a:r>
          </a:p>
          <a:p>
            <a:pPr lvl="2" algn="just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mostepicstuff.com/wp-content/uploads/2014/05/Nito-face-recogn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068" y="1917272"/>
            <a:ext cx="1752600" cy="22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5809" y="420237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Source:http</a:t>
            </a:r>
            <a:r>
              <a:rPr lang="en-US" sz="1200" dirty="0"/>
              <a:t>://mostepicstuff.com/app-that-changes-your-facial-expression-to-cartoon-look/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2179" y="2251128"/>
            <a:ext cx="6502021" cy="4606871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Challenges due to variations in: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Pose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Lighting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Imaging distortions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Expression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Occlusions.</a:t>
            </a:r>
          </a:p>
          <a:p>
            <a:pPr lvl="2" algn="just">
              <a:buFont typeface="Arial" pitchFamily="34" charset="0"/>
              <a:buChar char="•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Motivation: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Patched faces have better expression clustering performance than full faces.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Clustering minimizes training data complexity. 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Goal:</a:t>
            </a:r>
          </a:p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design a network-based expression</a:t>
            </a: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classification system with low computational</a:t>
            </a: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time complexity.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thumbs.media.smithsonianmag.com/filer/50/80/5080ebe2-4cc2-4780-89d5-39f7c147db28/pocket_avatar.jpg__800x600_q85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66" y="4959929"/>
            <a:ext cx="1697603" cy="127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0" y="6267390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Source:http</a:t>
            </a:r>
            <a:r>
              <a:rPr lang="en-US" sz="1000" dirty="0"/>
              <a:t>://www.smithsonianmag.com/innovation/app-captures-emotions-real-time-180951878/?no-ist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Prior Work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86800" cy="55245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Two categories of existing facial expression detection algorithms:</a:t>
            </a:r>
          </a:p>
          <a:p>
            <a:pPr marL="1051560" lvl="2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extracting feature vectors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 face such as eyes, nose, mouth, and chin, with the help of deformable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templates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[2] [3].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High computational complexity</a:t>
            </a:r>
          </a:p>
          <a:p>
            <a:pPr marL="1051560" lvl="2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information theory concepts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such as principal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component analysis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 [4-6]. Not very effective. Large training data set required.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proposed method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involves: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patch creation followed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clustering of the patched Eigen-faces for unsupervised classification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classification tasks are performed:</a:t>
            </a:r>
          </a:p>
          <a:p>
            <a:pPr marL="1051560" lvl="2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Classification of images with occlusions (mainly glasses and beards) </a:t>
            </a:r>
          </a:p>
          <a:p>
            <a:pPr marL="1051560" lvl="2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Classification of smiling faces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51560" lvl="2" indent="-457200" algn="just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 computational time complexity:</a:t>
            </a:r>
          </a:p>
          <a:p>
            <a:pPr lvl="3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Unsupervised classification requires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runtime of less than 1 second for a dataset of 80 images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dimension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[112x92] each, in a 2.6GHz 2GB RAM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Laptop.</a:t>
            </a:r>
          </a:p>
          <a:p>
            <a:pPr lvl="2" algn="just">
              <a:buClr>
                <a:schemeClr val="accent1"/>
              </a:buClr>
              <a:buFont typeface="Arial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Key Contributions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1229" y="990600"/>
            <a:ext cx="7772400" cy="586740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Facial Expression Network-based clustering requires only 2 training data samples for expression clustering.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Facial Expression Network analysis identifies the faces at the edge of the expression clusters as vital expression detectors.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Network centrality and flow-based measures can further demonstrate the expression information flow in the networks.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Set: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80 images corresponding to the 1st and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image per person for 40 people [2x40=80 images] used from the ORL Data base of faces [7]. Each image of dimension [112x92] is resized to [90x90] for computational simplicity.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34" y="179329"/>
            <a:ext cx="7772400" cy="5357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Facial Patch Creation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03504" y="6380842"/>
            <a:ext cx="812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Fig 1: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Extraction of high pass filtered regions of interest and face patches corresponding to the eye and mouth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respectively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9" y="562956"/>
            <a:ext cx="7779485" cy="576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Eigen-Face Creation [6]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0574" y="945572"/>
            <a:ext cx="9023426" cy="629342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For each image ‘I’,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Karhunen-Loeve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expansion [4] is applied to find vectors that best represent the distribution of face images                   , where n=80 images.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average face is the 0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Eigen vector computed as: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Difference of each face from the average are computed:</a:t>
            </a:r>
          </a:p>
          <a:p>
            <a:pPr marL="0" indent="0" algn="just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are subjected to PCA to find a set of ‘n’ orthonormal vectors</a:t>
            </a:r>
          </a:p>
          <a:p>
            <a:pPr marL="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which best describe the distribution of images.</a:t>
            </a:r>
          </a:p>
          <a:p>
            <a:pPr algn="just"/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Method: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Let covariance matrix: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 computational feasibility: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Construct a matrix of dimension [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nxn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as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‘n’ Eigen-vectors of `L’ (     ) are then extracted. These Eigen-vectors determine linear combinations of ‘n’ faces to form the Eigen-Faces (        ) .</a:t>
            </a:r>
          </a:p>
          <a:p>
            <a:pPr marL="0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here,                 .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Matrix ‘L’ represents signature of each face in terms of an ‘n’ dimensional vector.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893167"/>
              </p:ext>
            </p:extLst>
          </p:nvPr>
        </p:nvGraphicFramePr>
        <p:xfrm>
          <a:off x="5127171" y="1270941"/>
          <a:ext cx="11382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7171" y="1270941"/>
                        <a:ext cx="1138237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485256"/>
              </p:ext>
            </p:extLst>
          </p:nvPr>
        </p:nvGraphicFramePr>
        <p:xfrm>
          <a:off x="6005801" y="1464096"/>
          <a:ext cx="1294511" cy="53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5801" y="1464096"/>
                        <a:ext cx="1294511" cy="533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151848"/>
              </p:ext>
            </p:extLst>
          </p:nvPr>
        </p:nvGraphicFramePr>
        <p:xfrm>
          <a:off x="6220956" y="1949024"/>
          <a:ext cx="1051647" cy="35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0956" y="1949024"/>
                        <a:ext cx="1051647" cy="350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391049"/>
              </p:ext>
            </p:extLst>
          </p:nvPr>
        </p:nvGraphicFramePr>
        <p:xfrm>
          <a:off x="457200" y="2667000"/>
          <a:ext cx="701132" cy="39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9" imgW="431640" imgH="241200" progId="Equation.DSMT4">
                  <p:embed/>
                </p:oleObj>
              </mc:Choice>
              <mc:Fallback>
                <p:oleObj name="Equation" r:id="rId9" imgW="431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2667000"/>
                        <a:ext cx="701132" cy="391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972569"/>
              </p:ext>
            </p:extLst>
          </p:nvPr>
        </p:nvGraphicFramePr>
        <p:xfrm>
          <a:off x="457200" y="2287954"/>
          <a:ext cx="618443" cy="37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11" imgW="393480" imgH="241200" progId="Equation.DSMT4">
                  <p:embed/>
                </p:oleObj>
              </mc:Choice>
              <mc:Fallback>
                <p:oleObj name="Equation" r:id="rId11" imgW="393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2287954"/>
                        <a:ext cx="618443" cy="379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188604"/>
              </p:ext>
            </p:extLst>
          </p:nvPr>
        </p:nvGraphicFramePr>
        <p:xfrm>
          <a:off x="2901794" y="3147280"/>
          <a:ext cx="37512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3" imgW="2400120" imgH="431640" progId="Equation.DSMT4">
                  <p:embed/>
                </p:oleObj>
              </mc:Choice>
              <mc:Fallback>
                <p:oleObj name="Equation" r:id="rId13" imgW="2400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01794" y="3147280"/>
                        <a:ext cx="3751262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803107"/>
              </p:ext>
            </p:extLst>
          </p:nvPr>
        </p:nvGraphicFramePr>
        <p:xfrm>
          <a:off x="3415655" y="3773828"/>
          <a:ext cx="5459112" cy="38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5" imgW="3898800" imgH="241200" progId="Equation.DSMT4">
                  <p:embed/>
                </p:oleObj>
              </mc:Choice>
              <mc:Fallback>
                <p:oleObj name="Equation" r:id="rId15" imgW="3898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15655" y="3773828"/>
                        <a:ext cx="5459112" cy="38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53033"/>
              </p:ext>
            </p:extLst>
          </p:nvPr>
        </p:nvGraphicFramePr>
        <p:xfrm>
          <a:off x="5077691" y="4085527"/>
          <a:ext cx="33099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17" imgW="1752480" imgH="253800" progId="Equation.DSMT4">
                  <p:embed/>
                </p:oleObj>
              </mc:Choice>
              <mc:Fallback>
                <p:oleObj name="Equation" r:id="rId17" imgW="1752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77691" y="4085527"/>
                        <a:ext cx="3309938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7106"/>
              </p:ext>
            </p:extLst>
          </p:nvPr>
        </p:nvGraphicFramePr>
        <p:xfrm>
          <a:off x="1158332" y="5092511"/>
          <a:ext cx="1410696" cy="54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19" imgW="825480" imgH="444240" progId="Equation.DSMT4">
                  <p:embed/>
                </p:oleObj>
              </mc:Choice>
              <mc:Fallback>
                <p:oleObj name="Equation" r:id="rId19" imgW="825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58332" y="5092511"/>
                        <a:ext cx="1410696" cy="54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64908"/>
              </p:ext>
            </p:extLst>
          </p:nvPr>
        </p:nvGraphicFramePr>
        <p:xfrm>
          <a:off x="3364609" y="4535861"/>
          <a:ext cx="618443" cy="37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21" imgW="393480" imgH="241200" progId="Equation.DSMT4">
                  <p:embed/>
                </p:oleObj>
              </mc:Choice>
              <mc:Fallback>
                <p:oleObj name="Equation" r:id="rId21" imgW="393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64609" y="4535861"/>
                        <a:ext cx="618443" cy="379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67463"/>
              </p:ext>
            </p:extLst>
          </p:nvPr>
        </p:nvGraphicFramePr>
        <p:xfrm>
          <a:off x="8134971" y="4809489"/>
          <a:ext cx="505316" cy="342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23" imgW="355320" imgH="241200" progId="Equation.DSMT4">
                  <p:embed/>
                </p:oleObj>
              </mc:Choice>
              <mc:Fallback>
                <p:oleObj name="Equation" r:id="rId23" imgW="355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134971" y="4809489"/>
                        <a:ext cx="505316" cy="342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6" y="408368"/>
            <a:ext cx="8314996" cy="62591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4904" y="164687"/>
            <a:ext cx="7772400" cy="7159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 of Eigen-Faces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504" y="6380842"/>
            <a:ext cx="812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Fig </a:t>
            </a:r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2: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0</a:t>
            </a:r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Eigen vector followed by 15 Principal Eigen-Faces for the 1</a:t>
            </a:r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face of 1</a:t>
            </a:r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person in the ORL data set.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8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06823"/>
            <a:ext cx="4436009" cy="33440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33D-A2D9-44B1-8D52-8D4F09CCE6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042405" cy="2743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the          matrix, </a:t>
            </a:r>
            <a:r>
              <a:rPr lang="en-US" sz="2000" dirty="0" err="1" smtClean="0"/>
              <a:t>Isomap</a:t>
            </a:r>
            <a:r>
              <a:rPr lang="en-US" sz="2000" dirty="0" smtClean="0"/>
              <a:t> [8] is used for lower dimension embedding using multidimensional scaling.  </a:t>
            </a:r>
          </a:p>
          <a:p>
            <a:r>
              <a:rPr lang="en-US" sz="2000" dirty="0" smtClean="0"/>
              <a:t>Matrix ‘L’ is reduced to an unweighted network (G), where each image ‘</a:t>
            </a:r>
            <a:r>
              <a:rPr lang="en-US" sz="2000" dirty="0" err="1" smtClean="0"/>
              <a:t>i</a:t>
            </a:r>
            <a:r>
              <a:rPr lang="en-US" sz="2000" dirty="0" smtClean="0"/>
              <a:t>’ is connected to ‘k’ Euclidean neighbors in high dimensional space.</a:t>
            </a:r>
          </a:p>
          <a:p>
            <a:r>
              <a:rPr lang="en-US" sz="2000" dirty="0" smtClean="0"/>
              <a:t>Network G=(Y,E), where             represent the signature of each Eigen-Face as a vertex/node. ‘E’ represents an edge matrix such that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715962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Isomap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-based Clustering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918275"/>
              </p:ext>
            </p:extLst>
          </p:nvPr>
        </p:nvGraphicFramePr>
        <p:xfrm>
          <a:off x="1371600" y="990600"/>
          <a:ext cx="533400" cy="38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4" imgW="330120" imgH="241200" progId="Equation.DSMT4">
                  <p:embed/>
                </p:oleObj>
              </mc:Choice>
              <mc:Fallback>
                <p:oleObj name="Equation" r:id="rId4" imgW="330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990600"/>
                        <a:ext cx="533400" cy="389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13213"/>
              </p:ext>
            </p:extLst>
          </p:nvPr>
        </p:nvGraphicFramePr>
        <p:xfrm>
          <a:off x="3124200" y="2286000"/>
          <a:ext cx="65388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2286000"/>
                        <a:ext cx="653882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531946"/>
              </p:ext>
            </p:extLst>
          </p:nvPr>
        </p:nvGraphicFramePr>
        <p:xfrm>
          <a:off x="146304" y="2995724"/>
          <a:ext cx="4332513" cy="86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8" imgW="3479760" imgH="685800" progId="Equation.DSMT4">
                  <p:embed/>
                </p:oleObj>
              </mc:Choice>
              <mc:Fallback>
                <p:oleObj name="Equation" r:id="rId8" imgW="34797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304" y="2995724"/>
                        <a:ext cx="4332513" cy="861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>
          <a:xfrm>
            <a:off x="146304" y="3661996"/>
            <a:ext cx="4332513" cy="2743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Two faces (nodes) that have the largest Euclidean distance between them are selected as cluster representatives. i.e.,</a:t>
            </a:r>
          </a:p>
          <a:p>
            <a:pPr marL="0" indent="0">
              <a:buNone/>
            </a:pPr>
            <a:r>
              <a:rPr lang="en-US" sz="2000" dirty="0" smtClean="0"/>
              <a:t>If,       represent the distance between nodes (</a:t>
            </a:r>
            <a:r>
              <a:rPr lang="en-US" sz="2000" dirty="0" err="1" smtClean="0"/>
              <a:t>i,j</a:t>
            </a:r>
            <a:r>
              <a:rPr lang="en-US" sz="2000" dirty="0" smtClean="0"/>
              <a:t>), then,</a:t>
            </a:r>
          </a:p>
          <a:p>
            <a:pPr marL="0" indent="0">
              <a:buNone/>
            </a:pPr>
            <a:r>
              <a:rPr lang="en-US" sz="2000" dirty="0" smtClean="0"/>
              <a:t>Such that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belongs to cluster 1 and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belongs to cluster 2.</a:t>
            </a:r>
          </a:p>
          <a:p>
            <a:r>
              <a:rPr lang="en-US" sz="2000" dirty="0" smtClean="0"/>
              <a:t>Based on the distance of every other node from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or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, each node is assigned to the closest cluster.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37055"/>
              </p:ext>
            </p:extLst>
          </p:nvPr>
        </p:nvGraphicFramePr>
        <p:xfrm>
          <a:off x="1210438" y="4658726"/>
          <a:ext cx="2204243" cy="35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0" imgW="1485720" imgH="241200" progId="Equation.DSMT4">
                  <p:embed/>
                </p:oleObj>
              </mc:Choice>
              <mc:Fallback>
                <p:oleObj name="Equation" r:id="rId10" imgW="1485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0438" y="4658726"/>
                        <a:ext cx="2204243" cy="35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838419"/>
              </p:ext>
            </p:extLst>
          </p:nvPr>
        </p:nvGraphicFramePr>
        <p:xfrm>
          <a:off x="439564" y="4443276"/>
          <a:ext cx="327879" cy="31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2" imgW="253800" imgH="241200" progId="Equation.DSMT4">
                  <p:embed/>
                </p:oleObj>
              </mc:Choice>
              <mc:Fallback>
                <p:oleObj name="Equation" r:id="rId12" imgW="25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564" y="4443276"/>
                        <a:ext cx="327879" cy="311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0" y="6266696"/>
            <a:ext cx="430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Fig </a:t>
            </a:r>
            <a:r>
              <a:rPr lang="en-US" sz="1200" b="1" dirty="0">
                <a:latin typeface="Arial" panose="020B0604020202020204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Isomap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-based clustering using full faces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32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2337</TotalTime>
  <Words>1170</Words>
  <Application>Microsoft Office PowerPoint</Application>
  <PresentationFormat>On-screen Show (4:3)</PresentationFormat>
  <Paragraphs>203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Franklin Gothic Book</vt:lpstr>
      <vt:lpstr>Perpetua</vt:lpstr>
      <vt:lpstr>Times New Roman</vt:lpstr>
      <vt:lpstr>Wingdings 2</vt:lpstr>
      <vt:lpstr>Equity</vt:lpstr>
      <vt:lpstr>MathType 6.0 Equation</vt:lpstr>
      <vt:lpstr>Facial Expression Detection using Patch-based Eigen-face Isomap Networks</vt:lpstr>
      <vt:lpstr>Outline</vt:lpstr>
      <vt:lpstr>Introduction</vt:lpstr>
      <vt:lpstr>Prior Work</vt:lpstr>
      <vt:lpstr>Key Contributions</vt:lpstr>
      <vt:lpstr>Facial Patch Creation</vt:lpstr>
      <vt:lpstr>Eigen-Face Creation [6]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Localization of Cysts in Diabetic Macular Edema using Optical Coherence Tomography Images</dc:title>
  <dc:creator>Sohini</dc:creator>
  <cp:lastModifiedBy>Sohini Roy Chowdhury</cp:lastModifiedBy>
  <cp:revision>170</cp:revision>
  <dcterms:created xsi:type="dcterms:W3CDTF">2013-05-17T00:16:10Z</dcterms:created>
  <dcterms:modified xsi:type="dcterms:W3CDTF">2015-07-25T02:16:02Z</dcterms:modified>
</cp:coreProperties>
</file>