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264" r:id="rId2"/>
    <p:sldId id="485" r:id="rId3"/>
    <p:sldId id="496" r:id="rId4"/>
    <p:sldId id="491" r:id="rId5"/>
    <p:sldId id="534" r:id="rId6"/>
    <p:sldId id="492" r:id="rId7"/>
    <p:sldId id="535" r:id="rId8"/>
    <p:sldId id="494" r:id="rId9"/>
    <p:sldId id="536" r:id="rId10"/>
    <p:sldId id="533" r:id="rId11"/>
    <p:sldId id="498" r:id="rId12"/>
    <p:sldId id="563" r:id="rId13"/>
    <p:sldId id="564" r:id="rId14"/>
    <p:sldId id="560" r:id="rId15"/>
    <p:sldId id="561" r:id="rId16"/>
    <p:sldId id="562" r:id="rId17"/>
    <p:sldId id="537" r:id="rId18"/>
    <p:sldId id="542" r:id="rId19"/>
    <p:sldId id="538" r:id="rId20"/>
    <p:sldId id="544" r:id="rId21"/>
    <p:sldId id="545" r:id="rId22"/>
    <p:sldId id="549" r:id="rId23"/>
    <p:sldId id="546" r:id="rId24"/>
    <p:sldId id="547" r:id="rId25"/>
    <p:sldId id="548" r:id="rId26"/>
    <p:sldId id="540" r:id="rId27"/>
    <p:sldId id="551" r:id="rId28"/>
    <p:sldId id="553" r:id="rId29"/>
    <p:sldId id="550" r:id="rId30"/>
    <p:sldId id="552" r:id="rId31"/>
    <p:sldId id="541" r:id="rId32"/>
    <p:sldId id="554" r:id="rId33"/>
    <p:sldId id="556" r:id="rId34"/>
    <p:sldId id="557" r:id="rId35"/>
    <p:sldId id="558" r:id="rId36"/>
    <p:sldId id="555" r:id="rId37"/>
  </p:sldIdLst>
  <p:sldSz cx="9144000" cy="6858000" type="screen4x3"/>
  <p:notesSz cx="7315200" cy="9601200"/>
  <p:custDataLst>
    <p:tags r:id="rId40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990033"/>
    <a:srgbClr val="FF0000"/>
    <a:srgbClr val="FFCC00"/>
    <a:srgbClr val="339933"/>
    <a:srgbClr val="FF5050"/>
    <a:srgbClr val="0099FF"/>
    <a:srgbClr val="FF6600"/>
    <a:srgbClr val="FF7C8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81" autoAdjust="0"/>
    <p:restoredTop sz="94728" autoAdjust="0"/>
  </p:normalViewPr>
  <p:slideViewPr>
    <p:cSldViewPr>
      <p:cViewPr varScale="1">
        <p:scale>
          <a:sx n="76" d="100"/>
          <a:sy n="76" d="100"/>
        </p:scale>
        <p:origin x="8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B273D33-0F6C-480D-8781-641A51DE3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3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4859826-7CBF-4C36-8A54-B492318E8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91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1F8C7-E99D-421A-81D9-654B5684824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8332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DF64A-4DC0-4BFB-B91F-50BBDBB6E9C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4297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DF64A-4DC0-4BFB-B91F-50BBDBB6E9C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2046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DF64A-4DC0-4BFB-B91F-50BBDBB6E9C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9178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DF64A-4DC0-4BFB-B91F-50BBDBB6E9C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3983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DF64A-4DC0-4BFB-B91F-50BBDBB6E9C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6296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DF64A-4DC0-4BFB-B91F-50BBDBB6E9C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2326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DF64A-4DC0-4BFB-B91F-50BBDBB6E9C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5725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DF64A-4DC0-4BFB-B91F-50BBDBB6E9C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7558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DF64A-4DC0-4BFB-B91F-50BBDBB6E9C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171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DF64A-4DC0-4BFB-B91F-50BBDBB6E9C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6998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4671592-B04E-43E6-9CA7-AB30C4F322B2}" type="slidenum">
              <a:rPr lang="zh-CN" altLang="en-GB" smtClean="0">
                <a:cs typeface="Arial" pitchFamily="34" charset="0"/>
              </a:rPr>
              <a:pPr>
                <a:buFont typeface="Times New Roman" pitchFamily="18" charset="0"/>
                <a:buNone/>
              </a:pPr>
              <a:t>2</a:t>
            </a:fld>
            <a:endParaRPr lang="en-GB" altLang="zh-CN" smtClean="0">
              <a:cs typeface="Arial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6762" cy="43164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40505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DF64A-4DC0-4BFB-B91F-50BBDBB6E9C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9555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59FA4F-EA4E-4F71-80FE-EEF5B5602A19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539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FBC098-152C-47B8-863E-3AA0021D797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5268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93999-2F2C-48CC-94DE-EA2079D5BFDB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2266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DF64A-4DC0-4BFB-B91F-50BBDBB6E9C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46048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93999-2F2C-48CC-94DE-EA2079D5BFDB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0702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93999-2F2C-48CC-94DE-EA2079D5BFDB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3608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93999-2F2C-48CC-94DE-EA2079D5BFDB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5591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93999-2F2C-48CC-94DE-EA2079D5BFDB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348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DF64A-4DC0-4BFB-B91F-50BBDBB6E9C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5447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DF64A-4DC0-4BFB-B91F-50BBDBB6E9C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92950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93999-2F2C-48CC-94DE-EA2079D5BFDB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0126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93999-2F2C-48CC-94DE-EA2079D5BFDB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9126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93999-2F2C-48CC-94DE-EA2079D5BFDB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832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93999-2F2C-48CC-94DE-EA2079D5BFDB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1280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93999-2F2C-48CC-94DE-EA2079D5BFDB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733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DF64A-4DC0-4BFB-B91F-50BBDBB6E9C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3206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DF64A-4DC0-4BFB-B91F-50BBDBB6E9C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2138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DF64A-4DC0-4BFB-B91F-50BBDBB6E9C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7160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DF64A-4DC0-4BFB-B91F-50BBDBB6E9C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8816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DF64A-4DC0-4BFB-B91F-50BBDBB6E9C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6508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DF64A-4DC0-4BFB-B91F-50BBDBB6E9C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1856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A5268-ACB4-429F-9DDD-9BBF57F44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A2A51-7EAC-4E3D-AED2-D43D6B23D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11125"/>
            <a:ext cx="202247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11125"/>
            <a:ext cx="591502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36B8D-E019-4E12-9F9F-D494CE13C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111125"/>
            <a:ext cx="8045450" cy="1030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95725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33925" y="1371600"/>
            <a:ext cx="3897313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33925" y="3810000"/>
            <a:ext cx="3897313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E394-A427-4A1F-946C-E8F04D8FD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41338" y="111125"/>
            <a:ext cx="8045450" cy="1030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3895725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33925" y="1371600"/>
            <a:ext cx="3897313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10000"/>
            <a:ext cx="3895725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3925" y="3810000"/>
            <a:ext cx="3897313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FA342-00C6-4232-BC26-500D1590D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79388"/>
            <a:ext cx="8243887" cy="658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30288"/>
            <a:ext cx="4038600" cy="5294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030288"/>
            <a:ext cx="4038600" cy="529431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08/22/2004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MRDM 2004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CE444FA-F4C0-48D4-B5D0-4FD1113377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25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765BF-2112-4791-84E5-5AA7CB974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04ACD-11E9-408F-A452-E9FF1EAE1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957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371600"/>
            <a:ext cx="38973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C63A2-A8C1-4C3D-AFC8-34DDB4378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D4D66-5139-42EF-A739-D402376CF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86CCC-AD53-41D6-B09E-F4FC0D872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A4623-3001-4B5C-8EE4-C9D7C9D40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047BB-133A-43B0-84C5-16BE9F2E8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B7CFF-E36F-4D43-9649-B437B2D95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5400000">
            <a:off x="4379912" y="2093913"/>
            <a:ext cx="384175" cy="9144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111125"/>
            <a:ext cx="80454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945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384175" cy="6858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4150" y="6262688"/>
            <a:ext cx="406400" cy="4064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2588" y="6092825"/>
            <a:ext cx="398462" cy="3794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  <a:buClrTx/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565900" y="6461125"/>
            <a:ext cx="257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defRPr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Computing &amp; Information Sciences</a:t>
            </a:r>
          </a:p>
          <a:p>
            <a:pPr algn="r">
              <a:spcBef>
                <a:spcPct val="0"/>
              </a:spcBef>
              <a:buClrTx/>
              <a:defRPr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Kansas State University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23825"/>
            <a:ext cx="515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000" b="0">
                <a:solidFill>
                  <a:srgbClr val="FFFF99"/>
                </a:solidFill>
                <a:latin typeface="+mj-lt"/>
              </a:defRPr>
            </a:lvl1pPr>
          </a:lstStyle>
          <a:p>
            <a:pPr>
              <a:defRPr/>
            </a:pPr>
            <a:fld id="{08407F95-5130-47B6-86D4-1F7DC2C50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4" name="Group 12"/>
          <p:cNvGrpSpPr>
            <a:grpSpLocks/>
          </p:cNvGrpSpPr>
          <p:nvPr/>
        </p:nvGrpSpPr>
        <p:grpSpPr bwMode="auto">
          <a:xfrm>
            <a:off x="498475" y="76200"/>
            <a:ext cx="720725" cy="838200"/>
            <a:chOff x="1344" y="384"/>
            <a:chExt cx="1488" cy="1728"/>
          </a:xfrm>
        </p:grpSpPr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1344" y="901"/>
              <a:ext cx="239" cy="239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1344" y="384"/>
              <a:ext cx="239" cy="239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1921" y="901"/>
              <a:ext cx="239" cy="239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2255" y="384"/>
              <a:ext cx="239" cy="239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593" y="901"/>
              <a:ext cx="239" cy="239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1921" y="1392"/>
              <a:ext cx="239" cy="239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1632" y="1873"/>
              <a:ext cx="239" cy="23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2304" y="1873"/>
              <a:ext cx="239" cy="23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cxnSp>
          <p:nvCxnSpPr>
            <p:cNvPr id="1046" name="AutoShape 21"/>
            <p:cNvCxnSpPr>
              <a:cxnSpLocks noChangeShapeType="1"/>
              <a:stCxn id="7182" idx="4"/>
              <a:endCxn id="7181" idx="0"/>
            </p:cNvCxnSpPr>
            <p:nvPr/>
          </p:nvCxnSpPr>
          <p:spPr bwMode="auto">
            <a:xfrm>
              <a:off x="1464" y="636"/>
              <a:ext cx="0" cy="2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</p:spPr>
        </p:cxnSp>
        <p:cxnSp>
          <p:nvCxnSpPr>
            <p:cNvPr id="1047" name="AutoShape 22"/>
            <p:cNvCxnSpPr>
              <a:cxnSpLocks noChangeShapeType="1"/>
              <a:stCxn id="7184" idx="3"/>
              <a:endCxn id="7183" idx="0"/>
            </p:cNvCxnSpPr>
            <p:nvPr/>
          </p:nvCxnSpPr>
          <p:spPr bwMode="auto">
            <a:xfrm flipH="1">
              <a:off x="2040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</p:spPr>
        </p:cxnSp>
        <p:cxnSp>
          <p:nvCxnSpPr>
            <p:cNvPr id="1048" name="AutoShape 23"/>
            <p:cNvCxnSpPr>
              <a:cxnSpLocks noChangeShapeType="1"/>
              <a:stCxn id="7184" idx="5"/>
              <a:endCxn id="7185" idx="0"/>
            </p:cNvCxnSpPr>
            <p:nvPr/>
          </p:nvCxnSpPr>
          <p:spPr bwMode="auto">
            <a:xfrm>
              <a:off x="2461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</p:spPr>
        </p:cxnSp>
        <p:cxnSp>
          <p:nvCxnSpPr>
            <p:cNvPr id="1049" name="AutoShape 24"/>
            <p:cNvCxnSpPr>
              <a:cxnSpLocks noChangeShapeType="1"/>
              <a:stCxn id="7181" idx="4"/>
              <a:endCxn id="7186" idx="1"/>
            </p:cNvCxnSpPr>
            <p:nvPr/>
          </p:nvCxnSpPr>
          <p:spPr bwMode="auto">
            <a:xfrm>
              <a:off x="1464" y="1152"/>
              <a:ext cx="491" cy="2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</p:spPr>
        </p:cxnSp>
        <p:cxnSp>
          <p:nvCxnSpPr>
            <p:cNvPr id="1050" name="AutoShape 25"/>
            <p:cNvCxnSpPr>
              <a:cxnSpLocks noChangeShapeType="1"/>
              <a:stCxn id="7183" idx="4"/>
              <a:endCxn id="7186" idx="0"/>
            </p:cNvCxnSpPr>
            <p:nvPr/>
          </p:nvCxnSpPr>
          <p:spPr bwMode="auto">
            <a:xfrm>
              <a:off x="2040" y="1152"/>
              <a:ext cx="0" cy="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</p:spPr>
        </p:cxnSp>
        <p:cxnSp>
          <p:nvCxnSpPr>
            <p:cNvPr id="1051" name="AutoShape 26"/>
            <p:cNvCxnSpPr>
              <a:cxnSpLocks noChangeShapeType="1"/>
              <a:stCxn id="7185" idx="4"/>
              <a:endCxn id="7188" idx="0"/>
            </p:cNvCxnSpPr>
            <p:nvPr/>
          </p:nvCxnSpPr>
          <p:spPr bwMode="auto">
            <a:xfrm flipH="1">
              <a:off x="2424" y="1152"/>
              <a:ext cx="288" cy="7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</p:spPr>
        </p:cxnSp>
        <p:cxnSp>
          <p:nvCxnSpPr>
            <p:cNvPr id="1052" name="AutoShape 27"/>
            <p:cNvCxnSpPr>
              <a:cxnSpLocks noChangeShapeType="1"/>
              <a:stCxn id="7186" idx="5"/>
              <a:endCxn id="7188" idx="1"/>
            </p:cNvCxnSpPr>
            <p:nvPr/>
          </p:nvCxnSpPr>
          <p:spPr bwMode="auto">
            <a:xfrm>
              <a:off x="2125" y="1609"/>
              <a:ext cx="214" cy="2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</p:spPr>
        </p:cxnSp>
        <p:cxnSp>
          <p:nvCxnSpPr>
            <p:cNvPr id="1053" name="AutoShape 28"/>
            <p:cNvCxnSpPr>
              <a:cxnSpLocks noChangeShapeType="1"/>
              <a:stCxn id="7186" idx="3"/>
              <a:endCxn id="7187" idx="0"/>
            </p:cNvCxnSpPr>
            <p:nvPr/>
          </p:nvCxnSpPr>
          <p:spPr bwMode="auto">
            <a:xfrm flipH="1">
              <a:off x="1752" y="1609"/>
              <a:ext cx="203" cy="2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</p:spPr>
        </p:cxnSp>
      </p:grpSp>
      <p:pic>
        <p:nvPicPr>
          <p:cNvPr id="1035" name="Picture 29" descr="powerca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05800" y="5802313"/>
            <a:ext cx="8382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1"/>
          <p:cNvSpPr txBox="1">
            <a:spLocks noGrp="1"/>
          </p:cNvSpPr>
          <p:nvPr userDrawn="1"/>
        </p:nvSpPr>
        <p:spPr bwMode="auto">
          <a:xfrm>
            <a:off x="2819400" y="6461125"/>
            <a:ext cx="35814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defRPr/>
            </a:pPr>
            <a:r>
              <a:rPr lang="en-US" sz="1000" b="0" baseline="0" dirty="0" smtClean="0">
                <a:solidFill>
                  <a:srgbClr val="FFFF99"/>
                </a:solidFill>
                <a:latin typeface="+mj-lt"/>
              </a:rPr>
              <a:t>IJCAI HINA 2015: 3</a:t>
            </a:r>
            <a:r>
              <a:rPr lang="en-US" sz="1000" b="0" baseline="30000" dirty="0" smtClean="0">
                <a:solidFill>
                  <a:srgbClr val="FFFF99"/>
                </a:solidFill>
                <a:latin typeface="+mj-lt"/>
              </a:rPr>
              <a:t>rd</a:t>
            </a:r>
            <a:r>
              <a:rPr lang="en-US" sz="1000" b="0" baseline="0" dirty="0" smtClean="0">
                <a:solidFill>
                  <a:srgbClr val="FFFF99"/>
                </a:solidFill>
                <a:latin typeface="+mj-lt"/>
              </a:rPr>
              <a:t> Workshop on Heterogeneous Information Network Analysis</a:t>
            </a:r>
            <a:endParaRPr lang="en-US" sz="1000" b="0" dirty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6" name="Footer Placeholder 3"/>
          <p:cNvSpPr txBox="1">
            <a:spLocks noGrp="1"/>
          </p:cNvSpPr>
          <p:nvPr userDrawn="1"/>
        </p:nvSpPr>
        <p:spPr bwMode="auto">
          <a:xfrm>
            <a:off x="0" y="6461125"/>
            <a:ext cx="267335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defRPr/>
            </a:pPr>
            <a:r>
              <a:rPr lang="en-US" sz="1000" b="0" dirty="0" smtClean="0">
                <a:solidFill>
                  <a:srgbClr val="FFFF99"/>
                </a:solidFill>
                <a:latin typeface="+mj-lt"/>
              </a:rPr>
              <a:t>KSU Laboratory </a:t>
            </a:r>
            <a:r>
              <a:rPr lang="en-US" sz="1000" b="0" dirty="0">
                <a:solidFill>
                  <a:srgbClr val="FFFF99"/>
                </a:solidFill>
                <a:latin typeface="+mj-lt"/>
              </a:rPr>
              <a:t>for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US" sz="1000" b="0" dirty="0">
                <a:solidFill>
                  <a:srgbClr val="FFFF99"/>
                </a:solidFill>
                <a:latin typeface="+mj-lt"/>
              </a:rPr>
              <a:t>Knowledge Discovery in Databases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609600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­"/>
        <a:defRPr sz="2800">
          <a:solidFill>
            <a:srgbClr val="5B0D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u"/>
        <a:defRPr sz="1400">
          <a:solidFill>
            <a:srgbClr val="5B0D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hyperlink" Target="http://www.kddresearch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fingolfin.user.cis.ksu.edu/timemap2gs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66800" y="762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3200" dirty="0" smtClean="0">
                <a:solidFill>
                  <a:srgbClr val="5B0DAA"/>
                </a:solidFill>
                <a:latin typeface="Copperplate Gothic Light" pitchFamily="34" charset="0"/>
              </a:rPr>
              <a:t>3</a:t>
            </a:r>
            <a:r>
              <a:rPr lang="en-US" sz="3200" baseline="30000" dirty="0" smtClean="0">
                <a:solidFill>
                  <a:srgbClr val="5B0DAA"/>
                </a:solidFill>
                <a:latin typeface="Copperplate Gothic Light" pitchFamily="34" charset="0"/>
              </a:rPr>
              <a:t>rd</a:t>
            </a:r>
            <a:r>
              <a:rPr lang="en-US" sz="3200" dirty="0" smtClean="0">
                <a:solidFill>
                  <a:srgbClr val="5B0DAA"/>
                </a:solidFill>
                <a:latin typeface="Copperplate Gothic Light" pitchFamily="34" charset="0"/>
              </a:rPr>
              <a:t> </a:t>
            </a:r>
            <a:r>
              <a:rPr lang="en-US" sz="3200" dirty="0">
                <a:solidFill>
                  <a:srgbClr val="5B0DAA"/>
                </a:solidFill>
                <a:latin typeface="Copperplate Gothic Light" pitchFamily="34" charset="0"/>
              </a:rPr>
              <a:t>IJCAI </a:t>
            </a:r>
            <a:r>
              <a:rPr lang="en-US" sz="3200" dirty="0" smtClean="0">
                <a:solidFill>
                  <a:srgbClr val="5B0DAA"/>
                </a:solidFill>
                <a:latin typeface="Copperplate Gothic Light" pitchFamily="34" charset="0"/>
              </a:rPr>
              <a:t>Workshop on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3200" dirty="0" smtClean="0">
                <a:solidFill>
                  <a:srgbClr val="5B0DAA"/>
                </a:solidFill>
                <a:latin typeface="Copperplate Gothic Light" pitchFamily="34" charset="0"/>
              </a:rPr>
              <a:t>HINA</a:t>
            </a:r>
            <a:endParaRPr lang="en-US" sz="32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37988" y="2286000"/>
            <a:ext cx="80105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 smtClean="0"/>
              <a:t>Saturday, 25 July </a:t>
            </a:r>
            <a:r>
              <a:rPr lang="en-US" sz="2000" dirty="0" smtClean="0"/>
              <a:t>2015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2000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 smtClean="0"/>
              <a:t>William </a:t>
            </a:r>
            <a:r>
              <a:rPr lang="en-US" sz="2000" dirty="0"/>
              <a:t>H. </a:t>
            </a:r>
            <a:r>
              <a:rPr lang="en-US" sz="2000" dirty="0" smtClean="0"/>
              <a:t>Hsu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b="0" dirty="0" smtClean="0"/>
              <a:t>Laboratory for Knowledge Discovery in Databases, </a:t>
            </a:r>
            <a:r>
              <a:rPr lang="en-US" sz="1600" b="0" dirty="0"/>
              <a:t>Kansas State </a:t>
            </a:r>
            <a:r>
              <a:rPr lang="en-US" sz="1600" b="0" dirty="0" smtClean="0"/>
              <a:t>University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b="0" dirty="0" smtClean="0">
                <a:hlinkClick r:id="rId4"/>
              </a:rPr>
              <a:t>http://www.kddresearch.org</a:t>
            </a:r>
            <a:endParaRPr lang="en-US" sz="1600" b="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800" b="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800" b="0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800" u="sng" dirty="0" smtClean="0"/>
              <a:t>Acknowledgements</a:t>
            </a:r>
          </a:p>
          <a:p>
            <a:pPr marL="342900" indent="-342900" algn="ctr">
              <a:buClr>
                <a:srgbClr val="5B0DAA"/>
              </a:buClr>
            </a:pPr>
            <a:r>
              <a:rPr lang="en-US" sz="1800" b="0" dirty="0" smtClean="0"/>
              <a:t>Northeastern University: </a:t>
            </a:r>
            <a:r>
              <a:rPr lang="en-US" sz="1800" b="0" dirty="0" err="1" smtClean="0"/>
              <a:t>Yizhou</a:t>
            </a:r>
            <a:r>
              <a:rPr lang="en-US" sz="1800" b="0" dirty="0" smtClean="0"/>
              <a:t> Sun</a:t>
            </a:r>
          </a:p>
          <a:p>
            <a:pPr marL="342900" indent="-342900" algn="ctr">
              <a:buClr>
                <a:srgbClr val="5B0DAA"/>
              </a:buClr>
            </a:pPr>
            <a:r>
              <a:rPr lang="en-US" sz="1800" b="0" dirty="0" smtClean="0"/>
              <a:t>Stony Brook University: Leman </a:t>
            </a:r>
            <a:r>
              <a:rPr lang="en-US" sz="1800" b="0" dirty="0" err="1" smtClean="0"/>
              <a:t>Akoglu</a:t>
            </a:r>
            <a:endParaRPr lang="en-US" sz="1800" b="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800" b="0" dirty="0" smtClean="0"/>
              <a:t>Illinois</a:t>
            </a:r>
            <a:r>
              <a:rPr lang="en-US" sz="1800" b="0" dirty="0"/>
              <a:t>: </a:t>
            </a:r>
            <a:r>
              <a:rPr lang="en-US" sz="1800" b="0" dirty="0" err="1"/>
              <a:t>Jiawei</a:t>
            </a:r>
            <a:r>
              <a:rPr lang="en-US" sz="1800" b="0" dirty="0"/>
              <a:t> </a:t>
            </a:r>
            <a:r>
              <a:rPr lang="en-US" sz="1800" b="0" dirty="0" smtClean="0"/>
              <a:t>Han</a:t>
            </a:r>
            <a:endParaRPr lang="en-US" sz="1800" b="0" dirty="0"/>
          </a:p>
          <a:p>
            <a:pPr marL="342900" indent="-342900" algn="ctr">
              <a:buClr>
                <a:srgbClr val="5B0DAA"/>
              </a:buClr>
            </a:pPr>
            <a:r>
              <a:rPr lang="en-US" sz="1800" b="0" dirty="0" smtClean="0"/>
              <a:t>Kansas State: </a:t>
            </a:r>
            <a:r>
              <a:rPr lang="en-US" sz="1800" b="0" dirty="0" err="1" smtClean="0"/>
              <a:t>Wesam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Elshamy</a:t>
            </a:r>
            <a:r>
              <a:rPr lang="en-US" sz="1800" b="0" dirty="0" smtClean="0"/>
              <a:t>. Surya </a:t>
            </a:r>
            <a:r>
              <a:rPr lang="en-US" sz="1800" b="0" dirty="0" err="1" smtClean="0"/>
              <a:t>Teja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Kallumadi</a:t>
            </a:r>
            <a:endParaRPr lang="en-US" sz="1800" b="0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79160" y="1457980"/>
            <a:ext cx="7328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Link-Augmented Dynamic Topic Modeling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85800" y="1143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endParaRPr lang="en-US" sz="2000" dirty="0" smtClean="0"/>
          </a:p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endParaRPr lang="en-US" sz="2000" dirty="0" smtClean="0"/>
          </a:p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endParaRPr lang="en-US" sz="2000" dirty="0"/>
          </a:p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endParaRPr lang="en-US" sz="2000" dirty="0"/>
          </a:p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endParaRPr lang="en-US" sz="2000" dirty="0" smtClean="0"/>
          </a:p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endParaRPr lang="en-US" sz="2000" dirty="0"/>
          </a:p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000" kern="0" dirty="0" smtClean="0"/>
              <a:t>Observable Transition: </a:t>
            </a:r>
            <a:r>
              <a:rPr lang="en-US" sz="2000" kern="0" dirty="0"/>
              <a:t>Topic </a:t>
            </a:r>
            <a:r>
              <a:rPr lang="en-US" sz="2000" kern="0" dirty="0" smtClean="0"/>
              <a:t>Arrival (Detected by </a:t>
            </a:r>
            <a:r>
              <a:rPr lang="en-US" sz="2000" kern="0" dirty="0"/>
              <a:t>Topic </a:t>
            </a:r>
            <a:r>
              <a:rPr lang="en-US" sz="2000" kern="0" dirty="0" smtClean="0"/>
              <a:t>Model)</a:t>
            </a:r>
          </a:p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000" kern="0" dirty="0" smtClean="0"/>
              <a:t>Hidden </a:t>
            </a:r>
            <a:r>
              <a:rPr lang="en-US" sz="2000" kern="0" dirty="0"/>
              <a:t>State: Topic Activity </a:t>
            </a:r>
            <a:r>
              <a:rPr lang="en-US" sz="2000" kern="0" dirty="0" smtClean="0"/>
              <a:t>Level</a:t>
            </a:r>
          </a:p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000" kern="0" dirty="0" smtClean="0">
                <a:solidFill>
                  <a:srgbClr val="FF0000"/>
                </a:solidFill>
              </a:rPr>
              <a:t>Problem: Topic Drift (Similar to Concept Drift)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143000" y="76200"/>
            <a:ext cx="7391400" cy="914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buClrTx/>
              <a:defRPr/>
            </a:pP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Dynamic Topic Modeling: HMM for Topic Detection &amp; Tracking (TDT)</a:t>
            </a:r>
            <a:endParaRPr lang="en-US" sz="2800" kern="0" dirty="0">
              <a:solidFill>
                <a:srgbClr val="5B0DA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5692" y="5940623"/>
            <a:ext cx="270138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Adapted from </a:t>
            </a:r>
            <a:r>
              <a:rPr lang="en-US" dirty="0" err="1" smtClean="0">
                <a:solidFill>
                  <a:schemeClr val="accent2"/>
                </a:solidFill>
              </a:rPr>
              <a:t>Elshamy</a:t>
            </a:r>
            <a:r>
              <a:rPr lang="en-US" dirty="0" smtClean="0">
                <a:solidFill>
                  <a:schemeClr val="accent2"/>
                </a:solidFill>
              </a:rPr>
              <a:t> (2012)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38" y="1134070"/>
            <a:ext cx="7533162" cy="25997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73148" y="3733800"/>
            <a:ext cx="4389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kern="0" dirty="0" smtClean="0">
                <a:solidFill>
                  <a:srgbClr val="5B0DAA"/>
                </a:solidFill>
              </a:rPr>
              <a:t>H</a:t>
            </a:r>
            <a:r>
              <a:rPr lang="en-US" sz="2400" kern="0" dirty="0" smtClean="0">
                <a:solidFill>
                  <a:srgbClr val="5B0DAA"/>
                </a:solidFill>
              </a:rPr>
              <a:t>idden </a:t>
            </a:r>
            <a:r>
              <a:rPr lang="en-US" sz="2400" u="sng" kern="0" dirty="0" smtClean="0">
                <a:solidFill>
                  <a:srgbClr val="5B0DAA"/>
                </a:solidFill>
              </a:rPr>
              <a:t>M</a:t>
            </a:r>
            <a:r>
              <a:rPr lang="en-US" sz="2400" kern="0" dirty="0" smtClean="0">
                <a:solidFill>
                  <a:srgbClr val="5B0DAA"/>
                </a:solidFill>
              </a:rPr>
              <a:t>arkov </a:t>
            </a:r>
            <a:r>
              <a:rPr lang="en-US" sz="2400" u="sng" kern="0" dirty="0" smtClean="0">
                <a:solidFill>
                  <a:srgbClr val="5B0DAA"/>
                </a:solidFill>
              </a:rPr>
              <a:t>M</a:t>
            </a:r>
            <a:r>
              <a:rPr lang="en-US" sz="2400" kern="0" dirty="0" smtClean="0">
                <a:solidFill>
                  <a:srgbClr val="5B0DAA"/>
                </a:solidFill>
              </a:rPr>
              <a:t>odel (HMM)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728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143000" y="76200"/>
            <a:ext cx="7391400" cy="914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buClrTx/>
              <a:defRPr/>
            </a:pP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Continuous Time </a:t>
            </a:r>
            <a:r>
              <a:rPr lang="en-US" sz="2800" i="1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vs.</a:t>
            </a:r>
          </a:p>
          <a:p>
            <a:pPr algn="ctr">
              <a:spcBef>
                <a:spcPct val="0"/>
              </a:spcBef>
              <a:buClrTx/>
              <a:defRPr/>
            </a:pP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Variable Number of Topics</a:t>
            </a:r>
            <a:endParaRPr lang="en-US" sz="2800" kern="0" dirty="0">
              <a:solidFill>
                <a:srgbClr val="5B0DA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5692" y="5940623"/>
            <a:ext cx="148790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Elshamy</a:t>
            </a:r>
            <a:r>
              <a:rPr lang="en-US" dirty="0" smtClean="0">
                <a:solidFill>
                  <a:schemeClr val="accent2"/>
                </a:solidFill>
              </a:rPr>
              <a:t> (2012)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219200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2162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29000"/>
            <a:ext cx="2495843" cy="245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99896" y="4724400"/>
            <a:ext cx="2429704" cy="8248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Goal: </a:t>
            </a:r>
            <a:r>
              <a:rPr lang="en-US" u="sng" dirty="0" smtClean="0">
                <a:solidFill>
                  <a:srgbClr val="7030A0"/>
                </a:solidFill>
              </a:rPr>
              <a:t>Hybrid Model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Continuous Time,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Variable Number of Topics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04275" y="2236315"/>
            <a:ext cx="1862725" cy="1040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99FF"/>
                </a:solidFill>
              </a:rPr>
              <a:t>cDTM</a:t>
            </a:r>
          </a:p>
          <a:p>
            <a:pPr algn="ctr"/>
            <a:r>
              <a:rPr lang="en-US" dirty="0" smtClean="0">
                <a:solidFill>
                  <a:srgbClr val="0099FF"/>
                </a:solidFill>
              </a:rPr>
              <a:t>Continuous Time,</a:t>
            </a:r>
          </a:p>
          <a:p>
            <a:pPr algn="ctr"/>
            <a:r>
              <a:rPr lang="en-US" dirty="0" smtClean="0">
                <a:solidFill>
                  <a:srgbClr val="0099FF"/>
                </a:solidFill>
              </a:rPr>
              <a:t>Fixed Number of Topics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086600" y="2236315"/>
            <a:ext cx="1862725" cy="1040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5050"/>
                </a:solidFill>
              </a:rPr>
              <a:t>oHDP</a:t>
            </a:r>
          </a:p>
          <a:p>
            <a:pPr algn="ctr"/>
            <a:r>
              <a:rPr lang="en-US" dirty="0" smtClean="0">
                <a:solidFill>
                  <a:srgbClr val="FF5050"/>
                </a:solidFill>
              </a:rPr>
              <a:t>Discrete Time,</a:t>
            </a:r>
          </a:p>
          <a:p>
            <a:pPr algn="ctr"/>
            <a:r>
              <a:rPr lang="en-US" dirty="0" smtClean="0">
                <a:solidFill>
                  <a:srgbClr val="FF5050"/>
                </a:solidFill>
              </a:rPr>
              <a:t>Variable Number of Topics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90625" y="3578423"/>
            <a:ext cx="7648575" cy="307777"/>
            <a:chOff x="1190625" y="3578423"/>
            <a:chExt cx="7648575" cy="307777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7215037" y="3578423"/>
              <a:ext cx="1624163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9900"/>
                  </a:solidFill>
                </a:rPr>
                <a:t>State of the Field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1190625" y="3732311"/>
              <a:ext cx="589597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33993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467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91400" cy="838200"/>
          </a:xfrm>
        </p:spPr>
        <p:txBody>
          <a:bodyPr/>
          <a:lstStyle/>
          <a:p>
            <a:pPr>
              <a:defRPr/>
            </a:pPr>
            <a:r>
              <a:rPr lang="en-US" u="sng" dirty="0" smtClean="0"/>
              <a:t>H</a:t>
            </a:r>
            <a:r>
              <a:rPr lang="en-US" dirty="0" smtClean="0"/>
              <a:t>ierarchical </a:t>
            </a:r>
            <a:r>
              <a:rPr lang="en-US" u="sng" dirty="0" err="1" smtClean="0"/>
              <a:t>D</a:t>
            </a:r>
            <a:r>
              <a:rPr lang="en-US" dirty="0" err="1" smtClean="0"/>
              <a:t>irichlet</a:t>
            </a:r>
            <a:r>
              <a:rPr lang="en-US" dirty="0" smtClean="0"/>
              <a:t> </a:t>
            </a:r>
            <a:r>
              <a:rPr lang="en-US" u="sng" dirty="0" smtClean="0"/>
              <a:t>P</a:t>
            </a:r>
            <a:r>
              <a:rPr lang="en-US" dirty="0" smtClean="0"/>
              <a:t>rocess</a:t>
            </a:r>
            <a:br>
              <a:rPr lang="en-US" dirty="0" smtClean="0"/>
            </a:br>
            <a:r>
              <a:rPr lang="en-US" dirty="0" smtClean="0"/>
              <a:t>(HDP) Model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13" y="1143000"/>
            <a:ext cx="2550826" cy="44958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45692" y="5940623"/>
            <a:ext cx="152477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9933"/>
                </a:solidFill>
              </a:rPr>
              <a:t>Fan </a:t>
            </a:r>
            <a:r>
              <a:rPr lang="en-US" i="1" dirty="0" smtClean="0">
                <a:solidFill>
                  <a:srgbClr val="339933"/>
                </a:solidFill>
              </a:rPr>
              <a:t>et al.</a:t>
            </a:r>
            <a:r>
              <a:rPr lang="en-US" dirty="0" smtClean="0">
                <a:solidFill>
                  <a:srgbClr val="339933"/>
                </a:solidFill>
              </a:rPr>
              <a:t> (2013)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685800" y="1143000"/>
                <a:ext cx="8229600" cy="495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l"/>
                </a:pPr>
                <a:r>
                  <a:rPr lang="en-US" sz="2400" dirty="0" smtClean="0"/>
                  <a:t>Global prior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342900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l"/>
                </a:pPr>
                <a:r>
                  <a:rPr lang="en-US" sz="2400" dirty="0" smtClean="0"/>
                  <a:t>Prior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2400" dirty="0" smtClean="0"/>
                  <a:t> for words in document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339933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l"/>
                </a:pPr>
                <a:r>
                  <a:rPr lang="en-US" sz="2400" dirty="0" smtClean="0"/>
                  <a:t>Index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3399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of </a:t>
                </a:r>
                <a:r>
                  <a:rPr lang="en-US" sz="2400" dirty="0"/>
                  <a:t>words in document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39933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l"/>
                </a:pPr>
                <a:r>
                  <a:rPr lang="en-US" sz="2400" dirty="0" smtClean="0"/>
                  <a:t>Concentration parameter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399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sz="2400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l"/>
                </a:pPr>
                <a:r>
                  <a:rPr lang="en-US" sz="2400" dirty="0"/>
                  <a:t>Concentration parameter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399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l"/>
                </a:pPr>
                <a:r>
                  <a:rPr lang="en-US" sz="2400" dirty="0" smtClean="0"/>
                  <a:t>Topics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 dirty="0" smtClean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 smtClean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rgbClr val="339933"/>
                  </a:solidFill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l"/>
                </a:pPr>
                <a:r>
                  <a:rPr lang="en-US" sz="2400" dirty="0" smtClean="0"/>
                  <a:t>Words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dirty="0" smtClean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i="1" dirty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143000"/>
                <a:ext cx="8229600" cy="4953000"/>
              </a:xfrm>
              <a:prstGeom prst="rect">
                <a:avLst/>
              </a:prstGeom>
              <a:blipFill rotWithShape="0">
                <a:blip r:embed="rId4"/>
                <a:stretch>
                  <a:fillRect l="-103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9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914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Retrieving Documents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38200" y="3429000"/>
            <a:ext cx="1939286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Query Document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38200" y="4191000"/>
            <a:ext cx="1939286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Short Text Query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38200" y="5029200"/>
            <a:ext cx="1939286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/>
              <a:t>Author Query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3615686" y="3505200"/>
            <a:ext cx="2133600" cy="1981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Search</a:t>
            </a:r>
          </a:p>
          <a:p>
            <a:pPr algn="ctr"/>
            <a:r>
              <a:rPr lang="en-US" sz="1600" dirty="0" smtClean="0"/>
              <a:t>Interface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929886" y="1786354"/>
            <a:ext cx="1524000" cy="88064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/>
              <a:t>Word-Topic Inverted Index 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606286" y="1786354"/>
            <a:ext cx="1565914" cy="88064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Document-Topic Inverted Index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3686" y="1219200"/>
            <a:ext cx="4108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Corpus representation from topic model</a:t>
            </a:r>
            <a:endParaRPr lang="en-US" sz="1600" dirty="0"/>
          </a:p>
        </p:txBody>
      </p:sp>
      <p:cxnSp>
        <p:nvCxnSpPr>
          <p:cNvPr id="15" name="Straight Arrow Connector 14"/>
          <p:cNvCxnSpPr>
            <a:stCxn id="3" idx="3"/>
            <a:endCxn id="10" idx="1"/>
          </p:cNvCxnSpPr>
          <p:nvPr/>
        </p:nvCxnSpPr>
        <p:spPr bwMode="auto">
          <a:xfrm>
            <a:off x="2777486" y="3733800"/>
            <a:ext cx="8382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endCxn id="10" idx="1"/>
          </p:cNvCxnSpPr>
          <p:nvPr/>
        </p:nvCxnSpPr>
        <p:spPr bwMode="auto">
          <a:xfrm flipV="1">
            <a:off x="2777486" y="4495800"/>
            <a:ext cx="8382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endCxn id="10" idx="1"/>
          </p:cNvCxnSpPr>
          <p:nvPr/>
        </p:nvCxnSpPr>
        <p:spPr bwMode="auto">
          <a:xfrm>
            <a:off x="2777486" y="4495800"/>
            <a:ext cx="838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768086" y="2667000"/>
            <a:ext cx="8382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endCxn id="10" idx="0"/>
          </p:cNvCxnSpPr>
          <p:nvPr/>
        </p:nvCxnSpPr>
        <p:spPr bwMode="auto">
          <a:xfrm flipH="1">
            <a:off x="4682486" y="2667000"/>
            <a:ext cx="6858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5749286" y="4495800"/>
            <a:ext cx="838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6587486" y="4038600"/>
            <a:ext cx="15240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Ranked </a:t>
            </a:r>
            <a:r>
              <a:rPr lang="en-US" sz="160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88782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914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Retrieval Task [1]:</a:t>
            </a:r>
            <a:br>
              <a:rPr lang="en-US" dirty="0" smtClean="0"/>
            </a:br>
            <a:r>
              <a:rPr lang="en-US" dirty="0" smtClean="0"/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5"/>
              <p:cNvSpPr>
                <a:spLocks noChangeArrowheads="1"/>
              </p:cNvSpPr>
              <p:nvPr/>
            </p:nvSpPr>
            <p:spPr bwMode="auto">
              <a:xfrm>
                <a:off x="685800" y="1143000"/>
                <a:ext cx="8229600" cy="495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l"/>
                </a:pPr>
                <a:r>
                  <a:rPr lang="en-US" sz="2400" dirty="0" smtClean="0"/>
                  <a:t>Representation</a:t>
                </a:r>
              </a:p>
              <a:p>
                <a:pPr marL="800100" lvl="1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"/>
                </a:pPr>
                <a:r>
                  <a:rPr lang="en-US" sz="2400" dirty="0" smtClean="0">
                    <a:solidFill>
                      <a:srgbClr val="339933"/>
                    </a:solidFill>
                  </a:rPr>
                  <a:t>Document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39933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m:rPr>
                        <m:nor/>
                      </m:rPr>
                      <a:rPr lang="en-US" sz="2400" dirty="0"/>
                      <m:t>: </m:t>
                    </m:r>
                    <m:r>
                      <m:rPr>
                        <m:nor/>
                      </m:rPr>
                      <a:rPr lang="en-US" sz="2400" dirty="0"/>
                      <m:t>bag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of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words</m:t>
                    </m:r>
                  </m:oMath>
                </a14:m>
                <a:endParaRPr lang="en-US" sz="2400" dirty="0" smtClean="0"/>
              </a:p>
              <a:p>
                <a:pPr marL="800100" lvl="1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"/>
                </a:pPr>
                <a:r>
                  <a:rPr lang="en-US" sz="2400" dirty="0" smtClean="0">
                    <a:solidFill>
                      <a:srgbClr val="FF3300"/>
                    </a:solidFill>
                  </a:rPr>
                  <a:t>Author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400" dirty="0" smtClean="0"/>
                  <a:t>: mixture of all (co-)authored documents</a:t>
                </a:r>
              </a:p>
              <a:p>
                <a:pPr marL="800100" lvl="1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"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Query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400" dirty="0" smtClean="0"/>
                  <a:t>: (usually smaller) bag of words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l"/>
                </a:pPr>
                <a:r>
                  <a:rPr lang="en-US" sz="2400" dirty="0" smtClean="0"/>
                  <a:t>Process: given input query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en-US" sz="2400" dirty="0"/>
              </a:p>
              <a:p>
                <a:pPr marL="800100" lvl="1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"/>
                </a:pPr>
                <a:r>
                  <a:rPr lang="en-US" sz="2400" dirty="0" smtClean="0"/>
                  <a:t>Intake: perform data processing on </a:t>
                </a:r>
                <a:r>
                  <a:rPr lang="en-US" sz="2400" dirty="0"/>
                  <a:t>incoming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en-US" sz="2400" dirty="0" smtClean="0">
                  <a:solidFill>
                    <a:srgbClr val="339933"/>
                  </a:solidFill>
                </a:endParaRPr>
              </a:p>
              <a:p>
                <a:pPr marL="800100" lvl="1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"/>
                </a:pPr>
                <a:r>
                  <a:rPr lang="en-US" sz="2400" dirty="0" smtClean="0"/>
                  <a:t>Infer topic mixture 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using trained topic model</a:t>
                </a:r>
              </a:p>
              <a:p>
                <a:pPr marL="800100" lvl="1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"/>
                </a:pPr>
                <a:r>
                  <a:rPr lang="en-US" sz="2400" dirty="0" smtClean="0"/>
                  <a:t>Use to retrieve documents, authors for this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143000"/>
                <a:ext cx="8229600" cy="4953000"/>
              </a:xfrm>
              <a:prstGeom prst="rect">
                <a:avLst/>
              </a:prstGeom>
              <a:blipFill rotWithShape="0">
                <a:blip r:embed="rId3"/>
                <a:stretch>
                  <a:fillRect l="-1037" r="-593" b="-234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44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914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Retrieval Task [2]:</a:t>
            </a:r>
            <a:br>
              <a:rPr lang="en-US" dirty="0" smtClean="0"/>
            </a:br>
            <a:r>
              <a:rPr lang="en-US" dirty="0" smtClean="0"/>
              <a:t>Static Setting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5"/>
              <p:cNvSpPr>
                <a:spLocks noChangeArrowheads="1"/>
              </p:cNvSpPr>
              <p:nvPr/>
            </p:nvSpPr>
            <p:spPr bwMode="auto">
              <a:xfrm>
                <a:off x="685800" y="1143000"/>
                <a:ext cx="8229600" cy="495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l"/>
                </a:pPr>
                <a:r>
                  <a:rPr lang="en-US" sz="2400" dirty="0" smtClean="0"/>
                  <a:t>Given: </a:t>
                </a:r>
                <a:r>
                  <a:rPr lang="en-US" sz="2400" dirty="0" smtClean="0">
                    <a:solidFill>
                      <a:srgbClr val="339933"/>
                    </a:solidFill>
                  </a:rPr>
                  <a:t>document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39933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query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en-US" sz="2400" i="1" dirty="0" smtClean="0"/>
              </a:p>
              <a:p>
                <a:pPr marL="342900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l"/>
                </a:pPr>
                <a:r>
                  <a:rPr lang="en-US" sz="2400" dirty="0" smtClean="0"/>
                  <a:t>Estimate using query likelihood model,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l"/>
                </a:pPr>
                <a:r>
                  <a:rPr lang="en-US" sz="2400" dirty="0"/>
                  <a:t>Maintain two inverted </a:t>
                </a:r>
                <a:r>
                  <a:rPr lang="en-US" sz="2400" dirty="0" smtClean="0"/>
                  <a:t>indices</a:t>
                </a:r>
              </a:p>
              <a:p>
                <a:pPr marL="800100" lvl="1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"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4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sz="2400" dirty="0" smtClean="0"/>
                  <a:t> –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word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 smtClean="0"/>
                  <a:t> given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topic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sz="2400" i="1" dirty="0"/>
              </a:p>
              <a:p>
                <a:pPr marL="800100" lvl="1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"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–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topic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 smtClean="0"/>
                  <a:t> given </a:t>
                </a:r>
                <a:r>
                  <a:rPr lang="en-US" sz="2400" dirty="0" smtClean="0">
                    <a:solidFill>
                      <a:srgbClr val="339933"/>
                    </a:solidFill>
                  </a:rPr>
                  <a:t>document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39933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sz="2400" i="1" dirty="0"/>
              </a:p>
              <a:p>
                <a:pPr marL="342900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l"/>
                </a:pPr>
                <a:r>
                  <a:rPr lang="en-US" sz="2400" dirty="0" smtClean="0"/>
                  <a:t>Use these indices for fast retrieval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l"/>
                </a:pPr>
                <a:r>
                  <a:rPr lang="en-US" sz="2400" dirty="0" smtClean="0">
                    <a:solidFill>
                      <a:srgbClr val="339933"/>
                    </a:solidFill>
                  </a:rPr>
                  <a:t>Tested on small corpus: 100 documents</a:t>
                </a:r>
                <a:endParaRPr lang="en-US" sz="2400" dirty="0">
                  <a:solidFill>
                    <a:srgbClr val="339933"/>
                  </a:solidFill>
                </a:endParaRPr>
              </a:p>
            </p:txBody>
          </p:sp>
        </mc:Choice>
        <mc:Fallback xmlns="">
          <p:sp>
            <p:nvSpPr>
              <p:cNvPr id="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143000"/>
                <a:ext cx="8229600" cy="4953000"/>
              </a:xfrm>
              <a:prstGeom prst="rect">
                <a:avLst/>
              </a:prstGeom>
              <a:blipFill rotWithShape="0">
                <a:blip r:embed="rId3"/>
                <a:stretch>
                  <a:fillRect l="-103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9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914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Retrieval Task [3]:</a:t>
            </a:r>
            <a:br>
              <a:rPr lang="en-US" dirty="0" smtClean="0"/>
            </a:br>
            <a:r>
              <a:rPr lang="en-US" dirty="0" smtClean="0"/>
              <a:t>Dynamic Setting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5"/>
              <p:cNvSpPr>
                <a:spLocks noChangeArrowheads="1"/>
              </p:cNvSpPr>
              <p:nvPr/>
            </p:nvSpPr>
            <p:spPr bwMode="auto">
              <a:xfrm>
                <a:off x="685800" y="1143000"/>
                <a:ext cx="8229600" cy="495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l"/>
                </a:pPr>
                <a:r>
                  <a:rPr lang="en-US" sz="2400" dirty="0" smtClean="0"/>
                  <a:t>Similar to static setting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l"/>
                </a:pPr>
                <a:r>
                  <a:rPr lang="en-US" sz="2400" dirty="0" smtClean="0"/>
                  <a:t>Inputs: query, time duration (search window)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l"/>
                </a:pPr>
                <a:r>
                  <a:rPr lang="en-US" sz="2400" dirty="0" smtClean="0"/>
                  <a:t>Query likelihood model: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400" i="1" dirty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342900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l"/>
                </a:pPr>
                <a:r>
                  <a:rPr lang="en-US" sz="2400" dirty="0"/>
                  <a:t>F</a:t>
                </a:r>
                <a:r>
                  <a:rPr lang="en-US" sz="2400" dirty="0" smtClean="0"/>
                  <a:t>or each time stamp in search window:</a:t>
                </a:r>
                <a:endParaRPr lang="en-US" sz="2400" dirty="0"/>
              </a:p>
              <a:p>
                <a:pPr marL="800100" lvl="1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"/>
                </a:pPr>
                <a:r>
                  <a:rPr lang="en-US" sz="2400" dirty="0" smtClean="0"/>
                  <a:t>Maintain two inverted indices as in static setting</a:t>
                </a:r>
                <a:endParaRPr lang="en-US" sz="2400" dirty="0"/>
              </a:p>
              <a:p>
                <a:pPr marL="800100" lvl="1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"/>
                </a:pPr>
                <a:r>
                  <a:rPr lang="en-US" sz="2400" dirty="0" smtClean="0"/>
                  <a:t>Perform query-based retrieval at each time stamp</a:t>
                </a:r>
                <a:endParaRPr lang="en-US" sz="2400" i="1" dirty="0"/>
              </a:p>
              <a:p>
                <a:pPr marL="800100" lvl="1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"/>
                </a:pPr>
                <a:r>
                  <a:rPr lang="en-US" sz="2400" dirty="0" smtClean="0"/>
                  <a:t>Aggregate results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l"/>
                </a:pPr>
                <a:r>
                  <a:rPr lang="en-US" sz="2400" u="sng" dirty="0" smtClean="0">
                    <a:solidFill>
                      <a:srgbClr val="C00000"/>
                    </a:solidFill>
                  </a:rPr>
                  <a:t>Currently under development</a:t>
                </a:r>
                <a:endParaRPr lang="en-US" sz="2400" u="sng" dirty="0">
                  <a:solidFill>
                    <a:srgbClr val="C00000"/>
                  </a:solidFill>
                </a:endParaRPr>
              </a:p>
              <a:p>
                <a:pPr marL="800100" lvl="1" indent="-342900">
                  <a:lnSpc>
                    <a:spcPct val="150000"/>
                  </a:lnSpc>
                  <a:buClr>
                    <a:srgbClr val="5B0DAA"/>
                  </a:buClr>
                  <a:buFont typeface="Wingdings" pitchFamily="2" charset="2"/>
                  <a:buChar char="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143000"/>
                <a:ext cx="8229600" cy="4953000"/>
              </a:xfrm>
              <a:prstGeom prst="rect">
                <a:avLst/>
              </a:prstGeom>
              <a:blipFill rotWithShape="0">
                <a:blip r:embed="rId3"/>
                <a:stretch>
                  <a:fillRect l="-1037" r="-148" b="-234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71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685800" y="1143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400" u="sng" dirty="0" smtClean="0"/>
              <a:t>T</a:t>
            </a:r>
            <a:r>
              <a:rPr lang="en-US" sz="2400" dirty="0" smtClean="0"/>
              <a:t>opic </a:t>
            </a:r>
            <a:r>
              <a:rPr lang="en-US" sz="2400" u="sng" dirty="0" smtClean="0"/>
              <a:t>M</a:t>
            </a:r>
            <a:r>
              <a:rPr lang="en-US" sz="2400" dirty="0" smtClean="0"/>
              <a:t>odeling: </a:t>
            </a:r>
            <a:r>
              <a:rPr lang="en-US" sz="2400" u="sng" dirty="0" smtClean="0"/>
              <a:t>S</a:t>
            </a:r>
            <a:r>
              <a:rPr lang="en-US" sz="2400" dirty="0" smtClean="0"/>
              <a:t>tatic (STM) vs. </a:t>
            </a:r>
            <a:r>
              <a:rPr lang="en-US" sz="2400" u="sng" dirty="0" smtClean="0"/>
              <a:t>D</a:t>
            </a:r>
            <a:r>
              <a:rPr lang="en-US" sz="2400" dirty="0" smtClean="0"/>
              <a:t>ynamic (DTM)</a:t>
            </a: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Generative </a:t>
            </a:r>
            <a:r>
              <a:rPr lang="en-US" sz="2400" dirty="0"/>
              <a:t>Model Concepts</a:t>
            </a:r>
            <a:endParaRPr lang="en-US" sz="2400" i="1" dirty="0"/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Using Time in DTM</a:t>
            </a:r>
          </a:p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400" u="sng" dirty="0" smtClean="0">
                <a:solidFill>
                  <a:srgbClr val="C00000"/>
                </a:solidFill>
              </a:rPr>
              <a:t>H</a:t>
            </a:r>
            <a:r>
              <a:rPr lang="en-US" sz="2400" dirty="0" smtClean="0">
                <a:solidFill>
                  <a:srgbClr val="C00000"/>
                </a:solidFill>
              </a:rPr>
              <a:t>eterogeneous </a:t>
            </a:r>
            <a:r>
              <a:rPr lang="en-US" sz="2400" u="sng" dirty="0" smtClean="0">
                <a:solidFill>
                  <a:srgbClr val="C00000"/>
                </a:solidFill>
              </a:rPr>
              <a:t>I</a:t>
            </a:r>
            <a:r>
              <a:rPr lang="en-US" sz="2400" dirty="0" smtClean="0">
                <a:solidFill>
                  <a:srgbClr val="C00000"/>
                </a:solidFill>
              </a:rPr>
              <a:t>nformation </a:t>
            </a:r>
            <a:r>
              <a:rPr lang="en-US" sz="2400" u="sng" dirty="0" smtClean="0">
                <a:solidFill>
                  <a:srgbClr val="C00000"/>
                </a:solidFill>
              </a:rPr>
              <a:t>N</a:t>
            </a:r>
            <a:r>
              <a:rPr lang="en-US" sz="2400" dirty="0" smtClean="0">
                <a:solidFill>
                  <a:srgbClr val="C00000"/>
                </a:solidFill>
              </a:rPr>
              <a:t>etwork </a:t>
            </a:r>
            <a:r>
              <a:rPr lang="en-US" sz="2400" u="sng" dirty="0" smtClean="0">
                <a:solidFill>
                  <a:srgbClr val="C00000"/>
                </a:solidFill>
              </a:rPr>
              <a:t>A</a:t>
            </a:r>
            <a:r>
              <a:rPr lang="en-US" sz="2400" dirty="0" smtClean="0">
                <a:solidFill>
                  <a:srgbClr val="C00000"/>
                </a:solidFill>
              </a:rPr>
              <a:t>nalysis (HINA)</a:t>
            </a:r>
          </a:p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400" dirty="0" smtClean="0"/>
              <a:t>From Link Analysis to Link-Augmented DTM</a:t>
            </a: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Community Detection: Gibson </a:t>
            </a:r>
            <a:r>
              <a:rPr lang="en-US" sz="2400" i="1" dirty="0" smtClean="0"/>
              <a:t>et al.</a:t>
            </a:r>
            <a:r>
              <a:rPr lang="en-US" sz="2400" dirty="0" smtClean="0"/>
              <a:t>, Lu &amp; </a:t>
            </a:r>
            <a:r>
              <a:rPr lang="en-US" sz="2400" dirty="0" err="1" smtClean="0"/>
              <a:t>Getoor</a:t>
            </a:r>
            <a:endParaRPr lang="en-US" sz="2400" i="1" dirty="0" smtClean="0"/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From </a:t>
            </a:r>
            <a:r>
              <a:rPr lang="en-US" sz="2400" i="1" dirty="0" err="1" smtClean="0"/>
              <a:t>RankClus</a:t>
            </a:r>
            <a:r>
              <a:rPr lang="en-US" sz="2400" dirty="0" smtClean="0"/>
              <a:t> to </a:t>
            </a:r>
            <a:r>
              <a:rPr lang="en-US" sz="2400" i="1" dirty="0" err="1" smtClean="0"/>
              <a:t>NetClus</a:t>
            </a:r>
            <a:r>
              <a:rPr lang="en-US" sz="2400" dirty="0" smtClean="0"/>
              <a:t>: Sun </a:t>
            </a:r>
            <a:r>
              <a:rPr lang="en-US" sz="2400" i="1" dirty="0" smtClean="0"/>
              <a:t>et al.</a:t>
            </a: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i="1" dirty="0" err="1" smtClean="0"/>
              <a:t>LIMTopic</a:t>
            </a:r>
            <a:r>
              <a:rPr lang="en-US" sz="2400" dirty="0" smtClean="0"/>
              <a:t> (</a:t>
            </a:r>
            <a:r>
              <a:rPr lang="en-US" sz="2400" dirty="0" err="1" smtClean="0"/>
              <a:t>Duan</a:t>
            </a:r>
            <a:r>
              <a:rPr lang="en-US" sz="2400" dirty="0" smtClean="0"/>
              <a:t> </a:t>
            </a:r>
            <a:r>
              <a:rPr lang="en-US" sz="2400" i="1" dirty="0" smtClean="0"/>
              <a:t>et al.</a:t>
            </a:r>
            <a:r>
              <a:rPr lang="en-US" sz="2400" dirty="0" smtClean="0"/>
              <a:t>) &amp; Other Approaches</a:t>
            </a:r>
            <a:endParaRPr lang="en-US" sz="240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914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366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91400" cy="685800"/>
          </a:xfrm>
        </p:spPr>
        <p:txBody>
          <a:bodyPr/>
          <a:lstStyle/>
          <a:p>
            <a:pPr>
              <a:defRPr/>
            </a:pPr>
            <a:r>
              <a:rPr lang="en-US" u="sng" dirty="0" smtClean="0"/>
              <a:t>H</a:t>
            </a:r>
            <a:r>
              <a:rPr lang="en-US" dirty="0" smtClean="0"/>
              <a:t>eterogeneous </a:t>
            </a:r>
            <a:r>
              <a:rPr lang="en-US" u="sng" dirty="0" smtClean="0"/>
              <a:t>I</a:t>
            </a:r>
            <a:r>
              <a:rPr lang="en-US" dirty="0" smtClean="0"/>
              <a:t>nformation </a:t>
            </a:r>
            <a:r>
              <a:rPr lang="en-US" u="sng" dirty="0" smtClean="0"/>
              <a:t>N</a:t>
            </a:r>
            <a:r>
              <a:rPr lang="en-US" dirty="0" smtClean="0"/>
              <a:t>etwork </a:t>
            </a:r>
            <a:r>
              <a:rPr lang="en-US" u="sng" dirty="0" smtClean="0"/>
              <a:t>A</a:t>
            </a:r>
            <a:r>
              <a:rPr lang="en-US" dirty="0" smtClean="0"/>
              <a:t>nalysis (HINA)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126651"/>
            <a:ext cx="83820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 smtClean="0">
                <a:cs typeface="MS PGothic" panose="020B0600070205080204" pitchFamily="34" charset="-128"/>
              </a:rPr>
              <a:t>Real-world data:  Multiple object types and/or multiple link types</a:t>
            </a:r>
          </a:p>
          <a:p>
            <a:pPr marL="0" indent="-273050"/>
            <a:endParaRPr lang="en-US" altLang="en-US" b="1" dirty="0" smtClean="0">
              <a:cs typeface="MS PGothic" panose="020B0600070205080204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00" y="1930404"/>
            <a:ext cx="8253514" cy="2555586"/>
            <a:chOff x="812284" y="2537140"/>
            <a:chExt cx="10396579" cy="321915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2" t="11337" r="10867"/>
            <a:stretch>
              <a:fillRect/>
            </a:stretch>
          </p:blipFill>
          <p:spPr bwMode="auto">
            <a:xfrm>
              <a:off x="8038625" y="2765104"/>
              <a:ext cx="3170238" cy="224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807" y="2537140"/>
              <a:ext cx="2031256" cy="2577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 bwMode="auto">
            <a:xfrm>
              <a:off x="939285" y="5100954"/>
              <a:ext cx="1002590" cy="3876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Venue</a:t>
              </a: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1791771" y="5100954"/>
              <a:ext cx="949766" cy="3876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Paper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2601397" y="5100954"/>
              <a:ext cx="1062358" cy="3876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Author</a:t>
              </a: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812284" y="5359716"/>
              <a:ext cx="2863350" cy="3876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4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DBLP Bibliographic Network</a:t>
              </a:r>
            </a:p>
          </p:txBody>
        </p:sp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288" y="2576467"/>
              <a:ext cx="2707576" cy="2681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 bwMode="auto">
            <a:xfrm>
              <a:off x="4618701" y="5368604"/>
              <a:ext cx="2669827" cy="3876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4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 IMDB Movie Network</a:t>
              </a: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5067964" y="5060629"/>
              <a:ext cx="913096" cy="3876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Actor</a:t>
              </a:r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5853775" y="5205092"/>
              <a:ext cx="953804" cy="3876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Movie</a:t>
              </a: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6618952" y="4997129"/>
              <a:ext cx="1243846" cy="3876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Director</a:t>
              </a: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3974176" y="2546029"/>
              <a:ext cx="1028516" cy="7133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Movie </a:t>
              </a:r>
            </a:p>
            <a:p>
              <a:pPr eaLnBrk="1" hangingPunct="1">
                <a:defRPr/>
              </a:pPr>
              <a:r>
                <a:rPr lang="en-US" altLang="en-US" sz="1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Studio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03982" y="5368604"/>
              <a:ext cx="2383581" cy="3876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4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 Facebook Network</a:t>
              </a:r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06853" y="5865531"/>
            <a:ext cx="3760347" cy="34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­"/>
              <a:defRPr sz="2800">
                <a:solidFill>
                  <a:srgbClr val="5B0DA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ð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u"/>
              <a:defRPr sz="1400">
                <a:solidFill>
                  <a:srgbClr val="5B0DAA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600" kern="0" dirty="0" smtClean="0">
                <a:solidFill>
                  <a:srgbClr val="00B0F0"/>
                </a:solidFill>
                <a:cs typeface="MS PGothic" panose="020B0600070205080204" pitchFamily="34" charset="-128"/>
              </a:rPr>
              <a:t>Han, Wang, &amp; El-</a:t>
            </a:r>
            <a:r>
              <a:rPr lang="en-US" altLang="en-US" sz="1600" kern="0" dirty="0" err="1" smtClean="0">
                <a:solidFill>
                  <a:srgbClr val="00B0F0"/>
                </a:solidFill>
                <a:cs typeface="MS PGothic" panose="020B0600070205080204" pitchFamily="34" charset="-128"/>
              </a:rPr>
              <a:t>Kishky</a:t>
            </a:r>
            <a:r>
              <a:rPr lang="en-US" altLang="en-US" sz="1600" kern="0" dirty="0" smtClean="0">
                <a:solidFill>
                  <a:srgbClr val="00B0F0"/>
                </a:solidFill>
                <a:cs typeface="MS PGothic" panose="020B0600070205080204" pitchFamily="34" charset="-128"/>
              </a:rPr>
              <a:t> (KDD 2014)</a:t>
            </a:r>
            <a:endParaRPr lang="en-US" altLang="en-US" sz="1600" b="1" kern="0" dirty="0" smtClean="0">
              <a:solidFill>
                <a:srgbClr val="00B0F0"/>
              </a:solidFill>
              <a:cs typeface="MS PGothic" panose="020B0600070205080204" pitchFamily="34" charset="-128"/>
            </a:endParaRPr>
          </a:p>
          <a:p>
            <a:pPr marL="0" indent="-273050"/>
            <a:endParaRPr lang="en-US" altLang="en-US" b="1" kern="0" dirty="0" smtClean="0">
              <a:solidFill>
                <a:srgbClr val="00B0F0"/>
              </a:solidFill>
              <a:cs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132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685800" y="1143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400" u="sng" dirty="0" smtClean="0"/>
              <a:t>T</a:t>
            </a:r>
            <a:r>
              <a:rPr lang="en-US" sz="2400" dirty="0" smtClean="0"/>
              <a:t>opic </a:t>
            </a:r>
            <a:r>
              <a:rPr lang="en-US" sz="2400" u="sng" dirty="0" smtClean="0"/>
              <a:t>M</a:t>
            </a:r>
            <a:r>
              <a:rPr lang="en-US" sz="2400" dirty="0" smtClean="0"/>
              <a:t>odeling: </a:t>
            </a:r>
            <a:r>
              <a:rPr lang="en-US" sz="2400" u="sng" dirty="0" smtClean="0"/>
              <a:t>S</a:t>
            </a:r>
            <a:r>
              <a:rPr lang="en-US" sz="2400" dirty="0" smtClean="0"/>
              <a:t>tatic (STM) vs. </a:t>
            </a:r>
            <a:r>
              <a:rPr lang="en-US" sz="2400" u="sng" dirty="0" smtClean="0"/>
              <a:t>D</a:t>
            </a:r>
            <a:r>
              <a:rPr lang="en-US" sz="2400" dirty="0" smtClean="0"/>
              <a:t>ynamic (DTM)</a:t>
            </a: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Generative </a:t>
            </a:r>
            <a:r>
              <a:rPr lang="en-US" sz="2400" dirty="0"/>
              <a:t>Model Concepts</a:t>
            </a:r>
            <a:endParaRPr lang="en-US" sz="2400" i="1" dirty="0"/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Using Time in DTM</a:t>
            </a:r>
          </a:p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400" u="sng" dirty="0" smtClean="0"/>
              <a:t>H</a:t>
            </a:r>
            <a:r>
              <a:rPr lang="en-US" sz="2400" dirty="0" smtClean="0"/>
              <a:t>eterogeneous </a:t>
            </a:r>
            <a:r>
              <a:rPr lang="en-US" sz="2400" u="sng" dirty="0" smtClean="0"/>
              <a:t>I</a:t>
            </a:r>
            <a:r>
              <a:rPr lang="en-US" sz="2400" dirty="0" smtClean="0"/>
              <a:t>nformation </a:t>
            </a:r>
            <a:r>
              <a:rPr lang="en-US" sz="2400" u="sng" dirty="0" smtClean="0"/>
              <a:t>N</a:t>
            </a:r>
            <a:r>
              <a:rPr lang="en-US" sz="2400" dirty="0" smtClean="0"/>
              <a:t>etwork </a:t>
            </a:r>
            <a:r>
              <a:rPr lang="en-US" sz="2400" u="sng" dirty="0" smtClean="0"/>
              <a:t>A</a:t>
            </a:r>
            <a:r>
              <a:rPr lang="en-US" sz="2400" dirty="0" smtClean="0"/>
              <a:t>nalysis (HINA)</a:t>
            </a:r>
          </a:p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400" dirty="0" smtClean="0">
                <a:solidFill>
                  <a:srgbClr val="C00000"/>
                </a:solidFill>
              </a:rPr>
              <a:t>From Link Analysis to Link-Augmented DTM</a:t>
            </a: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Community Detection: Gibson </a:t>
            </a:r>
            <a:r>
              <a:rPr lang="en-US" sz="2400" i="1" dirty="0" smtClean="0"/>
              <a:t>et al.</a:t>
            </a:r>
            <a:r>
              <a:rPr lang="en-US" sz="2400" dirty="0" smtClean="0"/>
              <a:t>, Lu &amp; </a:t>
            </a:r>
            <a:r>
              <a:rPr lang="en-US" sz="2400" dirty="0" err="1" smtClean="0"/>
              <a:t>Getoor</a:t>
            </a:r>
            <a:endParaRPr lang="en-US" sz="2400" i="1" dirty="0" smtClean="0"/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From </a:t>
            </a:r>
            <a:r>
              <a:rPr lang="en-US" sz="2400" i="1" dirty="0" err="1" smtClean="0"/>
              <a:t>RankClus</a:t>
            </a:r>
            <a:r>
              <a:rPr lang="en-US" sz="2400" dirty="0" smtClean="0"/>
              <a:t> to </a:t>
            </a:r>
            <a:r>
              <a:rPr lang="en-US" sz="2400" i="1" dirty="0" err="1" smtClean="0"/>
              <a:t>NetClus</a:t>
            </a:r>
            <a:r>
              <a:rPr lang="en-US" sz="2400" dirty="0" smtClean="0"/>
              <a:t>: Sun </a:t>
            </a:r>
            <a:r>
              <a:rPr lang="en-US" sz="2400" i="1" dirty="0" smtClean="0"/>
              <a:t>et al.</a:t>
            </a: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i="1" dirty="0" err="1" smtClean="0"/>
              <a:t>LIMTopic</a:t>
            </a:r>
            <a:r>
              <a:rPr lang="en-US" sz="2400" dirty="0" smtClean="0"/>
              <a:t> (</a:t>
            </a:r>
            <a:r>
              <a:rPr lang="en-US" sz="2400" dirty="0" err="1" smtClean="0"/>
              <a:t>Duan</a:t>
            </a:r>
            <a:r>
              <a:rPr lang="en-US" sz="2400" dirty="0" smtClean="0"/>
              <a:t> </a:t>
            </a:r>
            <a:r>
              <a:rPr lang="en-US" sz="2400" i="1" dirty="0" smtClean="0"/>
              <a:t>et al.</a:t>
            </a:r>
            <a:r>
              <a:rPr lang="en-US" sz="2400" dirty="0" smtClean="0"/>
              <a:t>) &amp; Other Approaches</a:t>
            </a:r>
            <a:endParaRPr lang="en-US" sz="240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914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768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507780" y="5317426"/>
            <a:ext cx="5131020" cy="10833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Based on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NLP Group NER Toolkit</a:t>
            </a:r>
            <a:r>
              <a:rPr lang="en-US" dirty="0" smtClean="0">
                <a:solidFill>
                  <a:srgbClr val="FF0000"/>
                </a:solidFill>
              </a:rPr>
              <a:t> © 2005-2010 Stanford University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008000"/>
                </a:solidFill>
              </a:rPr>
              <a:t>Simile</a:t>
            </a:r>
            <a:r>
              <a:rPr lang="en-US" dirty="0" smtClean="0">
                <a:solidFill>
                  <a:srgbClr val="008000"/>
                </a:solidFill>
              </a:rPr>
              <a:t> © 2003-2010 Massachusetts Institute of Technology</a:t>
            </a:r>
            <a:endParaRPr lang="en-US" i="1" dirty="0" smtClean="0">
              <a:solidFill>
                <a:srgbClr val="008000"/>
              </a:solidFill>
            </a:endParaRPr>
          </a:p>
          <a:p>
            <a:r>
              <a:rPr lang="en-US" i="1" dirty="0" smtClean="0">
                <a:solidFill>
                  <a:schemeClr val="accent2"/>
                </a:solidFill>
              </a:rPr>
              <a:t>Google Maps </a:t>
            </a:r>
            <a:r>
              <a:rPr lang="en-US" dirty="0" smtClean="0">
                <a:solidFill>
                  <a:schemeClr val="accent2"/>
                </a:solidFill>
              </a:rPr>
              <a:t>© 2007-2010 Tele Atlas, Inc. and Google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smtClean="0">
                <a:solidFill>
                  <a:schemeClr val="accent2"/>
                </a:solidFill>
              </a:rPr>
              <a:t>Inc.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143000" y="76200"/>
            <a:ext cx="7391400" cy="914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buClrTx/>
              <a:defRPr/>
            </a:pP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Previous Work [1]:</a:t>
            </a:r>
          </a:p>
          <a:p>
            <a:pPr algn="ctr">
              <a:spcBef>
                <a:spcPct val="0"/>
              </a:spcBef>
              <a:buClrTx/>
              <a:defRPr/>
            </a:pP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From Text to Spatiotemporal Events</a:t>
            </a:r>
            <a:endParaRPr lang="en-US" sz="2800" kern="0" dirty="0">
              <a:solidFill>
                <a:srgbClr val="5B0DAA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6705600" cy="261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/>
          <p:nvPr/>
        </p:nvGrpSpPr>
        <p:grpSpPr>
          <a:xfrm>
            <a:off x="3429000" y="2362200"/>
            <a:ext cx="5562600" cy="3048000"/>
            <a:chOff x="3429000" y="2362200"/>
            <a:chExt cx="5562600" cy="304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0" y="2362200"/>
              <a:ext cx="5562600" cy="2773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250597" y="5102423"/>
              <a:ext cx="391940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hlinkClick r:id="rId5"/>
                </a:rPr>
                <a:t>http://fingolfin.user.cis.ksu.edu/timemap2gs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14280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Link Analysis [1]:</a:t>
            </a:r>
            <a:br>
              <a:rPr lang="en-US" altLang="en-US" dirty="0" smtClean="0"/>
            </a:br>
            <a:r>
              <a:rPr lang="en-US" altLang="en-US" dirty="0" smtClean="0"/>
              <a:t>Instance-based </a:t>
            </a:r>
            <a:r>
              <a:rPr lang="en-US" altLang="en-US" dirty="0"/>
              <a:t>Dependencies</a:t>
            </a:r>
          </a:p>
        </p:txBody>
      </p:sp>
      <p:sp>
        <p:nvSpPr>
          <p:cNvPr id="187395" name="Oval 3"/>
          <p:cNvSpPr>
            <a:spLocks noChangeArrowheads="1"/>
          </p:cNvSpPr>
          <p:nvPr/>
        </p:nvSpPr>
        <p:spPr bwMode="auto">
          <a:xfrm>
            <a:off x="6096000" y="2514600"/>
            <a:ext cx="685800" cy="6858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="1" baseline="-250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7396" name="Oval 4"/>
          <p:cNvSpPr>
            <a:spLocks noChangeArrowheads="1"/>
          </p:cNvSpPr>
          <p:nvPr/>
        </p:nvSpPr>
        <p:spPr bwMode="auto">
          <a:xfrm>
            <a:off x="5105400" y="4419600"/>
            <a:ext cx="685800" cy="6858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="1" baseline="-250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7397" name="Oval 5"/>
          <p:cNvSpPr>
            <a:spLocks noChangeArrowheads="1"/>
          </p:cNvSpPr>
          <p:nvPr/>
        </p:nvSpPr>
        <p:spPr bwMode="auto">
          <a:xfrm>
            <a:off x="3276600" y="3657600"/>
            <a:ext cx="6858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A</a:t>
            </a:r>
            <a:r>
              <a:rPr lang="en-US" altLang="en-US" sz="2400" b="1" baseline="-25000">
                <a:solidFill>
                  <a:srgbClr val="00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87398" name="Oval 6"/>
          <p:cNvSpPr>
            <a:spLocks noChangeArrowheads="1"/>
          </p:cNvSpPr>
          <p:nvPr/>
        </p:nvSpPr>
        <p:spPr bwMode="auto">
          <a:xfrm>
            <a:off x="3200400" y="2133600"/>
            <a:ext cx="685800" cy="6858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P</a:t>
            </a:r>
            <a:r>
              <a:rPr lang="en-US" altLang="en-US" sz="2400" b="1" baseline="-250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87399" name="Oval 7"/>
          <p:cNvSpPr>
            <a:spLocks noChangeArrowheads="1"/>
          </p:cNvSpPr>
          <p:nvPr/>
        </p:nvSpPr>
        <p:spPr bwMode="auto">
          <a:xfrm>
            <a:off x="4648200" y="1371600"/>
            <a:ext cx="685800" cy="6858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="1" baseline="-250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87400" name="AutoShape 8"/>
          <p:cNvCxnSpPr>
            <a:cxnSpLocks noChangeShapeType="1"/>
            <a:stCxn id="187398" idx="4"/>
            <a:endCxn id="187397" idx="0"/>
          </p:cNvCxnSpPr>
          <p:nvPr/>
        </p:nvCxnSpPr>
        <p:spPr bwMode="auto">
          <a:xfrm>
            <a:off x="3543300" y="2828925"/>
            <a:ext cx="76200" cy="8191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401" name="AutoShape 9"/>
          <p:cNvCxnSpPr>
            <a:cxnSpLocks noChangeShapeType="1"/>
            <a:stCxn id="187412" idx="5"/>
            <a:endCxn id="187396" idx="1"/>
          </p:cNvCxnSpPr>
          <p:nvPr/>
        </p:nvCxnSpPr>
        <p:spPr bwMode="auto">
          <a:xfrm>
            <a:off x="3786188" y="2728913"/>
            <a:ext cx="1419225" cy="17811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402" name="AutoShape 10"/>
          <p:cNvCxnSpPr>
            <a:cxnSpLocks noChangeShapeType="1"/>
            <a:stCxn id="187397" idx="5"/>
            <a:endCxn id="187396" idx="2"/>
          </p:cNvCxnSpPr>
          <p:nvPr/>
        </p:nvCxnSpPr>
        <p:spPr bwMode="auto">
          <a:xfrm>
            <a:off x="3862388" y="4252913"/>
            <a:ext cx="1233487" cy="50958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403" name="AutoShape 11"/>
          <p:cNvCxnSpPr>
            <a:cxnSpLocks noChangeShapeType="1"/>
            <a:stCxn id="187395" idx="3"/>
            <a:endCxn id="187396" idx="7"/>
          </p:cNvCxnSpPr>
          <p:nvPr/>
        </p:nvCxnSpPr>
        <p:spPr bwMode="auto">
          <a:xfrm flipH="1">
            <a:off x="5691188" y="3109913"/>
            <a:ext cx="504825" cy="14001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404" name="AutoShape 12"/>
          <p:cNvCxnSpPr>
            <a:cxnSpLocks noChangeShapeType="1"/>
            <a:stCxn id="187397" idx="7"/>
            <a:endCxn id="187399" idx="3"/>
          </p:cNvCxnSpPr>
          <p:nvPr/>
        </p:nvCxnSpPr>
        <p:spPr bwMode="auto">
          <a:xfrm flipV="1">
            <a:off x="3862388" y="1966913"/>
            <a:ext cx="885825" cy="17811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405" name="AutoShape 13"/>
          <p:cNvCxnSpPr>
            <a:cxnSpLocks noChangeShapeType="1"/>
            <a:stCxn id="187412" idx="7"/>
            <a:endCxn id="187399" idx="2"/>
          </p:cNvCxnSpPr>
          <p:nvPr/>
        </p:nvCxnSpPr>
        <p:spPr bwMode="auto">
          <a:xfrm flipV="1">
            <a:off x="3786188" y="1714500"/>
            <a:ext cx="852487" cy="50958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406" name="AutoShape 14"/>
          <p:cNvCxnSpPr>
            <a:cxnSpLocks noChangeShapeType="1"/>
          </p:cNvCxnSpPr>
          <p:nvPr/>
        </p:nvCxnSpPr>
        <p:spPr bwMode="auto">
          <a:xfrm flipH="1" flipV="1">
            <a:off x="4991100" y="2066925"/>
            <a:ext cx="457200" cy="23431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407" name="AutoShape 15"/>
          <p:cNvCxnSpPr>
            <a:cxnSpLocks noChangeShapeType="1"/>
            <a:stCxn id="187399" idx="5"/>
            <a:endCxn id="187395" idx="1"/>
          </p:cNvCxnSpPr>
          <p:nvPr/>
        </p:nvCxnSpPr>
        <p:spPr bwMode="auto">
          <a:xfrm>
            <a:off x="5233988" y="1966913"/>
            <a:ext cx="962025" cy="6381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408" name="AutoShape 16"/>
          <p:cNvCxnSpPr>
            <a:cxnSpLocks noChangeShapeType="1"/>
            <a:stCxn id="187409" idx="5"/>
            <a:endCxn id="187397" idx="1"/>
          </p:cNvCxnSpPr>
          <p:nvPr/>
        </p:nvCxnSpPr>
        <p:spPr bwMode="auto">
          <a:xfrm>
            <a:off x="2185988" y="3186113"/>
            <a:ext cx="1190625" cy="5619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7409" name="Oval 17"/>
          <p:cNvSpPr>
            <a:spLocks noChangeArrowheads="1"/>
          </p:cNvSpPr>
          <p:nvPr/>
        </p:nvSpPr>
        <p:spPr bwMode="auto">
          <a:xfrm>
            <a:off x="1600200" y="2590800"/>
            <a:ext cx="6858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en-US" sz="2400" b="1" baseline="-25000">
                <a:solidFill>
                  <a:srgbClr val="00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87410" name="Oval 18"/>
          <p:cNvSpPr>
            <a:spLocks noChangeArrowheads="1"/>
          </p:cNvSpPr>
          <p:nvPr/>
        </p:nvSpPr>
        <p:spPr bwMode="auto">
          <a:xfrm>
            <a:off x="2590800" y="5257800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aseline="-25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7411" name="Text Box 19"/>
          <p:cNvSpPr txBox="1">
            <a:spLocks noChangeArrowheads="1"/>
          </p:cNvSpPr>
          <p:nvPr/>
        </p:nvSpPr>
        <p:spPr bwMode="auto">
          <a:xfrm>
            <a:off x="762000" y="4495800"/>
            <a:ext cx="2286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latin typeface="Comic Sans MS" panose="030F0702030302020204" pitchFamily="66" charset="0"/>
              </a:rPr>
              <a:t>Papers that cite P</a:t>
            </a:r>
            <a:r>
              <a:rPr lang="en-US" altLang="en-US" sz="2400" baseline="-25000">
                <a:latin typeface="Comic Sans MS" panose="030F0702030302020204" pitchFamily="66" charset="0"/>
              </a:rPr>
              <a:t>3</a:t>
            </a:r>
            <a:r>
              <a:rPr lang="en-US" altLang="en-US" sz="2400">
                <a:latin typeface="Comic Sans MS" panose="030F0702030302020204" pitchFamily="66" charset="0"/>
              </a:rPr>
              <a:t> are likely to be </a:t>
            </a:r>
          </a:p>
        </p:txBody>
      </p:sp>
      <p:sp>
        <p:nvSpPr>
          <p:cNvPr id="187412" name="Oval 20"/>
          <p:cNvSpPr>
            <a:spLocks noChangeArrowheads="1"/>
          </p:cNvSpPr>
          <p:nvPr/>
        </p:nvSpPr>
        <p:spPr bwMode="auto">
          <a:xfrm>
            <a:off x="3200400" y="2133600"/>
            <a:ext cx="685800" cy="6858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P</a:t>
            </a:r>
            <a:r>
              <a:rPr lang="en-US" altLang="en-US" sz="2400" b="1" baseline="-250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</a:p>
        </p:txBody>
      </p:sp>
      <p:cxnSp>
        <p:nvCxnSpPr>
          <p:cNvPr id="187413" name="AutoShape 21"/>
          <p:cNvCxnSpPr>
            <a:cxnSpLocks noChangeShapeType="1"/>
            <a:stCxn id="187412" idx="6"/>
            <a:endCxn id="187395" idx="2"/>
          </p:cNvCxnSpPr>
          <p:nvPr/>
        </p:nvCxnSpPr>
        <p:spPr bwMode="auto">
          <a:xfrm>
            <a:off x="3895725" y="2476500"/>
            <a:ext cx="2190750" cy="3810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7414" name="Oval 22"/>
          <p:cNvSpPr>
            <a:spLocks noChangeArrowheads="1"/>
          </p:cNvSpPr>
          <p:nvPr/>
        </p:nvSpPr>
        <p:spPr bwMode="auto">
          <a:xfrm>
            <a:off x="6096000" y="2514600"/>
            <a:ext cx="6858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="1" baseline="-250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7415" name="Oval 23"/>
          <p:cNvSpPr>
            <a:spLocks noChangeArrowheads="1"/>
          </p:cNvSpPr>
          <p:nvPr/>
        </p:nvSpPr>
        <p:spPr bwMode="auto">
          <a:xfrm>
            <a:off x="5105400" y="4419600"/>
            <a:ext cx="6858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="1" baseline="-250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7416" name="Oval 24"/>
          <p:cNvSpPr>
            <a:spLocks noChangeArrowheads="1"/>
          </p:cNvSpPr>
          <p:nvPr/>
        </p:nvSpPr>
        <p:spPr bwMode="auto">
          <a:xfrm>
            <a:off x="4648200" y="1371600"/>
            <a:ext cx="6858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="1" baseline="-250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87417" name="Group 25"/>
          <p:cNvGrpSpPr>
            <a:grpSpLocks/>
          </p:cNvGrpSpPr>
          <p:nvPr/>
        </p:nvGrpSpPr>
        <p:grpSpPr bwMode="auto">
          <a:xfrm>
            <a:off x="4648200" y="1371600"/>
            <a:ext cx="2133600" cy="3733800"/>
            <a:chOff x="3024" y="960"/>
            <a:chExt cx="1344" cy="2352"/>
          </a:xfrm>
        </p:grpSpPr>
        <p:sp>
          <p:nvSpPr>
            <p:cNvPr id="187418" name="Oval 26"/>
            <p:cNvSpPr>
              <a:spLocks noChangeArrowheads="1"/>
            </p:cNvSpPr>
            <p:nvPr/>
          </p:nvSpPr>
          <p:spPr bwMode="auto">
            <a:xfrm>
              <a:off x="3936" y="1680"/>
              <a:ext cx="432" cy="432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 baseline="-250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7419" name="Oval 27"/>
            <p:cNvSpPr>
              <a:spLocks noChangeArrowheads="1"/>
            </p:cNvSpPr>
            <p:nvPr/>
          </p:nvSpPr>
          <p:spPr bwMode="auto">
            <a:xfrm>
              <a:off x="3312" y="2880"/>
              <a:ext cx="432" cy="432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 baseline="-250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7420" name="Oval 28"/>
            <p:cNvSpPr>
              <a:spLocks noChangeArrowheads="1"/>
            </p:cNvSpPr>
            <p:nvPr/>
          </p:nvSpPr>
          <p:spPr bwMode="auto">
            <a:xfrm>
              <a:off x="3024" y="960"/>
              <a:ext cx="432" cy="432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 baseline="-250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506853" y="5865531"/>
            <a:ext cx="4484247" cy="34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­"/>
              <a:defRPr sz="2800">
                <a:solidFill>
                  <a:srgbClr val="5B0DA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ð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u"/>
              <a:defRPr sz="1400">
                <a:solidFill>
                  <a:srgbClr val="5B0DAA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600" kern="0" dirty="0" err="1" smtClean="0">
                <a:solidFill>
                  <a:srgbClr val="00B050"/>
                </a:solidFill>
                <a:cs typeface="MS PGothic" panose="020B0600070205080204" pitchFamily="34" charset="-128"/>
              </a:rPr>
              <a:t>Getoor</a:t>
            </a:r>
            <a:r>
              <a:rPr lang="en-US" altLang="en-US" sz="1600" kern="0" dirty="0" smtClean="0">
                <a:solidFill>
                  <a:srgbClr val="00B050"/>
                </a:solidFill>
                <a:cs typeface="MS PGothic" panose="020B0600070205080204" pitchFamily="34" charset="-128"/>
              </a:rPr>
              <a:t>, Bhattacharya, Lu, &amp; Sen (MRDM 2004)</a:t>
            </a:r>
            <a:endParaRPr lang="en-US" altLang="en-US" sz="1600" b="1" kern="0" dirty="0" smtClean="0">
              <a:solidFill>
                <a:srgbClr val="00B050"/>
              </a:solidFill>
              <a:cs typeface="MS PGothic" panose="020B0600070205080204" pitchFamily="34" charset="-128"/>
            </a:endParaRPr>
          </a:p>
          <a:p>
            <a:pPr marL="0" indent="-273050"/>
            <a:endParaRPr lang="en-US" altLang="en-US" b="1" kern="0" dirty="0" smtClean="0">
              <a:solidFill>
                <a:srgbClr val="00B050"/>
              </a:solidFill>
              <a:cs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631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Link Analysis </a:t>
            </a:r>
            <a:r>
              <a:rPr lang="en-US" altLang="en-US" dirty="0" smtClean="0"/>
              <a:t>[2]:</a:t>
            </a:r>
            <a:br>
              <a:rPr lang="en-US" altLang="en-US" dirty="0" smtClean="0"/>
            </a:br>
            <a:r>
              <a:rPr lang="en-US" altLang="en-US" dirty="0" smtClean="0"/>
              <a:t>Class-based </a:t>
            </a:r>
            <a:r>
              <a:rPr lang="en-US" altLang="en-US" dirty="0"/>
              <a:t>Dependencies</a:t>
            </a:r>
          </a:p>
        </p:txBody>
      </p:sp>
      <p:sp>
        <p:nvSpPr>
          <p:cNvPr id="188419" name="Oval 3"/>
          <p:cNvSpPr>
            <a:spLocks noChangeArrowheads="1"/>
          </p:cNvSpPr>
          <p:nvPr/>
        </p:nvSpPr>
        <p:spPr bwMode="auto">
          <a:xfrm>
            <a:off x="6096000" y="2514600"/>
            <a:ext cx="6858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="1" baseline="-250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8420" name="Oval 4"/>
          <p:cNvSpPr>
            <a:spLocks noChangeArrowheads="1"/>
          </p:cNvSpPr>
          <p:nvPr/>
        </p:nvSpPr>
        <p:spPr bwMode="auto">
          <a:xfrm>
            <a:off x="5105400" y="4419600"/>
            <a:ext cx="6858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="1" baseline="-250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8421" name="Oval 5"/>
          <p:cNvSpPr>
            <a:spLocks noChangeArrowheads="1"/>
          </p:cNvSpPr>
          <p:nvPr/>
        </p:nvSpPr>
        <p:spPr bwMode="auto">
          <a:xfrm>
            <a:off x="3276600" y="3657600"/>
            <a:ext cx="6858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A</a:t>
            </a:r>
            <a:r>
              <a:rPr lang="en-US" altLang="en-US" sz="2400" b="1" baseline="-25000">
                <a:solidFill>
                  <a:srgbClr val="00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88422" name="Oval 6"/>
          <p:cNvSpPr>
            <a:spLocks noChangeArrowheads="1"/>
          </p:cNvSpPr>
          <p:nvPr/>
        </p:nvSpPr>
        <p:spPr bwMode="auto">
          <a:xfrm>
            <a:off x="3200400" y="2133600"/>
            <a:ext cx="6858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  <a:endParaRPr lang="en-US" altLang="en-US" sz="2400" b="1" baseline="-250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8423" name="Oval 7"/>
          <p:cNvSpPr>
            <a:spLocks noChangeArrowheads="1"/>
          </p:cNvSpPr>
          <p:nvPr/>
        </p:nvSpPr>
        <p:spPr bwMode="auto">
          <a:xfrm>
            <a:off x="4648200" y="1371600"/>
            <a:ext cx="6858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="1" baseline="-250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88424" name="AutoShape 8"/>
          <p:cNvCxnSpPr>
            <a:cxnSpLocks noChangeShapeType="1"/>
            <a:stCxn id="188422" idx="4"/>
            <a:endCxn id="188421" idx="0"/>
          </p:cNvCxnSpPr>
          <p:nvPr/>
        </p:nvCxnSpPr>
        <p:spPr bwMode="auto">
          <a:xfrm>
            <a:off x="3543300" y="2828925"/>
            <a:ext cx="76200" cy="8191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425" name="AutoShape 9"/>
          <p:cNvCxnSpPr>
            <a:cxnSpLocks noChangeShapeType="1"/>
            <a:stCxn id="188422" idx="5"/>
            <a:endCxn id="188420" idx="1"/>
          </p:cNvCxnSpPr>
          <p:nvPr/>
        </p:nvCxnSpPr>
        <p:spPr bwMode="auto">
          <a:xfrm>
            <a:off x="3786188" y="2728913"/>
            <a:ext cx="1419225" cy="17811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426" name="AutoShape 10"/>
          <p:cNvCxnSpPr>
            <a:cxnSpLocks noChangeShapeType="1"/>
            <a:stCxn id="188421" idx="5"/>
            <a:endCxn id="188420" idx="2"/>
          </p:cNvCxnSpPr>
          <p:nvPr/>
        </p:nvCxnSpPr>
        <p:spPr bwMode="auto">
          <a:xfrm>
            <a:off x="3862388" y="4252913"/>
            <a:ext cx="1233487" cy="50958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427" name="AutoShape 11"/>
          <p:cNvCxnSpPr>
            <a:cxnSpLocks noChangeShapeType="1"/>
            <a:stCxn id="188419" idx="3"/>
            <a:endCxn id="188420" idx="7"/>
          </p:cNvCxnSpPr>
          <p:nvPr/>
        </p:nvCxnSpPr>
        <p:spPr bwMode="auto">
          <a:xfrm flipH="1">
            <a:off x="5691188" y="3109913"/>
            <a:ext cx="504825" cy="14001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428" name="AutoShape 12"/>
          <p:cNvCxnSpPr>
            <a:cxnSpLocks noChangeShapeType="1"/>
            <a:stCxn id="188421" idx="7"/>
            <a:endCxn id="188423" idx="3"/>
          </p:cNvCxnSpPr>
          <p:nvPr/>
        </p:nvCxnSpPr>
        <p:spPr bwMode="auto">
          <a:xfrm flipV="1">
            <a:off x="3862388" y="1966913"/>
            <a:ext cx="885825" cy="17811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429" name="AutoShape 13"/>
          <p:cNvCxnSpPr>
            <a:cxnSpLocks noChangeShapeType="1"/>
            <a:stCxn id="188422" idx="7"/>
            <a:endCxn id="188423" idx="2"/>
          </p:cNvCxnSpPr>
          <p:nvPr/>
        </p:nvCxnSpPr>
        <p:spPr bwMode="auto">
          <a:xfrm flipV="1">
            <a:off x="3786188" y="1714500"/>
            <a:ext cx="852487" cy="50958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430" name="AutoShape 14"/>
          <p:cNvCxnSpPr>
            <a:cxnSpLocks noChangeShapeType="1"/>
          </p:cNvCxnSpPr>
          <p:nvPr/>
        </p:nvCxnSpPr>
        <p:spPr bwMode="auto">
          <a:xfrm flipH="1" flipV="1">
            <a:off x="4991100" y="2066925"/>
            <a:ext cx="457200" cy="23431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431" name="AutoShape 15"/>
          <p:cNvCxnSpPr>
            <a:cxnSpLocks noChangeShapeType="1"/>
            <a:stCxn id="188423" idx="5"/>
            <a:endCxn id="188419" idx="1"/>
          </p:cNvCxnSpPr>
          <p:nvPr/>
        </p:nvCxnSpPr>
        <p:spPr bwMode="auto">
          <a:xfrm>
            <a:off x="5233988" y="1966913"/>
            <a:ext cx="962025" cy="6381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432" name="AutoShape 16"/>
          <p:cNvCxnSpPr>
            <a:cxnSpLocks noChangeShapeType="1"/>
            <a:stCxn id="188433" idx="5"/>
            <a:endCxn id="188421" idx="1"/>
          </p:cNvCxnSpPr>
          <p:nvPr/>
        </p:nvCxnSpPr>
        <p:spPr bwMode="auto">
          <a:xfrm>
            <a:off x="2185988" y="3186113"/>
            <a:ext cx="1190625" cy="5619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8433" name="Oval 17"/>
          <p:cNvSpPr>
            <a:spLocks noChangeArrowheads="1"/>
          </p:cNvSpPr>
          <p:nvPr/>
        </p:nvSpPr>
        <p:spPr bwMode="auto">
          <a:xfrm>
            <a:off x="1600200" y="2590800"/>
            <a:ext cx="6858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en-US" sz="2400" b="1" baseline="-25000">
                <a:solidFill>
                  <a:srgbClr val="00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88434" name="Oval 18"/>
          <p:cNvSpPr>
            <a:spLocks noChangeArrowheads="1"/>
          </p:cNvSpPr>
          <p:nvPr/>
        </p:nvSpPr>
        <p:spPr bwMode="auto">
          <a:xfrm>
            <a:off x="2590800" y="5257800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aseline="-25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8435" name="Text Box 19"/>
          <p:cNvSpPr txBox="1">
            <a:spLocks noChangeArrowheads="1"/>
          </p:cNvSpPr>
          <p:nvPr/>
        </p:nvSpPr>
        <p:spPr bwMode="auto">
          <a:xfrm>
            <a:off x="762000" y="4495800"/>
            <a:ext cx="2286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latin typeface="Comic Sans MS" panose="030F0702030302020204" pitchFamily="66" charset="0"/>
              </a:rPr>
              <a:t>Papers that cite      are likely to be </a:t>
            </a:r>
          </a:p>
        </p:txBody>
      </p:sp>
      <p:cxnSp>
        <p:nvCxnSpPr>
          <p:cNvPr id="188437" name="AutoShape 21"/>
          <p:cNvCxnSpPr>
            <a:cxnSpLocks noChangeShapeType="1"/>
            <a:stCxn id="188422" idx="6"/>
            <a:endCxn id="188419" idx="2"/>
          </p:cNvCxnSpPr>
          <p:nvPr/>
        </p:nvCxnSpPr>
        <p:spPr bwMode="auto">
          <a:xfrm>
            <a:off x="3895725" y="2476500"/>
            <a:ext cx="2190750" cy="3810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8445" name="Group 29"/>
          <p:cNvGrpSpPr>
            <a:grpSpLocks/>
          </p:cNvGrpSpPr>
          <p:nvPr/>
        </p:nvGrpSpPr>
        <p:grpSpPr bwMode="auto">
          <a:xfrm>
            <a:off x="4648200" y="1371600"/>
            <a:ext cx="1143000" cy="3733800"/>
            <a:chOff x="2928" y="864"/>
            <a:chExt cx="720" cy="2352"/>
          </a:xfrm>
        </p:grpSpPr>
        <p:sp>
          <p:nvSpPr>
            <p:cNvPr id="188439" name="Oval 23"/>
            <p:cNvSpPr>
              <a:spLocks noChangeArrowheads="1"/>
            </p:cNvSpPr>
            <p:nvPr/>
          </p:nvSpPr>
          <p:spPr bwMode="auto">
            <a:xfrm>
              <a:off x="3216" y="2784"/>
              <a:ext cx="432" cy="432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 baseline="-250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8440" name="Oval 24"/>
            <p:cNvSpPr>
              <a:spLocks noChangeArrowheads="1"/>
            </p:cNvSpPr>
            <p:nvPr/>
          </p:nvSpPr>
          <p:spPr bwMode="auto">
            <a:xfrm>
              <a:off x="2928" y="864"/>
              <a:ext cx="432" cy="432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 baseline="-250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88441" name="Oval 25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aseline="-25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8444" name="Oval 28"/>
          <p:cNvSpPr>
            <a:spLocks noChangeArrowheads="1"/>
          </p:cNvSpPr>
          <p:nvPr/>
        </p:nvSpPr>
        <p:spPr bwMode="auto">
          <a:xfrm>
            <a:off x="6096000" y="2514600"/>
            <a:ext cx="6858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  <a:endParaRPr lang="en-US" altLang="en-US" sz="2400" b="1" baseline="-250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88446" name="Group 30"/>
          <p:cNvGrpSpPr>
            <a:grpSpLocks/>
          </p:cNvGrpSpPr>
          <p:nvPr/>
        </p:nvGrpSpPr>
        <p:grpSpPr bwMode="auto">
          <a:xfrm>
            <a:off x="3200400" y="2133600"/>
            <a:ext cx="3581400" cy="1066800"/>
            <a:chOff x="2016" y="1344"/>
            <a:chExt cx="2256" cy="672"/>
          </a:xfrm>
        </p:grpSpPr>
        <p:sp>
          <p:nvSpPr>
            <p:cNvPr id="188436" name="Oval 20"/>
            <p:cNvSpPr>
              <a:spLocks noChangeArrowheads="1"/>
            </p:cNvSpPr>
            <p:nvPr/>
          </p:nvSpPr>
          <p:spPr bwMode="auto">
            <a:xfrm>
              <a:off x="2016" y="1344"/>
              <a:ext cx="432" cy="432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 baseline="-250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8438" name="Oval 22"/>
            <p:cNvSpPr>
              <a:spLocks noChangeArrowheads="1"/>
            </p:cNvSpPr>
            <p:nvPr/>
          </p:nvSpPr>
          <p:spPr bwMode="auto">
            <a:xfrm>
              <a:off x="3840" y="1584"/>
              <a:ext cx="432" cy="432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 baseline="-250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506853" y="5865531"/>
            <a:ext cx="4484247" cy="34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­"/>
              <a:defRPr sz="2800">
                <a:solidFill>
                  <a:srgbClr val="5B0DA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ð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u"/>
              <a:defRPr sz="1400">
                <a:solidFill>
                  <a:srgbClr val="5B0DAA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600" kern="0" dirty="0" err="1" smtClean="0">
                <a:solidFill>
                  <a:srgbClr val="00B050"/>
                </a:solidFill>
                <a:cs typeface="MS PGothic" panose="020B0600070205080204" pitchFamily="34" charset="-128"/>
              </a:rPr>
              <a:t>Getoor</a:t>
            </a:r>
            <a:r>
              <a:rPr lang="en-US" altLang="en-US" sz="1600" kern="0" dirty="0" smtClean="0">
                <a:solidFill>
                  <a:srgbClr val="00B050"/>
                </a:solidFill>
                <a:cs typeface="MS PGothic" panose="020B0600070205080204" pitchFamily="34" charset="-128"/>
              </a:rPr>
              <a:t>, Bhattacharya, Lu, &amp; Sen (MRDM 2004)</a:t>
            </a:r>
            <a:endParaRPr lang="en-US" altLang="en-US" sz="1600" b="1" kern="0" dirty="0" smtClean="0">
              <a:solidFill>
                <a:srgbClr val="00B050"/>
              </a:solidFill>
              <a:cs typeface="MS PGothic" panose="020B0600070205080204" pitchFamily="34" charset="-128"/>
            </a:endParaRPr>
          </a:p>
          <a:p>
            <a:pPr marL="0" indent="-273050"/>
            <a:endParaRPr lang="en-US" altLang="en-US" b="1" kern="0" dirty="0" smtClean="0">
              <a:solidFill>
                <a:srgbClr val="00B050"/>
              </a:solidFill>
              <a:cs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859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685800" y="1143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400" u="sng" dirty="0" smtClean="0"/>
              <a:t>T</a:t>
            </a:r>
            <a:r>
              <a:rPr lang="en-US" sz="2400" dirty="0" smtClean="0"/>
              <a:t>opic </a:t>
            </a:r>
            <a:r>
              <a:rPr lang="en-US" sz="2400" u="sng" dirty="0" smtClean="0"/>
              <a:t>M</a:t>
            </a:r>
            <a:r>
              <a:rPr lang="en-US" sz="2400" dirty="0" smtClean="0"/>
              <a:t>odeling: </a:t>
            </a:r>
            <a:r>
              <a:rPr lang="en-US" sz="2400" u="sng" dirty="0" smtClean="0"/>
              <a:t>S</a:t>
            </a:r>
            <a:r>
              <a:rPr lang="en-US" sz="2400" dirty="0" smtClean="0"/>
              <a:t>tatic (STM) vs. </a:t>
            </a:r>
            <a:r>
              <a:rPr lang="en-US" sz="2400" u="sng" dirty="0" smtClean="0"/>
              <a:t>D</a:t>
            </a:r>
            <a:r>
              <a:rPr lang="en-US" sz="2400" dirty="0" smtClean="0"/>
              <a:t>ynamic (DTM)</a:t>
            </a: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Generative </a:t>
            </a:r>
            <a:r>
              <a:rPr lang="en-US" sz="2400" dirty="0"/>
              <a:t>Model Concepts</a:t>
            </a:r>
            <a:endParaRPr lang="en-US" sz="2400" i="1" dirty="0"/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Using Time in DTM</a:t>
            </a:r>
          </a:p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400" u="sng" dirty="0" smtClean="0"/>
              <a:t>H</a:t>
            </a:r>
            <a:r>
              <a:rPr lang="en-US" sz="2400" dirty="0" smtClean="0"/>
              <a:t>eterogeneous </a:t>
            </a:r>
            <a:r>
              <a:rPr lang="en-US" sz="2400" u="sng" dirty="0" smtClean="0"/>
              <a:t>I</a:t>
            </a:r>
            <a:r>
              <a:rPr lang="en-US" sz="2400" dirty="0" smtClean="0"/>
              <a:t>nformation </a:t>
            </a:r>
            <a:r>
              <a:rPr lang="en-US" sz="2400" u="sng" dirty="0" smtClean="0"/>
              <a:t>N</a:t>
            </a:r>
            <a:r>
              <a:rPr lang="en-US" sz="2400" dirty="0" smtClean="0"/>
              <a:t>etwork </a:t>
            </a:r>
            <a:r>
              <a:rPr lang="en-US" sz="2400" u="sng" dirty="0" smtClean="0"/>
              <a:t>A</a:t>
            </a:r>
            <a:r>
              <a:rPr lang="en-US" sz="2400" dirty="0" smtClean="0"/>
              <a:t>nalysis (HINA)</a:t>
            </a:r>
          </a:p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400" dirty="0" smtClean="0"/>
              <a:t>From Link Analysis to Link-Augmented DTM</a:t>
            </a: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>
                <a:solidFill>
                  <a:srgbClr val="C00000"/>
                </a:solidFill>
              </a:rPr>
              <a:t>Community Detection: Gibson </a:t>
            </a:r>
            <a:r>
              <a:rPr lang="en-US" sz="2400" i="1" dirty="0" smtClean="0">
                <a:solidFill>
                  <a:srgbClr val="C00000"/>
                </a:solidFill>
              </a:rPr>
              <a:t>et al.</a:t>
            </a:r>
            <a:r>
              <a:rPr lang="en-US" sz="2400" dirty="0" smtClean="0">
                <a:solidFill>
                  <a:srgbClr val="C00000"/>
                </a:solidFill>
              </a:rPr>
              <a:t>, Lu &amp; </a:t>
            </a:r>
            <a:r>
              <a:rPr lang="en-US" sz="2400" dirty="0" err="1" smtClean="0">
                <a:solidFill>
                  <a:srgbClr val="C00000"/>
                </a:solidFill>
              </a:rPr>
              <a:t>Getoor</a:t>
            </a:r>
            <a:endParaRPr lang="en-US" sz="2400" i="1" dirty="0" smtClean="0">
              <a:solidFill>
                <a:srgbClr val="C00000"/>
              </a:solidFill>
            </a:endParaRP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From </a:t>
            </a:r>
            <a:r>
              <a:rPr lang="en-US" sz="2400" i="1" dirty="0" err="1" smtClean="0"/>
              <a:t>RankClus</a:t>
            </a:r>
            <a:r>
              <a:rPr lang="en-US" sz="2400" dirty="0" smtClean="0"/>
              <a:t> to </a:t>
            </a:r>
            <a:r>
              <a:rPr lang="en-US" sz="2400" i="1" dirty="0" err="1" smtClean="0"/>
              <a:t>NetClus</a:t>
            </a:r>
            <a:r>
              <a:rPr lang="en-US" sz="2400" dirty="0" smtClean="0"/>
              <a:t>: Sun </a:t>
            </a:r>
            <a:r>
              <a:rPr lang="en-US" sz="2400" i="1" dirty="0" smtClean="0"/>
              <a:t>et al.</a:t>
            </a: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i="1" dirty="0" err="1" smtClean="0"/>
              <a:t>LIMTopic</a:t>
            </a:r>
            <a:r>
              <a:rPr lang="en-US" sz="2400" dirty="0" smtClean="0"/>
              <a:t> (</a:t>
            </a:r>
            <a:r>
              <a:rPr lang="en-US" sz="2400" dirty="0" err="1" smtClean="0"/>
              <a:t>Duan</a:t>
            </a:r>
            <a:r>
              <a:rPr lang="en-US" sz="2400" dirty="0" smtClean="0"/>
              <a:t> </a:t>
            </a:r>
            <a:r>
              <a:rPr lang="en-US" sz="2400" i="1" dirty="0" smtClean="0"/>
              <a:t>et al.</a:t>
            </a:r>
            <a:r>
              <a:rPr lang="en-US" sz="2400" dirty="0" smtClean="0"/>
              <a:t>) &amp; Other Approaches</a:t>
            </a:r>
            <a:endParaRPr lang="en-US" sz="240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914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38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1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Link Descriptions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1127029"/>
            <a:ext cx="7826375" cy="4587971"/>
            <a:chOff x="0" y="898525"/>
            <a:chExt cx="8893175" cy="5213350"/>
          </a:xfrm>
        </p:grpSpPr>
        <p:sp>
          <p:nvSpPr>
            <p:cNvPr id="328706" name="Text Box 2"/>
            <p:cNvSpPr txBox="1">
              <a:spLocks noChangeAspect="1" noChangeArrowheads="1"/>
            </p:cNvSpPr>
            <p:nvPr/>
          </p:nvSpPr>
          <p:spPr bwMode="auto">
            <a:xfrm>
              <a:off x="4189413" y="3141663"/>
              <a:ext cx="477837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latin typeface="Comic Sans MS" panose="030F0702030302020204" pitchFamily="66" charset="0"/>
                </a:rPr>
                <a:t>X</a:t>
              </a:r>
            </a:p>
          </p:txBody>
        </p:sp>
        <p:sp>
          <p:nvSpPr>
            <p:cNvPr id="328707" name="Oval 3"/>
            <p:cNvSpPr>
              <a:spLocks noChangeAspect="1" noChangeArrowheads="1"/>
            </p:cNvSpPr>
            <p:nvPr/>
          </p:nvSpPr>
          <p:spPr bwMode="auto">
            <a:xfrm>
              <a:off x="4064000" y="3067050"/>
              <a:ext cx="727075" cy="7286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28708" name="AutoShape 4"/>
            <p:cNvCxnSpPr>
              <a:cxnSpLocks noChangeAspect="1" noChangeShapeType="1"/>
              <a:endCxn id="328707" idx="7"/>
            </p:cNvCxnSpPr>
            <p:nvPr/>
          </p:nvCxnSpPr>
          <p:spPr bwMode="auto">
            <a:xfrm flipH="1">
              <a:off x="4684713" y="2720975"/>
              <a:ext cx="1187450" cy="45243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709" name="AutoShape 5"/>
            <p:cNvCxnSpPr>
              <a:cxnSpLocks noChangeAspect="1" noChangeShapeType="1"/>
              <a:endCxn id="328707" idx="4"/>
            </p:cNvCxnSpPr>
            <p:nvPr/>
          </p:nvCxnSpPr>
          <p:spPr bwMode="auto">
            <a:xfrm flipH="1" flipV="1">
              <a:off x="4427538" y="3795713"/>
              <a:ext cx="363537" cy="9699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710" name="AutoShape 6"/>
            <p:cNvCxnSpPr>
              <a:cxnSpLocks noChangeAspect="1" noChangeShapeType="1"/>
            </p:cNvCxnSpPr>
            <p:nvPr/>
          </p:nvCxnSpPr>
          <p:spPr bwMode="auto">
            <a:xfrm>
              <a:off x="5154613" y="5129213"/>
              <a:ext cx="976312" cy="2460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711" name="AutoShape 7"/>
            <p:cNvCxnSpPr>
              <a:cxnSpLocks noChangeAspect="1" noChangeShapeType="1"/>
              <a:endCxn id="328707" idx="6"/>
            </p:cNvCxnSpPr>
            <p:nvPr/>
          </p:nvCxnSpPr>
          <p:spPr bwMode="auto">
            <a:xfrm flipH="1">
              <a:off x="4791075" y="3311525"/>
              <a:ext cx="1233488" cy="1206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712" name="AutoShape 8"/>
            <p:cNvCxnSpPr>
              <a:cxnSpLocks noChangeAspect="1" noChangeShapeType="1"/>
              <a:endCxn id="328707" idx="5"/>
            </p:cNvCxnSpPr>
            <p:nvPr/>
          </p:nvCxnSpPr>
          <p:spPr bwMode="auto">
            <a:xfrm flipH="1" flipV="1">
              <a:off x="4684713" y="3689350"/>
              <a:ext cx="1335087" cy="4857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713" name="AutoShape 9"/>
            <p:cNvCxnSpPr>
              <a:cxnSpLocks noChangeAspect="1" noChangeShapeType="1"/>
            </p:cNvCxnSpPr>
            <p:nvPr/>
          </p:nvCxnSpPr>
          <p:spPr bwMode="auto">
            <a:xfrm flipH="1">
              <a:off x="2865438" y="2111375"/>
              <a:ext cx="941387" cy="5762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714" name="AutoShape 10"/>
            <p:cNvCxnSpPr>
              <a:cxnSpLocks noChangeAspect="1" noChangeShapeType="1"/>
              <a:endCxn id="328707" idx="0"/>
            </p:cNvCxnSpPr>
            <p:nvPr/>
          </p:nvCxnSpPr>
          <p:spPr bwMode="auto">
            <a:xfrm>
              <a:off x="4064000" y="2217738"/>
              <a:ext cx="363538" cy="8493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8716" name="Oval 12"/>
            <p:cNvSpPr>
              <a:spLocks noChangeArrowheads="1"/>
            </p:cNvSpPr>
            <p:nvPr/>
          </p:nvSpPr>
          <p:spPr bwMode="auto">
            <a:xfrm>
              <a:off x="2057400" y="898525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328717" name="Oval 13"/>
            <p:cNvSpPr>
              <a:spLocks noChangeArrowheads="1"/>
            </p:cNvSpPr>
            <p:nvPr/>
          </p:nvSpPr>
          <p:spPr bwMode="auto">
            <a:xfrm>
              <a:off x="2514600" y="898525"/>
              <a:ext cx="304800" cy="304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328718" name="Oval 14"/>
            <p:cNvSpPr>
              <a:spLocks noChangeArrowheads="1"/>
            </p:cNvSpPr>
            <p:nvPr/>
          </p:nvSpPr>
          <p:spPr bwMode="auto">
            <a:xfrm>
              <a:off x="2971800" y="898525"/>
              <a:ext cx="304800" cy="3048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328719" name="Text Box 15"/>
            <p:cNvSpPr txBox="1">
              <a:spLocks noChangeArrowheads="1"/>
            </p:cNvSpPr>
            <p:nvPr/>
          </p:nvSpPr>
          <p:spPr bwMode="auto">
            <a:xfrm>
              <a:off x="609600" y="898525"/>
              <a:ext cx="17526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Comic Sans MS" panose="030F0702030302020204" pitchFamily="66" charset="0"/>
                </a:rPr>
                <a:t>Categories</a:t>
              </a:r>
            </a:p>
          </p:txBody>
        </p:sp>
        <p:sp>
          <p:nvSpPr>
            <p:cNvPr id="328720" name="Oval 16"/>
            <p:cNvSpPr>
              <a:spLocks noChangeAspect="1" noChangeArrowheads="1"/>
            </p:cNvSpPr>
            <p:nvPr/>
          </p:nvSpPr>
          <p:spPr bwMode="auto">
            <a:xfrm>
              <a:off x="6130925" y="5011738"/>
              <a:ext cx="727075" cy="7270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21" name="Oval 17"/>
            <p:cNvSpPr>
              <a:spLocks noChangeAspect="1" noChangeArrowheads="1"/>
            </p:cNvSpPr>
            <p:nvPr/>
          </p:nvSpPr>
          <p:spPr bwMode="auto">
            <a:xfrm>
              <a:off x="4427538" y="4765675"/>
              <a:ext cx="727075" cy="7286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22" name="Oval 18"/>
            <p:cNvSpPr>
              <a:spLocks noChangeAspect="1" noChangeArrowheads="1"/>
            </p:cNvSpPr>
            <p:nvPr/>
          </p:nvSpPr>
          <p:spPr bwMode="auto">
            <a:xfrm>
              <a:off x="2365375" y="3613150"/>
              <a:ext cx="728663" cy="7286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23" name="Oval 19"/>
            <p:cNvSpPr>
              <a:spLocks noChangeAspect="1" noChangeArrowheads="1"/>
            </p:cNvSpPr>
            <p:nvPr/>
          </p:nvSpPr>
          <p:spPr bwMode="auto">
            <a:xfrm>
              <a:off x="2244725" y="2582863"/>
              <a:ext cx="727075" cy="7270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24" name="Oval 20"/>
            <p:cNvSpPr>
              <a:spLocks noChangeAspect="1" noChangeArrowheads="1"/>
            </p:cNvSpPr>
            <p:nvPr/>
          </p:nvSpPr>
          <p:spPr bwMode="auto">
            <a:xfrm>
              <a:off x="6019800" y="3810000"/>
              <a:ext cx="727075" cy="7286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25" name="Oval 21"/>
            <p:cNvSpPr>
              <a:spLocks noChangeAspect="1" noChangeArrowheads="1"/>
            </p:cNvSpPr>
            <p:nvPr/>
          </p:nvSpPr>
          <p:spPr bwMode="auto">
            <a:xfrm>
              <a:off x="6024563" y="2946400"/>
              <a:ext cx="727075" cy="7270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26" name="Oval 22"/>
            <p:cNvSpPr>
              <a:spLocks noChangeAspect="1" noChangeArrowheads="1"/>
            </p:cNvSpPr>
            <p:nvPr/>
          </p:nvSpPr>
          <p:spPr bwMode="auto">
            <a:xfrm>
              <a:off x="5765800" y="2100263"/>
              <a:ext cx="728663" cy="7270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27" name="Oval 23"/>
            <p:cNvSpPr>
              <a:spLocks noChangeAspect="1" noChangeArrowheads="1"/>
            </p:cNvSpPr>
            <p:nvPr/>
          </p:nvSpPr>
          <p:spPr bwMode="auto">
            <a:xfrm>
              <a:off x="3700463" y="1490663"/>
              <a:ext cx="727075" cy="7270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28" name="Oval 24"/>
            <p:cNvSpPr>
              <a:spLocks noChangeAspect="1" noChangeArrowheads="1"/>
            </p:cNvSpPr>
            <p:nvPr/>
          </p:nvSpPr>
          <p:spPr bwMode="auto">
            <a:xfrm>
              <a:off x="6130925" y="5011738"/>
              <a:ext cx="727075" cy="727075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29" name="Oval 25"/>
            <p:cNvSpPr>
              <a:spLocks noChangeAspect="1" noChangeArrowheads="1"/>
            </p:cNvSpPr>
            <p:nvPr/>
          </p:nvSpPr>
          <p:spPr bwMode="auto">
            <a:xfrm>
              <a:off x="4427538" y="4765675"/>
              <a:ext cx="727075" cy="728663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30" name="Oval 26"/>
            <p:cNvSpPr>
              <a:spLocks noChangeAspect="1" noChangeArrowheads="1"/>
            </p:cNvSpPr>
            <p:nvPr/>
          </p:nvSpPr>
          <p:spPr bwMode="auto">
            <a:xfrm>
              <a:off x="3124200" y="4343400"/>
              <a:ext cx="727075" cy="728663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31" name="Oval 27"/>
            <p:cNvSpPr>
              <a:spLocks noChangeAspect="1" noChangeArrowheads="1"/>
            </p:cNvSpPr>
            <p:nvPr/>
          </p:nvSpPr>
          <p:spPr bwMode="auto">
            <a:xfrm>
              <a:off x="2365375" y="3613150"/>
              <a:ext cx="728663" cy="728663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32" name="Oval 28"/>
            <p:cNvSpPr>
              <a:spLocks noChangeAspect="1" noChangeArrowheads="1"/>
            </p:cNvSpPr>
            <p:nvPr/>
          </p:nvSpPr>
          <p:spPr bwMode="auto">
            <a:xfrm>
              <a:off x="2244725" y="2582863"/>
              <a:ext cx="727075" cy="727075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33" name="Oval 29"/>
            <p:cNvSpPr>
              <a:spLocks noChangeAspect="1" noChangeArrowheads="1"/>
            </p:cNvSpPr>
            <p:nvPr/>
          </p:nvSpPr>
          <p:spPr bwMode="auto">
            <a:xfrm>
              <a:off x="6019800" y="3810000"/>
              <a:ext cx="727075" cy="728663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34" name="Oval 30"/>
            <p:cNvSpPr>
              <a:spLocks noChangeAspect="1" noChangeArrowheads="1"/>
            </p:cNvSpPr>
            <p:nvPr/>
          </p:nvSpPr>
          <p:spPr bwMode="auto">
            <a:xfrm>
              <a:off x="6024563" y="2946400"/>
              <a:ext cx="727075" cy="727075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35" name="Oval 31"/>
            <p:cNvSpPr>
              <a:spLocks noChangeAspect="1" noChangeArrowheads="1"/>
            </p:cNvSpPr>
            <p:nvPr/>
          </p:nvSpPr>
          <p:spPr bwMode="auto">
            <a:xfrm>
              <a:off x="5765800" y="2100263"/>
              <a:ext cx="728663" cy="727075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36" name="Oval 32"/>
            <p:cNvSpPr>
              <a:spLocks noChangeAspect="1" noChangeArrowheads="1"/>
            </p:cNvSpPr>
            <p:nvPr/>
          </p:nvSpPr>
          <p:spPr bwMode="auto">
            <a:xfrm>
              <a:off x="3700463" y="1490663"/>
              <a:ext cx="727075" cy="727075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37" name="Text Box 33"/>
            <p:cNvSpPr txBox="1">
              <a:spLocks noChangeArrowheads="1"/>
            </p:cNvSpPr>
            <p:nvPr/>
          </p:nvSpPr>
          <p:spPr bwMode="auto">
            <a:xfrm>
              <a:off x="6019800" y="914400"/>
              <a:ext cx="15875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mic Sans MS" panose="030F0702030302020204" pitchFamily="66" charset="0"/>
                </a:rPr>
                <a:t>In-Links(X)</a:t>
              </a:r>
              <a:endParaRPr lang="en-US" altLang="en-US" sz="2000">
                <a:latin typeface="Comic Sans MS" panose="030F0702030302020204" pitchFamily="66" charset="0"/>
              </a:endParaRPr>
            </a:p>
          </p:txBody>
        </p:sp>
        <p:sp>
          <p:nvSpPr>
            <p:cNvPr id="328738" name="Text Box 34"/>
            <p:cNvSpPr txBox="1">
              <a:spLocks noChangeArrowheads="1"/>
            </p:cNvSpPr>
            <p:nvPr/>
          </p:nvSpPr>
          <p:spPr bwMode="auto">
            <a:xfrm>
              <a:off x="0" y="1371600"/>
              <a:ext cx="17700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mic Sans MS" panose="030F0702030302020204" pitchFamily="66" charset="0"/>
                </a:rPr>
                <a:t>Out-Links(X)</a:t>
              </a:r>
              <a:endParaRPr lang="en-US" altLang="en-US" sz="2000">
                <a:latin typeface="Comic Sans MS" panose="030F0702030302020204" pitchFamily="66" charset="0"/>
              </a:endParaRPr>
            </a:p>
          </p:txBody>
        </p:sp>
        <p:grpSp>
          <p:nvGrpSpPr>
            <p:cNvPr id="328739" name="Group 35"/>
            <p:cNvGrpSpPr>
              <a:grpSpLocks/>
            </p:cNvGrpSpPr>
            <p:nvPr/>
          </p:nvGrpSpPr>
          <p:grpSpPr bwMode="auto">
            <a:xfrm>
              <a:off x="6804025" y="1300163"/>
              <a:ext cx="1282700" cy="396875"/>
              <a:chOff x="4088" y="1104"/>
              <a:chExt cx="808" cy="250"/>
            </a:xfrm>
          </p:grpSpPr>
          <p:sp>
            <p:nvSpPr>
              <p:cNvPr id="328740" name="Text Box 36"/>
              <p:cNvSpPr txBox="1">
                <a:spLocks noChangeArrowheads="1"/>
              </p:cNvSpPr>
              <p:nvPr/>
            </p:nvSpPr>
            <p:spPr bwMode="auto">
              <a:xfrm>
                <a:off x="4088" y="1104"/>
                <a:ext cx="64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1">
                    <a:latin typeface="Comic Sans MS" panose="030F0702030302020204" pitchFamily="66" charset="0"/>
                  </a:rPr>
                  <a:t>mode: </a:t>
                </a:r>
                <a:endParaRPr lang="en-US" altLang="en-US" sz="20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28741" name="Oval 37"/>
              <p:cNvSpPr>
                <a:spLocks noChangeArrowheads="1"/>
              </p:cNvSpPr>
              <p:nvPr/>
            </p:nvSpPr>
            <p:spPr bwMode="auto">
              <a:xfrm>
                <a:off x="4704" y="1104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 baseline="-250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28742" name="Group 38"/>
            <p:cNvGrpSpPr>
              <a:grpSpLocks/>
            </p:cNvGrpSpPr>
            <p:nvPr/>
          </p:nvGrpSpPr>
          <p:grpSpPr bwMode="auto">
            <a:xfrm>
              <a:off x="228600" y="1828800"/>
              <a:ext cx="1282700" cy="396875"/>
              <a:chOff x="288" y="2496"/>
              <a:chExt cx="808" cy="250"/>
            </a:xfrm>
          </p:grpSpPr>
          <p:sp>
            <p:nvSpPr>
              <p:cNvPr id="328743" name="Text Box 39"/>
              <p:cNvSpPr txBox="1">
                <a:spLocks noChangeArrowheads="1"/>
              </p:cNvSpPr>
              <p:nvPr/>
            </p:nvSpPr>
            <p:spPr bwMode="auto">
              <a:xfrm>
                <a:off x="288" y="2496"/>
                <a:ext cx="64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1">
                    <a:latin typeface="Comic Sans MS" panose="030F0702030302020204" pitchFamily="66" charset="0"/>
                  </a:rPr>
                  <a:t>mode: </a:t>
                </a:r>
                <a:endParaRPr lang="en-US" altLang="en-US" sz="20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28744" name="Oval 40"/>
              <p:cNvSpPr>
                <a:spLocks noChangeArrowheads="1"/>
              </p:cNvSpPr>
              <p:nvPr/>
            </p:nvSpPr>
            <p:spPr bwMode="auto">
              <a:xfrm>
                <a:off x="904" y="2496"/>
                <a:ext cx="192" cy="192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 baseline="-250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28745" name="Text Box 41"/>
            <p:cNvSpPr txBox="1">
              <a:spLocks noChangeArrowheads="1"/>
            </p:cNvSpPr>
            <p:nvPr/>
          </p:nvSpPr>
          <p:spPr bwMode="auto">
            <a:xfrm>
              <a:off x="142875" y="4495800"/>
              <a:ext cx="9159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mic Sans MS" panose="030F0702030302020204" pitchFamily="66" charset="0"/>
                </a:rPr>
                <a:t>CO(X)</a:t>
              </a:r>
              <a:endParaRPr lang="en-US" altLang="en-US" sz="2000">
                <a:latin typeface="Comic Sans MS" panose="030F0702030302020204" pitchFamily="66" charset="0"/>
              </a:endParaRPr>
            </a:p>
          </p:txBody>
        </p:sp>
        <p:sp>
          <p:nvSpPr>
            <p:cNvPr id="328746" name="Text Box 42"/>
            <p:cNvSpPr txBox="1">
              <a:spLocks noChangeArrowheads="1"/>
            </p:cNvSpPr>
            <p:nvPr/>
          </p:nvSpPr>
          <p:spPr bwMode="auto">
            <a:xfrm>
              <a:off x="6804025" y="1665288"/>
              <a:ext cx="20351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mic Sans MS" panose="030F0702030302020204" pitchFamily="66" charset="0"/>
                </a:rPr>
                <a:t>binary: (1,1,1)</a:t>
              </a:r>
            </a:p>
          </p:txBody>
        </p:sp>
        <p:sp>
          <p:nvSpPr>
            <p:cNvPr id="328747" name="Text Box 43"/>
            <p:cNvSpPr txBox="1">
              <a:spLocks noChangeArrowheads="1"/>
            </p:cNvSpPr>
            <p:nvPr/>
          </p:nvSpPr>
          <p:spPr bwMode="auto">
            <a:xfrm>
              <a:off x="228600" y="5334000"/>
              <a:ext cx="20351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mic Sans MS" panose="030F0702030302020204" pitchFamily="66" charset="0"/>
                </a:rPr>
                <a:t>binary: (1,1,0)</a:t>
              </a:r>
            </a:p>
          </p:txBody>
        </p:sp>
        <p:sp>
          <p:nvSpPr>
            <p:cNvPr id="328748" name="Text Box 44"/>
            <p:cNvSpPr txBox="1">
              <a:spLocks noChangeArrowheads="1"/>
            </p:cNvSpPr>
            <p:nvPr/>
          </p:nvSpPr>
          <p:spPr bwMode="auto">
            <a:xfrm>
              <a:off x="228600" y="2286000"/>
              <a:ext cx="20351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mic Sans MS" panose="030F0702030302020204" pitchFamily="66" charset="0"/>
                </a:rPr>
                <a:t>binary: (1,1,0)</a:t>
              </a:r>
            </a:p>
          </p:txBody>
        </p:sp>
        <p:sp>
          <p:nvSpPr>
            <p:cNvPr id="328749" name="Text Box 45"/>
            <p:cNvSpPr txBox="1">
              <a:spLocks noChangeArrowheads="1"/>
            </p:cNvSpPr>
            <p:nvPr/>
          </p:nvSpPr>
          <p:spPr bwMode="auto">
            <a:xfrm>
              <a:off x="228600" y="2743200"/>
              <a:ext cx="19240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mic Sans MS" panose="030F0702030302020204" pitchFamily="66" charset="0"/>
                </a:rPr>
                <a:t>count: (1,2,0)</a:t>
              </a:r>
            </a:p>
          </p:txBody>
        </p:sp>
        <p:sp>
          <p:nvSpPr>
            <p:cNvPr id="328750" name="Text Box 46"/>
            <p:cNvSpPr txBox="1">
              <a:spLocks noChangeArrowheads="1"/>
            </p:cNvSpPr>
            <p:nvPr/>
          </p:nvSpPr>
          <p:spPr bwMode="auto">
            <a:xfrm>
              <a:off x="228600" y="5715000"/>
              <a:ext cx="19240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mic Sans MS" panose="030F0702030302020204" pitchFamily="66" charset="0"/>
                </a:rPr>
                <a:t>count: (2,1,0)</a:t>
              </a:r>
            </a:p>
          </p:txBody>
        </p:sp>
        <p:sp>
          <p:nvSpPr>
            <p:cNvPr id="328751" name="Oval 47"/>
            <p:cNvSpPr>
              <a:spLocks noChangeAspect="1" noChangeArrowheads="1"/>
            </p:cNvSpPr>
            <p:nvPr/>
          </p:nvSpPr>
          <p:spPr bwMode="auto">
            <a:xfrm>
              <a:off x="1143000" y="3581400"/>
              <a:ext cx="728663" cy="728663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28752" name="AutoShape 48"/>
            <p:cNvCxnSpPr>
              <a:cxnSpLocks noChangeAspect="1" noChangeShapeType="1"/>
              <a:stCxn id="328751" idx="6"/>
              <a:endCxn id="328731" idx="2"/>
            </p:cNvCxnSpPr>
            <p:nvPr/>
          </p:nvCxnSpPr>
          <p:spPr bwMode="auto">
            <a:xfrm>
              <a:off x="1871663" y="3946525"/>
              <a:ext cx="493712" cy="317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753" name="AutoShape 49"/>
            <p:cNvCxnSpPr>
              <a:cxnSpLocks noChangeAspect="1" noChangeShapeType="1"/>
              <a:stCxn id="328730" idx="1"/>
              <a:endCxn id="328731" idx="5"/>
            </p:cNvCxnSpPr>
            <p:nvPr/>
          </p:nvCxnSpPr>
          <p:spPr bwMode="auto">
            <a:xfrm flipH="1" flipV="1">
              <a:off x="2987675" y="4235450"/>
              <a:ext cx="242888" cy="2143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28754" name="Group 50"/>
            <p:cNvGrpSpPr>
              <a:grpSpLocks/>
            </p:cNvGrpSpPr>
            <p:nvPr/>
          </p:nvGrpSpPr>
          <p:grpSpPr bwMode="auto">
            <a:xfrm>
              <a:off x="6858000" y="4937125"/>
              <a:ext cx="1282700" cy="396875"/>
              <a:chOff x="4088" y="1104"/>
              <a:chExt cx="808" cy="250"/>
            </a:xfrm>
          </p:grpSpPr>
          <p:sp>
            <p:nvSpPr>
              <p:cNvPr id="328755" name="Text Box 51"/>
              <p:cNvSpPr txBox="1">
                <a:spLocks noChangeArrowheads="1"/>
              </p:cNvSpPr>
              <p:nvPr/>
            </p:nvSpPr>
            <p:spPr bwMode="auto">
              <a:xfrm>
                <a:off x="4088" y="1104"/>
                <a:ext cx="64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1">
                    <a:latin typeface="Comic Sans MS" panose="030F0702030302020204" pitchFamily="66" charset="0"/>
                  </a:rPr>
                  <a:t>mode: </a:t>
                </a:r>
                <a:endParaRPr lang="en-US" altLang="en-US" sz="20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28756" name="Oval 52"/>
              <p:cNvSpPr>
                <a:spLocks noChangeArrowheads="1"/>
              </p:cNvSpPr>
              <p:nvPr/>
            </p:nvSpPr>
            <p:spPr bwMode="auto">
              <a:xfrm>
                <a:off x="4704" y="1104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 baseline="-250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28757" name="Text Box 53"/>
            <p:cNvSpPr txBox="1">
              <a:spLocks noChangeArrowheads="1"/>
            </p:cNvSpPr>
            <p:nvPr/>
          </p:nvSpPr>
          <p:spPr bwMode="auto">
            <a:xfrm>
              <a:off x="6772275" y="4495800"/>
              <a:ext cx="8509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mic Sans MS" panose="030F0702030302020204" pitchFamily="66" charset="0"/>
                </a:rPr>
                <a:t>CI(X)</a:t>
              </a:r>
              <a:endParaRPr lang="en-US" altLang="en-US" sz="2000">
                <a:latin typeface="Comic Sans MS" panose="030F0702030302020204" pitchFamily="66" charset="0"/>
              </a:endParaRPr>
            </a:p>
          </p:txBody>
        </p:sp>
        <p:sp>
          <p:nvSpPr>
            <p:cNvPr id="328758" name="Text Box 54"/>
            <p:cNvSpPr txBox="1">
              <a:spLocks noChangeArrowheads="1"/>
            </p:cNvSpPr>
            <p:nvPr/>
          </p:nvSpPr>
          <p:spPr bwMode="auto">
            <a:xfrm>
              <a:off x="6858000" y="5334000"/>
              <a:ext cx="20351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mic Sans MS" panose="030F0702030302020204" pitchFamily="66" charset="0"/>
                </a:rPr>
                <a:t>binary: (1,0,0)</a:t>
              </a:r>
            </a:p>
          </p:txBody>
        </p:sp>
        <p:sp>
          <p:nvSpPr>
            <p:cNvPr id="328759" name="Text Box 55"/>
            <p:cNvSpPr txBox="1">
              <a:spLocks noChangeArrowheads="1"/>
            </p:cNvSpPr>
            <p:nvPr/>
          </p:nvSpPr>
          <p:spPr bwMode="auto">
            <a:xfrm>
              <a:off x="6858000" y="5715000"/>
              <a:ext cx="19240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mic Sans MS" panose="030F0702030302020204" pitchFamily="66" charset="0"/>
                </a:rPr>
                <a:t>count: (2,0,0)</a:t>
              </a:r>
            </a:p>
          </p:txBody>
        </p:sp>
        <p:grpSp>
          <p:nvGrpSpPr>
            <p:cNvPr id="328760" name="Group 56"/>
            <p:cNvGrpSpPr>
              <a:grpSpLocks/>
            </p:cNvGrpSpPr>
            <p:nvPr/>
          </p:nvGrpSpPr>
          <p:grpSpPr bwMode="auto">
            <a:xfrm>
              <a:off x="304800" y="4876800"/>
              <a:ext cx="1282700" cy="396875"/>
              <a:chOff x="288" y="2496"/>
              <a:chExt cx="808" cy="250"/>
            </a:xfrm>
          </p:grpSpPr>
          <p:sp>
            <p:nvSpPr>
              <p:cNvPr id="328761" name="Text Box 57"/>
              <p:cNvSpPr txBox="1">
                <a:spLocks noChangeArrowheads="1"/>
              </p:cNvSpPr>
              <p:nvPr/>
            </p:nvSpPr>
            <p:spPr bwMode="auto">
              <a:xfrm>
                <a:off x="288" y="2496"/>
                <a:ext cx="64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1" dirty="0">
                    <a:latin typeface="Comic Sans MS" panose="030F0702030302020204" pitchFamily="66" charset="0"/>
                  </a:rPr>
                  <a:t>mode: </a:t>
                </a:r>
                <a:endParaRPr lang="en-US" altLang="en-US" sz="20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28762" name="Oval 58"/>
              <p:cNvSpPr>
                <a:spLocks noChangeArrowheads="1"/>
              </p:cNvSpPr>
              <p:nvPr/>
            </p:nvSpPr>
            <p:spPr bwMode="auto">
              <a:xfrm>
                <a:off x="904" y="2496"/>
                <a:ext cx="192" cy="192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 baseline="-250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28763" name="Group 59"/>
            <p:cNvGrpSpPr>
              <a:grpSpLocks/>
            </p:cNvGrpSpPr>
            <p:nvPr/>
          </p:nvGrpSpPr>
          <p:grpSpPr bwMode="auto">
            <a:xfrm>
              <a:off x="2992438" y="2971800"/>
              <a:ext cx="1198562" cy="1503363"/>
              <a:chOff x="1968" y="1952"/>
              <a:chExt cx="755" cy="947"/>
            </a:xfrm>
          </p:grpSpPr>
          <p:cxnSp>
            <p:nvCxnSpPr>
              <p:cNvPr id="328764" name="AutoShape 60"/>
              <p:cNvCxnSpPr>
                <a:cxnSpLocks noChangeAspect="1" noChangeShapeType="1"/>
              </p:cNvCxnSpPr>
              <p:nvPr/>
            </p:nvCxnSpPr>
            <p:spPr bwMode="auto">
              <a:xfrm flipH="1" flipV="1">
                <a:off x="1968" y="1952"/>
                <a:ext cx="755" cy="143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8765" name="AutoShape 61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1978" y="2258"/>
                <a:ext cx="678" cy="181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8766" name="AutoShape 62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2455" y="2420"/>
                <a:ext cx="268" cy="47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28767" name="Text Box 63"/>
            <p:cNvSpPr txBox="1">
              <a:spLocks noChangeArrowheads="1"/>
            </p:cNvSpPr>
            <p:nvPr/>
          </p:nvSpPr>
          <p:spPr bwMode="auto">
            <a:xfrm>
              <a:off x="6804025" y="2046288"/>
              <a:ext cx="19240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mic Sans MS" panose="030F0702030302020204" pitchFamily="66" charset="0"/>
                </a:rPr>
                <a:t>count: (3,1,1)</a:t>
              </a:r>
            </a:p>
          </p:txBody>
        </p:sp>
      </p:grpSp>
      <p:sp>
        <p:nvSpPr>
          <p:cNvPr id="68" name="Content Placeholder 2"/>
          <p:cNvSpPr txBox="1">
            <a:spLocks/>
          </p:cNvSpPr>
          <p:nvPr/>
        </p:nvSpPr>
        <p:spPr bwMode="auto">
          <a:xfrm>
            <a:off x="506853" y="5865531"/>
            <a:ext cx="4484247" cy="34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­"/>
              <a:defRPr sz="2800">
                <a:solidFill>
                  <a:srgbClr val="5B0DA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ð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u"/>
              <a:defRPr sz="1400">
                <a:solidFill>
                  <a:srgbClr val="5B0DAA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600" kern="0" dirty="0" err="1" smtClean="0">
                <a:solidFill>
                  <a:srgbClr val="00B050"/>
                </a:solidFill>
                <a:cs typeface="MS PGothic" panose="020B0600070205080204" pitchFamily="34" charset="-128"/>
              </a:rPr>
              <a:t>Getoor</a:t>
            </a:r>
            <a:r>
              <a:rPr lang="en-US" altLang="en-US" sz="1600" kern="0" dirty="0" smtClean="0">
                <a:solidFill>
                  <a:srgbClr val="00B050"/>
                </a:solidFill>
                <a:cs typeface="MS PGothic" panose="020B0600070205080204" pitchFamily="34" charset="-128"/>
              </a:rPr>
              <a:t>, Bhattacharya, Lu, &amp; Sen (MRDM 2004)</a:t>
            </a:r>
            <a:endParaRPr lang="en-US" altLang="en-US" sz="1600" b="1" kern="0" dirty="0" smtClean="0">
              <a:solidFill>
                <a:srgbClr val="00B050"/>
              </a:solidFill>
              <a:cs typeface="MS PGothic" panose="020B0600070205080204" pitchFamily="34" charset="-128"/>
            </a:endParaRPr>
          </a:p>
          <a:p>
            <a:pPr marL="0" indent="-273050"/>
            <a:endParaRPr lang="en-US" altLang="en-US" b="1" kern="0" dirty="0" smtClean="0">
              <a:solidFill>
                <a:srgbClr val="00B050"/>
              </a:solidFill>
              <a:cs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33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E947-3563-4385-B019-4F81337FA37E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685800"/>
          </a:xfrm>
        </p:spPr>
        <p:txBody>
          <a:bodyPr/>
          <a:lstStyle/>
          <a:p>
            <a:r>
              <a:rPr lang="en-US" altLang="en-US" dirty="0"/>
              <a:t>Predictive Model for Classification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229600" cy="5294313"/>
          </a:xfrm>
        </p:spPr>
        <p:txBody>
          <a:bodyPr/>
          <a:lstStyle/>
          <a:p>
            <a:r>
              <a:rPr lang="en-US" altLang="en-US" sz="2400"/>
              <a:t>A structured logistic regression</a:t>
            </a:r>
          </a:p>
          <a:p>
            <a:pPr lvl="1"/>
            <a:r>
              <a:rPr lang="en-US" altLang="en-US" sz="2000"/>
              <a:t>Compute P(c | OA(X)) and P(c | LD(X)) separately using separate logistic regression models</a:t>
            </a:r>
          </a:p>
          <a:p>
            <a:pPr lvl="1"/>
            <a:endParaRPr lang="en-US" altLang="en-US" sz="2000"/>
          </a:p>
          <a:p>
            <a:pPr lvl="1"/>
            <a:endParaRPr lang="en-US" altLang="en-US" sz="2000"/>
          </a:p>
          <a:p>
            <a:pPr lvl="1"/>
            <a:endParaRPr lang="en-US" altLang="en-US" sz="2000"/>
          </a:p>
          <a:p>
            <a:pPr lvl="1"/>
            <a:r>
              <a:rPr lang="en-US" altLang="en-US" sz="2000"/>
              <a:t>where OA(X) are the object attributes and LD</a:t>
            </a:r>
            <a:r>
              <a:rPr lang="en-US" altLang="en-US" sz="2000" baseline="-25000"/>
              <a:t>f</a:t>
            </a:r>
            <a:r>
              <a:rPr lang="en-US" altLang="en-US" sz="2000"/>
              <a:t>(X) are the link features</a:t>
            </a:r>
          </a:p>
          <a:p>
            <a:pPr lvl="2">
              <a:buFontTx/>
              <a:buNone/>
            </a:pPr>
            <a:endParaRPr lang="en-US" altLang="en-US" sz="1800"/>
          </a:p>
        </p:txBody>
      </p:sp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2057400" y="2286000"/>
          <a:ext cx="54102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4" imgW="3288960" imgH="444240" progId="Equation.3">
                  <p:embed/>
                </p:oleObj>
              </mc:Choice>
              <mc:Fallback>
                <p:oleObj name="Equation" r:id="rId4" imgW="3288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86000"/>
                        <a:ext cx="54102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6853" y="5865531"/>
            <a:ext cx="4484247" cy="34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­"/>
              <a:defRPr sz="2800">
                <a:solidFill>
                  <a:srgbClr val="5B0DA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ð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u"/>
              <a:defRPr sz="1400">
                <a:solidFill>
                  <a:srgbClr val="5B0DAA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600" kern="0" dirty="0" err="1" smtClean="0">
                <a:solidFill>
                  <a:srgbClr val="00B050"/>
                </a:solidFill>
                <a:cs typeface="MS PGothic" panose="020B0600070205080204" pitchFamily="34" charset="-128"/>
              </a:rPr>
              <a:t>Getoor</a:t>
            </a:r>
            <a:r>
              <a:rPr lang="en-US" altLang="en-US" sz="1600" kern="0" dirty="0" smtClean="0">
                <a:solidFill>
                  <a:srgbClr val="00B050"/>
                </a:solidFill>
                <a:cs typeface="MS PGothic" panose="020B0600070205080204" pitchFamily="34" charset="-128"/>
              </a:rPr>
              <a:t>, Bhattacharya, Lu, &amp; Sen (MRDM 2004)</a:t>
            </a:r>
            <a:endParaRPr lang="en-US" altLang="en-US" sz="1600" b="1" kern="0" dirty="0" smtClean="0">
              <a:solidFill>
                <a:srgbClr val="00B050"/>
              </a:solidFill>
              <a:cs typeface="MS PGothic" panose="020B0600070205080204" pitchFamily="34" charset="-128"/>
            </a:endParaRPr>
          </a:p>
          <a:p>
            <a:pPr marL="0" indent="-273050"/>
            <a:endParaRPr lang="en-US" altLang="en-US" b="1" kern="0" dirty="0" smtClean="0">
              <a:solidFill>
                <a:srgbClr val="00B050"/>
              </a:solidFill>
              <a:cs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40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fld id="{9859CD46-1E53-4AE3-9AE3-BF0D9623F795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52400"/>
            <a:ext cx="8458200" cy="685800"/>
          </a:xfrm>
        </p:spPr>
        <p:txBody>
          <a:bodyPr/>
          <a:lstStyle/>
          <a:p>
            <a:r>
              <a:rPr lang="en-US" altLang="en-US"/>
              <a:t>Prediction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1250"/>
            <a:ext cx="8229600" cy="641350"/>
          </a:xfrm>
        </p:spPr>
        <p:txBody>
          <a:bodyPr/>
          <a:lstStyle/>
          <a:p>
            <a:r>
              <a:rPr lang="en-US" altLang="en-US" sz="2400"/>
              <a:t>category set {         }</a:t>
            </a:r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5638800" y="27432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P</a:t>
            </a:r>
            <a:r>
              <a:rPr lang="en-US" altLang="en-US" sz="240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  <a:endParaRPr lang="en-US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4876800" y="41148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P</a:t>
            </a:r>
            <a:r>
              <a:rPr lang="en-US" altLang="en-US" sz="240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  <a:endParaRPr lang="en-US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2819400" y="38862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P</a:t>
            </a:r>
            <a:r>
              <a:rPr lang="en-US" altLang="en-US" sz="240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endParaRPr lang="en-US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6023" name="Oval 7"/>
          <p:cNvSpPr>
            <a:spLocks noChangeArrowheads="1"/>
          </p:cNvSpPr>
          <p:nvPr/>
        </p:nvSpPr>
        <p:spPr bwMode="auto">
          <a:xfrm>
            <a:off x="2743200" y="23622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P</a:t>
            </a:r>
            <a:r>
              <a:rPr lang="en-US" altLang="en-US" sz="240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  <a:endParaRPr lang="en-US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6024" name="Oval 8"/>
          <p:cNvSpPr>
            <a:spLocks noChangeArrowheads="1"/>
          </p:cNvSpPr>
          <p:nvPr/>
        </p:nvSpPr>
        <p:spPr bwMode="auto">
          <a:xfrm>
            <a:off x="4191000" y="16002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P</a:t>
            </a:r>
            <a:r>
              <a:rPr lang="en-US" altLang="en-US" sz="240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 flipH="1">
            <a:off x="3124200" y="2133600"/>
            <a:ext cx="114300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6" name="Oval 10"/>
          <p:cNvSpPr>
            <a:spLocks noChangeArrowheads="1"/>
          </p:cNvSpPr>
          <p:nvPr/>
        </p:nvSpPr>
        <p:spPr bwMode="auto">
          <a:xfrm>
            <a:off x="5638800" y="27432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P</a:t>
            </a:r>
            <a:r>
              <a:rPr lang="en-US" altLang="en-US" sz="240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6027" name="Oval 11"/>
          <p:cNvSpPr>
            <a:spLocks noChangeArrowheads="1"/>
          </p:cNvSpPr>
          <p:nvPr/>
        </p:nvSpPr>
        <p:spPr bwMode="auto">
          <a:xfrm>
            <a:off x="4876800" y="4114800"/>
            <a:ext cx="685800" cy="6858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P</a:t>
            </a:r>
            <a:r>
              <a:rPr lang="en-US" altLang="en-US" sz="240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6028" name="Oval 12"/>
          <p:cNvSpPr>
            <a:spLocks noChangeArrowheads="1"/>
          </p:cNvSpPr>
          <p:nvPr/>
        </p:nvSpPr>
        <p:spPr bwMode="auto">
          <a:xfrm>
            <a:off x="2819400" y="3886200"/>
            <a:ext cx="685800" cy="6858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P</a:t>
            </a:r>
            <a:r>
              <a:rPr lang="en-US" altLang="en-US" sz="240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86029" name="Oval 13"/>
          <p:cNvSpPr>
            <a:spLocks noChangeArrowheads="1"/>
          </p:cNvSpPr>
          <p:nvPr/>
        </p:nvSpPr>
        <p:spPr bwMode="auto">
          <a:xfrm>
            <a:off x="2743200" y="2362200"/>
            <a:ext cx="685800" cy="685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P</a:t>
            </a:r>
            <a:r>
              <a:rPr lang="en-US" altLang="en-US" sz="240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6030" name="Oval 14"/>
          <p:cNvSpPr>
            <a:spLocks noChangeArrowheads="1"/>
          </p:cNvSpPr>
          <p:nvPr/>
        </p:nvSpPr>
        <p:spPr bwMode="auto">
          <a:xfrm>
            <a:off x="4191000" y="16002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P</a:t>
            </a:r>
            <a:r>
              <a:rPr lang="en-US" altLang="en-US" sz="240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990600" y="51816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rgbClr val="FF3300"/>
              </a:buClr>
            </a:pPr>
            <a:r>
              <a:rPr lang="en-US" altLang="en-US" sz="2400">
                <a:latin typeface="Comic Sans MS" panose="030F0702030302020204" pitchFamily="66" charset="0"/>
              </a:rPr>
              <a:t>Step 1: Bootstrap using object attributes only</a:t>
            </a:r>
          </a:p>
        </p:txBody>
      </p:sp>
      <p:sp>
        <p:nvSpPr>
          <p:cNvPr id="86032" name="AutoShape 16"/>
          <p:cNvSpPr>
            <a:spLocks noChangeArrowheads="1"/>
          </p:cNvSpPr>
          <p:nvPr/>
        </p:nvSpPr>
        <p:spPr bwMode="auto">
          <a:xfrm>
            <a:off x="2286000" y="4191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3" name="AutoShape 17"/>
          <p:cNvSpPr>
            <a:spLocks noChangeArrowheads="1"/>
          </p:cNvSpPr>
          <p:nvPr/>
        </p:nvSpPr>
        <p:spPr bwMode="auto">
          <a:xfrm>
            <a:off x="2209800" y="2590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AutoShape 18"/>
          <p:cNvSpPr>
            <a:spLocks noChangeArrowheads="1"/>
          </p:cNvSpPr>
          <p:nvPr/>
        </p:nvSpPr>
        <p:spPr bwMode="auto">
          <a:xfrm>
            <a:off x="3657600" y="1676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5" name="AutoShape 19"/>
          <p:cNvSpPr>
            <a:spLocks noChangeArrowheads="1"/>
          </p:cNvSpPr>
          <p:nvPr/>
        </p:nvSpPr>
        <p:spPr bwMode="auto">
          <a:xfrm>
            <a:off x="6477000" y="29718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6" name="AutoShape 20"/>
          <p:cNvSpPr>
            <a:spLocks noChangeArrowheads="1"/>
          </p:cNvSpPr>
          <p:nvPr/>
        </p:nvSpPr>
        <p:spPr bwMode="auto">
          <a:xfrm>
            <a:off x="5715000" y="44196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7" name="Oval 21"/>
          <p:cNvSpPr>
            <a:spLocks noChangeArrowheads="1"/>
          </p:cNvSpPr>
          <p:nvPr/>
        </p:nvSpPr>
        <p:spPr bwMode="auto">
          <a:xfrm>
            <a:off x="2895600" y="126365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aseline="-25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38" name="Oval 22"/>
          <p:cNvSpPr>
            <a:spLocks noChangeArrowheads="1"/>
          </p:cNvSpPr>
          <p:nvPr/>
        </p:nvSpPr>
        <p:spPr bwMode="auto">
          <a:xfrm>
            <a:off x="3200400" y="1263650"/>
            <a:ext cx="228600" cy="2286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aseline="-25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39" name="Oval 23"/>
          <p:cNvSpPr>
            <a:spLocks noChangeArrowheads="1"/>
          </p:cNvSpPr>
          <p:nvPr/>
        </p:nvSpPr>
        <p:spPr bwMode="auto">
          <a:xfrm>
            <a:off x="3505200" y="1263650"/>
            <a:ext cx="228600" cy="2286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aseline="-25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86040" name="AutoShape 24"/>
          <p:cNvCxnSpPr>
            <a:cxnSpLocks noChangeShapeType="1"/>
            <a:stCxn id="86023" idx="4"/>
            <a:endCxn id="86022" idx="0"/>
          </p:cNvCxnSpPr>
          <p:nvPr/>
        </p:nvCxnSpPr>
        <p:spPr bwMode="auto">
          <a:xfrm>
            <a:off x="3086100" y="3048000"/>
            <a:ext cx="76200" cy="8382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041" name="AutoShape 25"/>
          <p:cNvCxnSpPr>
            <a:cxnSpLocks noChangeShapeType="1"/>
            <a:stCxn id="86023" idx="5"/>
            <a:endCxn id="86021" idx="1"/>
          </p:cNvCxnSpPr>
          <p:nvPr/>
        </p:nvCxnSpPr>
        <p:spPr bwMode="auto">
          <a:xfrm>
            <a:off x="3328988" y="2947988"/>
            <a:ext cx="1647825" cy="126682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042" name="AutoShape 26"/>
          <p:cNvCxnSpPr>
            <a:cxnSpLocks noChangeShapeType="1"/>
            <a:stCxn id="86022" idx="7"/>
            <a:endCxn id="86020" idx="2"/>
          </p:cNvCxnSpPr>
          <p:nvPr/>
        </p:nvCxnSpPr>
        <p:spPr bwMode="auto">
          <a:xfrm flipV="1">
            <a:off x="3405188" y="3086100"/>
            <a:ext cx="2233612" cy="90011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043" name="AutoShape 27"/>
          <p:cNvCxnSpPr>
            <a:cxnSpLocks noChangeShapeType="1"/>
            <a:stCxn id="86022" idx="6"/>
            <a:endCxn id="86021" idx="2"/>
          </p:cNvCxnSpPr>
          <p:nvPr/>
        </p:nvCxnSpPr>
        <p:spPr bwMode="auto">
          <a:xfrm>
            <a:off x="3505200" y="4229100"/>
            <a:ext cx="1371600" cy="2286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044" name="AutoShape 28"/>
          <p:cNvCxnSpPr>
            <a:cxnSpLocks noChangeShapeType="1"/>
            <a:stCxn id="86024" idx="4"/>
            <a:endCxn id="86021" idx="0"/>
          </p:cNvCxnSpPr>
          <p:nvPr/>
        </p:nvCxnSpPr>
        <p:spPr bwMode="auto">
          <a:xfrm>
            <a:off x="4533900" y="2286000"/>
            <a:ext cx="685800" cy="18288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045" name="AutoShape 29"/>
          <p:cNvCxnSpPr>
            <a:cxnSpLocks noChangeShapeType="1"/>
            <a:stCxn id="86020" idx="4"/>
            <a:endCxn id="86021" idx="7"/>
          </p:cNvCxnSpPr>
          <p:nvPr/>
        </p:nvCxnSpPr>
        <p:spPr bwMode="auto">
          <a:xfrm flipH="1">
            <a:off x="5462588" y="3429000"/>
            <a:ext cx="519112" cy="78581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046" name="AutoShape 30"/>
          <p:cNvCxnSpPr>
            <a:cxnSpLocks noChangeShapeType="1"/>
            <a:stCxn id="86024" idx="5"/>
            <a:endCxn id="86020" idx="1"/>
          </p:cNvCxnSpPr>
          <p:nvPr/>
        </p:nvCxnSpPr>
        <p:spPr bwMode="auto">
          <a:xfrm>
            <a:off x="4776788" y="2185988"/>
            <a:ext cx="962025" cy="65722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506853" y="5865531"/>
            <a:ext cx="4484247" cy="34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­"/>
              <a:defRPr sz="2800">
                <a:solidFill>
                  <a:srgbClr val="5B0DA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ð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u"/>
              <a:defRPr sz="1400">
                <a:solidFill>
                  <a:srgbClr val="5B0DAA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600" kern="0" dirty="0" err="1" smtClean="0">
                <a:solidFill>
                  <a:srgbClr val="00B050"/>
                </a:solidFill>
                <a:cs typeface="MS PGothic" panose="020B0600070205080204" pitchFamily="34" charset="-128"/>
              </a:rPr>
              <a:t>Getoor</a:t>
            </a:r>
            <a:r>
              <a:rPr lang="en-US" altLang="en-US" sz="1600" kern="0" dirty="0" smtClean="0">
                <a:solidFill>
                  <a:srgbClr val="00B050"/>
                </a:solidFill>
                <a:cs typeface="MS PGothic" panose="020B0600070205080204" pitchFamily="34" charset="-128"/>
              </a:rPr>
              <a:t>, Bhattacharya, Lu, &amp; Sen (MRDM 2004)</a:t>
            </a:r>
            <a:endParaRPr lang="en-US" altLang="en-US" sz="1600" b="1" kern="0" dirty="0" smtClean="0">
              <a:solidFill>
                <a:srgbClr val="00B050"/>
              </a:solidFill>
              <a:cs typeface="MS PGothic" panose="020B0600070205080204" pitchFamily="34" charset="-128"/>
            </a:endParaRPr>
          </a:p>
          <a:p>
            <a:pPr marL="0" indent="-273050"/>
            <a:endParaRPr lang="en-US" altLang="en-US" b="1" kern="0" dirty="0" smtClean="0">
              <a:solidFill>
                <a:srgbClr val="00B050"/>
              </a:solidFill>
              <a:cs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098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6" grpId="0" animBg="1" autoUpdateAnimBg="0"/>
      <p:bldP spid="86027" grpId="0" animBg="1" autoUpdateAnimBg="0"/>
      <p:bldP spid="86028" grpId="0" animBg="1" autoUpdateAnimBg="0"/>
      <p:bldP spid="86029" grpId="0" animBg="1" autoUpdateAnimBg="0"/>
      <p:bldP spid="86030" grpId="0" animBg="1" autoUpdateAnimBg="0"/>
      <p:bldP spid="86032" grpId="0" animBg="1"/>
      <p:bldP spid="86033" grpId="0" animBg="1"/>
      <p:bldP spid="86034" grpId="0" animBg="1"/>
      <p:bldP spid="86035" grpId="0" animBg="1"/>
      <p:bldP spid="860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685800" y="1143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400" u="sng" dirty="0" smtClean="0"/>
              <a:t>T</a:t>
            </a:r>
            <a:r>
              <a:rPr lang="en-US" sz="2400" dirty="0" smtClean="0"/>
              <a:t>opic </a:t>
            </a:r>
            <a:r>
              <a:rPr lang="en-US" sz="2400" u="sng" dirty="0" smtClean="0"/>
              <a:t>M</a:t>
            </a:r>
            <a:r>
              <a:rPr lang="en-US" sz="2400" dirty="0" smtClean="0"/>
              <a:t>odeling: </a:t>
            </a:r>
            <a:r>
              <a:rPr lang="en-US" sz="2400" u="sng" dirty="0" smtClean="0"/>
              <a:t>S</a:t>
            </a:r>
            <a:r>
              <a:rPr lang="en-US" sz="2400" dirty="0" smtClean="0"/>
              <a:t>tatic (STM) vs. </a:t>
            </a:r>
            <a:r>
              <a:rPr lang="en-US" sz="2400" u="sng" dirty="0" smtClean="0"/>
              <a:t>D</a:t>
            </a:r>
            <a:r>
              <a:rPr lang="en-US" sz="2400" dirty="0" smtClean="0"/>
              <a:t>ynamic (DTM)</a:t>
            </a: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Generative </a:t>
            </a:r>
            <a:r>
              <a:rPr lang="en-US" sz="2400" dirty="0"/>
              <a:t>Model Concepts</a:t>
            </a:r>
            <a:endParaRPr lang="en-US" sz="2400" i="1" dirty="0"/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Using Time in DTM</a:t>
            </a:r>
          </a:p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400" u="sng" dirty="0" smtClean="0"/>
              <a:t>H</a:t>
            </a:r>
            <a:r>
              <a:rPr lang="en-US" sz="2400" dirty="0" smtClean="0"/>
              <a:t>eterogeneous </a:t>
            </a:r>
            <a:r>
              <a:rPr lang="en-US" sz="2400" u="sng" dirty="0" smtClean="0"/>
              <a:t>I</a:t>
            </a:r>
            <a:r>
              <a:rPr lang="en-US" sz="2400" dirty="0" smtClean="0"/>
              <a:t>nformation </a:t>
            </a:r>
            <a:r>
              <a:rPr lang="en-US" sz="2400" u="sng" dirty="0" smtClean="0"/>
              <a:t>N</a:t>
            </a:r>
            <a:r>
              <a:rPr lang="en-US" sz="2400" dirty="0" smtClean="0"/>
              <a:t>etwork </a:t>
            </a:r>
            <a:r>
              <a:rPr lang="en-US" sz="2400" u="sng" dirty="0" smtClean="0"/>
              <a:t>A</a:t>
            </a:r>
            <a:r>
              <a:rPr lang="en-US" sz="2400" dirty="0" smtClean="0"/>
              <a:t>nalysis (HINA)</a:t>
            </a:r>
          </a:p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400" dirty="0" smtClean="0"/>
              <a:t>From Link Analysis to Link-Augmented DTM</a:t>
            </a: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Community Detection: Gibson </a:t>
            </a:r>
            <a:r>
              <a:rPr lang="en-US" sz="2400" i="1" dirty="0" smtClean="0"/>
              <a:t>et al.</a:t>
            </a:r>
            <a:r>
              <a:rPr lang="en-US" sz="2400" dirty="0" smtClean="0"/>
              <a:t>, Lu &amp; </a:t>
            </a:r>
            <a:r>
              <a:rPr lang="en-US" sz="2400" dirty="0" err="1" smtClean="0"/>
              <a:t>Getoor</a:t>
            </a:r>
            <a:endParaRPr lang="en-US" sz="2400" i="1" dirty="0" smtClean="0"/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>
                <a:solidFill>
                  <a:srgbClr val="C00000"/>
                </a:solidFill>
              </a:rPr>
              <a:t>From </a:t>
            </a:r>
            <a:r>
              <a:rPr lang="en-US" sz="2400" i="1" dirty="0" err="1" smtClean="0">
                <a:solidFill>
                  <a:srgbClr val="C00000"/>
                </a:solidFill>
              </a:rPr>
              <a:t>RankClus</a:t>
            </a:r>
            <a:r>
              <a:rPr lang="en-US" sz="2400" dirty="0" smtClean="0">
                <a:solidFill>
                  <a:srgbClr val="C00000"/>
                </a:solidFill>
              </a:rPr>
              <a:t> to </a:t>
            </a:r>
            <a:r>
              <a:rPr lang="en-US" sz="2400" i="1" dirty="0" err="1" smtClean="0">
                <a:solidFill>
                  <a:srgbClr val="C00000"/>
                </a:solidFill>
              </a:rPr>
              <a:t>NetClus</a:t>
            </a:r>
            <a:r>
              <a:rPr lang="en-US" sz="2400" dirty="0" smtClean="0">
                <a:solidFill>
                  <a:srgbClr val="C00000"/>
                </a:solidFill>
              </a:rPr>
              <a:t>: Sun </a:t>
            </a:r>
            <a:r>
              <a:rPr lang="en-US" sz="2400" i="1" dirty="0" smtClean="0">
                <a:solidFill>
                  <a:srgbClr val="C00000"/>
                </a:solidFill>
              </a:rPr>
              <a:t>et al.</a:t>
            </a: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i="1" dirty="0" err="1" smtClean="0"/>
              <a:t>LIMTopic</a:t>
            </a:r>
            <a:r>
              <a:rPr lang="en-US" sz="2400" dirty="0" smtClean="0"/>
              <a:t> (</a:t>
            </a:r>
            <a:r>
              <a:rPr lang="en-US" sz="2400" dirty="0" err="1" smtClean="0"/>
              <a:t>Duan</a:t>
            </a:r>
            <a:r>
              <a:rPr lang="en-US" sz="2400" dirty="0" smtClean="0"/>
              <a:t> </a:t>
            </a:r>
            <a:r>
              <a:rPr lang="en-US" sz="2400" i="1" dirty="0" smtClean="0"/>
              <a:t>et al.</a:t>
            </a:r>
            <a:r>
              <a:rPr lang="en-US" sz="2400" dirty="0" smtClean="0"/>
              <a:t>) &amp; Other Approaches</a:t>
            </a:r>
            <a:endParaRPr lang="en-US" sz="240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914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375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581900" cy="685800"/>
          </a:xfrm>
        </p:spPr>
        <p:txBody>
          <a:bodyPr/>
          <a:lstStyle/>
          <a:p>
            <a:r>
              <a:rPr lang="en-US" altLang="en-US" dirty="0" err="1" smtClean="0"/>
              <a:t>NetClus</a:t>
            </a:r>
            <a:r>
              <a:rPr lang="en-US" altLang="en-US" dirty="0" smtClean="0"/>
              <a:t> [1]</a:t>
            </a:r>
            <a:endParaRPr lang="en-US" altLang="en-US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506853" y="5865531"/>
            <a:ext cx="4484247" cy="34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­"/>
              <a:defRPr sz="2800">
                <a:solidFill>
                  <a:srgbClr val="5B0DA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ð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u"/>
              <a:defRPr sz="1400">
                <a:solidFill>
                  <a:srgbClr val="5B0DAA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600" kern="0" dirty="0" smtClean="0">
                <a:solidFill>
                  <a:srgbClr val="FF0000"/>
                </a:solidFill>
                <a:cs typeface="MS PGothic" panose="020B0600070205080204" pitchFamily="34" charset="-128"/>
              </a:rPr>
              <a:t>Gupta, Aggarwal, Han, Sun (ASONAM 2011)</a:t>
            </a:r>
            <a:endParaRPr lang="en-US" altLang="en-US" sz="1600" b="1" kern="0" dirty="0" smtClean="0">
              <a:solidFill>
                <a:srgbClr val="FF0000"/>
              </a:solidFill>
              <a:cs typeface="MS PGothic" panose="020B0600070205080204" pitchFamily="34" charset="-128"/>
            </a:endParaRPr>
          </a:p>
          <a:p>
            <a:pPr marL="0" indent="-273050"/>
            <a:endParaRPr lang="en-US" altLang="en-US" b="1" kern="0" dirty="0" smtClean="0">
              <a:solidFill>
                <a:srgbClr val="00B050"/>
              </a:solidFill>
              <a:cs typeface="MS PGothic" panose="020B0600070205080204" pitchFamily="34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7149" y="106543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Algorithm to perform clustering over heterogeneous network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Performs iterative ranking of clustering of objects.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Probabilistic generative model is used to model probability of generating different objects from </a:t>
            </a:r>
            <a:r>
              <a:rPr lang="en-US" sz="2400" dirty="0"/>
              <a:t>each </a:t>
            </a:r>
            <a:r>
              <a:rPr lang="en-US" sz="2400" dirty="0" smtClean="0"/>
              <a:t>cluster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Maximum </a:t>
            </a:r>
            <a:r>
              <a:rPr lang="en-US" sz="2400" dirty="0"/>
              <a:t>likelihood technique </a:t>
            </a:r>
            <a:r>
              <a:rPr lang="en-US" sz="2400" dirty="0" smtClean="0"/>
              <a:t>used </a:t>
            </a:r>
            <a:r>
              <a:rPr lang="en-US" sz="2400" dirty="0"/>
              <a:t>to </a:t>
            </a:r>
            <a:r>
              <a:rPr lang="en-US" sz="2400" dirty="0" smtClean="0"/>
              <a:t>evaluate posterior </a:t>
            </a:r>
            <a:r>
              <a:rPr lang="en-US" sz="2400" dirty="0"/>
              <a:t>probability of presence of </a:t>
            </a:r>
            <a:r>
              <a:rPr lang="en-US" sz="2400" dirty="0" smtClean="0"/>
              <a:t>object </a:t>
            </a:r>
            <a:r>
              <a:rPr lang="en-US" sz="2400" dirty="0"/>
              <a:t>in </a:t>
            </a:r>
            <a:r>
              <a:rPr lang="en-US" sz="2400" dirty="0" smtClean="0"/>
              <a:t>cluster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61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581900" cy="685800"/>
          </a:xfrm>
        </p:spPr>
        <p:txBody>
          <a:bodyPr/>
          <a:lstStyle/>
          <a:p>
            <a:r>
              <a:rPr lang="en-US" altLang="en-US" dirty="0" err="1" smtClean="0"/>
              <a:t>NetClus</a:t>
            </a:r>
            <a:r>
              <a:rPr lang="en-US" altLang="en-US" dirty="0" smtClean="0"/>
              <a:t> [2]</a:t>
            </a:r>
            <a:endParaRPr lang="en-US" altLang="en-US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506853" y="5865531"/>
            <a:ext cx="4484247" cy="34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­"/>
              <a:defRPr sz="2800">
                <a:solidFill>
                  <a:srgbClr val="5B0DA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ð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u"/>
              <a:defRPr sz="1400">
                <a:solidFill>
                  <a:srgbClr val="5B0DAA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600" kern="0" dirty="0" smtClean="0">
                <a:solidFill>
                  <a:srgbClr val="FF0000"/>
                </a:solidFill>
                <a:cs typeface="MS PGothic" panose="020B0600070205080204" pitchFamily="34" charset="-128"/>
              </a:rPr>
              <a:t>Gupta, Aggarwal, Han, Sun (ASONAM 2011)</a:t>
            </a:r>
            <a:endParaRPr lang="en-US" altLang="en-US" sz="1600" b="1" kern="0" dirty="0" smtClean="0">
              <a:solidFill>
                <a:srgbClr val="FF0000"/>
              </a:solidFill>
              <a:cs typeface="MS PGothic" panose="020B0600070205080204" pitchFamily="34" charset="-128"/>
            </a:endParaRPr>
          </a:p>
          <a:p>
            <a:pPr marL="0" indent="-273050"/>
            <a:endParaRPr lang="en-US" altLang="en-US" b="1" kern="0" dirty="0" smtClean="0">
              <a:solidFill>
                <a:srgbClr val="00B050"/>
              </a:solidFill>
              <a:cs typeface="MS PGothic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71299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Priors: Initialize </a:t>
                </a:r>
                <a:r>
                  <a:rPr lang="en-US" b="1" dirty="0"/>
                  <a:t>prior probabilities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{</m:t>
                        </m:r>
                        <m:r>
                          <a:rPr lang="en-US" b="1" i="1">
                            <a:latin typeface="Cambria Math"/>
                          </a:rPr>
                          <m:t>𝑷</m:t>
                        </m:r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𝒐</m:t>
                        </m:r>
                        <m:r>
                          <a:rPr lang="en-US" b="1" i="1">
                            <a:latin typeface="Cambria Math"/>
                          </a:rPr>
                          <m:t>|</m:t>
                        </m:r>
                        <m:r>
                          <a:rPr lang="en-US" b="1" i="1">
                            <a:latin typeface="Cambria Math"/>
                          </a:rPr>
                          <m:t>𝒄𝒌</m:t>
                        </m:r>
                        <m:r>
                          <a:rPr lang="en-US" b="1" i="1">
                            <a:latin typeface="Cambria Math"/>
                          </a:rPr>
                          <m:t>)}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/>
                          </a:rPr>
                          <m:t>𝑲</m:t>
                        </m:r>
                      </m:sup>
                    </m:sSubSup>
                  </m:oMath>
                </a14:m>
                <a:endParaRPr lang="en-US" b="1" dirty="0"/>
              </a:p>
              <a:p>
                <a:r>
                  <a:rPr lang="en-US" b="1" dirty="0" smtClean="0"/>
                  <a:t>Initialize</a:t>
                </a:r>
                <a:r>
                  <a:rPr lang="en-US" b="1" dirty="0"/>
                  <a:t>: Generate initial net-clusters.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{</m:t>
                        </m:r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</m:sub>
                          <m:sup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sup>
                        </m:sSubSup>
                        <m:r>
                          <a:rPr lang="en-US" b="1" i="1">
                            <a:latin typeface="Cambria Math"/>
                          </a:rPr>
                          <m:t>}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/>
                          </a:rPr>
                          <m:t>𝑲</m:t>
                        </m:r>
                      </m:sup>
                    </m:sSubSup>
                  </m:oMath>
                </a14:m>
                <a:r>
                  <a:rPr lang="en-US" b="1" dirty="0" smtClean="0"/>
                  <a:t> </a:t>
                </a:r>
              </a:p>
              <a:p>
                <a:r>
                  <a:rPr lang="en-US" b="1" dirty="0" smtClean="0"/>
                  <a:t>Rank</a:t>
                </a:r>
                <a:r>
                  <a:rPr lang="en-US" b="1" dirty="0"/>
                  <a:t>: Build probabilistic generative model for each </a:t>
                </a:r>
                <a:r>
                  <a:rPr lang="en-US" b="1" dirty="0" smtClean="0"/>
                  <a:t>net-cluster, i.e</a:t>
                </a:r>
                <a:r>
                  <a:rPr lang="en-US" b="1" dirty="0"/>
                  <a:t>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{</m:t>
                        </m:r>
                        <m:r>
                          <a:rPr lang="en-US" b="1" i="1">
                            <a:latin typeface="Cambria Math"/>
                          </a:rPr>
                          <m:t>𝑷</m:t>
                        </m:r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𝒐</m:t>
                        </m:r>
                        <m:r>
                          <a:rPr lang="en-US" b="1" i="1">
                            <a:latin typeface="Cambria Math"/>
                          </a:rPr>
                          <m:t>|</m:t>
                        </m:r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𝒕</m:t>
                            </m:r>
                          </m:sup>
                        </m:sSubSup>
                        <m:r>
                          <a:rPr lang="en-US" b="1" i="1">
                            <a:latin typeface="Cambria Math"/>
                          </a:rPr>
                          <m:t>)}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/>
                          </a:rPr>
                          <m:t>𝑲</m:t>
                        </m:r>
                      </m:sup>
                    </m:sSubSup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Cluster-target</a:t>
                </a:r>
                <a:r>
                  <a:rPr lang="en-US" b="1" dirty="0"/>
                  <a:t>: Compute </a:t>
                </a:r>
                <a:r>
                  <a:rPr lang="en-US" b="1" dirty="0" smtClean="0"/>
                  <a:t>p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sub>
                      <m:sup>
                        <m:r>
                          <a:rPr lang="en-US" b="1" i="1">
                            <a:latin typeface="Cambria Math"/>
                          </a:rPr>
                          <m:t>𝒕</m:t>
                        </m:r>
                      </m:sup>
                    </m:sSubSup>
                    <m:r>
                      <a:rPr lang="en-US" b="1" i="1" smtClean="0">
                        <a:latin typeface="Cambria Math"/>
                      </a:rPr>
                      <m:t>|</m:t>
                    </m:r>
                    <m:r>
                      <a:rPr lang="en-US" b="1" i="1" smtClean="0">
                        <a:latin typeface="Cambria Math"/>
                      </a:rPr>
                      <m:t>𝒐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 for target objects </a:t>
                </a:r>
                <a:r>
                  <a:rPr lang="en-US" b="1" dirty="0" smtClean="0"/>
                  <a:t>and adjust </a:t>
                </a:r>
                <a:r>
                  <a:rPr lang="en-US" b="1" dirty="0"/>
                  <a:t>their cluster assignments.</a:t>
                </a:r>
              </a:p>
              <a:p>
                <a:r>
                  <a:rPr lang="en-US" b="1" dirty="0" smtClean="0"/>
                  <a:t>Iterate</a:t>
                </a:r>
                <a:r>
                  <a:rPr lang="en-US" b="1" dirty="0"/>
                  <a:t>: Repeat steps 3 and 4 until the clusters don’t </a:t>
                </a:r>
                <a:r>
                  <a:rPr lang="en-US" b="1" dirty="0" smtClean="0"/>
                  <a:t>change significantly</a:t>
                </a:r>
                <a:r>
                  <a:rPr lang="en-US" b="1" dirty="0"/>
                  <a:t>.</a:t>
                </a:r>
              </a:p>
              <a:p>
                <a:r>
                  <a:rPr lang="en-US" b="1" dirty="0" smtClean="0"/>
                  <a:t>Cluster-attribute</a:t>
                </a:r>
                <a:r>
                  <a:rPr lang="en-US" b="1" dirty="0"/>
                  <a:t>: Calculate </a:t>
                </a:r>
                <a:r>
                  <a:rPr lang="en-US" b="1" dirty="0" smtClean="0"/>
                  <a:t>p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1" i="1">
                        <a:latin typeface="Cambria Math"/>
                      </a:rPr>
                      <m:t>|</m:t>
                    </m:r>
                    <m:r>
                      <a:rPr lang="en-US" b="1" i="1">
                        <a:latin typeface="Cambria Math"/>
                      </a:rPr>
                      <m:t>𝒐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 for each attribute </a:t>
                </a:r>
                <a:r>
                  <a:rPr lang="en-US" b="1" dirty="0" smtClean="0"/>
                  <a:t>object in </a:t>
                </a:r>
                <a:r>
                  <a:rPr lang="en-US" b="1" dirty="0"/>
                  <a:t>each net-cluster.</a:t>
                </a:r>
              </a:p>
              <a:p>
                <a:r>
                  <a:rPr lang="en-US" b="1" dirty="0"/>
                  <a:t>R</a:t>
                </a:r>
                <a:r>
                  <a:rPr lang="en-US" b="1" dirty="0" smtClean="0"/>
                  <a:t>eturn </a:t>
                </a:r>
                <a:r>
                  <a:rPr lang="en-US" b="1" dirty="0"/>
                  <a:t>p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sub>
                      <m:sup>
                        <m:r>
                          <a:rPr lang="en-US" b="1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1" i="1">
                        <a:latin typeface="Cambria Math"/>
                      </a:rPr>
                      <m:t>|</m:t>
                    </m:r>
                    <m:r>
                      <a:rPr lang="en-US" b="1" i="1">
                        <a:latin typeface="Cambria Math"/>
                      </a:rPr>
                      <m:t>𝒐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71299"/>
                <a:ext cx="8229600" cy="4525963"/>
              </a:xfrm>
              <a:blipFill rotWithShape="0">
                <a:blip r:embed="rId3"/>
                <a:stretch>
                  <a:fillRect l="-667" t="-404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8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581900" cy="685800"/>
          </a:xfrm>
        </p:spPr>
        <p:txBody>
          <a:bodyPr/>
          <a:lstStyle/>
          <a:p>
            <a:r>
              <a:rPr lang="en-US" altLang="en-US" dirty="0" smtClean="0"/>
              <a:t>Using </a:t>
            </a:r>
            <a:r>
              <a:rPr lang="en-US" altLang="en-US" dirty="0" err="1" smtClean="0"/>
              <a:t>NetClus</a:t>
            </a:r>
            <a:endParaRPr lang="en-US" altLang="en-US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66800"/>
            <a:ext cx="7696200" cy="458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506853" y="5865531"/>
            <a:ext cx="4484247" cy="34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­"/>
              <a:defRPr sz="2800">
                <a:solidFill>
                  <a:srgbClr val="5B0DA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ð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u"/>
              <a:defRPr sz="1400">
                <a:solidFill>
                  <a:srgbClr val="5B0DAA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600" kern="0" dirty="0" smtClean="0">
                <a:solidFill>
                  <a:srgbClr val="FF0000"/>
                </a:solidFill>
                <a:cs typeface="MS PGothic" panose="020B0600070205080204" pitchFamily="34" charset="-128"/>
              </a:rPr>
              <a:t>Gupta, Aggarwal, Han, Sun (ASONAM 2011)</a:t>
            </a:r>
            <a:endParaRPr lang="en-US" altLang="en-US" sz="1600" b="1" kern="0" dirty="0" smtClean="0">
              <a:solidFill>
                <a:srgbClr val="FF0000"/>
              </a:solidFill>
              <a:cs typeface="MS PGothic" panose="020B0600070205080204" pitchFamily="34" charset="-128"/>
            </a:endParaRPr>
          </a:p>
          <a:p>
            <a:pPr marL="0" indent="-273050"/>
            <a:endParaRPr lang="en-US" altLang="en-US" b="1" kern="0" dirty="0" smtClean="0">
              <a:solidFill>
                <a:srgbClr val="00B050"/>
              </a:solidFill>
              <a:cs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83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143000" y="76200"/>
            <a:ext cx="7391400" cy="914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buClrTx/>
              <a:defRPr/>
            </a:pP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Previous Work [2]:</a:t>
            </a:r>
          </a:p>
          <a:p>
            <a:pPr algn="ctr">
              <a:spcBef>
                <a:spcPct val="0"/>
              </a:spcBef>
              <a:buClrTx/>
              <a:defRPr/>
            </a:pP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Timeline Formation</a:t>
            </a:r>
            <a:endParaRPr lang="en-US" sz="2800" kern="0" dirty="0">
              <a:solidFill>
                <a:srgbClr val="5B0DAA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" y="1189453"/>
            <a:ext cx="69437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5692" y="5940623"/>
            <a:ext cx="148790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Elshamy</a:t>
            </a:r>
            <a:r>
              <a:rPr lang="en-US" dirty="0" smtClean="0">
                <a:solidFill>
                  <a:schemeClr val="accent2"/>
                </a:solidFill>
              </a:rPr>
              <a:t> (2012)</a:t>
            </a:r>
          </a:p>
        </p:txBody>
      </p:sp>
    </p:spTree>
    <p:extLst>
      <p:ext uri="{BB962C8B-B14F-4D97-AF65-F5344CB8AC3E}">
        <p14:creationId xmlns:p14="http://schemas.microsoft.com/office/powerpoint/2010/main" val="220335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581900" cy="685800"/>
          </a:xfrm>
        </p:spPr>
        <p:txBody>
          <a:bodyPr/>
          <a:lstStyle/>
          <a:p>
            <a:r>
              <a:rPr lang="en-US" altLang="en-US" dirty="0" err="1" smtClean="0"/>
              <a:t>NetClus</a:t>
            </a:r>
            <a:r>
              <a:rPr lang="en-US" altLang="en-US" dirty="0" smtClean="0"/>
              <a:t> Results:</a:t>
            </a:r>
            <a:br>
              <a:rPr lang="en-US" altLang="en-US" dirty="0" smtClean="0"/>
            </a:br>
            <a:r>
              <a:rPr lang="en-US" altLang="en-US" dirty="0" smtClean="0"/>
              <a:t>Net Cluster Tree</a:t>
            </a:r>
            <a:endParaRPr lang="en-US" altLang="en-US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506853" y="5865531"/>
            <a:ext cx="4484247" cy="34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­"/>
              <a:defRPr sz="2800">
                <a:solidFill>
                  <a:srgbClr val="5B0DA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ð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u"/>
              <a:defRPr sz="1400">
                <a:solidFill>
                  <a:srgbClr val="5B0DAA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600" kern="0" dirty="0" smtClean="0">
                <a:solidFill>
                  <a:srgbClr val="FF0000"/>
                </a:solidFill>
                <a:cs typeface="MS PGothic" panose="020B0600070205080204" pitchFamily="34" charset="-128"/>
              </a:rPr>
              <a:t>Gupta, Aggarwal, Han, Sun (ASONAM 2011)</a:t>
            </a:r>
            <a:endParaRPr lang="en-US" altLang="en-US" sz="1600" b="1" kern="0" dirty="0" smtClean="0">
              <a:solidFill>
                <a:srgbClr val="FF0000"/>
              </a:solidFill>
              <a:cs typeface="MS PGothic" panose="020B0600070205080204" pitchFamily="34" charset="-128"/>
            </a:endParaRPr>
          </a:p>
          <a:p>
            <a:pPr marL="0" indent="-273050"/>
            <a:endParaRPr lang="en-US" altLang="en-US" b="1" kern="0" dirty="0" smtClean="0">
              <a:solidFill>
                <a:srgbClr val="00B050"/>
              </a:solidFill>
              <a:cs typeface="MS PGothic" panose="020B0600070205080204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19200" y="4141231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09800" y="4141231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21290" y="4141231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4154813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65862" y="4154813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46533" y="41310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0" y="4154813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91200" y="4141231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77000" y="4154813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57450" y="2681764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19537" y="2693431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374822" y="2693431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91832" y="16764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7" idx="3"/>
            <a:endCxn id="14" idx="0"/>
          </p:cNvCxnSpPr>
          <p:nvPr/>
        </p:nvCxnSpPr>
        <p:spPr>
          <a:xfrm flipH="1">
            <a:off x="2724150" y="2131685"/>
            <a:ext cx="545797" cy="550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5"/>
            <a:endCxn id="15" idx="1"/>
          </p:cNvCxnSpPr>
          <p:nvPr/>
        </p:nvCxnSpPr>
        <p:spPr>
          <a:xfrm>
            <a:off x="3647117" y="2131685"/>
            <a:ext cx="350535" cy="6398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6"/>
            <a:endCxn id="16" idx="0"/>
          </p:cNvCxnSpPr>
          <p:nvPr/>
        </p:nvCxnSpPr>
        <p:spPr>
          <a:xfrm>
            <a:off x="3725232" y="1943100"/>
            <a:ext cx="916290" cy="750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3"/>
            <a:endCxn id="5" idx="0"/>
          </p:cNvCxnSpPr>
          <p:nvPr/>
        </p:nvCxnSpPr>
        <p:spPr>
          <a:xfrm flipH="1">
            <a:off x="1485900" y="3137049"/>
            <a:ext cx="1049665" cy="10041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4"/>
            <a:endCxn id="6" idx="0"/>
          </p:cNvCxnSpPr>
          <p:nvPr/>
        </p:nvCxnSpPr>
        <p:spPr>
          <a:xfrm flipH="1">
            <a:off x="2476500" y="3215164"/>
            <a:ext cx="247650" cy="9260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4" idx="4"/>
            <a:endCxn id="7" idx="0"/>
          </p:cNvCxnSpPr>
          <p:nvPr/>
        </p:nvCxnSpPr>
        <p:spPr>
          <a:xfrm>
            <a:off x="2724150" y="3215164"/>
            <a:ext cx="163840" cy="9260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5" idx="3"/>
            <a:endCxn id="8" idx="0"/>
          </p:cNvCxnSpPr>
          <p:nvPr/>
        </p:nvCxnSpPr>
        <p:spPr>
          <a:xfrm flipH="1">
            <a:off x="3771900" y="3148716"/>
            <a:ext cx="225752" cy="1006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4"/>
            <a:endCxn id="9" idx="0"/>
          </p:cNvCxnSpPr>
          <p:nvPr/>
        </p:nvCxnSpPr>
        <p:spPr>
          <a:xfrm>
            <a:off x="4186237" y="3226831"/>
            <a:ext cx="46325" cy="9279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5"/>
            <a:endCxn id="10" idx="0"/>
          </p:cNvCxnSpPr>
          <p:nvPr/>
        </p:nvCxnSpPr>
        <p:spPr>
          <a:xfrm>
            <a:off x="4374822" y="3148716"/>
            <a:ext cx="338411" cy="9822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4"/>
            <a:endCxn id="11" idx="1"/>
          </p:cNvCxnSpPr>
          <p:nvPr/>
        </p:nvCxnSpPr>
        <p:spPr>
          <a:xfrm>
            <a:off x="4641522" y="3226831"/>
            <a:ext cx="770593" cy="1006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6" idx="5"/>
            <a:endCxn id="12" idx="0"/>
          </p:cNvCxnSpPr>
          <p:nvPr/>
        </p:nvCxnSpPr>
        <p:spPr>
          <a:xfrm>
            <a:off x="4830107" y="3148716"/>
            <a:ext cx="1227793" cy="992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6"/>
            <a:endCxn id="13" idx="0"/>
          </p:cNvCxnSpPr>
          <p:nvPr/>
        </p:nvCxnSpPr>
        <p:spPr>
          <a:xfrm>
            <a:off x="4908222" y="2960131"/>
            <a:ext cx="1835478" cy="11946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97652" y="1758434"/>
            <a:ext cx="198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12115" y="2810103"/>
            <a:ext cx="1680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092638" y="4154813"/>
            <a:ext cx="159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3</a:t>
            </a:r>
            <a:endParaRPr lang="en-US" dirty="0"/>
          </a:p>
        </p:txBody>
      </p:sp>
      <p:sp>
        <p:nvSpPr>
          <p:cNvPr id="33" name="Freeform 32"/>
          <p:cNvSpPr/>
          <p:nvPr/>
        </p:nvSpPr>
        <p:spPr>
          <a:xfrm>
            <a:off x="2543175" y="1912381"/>
            <a:ext cx="2085975" cy="663295"/>
          </a:xfrm>
          <a:custGeom>
            <a:avLst/>
            <a:gdLst>
              <a:gd name="connsiteX0" fmla="*/ 0 w 2085975"/>
              <a:gd name="connsiteY0" fmla="*/ 0 h 663295"/>
              <a:gd name="connsiteX1" fmla="*/ 914400 w 2085975"/>
              <a:gd name="connsiteY1" fmla="*/ 657225 h 663295"/>
              <a:gd name="connsiteX2" fmla="*/ 2085975 w 2085975"/>
              <a:gd name="connsiteY2" fmla="*/ 271463 h 66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5975" h="663295">
                <a:moveTo>
                  <a:pt x="0" y="0"/>
                </a:moveTo>
                <a:cubicBezTo>
                  <a:pt x="283369" y="305990"/>
                  <a:pt x="566738" y="611981"/>
                  <a:pt x="914400" y="657225"/>
                </a:cubicBezTo>
                <a:cubicBezTo>
                  <a:pt x="1262062" y="702469"/>
                  <a:pt x="1674018" y="486966"/>
                  <a:pt x="2085975" y="2714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05873" y="200763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K=3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50976" y="176426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nc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2488976" y="275486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nc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3936776" y="27432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nc</a:t>
            </a:r>
            <a:endParaRPr lang="en-US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4393976" y="27432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nc</a:t>
            </a:r>
            <a:endParaRPr lang="en-US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1219200" y="420266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nc</a:t>
            </a:r>
            <a:endParaRPr 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2209800" y="41910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nc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2743200" y="41910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nc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3505200" y="41910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nc</a:t>
            </a:r>
            <a:endParaRPr lang="en-US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4012976" y="41910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nc</a:t>
            </a:r>
            <a:endParaRPr lang="en-US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4546376" y="41910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nc</a:t>
            </a:r>
            <a:endParaRPr lang="en-US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5308376" y="41910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nc</a:t>
            </a:r>
            <a:endParaRPr lang="en-US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5867400" y="41910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nc</a:t>
            </a:r>
            <a:endParaRPr lang="en-US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6527576" y="41910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nc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2525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685800" y="1143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400" u="sng" dirty="0" smtClean="0"/>
              <a:t>T</a:t>
            </a:r>
            <a:r>
              <a:rPr lang="en-US" sz="2400" dirty="0" smtClean="0"/>
              <a:t>opic </a:t>
            </a:r>
            <a:r>
              <a:rPr lang="en-US" sz="2400" u="sng" dirty="0" smtClean="0"/>
              <a:t>M</a:t>
            </a:r>
            <a:r>
              <a:rPr lang="en-US" sz="2400" dirty="0" smtClean="0"/>
              <a:t>odeling: </a:t>
            </a:r>
            <a:r>
              <a:rPr lang="en-US" sz="2400" u="sng" dirty="0" smtClean="0"/>
              <a:t>S</a:t>
            </a:r>
            <a:r>
              <a:rPr lang="en-US" sz="2400" dirty="0" smtClean="0"/>
              <a:t>tatic (STM) vs. </a:t>
            </a:r>
            <a:r>
              <a:rPr lang="en-US" sz="2400" u="sng" dirty="0" smtClean="0"/>
              <a:t>D</a:t>
            </a:r>
            <a:r>
              <a:rPr lang="en-US" sz="2400" dirty="0" smtClean="0"/>
              <a:t>ynamic (DTM)</a:t>
            </a: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Generative </a:t>
            </a:r>
            <a:r>
              <a:rPr lang="en-US" sz="2400" dirty="0"/>
              <a:t>Model Concepts</a:t>
            </a:r>
            <a:endParaRPr lang="en-US" sz="2400" i="1" dirty="0"/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Using Time in DTM</a:t>
            </a:r>
          </a:p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400" u="sng" dirty="0" smtClean="0"/>
              <a:t>H</a:t>
            </a:r>
            <a:r>
              <a:rPr lang="en-US" sz="2400" dirty="0" smtClean="0"/>
              <a:t>eterogeneous </a:t>
            </a:r>
            <a:r>
              <a:rPr lang="en-US" sz="2400" u="sng" dirty="0" smtClean="0"/>
              <a:t>I</a:t>
            </a:r>
            <a:r>
              <a:rPr lang="en-US" sz="2400" dirty="0" smtClean="0"/>
              <a:t>nformation </a:t>
            </a:r>
            <a:r>
              <a:rPr lang="en-US" sz="2400" u="sng" dirty="0" smtClean="0"/>
              <a:t>N</a:t>
            </a:r>
            <a:r>
              <a:rPr lang="en-US" sz="2400" dirty="0" smtClean="0"/>
              <a:t>etwork </a:t>
            </a:r>
            <a:r>
              <a:rPr lang="en-US" sz="2400" u="sng" dirty="0" smtClean="0"/>
              <a:t>A</a:t>
            </a:r>
            <a:r>
              <a:rPr lang="en-US" sz="2400" dirty="0" smtClean="0"/>
              <a:t>nalysis (HINA)</a:t>
            </a:r>
          </a:p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400" dirty="0" smtClean="0"/>
              <a:t>From Link Analysis to Link-Augmented DTM</a:t>
            </a: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Community Detection: Gibson </a:t>
            </a:r>
            <a:r>
              <a:rPr lang="en-US" sz="2400" i="1" dirty="0" smtClean="0"/>
              <a:t>et al.</a:t>
            </a:r>
            <a:r>
              <a:rPr lang="en-US" sz="2400" dirty="0" smtClean="0"/>
              <a:t>, Lu &amp; </a:t>
            </a:r>
            <a:r>
              <a:rPr lang="en-US" sz="2400" dirty="0" err="1" smtClean="0"/>
              <a:t>Getoor</a:t>
            </a:r>
            <a:endParaRPr lang="en-US" sz="2400" i="1" dirty="0" smtClean="0"/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From </a:t>
            </a:r>
            <a:r>
              <a:rPr lang="en-US" sz="2400" i="1" dirty="0" err="1" smtClean="0"/>
              <a:t>RankClus</a:t>
            </a:r>
            <a:r>
              <a:rPr lang="en-US" sz="2400" dirty="0" smtClean="0"/>
              <a:t> to </a:t>
            </a:r>
            <a:r>
              <a:rPr lang="en-US" sz="2400" i="1" dirty="0" err="1" smtClean="0"/>
              <a:t>NetClus</a:t>
            </a:r>
            <a:r>
              <a:rPr lang="en-US" sz="2400" dirty="0" smtClean="0"/>
              <a:t>: Sun </a:t>
            </a:r>
            <a:r>
              <a:rPr lang="en-US" sz="2400" i="1" dirty="0" smtClean="0"/>
              <a:t>et al.</a:t>
            </a: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i="1" dirty="0" err="1" smtClean="0">
                <a:solidFill>
                  <a:srgbClr val="C00000"/>
                </a:solidFill>
              </a:rPr>
              <a:t>LIMTopic</a:t>
            </a:r>
            <a:r>
              <a:rPr lang="en-US" sz="2400" dirty="0" smtClean="0">
                <a:solidFill>
                  <a:srgbClr val="C00000"/>
                </a:solidFill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</a:rPr>
              <a:t>Duan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</a:rPr>
              <a:t>et al.</a:t>
            </a:r>
            <a:r>
              <a:rPr lang="en-US" sz="2400" dirty="0" smtClean="0">
                <a:solidFill>
                  <a:srgbClr val="C00000"/>
                </a:solidFill>
              </a:rPr>
              <a:t>) &amp; Other Approaches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914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6943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581900" cy="685800"/>
          </a:xfrm>
        </p:spPr>
        <p:txBody>
          <a:bodyPr/>
          <a:lstStyle/>
          <a:p>
            <a:r>
              <a:rPr lang="en-US" altLang="en-US" dirty="0" err="1" smtClean="0"/>
              <a:t>LIMTopic</a:t>
            </a:r>
            <a:r>
              <a:rPr lang="en-US" altLang="en-US" dirty="0"/>
              <a:t> </a:t>
            </a:r>
            <a:r>
              <a:rPr lang="en-US" altLang="en-US" dirty="0" smtClean="0"/>
              <a:t>[1]:</a:t>
            </a:r>
            <a:br>
              <a:rPr lang="en-US" altLang="en-US" dirty="0" smtClean="0"/>
            </a:br>
            <a:r>
              <a:rPr lang="en-US" altLang="en-US" dirty="0" smtClean="0"/>
              <a:t>Document Networks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1143000"/>
            <a:ext cx="8086725" cy="4292653"/>
          </a:xfrm>
          <a:prstGeom prst="rect">
            <a:avLst/>
          </a:prstGeom>
        </p:spPr>
      </p:pic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506853" y="5865531"/>
            <a:ext cx="5360547" cy="34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­"/>
              <a:defRPr sz="2800">
                <a:solidFill>
                  <a:srgbClr val="5B0DA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ð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u"/>
              <a:defRPr sz="1400">
                <a:solidFill>
                  <a:srgbClr val="5B0DAA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600" kern="0" dirty="0" err="1" smtClean="0">
                <a:cs typeface="MS PGothic" panose="020B0600070205080204" pitchFamily="34" charset="-128"/>
              </a:rPr>
              <a:t>Duan</a:t>
            </a:r>
            <a:r>
              <a:rPr lang="en-US" altLang="en-US" sz="1600" kern="0" dirty="0" smtClean="0">
                <a:cs typeface="MS PGothic" panose="020B0600070205080204" pitchFamily="34" charset="-128"/>
              </a:rPr>
              <a:t>, Li, Li, Zhang, </a:t>
            </a:r>
            <a:r>
              <a:rPr lang="en-US" altLang="en-US" sz="1600" kern="0" dirty="0" err="1" smtClean="0">
                <a:cs typeface="MS PGothic" panose="020B0600070205080204" pitchFamily="34" charset="-128"/>
              </a:rPr>
              <a:t>Gu</a:t>
            </a:r>
            <a:r>
              <a:rPr lang="en-US" altLang="en-US" sz="1600" kern="0" dirty="0" smtClean="0">
                <a:cs typeface="MS PGothic" panose="020B0600070205080204" pitchFamily="34" charset="-128"/>
              </a:rPr>
              <a:t>, &amp; Wen (IEEE TKDE 2011)</a:t>
            </a:r>
            <a:endParaRPr lang="en-US" altLang="en-US" sz="1600" b="1" i="1" kern="0" dirty="0" smtClean="0">
              <a:cs typeface="MS PGothic" panose="020B0600070205080204" pitchFamily="34" charset="-128"/>
            </a:endParaRPr>
          </a:p>
          <a:p>
            <a:pPr marL="0" indent="-273050"/>
            <a:endParaRPr lang="en-US" altLang="en-US" b="1" kern="0" dirty="0" smtClean="0">
              <a:cs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4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581900" cy="685800"/>
          </a:xfrm>
        </p:spPr>
        <p:txBody>
          <a:bodyPr/>
          <a:lstStyle/>
          <a:p>
            <a:r>
              <a:rPr lang="en-US" altLang="en-US" dirty="0" err="1" smtClean="0"/>
              <a:t>LIMTopic</a:t>
            </a:r>
            <a:r>
              <a:rPr lang="en-US" altLang="en-US" dirty="0"/>
              <a:t> </a:t>
            </a:r>
            <a:r>
              <a:rPr lang="en-US" altLang="en-US" dirty="0" smtClean="0"/>
              <a:t>[2]:</a:t>
            </a:r>
            <a:br>
              <a:rPr lang="en-US" altLang="en-US" dirty="0" smtClean="0"/>
            </a:br>
            <a:r>
              <a:rPr lang="en-US" altLang="en-US" dirty="0" smtClean="0"/>
              <a:t>PageRank-Like Ranking Algorithms</a:t>
            </a:r>
            <a:endParaRPr lang="en-US" altLang="en-US" dirty="0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506853" y="5865531"/>
            <a:ext cx="5360547" cy="34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­"/>
              <a:defRPr sz="2800">
                <a:solidFill>
                  <a:srgbClr val="5B0DA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ð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u"/>
              <a:defRPr sz="1400">
                <a:solidFill>
                  <a:srgbClr val="5B0DAA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600" kern="0" dirty="0" err="1" smtClean="0">
                <a:cs typeface="MS PGothic" panose="020B0600070205080204" pitchFamily="34" charset="-128"/>
              </a:rPr>
              <a:t>Duan</a:t>
            </a:r>
            <a:r>
              <a:rPr lang="en-US" altLang="en-US" sz="1600" kern="0" dirty="0" smtClean="0">
                <a:cs typeface="MS PGothic" panose="020B0600070205080204" pitchFamily="34" charset="-128"/>
              </a:rPr>
              <a:t>, Li, Li, Zhang, </a:t>
            </a:r>
            <a:r>
              <a:rPr lang="en-US" altLang="en-US" sz="1600" kern="0" dirty="0" err="1" smtClean="0">
                <a:cs typeface="MS PGothic" panose="020B0600070205080204" pitchFamily="34" charset="-128"/>
              </a:rPr>
              <a:t>Gu</a:t>
            </a:r>
            <a:r>
              <a:rPr lang="en-US" altLang="en-US" sz="1600" kern="0" dirty="0" smtClean="0">
                <a:cs typeface="MS PGothic" panose="020B0600070205080204" pitchFamily="34" charset="-128"/>
              </a:rPr>
              <a:t>, &amp; Wen (IEEE TKDE 2011)</a:t>
            </a:r>
            <a:endParaRPr lang="en-US" altLang="en-US" sz="1600" b="1" i="1" kern="0" dirty="0" smtClean="0">
              <a:cs typeface="MS PGothic" panose="020B0600070205080204" pitchFamily="34" charset="-128"/>
            </a:endParaRPr>
          </a:p>
          <a:p>
            <a:pPr marL="0" indent="-273050"/>
            <a:endParaRPr lang="en-US" altLang="en-US" b="1" kern="0" dirty="0" smtClean="0">
              <a:cs typeface="MS PGothic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43000"/>
            <a:ext cx="782734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5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581900" cy="685800"/>
          </a:xfrm>
        </p:spPr>
        <p:txBody>
          <a:bodyPr/>
          <a:lstStyle/>
          <a:p>
            <a:r>
              <a:rPr lang="en-US" altLang="en-US" dirty="0" err="1" smtClean="0"/>
              <a:t>LIMTopic</a:t>
            </a:r>
            <a:r>
              <a:rPr lang="en-US" altLang="en-US" dirty="0"/>
              <a:t> </a:t>
            </a:r>
            <a:r>
              <a:rPr lang="en-US" altLang="en-US" dirty="0" smtClean="0"/>
              <a:t>[3]:</a:t>
            </a:r>
            <a:br>
              <a:rPr lang="en-US" altLang="en-US" dirty="0" smtClean="0"/>
            </a:br>
            <a:r>
              <a:rPr lang="en-US" altLang="en-US" dirty="0" smtClean="0"/>
              <a:t>Link-Augmented STM</a:t>
            </a:r>
            <a:endParaRPr lang="en-US" altLang="en-US" dirty="0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506853" y="5865531"/>
            <a:ext cx="5360547" cy="34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­"/>
              <a:defRPr sz="2800">
                <a:solidFill>
                  <a:srgbClr val="5B0DA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ð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u"/>
              <a:defRPr sz="1400">
                <a:solidFill>
                  <a:srgbClr val="5B0DAA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600" kern="0" dirty="0" err="1" smtClean="0">
                <a:cs typeface="MS PGothic" panose="020B0600070205080204" pitchFamily="34" charset="-128"/>
              </a:rPr>
              <a:t>Duan</a:t>
            </a:r>
            <a:r>
              <a:rPr lang="en-US" altLang="en-US" sz="1600" kern="0" dirty="0" smtClean="0">
                <a:cs typeface="MS PGothic" panose="020B0600070205080204" pitchFamily="34" charset="-128"/>
              </a:rPr>
              <a:t>, Li, Li, Zhang, </a:t>
            </a:r>
            <a:r>
              <a:rPr lang="en-US" altLang="en-US" sz="1600" kern="0" dirty="0" err="1" smtClean="0">
                <a:cs typeface="MS PGothic" panose="020B0600070205080204" pitchFamily="34" charset="-128"/>
              </a:rPr>
              <a:t>Gu</a:t>
            </a:r>
            <a:r>
              <a:rPr lang="en-US" altLang="en-US" sz="1600" kern="0" dirty="0" smtClean="0">
                <a:cs typeface="MS PGothic" panose="020B0600070205080204" pitchFamily="34" charset="-128"/>
              </a:rPr>
              <a:t>, &amp; Wen (IEEE TKDE 2011)</a:t>
            </a:r>
            <a:endParaRPr lang="en-US" altLang="en-US" sz="1600" b="1" i="1" kern="0" dirty="0" smtClean="0">
              <a:cs typeface="MS PGothic" panose="020B0600070205080204" pitchFamily="34" charset="-128"/>
            </a:endParaRPr>
          </a:p>
          <a:p>
            <a:pPr marL="0" indent="-273050"/>
            <a:endParaRPr lang="en-US" altLang="en-US" b="1" kern="0" dirty="0" smtClean="0">
              <a:cs typeface="MS PGothic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47800"/>
            <a:ext cx="830146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0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581900" cy="685800"/>
          </a:xfrm>
        </p:spPr>
        <p:txBody>
          <a:bodyPr/>
          <a:lstStyle/>
          <a:p>
            <a:r>
              <a:rPr lang="en-US" altLang="en-US" dirty="0" err="1" smtClean="0"/>
              <a:t>LIMTopic</a:t>
            </a:r>
            <a:r>
              <a:rPr lang="en-US" altLang="en-US" dirty="0"/>
              <a:t> </a:t>
            </a:r>
            <a:r>
              <a:rPr lang="en-US" altLang="en-US" dirty="0" smtClean="0"/>
              <a:t>[4]:</a:t>
            </a:r>
            <a:br>
              <a:rPr lang="en-US" altLang="en-US" dirty="0" smtClean="0"/>
            </a:br>
            <a:r>
              <a:rPr lang="en-US" altLang="en-US" dirty="0" smtClean="0"/>
              <a:t>Using Link Importance</a:t>
            </a:r>
            <a:endParaRPr lang="en-US" altLang="en-US" dirty="0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506853" y="5865531"/>
            <a:ext cx="5360547" cy="34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­"/>
              <a:defRPr sz="2800">
                <a:solidFill>
                  <a:srgbClr val="5B0DA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ð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u"/>
              <a:defRPr sz="1400">
                <a:solidFill>
                  <a:srgbClr val="5B0DAA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600" kern="0" dirty="0" err="1" smtClean="0">
                <a:cs typeface="MS PGothic" panose="020B0600070205080204" pitchFamily="34" charset="-128"/>
              </a:rPr>
              <a:t>Duan</a:t>
            </a:r>
            <a:r>
              <a:rPr lang="en-US" altLang="en-US" sz="1600" kern="0" dirty="0" smtClean="0">
                <a:cs typeface="MS PGothic" panose="020B0600070205080204" pitchFamily="34" charset="-128"/>
              </a:rPr>
              <a:t>, Li, Li, Zhang, </a:t>
            </a:r>
            <a:r>
              <a:rPr lang="en-US" altLang="en-US" sz="1600" kern="0" dirty="0" err="1" smtClean="0">
                <a:cs typeface="MS PGothic" panose="020B0600070205080204" pitchFamily="34" charset="-128"/>
              </a:rPr>
              <a:t>Gu</a:t>
            </a:r>
            <a:r>
              <a:rPr lang="en-US" altLang="en-US" sz="1600" kern="0" dirty="0" smtClean="0">
                <a:cs typeface="MS PGothic" panose="020B0600070205080204" pitchFamily="34" charset="-128"/>
              </a:rPr>
              <a:t>, &amp; Wen (IEEE TKDE 2011)</a:t>
            </a:r>
            <a:endParaRPr lang="en-US" altLang="en-US" sz="1600" b="1" i="1" kern="0" dirty="0" smtClean="0">
              <a:cs typeface="MS PGothic" panose="020B0600070205080204" pitchFamily="34" charset="-128"/>
            </a:endParaRPr>
          </a:p>
          <a:p>
            <a:pPr marL="0" indent="-273050"/>
            <a:endParaRPr lang="en-US" altLang="en-US" b="1" kern="0" dirty="0" smtClean="0">
              <a:cs typeface="MS PGothic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25" y="1323040"/>
            <a:ext cx="8398383" cy="37823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3657600"/>
            <a:ext cx="1566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kern="0" dirty="0" smtClean="0">
                <a:solidFill>
                  <a:srgbClr val="990099"/>
                </a:solidFill>
                <a:cs typeface="MS PGothic" panose="020B0600070205080204" pitchFamily="34" charset="-128"/>
              </a:rPr>
              <a:t>Link importance</a:t>
            </a:r>
            <a:endParaRPr lang="en-US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581900" cy="685800"/>
          </a:xfrm>
        </p:spPr>
        <p:txBody>
          <a:bodyPr/>
          <a:lstStyle/>
          <a:p>
            <a:r>
              <a:rPr lang="en-US" altLang="en-US" dirty="0" err="1" smtClean="0"/>
              <a:t>LIMTopic</a:t>
            </a:r>
            <a:r>
              <a:rPr lang="en-US" altLang="en-US" dirty="0"/>
              <a:t> </a:t>
            </a:r>
            <a:r>
              <a:rPr lang="en-US" altLang="en-US" dirty="0" smtClean="0"/>
              <a:t>[5]:</a:t>
            </a:r>
            <a:br>
              <a:rPr lang="en-US" altLang="en-US" dirty="0" smtClean="0"/>
            </a:br>
            <a:r>
              <a:rPr lang="en-US" altLang="en-US" dirty="0" smtClean="0"/>
              <a:t>Evaluating Topic Models </a:t>
            </a:r>
            <a:r>
              <a:rPr lang="en-US" altLang="en-US" smtClean="0"/>
              <a:t>for Ranking</a:t>
            </a:r>
            <a:endParaRPr lang="en-US" altLang="en-US" dirty="0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506853" y="5865531"/>
            <a:ext cx="5360547" cy="34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­"/>
              <a:defRPr sz="2800">
                <a:solidFill>
                  <a:srgbClr val="5B0DA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ð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u"/>
              <a:defRPr sz="1400">
                <a:solidFill>
                  <a:srgbClr val="5B0DAA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600" kern="0" dirty="0" err="1" smtClean="0">
                <a:cs typeface="MS PGothic" panose="020B0600070205080204" pitchFamily="34" charset="-128"/>
              </a:rPr>
              <a:t>Duan</a:t>
            </a:r>
            <a:r>
              <a:rPr lang="en-US" altLang="en-US" sz="1600" kern="0" dirty="0" smtClean="0">
                <a:cs typeface="MS PGothic" panose="020B0600070205080204" pitchFamily="34" charset="-128"/>
              </a:rPr>
              <a:t>, Li, Li, Zhang, </a:t>
            </a:r>
            <a:r>
              <a:rPr lang="en-US" altLang="en-US" sz="1600" kern="0" dirty="0" err="1" smtClean="0">
                <a:cs typeface="MS PGothic" panose="020B0600070205080204" pitchFamily="34" charset="-128"/>
              </a:rPr>
              <a:t>Gu</a:t>
            </a:r>
            <a:r>
              <a:rPr lang="en-US" altLang="en-US" sz="1600" kern="0" dirty="0" smtClean="0">
                <a:cs typeface="MS PGothic" panose="020B0600070205080204" pitchFamily="34" charset="-128"/>
              </a:rPr>
              <a:t>, &amp; Wen (IEEE TKDE 2011)</a:t>
            </a:r>
            <a:endParaRPr lang="en-US" altLang="en-US" sz="1600" b="1" i="1" kern="0" dirty="0" smtClean="0">
              <a:cs typeface="MS PGothic" panose="020B0600070205080204" pitchFamily="34" charset="-128"/>
            </a:endParaRPr>
          </a:p>
          <a:p>
            <a:pPr marL="0" indent="-273050"/>
            <a:endParaRPr lang="en-US" altLang="en-US" b="1" kern="0" dirty="0" smtClean="0">
              <a:cs typeface="MS PGothic" panose="020B060007020508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828800"/>
            <a:ext cx="8224837" cy="232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143000" y="76200"/>
            <a:ext cx="7391400" cy="914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buClrTx/>
              <a:defRPr/>
            </a:pP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Previous Work [3]: </a:t>
            </a:r>
            <a:r>
              <a:rPr lang="en-US" sz="2800" u="sng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imultaneous </a:t>
            </a:r>
            <a:r>
              <a:rPr lang="en-US" sz="2800" u="sng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opic </a:t>
            </a:r>
            <a:r>
              <a:rPr lang="en-US" sz="2800" u="sng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numeration &amp; </a:t>
            </a:r>
            <a:r>
              <a:rPr lang="en-US" sz="2800" u="sng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racking (STET)</a:t>
            </a:r>
            <a:endParaRPr lang="en-US" sz="2800" kern="0" dirty="0">
              <a:solidFill>
                <a:srgbClr val="5B0DA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5692" y="5940623"/>
            <a:ext cx="268054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Adapted from </a:t>
            </a:r>
            <a:r>
              <a:rPr lang="en-US" dirty="0" err="1">
                <a:solidFill>
                  <a:schemeClr val="accent2"/>
                </a:solidFill>
              </a:rPr>
              <a:t>E</a:t>
            </a:r>
            <a:r>
              <a:rPr lang="en-US" dirty="0" err="1" smtClean="0">
                <a:solidFill>
                  <a:schemeClr val="accent2"/>
                </a:solidFill>
              </a:rPr>
              <a:t>lshamy</a:t>
            </a:r>
            <a:r>
              <a:rPr lang="en-US" dirty="0" smtClean="0">
                <a:solidFill>
                  <a:schemeClr val="accent2"/>
                </a:solidFill>
              </a:rPr>
              <a:t> (2012)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84182"/>
            <a:ext cx="3869326" cy="317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 bwMode="auto">
          <a:xfrm>
            <a:off x="3657600" y="1143000"/>
            <a:ext cx="0" cy="4191000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656270" y="5334000"/>
            <a:ext cx="206813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Time t: 3 extant topics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789870" y="5334000"/>
            <a:ext cx="237109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Time 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: 2 extant topics</a:t>
            </a:r>
          </a:p>
        </p:txBody>
      </p:sp>
    </p:spTree>
    <p:extLst>
      <p:ext uri="{BB962C8B-B14F-4D97-AF65-F5344CB8AC3E}">
        <p14:creationId xmlns:p14="http://schemas.microsoft.com/office/powerpoint/2010/main" val="38863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161E-6 L 0.20833 4.616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685800" y="1143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400" u="sng" dirty="0" smtClean="0">
                <a:solidFill>
                  <a:srgbClr val="C00000"/>
                </a:solidFill>
              </a:rPr>
              <a:t>T</a:t>
            </a:r>
            <a:r>
              <a:rPr lang="en-US" sz="2400" dirty="0" smtClean="0">
                <a:solidFill>
                  <a:srgbClr val="C00000"/>
                </a:solidFill>
              </a:rPr>
              <a:t>opic </a:t>
            </a:r>
            <a:r>
              <a:rPr lang="en-US" sz="2400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>
                <a:solidFill>
                  <a:srgbClr val="C00000"/>
                </a:solidFill>
              </a:rPr>
              <a:t>odeling: </a:t>
            </a:r>
            <a:r>
              <a:rPr lang="en-US" sz="2400" u="sng" dirty="0" smtClean="0">
                <a:solidFill>
                  <a:srgbClr val="C00000"/>
                </a:solidFill>
              </a:rPr>
              <a:t>S</a:t>
            </a:r>
            <a:r>
              <a:rPr lang="en-US" sz="2400" dirty="0" smtClean="0">
                <a:solidFill>
                  <a:srgbClr val="C00000"/>
                </a:solidFill>
              </a:rPr>
              <a:t>tatic (STM) vs. </a:t>
            </a:r>
            <a:r>
              <a:rPr lang="en-US" sz="2400" u="sng" dirty="0" smtClean="0">
                <a:solidFill>
                  <a:srgbClr val="C00000"/>
                </a:solidFill>
              </a:rPr>
              <a:t>D</a:t>
            </a:r>
            <a:r>
              <a:rPr lang="en-US" sz="2400" dirty="0" smtClean="0">
                <a:solidFill>
                  <a:srgbClr val="C00000"/>
                </a:solidFill>
              </a:rPr>
              <a:t>ynamic (DTM)</a:t>
            </a: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Generative </a:t>
            </a:r>
            <a:r>
              <a:rPr lang="en-US" sz="2400" dirty="0"/>
              <a:t>Model Concepts</a:t>
            </a:r>
            <a:endParaRPr lang="en-US" sz="2400" i="1" dirty="0"/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Using Time in DTM</a:t>
            </a:r>
          </a:p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400" u="sng" dirty="0" smtClean="0"/>
              <a:t>H</a:t>
            </a:r>
            <a:r>
              <a:rPr lang="en-US" sz="2400" dirty="0" smtClean="0"/>
              <a:t>eterogeneous </a:t>
            </a:r>
            <a:r>
              <a:rPr lang="en-US" sz="2400" u="sng" dirty="0" smtClean="0"/>
              <a:t>I</a:t>
            </a:r>
            <a:r>
              <a:rPr lang="en-US" sz="2400" dirty="0" smtClean="0"/>
              <a:t>nformation </a:t>
            </a:r>
            <a:r>
              <a:rPr lang="en-US" sz="2400" u="sng" dirty="0" smtClean="0"/>
              <a:t>N</a:t>
            </a:r>
            <a:r>
              <a:rPr lang="en-US" sz="2400" dirty="0" smtClean="0"/>
              <a:t>etwork </a:t>
            </a:r>
            <a:r>
              <a:rPr lang="en-US" sz="2400" u="sng" dirty="0" smtClean="0"/>
              <a:t>A</a:t>
            </a:r>
            <a:r>
              <a:rPr lang="en-US" sz="2400" dirty="0" smtClean="0"/>
              <a:t>nalysis (HINA)</a:t>
            </a:r>
          </a:p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400" dirty="0" smtClean="0"/>
              <a:t>From Link Analysis to Link-Augmented DTM</a:t>
            </a: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Community Detection: Gibson </a:t>
            </a:r>
            <a:r>
              <a:rPr lang="en-US" sz="2400" i="1" dirty="0" smtClean="0"/>
              <a:t>et al.</a:t>
            </a:r>
            <a:r>
              <a:rPr lang="en-US" sz="2400" dirty="0" smtClean="0"/>
              <a:t>, Lu &amp; </a:t>
            </a:r>
            <a:r>
              <a:rPr lang="en-US" sz="2400" dirty="0" err="1" smtClean="0"/>
              <a:t>Getoor</a:t>
            </a:r>
            <a:endParaRPr lang="en-US" sz="2400" i="1" dirty="0" smtClean="0"/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From </a:t>
            </a:r>
            <a:r>
              <a:rPr lang="en-US" sz="2400" i="1" dirty="0" err="1" smtClean="0"/>
              <a:t>RankClus</a:t>
            </a:r>
            <a:r>
              <a:rPr lang="en-US" sz="2400" dirty="0" smtClean="0"/>
              <a:t> to </a:t>
            </a:r>
            <a:r>
              <a:rPr lang="en-US" sz="2400" i="1" dirty="0" err="1" smtClean="0"/>
              <a:t>NetClus</a:t>
            </a:r>
            <a:r>
              <a:rPr lang="en-US" sz="2400" dirty="0" smtClean="0"/>
              <a:t>: Sun </a:t>
            </a:r>
            <a:r>
              <a:rPr lang="en-US" sz="2400" i="1" dirty="0" smtClean="0"/>
              <a:t>et al.</a:t>
            </a: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i="1" dirty="0" err="1" smtClean="0"/>
              <a:t>LIMTopic</a:t>
            </a:r>
            <a:r>
              <a:rPr lang="en-US" sz="2400" dirty="0" smtClean="0"/>
              <a:t> (</a:t>
            </a:r>
            <a:r>
              <a:rPr lang="en-US" sz="2400" dirty="0" err="1" smtClean="0"/>
              <a:t>Duan</a:t>
            </a:r>
            <a:r>
              <a:rPr lang="en-US" sz="2400" dirty="0" smtClean="0"/>
              <a:t> </a:t>
            </a:r>
            <a:r>
              <a:rPr lang="en-US" sz="2400" i="1" dirty="0" smtClean="0"/>
              <a:t>et al.</a:t>
            </a:r>
            <a:r>
              <a:rPr lang="en-US" sz="2400" dirty="0" smtClean="0"/>
              <a:t>) &amp; Other Approaches</a:t>
            </a:r>
            <a:endParaRPr lang="en-US" sz="240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914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391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143000" y="76200"/>
            <a:ext cx="7391400" cy="914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buClrTx/>
              <a:defRPr/>
            </a:pP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Topic Modeling [1]:</a:t>
            </a:r>
          </a:p>
          <a:p>
            <a:pPr algn="ctr">
              <a:spcBef>
                <a:spcPct val="0"/>
              </a:spcBef>
              <a:buClrTx/>
              <a:defRPr/>
            </a:pP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Basic Task (Static/Atemporal)</a:t>
            </a:r>
            <a:endParaRPr lang="en-US" sz="2800" kern="0" dirty="0">
              <a:solidFill>
                <a:srgbClr val="5B0DA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5692" y="5940623"/>
            <a:ext cx="148790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Elshamy</a:t>
            </a:r>
            <a:r>
              <a:rPr lang="en-US" dirty="0" smtClean="0">
                <a:solidFill>
                  <a:schemeClr val="accent2"/>
                </a:solidFill>
              </a:rPr>
              <a:t> (2012)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62088"/>
            <a:ext cx="82105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4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685800" y="1143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400" u="sng" dirty="0" smtClean="0"/>
              <a:t>T</a:t>
            </a:r>
            <a:r>
              <a:rPr lang="en-US" sz="2400" dirty="0" smtClean="0"/>
              <a:t>opic </a:t>
            </a:r>
            <a:r>
              <a:rPr lang="en-US" sz="2400" u="sng" dirty="0" smtClean="0"/>
              <a:t>M</a:t>
            </a:r>
            <a:r>
              <a:rPr lang="en-US" sz="2400" dirty="0" smtClean="0"/>
              <a:t>odeling: </a:t>
            </a:r>
            <a:r>
              <a:rPr lang="en-US" sz="2400" u="sng" dirty="0" smtClean="0"/>
              <a:t>S</a:t>
            </a:r>
            <a:r>
              <a:rPr lang="en-US" sz="2400" dirty="0" smtClean="0"/>
              <a:t>tatic (STM) vs. </a:t>
            </a:r>
            <a:r>
              <a:rPr lang="en-US" sz="2400" u="sng" dirty="0" smtClean="0"/>
              <a:t>D</a:t>
            </a:r>
            <a:r>
              <a:rPr lang="en-US" sz="2400" dirty="0" smtClean="0"/>
              <a:t>ynamic (DTM)</a:t>
            </a: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>
                <a:solidFill>
                  <a:srgbClr val="C00000"/>
                </a:solidFill>
              </a:rPr>
              <a:t>Generative </a:t>
            </a:r>
            <a:r>
              <a:rPr lang="en-US" sz="2400" dirty="0">
                <a:solidFill>
                  <a:srgbClr val="C00000"/>
                </a:solidFill>
              </a:rPr>
              <a:t>Model Concepts</a:t>
            </a:r>
            <a:endParaRPr lang="en-US" sz="2400" i="1" dirty="0">
              <a:solidFill>
                <a:srgbClr val="C00000"/>
              </a:solidFill>
            </a:endParaRP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Using Time in DTM</a:t>
            </a:r>
          </a:p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400" u="sng" dirty="0" smtClean="0"/>
              <a:t>H</a:t>
            </a:r>
            <a:r>
              <a:rPr lang="en-US" sz="2400" dirty="0" smtClean="0"/>
              <a:t>eterogeneous </a:t>
            </a:r>
            <a:r>
              <a:rPr lang="en-US" sz="2400" u="sng" dirty="0" smtClean="0"/>
              <a:t>I</a:t>
            </a:r>
            <a:r>
              <a:rPr lang="en-US" sz="2400" dirty="0" smtClean="0"/>
              <a:t>nformation </a:t>
            </a:r>
            <a:r>
              <a:rPr lang="en-US" sz="2400" u="sng" dirty="0" smtClean="0"/>
              <a:t>N</a:t>
            </a:r>
            <a:r>
              <a:rPr lang="en-US" sz="2400" dirty="0" smtClean="0"/>
              <a:t>etwork </a:t>
            </a:r>
            <a:r>
              <a:rPr lang="en-US" sz="2400" u="sng" dirty="0" smtClean="0"/>
              <a:t>A</a:t>
            </a:r>
            <a:r>
              <a:rPr lang="en-US" sz="2400" dirty="0" smtClean="0"/>
              <a:t>nalysis (HINA)</a:t>
            </a:r>
          </a:p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400" dirty="0" smtClean="0"/>
              <a:t>From Link Analysis to Link-Augmented DTM</a:t>
            </a: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Community Detection: Gibson </a:t>
            </a:r>
            <a:r>
              <a:rPr lang="en-US" sz="2400" i="1" dirty="0" smtClean="0"/>
              <a:t>et al.</a:t>
            </a:r>
            <a:r>
              <a:rPr lang="en-US" sz="2400" dirty="0" smtClean="0"/>
              <a:t>, Lu &amp; </a:t>
            </a:r>
            <a:r>
              <a:rPr lang="en-US" sz="2400" dirty="0" err="1" smtClean="0"/>
              <a:t>Getoor</a:t>
            </a:r>
            <a:endParaRPr lang="en-US" sz="2400" i="1" dirty="0" smtClean="0"/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From </a:t>
            </a:r>
            <a:r>
              <a:rPr lang="en-US" sz="2400" i="1" dirty="0" err="1" smtClean="0"/>
              <a:t>RankClus</a:t>
            </a:r>
            <a:r>
              <a:rPr lang="en-US" sz="2400" dirty="0" smtClean="0"/>
              <a:t> to </a:t>
            </a:r>
            <a:r>
              <a:rPr lang="en-US" sz="2400" i="1" dirty="0" err="1" smtClean="0"/>
              <a:t>NetClus</a:t>
            </a:r>
            <a:r>
              <a:rPr lang="en-US" sz="2400" dirty="0" smtClean="0"/>
              <a:t>: Sun </a:t>
            </a:r>
            <a:r>
              <a:rPr lang="en-US" sz="2400" i="1" dirty="0" smtClean="0"/>
              <a:t>et al.</a:t>
            </a: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i="1" dirty="0" err="1" smtClean="0"/>
              <a:t>LIMTopic</a:t>
            </a:r>
            <a:r>
              <a:rPr lang="en-US" sz="2400" dirty="0" smtClean="0"/>
              <a:t> (</a:t>
            </a:r>
            <a:r>
              <a:rPr lang="en-US" sz="2400" dirty="0" err="1" smtClean="0"/>
              <a:t>Duan</a:t>
            </a:r>
            <a:r>
              <a:rPr lang="en-US" sz="2400" dirty="0" smtClean="0"/>
              <a:t> </a:t>
            </a:r>
            <a:r>
              <a:rPr lang="en-US" sz="2400" i="1" dirty="0" smtClean="0"/>
              <a:t>et al.</a:t>
            </a:r>
            <a:r>
              <a:rPr lang="en-US" sz="2400" dirty="0" smtClean="0"/>
              <a:t>) &amp; Other Approaches</a:t>
            </a:r>
            <a:endParaRPr lang="en-US" sz="240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914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108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143000" y="76200"/>
            <a:ext cx="7391400" cy="914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buClrTx/>
              <a:defRPr/>
            </a:pP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Topic Modeling [2]:</a:t>
            </a:r>
          </a:p>
          <a:p>
            <a:pPr algn="ctr">
              <a:spcBef>
                <a:spcPct val="0"/>
              </a:spcBef>
              <a:buClrTx/>
              <a:defRPr/>
            </a:pP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Understanding Plate Notation</a:t>
            </a:r>
            <a:endParaRPr lang="en-US" sz="2800" kern="0" dirty="0">
              <a:solidFill>
                <a:srgbClr val="5B0DA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5692" y="5940623"/>
            <a:ext cx="270138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Adapted from </a:t>
            </a:r>
            <a:r>
              <a:rPr lang="en-US" dirty="0" err="1" smtClean="0">
                <a:solidFill>
                  <a:schemeClr val="accent2"/>
                </a:solidFill>
              </a:rPr>
              <a:t>Elshamy</a:t>
            </a:r>
            <a:r>
              <a:rPr lang="en-US" dirty="0" smtClean="0">
                <a:solidFill>
                  <a:schemeClr val="accent2"/>
                </a:solidFill>
              </a:rPr>
              <a:t> (2012)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8200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54" y="3609468"/>
            <a:ext cx="8341146" cy="210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42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685800" y="1143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400" u="sng" dirty="0" smtClean="0"/>
              <a:t>T</a:t>
            </a:r>
            <a:r>
              <a:rPr lang="en-US" sz="2400" dirty="0" smtClean="0"/>
              <a:t>opic </a:t>
            </a:r>
            <a:r>
              <a:rPr lang="en-US" sz="2400" u="sng" dirty="0" smtClean="0"/>
              <a:t>M</a:t>
            </a:r>
            <a:r>
              <a:rPr lang="en-US" sz="2400" dirty="0" smtClean="0"/>
              <a:t>odeling: </a:t>
            </a:r>
            <a:r>
              <a:rPr lang="en-US" sz="2400" u="sng" dirty="0" smtClean="0"/>
              <a:t>S</a:t>
            </a:r>
            <a:r>
              <a:rPr lang="en-US" sz="2400" dirty="0" smtClean="0"/>
              <a:t>tatic (STM) vs. </a:t>
            </a:r>
            <a:r>
              <a:rPr lang="en-US" sz="2400" u="sng" dirty="0" smtClean="0"/>
              <a:t>D</a:t>
            </a:r>
            <a:r>
              <a:rPr lang="en-US" sz="2400" dirty="0" smtClean="0"/>
              <a:t>ynamic (DTM)</a:t>
            </a: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Generative </a:t>
            </a:r>
            <a:r>
              <a:rPr lang="en-US" sz="2400" dirty="0"/>
              <a:t>Model Concepts</a:t>
            </a:r>
            <a:endParaRPr lang="en-US" sz="2400" i="1" dirty="0"/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>
                <a:solidFill>
                  <a:srgbClr val="C00000"/>
                </a:solidFill>
              </a:rPr>
              <a:t>Using Time in DTM</a:t>
            </a:r>
          </a:p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400" u="sng" dirty="0" smtClean="0"/>
              <a:t>H</a:t>
            </a:r>
            <a:r>
              <a:rPr lang="en-US" sz="2400" dirty="0" smtClean="0"/>
              <a:t>eterogeneous </a:t>
            </a:r>
            <a:r>
              <a:rPr lang="en-US" sz="2400" u="sng" dirty="0" smtClean="0"/>
              <a:t>I</a:t>
            </a:r>
            <a:r>
              <a:rPr lang="en-US" sz="2400" dirty="0" smtClean="0"/>
              <a:t>nformation </a:t>
            </a:r>
            <a:r>
              <a:rPr lang="en-US" sz="2400" u="sng" dirty="0" smtClean="0"/>
              <a:t>N</a:t>
            </a:r>
            <a:r>
              <a:rPr lang="en-US" sz="2400" dirty="0" smtClean="0"/>
              <a:t>etwork </a:t>
            </a:r>
            <a:r>
              <a:rPr lang="en-US" sz="2400" u="sng" dirty="0" smtClean="0"/>
              <a:t>A</a:t>
            </a:r>
            <a:r>
              <a:rPr lang="en-US" sz="2400" dirty="0" smtClean="0"/>
              <a:t>nalysis (HINA)</a:t>
            </a:r>
          </a:p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400" dirty="0" smtClean="0"/>
              <a:t>From Link Analysis to Link-Augmented DTM</a:t>
            </a: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Community Detection: Gibson </a:t>
            </a:r>
            <a:r>
              <a:rPr lang="en-US" sz="2400" i="1" dirty="0" smtClean="0"/>
              <a:t>et al.</a:t>
            </a:r>
            <a:r>
              <a:rPr lang="en-US" sz="2400" dirty="0" smtClean="0"/>
              <a:t>, Lu &amp; </a:t>
            </a:r>
            <a:r>
              <a:rPr lang="en-US" sz="2400" dirty="0" err="1" smtClean="0"/>
              <a:t>Getoor</a:t>
            </a:r>
            <a:endParaRPr lang="en-US" sz="2400" i="1" dirty="0" smtClean="0"/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From </a:t>
            </a:r>
            <a:r>
              <a:rPr lang="en-US" sz="2400" i="1" dirty="0" err="1" smtClean="0"/>
              <a:t>RankClus</a:t>
            </a:r>
            <a:r>
              <a:rPr lang="en-US" sz="2400" dirty="0" smtClean="0"/>
              <a:t> to </a:t>
            </a:r>
            <a:r>
              <a:rPr lang="en-US" sz="2400" i="1" dirty="0" err="1" smtClean="0"/>
              <a:t>NetClus</a:t>
            </a:r>
            <a:r>
              <a:rPr lang="en-US" sz="2400" dirty="0" smtClean="0"/>
              <a:t>: Sun </a:t>
            </a:r>
            <a:r>
              <a:rPr lang="en-US" sz="2400" i="1" dirty="0" smtClean="0"/>
              <a:t>et al.</a:t>
            </a: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i="1" dirty="0" err="1" smtClean="0"/>
              <a:t>LIMTopic</a:t>
            </a:r>
            <a:r>
              <a:rPr lang="en-US" sz="2400" dirty="0" smtClean="0"/>
              <a:t> (</a:t>
            </a:r>
            <a:r>
              <a:rPr lang="en-US" sz="2400" dirty="0" err="1" smtClean="0"/>
              <a:t>Duan</a:t>
            </a:r>
            <a:r>
              <a:rPr lang="en-US" sz="2400" dirty="0" smtClean="0"/>
              <a:t> </a:t>
            </a:r>
            <a:r>
              <a:rPr lang="en-US" sz="2400" i="1" dirty="0" smtClean="0"/>
              <a:t>et al.</a:t>
            </a:r>
            <a:r>
              <a:rPr lang="en-US" sz="2400" dirty="0" smtClean="0"/>
              <a:t>) &amp; Other Approaches</a:t>
            </a:r>
            <a:endParaRPr lang="en-US" sz="240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914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8765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CIS736-Basics-01-Math"/>
  <p:tag name="FOLDERNAME" val="CIS736-Basics-01-Math_270108225806"/>
  <p:tag name="PD" val="1825588"/>
  <p:tag name="NPWI" val="46"/>
  <p:tag name="WMSI" val="369"/>
  <p:tag name="WMIS" val="46646"/>
  <p:tag name="PREC" val="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heme/theme1.xml><?xml version="1.0" encoding="utf-8"?>
<a:theme xmlns:a="http://schemas.openxmlformats.org/drawingml/2006/main" name="CoopRob-presentations">
  <a:themeElements>
    <a:clrScheme name="CoopRob-presentation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96D"/>
      </a:accent1>
      <a:accent2>
        <a:srgbClr val="0000E0"/>
      </a:accent2>
      <a:accent3>
        <a:srgbClr val="FFFFFF"/>
      </a:accent3>
      <a:accent4>
        <a:srgbClr val="000000"/>
      </a:accent4>
      <a:accent5>
        <a:srgbClr val="FFE9BA"/>
      </a:accent5>
      <a:accent6>
        <a:srgbClr val="0000CB"/>
      </a:accent6>
      <a:hlink>
        <a:srgbClr val="CC0000"/>
      </a:hlink>
      <a:folHlink>
        <a:srgbClr val="B2B2B2"/>
      </a:folHlink>
    </a:clrScheme>
    <a:fontScheme name="CoopRob-presentations">
      <a:majorFont>
        <a:latin typeface="Copperplate Gothic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opRob-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pRob-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96D"/>
        </a:accent1>
        <a:accent2>
          <a:srgbClr val="0000E0"/>
        </a:accent2>
        <a:accent3>
          <a:srgbClr val="FFFFFF"/>
        </a:accent3>
        <a:accent4>
          <a:srgbClr val="000000"/>
        </a:accent4>
        <a:accent5>
          <a:srgbClr val="FFE9BA"/>
        </a:accent5>
        <a:accent6>
          <a:srgbClr val="0000CB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Settings\sdeloach\Application Data\Microsoft\Templates\CoopRob-presentations.pot</Template>
  <TotalTime>5741</TotalTime>
  <Words>1438</Words>
  <Application>Microsoft Office PowerPoint</Application>
  <PresentationFormat>On-screen Show (4:3)</PresentationFormat>
  <Paragraphs>330</Paragraphs>
  <Slides>36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MS PGothic</vt:lpstr>
      <vt:lpstr>宋体</vt:lpstr>
      <vt:lpstr>Arial</vt:lpstr>
      <vt:lpstr>Arial Black</vt:lpstr>
      <vt:lpstr>Calibri</vt:lpstr>
      <vt:lpstr>Cambria Math</vt:lpstr>
      <vt:lpstr>Comic Sans MS</vt:lpstr>
      <vt:lpstr>Copperplate Gothic Light</vt:lpstr>
      <vt:lpstr>Times New Roman</vt:lpstr>
      <vt:lpstr>Wingdings</vt:lpstr>
      <vt:lpstr>CoopRob-presentations</vt:lpstr>
      <vt:lpstr>Equation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Outline</vt:lpstr>
      <vt:lpstr>PowerPoint Presentation</vt:lpstr>
      <vt:lpstr>Outline</vt:lpstr>
      <vt:lpstr>PowerPoint Presentation</vt:lpstr>
      <vt:lpstr>PowerPoint Presentation</vt:lpstr>
      <vt:lpstr>Hierarchical Dirichlet Process (HDP) Model</vt:lpstr>
      <vt:lpstr>Retrieving Documents</vt:lpstr>
      <vt:lpstr>Information Retrieval Task [1]: Overview</vt:lpstr>
      <vt:lpstr>Information Retrieval Task [2]: Static Setting</vt:lpstr>
      <vt:lpstr>Information Retrieval Task [3]: Dynamic Setting</vt:lpstr>
      <vt:lpstr>Outline</vt:lpstr>
      <vt:lpstr>Heterogeneous Information Network Analysis (HINA)</vt:lpstr>
      <vt:lpstr>Outline</vt:lpstr>
      <vt:lpstr>Link Analysis [1]: Instance-based Dependencies</vt:lpstr>
      <vt:lpstr>Link Analysis [2]: Class-based Dependencies</vt:lpstr>
      <vt:lpstr>Outline</vt:lpstr>
      <vt:lpstr>Link Descriptions</vt:lpstr>
      <vt:lpstr>Predictive Model for Classification</vt:lpstr>
      <vt:lpstr>Prediction</vt:lpstr>
      <vt:lpstr>Outline</vt:lpstr>
      <vt:lpstr>NetClus [1]</vt:lpstr>
      <vt:lpstr>NetClus [2]</vt:lpstr>
      <vt:lpstr>Using NetClus</vt:lpstr>
      <vt:lpstr>NetClus Results: Net Cluster Tree</vt:lpstr>
      <vt:lpstr>Outline</vt:lpstr>
      <vt:lpstr>LIMTopic [1]: Document Networks</vt:lpstr>
      <vt:lpstr>LIMTopic [2]: PageRank-Like Ranking Algorithms</vt:lpstr>
      <vt:lpstr>LIMTopic [3]: Link-Augmented STM</vt:lpstr>
      <vt:lpstr>LIMTopic [4]: Using Link Importance</vt:lpstr>
      <vt:lpstr>LIMTopic [5]: Evaluating Topic Models for Ranking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KDD group seminar</dc:title>
  <dc:creator>William H. Hsu</dc:creator>
  <cp:lastModifiedBy>William Hsu</cp:lastModifiedBy>
  <cp:revision>876</cp:revision>
  <dcterms:created xsi:type="dcterms:W3CDTF">1601-01-01T00:00:00Z</dcterms:created>
  <dcterms:modified xsi:type="dcterms:W3CDTF">2015-07-25T13:18:12Z</dcterms:modified>
</cp:coreProperties>
</file>