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embeddings/oleObject6.bin" ContentType="application/vnd.openxmlformats-officedocument.oleObject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91" r:id="rId16"/>
    <p:sldId id="293" r:id="rId17"/>
    <p:sldId id="294" r:id="rId18"/>
    <p:sldId id="295" r:id="rId19"/>
    <p:sldId id="296" r:id="rId20"/>
    <p:sldId id="297" r:id="rId21"/>
    <p:sldId id="299" r:id="rId22"/>
    <p:sldId id="301" r:id="rId23"/>
    <p:sldId id="302" r:id="rId24"/>
    <p:sldId id="304" r:id="rId25"/>
    <p:sldId id="305" r:id="rId26"/>
    <p:sldId id="306" r:id="rId27"/>
    <p:sldId id="307" r:id="rId28"/>
    <p:sldId id="308" r:id="rId29"/>
    <p:sldId id="309" r:id="rId30"/>
    <p:sldId id="320" r:id="rId31"/>
    <p:sldId id="321" r:id="rId32"/>
    <p:sldId id="324" r:id="rId33"/>
    <p:sldId id="311" r:id="rId34"/>
    <p:sldId id="313" r:id="rId35"/>
    <p:sldId id="314" r:id="rId36"/>
    <p:sldId id="315" r:id="rId37"/>
    <p:sldId id="316" r:id="rId38"/>
    <p:sldId id="317" r:id="rId39"/>
    <p:sldId id="318" r:id="rId40"/>
    <p:sldId id="325" r:id="rId41"/>
    <p:sldId id="326" r:id="rId42"/>
    <p:sldId id="319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968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ocaladmin\My%20Documents\courses\graz10\kolloquim\cikm10\BIB_ResRecFol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../embeddings/oleObject6.bin"/><Relationship Id="rId3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Bibsonomy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Sheet1!$V$2</c:f>
              <c:strCache>
                <c:ptCount val="1"/>
                <c:pt idx="0">
                  <c:v>MostPopular</c:v>
                </c:pt>
              </c:strCache>
            </c:strRef>
          </c:tx>
          <c:xVal>
            <c:numRef>
              <c:f>Sheet1!$W$3:$W$12</c:f>
              <c:numCache>
                <c:formatCode>0.00%</c:formatCode>
                <c:ptCount val="10"/>
                <c:pt idx="0">
                  <c:v>0.00459506000437808</c:v>
                </c:pt>
                <c:pt idx="1">
                  <c:v>0.00732263584629331</c:v>
                </c:pt>
                <c:pt idx="2">
                  <c:v>0.0124589387172455</c:v>
                </c:pt>
                <c:pt idx="3">
                  <c:v>0.0184354260796355</c:v>
                </c:pt>
                <c:pt idx="4">
                  <c:v>0.0200014946965703</c:v>
                </c:pt>
                <c:pt idx="5">
                  <c:v>0.0227805505676771</c:v>
                </c:pt>
                <c:pt idx="6">
                  <c:v>0.0255659129722984</c:v>
                </c:pt>
                <c:pt idx="7">
                  <c:v>0.0266794030771577</c:v>
                </c:pt>
                <c:pt idx="8">
                  <c:v>0.0290547650553594</c:v>
                </c:pt>
                <c:pt idx="9">
                  <c:v>0.0315671508673213</c:v>
                </c:pt>
              </c:numCache>
            </c:numRef>
          </c:xVal>
          <c:yVal>
            <c:numRef>
              <c:f>Sheet1!$X$3:$X$12</c:f>
              <c:numCache>
                <c:formatCode>0.00%</c:formatCode>
                <c:ptCount val="10"/>
                <c:pt idx="0">
                  <c:v>0.026685393258427</c:v>
                </c:pt>
                <c:pt idx="1">
                  <c:v>0.0245786516853932</c:v>
                </c:pt>
                <c:pt idx="2">
                  <c:v>0.0278558052434456</c:v>
                </c:pt>
                <c:pt idx="3">
                  <c:v>0.0279143258426966</c:v>
                </c:pt>
                <c:pt idx="4">
                  <c:v>0.0252808988764044</c:v>
                </c:pt>
                <c:pt idx="5">
                  <c:v>0.0242275280898876</c:v>
                </c:pt>
                <c:pt idx="6">
                  <c:v>0.023274478330658</c:v>
                </c:pt>
                <c:pt idx="7">
                  <c:v>0.0221207865168539</c:v>
                </c:pt>
                <c:pt idx="8">
                  <c:v>0.0214575530586766</c:v>
                </c:pt>
                <c:pt idx="9">
                  <c:v>0.0218398876404494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Sheet1!$V$14</c:f>
              <c:strCache>
                <c:ptCount val="1"/>
                <c:pt idx="0">
                  <c:v>TagSim</c:v>
                </c:pt>
              </c:strCache>
            </c:strRef>
          </c:tx>
          <c:xVal>
            <c:numRef>
              <c:f>Sheet1!$W$15:$W$24</c:f>
              <c:numCache>
                <c:formatCode>0.00%</c:formatCode>
                <c:ptCount val="10"/>
                <c:pt idx="0">
                  <c:v>0.0246172533326554</c:v>
                </c:pt>
                <c:pt idx="1">
                  <c:v>0.0420287302006968</c:v>
                </c:pt>
                <c:pt idx="2">
                  <c:v>0.0564626649043696</c:v>
                </c:pt>
                <c:pt idx="3">
                  <c:v>0.0620715655229645</c:v>
                </c:pt>
                <c:pt idx="4">
                  <c:v>0.0687777942324073</c:v>
                </c:pt>
                <c:pt idx="5">
                  <c:v>0.0762586368263105</c:v>
                </c:pt>
                <c:pt idx="6">
                  <c:v>0.0823116703771096</c:v>
                </c:pt>
                <c:pt idx="7">
                  <c:v>0.08827241508329</c:v>
                </c:pt>
                <c:pt idx="8">
                  <c:v>0.0962772381311968</c:v>
                </c:pt>
                <c:pt idx="9">
                  <c:v>0.101157893418532</c:v>
                </c:pt>
              </c:numCache>
            </c:numRef>
          </c:xVal>
          <c:yVal>
            <c:numRef>
              <c:f>Sheet1!$X$15:$X$24</c:f>
              <c:numCache>
                <c:formatCode>0.00%</c:formatCode>
                <c:ptCount val="10"/>
                <c:pt idx="0">
                  <c:v>0.0933988764044942</c:v>
                </c:pt>
                <c:pt idx="1">
                  <c:v>0.0867275280898877</c:v>
                </c:pt>
                <c:pt idx="2">
                  <c:v>0.0772471910112358</c:v>
                </c:pt>
                <c:pt idx="3">
                  <c:v>0.0677668539325843</c:v>
                </c:pt>
                <c:pt idx="4">
                  <c:v>0.0624999999999999</c:v>
                </c:pt>
                <c:pt idx="5">
                  <c:v>0.0575842696629213</c:v>
                </c:pt>
                <c:pt idx="6">
                  <c:v>0.0542736757624397</c:v>
                </c:pt>
                <c:pt idx="7">
                  <c:v>0.0521418539325842</c:v>
                </c:pt>
                <c:pt idx="8">
                  <c:v>0.0506398252184768</c:v>
                </c:pt>
                <c:pt idx="9">
                  <c:v>0.0488061797752808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Sheet1!$V$26</c:f>
              <c:strCache>
                <c:ptCount val="1"/>
                <c:pt idx="0">
                  <c:v>KNN_UR_k25</c:v>
                </c:pt>
              </c:strCache>
            </c:strRef>
          </c:tx>
          <c:xVal>
            <c:numRef>
              <c:f>Sheet1!$W$27:$W$36</c:f>
              <c:numCache>
                <c:formatCode>0.00%</c:formatCode>
                <c:ptCount val="10"/>
                <c:pt idx="0">
                  <c:v>0.0255941486512729</c:v>
                </c:pt>
                <c:pt idx="1">
                  <c:v>0.0494506080077614</c:v>
                </c:pt>
                <c:pt idx="2">
                  <c:v>0.0675410244215649</c:v>
                </c:pt>
                <c:pt idx="3">
                  <c:v>0.082478638520085</c:v>
                </c:pt>
                <c:pt idx="4">
                  <c:v>0.0999144191793431</c:v>
                </c:pt>
                <c:pt idx="5">
                  <c:v>0.109555755873826</c:v>
                </c:pt>
                <c:pt idx="6">
                  <c:v>0.121086168905593</c:v>
                </c:pt>
                <c:pt idx="7">
                  <c:v>0.131446381176375</c:v>
                </c:pt>
                <c:pt idx="8">
                  <c:v>0.138907810748167</c:v>
                </c:pt>
                <c:pt idx="9">
                  <c:v>0.147732972546417</c:v>
                </c:pt>
              </c:numCache>
            </c:numRef>
          </c:xVal>
          <c:yVal>
            <c:numRef>
              <c:f>Sheet1!$X$27:$X$36</c:f>
              <c:numCache>
                <c:formatCode>0.00%</c:formatCode>
                <c:ptCount val="10"/>
                <c:pt idx="0">
                  <c:v>0.122191011235955</c:v>
                </c:pt>
                <c:pt idx="1">
                  <c:v>0.121488764044943</c:v>
                </c:pt>
                <c:pt idx="2">
                  <c:v>0.114466292134831</c:v>
                </c:pt>
                <c:pt idx="3">
                  <c:v>0.107443820224718</c:v>
                </c:pt>
                <c:pt idx="4">
                  <c:v>0.10252808988764</c:v>
                </c:pt>
                <c:pt idx="5">
                  <c:v>0.0973782771535578</c:v>
                </c:pt>
                <c:pt idx="6">
                  <c:v>0.0933988764044943</c:v>
                </c:pt>
                <c:pt idx="7">
                  <c:v>0.0905898876404494</c:v>
                </c:pt>
                <c:pt idx="8">
                  <c:v>0.0862203495630461</c:v>
                </c:pt>
                <c:pt idx="9">
                  <c:v>0.0839185393258427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Sheet1!$V$38</c:f>
              <c:strCache>
                <c:ptCount val="1"/>
                <c:pt idx="0">
                  <c:v>KNN_UT_k15</c:v>
                </c:pt>
              </c:strCache>
            </c:strRef>
          </c:tx>
          <c:xVal>
            <c:numRef>
              <c:f>Sheet1!$W$39:$W$48</c:f>
              <c:numCache>
                <c:formatCode>0.00%</c:formatCode>
                <c:ptCount val="10"/>
                <c:pt idx="0">
                  <c:v>0.0224209575217933</c:v>
                </c:pt>
                <c:pt idx="1">
                  <c:v>0.0445085870808817</c:v>
                </c:pt>
                <c:pt idx="2">
                  <c:v>0.0575189284165467</c:v>
                </c:pt>
                <c:pt idx="3">
                  <c:v>0.0667493153311066</c:v>
                </c:pt>
                <c:pt idx="4">
                  <c:v>0.0762725001216181</c:v>
                </c:pt>
                <c:pt idx="5">
                  <c:v>0.0840222567032377</c:v>
                </c:pt>
                <c:pt idx="6">
                  <c:v>0.091686098738885</c:v>
                </c:pt>
                <c:pt idx="7">
                  <c:v>0.0975373006272022</c:v>
                </c:pt>
                <c:pt idx="8">
                  <c:v>0.103846856713118</c:v>
                </c:pt>
                <c:pt idx="9">
                  <c:v>0.10687938376477</c:v>
                </c:pt>
              </c:numCache>
            </c:numRef>
          </c:xVal>
          <c:yVal>
            <c:numRef>
              <c:f>Sheet1!$X$39:$X$48</c:f>
              <c:numCache>
                <c:formatCode>0.00%</c:formatCode>
                <c:ptCount val="10"/>
                <c:pt idx="0">
                  <c:v>0.106741573033707</c:v>
                </c:pt>
                <c:pt idx="1">
                  <c:v>0.105337078651685</c:v>
                </c:pt>
                <c:pt idx="2">
                  <c:v>0.0978464419475653</c:v>
                </c:pt>
                <c:pt idx="3">
                  <c:v>0.0884831460674157</c:v>
                </c:pt>
                <c:pt idx="4">
                  <c:v>0.0837078651685394</c:v>
                </c:pt>
                <c:pt idx="5">
                  <c:v>0.0780664794007491</c:v>
                </c:pt>
                <c:pt idx="6">
                  <c:v>0.0739365971107543</c:v>
                </c:pt>
                <c:pt idx="7">
                  <c:v>0.0701369382022472</c:v>
                </c:pt>
                <c:pt idx="8">
                  <c:v>0.0666354556803993</c:v>
                </c:pt>
                <c:pt idx="9">
                  <c:v>0.0632022471910111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Sheet1!$V$50</c:f>
              <c:strCache>
                <c:ptCount val="1"/>
                <c:pt idx="0">
                  <c:v>KNN_RU_k25</c:v>
                </c:pt>
              </c:strCache>
            </c:strRef>
          </c:tx>
          <c:xVal>
            <c:numRef>
              <c:f>Sheet1!$W$51:$W$60</c:f>
              <c:numCache>
                <c:formatCode>0.00%</c:formatCode>
                <c:ptCount val="10"/>
                <c:pt idx="0">
                  <c:v>0.0250918724022999</c:v>
                </c:pt>
                <c:pt idx="1">
                  <c:v>0.0471268911360533</c:v>
                </c:pt>
                <c:pt idx="2">
                  <c:v>0.0594930606189211</c:v>
                </c:pt>
                <c:pt idx="3">
                  <c:v>0.0686175706548834</c:v>
                </c:pt>
                <c:pt idx="4">
                  <c:v>0.0785713577656885</c:v>
                </c:pt>
                <c:pt idx="5">
                  <c:v>0.0843851873483456</c:v>
                </c:pt>
                <c:pt idx="6">
                  <c:v>0.0900798455807008</c:v>
                </c:pt>
                <c:pt idx="7">
                  <c:v>0.0943550957366835</c:v>
                </c:pt>
                <c:pt idx="8">
                  <c:v>0.099225768999185</c:v>
                </c:pt>
                <c:pt idx="9">
                  <c:v>0.105836535460754</c:v>
                </c:pt>
              </c:numCache>
            </c:numRef>
          </c:xVal>
          <c:yVal>
            <c:numRef>
              <c:f>Sheet1!$X$51:$X$60</c:f>
              <c:numCache>
                <c:formatCode>0.00%</c:formatCode>
                <c:ptCount val="10"/>
                <c:pt idx="0">
                  <c:v>0.117275280898876</c:v>
                </c:pt>
                <c:pt idx="1">
                  <c:v>0.111306179775281</c:v>
                </c:pt>
                <c:pt idx="2">
                  <c:v>0.0999531835205985</c:v>
                </c:pt>
                <c:pt idx="3">
                  <c:v>0.090941011235955</c:v>
                </c:pt>
                <c:pt idx="4">
                  <c:v>0.0838483146067415</c:v>
                </c:pt>
                <c:pt idx="5">
                  <c:v>0.0774812734082397</c:v>
                </c:pt>
                <c:pt idx="6">
                  <c:v>0.0732343499197431</c:v>
                </c:pt>
                <c:pt idx="7">
                  <c:v>0.0695224719101123</c:v>
                </c:pt>
                <c:pt idx="8">
                  <c:v>0.0662453183520598</c:v>
                </c:pt>
                <c:pt idx="9">
                  <c:v>0.0636938202247191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Sheet1!$V$62</c:f>
              <c:strCache>
                <c:ptCount val="1"/>
                <c:pt idx="0">
                  <c:v>KNN_RT_k15</c:v>
                </c:pt>
              </c:strCache>
            </c:strRef>
          </c:tx>
          <c:xVal>
            <c:numRef>
              <c:f>Sheet1!$W$63:$W$72</c:f>
              <c:numCache>
                <c:formatCode>0.00%</c:formatCode>
                <c:ptCount val="10"/>
                <c:pt idx="0">
                  <c:v>0.0276380272969256</c:v>
                </c:pt>
                <c:pt idx="1">
                  <c:v>0.0443439722070647</c:v>
                </c:pt>
                <c:pt idx="2">
                  <c:v>0.0598544220134136</c:v>
                </c:pt>
                <c:pt idx="3">
                  <c:v>0.0702301882689086</c:v>
                </c:pt>
                <c:pt idx="4">
                  <c:v>0.0806248931017342</c:v>
                </c:pt>
                <c:pt idx="5">
                  <c:v>0.0879120592495715</c:v>
                </c:pt>
                <c:pt idx="6">
                  <c:v>0.0966843656916563</c:v>
                </c:pt>
                <c:pt idx="7">
                  <c:v>0.104726044998489</c:v>
                </c:pt>
                <c:pt idx="8">
                  <c:v>0.110861879558588</c:v>
                </c:pt>
                <c:pt idx="9">
                  <c:v>0.119200970351718</c:v>
                </c:pt>
              </c:numCache>
            </c:numRef>
          </c:xVal>
          <c:yVal>
            <c:numRef>
              <c:f>Sheet1!$X$63:$X$72</c:f>
              <c:numCache>
                <c:formatCode>0.00%</c:formatCode>
                <c:ptCount val="10"/>
                <c:pt idx="0">
                  <c:v>0.105337078651685</c:v>
                </c:pt>
                <c:pt idx="1">
                  <c:v>0.085323033707865</c:v>
                </c:pt>
                <c:pt idx="2">
                  <c:v>0.0770131086142321</c:v>
                </c:pt>
                <c:pt idx="3">
                  <c:v>0.0702247191011236</c:v>
                </c:pt>
                <c:pt idx="4">
                  <c:v>0.0655898876404493</c:v>
                </c:pt>
                <c:pt idx="5">
                  <c:v>0.0615636704119849</c:v>
                </c:pt>
                <c:pt idx="6">
                  <c:v>0.0597913322632423</c:v>
                </c:pt>
                <c:pt idx="7">
                  <c:v>0.0573209269662921</c:v>
                </c:pt>
                <c:pt idx="8">
                  <c:v>0.0551654182272158</c:v>
                </c:pt>
                <c:pt idx="9">
                  <c:v>0.0544241573033707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Sheet1!$V$74</c:f>
              <c:strCache>
                <c:ptCount val="1"/>
                <c:pt idx="0">
                  <c:v>Hybrid</c:v>
                </c:pt>
              </c:strCache>
            </c:strRef>
          </c:tx>
          <c:xVal>
            <c:numRef>
              <c:f>Sheet1!$W$75:$W$84</c:f>
              <c:numCache>
                <c:formatCode>0.00%</c:formatCode>
                <c:ptCount val="10"/>
                <c:pt idx="0">
                  <c:v>0.03992626375</c:v>
                </c:pt>
                <c:pt idx="1">
                  <c:v>0.06608497575</c:v>
                </c:pt>
                <c:pt idx="2">
                  <c:v>0.089058013</c:v>
                </c:pt>
                <c:pt idx="3">
                  <c:v>0.10365783925</c:v>
                </c:pt>
                <c:pt idx="4">
                  <c:v>0.11812834925</c:v>
                </c:pt>
                <c:pt idx="5">
                  <c:v>0.129073844</c:v>
                </c:pt>
                <c:pt idx="6">
                  <c:v>0.145436883</c:v>
                </c:pt>
                <c:pt idx="7">
                  <c:v>0.1543134215</c:v>
                </c:pt>
                <c:pt idx="8">
                  <c:v>0.164133939</c:v>
                </c:pt>
                <c:pt idx="9">
                  <c:v>0.17317150675</c:v>
                </c:pt>
              </c:numCache>
            </c:numRef>
          </c:xVal>
          <c:yVal>
            <c:numRef>
              <c:f>Sheet1!$X$75:$X$84</c:f>
              <c:numCache>
                <c:formatCode>0.00%</c:formatCode>
                <c:ptCount val="10"/>
                <c:pt idx="0">
                  <c:v>0.17556179775</c:v>
                </c:pt>
                <c:pt idx="1">
                  <c:v>0.148174157</c:v>
                </c:pt>
                <c:pt idx="2">
                  <c:v>0.1357677905</c:v>
                </c:pt>
                <c:pt idx="3">
                  <c:v>0.12377106725</c:v>
                </c:pt>
                <c:pt idx="4">
                  <c:v>0.11741573025</c:v>
                </c:pt>
                <c:pt idx="5">
                  <c:v>0.1087312735</c:v>
                </c:pt>
                <c:pt idx="6">
                  <c:v>0.1045345105</c:v>
                </c:pt>
                <c:pt idx="7">
                  <c:v>0.0993679775000001</c:v>
                </c:pt>
                <c:pt idx="8">
                  <c:v>0.09449126075</c:v>
                </c:pt>
                <c:pt idx="9">
                  <c:v>0.0908707865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6093976"/>
        <c:axId val="2046133560"/>
      </c:scatterChart>
      <c:valAx>
        <c:axId val="2046093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recall</a:t>
                </a:r>
              </a:p>
            </c:rich>
          </c:tx>
          <c:layout/>
          <c:overlay val="0"/>
        </c:title>
        <c:numFmt formatCode="0.00%" sourceLinked="1"/>
        <c:majorTickMark val="out"/>
        <c:minorTickMark val="none"/>
        <c:tickLblPos val="nextTo"/>
        <c:crossAx val="2046133560"/>
        <c:crosses val="autoZero"/>
        <c:crossBetween val="midCat"/>
        <c:majorUnit val="0.05"/>
      </c:valAx>
      <c:valAx>
        <c:axId val="20461335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precision</a:t>
                </a:r>
              </a:p>
            </c:rich>
          </c:tx>
          <c:layout/>
          <c:overlay val="0"/>
        </c:title>
        <c:numFmt formatCode="0.00%" sourceLinked="1"/>
        <c:majorTickMark val="out"/>
        <c:minorTickMark val="none"/>
        <c:tickLblPos val="nextTo"/>
        <c:crossAx val="2046093976"/>
        <c:crosses val="autoZero"/>
        <c:crossBetween val="midCat"/>
        <c:majorUnit val="0.02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0790024059492564"/>
          <c:y val="0.0514005540974045"/>
          <c:w val="0.877900052493439"/>
          <c:h val="0.847865770705363"/>
        </c:manualLayout>
      </c:layout>
      <c:scatterChart>
        <c:scatterStyle val="smoothMarker"/>
        <c:varyColors val="0"/>
        <c:ser>
          <c:idx val="1"/>
          <c:order val="0"/>
          <c:tx>
            <c:v>DMF</c:v>
          </c:tx>
          <c:xVal>
            <c:numRef>
              <c:f>'[Chart in Microsoft Word]DMF'!$F$3:$O$3</c:f>
              <c:numCache>
                <c:formatCode>General</c:formatCode>
                <c:ptCount val="10"/>
                <c:pt idx="0">
                  <c:v>0.140991</c:v>
                </c:pt>
                <c:pt idx="1">
                  <c:v>0.219909</c:v>
                </c:pt>
                <c:pt idx="2">
                  <c:v>0.278458</c:v>
                </c:pt>
                <c:pt idx="3">
                  <c:v>0.324811</c:v>
                </c:pt>
                <c:pt idx="4">
                  <c:v>0.364234</c:v>
                </c:pt>
                <c:pt idx="5">
                  <c:v>0.396435</c:v>
                </c:pt>
                <c:pt idx="6">
                  <c:v>0.424924</c:v>
                </c:pt>
                <c:pt idx="7">
                  <c:v>0.449312</c:v>
                </c:pt>
                <c:pt idx="8">
                  <c:v>0.470886</c:v>
                </c:pt>
                <c:pt idx="9">
                  <c:v>0.489704</c:v>
                </c:pt>
              </c:numCache>
            </c:numRef>
          </c:xVal>
          <c:yVal>
            <c:numRef>
              <c:f>'[Chart in Microsoft Word]DMF'!$F$2:$O$2</c:f>
              <c:numCache>
                <c:formatCode>General</c:formatCode>
                <c:ptCount val="10"/>
                <c:pt idx="0">
                  <c:v>0.306182</c:v>
                </c:pt>
                <c:pt idx="1">
                  <c:v>0.243292</c:v>
                </c:pt>
                <c:pt idx="2">
                  <c:v>0.206447</c:v>
                </c:pt>
                <c:pt idx="3">
                  <c:v>0.181245</c:v>
                </c:pt>
                <c:pt idx="4">
                  <c:v>0.163132</c:v>
                </c:pt>
                <c:pt idx="5">
                  <c:v>0.148328</c:v>
                </c:pt>
                <c:pt idx="6">
                  <c:v>0.136428</c:v>
                </c:pt>
                <c:pt idx="7">
                  <c:v>0.126498</c:v>
                </c:pt>
                <c:pt idx="8">
                  <c:v>0.117843</c:v>
                </c:pt>
                <c:pt idx="9">
                  <c:v>0.110379</c:v>
                </c:pt>
              </c:numCache>
            </c:numRef>
          </c:yVal>
          <c:smooth val="1"/>
        </c:ser>
        <c:ser>
          <c:idx val="0"/>
          <c:order val="1"/>
          <c:tx>
            <c:v>DMF-1</c:v>
          </c:tx>
          <c:xVal>
            <c:numRef>
              <c:f>'[Chart in Microsoft Word]DMF'!$F$8:$O$8</c:f>
              <c:numCache>
                <c:formatCode>General</c:formatCode>
                <c:ptCount val="10"/>
                <c:pt idx="0">
                  <c:v>0.333655</c:v>
                </c:pt>
                <c:pt idx="1">
                  <c:v>0.497619</c:v>
                </c:pt>
                <c:pt idx="2">
                  <c:v>0.588995</c:v>
                </c:pt>
                <c:pt idx="3">
                  <c:v>0.651703</c:v>
                </c:pt>
                <c:pt idx="4">
                  <c:v>0.698011</c:v>
                </c:pt>
                <c:pt idx="5">
                  <c:v>0.733023</c:v>
                </c:pt>
                <c:pt idx="6">
                  <c:v>0.761997</c:v>
                </c:pt>
                <c:pt idx="7">
                  <c:v>0.786401</c:v>
                </c:pt>
                <c:pt idx="8">
                  <c:v>0.805733</c:v>
                </c:pt>
                <c:pt idx="9">
                  <c:v>0.822308</c:v>
                </c:pt>
              </c:numCache>
            </c:numRef>
          </c:xVal>
          <c:yVal>
            <c:numRef>
              <c:f>'[Chart in Microsoft Word]DMF'!$F$7:$O$7</c:f>
              <c:numCache>
                <c:formatCode>General</c:formatCode>
                <c:ptCount val="10"/>
                <c:pt idx="0">
                  <c:v>0.631434</c:v>
                </c:pt>
                <c:pt idx="1">
                  <c:v>0.493615</c:v>
                </c:pt>
                <c:pt idx="2">
                  <c:v>0.398474</c:v>
                </c:pt>
                <c:pt idx="3">
                  <c:v>0.335476</c:v>
                </c:pt>
                <c:pt idx="4">
                  <c:v>0.290679</c:v>
                </c:pt>
                <c:pt idx="5">
                  <c:v>0.256633</c:v>
                </c:pt>
                <c:pt idx="6">
                  <c:v>0.230442</c:v>
                </c:pt>
                <c:pt idx="7">
                  <c:v>0.209266</c:v>
                </c:pt>
                <c:pt idx="8">
                  <c:v>0.191627</c:v>
                </c:pt>
                <c:pt idx="9">
                  <c:v>0.176762</c:v>
                </c:pt>
              </c:numCache>
            </c:numRef>
          </c:yVal>
          <c:smooth val="1"/>
        </c:ser>
        <c:ser>
          <c:idx val="3"/>
          <c:order val="2"/>
          <c:tx>
            <c:v>DMF-2</c:v>
          </c:tx>
          <c:xVal>
            <c:numRef>
              <c:f>'[Chart in Microsoft Word]DMF'!$F$25:$O$25</c:f>
              <c:numCache>
                <c:formatCode>General</c:formatCode>
                <c:ptCount val="10"/>
                <c:pt idx="0">
                  <c:v>0.27005</c:v>
                </c:pt>
                <c:pt idx="1">
                  <c:v>0.413555</c:v>
                </c:pt>
                <c:pt idx="2">
                  <c:v>0.506223</c:v>
                </c:pt>
                <c:pt idx="3">
                  <c:v>0.576081</c:v>
                </c:pt>
                <c:pt idx="4">
                  <c:v>0.626435</c:v>
                </c:pt>
                <c:pt idx="5">
                  <c:v>0.668323</c:v>
                </c:pt>
                <c:pt idx="6">
                  <c:v>0.702778</c:v>
                </c:pt>
                <c:pt idx="7">
                  <c:v>0.731543</c:v>
                </c:pt>
                <c:pt idx="8">
                  <c:v>0.756679</c:v>
                </c:pt>
                <c:pt idx="9">
                  <c:v>0.77875</c:v>
                </c:pt>
              </c:numCache>
            </c:numRef>
          </c:xVal>
          <c:yVal>
            <c:numRef>
              <c:f>'[Chart in Microsoft Word]DMF'!$F$24:$O$24</c:f>
              <c:numCache>
                <c:formatCode>General</c:formatCode>
                <c:ptCount val="10"/>
                <c:pt idx="0">
                  <c:v>0.519998</c:v>
                </c:pt>
                <c:pt idx="1">
                  <c:v>0.413737</c:v>
                </c:pt>
                <c:pt idx="2">
                  <c:v>0.344603</c:v>
                </c:pt>
                <c:pt idx="3">
                  <c:v>0.29773</c:v>
                </c:pt>
                <c:pt idx="4">
                  <c:v>0.261821</c:v>
                </c:pt>
                <c:pt idx="5">
                  <c:v>0.23477</c:v>
                </c:pt>
                <c:pt idx="6">
                  <c:v>0.213068</c:v>
                </c:pt>
                <c:pt idx="7">
                  <c:v>0.195273</c:v>
                </c:pt>
                <c:pt idx="8">
                  <c:v>0.18047</c:v>
                </c:pt>
                <c:pt idx="9">
                  <c:v>0.167981</c:v>
                </c:pt>
              </c:numCache>
            </c:numRef>
          </c:yVal>
          <c:smooth val="1"/>
        </c:ser>
        <c:ser>
          <c:idx val="2"/>
          <c:order val="3"/>
          <c:tx>
            <c:v>CATSMF</c:v>
          </c:tx>
          <c:xVal>
            <c:numRef>
              <c:f>'[Chart in Microsoft Word]DMF'!$F$14:$O$14</c:f>
              <c:numCache>
                <c:formatCode>General</c:formatCode>
                <c:ptCount val="10"/>
                <c:pt idx="0">
                  <c:v>0.148897</c:v>
                </c:pt>
                <c:pt idx="1">
                  <c:v>0.231278</c:v>
                </c:pt>
                <c:pt idx="2">
                  <c:v>0.290995</c:v>
                </c:pt>
                <c:pt idx="3">
                  <c:v>0.335458</c:v>
                </c:pt>
                <c:pt idx="4">
                  <c:v>0.371294</c:v>
                </c:pt>
                <c:pt idx="5">
                  <c:v>0.403214</c:v>
                </c:pt>
                <c:pt idx="6">
                  <c:v>0.431585</c:v>
                </c:pt>
                <c:pt idx="7">
                  <c:v>0.455788</c:v>
                </c:pt>
                <c:pt idx="8">
                  <c:v>0.476907</c:v>
                </c:pt>
                <c:pt idx="9">
                  <c:v>0.494994</c:v>
                </c:pt>
              </c:numCache>
            </c:numRef>
          </c:xVal>
          <c:yVal>
            <c:numRef>
              <c:f>'[Chart in Microsoft Word]DMF'!$F$13:$O$13</c:f>
              <c:numCache>
                <c:formatCode>General</c:formatCode>
                <c:ptCount val="10"/>
                <c:pt idx="0">
                  <c:v>0.316926</c:v>
                </c:pt>
                <c:pt idx="1">
                  <c:v>0.251645</c:v>
                </c:pt>
                <c:pt idx="2">
                  <c:v>0.213141</c:v>
                </c:pt>
                <c:pt idx="3">
                  <c:v>0.185774</c:v>
                </c:pt>
                <c:pt idx="4">
                  <c:v>0.16518</c:v>
                </c:pt>
                <c:pt idx="5">
                  <c:v>0.149922</c:v>
                </c:pt>
                <c:pt idx="6">
                  <c:v>0.137786</c:v>
                </c:pt>
                <c:pt idx="7">
                  <c:v>0.127665</c:v>
                </c:pt>
                <c:pt idx="8">
                  <c:v>0.118893</c:v>
                </c:pt>
                <c:pt idx="9">
                  <c:v>0.11111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3371272"/>
        <c:axId val="2083374408"/>
      </c:scatterChart>
      <c:valAx>
        <c:axId val="2083371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83374408"/>
        <c:crosses val="autoZero"/>
        <c:crossBetween val="midCat"/>
      </c:valAx>
      <c:valAx>
        <c:axId val="2083374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8337127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52372913385827"/>
          <c:y val="0.0525049813799453"/>
          <c:w val="0.191627086614173"/>
          <c:h val="0.315583130642701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0.44622</cdr:x>
      <cdr:y>0.92387</cdr:y>
    </cdr:from>
    <cdr:to>
      <cdr:x>0.628</cdr:x>
      <cdr:y>1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1593841" y="3361547"/>
          <a:ext cx="649295" cy="27700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/>
            <a:t>Recall</a:t>
          </a:r>
          <a:endParaRPr lang="en-US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A1B55-B0E0-5D41-9E0A-52D5F86A613D}" type="datetimeFigureOut">
              <a:rPr lang="en-US" smtClean="0"/>
              <a:t>7/24/15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81B3B-D4B5-B947-AB11-74BC0EAA3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52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EAA7E-C2B2-0E4E-8667-394A3A07683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72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EAA7E-C2B2-0E4E-8667-394A3A07683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66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E69E99F-B727-DC4C-9221-ED69F727E459}" type="datetimeFigureOut">
              <a:rPr lang="en-US" smtClean="0"/>
              <a:t>7/24/15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36A46BA-C993-4B49-9B20-E0EFDD8122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17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18.e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19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eg"/><Relationship Id="rId3" Type="http://schemas.openxmlformats.org/officeDocument/2006/relationships/image" Target="../media/image25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0750" y="2778125"/>
            <a:ext cx="7442199" cy="1184275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Recommendation using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Extended </a:t>
            </a:r>
            <a:r>
              <a:rPr lang="en-US" sz="3200" dirty="0"/>
              <a:t>Paths in Complex Networks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1"/>
            <a:ext cx="6762749" cy="198624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Robin Burke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Fatemeh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Vahedian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Center for Web Intelligence</a:t>
            </a:r>
            <a:br>
              <a:rPr lang="en-US" dirty="0" smtClean="0"/>
            </a:br>
            <a:r>
              <a:rPr lang="en-US" dirty="0" smtClean="0"/>
              <a:t>School of Computing</a:t>
            </a:r>
            <a:br>
              <a:rPr lang="en-US" dirty="0" smtClean="0"/>
            </a:br>
            <a:r>
              <a:rPr lang="en-US" dirty="0" smtClean="0"/>
              <a:t>DePaul University</a:t>
            </a:r>
          </a:p>
          <a:p>
            <a:r>
              <a:rPr lang="en-US" dirty="0" smtClean="0"/>
              <a:t>Chicago, Illinois USA</a:t>
            </a:r>
            <a:endParaRPr lang="en-US" dirty="0"/>
          </a:p>
        </p:txBody>
      </p:sp>
      <p:pic>
        <p:nvPicPr>
          <p:cNvPr id="4" name="Picture 2" descr="C:\Users\fvahedia\Desktop\150CD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5129213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475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Build weighted hybrids</a:t>
            </a:r>
          </a:p>
          <a:p>
            <a:pPr lvl="1"/>
            <a:r>
              <a:rPr lang="en-US" dirty="0"/>
              <a:t>Incorporate all reduced dimension views</a:t>
            </a:r>
          </a:p>
          <a:p>
            <a:r>
              <a:rPr lang="en-US" dirty="0"/>
              <a:t>Individual predictions P</a:t>
            </a:r>
            <a:r>
              <a:rPr lang="en-US" baseline="-25000" dirty="0"/>
              <a:t>i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scaled to 0..1 scale</a:t>
            </a:r>
          </a:p>
          <a:p>
            <a:pPr lvl="1"/>
            <a:r>
              <a:rPr lang="en-US" dirty="0"/>
              <a:t>weighted by </a:t>
            </a:r>
            <a:r>
              <a:rPr lang="en-US" dirty="0">
                <a:sym typeface="Symbol" pitchFamily="18" charset="2"/>
              </a:rPr>
              <a:t></a:t>
            </a:r>
            <a:r>
              <a:rPr lang="en-US" baseline="-25000" dirty="0" err="1">
                <a:sym typeface="Symbol" pitchFamily="18" charset="2"/>
              </a:rPr>
              <a:t>i</a:t>
            </a:r>
            <a:endParaRPr lang="en-US" baseline="-25000" dirty="0">
              <a:sym typeface="Symbol" pitchFamily="18" charset="2"/>
            </a:endParaRPr>
          </a:p>
          <a:p>
            <a:pPr lvl="1"/>
            <a:r>
              <a:rPr lang="en-US" dirty="0">
                <a:sym typeface="Symbol" pitchFamily="18" charset="2"/>
              </a:rPr>
              <a:t> values sum to 1</a:t>
            </a:r>
          </a:p>
          <a:p>
            <a:pPr lvl="1"/>
            <a:r>
              <a:rPr lang="en-US" dirty="0">
                <a:sym typeface="Symbol" pitchFamily="18" charset="2"/>
              </a:rPr>
              <a:t>combined to overall prediction P</a:t>
            </a:r>
            <a:r>
              <a:rPr lang="en-US" dirty="0" smtClean="0">
                <a:sym typeface="Symbol" pitchFamily="18" charset="2"/>
              </a:rPr>
              <a:t>*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Learn  values through </a:t>
            </a:r>
            <a:r>
              <a:rPr lang="en-US" dirty="0" smtClean="0">
                <a:sym typeface="Symbol" pitchFamily="18" charset="2"/>
              </a:rPr>
              <a:t>optimization</a:t>
            </a:r>
            <a:endParaRPr lang="en-US" dirty="0">
              <a:sym typeface="Symbol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680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1371600" y="1600200"/>
          <a:ext cx="6400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402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Learned weights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1362750"/>
              </p:ext>
            </p:extLst>
          </p:nvPr>
        </p:nvGraphicFramePr>
        <p:xfrm>
          <a:off x="355603" y="1600200"/>
          <a:ext cx="841057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930"/>
                <a:gridCol w="1116090"/>
                <a:gridCol w="1201510"/>
                <a:gridCol w="1201510"/>
                <a:gridCol w="1201510"/>
                <a:gridCol w="1201510"/>
                <a:gridCol w="12015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TagSim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kNN</a:t>
                      </a:r>
                      <a:r>
                        <a:rPr lang="en-US" baseline="-25000" dirty="0" err="1" smtClean="0"/>
                        <a:t>ur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kNN</a:t>
                      </a:r>
                      <a:r>
                        <a:rPr lang="en-US" baseline="-25000" dirty="0" err="1" smtClean="0"/>
                        <a:t>ut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kNN</a:t>
                      </a:r>
                      <a:r>
                        <a:rPr lang="en-US" baseline="-25000" dirty="0" err="1" smtClean="0"/>
                        <a:t>ru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kNN</a:t>
                      </a:r>
                      <a:r>
                        <a:rPr lang="en-US" baseline="-25000" dirty="0" err="1" smtClean="0"/>
                        <a:t>rt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Amazon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0.147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Bibsonomy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Delicious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LastFM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962400" y="1635125"/>
            <a:ext cx="990600" cy="2057400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ine Callout 1 (Accent Bar) 5"/>
          <p:cNvSpPr/>
          <p:nvPr/>
        </p:nvSpPr>
        <p:spPr>
          <a:xfrm>
            <a:off x="2895600" y="4648200"/>
            <a:ext cx="1524000" cy="1066800"/>
          </a:xfrm>
          <a:prstGeom prst="accentCallout1">
            <a:avLst>
              <a:gd name="adj1" fmla="val -12202"/>
              <a:gd name="adj2" fmla="val 58334"/>
              <a:gd name="adj3" fmla="val -100595"/>
              <a:gd name="adj4" fmla="val 7083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kNNur</a:t>
            </a:r>
            <a:r>
              <a:rPr lang="en-US" dirty="0" smtClean="0"/>
              <a:t> weights similar across datasets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467600" y="1622425"/>
            <a:ext cx="990600" cy="2057400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ine Callout 1 (Accent Bar) 7"/>
          <p:cNvSpPr/>
          <p:nvPr/>
        </p:nvSpPr>
        <p:spPr>
          <a:xfrm>
            <a:off x="6477000" y="4648200"/>
            <a:ext cx="1524000" cy="1066800"/>
          </a:xfrm>
          <a:prstGeom prst="accentCallout1">
            <a:avLst>
              <a:gd name="adj1" fmla="val -12202"/>
              <a:gd name="adj2" fmla="val 58334"/>
              <a:gd name="adj3" fmla="val -100595"/>
              <a:gd name="adj4" fmla="val 7083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kNNrt</a:t>
            </a:r>
            <a:r>
              <a:rPr lang="en-US" dirty="0" smtClean="0"/>
              <a:t> is inconsistent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813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Hybrid always does better than any single component</a:t>
            </a:r>
          </a:p>
          <a:p>
            <a:r>
              <a:rPr lang="en-US" dirty="0" err="1"/>
              <a:t>kNN</a:t>
            </a:r>
            <a:r>
              <a:rPr lang="en-US" baseline="-25000" dirty="0" err="1"/>
              <a:t>ur</a:t>
            </a:r>
            <a:r>
              <a:rPr lang="en-US" dirty="0"/>
              <a:t> also does well</a:t>
            </a:r>
          </a:p>
          <a:p>
            <a:pPr lvl="1"/>
            <a:r>
              <a:rPr lang="en-US" dirty="0"/>
              <a:t>makes sense since we are using users to predict resources</a:t>
            </a:r>
          </a:p>
          <a:p>
            <a:r>
              <a:rPr lang="en-US" dirty="0" err="1"/>
              <a:t>kNN</a:t>
            </a:r>
            <a:r>
              <a:rPr lang="en-US" baseline="-25000" dirty="0" err="1"/>
              <a:t>ru</a:t>
            </a:r>
            <a:r>
              <a:rPr lang="en-US" dirty="0"/>
              <a:t> and </a:t>
            </a:r>
            <a:r>
              <a:rPr lang="en-US" dirty="0" err="1"/>
              <a:t>kNN</a:t>
            </a:r>
            <a:r>
              <a:rPr lang="en-US" baseline="-25000" dirty="0" err="1"/>
              <a:t>rt</a:t>
            </a:r>
            <a:r>
              <a:rPr lang="en-US" dirty="0"/>
              <a:t> inconsistent</a:t>
            </a:r>
          </a:p>
          <a:p>
            <a:pPr lvl="1"/>
            <a:r>
              <a:rPr lang="en-US" dirty="0"/>
              <a:t>compare </a:t>
            </a:r>
            <a:r>
              <a:rPr lang="en-US" dirty="0" err="1"/>
              <a:t>Bibsonomy</a:t>
            </a:r>
            <a:r>
              <a:rPr lang="en-US" dirty="0"/>
              <a:t> and </a:t>
            </a:r>
            <a:r>
              <a:rPr lang="en-US" dirty="0" err="1"/>
              <a:t>LastFM</a:t>
            </a:r>
            <a:endParaRPr lang="en-US" dirty="0"/>
          </a:p>
          <a:p>
            <a:pPr lvl="1"/>
            <a:r>
              <a:rPr lang="en-US" dirty="0"/>
              <a:t>tags in </a:t>
            </a:r>
            <a:r>
              <a:rPr lang="en-US" dirty="0" err="1"/>
              <a:t>LastFM</a:t>
            </a:r>
            <a:r>
              <a:rPr lang="en-US" dirty="0"/>
              <a:t> are not good descriptors for resources</a:t>
            </a:r>
          </a:p>
          <a:p>
            <a:r>
              <a:rPr lang="en-US" dirty="0" smtClean="0"/>
              <a:t>Not shown</a:t>
            </a:r>
          </a:p>
          <a:p>
            <a:pPr lvl="1"/>
            <a:r>
              <a:rPr lang="en-US" dirty="0" smtClean="0"/>
              <a:t>Hybrid performs better than the well-known PITF </a:t>
            </a:r>
            <a:r>
              <a:rPr lang="en-US" dirty="0" smtClean="0"/>
              <a:t>algorithm</a:t>
            </a:r>
          </a:p>
          <a:p>
            <a:pPr lvl="2"/>
            <a:r>
              <a:rPr lang="en-US" dirty="0" smtClean="0"/>
              <a:t>for tag recommendation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650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to heterogeneous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(Burke and </a:t>
            </a:r>
            <a:r>
              <a:rPr lang="en-US" dirty="0" err="1" smtClean="0"/>
              <a:t>Vahedian</a:t>
            </a:r>
            <a:r>
              <a:rPr lang="en-US" dirty="0" smtClean="0"/>
              <a:t>, 2013; Burke, et al. 2014)</a:t>
            </a:r>
            <a:endParaRPr lang="en-US" dirty="0" smtClean="0"/>
          </a:p>
          <a:p>
            <a:r>
              <a:rPr lang="en-US" dirty="0" smtClean="0"/>
              <a:t>More </a:t>
            </a:r>
            <a:r>
              <a:rPr lang="en-US" dirty="0" smtClean="0"/>
              <a:t>types of nodes</a:t>
            </a:r>
          </a:p>
          <a:p>
            <a:r>
              <a:rPr lang="en-US" dirty="0" smtClean="0"/>
              <a:t>More types of edges</a:t>
            </a:r>
          </a:p>
          <a:p>
            <a:r>
              <a:rPr lang="en-US" dirty="0" smtClean="0"/>
              <a:t>Possible edges between nodes of the same type</a:t>
            </a:r>
          </a:p>
          <a:p>
            <a:r>
              <a:rPr lang="en-US" dirty="0" smtClean="0"/>
              <a:t>Increased complexity but application-defined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795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6" name="Straight Connector 65"/>
          <p:cNvCxnSpPr>
            <a:stCxn id="89" idx="2"/>
            <a:endCxn id="90" idx="0"/>
          </p:cNvCxnSpPr>
          <p:nvPr/>
        </p:nvCxnSpPr>
        <p:spPr>
          <a:xfrm>
            <a:off x="3775958" y="2632694"/>
            <a:ext cx="635727" cy="65436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91" idx="1"/>
          </p:cNvCxnSpPr>
          <p:nvPr/>
        </p:nvCxnSpPr>
        <p:spPr>
          <a:xfrm>
            <a:off x="3942213" y="2632694"/>
            <a:ext cx="1011236" cy="16022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endCxn id="92" idx="0"/>
          </p:cNvCxnSpPr>
          <p:nvPr/>
        </p:nvCxnSpPr>
        <p:spPr>
          <a:xfrm flipH="1">
            <a:off x="4034705" y="3656392"/>
            <a:ext cx="288508" cy="5808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470525" y="3032413"/>
            <a:ext cx="398973" cy="65768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4323213" y="3032413"/>
            <a:ext cx="1139404" cy="127886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reeform 70"/>
          <p:cNvSpPr/>
          <p:nvPr/>
        </p:nvSpPr>
        <p:spPr>
          <a:xfrm>
            <a:off x="6918325" y="2738774"/>
            <a:ext cx="430842" cy="509215"/>
          </a:xfrm>
          <a:custGeom>
            <a:avLst/>
            <a:gdLst>
              <a:gd name="connsiteX0" fmla="*/ 430842 w 430842"/>
              <a:gd name="connsiteY0" fmla="*/ 509215 h 509215"/>
              <a:gd name="connsiteX1" fmla="*/ 8148 w 430842"/>
              <a:gd name="connsiteY1" fmla="*/ 257 h 509215"/>
              <a:gd name="connsiteX2" fmla="*/ 154797 w 430842"/>
              <a:gd name="connsiteY2" fmla="*/ 440204 h 509215"/>
              <a:gd name="connsiteX3" fmla="*/ 189303 w 430842"/>
              <a:gd name="connsiteY3" fmla="*/ 448830 h 509215"/>
              <a:gd name="connsiteX4" fmla="*/ 180676 w 430842"/>
              <a:gd name="connsiteY4" fmla="*/ 483336 h 509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0842" h="509215">
                <a:moveTo>
                  <a:pt x="430842" y="509215"/>
                </a:moveTo>
                <a:cubicBezTo>
                  <a:pt x="242498" y="260487"/>
                  <a:pt x="54155" y="11759"/>
                  <a:pt x="8148" y="257"/>
                </a:cubicBezTo>
                <a:cubicBezTo>
                  <a:pt x="-37859" y="-11245"/>
                  <a:pt x="124605" y="365442"/>
                  <a:pt x="154797" y="440204"/>
                </a:cubicBezTo>
                <a:cubicBezTo>
                  <a:pt x="184989" y="514966"/>
                  <a:pt x="184990" y="441641"/>
                  <a:pt x="189303" y="448830"/>
                </a:cubicBezTo>
                <a:cubicBezTo>
                  <a:pt x="193616" y="456019"/>
                  <a:pt x="187146" y="469677"/>
                  <a:pt x="180676" y="483336"/>
                </a:cubicBezTo>
              </a:path>
            </a:pathLst>
          </a:cu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71"/>
          <p:cNvGrpSpPr/>
          <p:nvPr/>
        </p:nvGrpSpPr>
        <p:grpSpPr>
          <a:xfrm>
            <a:off x="60325" y="1905144"/>
            <a:ext cx="9319762" cy="3341133"/>
            <a:chOff x="76200" y="762000"/>
            <a:chExt cx="9319762" cy="3341133"/>
          </a:xfrm>
        </p:grpSpPr>
        <p:grpSp>
          <p:nvGrpSpPr>
            <p:cNvPr id="73" name="Group 72"/>
            <p:cNvGrpSpPr/>
            <p:nvPr/>
          </p:nvGrpSpPr>
          <p:grpSpPr>
            <a:xfrm>
              <a:off x="76200" y="1012609"/>
              <a:ext cx="3174520" cy="1903673"/>
              <a:chOff x="1951008" y="1285059"/>
              <a:chExt cx="3174520" cy="1903673"/>
            </a:xfrm>
          </p:grpSpPr>
          <p:sp>
            <p:nvSpPr>
              <p:cNvPr id="94" name="TextBox 93"/>
              <p:cNvSpPr txBox="1"/>
              <p:nvPr/>
            </p:nvSpPr>
            <p:spPr>
              <a:xfrm>
                <a:off x="2057400" y="1285059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user</a:t>
                </a:r>
                <a:endParaRPr lang="en-US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2895600" y="1977053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biz</a:t>
                </a:r>
                <a:endParaRPr lang="en-US" dirty="0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4038600" y="2420566"/>
                <a:ext cx="1086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category</a:t>
                </a:r>
                <a:endParaRPr lang="en-US" dirty="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1951008" y="2819400"/>
                <a:ext cx="1086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check-in</a:t>
                </a:r>
                <a:endParaRPr lang="en-US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3623094" y="1370328"/>
                <a:ext cx="1086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l</a:t>
                </a:r>
                <a:r>
                  <a:rPr lang="en-US" dirty="0" smtClean="0"/>
                  <a:t>ocation</a:t>
                </a:r>
                <a:endParaRPr lang="en-US" dirty="0"/>
              </a:p>
            </p:txBody>
          </p:sp>
          <p:cxnSp>
            <p:nvCxnSpPr>
              <p:cNvPr id="99" name="Straight Connector 98"/>
              <p:cNvCxnSpPr/>
              <p:nvPr/>
            </p:nvCxnSpPr>
            <p:spPr>
              <a:xfrm>
                <a:off x="2577726" y="1669748"/>
                <a:ext cx="394074" cy="307305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flipV="1">
                <a:off x="3429000" y="1739660"/>
                <a:ext cx="437072" cy="237393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flipH="1">
                <a:off x="2667000" y="2346385"/>
                <a:ext cx="370936" cy="473015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3505200" y="2344505"/>
                <a:ext cx="457200" cy="238387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TextBox 73"/>
            <p:cNvSpPr txBox="1"/>
            <p:nvPr/>
          </p:nvSpPr>
          <p:spPr>
            <a:xfrm>
              <a:off x="1554192" y="37338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Yelp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52400" y="762000"/>
              <a:ext cx="3174520" cy="33411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352800" y="762000"/>
              <a:ext cx="3174520" cy="33411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3429001" y="1120218"/>
              <a:ext cx="2971799" cy="2343178"/>
              <a:chOff x="2057400" y="1285059"/>
              <a:chExt cx="3120603" cy="2343178"/>
            </a:xfrm>
          </p:grpSpPr>
          <p:sp>
            <p:nvSpPr>
              <p:cNvPr id="89" name="TextBox 88"/>
              <p:cNvSpPr txBox="1"/>
              <p:nvPr/>
            </p:nvSpPr>
            <p:spPr>
              <a:xfrm>
                <a:off x="2057400" y="1285059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user</a:t>
                </a:r>
                <a:endParaRPr lang="en-US" dirty="0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2567796" y="2308757"/>
                <a:ext cx="10763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resume</a:t>
                </a:r>
                <a:endParaRPr lang="en-US" dirty="0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3674851" y="1629949"/>
                <a:ext cx="1086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position</a:t>
                </a:r>
                <a:endParaRPr lang="en-US" dirty="0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2082559" y="3258905"/>
                <a:ext cx="12550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k</a:t>
                </a:r>
                <a:r>
                  <a:rPr lang="en-US" dirty="0" smtClean="0"/>
                  <a:t>eywords</a:t>
                </a:r>
                <a:endParaRPr lang="en-US" dirty="0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3940113" y="2879675"/>
                <a:ext cx="12378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company</a:t>
                </a:r>
                <a:endParaRPr lang="en-US" dirty="0"/>
              </a:p>
            </p:txBody>
          </p:sp>
        </p:grpSp>
        <p:sp>
          <p:nvSpPr>
            <p:cNvPr id="78" name="TextBox 77"/>
            <p:cNvSpPr txBox="1"/>
            <p:nvPr/>
          </p:nvSpPr>
          <p:spPr>
            <a:xfrm>
              <a:off x="4556184" y="3733801"/>
              <a:ext cx="18446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Career Builder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549605" y="762000"/>
              <a:ext cx="2518195" cy="33411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0" name="Group 79"/>
            <p:cNvGrpSpPr/>
            <p:nvPr/>
          </p:nvGrpSpPr>
          <p:grpSpPr>
            <a:xfrm>
              <a:off x="6806600" y="1401103"/>
              <a:ext cx="2589362" cy="1867729"/>
              <a:chOff x="2536166" y="1370328"/>
              <a:chExt cx="2589362" cy="1867729"/>
            </a:xfrm>
          </p:grpSpPr>
          <p:sp>
            <p:nvSpPr>
              <p:cNvPr id="82" name="TextBox 81"/>
              <p:cNvSpPr txBox="1"/>
              <p:nvPr/>
            </p:nvSpPr>
            <p:spPr>
              <a:xfrm>
                <a:off x="2895600" y="1977054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paper</a:t>
                </a:r>
                <a:endParaRPr lang="en-US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4038600" y="2420566"/>
                <a:ext cx="1086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venue</a:t>
                </a:r>
                <a:endParaRPr lang="en-US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536166" y="2868725"/>
                <a:ext cx="1086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keyword</a:t>
                </a:r>
                <a:endParaRPr lang="en-US" dirty="0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3623094" y="1370328"/>
                <a:ext cx="1086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author</a:t>
                </a:r>
                <a:endParaRPr lang="en-US" dirty="0"/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 flipV="1">
                <a:off x="3429000" y="1739660"/>
                <a:ext cx="437072" cy="237393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H="1">
                <a:off x="2826230" y="2346385"/>
                <a:ext cx="370936" cy="473015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3505200" y="2344505"/>
                <a:ext cx="457200" cy="238387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TextBox 80"/>
            <p:cNvSpPr txBox="1"/>
            <p:nvPr/>
          </p:nvSpPr>
          <p:spPr>
            <a:xfrm>
              <a:off x="7207728" y="3720861"/>
              <a:ext cx="869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DBLP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0933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a heterogeneous network</a:t>
            </a:r>
          </a:p>
          <a:p>
            <a:pPr lvl="1"/>
            <a:r>
              <a:rPr lang="en-US" dirty="0"/>
              <a:t>many choices for how to represent a user’s profile</a:t>
            </a:r>
          </a:p>
          <a:p>
            <a:pPr lvl="2"/>
            <a:r>
              <a:rPr lang="en-US" dirty="0"/>
              <a:t>in terms of items preferred</a:t>
            </a:r>
          </a:p>
          <a:p>
            <a:pPr lvl="2"/>
            <a:r>
              <a:rPr lang="en-US" dirty="0"/>
              <a:t>in terms of tags given to items</a:t>
            </a:r>
          </a:p>
          <a:p>
            <a:pPr lvl="2"/>
            <a:r>
              <a:rPr lang="en-US" dirty="0"/>
              <a:t>in terms of tags supplied by all users for their preferred</a:t>
            </a:r>
          </a:p>
          <a:p>
            <a:pPr lvl="2"/>
            <a:r>
              <a:rPr lang="en-US" dirty="0"/>
              <a:t>etc.</a:t>
            </a:r>
          </a:p>
          <a:p>
            <a:r>
              <a:rPr lang="en-US" dirty="0"/>
              <a:t>Represent all such options as meta-paths</a:t>
            </a:r>
          </a:p>
          <a:p>
            <a:pPr lvl="1"/>
            <a:r>
              <a:rPr lang="en-US" dirty="0"/>
              <a:t>classes of paths through the network</a:t>
            </a:r>
          </a:p>
          <a:p>
            <a:pPr lvl="1"/>
            <a:r>
              <a:rPr lang="en-US" dirty="0"/>
              <a:t>each link follows a characteristic typed edge from one node type to another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435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304800"/>
            <a:ext cx="554355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Meta-path example (UBLB)</a:t>
            </a:r>
            <a:endParaRPr lang="en-US" dirty="0"/>
          </a:p>
        </p:txBody>
      </p:sp>
      <p:pic>
        <p:nvPicPr>
          <p:cNvPr id="1026" name="Picture 2" descr="F:\CDM-PC\Recsys2014\Latex\img\Us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1549400"/>
            <a:ext cx="6096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:\CDM-PC\Recsys2014\Latex\img\Us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616200"/>
            <a:ext cx="6096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:\CDM-PC\Recsys2014\Latex\img\Us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3606800"/>
            <a:ext cx="6096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F:\CDM-PC\Recsys2014\Latex\img\Us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4597400"/>
            <a:ext cx="6096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CDM-PC\Recsys2014\Latex\img\Us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5588000"/>
            <a:ext cx="6096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CDM-PC\Recsys2014\Latex\img\food-icon-png-9104-hd-wallpap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1295400"/>
            <a:ext cx="8001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F:\CDM-PC\Recsys2014\Latex\img\food-icon-png-9104-hd-wallpap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836" y="5257800"/>
            <a:ext cx="8001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F:\CDM-PC\Recsys2014\Latex\img\food-icon-png-9104-hd-wallpap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886" y="4267200"/>
            <a:ext cx="8001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F:\CDM-PC\Recsys2014\Latex\img\food-icon-png-9104-hd-wallpap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3183147"/>
            <a:ext cx="8001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F:\CDM-PC\Recsys2014\Latex\img\food-icon-png-9104-hd-wallpap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150" y="2209800"/>
            <a:ext cx="8001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059921" y="2135601"/>
            <a:ext cx="8001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Barrio Cafe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7601" y="3098884"/>
            <a:ext cx="7873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Salty Sow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00450" y="5105400"/>
            <a:ext cx="129186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Chelsea’s Kitchen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86150" y="6028384"/>
            <a:ext cx="7873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Bar Louie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43301" y="3886200"/>
            <a:ext cx="9591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Gallo Blanco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43450" y="3747702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Phoenix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11284" y="3863119"/>
            <a:ext cx="866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American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668555" y="2821887"/>
            <a:ext cx="770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Mexican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831327" y="4523603"/>
            <a:ext cx="423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Bar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11282" y="5511323"/>
            <a:ext cx="664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Burger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711282" y="1752600"/>
            <a:ext cx="693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Brunch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3771901" y="1828802"/>
            <a:ext cx="1146214" cy="18980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114801" y="2906150"/>
            <a:ext cx="803314" cy="8207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4801" y="2895600"/>
            <a:ext cx="1596482" cy="9800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1" name="Straight Connector 1030"/>
          <p:cNvCxnSpPr/>
          <p:nvPr/>
        </p:nvCxnSpPr>
        <p:spPr>
          <a:xfrm>
            <a:off x="3714750" y="3747700"/>
            <a:ext cx="1028700" cy="138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5" name="Straight Connector 1034"/>
          <p:cNvCxnSpPr>
            <a:endCxn id="24" idx="1"/>
          </p:cNvCxnSpPr>
          <p:nvPr/>
        </p:nvCxnSpPr>
        <p:spPr>
          <a:xfrm flipV="1">
            <a:off x="4034583" y="3886202"/>
            <a:ext cx="708867" cy="775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7" name="Straight Connector 1036"/>
          <p:cNvCxnSpPr>
            <a:endCxn id="30" idx="1"/>
          </p:cNvCxnSpPr>
          <p:nvPr/>
        </p:nvCxnSpPr>
        <p:spPr>
          <a:xfrm>
            <a:off x="4034584" y="4662101"/>
            <a:ext cx="1676698" cy="9877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9" name="Straight Connector 1038"/>
          <p:cNvCxnSpPr>
            <a:endCxn id="30" idx="1"/>
          </p:cNvCxnSpPr>
          <p:nvPr/>
        </p:nvCxnSpPr>
        <p:spPr>
          <a:xfrm flipV="1">
            <a:off x="3657601" y="5649823"/>
            <a:ext cx="2053681" cy="2683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3" name="Straight Connector 1042"/>
          <p:cNvCxnSpPr/>
          <p:nvPr/>
        </p:nvCxnSpPr>
        <p:spPr>
          <a:xfrm flipV="1">
            <a:off x="3657601" y="4662103"/>
            <a:ext cx="2173727" cy="1256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5" name="Straight Connector 1044"/>
          <p:cNvCxnSpPr>
            <a:endCxn id="29" idx="1"/>
          </p:cNvCxnSpPr>
          <p:nvPr/>
        </p:nvCxnSpPr>
        <p:spPr>
          <a:xfrm>
            <a:off x="3714751" y="3747702"/>
            <a:ext cx="2116576" cy="9144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0" name="Straight Connector 1049"/>
          <p:cNvCxnSpPr/>
          <p:nvPr/>
        </p:nvCxnSpPr>
        <p:spPr>
          <a:xfrm flipV="1">
            <a:off x="3657601" y="4919937"/>
            <a:ext cx="1353556" cy="9982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Content Placeholder 24"/>
          <p:cNvSpPr txBox="1">
            <a:spLocks/>
          </p:cNvSpPr>
          <p:nvPr/>
        </p:nvSpPr>
        <p:spPr>
          <a:xfrm>
            <a:off x="5011157" y="4664504"/>
            <a:ext cx="660532" cy="276999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/>
              <a:t>Tempe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993421" y="2343400"/>
            <a:ext cx="800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Alice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993421" y="3385626"/>
            <a:ext cx="800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Bob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019300" y="4394284"/>
            <a:ext cx="800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Carl</a:t>
            </a:r>
          </a:p>
        </p:txBody>
      </p:sp>
      <p:cxnSp>
        <p:nvCxnSpPr>
          <p:cNvPr id="1055" name="Straight Connector 1054"/>
          <p:cNvCxnSpPr/>
          <p:nvPr/>
        </p:nvCxnSpPr>
        <p:spPr>
          <a:xfrm flipV="1">
            <a:off x="4034584" y="3886200"/>
            <a:ext cx="1676699" cy="775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2057400" y="5334084"/>
            <a:ext cx="800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Tom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057400" y="6400800"/>
            <a:ext cx="800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John</a:t>
            </a:r>
          </a:p>
        </p:txBody>
      </p:sp>
      <p:cxnSp>
        <p:nvCxnSpPr>
          <p:cNvPr id="1057" name="Straight Connector 1056"/>
          <p:cNvCxnSpPr/>
          <p:nvPr/>
        </p:nvCxnSpPr>
        <p:spPr>
          <a:xfrm flipV="1">
            <a:off x="2628900" y="1955801"/>
            <a:ext cx="590550" cy="1682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1" name="Straight Connector 1060"/>
          <p:cNvCxnSpPr/>
          <p:nvPr/>
        </p:nvCxnSpPr>
        <p:spPr>
          <a:xfrm>
            <a:off x="2628900" y="2135603"/>
            <a:ext cx="1028700" cy="77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3" name="Straight Connector 1062"/>
          <p:cNvCxnSpPr/>
          <p:nvPr/>
        </p:nvCxnSpPr>
        <p:spPr>
          <a:xfrm>
            <a:off x="2514600" y="3316498"/>
            <a:ext cx="1028700" cy="13480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5" name="Straight Connector 1064"/>
          <p:cNvCxnSpPr/>
          <p:nvPr/>
        </p:nvCxnSpPr>
        <p:spPr>
          <a:xfrm>
            <a:off x="2514600" y="4249947"/>
            <a:ext cx="704850" cy="12613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7" name="Straight Connector 1066"/>
          <p:cNvCxnSpPr/>
          <p:nvPr/>
        </p:nvCxnSpPr>
        <p:spPr>
          <a:xfrm flipV="1">
            <a:off x="2514600" y="3863118"/>
            <a:ext cx="628650" cy="341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9" name="Straight Connector 1068"/>
          <p:cNvCxnSpPr/>
          <p:nvPr/>
        </p:nvCxnSpPr>
        <p:spPr>
          <a:xfrm flipV="1">
            <a:off x="2514600" y="5511323"/>
            <a:ext cx="704850" cy="6440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1" name="Straight Connector 1070"/>
          <p:cNvCxnSpPr>
            <a:stCxn id="7" idx="3"/>
          </p:cNvCxnSpPr>
          <p:nvPr/>
        </p:nvCxnSpPr>
        <p:spPr>
          <a:xfrm flipV="1">
            <a:off x="2609850" y="3863119"/>
            <a:ext cx="533400" cy="11406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7" name="Straight Connector 1086"/>
          <p:cNvCxnSpPr/>
          <p:nvPr/>
        </p:nvCxnSpPr>
        <p:spPr>
          <a:xfrm>
            <a:off x="2609850" y="2235200"/>
            <a:ext cx="1047750" cy="812800"/>
          </a:xfrm>
          <a:prstGeom prst="line">
            <a:avLst/>
          </a:prstGeom>
          <a:ln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3714751" y="3581400"/>
            <a:ext cx="1101032" cy="182476"/>
          </a:xfrm>
          <a:prstGeom prst="line">
            <a:avLst/>
          </a:prstGeom>
          <a:ln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057651" y="3022600"/>
            <a:ext cx="815282" cy="794350"/>
          </a:xfrm>
          <a:prstGeom prst="line">
            <a:avLst/>
          </a:prstGeom>
          <a:ln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4114801" y="3990500"/>
            <a:ext cx="699460" cy="733900"/>
          </a:xfrm>
          <a:prstGeom prst="line">
            <a:avLst/>
          </a:prstGeom>
          <a:ln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4114800" y="1955800"/>
            <a:ext cx="1687878" cy="9503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28" idx="1"/>
          </p:cNvCxnSpPr>
          <p:nvPr/>
        </p:nvCxnSpPr>
        <p:spPr>
          <a:xfrm flipH="1">
            <a:off x="3714750" y="2960387"/>
            <a:ext cx="1953805" cy="766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endCxn id="28" idx="1"/>
          </p:cNvCxnSpPr>
          <p:nvPr/>
        </p:nvCxnSpPr>
        <p:spPr>
          <a:xfrm>
            <a:off x="3799937" y="1828802"/>
            <a:ext cx="1868618" cy="11315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848568" y="2633235"/>
            <a:ext cx="481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UB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440669" y="3085335"/>
            <a:ext cx="602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UBL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99987" y="3801069"/>
            <a:ext cx="754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UBLB</a:t>
            </a:r>
          </a:p>
        </p:txBody>
      </p:sp>
      <p:cxnSp>
        <p:nvCxnSpPr>
          <p:cNvPr id="65" name="Straight Connector 64"/>
          <p:cNvCxnSpPr>
            <a:endCxn id="1027" idx="1"/>
          </p:cNvCxnSpPr>
          <p:nvPr/>
        </p:nvCxnSpPr>
        <p:spPr>
          <a:xfrm flipV="1">
            <a:off x="2628900" y="1828800"/>
            <a:ext cx="457200" cy="127000"/>
          </a:xfrm>
          <a:prstGeom prst="line">
            <a:avLst/>
          </a:prstGeom>
          <a:ln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 flipV="1">
            <a:off x="3886201" y="1955800"/>
            <a:ext cx="1031914" cy="1651000"/>
          </a:xfrm>
          <a:prstGeom prst="line">
            <a:avLst/>
          </a:prstGeom>
          <a:ln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745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304800"/>
            <a:ext cx="554355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Meta-path example (BCBU)</a:t>
            </a:r>
            <a:endParaRPr lang="en-US" dirty="0"/>
          </a:p>
        </p:txBody>
      </p:sp>
      <p:pic>
        <p:nvPicPr>
          <p:cNvPr id="1026" name="Picture 2" descr="F:\CDM-PC\Recsys2014\Latex\img\Us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1549400"/>
            <a:ext cx="6096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:\CDM-PC\Recsys2014\Latex\img\Us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616200"/>
            <a:ext cx="6096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:\CDM-PC\Recsys2014\Latex\img\Us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3606800"/>
            <a:ext cx="6096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F:\CDM-PC\Recsys2014\Latex\img\Us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4597400"/>
            <a:ext cx="6096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CDM-PC\Recsys2014\Latex\img\Us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5588000"/>
            <a:ext cx="6096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CDM-PC\Recsys2014\Latex\img\food-icon-png-9104-hd-wallpap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1295400"/>
            <a:ext cx="8001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F:\CDM-PC\Recsys2014\Latex\img\food-icon-png-9104-hd-wallpap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836" y="5257800"/>
            <a:ext cx="8001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F:\CDM-PC\Recsys2014\Latex\img\food-icon-png-9104-hd-wallpap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886" y="4267200"/>
            <a:ext cx="8001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F:\CDM-PC\Recsys2014\Latex\img\food-icon-png-9104-hd-wallpap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3183147"/>
            <a:ext cx="8001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F:\CDM-PC\Recsys2014\Latex\img\food-icon-png-9104-hd-wallpap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150" y="2209800"/>
            <a:ext cx="8001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059921" y="2135601"/>
            <a:ext cx="8001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Barrio Cafe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7601" y="3098884"/>
            <a:ext cx="7873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Salty Sow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00450" y="5105400"/>
            <a:ext cx="129186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Chelsea’s Kitchen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86150" y="6028384"/>
            <a:ext cx="7873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Bar Louie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43301" y="3886200"/>
            <a:ext cx="9591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Gallo Blanco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43450" y="3747702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Phoenix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11284" y="3863119"/>
            <a:ext cx="866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American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668555" y="2821887"/>
            <a:ext cx="770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Mexican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831327" y="4523603"/>
            <a:ext cx="423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Bar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11282" y="5511323"/>
            <a:ext cx="664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Burger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711282" y="1752600"/>
            <a:ext cx="693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Brunch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3771901" y="1828802"/>
            <a:ext cx="1146214" cy="18980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114801" y="2906150"/>
            <a:ext cx="803314" cy="8207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4801" y="2895600"/>
            <a:ext cx="1596482" cy="9800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1" name="Straight Connector 1030"/>
          <p:cNvCxnSpPr/>
          <p:nvPr/>
        </p:nvCxnSpPr>
        <p:spPr>
          <a:xfrm>
            <a:off x="3714750" y="3747700"/>
            <a:ext cx="1028700" cy="138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5" name="Straight Connector 1034"/>
          <p:cNvCxnSpPr>
            <a:endCxn id="24" idx="1"/>
          </p:cNvCxnSpPr>
          <p:nvPr/>
        </p:nvCxnSpPr>
        <p:spPr>
          <a:xfrm flipV="1">
            <a:off x="4034583" y="3886202"/>
            <a:ext cx="708867" cy="775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7" name="Straight Connector 1036"/>
          <p:cNvCxnSpPr>
            <a:endCxn id="30" idx="1"/>
          </p:cNvCxnSpPr>
          <p:nvPr/>
        </p:nvCxnSpPr>
        <p:spPr>
          <a:xfrm>
            <a:off x="4034584" y="4662101"/>
            <a:ext cx="1676698" cy="9877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9" name="Straight Connector 1038"/>
          <p:cNvCxnSpPr>
            <a:endCxn id="30" idx="1"/>
          </p:cNvCxnSpPr>
          <p:nvPr/>
        </p:nvCxnSpPr>
        <p:spPr>
          <a:xfrm flipV="1">
            <a:off x="3657601" y="5649823"/>
            <a:ext cx="2053681" cy="2683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3" name="Straight Connector 1042"/>
          <p:cNvCxnSpPr/>
          <p:nvPr/>
        </p:nvCxnSpPr>
        <p:spPr>
          <a:xfrm flipV="1">
            <a:off x="3657601" y="4662103"/>
            <a:ext cx="2173727" cy="1256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5" name="Straight Connector 1044"/>
          <p:cNvCxnSpPr>
            <a:endCxn id="29" idx="1"/>
          </p:cNvCxnSpPr>
          <p:nvPr/>
        </p:nvCxnSpPr>
        <p:spPr>
          <a:xfrm>
            <a:off x="3714751" y="3747702"/>
            <a:ext cx="2116576" cy="9144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0" name="Straight Connector 1049"/>
          <p:cNvCxnSpPr/>
          <p:nvPr/>
        </p:nvCxnSpPr>
        <p:spPr>
          <a:xfrm flipV="1">
            <a:off x="3657601" y="4919937"/>
            <a:ext cx="1353556" cy="9982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Content Placeholder 24"/>
          <p:cNvSpPr txBox="1">
            <a:spLocks/>
          </p:cNvSpPr>
          <p:nvPr/>
        </p:nvSpPr>
        <p:spPr>
          <a:xfrm>
            <a:off x="5011157" y="4664504"/>
            <a:ext cx="660532" cy="276999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/>
              <a:t>Tempe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993421" y="2343400"/>
            <a:ext cx="800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Alice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993421" y="3385626"/>
            <a:ext cx="800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Bob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019300" y="4394284"/>
            <a:ext cx="800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Carl</a:t>
            </a:r>
          </a:p>
        </p:txBody>
      </p:sp>
      <p:cxnSp>
        <p:nvCxnSpPr>
          <p:cNvPr id="1055" name="Straight Connector 1054"/>
          <p:cNvCxnSpPr/>
          <p:nvPr/>
        </p:nvCxnSpPr>
        <p:spPr>
          <a:xfrm flipV="1">
            <a:off x="4034584" y="3886200"/>
            <a:ext cx="1676699" cy="775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2057400" y="5334084"/>
            <a:ext cx="800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Tom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057400" y="6400800"/>
            <a:ext cx="800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John</a:t>
            </a:r>
          </a:p>
        </p:txBody>
      </p:sp>
      <p:cxnSp>
        <p:nvCxnSpPr>
          <p:cNvPr id="1057" name="Straight Connector 1056"/>
          <p:cNvCxnSpPr/>
          <p:nvPr/>
        </p:nvCxnSpPr>
        <p:spPr>
          <a:xfrm flipV="1">
            <a:off x="2628900" y="1955801"/>
            <a:ext cx="590550" cy="1682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1" name="Straight Connector 1060"/>
          <p:cNvCxnSpPr/>
          <p:nvPr/>
        </p:nvCxnSpPr>
        <p:spPr>
          <a:xfrm>
            <a:off x="2628900" y="2135603"/>
            <a:ext cx="1028700" cy="77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3" name="Straight Connector 1062"/>
          <p:cNvCxnSpPr/>
          <p:nvPr/>
        </p:nvCxnSpPr>
        <p:spPr>
          <a:xfrm>
            <a:off x="2514600" y="3316498"/>
            <a:ext cx="1028700" cy="13480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5" name="Straight Connector 1064"/>
          <p:cNvCxnSpPr/>
          <p:nvPr/>
        </p:nvCxnSpPr>
        <p:spPr>
          <a:xfrm>
            <a:off x="2514600" y="4249947"/>
            <a:ext cx="704850" cy="12613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7" name="Straight Connector 1066"/>
          <p:cNvCxnSpPr/>
          <p:nvPr/>
        </p:nvCxnSpPr>
        <p:spPr>
          <a:xfrm flipV="1">
            <a:off x="2514600" y="3863118"/>
            <a:ext cx="628650" cy="341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9" name="Straight Connector 1068"/>
          <p:cNvCxnSpPr/>
          <p:nvPr/>
        </p:nvCxnSpPr>
        <p:spPr>
          <a:xfrm flipV="1">
            <a:off x="2514600" y="5511323"/>
            <a:ext cx="704850" cy="6440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1" name="Straight Connector 1070"/>
          <p:cNvCxnSpPr>
            <a:stCxn id="7" idx="3"/>
          </p:cNvCxnSpPr>
          <p:nvPr/>
        </p:nvCxnSpPr>
        <p:spPr>
          <a:xfrm flipV="1">
            <a:off x="2609850" y="3863119"/>
            <a:ext cx="533400" cy="11406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9" name="Straight Connector 1078"/>
          <p:cNvCxnSpPr/>
          <p:nvPr/>
        </p:nvCxnSpPr>
        <p:spPr>
          <a:xfrm flipV="1">
            <a:off x="3714750" y="4800600"/>
            <a:ext cx="2087928" cy="1170696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81" name="Straight Connector 1080"/>
          <p:cNvCxnSpPr/>
          <p:nvPr/>
        </p:nvCxnSpPr>
        <p:spPr>
          <a:xfrm flipH="1" flipV="1">
            <a:off x="2514600" y="3385626"/>
            <a:ext cx="1028700" cy="133195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4114800" y="1955800"/>
            <a:ext cx="1687878" cy="9503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28" idx="1"/>
          </p:cNvCxnSpPr>
          <p:nvPr/>
        </p:nvCxnSpPr>
        <p:spPr>
          <a:xfrm flipH="1">
            <a:off x="3714750" y="2960387"/>
            <a:ext cx="1953805" cy="766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endCxn id="28" idx="1"/>
          </p:cNvCxnSpPr>
          <p:nvPr/>
        </p:nvCxnSpPr>
        <p:spPr>
          <a:xfrm>
            <a:off x="3799937" y="1828802"/>
            <a:ext cx="1868618" cy="11315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692550" y="5918200"/>
            <a:ext cx="481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BC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590751" y="4354324"/>
            <a:ext cx="6291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BCB</a:t>
            </a:r>
          </a:p>
        </p:txBody>
      </p:sp>
      <p:cxnSp>
        <p:nvCxnSpPr>
          <p:cNvPr id="63" name="Straight Connector 62"/>
          <p:cNvCxnSpPr>
            <a:stCxn id="22" idx="0"/>
          </p:cNvCxnSpPr>
          <p:nvPr/>
        </p:nvCxnSpPr>
        <p:spPr>
          <a:xfrm flipV="1">
            <a:off x="3879848" y="5788320"/>
            <a:ext cx="1831434" cy="240064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204780" y="4692878"/>
            <a:ext cx="1626548" cy="818444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3" idx="3"/>
          </p:cNvCxnSpPr>
          <p:nvPr/>
        </p:nvCxnSpPr>
        <p:spPr>
          <a:xfrm>
            <a:off x="3829051" y="3716547"/>
            <a:ext cx="2002277" cy="828746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2609850" y="3886200"/>
            <a:ext cx="609600" cy="38100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7" idx="3"/>
          </p:cNvCxnSpPr>
          <p:nvPr/>
        </p:nvCxnSpPr>
        <p:spPr>
          <a:xfrm flipH="1">
            <a:off x="2609850" y="4024701"/>
            <a:ext cx="533400" cy="979101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2514600" y="5511322"/>
            <a:ext cx="628650" cy="64402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609850" y="4354324"/>
            <a:ext cx="609600" cy="1055876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2503068" y="5164723"/>
            <a:ext cx="777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BCBU</a:t>
            </a:r>
          </a:p>
        </p:txBody>
      </p:sp>
    </p:spTree>
    <p:extLst>
      <p:ext uri="{BB962C8B-B14F-4D97-AF65-F5344CB8AC3E}">
        <p14:creationId xmlns:p14="http://schemas.microsoft.com/office/powerpoint/2010/main" val="3214141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8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WHyLDR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W</a:t>
            </a:r>
            <a:r>
              <a:rPr lang="en-US" dirty="0" smtClean="0"/>
              <a:t>eighted </a:t>
            </a:r>
            <a:r>
              <a:rPr lang="en-US" dirty="0" smtClean="0">
                <a:solidFill>
                  <a:srgbClr val="FFFF00"/>
                </a:solidFill>
              </a:rPr>
              <a:t>Hy</a:t>
            </a:r>
            <a:r>
              <a:rPr lang="en-US" dirty="0" smtClean="0"/>
              <a:t>brid of </a:t>
            </a:r>
            <a:r>
              <a:rPr lang="en-US" dirty="0" smtClean="0">
                <a:solidFill>
                  <a:srgbClr val="FFFF00"/>
                </a:solidFill>
              </a:rPr>
              <a:t>L</a:t>
            </a:r>
            <a:r>
              <a:rPr lang="en-US" dirty="0" smtClean="0"/>
              <a:t>ow-</a:t>
            </a:r>
            <a:r>
              <a:rPr lang="en-US" dirty="0" smtClean="0">
                <a:solidFill>
                  <a:srgbClr val="FFFF00"/>
                </a:solidFill>
              </a:rPr>
              <a:t>D</a:t>
            </a:r>
            <a:r>
              <a:rPr lang="en-US" dirty="0" smtClean="0"/>
              <a:t>imensional </a:t>
            </a:r>
            <a:r>
              <a:rPr lang="en-US" dirty="0" smtClean="0">
                <a:solidFill>
                  <a:srgbClr val="FFFF00"/>
                </a:solidFill>
              </a:rPr>
              <a:t>R</a:t>
            </a:r>
            <a:r>
              <a:rPr lang="en-US" dirty="0" smtClean="0"/>
              <a:t>ecommenders</a:t>
            </a:r>
          </a:p>
          <a:p>
            <a:pPr lvl="1"/>
            <a:r>
              <a:rPr lang="en-US" dirty="0" smtClean="0"/>
              <a:t>Take the weighted hybrid approach from tag recommendation</a:t>
            </a:r>
          </a:p>
          <a:p>
            <a:pPr lvl="1"/>
            <a:r>
              <a:rPr lang="en-US" dirty="0" smtClean="0"/>
              <a:t>Build </a:t>
            </a:r>
            <a:r>
              <a:rPr lang="en-US" dirty="0" smtClean="0"/>
              <a:t>two-dimensional </a:t>
            </a:r>
            <a:r>
              <a:rPr lang="en-US" dirty="0" smtClean="0"/>
              <a:t>components </a:t>
            </a:r>
            <a:r>
              <a:rPr lang="en-US" dirty="0" smtClean="0"/>
              <a:t>using </a:t>
            </a:r>
            <a:r>
              <a:rPr lang="en-US" dirty="0" smtClean="0"/>
              <a:t>meta-paths</a:t>
            </a:r>
            <a:r>
              <a:rPr lang="en-US" dirty="0" smtClean="0"/>
              <a:t>, </a:t>
            </a:r>
          </a:p>
          <a:p>
            <a:pPr lvl="2"/>
            <a:r>
              <a:rPr lang="en-US" dirty="0" smtClean="0"/>
              <a:t>can be multiple steps through the network</a:t>
            </a:r>
          </a:p>
          <a:p>
            <a:pPr lvl="2"/>
            <a:r>
              <a:rPr lang="en-US" dirty="0" smtClean="0"/>
              <a:t>instead of the one-step relations used in tagging work</a:t>
            </a:r>
          </a:p>
        </p:txBody>
      </p:sp>
    </p:spTree>
    <p:extLst>
      <p:ext uri="{BB962C8B-B14F-4D97-AF65-F5344CB8AC3E}">
        <p14:creationId xmlns:p14="http://schemas.microsoft.com/office/powerpoint/2010/main" val="1316501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contributors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Bamshad</a:t>
            </a:r>
            <a:r>
              <a:rPr lang="en-US" dirty="0" smtClean="0"/>
              <a:t> </a:t>
            </a:r>
            <a:r>
              <a:rPr lang="en-US" dirty="0" err="1" smtClean="0"/>
              <a:t>Mobasher</a:t>
            </a:r>
            <a:endParaRPr lang="en-US" dirty="0" smtClean="0"/>
          </a:p>
          <a:p>
            <a:r>
              <a:rPr lang="en-US" dirty="0"/>
              <a:t>Jonathan </a:t>
            </a:r>
            <a:r>
              <a:rPr lang="en-US" dirty="0" err="1"/>
              <a:t>Gemmell</a:t>
            </a:r>
            <a:endParaRPr lang="en-US" dirty="0"/>
          </a:p>
          <a:p>
            <a:r>
              <a:rPr lang="en-US" dirty="0"/>
              <a:t>Thomas </a:t>
            </a:r>
            <a:r>
              <a:rPr lang="en-US" dirty="0" err="1"/>
              <a:t>Schimoler</a:t>
            </a:r>
            <a:endParaRPr lang="en-US" dirty="0"/>
          </a:p>
          <a:p>
            <a:r>
              <a:rPr lang="en-US" dirty="0" smtClean="0"/>
              <a:t>Yong </a:t>
            </a:r>
            <a:r>
              <a:rPr lang="en-US" dirty="0" err="1" smtClean="0"/>
              <a:t>Zheng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0" y="4127500"/>
            <a:ext cx="5556250" cy="212365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Ad for our group’s other presentations: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dirty="0">
                <a:solidFill>
                  <a:schemeClr val="bg1"/>
                </a:solidFill>
              </a:rPr>
              <a:t>Incorporating Context Correlation into Context-aware Matrix </a:t>
            </a:r>
            <a:r>
              <a:rPr lang="en-US" dirty="0" smtClean="0">
                <a:solidFill>
                  <a:schemeClr val="bg1"/>
                </a:solidFill>
              </a:rPr>
              <a:t>Factorization” </a:t>
            </a:r>
            <a:r>
              <a:rPr lang="en-US" dirty="0" smtClean="0">
                <a:solidFill>
                  <a:srgbClr val="FFFF00"/>
                </a:solidFill>
              </a:rPr>
              <a:t>IP workshop, Monday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“Adapting </a:t>
            </a:r>
            <a:r>
              <a:rPr lang="en-US" dirty="0">
                <a:solidFill>
                  <a:schemeClr val="bg1"/>
                </a:solidFill>
              </a:rPr>
              <a:t>Recommendations to Contextual Changes Using Hierarchical Hidden Markov </a:t>
            </a:r>
            <a:r>
              <a:rPr lang="en-US" dirty="0" smtClean="0">
                <a:solidFill>
                  <a:schemeClr val="bg1"/>
                </a:solidFill>
              </a:rPr>
              <a:t>Models”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Main </a:t>
            </a:r>
            <a:r>
              <a:rPr lang="en-US" smtClean="0">
                <a:solidFill>
                  <a:srgbClr val="FFFF00"/>
                </a:solidFill>
              </a:rPr>
              <a:t>conference, session SIST3, </a:t>
            </a:r>
            <a:r>
              <a:rPr lang="en-US" dirty="0" smtClean="0">
                <a:solidFill>
                  <a:srgbClr val="FFFF00"/>
                </a:solidFill>
              </a:rPr>
              <a:t>Friday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9048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Unbounded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Component generation is an unbounded process</a:t>
            </a:r>
          </a:p>
          <a:p>
            <a:pPr lvl="1"/>
            <a:r>
              <a:rPr lang="en-US" dirty="0"/>
              <a:t>Expensive</a:t>
            </a:r>
          </a:p>
          <a:p>
            <a:pPr lvl="1"/>
            <a:r>
              <a:rPr lang="en-US" dirty="0"/>
              <a:t>Not efficient</a:t>
            </a:r>
          </a:p>
          <a:p>
            <a:r>
              <a:rPr lang="en-US" dirty="0"/>
              <a:t>Some components make only a minor contribution</a:t>
            </a:r>
          </a:p>
          <a:p>
            <a:r>
              <a:rPr lang="en-US" dirty="0"/>
              <a:t>Weight optimization </a:t>
            </a:r>
            <a:r>
              <a:rPr lang="en-US" dirty="0" smtClean="0"/>
              <a:t>process is slowed by adding components</a:t>
            </a:r>
            <a:endParaRPr lang="en-US" dirty="0"/>
          </a:p>
          <a:p>
            <a:r>
              <a:rPr lang="en-US" dirty="0" smtClean="0"/>
              <a:t>Solution: estimate component </a:t>
            </a:r>
            <a:r>
              <a:rPr lang="en-US" dirty="0" smtClean="0"/>
              <a:t>utility using information 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107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Information Gain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probability</a:t>
            </a:r>
          </a:p>
          <a:p>
            <a:pPr lvl="1"/>
            <a:r>
              <a:rPr lang="en-US" dirty="0" smtClean="0"/>
              <a:t>p(a) = probability of encountering node a (among the other nodes in class A)</a:t>
            </a:r>
          </a:p>
          <a:p>
            <a:pPr lvl="1"/>
            <a:r>
              <a:rPr lang="en-US" dirty="0" smtClean="0"/>
              <a:t>= probability of a random walk encountering a</a:t>
            </a:r>
          </a:p>
          <a:p>
            <a:pPr lvl="1"/>
            <a:r>
              <a:rPr lang="en-US" dirty="0" smtClean="0"/>
              <a:t>= (as length of walk -&gt; </a:t>
            </a:r>
            <a:r>
              <a:rPr lang="en-US" sz="2800" dirty="0" smtClean="0"/>
              <a:t>∞</a:t>
            </a:r>
            <a:r>
              <a:rPr lang="en-US" dirty="0" smtClean="0"/>
              <a:t>) degree of a</a:t>
            </a:r>
          </a:p>
          <a:p>
            <a:pPr lvl="2"/>
            <a:r>
              <a:rPr lang="en-US" dirty="0" smtClean="0"/>
              <a:t> relative to other nodes in A </a:t>
            </a:r>
          </a:p>
          <a:p>
            <a:pPr lvl="1"/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964382"/>
              </p:ext>
            </p:extLst>
          </p:nvPr>
        </p:nvGraphicFramePr>
        <p:xfrm>
          <a:off x="1479550" y="4260850"/>
          <a:ext cx="269875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3" imgW="1308100" imgH="558800" progId="Equation.3">
                  <p:embed/>
                </p:oleObj>
              </mc:Choice>
              <mc:Fallback>
                <p:oleObj name="Equation" r:id="rId3" imgW="1308100" imgH="558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9550" y="4260850"/>
                        <a:ext cx="2698750" cy="1152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9950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information gain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Entropy of dimension A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Entropy of dimension A given B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4410754"/>
              </p:ext>
            </p:extLst>
          </p:nvPr>
        </p:nvGraphicFramePr>
        <p:xfrm>
          <a:off x="2055431" y="2474421"/>
          <a:ext cx="3598186" cy="796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3" imgW="1663700" imgH="368300" progId="Equation.3">
                  <p:embed/>
                </p:oleObj>
              </mc:Choice>
              <mc:Fallback>
                <p:oleObj name="Equation" r:id="rId3" imgW="1663700" imgH="368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5431" y="2474421"/>
                        <a:ext cx="3598186" cy="796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599541"/>
              </p:ext>
            </p:extLst>
          </p:nvPr>
        </p:nvGraphicFramePr>
        <p:xfrm>
          <a:off x="4330700" y="3309938"/>
          <a:ext cx="4826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5" imgW="482600" imgH="203200" progId="Equation.3">
                  <p:embed/>
                </p:oleObj>
              </mc:Choice>
              <mc:Fallback>
                <p:oleObj name="Equation" r:id="rId5" imgW="4826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30700" y="3309938"/>
                        <a:ext cx="4826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893409"/>
              </p:ext>
            </p:extLst>
          </p:nvPr>
        </p:nvGraphicFramePr>
        <p:xfrm>
          <a:off x="1520825" y="4133850"/>
          <a:ext cx="466725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7" imgW="2159000" imgH="368300" progId="Equation.3">
                  <p:embed/>
                </p:oleObj>
              </mc:Choice>
              <mc:Fallback>
                <p:oleObj name="Equation" r:id="rId7" imgW="2159000" imgH="368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20825" y="4133850"/>
                        <a:ext cx="4667250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77472"/>
              </p:ext>
            </p:extLst>
          </p:nvPr>
        </p:nvGraphicFramePr>
        <p:xfrm>
          <a:off x="1490653" y="4919663"/>
          <a:ext cx="4396392" cy="1464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9" imgW="1790700" imgH="596900" progId="Equation.3">
                  <p:embed/>
                </p:oleObj>
              </mc:Choice>
              <mc:Fallback>
                <p:oleObj name="Equation" r:id="rId9" imgW="1790700" imgH="596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90653" y="4919663"/>
                        <a:ext cx="4396392" cy="14642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4895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G(</a:t>
            </a:r>
            <a:r>
              <a:rPr lang="en-US" dirty="0" smtClean="0"/>
              <a:t>A,B</a:t>
            </a:r>
            <a:r>
              <a:rPr lang="en-US" dirty="0" smtClean="0"/>
              <a:t>) = H(A) – H(A|B)</a:t>
            </a:r>
          </a:p>
          <a:p>
            <a:r>
              <a:rPr lang="en-US" dirty="0" smtClean="0"/>
              <a:t>If the gain is small</a:t>
            </a:r>
          </a:p>
          <a:p>
            <a:pPr lvl="1"/>
            <a:r>
              <a:rPr lang="en-US" dirty="0" smtClean="0"/>
              <a:t>H(A) and H(A|B) are close</a:t>
            </a:r>
          </a:p>
          <a:p>
            <a:r>
              <a:rPr lang="en-US" dirty="0" smtClean="0"/>
              <a:t>This means that knowing B</a:t>
            </a:r>
          </a:p>
          <a:p>
            <a:pPr lvl="1"/>
            <a:r>
              <a:rPr lang="en-US" dirty="0" smtClean="0"/>
              <a:t>does not decrease the entropy of A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knowing that a song is tagged “rock”</a:t>
            </a:r>
          </a:p>
          <a:p>
            <a:pPr lvl="1"/>
            <a:r>
              <a:rPr lang="en-US" dirty="0" smtClean="0"/>
              <a:t>doesn’t decrease its entropy across user profiles in </a:t>
            </a:r>
            <a:r>
              <a:rPr lang="en-US" dirty="0" err="1" smtClean="0"/>
              <a:t>Last.fm</a:t>
            </a:r>
            <a:endParaRPr lang="en-US" dirty="0" smtClean="0"/>
          </a:p>
          <a:p>
            <a:pPr lvl="2"/>
            <a:r>
              <a:rPr lang="en-US" dirty="0" smtClean="0"/>
              <a:t>because the tag is used so loosely for almost everything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12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Yelp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= users</a:t>
            </a:r>
          </a:p>
          <a:p>
            <a:r>
              <a:rPr lang="en-US" dirty="0" smtClean="0"/>
              <a:t>B = restaurants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362854" y="2049104"/>
            <a:ext cx="2133600" cy="719137"/>
            <a:chOff x="5715000" y="3787775"/>
            <a:chExt cx="2133600" cy="719137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3787775"/>
              <a:ext cx="719137" cy="719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4137" y="4191000"/>
              <a:ext cx="768350" cy="15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Oval 6"/>
            <p:cNvSpPr/>
            <p:nvPr/>
          </p:nvSpPr>
          <p:spPr>
            <a:xfrm>
              <a:off x="7315200" y="3962400"/>
              <a:ext cx="533400" cy="5334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424645" y="404443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14107" y="4043920"/>
              <a:ext cx="320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715363"/>
              </p:ext>
            </p:extLst>
          </p:nvPr>
        </p:nvGraphicFramePr>
        <p:xfrm>
          <a:off x="859368" y="3106890"/>
          <a:ext cx="3124200" cy="1836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558"/>
                <a:gridCol w="835542"/>
                <a:gridCol w="739942"/>
                <a:gridCol w="822158"/>
              </a:tblGrid>
              <a:tr h="377378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User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profile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197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Salty Sow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Barrio Cafe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Bar Louie</a:t>
                      </a:r>
                      <a:endParaRPr lang="en-US" sz="1400" dirty="0"/>
                    </a:p>
                  </a:txBody>
                  <a:tcPr/>
                </a:tc>
              </a:tr>
              <a:tr h="462359"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7378">
                <a:tc>
                  <a:txBody>
                    <a:bodyPr/>
                    <a:lstStyle/>
                    <a:p>
                      <a:r>
                        <a:rPr lang="en-US" dirty="0" smtClean="0"/>
                        <a:t>Alice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1464731" y="4072092"/>
            <a:ext cx="2286000" cy="440238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40936" y="4029409"/>
            <a:ext cx="381000" cy="89743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48136" y="5511206"/>
            <a:ext cx="49462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p</a:t>
            </a:r>
            <a:r>
              <a:rPr lang="en-US" sz="2200" dirty="0" smtClean="0">
                <a:solidFill>
                  <a:schemeClr val="bg1"/>
                </a:solidFill>
              </a:rPr>
              <a:t>(</a:t>
            </a:r>
            <a:r>
              <a:rPr lang="en-US" sz="2200" dirty="0" smtClean="0">
                <a:solidFill>
                  <a:schemeClr val="bg1"/>
                </a:solidFill>
              </a:rPr>
              <a:t>Bob)=1/2</a:t>
            </a:r>
          </a:p>
          <a:p>
            <a:r>
              <a:rPr lang="en-US" sz="2200" dirty="0">
                <a:solidFill>
                  <a:schemeClr val="bg1"/>
                </a:solidFill>
              </a:rPr>
              <a:t>p</a:t>
            </a:r>
            <a:r>
              <a:rPr lang="en-US" sz="2200" dirty="0" smtClean="0">
                <a:solidFill>
                  <a:schemeClr val="bg1"/>
                </a:solidFill>
              </a:rPr>
              <a:t>(</a:t>
            </a:r>
            <a:r>
              <a:rPr lang="en-US" sz="2200" dirty="0" smtClean="0">
                <a:solidFill>
                  <a:schemeClr val="bg1"/>
                </a:solidFill>
              </a:rPr>
              <a:t>Salty </a:t>
            </a:r>
            <a:r>
              <a:rPr lang="en-US" sz="2200" dirty="0" err="1" smtClean="0">
                <a:solidFill>
                  <a:schemeClr val="bg1"/>
                </a:solidFill>
              </a:rPr>
              <a:t>Sow|Bob</a:t>
            </a:r>
            <a:r>
              <a:rPr lang="en-US" sz="2200" dirty="0" smtClean="0">
                <a:solidFill>
                  <a:schemeClr val="bg1"/>
                </a:solidFill>
              </a:rPr>
              <a:t>)=1/3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338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Meta-paths </a:t>
            </a:r>
            <a:r>
              <a:rPr lang="en-US" dirty="0" smtClean="0"/>
              <a:t>in Yelp</a:t>
            </a:r>
            <a:endParaRPr lang="en-US" dirty="0"/>
          </a:p>
        </p:txBody>
      </p:sp>
      <p:graphicFrame>
        <p:nvGraphicFramePr>
          <p:cNvPr id="4" name="Content Placeholder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221714"/>
              </p:ext>
            </p:extLst>
          </p:nvPr>
        </p:nvGraphicFramePr>
        <p:xfrm>
          <a:off x="575734" y="1851129"/>
          <a:ext cx="4419601" cy="2743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3992"/>
                <a:gridCol w="2905609"/>
              </a:tblGrid>
              <a:tr h="351574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Meta-path</a:t>
                      </a:r>
                      <a:endParaRPr lang="en-US" dirty="0"/>
                    </a:p>
                  </a:txBody>
                  <a:tcPr/>
                </a:tc>
              </a:tr>
              <a:tr h="1350044">
                <a:tc>
                  <a:txBody>
                    <a:bodyPr/>
                    <a:lstStyle/>
                    <a:p>
                      <a:r>
                        <a:rPr lang="en-US" dirty="0" smtClean="0"/>
                        <a:t>User-based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User-biz</a:t>
                      </a:r>
                    </a:p>
                    <a:p>
                      <a:r>
                        <a:rPr lang="en-US" dirty="0" smtClean="0"/>
                        <a:t>User-biz-category</a:t>
                      </a:r>
                    </a:p>
                    <a:p>
                      <a:r>
                        <a:rPr lang="en-US" dirty="0" smtClean="0"/>
                        <a:t>User-biz-category-biz</a:t>
                      </a:r>
                    </a:p>
                    <a:p>
                      <a:r>
                        <a:rPr lang="en-US" dirty="0" smtClean="0"/>
                        <a:t>User-biz-location</a:t>
                      </a:r>
                    </a:p>
                    <a:p>
                      <a:r>
                        <a:rPr lang="en-US" dirty="0" smtClean="0"/>
                        <a:t>User-biz-location-biz</a:t>
                      </a:r>
                      <a:endParaRPr lang="en-US" dirty="0"/>
                    </a:p>
                  </a:txBody>
                  <a:tcPr/>
                </a:tc>
              </a:tr>
              <a:tr h="843778">
                <a:tc>
                  <a:txBody>
                    <a:bodyPr/>
                    <a:lstStyle/>
                    <a:p>
                      <a:r>
                        <a:rPr lang="en-US" dirty="0" smtClean="0"/>
                        <a:t>Item-based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Biz-category</a:t>
                      </a:r>
                    </a:p>
                    <a:p>
                      <a:r>
                        <a:rPr lang="en-US" dirty="0" smtClean="0"/>
                        <a:t>Biz-user</a:t>
                      </a:r>
                    </a:p>
                    <a:p>
                      <a:r>
                        <a:rPr lang="en-US" dirty="0" smtClean="0"/>
                        <a:t>Biz-user-biz-category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5268551" y="3879168"/>
            <a:ext cx="3400246" cy="2313510"/>
            <a:chOff x="1951008" y="1285059"/>
            <a:chExt cx="3174520" cy="1903673"/>
          </a:xfrm>
        </p:grpSpPr>
        <p:sp>
          <p:nvSpPr>
            <p:cNvPr id="6" name="TextBox 5"/>
            <p:cNvSpPr txBox="1"/>
            <p:nvPr/>
          </p:nvSpPr>
          <p:spPr>
            <a:xfrm>
              <a:off x="2057400" y="1285059"/>
              <a:ext cx="762000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user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95600" y="1977053"/>
              <a:ext cx="762000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biz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38600" y="2420566"/>
              <a:ext cx="1086928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category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51008" y="2819400"/>
              <a:ext cx="1086928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check-in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23094" y="1370328"/>
              <a:ext cx="1086928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l</a:t>
              </a:r>
              <a:r>
                <a:rPr lang="en-US" dirty="0" smtClean="0"/>
                <a:t>ocation</a:t>
              </a:r>
              <a:endParaRPr lang="en-US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577726" y="1669748"/>
              <a:ext cx="394074" cy="30730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3429000" y="1739660"/>
              <a:ext cx="437072" cy="23739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2667000" y="2346385"/>
              <a:ext cx="370936" cy="47301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505200" y="2344505"/>
              <a:ext cx="457200" cy="238387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/>
          <p:cNvCxnSpPr/>
          <p:nvPr/>
        </p:nvCxnSpPr>
        <p:spPr>
          <a:xfrm>
            <a:off x="6031638" y="4264184"/>
            <a:ext cx="401128" cy="334909"/>
          </a:xfrm>
          <a:prstGeom prst="straightConnector1">
            <a:avLst/>
          </a:prstGeom>
          <a:ln w="19050">
            <a:solidFill>
              <a:schemeClr val="accent6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951566" y="4591658"/>
            <a:ext cx="457200" cy="251169"/>
          </a:xfrm>
          <a:prstGeom prst="straightConnector1">
            <a:avLst/>
          </a:prstGeom>
          <a:ln w="19050">
            <a:solidFill>
              <a:schemeClr val="accent6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722966" y="4405279"/>
            <a:ext cx="457200" cy="252723"/>
          </a:xfrm>
          <a:prstGeom prst="straightConnector1">
            <a:avLst/>
          </a:prstGeom>
          <a:ln w="19050">
            <a:solidFill>
              <a:schemeClr val="accent6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1650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45733"/>
            <a:ext cx="7583487" cy="4208930"/>
          </a:xfrm>
        </p:spPr>
        <p:txBody>
          <a:bodyPr/>
          <a:lstStyle/>
          <a:p>
            <a:r>
              <a:rPr lang="en-US" sz="1800" dirty="0"/>
              <a:t> </a:t>
            </a:r>
            <a:r>
              <a:rPr lang="en-US" sz="1800" b="1" dirty="0"/>
              <a:t>HM-1</a:t>
            </a:r>
            <a:r>
              <a:rPr lang="en-US" sz="1800" dirty="0"/>
              <a:t>: User-based and item-based, paths of length 1 plus popularity</a:t>
            </a:r>
          </a:p>
          <a:p>
            <a:r>
              <a:rPr lang="en-US" sz="1800" dirty="0"/>
              <a:t> </a:t>
            </a:r>
            <a:r>
              <a:rPr lang="en-US" sz="1800" b="1" dirty="0"/>
              <a:t>HM-2</a:t>
            </a:r>
            <a:r>
              <a:rPr lang="en-US" sz="1800" dirty="0"/>
              <a:t>: HM-1 plus user-based and item-based, paths of lengths 2</a:t>
            </a:r>
          </a:p>
          <a:p>
            <a:r>
              <a:rPr lang="en-US" sz="1800" dirty="0"/>
              <a:t> </a:t>
            </a:r>
            <a:r>
              <a:rPr lang="en-US" sz="1800" b="1" dirty="0"/>
              <a:t>HM-3</a:t>
            </a:r>
            <a:r>
              <a:rPr lang="en-US" sz="1800" dirty="0"/>
              <a:t>: HM-2 plus cosine, paths of length 2</a:t>
            </a:r>
          </a:p>
          <a:p>
            <a:r>
              <a:rPr lang="en-US" sz="1800" dirty="0"/>
              <a:t> </a:t>
            </a:r>
            <a:r>
              <a:rPr lang="en-US" sz="1800" b="1" dirty="0"/>
              <a:t>HM-4</a:t>
            </a:r>
            <a:r>
              <a:rPr lang="en-US" sz="1800" dirty="0"/>
              <a:t>: HM-3 plus user-based, paths of length 3</a:t>
            </a:r>
          </a:p>
          <a:p>
            <a:r>
              <a:rPr lang="en-US" sz="1800" dirty="0"/>
              <a:t> </a:t>
            </a:r>
            <a:r>
              <a:rPr lang="en-US" sz="1800" b="1" dirty="0"/>
              <a:t>HM-5</a:t>
            </a:r>
            <a:r>
              <a:rPr lang="en-US" sz="1800" dirty="0"/>
              <a:t>: HM-4 plus item-based, paths of length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888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90" descr="N:\paperRecsys\Latex\img\yelp-p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317" y="1242804"/>
            <a:ext cx="5925948" cy="5005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849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91" descr="N:\paperRecsys\Latex\img\alpha-heatma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09" y="1828800"/>
            <a:ext cx="6133091" cy="4208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7211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gain </a:t>
            </a:r>
            <a:r>
              <a:rPr lang="en-US" dirty="0" err="1" smtClean="0"/>
              <a:t>vs</a:t>
            </a:r>
            <a:r>
              <a:rPr lang="en-US" dirty="0" smtClean="0"/>
              <a:t> learned weights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Other work</a:t>
            </a:r>
          </a:p>
          <a:p>
            <a:pPr lvl="1"/>
            <a:r>
              <a:rPr lang="en-US" dirty="0" smtClean="0"/>
              <a:t>demonstrated that IG could be used to prune the set of components</a:t>
            </a:r>
          </a:p>
          <a:p>
            <a:pPr lvl="1"/>
            <a:r>
              <a:rPr lang="en-US" dirty="0" smtClean="0"/>
              <a:t>improved learning time</a:t>
            </a:r>
          </a:p>
          <a:p>
            <a:pPr lvl="1"/>
            <a:r>
              <a:rPr lang="en-US" dirty="0" smtClean="0"/>
              <a:t>without loss of accuracy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987723"/>
              </p:ext>
            </p:extLst>
          </p:nvPr>
        </p:nvGraphicFramePr>
        <p:xfrm>
          <a:off x="1171300" y="2489730"/>
          <a:ext cx="6262432" cy="10058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690433"/>
                <a:gridCol w="1001859"/>
                <a:gridCol w="973582"/>
                <a:gridCol w="811319"/>
                <a:gridCol w="892450"/>
                <a:gridCol w="892789"/>
              </a:tblGrid>
              <a:tr h="337256"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HM-1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HM-2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HM-3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HM-4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HM-5</a:t>
                      </a:r>
                      <a:endParaRPr lang="en-US" dirty="0"/>
                    </a:p>
                  </a:txBody>
                  <a:tcPr/>
                </a:tc>
              </a:tr>
              <a:tr h="55968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Correlation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0.788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0.523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0.587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530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0.90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530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0.627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791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Historical background</a:t>
            </a:r>
          </a:p>
          <a:p>
            <a:pPr lvl="1"/>
            <a:r>
              <a:rPr lang="en-US" dirty="0" smtClean="0"/>
              <a:t>Social tagging systems</a:t>
            </a:r>
          </a:p>
          <a:p>
            <a:r>
              <a:rPr lang="en-US" dirty="0" smtClean="0"/>
              <a:t>Multi-component </a:t>
            </a:r>
            <a:r>
              <a:rPr lang="en-US" dirty="0" smtClean="0"/>
              <a:t>hybrid using </a:t>
            </a:r>
            <a:r>
              <a:rPr lang="en-US" dirty="0" err="1" smtClean="0"/>
              <a:t>metapaths</a:t>
            </a:r>
            <a:endParaRPr lang="en-US" dirty="0" smtClean="0"/>
          </a:p>
          <a:p>
            <a:r>
              <a:rPr lang="en-US" dirty="0" smtClean="0"/>
              <a:t>Multi</a:t>
            </a:r>
            <a:r>
              <a:rPr lang="en-US" dirty="0" smtClean="0"/>
              <a:t>-relational matrix factorization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345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</a:t>
            </a:r>
            <a:r>
              <a:rPr lang="en-US" dirty="0" smtClean="0"/>
              <a:t>recommendation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45733"/>
            <a:ext cx="7583487" cy="4208930"/>
          </a:xfrm>
        </p:spPr>
        <p:txBody>
          <a:bodyPr/>
          <a:lstStyle/>
          <a:p>
            <a:r>
              <a:rPr lang="en-US" dirty="0"/>
              <a:t>Multi-Relational Matrix </a:t>
            </a:r>
            <a:r>
              <a:rPr lang="en-US" dirty="0" smtClean="0"/>
              <a:t>Factorization (Drummond, 2014)</a:t>
            </a:r>
          </a:p>
          <a:p>
            <a:pPr lvl="1"/>
            <a:r>
              <a:rPr lang="en-US" dirty="0" smtClean="0"/>
              <a:t>assume target relation (i.e. user – business)</a:t>
            </a:r>
          </a:p>
          <a:p>
            <a:pPr lvl="1"/>
            <a:r>
              <a:rPr lang="en-US" dirty="0" smtClean="0"/>
              <a:t>and auxiliary relations (i.e. business – category)</a:t>
            </a:r>
          </a:p>
          <a:p>
            <a:r>
              <a:rPr lang="en-US" dirty="0"/>
              <a:t>L</a:t>
            </a:r>
            <a:r>
              <a:rPr lang="en-US" dirty="0" smtClean="0"/>
              <a:t>earn the factorization </a:t>
            </a:r>
            <a:r>
              <a:rPr lang="en-US" dirty="0"/>
              <a:t>model </a:t>
            </a:r>
            <a:r>
              <a:rPr lang="en-US" dirty="0" smtClean="0"/>
              <a:t>parameters </a:t>
            </a:r>
          </a:p>
          <a:p>
            <a:pPr lvl="1"/>
            <a:r>
              <a:rPr lang="en-US" dirty="0" smtClean="0"/>
              <a:t>by </a:t>
            </a:r>
            <a:r>
              <a:rPr lang="en-US" dirty="0"/>
              <a:t>optimizing the sum over the loss </a:t>
            </a:r>
            <a:r>
              <a:rPr lang="en-US" dirty="0" smtClean="0"/>
              <a:t>functions on </a:t>
            </a:r>
            <a:r>
              <a:rPr lang="en-US" dirty="0"/>
              <a:t>each </a:t>
            </a:r>
            <a:r>
              <a:rPr lang="en-US" dirty="0" smtClean="0"/>
              <a:t>relation</a:t>
            </a:r>
          </a:p>
          <a:p>
            <a:pPr lvl="1"/>
            <a:r>
              <a:rPr lang="en-US" dirty="0" smtClean="0"/>
              <a:t>auxiliary relations act as regularization terms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531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relation </a:t>
            </a:r>
            <a:br>
              <a:rPr lang="en-US" dirty="0" smtClean="0"/>
            </a:br>
            <a:r>
              <a:rPr lang="en-US" sz="2800" dirty="0" smtClean="0"/>
              <a:t>(from </a:t>
            </a:r>
            <a:r>
              <a:rPr lang="en-US" sz="2800" dirty="0" err="1"/>
              <a:t>Krohn-</a:t>
            </a:r>
            <a:r>
              <a:rPr lang="en-US" sz="2800" dirty="0" err="1" smtClean="0"/>
              <a:t>Grimberghe</a:t>
            </a:r>
            <a:r>
              <a:rPr lang="en-US" sz="2800" dirty="0" smtClean="0"/>
              <a:t>, et al. 2012)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F:\CDM-PC\socrs_2015\downloa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845" y="1828800"/>
            <a:ext cx="4514222" cy="194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F:\CDM-PC\socrs_2015\mf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245" y="3945490"/>
            <a:ext cx="4090888" cy="110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364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4047066"/>
            <a:ext cx="7583487" cy="1990663"/>
          </a:xfrm>
        </p:spPr>
        <p:txBody>
          <a:bodyPr/>
          <a:lstStyle/>
          <a:p>
            <a:r>
              <a:rPr lang="en-US" dirty="0" smtClean="0"/>
              <a:t>Note that relations need not be direct associations</a:t>
            </a:r>
          </a:p>
          <a:p>
            <a:r>
              <a:rPr lang="en-US" dirty="0" smtClean="0"/>
              <a:t>Can be generated by </a:t>
            </a:r>
            <a:r>
              <a:rPr lang="en-US" dirty="0" smtClean="0"/>
              <a:t>meta-paths</a:t>
            </a:r>
            <a:endParaRPr lang="en-US" dirty="0" smtClean="0"/>
          </a:p>
          <a:p>
            <a:pPr lvl="1"/>
            <a:r>
              <a:rPr lang="en-US" dirty="0" smtClean="0"/>
              <a:t>as in our weighted hybrid work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806" y="1647103"/>
            <a:ext cx="6973126" cy="239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613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DMF </a:t>
            </a:r>
            <a:r>
              <a:rPr lang="en-US" dirty="0"/>
              <a:t>/</a:t>
            </a:r>
            <a:r>
              <a:rPr lang="en-US" dirty="0" smtClean="0"/>
              <a:t> </a:t>
            </a:r>
            <a:r>
              <a:rPr lang="en-US" dirty="0" smtClean="0"/>
              <a:t>CATSMF</a:t>
            </a:r>
            <a:br>
              <a:rPr lang="en-US" dirty="0" smtClean="0"/>
            </a:br>
            <a:r>
              <a:rPr lang="en-US" sz="3200" dirty="0" smtClean="0"/>
              <a:t>(Drummond, et al. 2014)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DMF</a:t>
            </a:r>
            <a:r>
              <a:rPr lang="en-US" dirty="0" smtClean="0"/>
              <a:t> (</a:t>
            </a:r>
            <a:r>
              <a:rPr lang="en-US" b="1" i="1" dirty="0"/>
              <a:t>D</a:t>
            </a:r>
            <a:r>
              <a:rPr lang="en-US" i="1" dirty="0"/>
              <a:t>ecoupled Target </a:t>
            </a:r>
            <a:r>
              <a:rPr lang="en-US" i="1" dirty="0" smtClean="0"/>
              <a:t>Specific Features </a:t>
            </a:r>
            <a:r>
              <a:rPr lang="en-US" b="1" i="1" dirty="0"/>
              <a:t>M</a:t>
            </a:r>
            <a:r>
              <a:rPr lang="en-US" i="1" dirty="0"/>
              <a:t>ulti-Target </a:t>
            </a:r>
            <a:r>
              <a:rPr lang="en-US" b="1" i="1" dirty="0" smtClean="0"/>
              <a:t>F</a:t>
            </a:r>
            <a:r>
              <a:rPr lang="en-US" i="1" dirty="0" smtClean="0"/>
              <a:t>actorization)</a:t>
            </a:r>
          </a:p>
          <a:p>
            <a:pPr lvl="1"/>
            <a:r>
              <a:rPr lang="en-US" dirty="0" smtClean="0"/>
              <a:t>different </a:t>
            </a:r>
            <a:r>
              <a:rPr lang="en-US" dirty="0"/>
              <a:t>latent feature models are </a:t>
            </a:r>
            <a:r>
              <a:rPr lang="en-US" dirty="0" smtClean="0"/>
              <a:t>defined </a:t>
            </a:r>
            <a:r>
              <a:rPr lang="en-US" dirty="0"/>
              <a:t>for each </a:t>
            </a:r>
            <a:r>
              <a:rPr lang="en-US" dirty="0" smtClean="0"/>
              <a:t>relation</a:t>
            </a:r>
          </a:p>
          <a:p>
            <a:pPr lvl="1"/>
            <a:r>
              <a:rPr lang="en-US" dirty="0"/>
              <a:t>factorization process </a:t>
            </a:r>
            <a:r>
              <a:rPr lang="en-US" dirty="0" smtClean="0"/>
              <a:t>in such </a:t>
            </a:r>
            <a:r>
              <a:rPr lang="en-US" dirty="0"/>
              <a:t>a way that they are optimized for the best </a:t>
            </a:r>
            <a:r>
              <a:rPr lang="en-US" dirty="0" smtClean="0"/>
              <a:t>performance on </a:t>
            </a:r>
            <a:r>
              <a:rPr lang="en-US" dirty="0"/>
              <a:t>each relation </a:t>
            </a:r>
            <a:r>
              <a:rPr lang="en-US" dirty="0" smtClean="0"/>
              <a:t>individually</a:t>
            </a:r>
          </a:p>
          <a:p>
            <a:r>
              <a:rPr lang="en-US" b="1" dirty="0" smtClean="0"/>
              <a:t>CATSMF</a:t>
            </a:r>
            <a:r>
              <a:rPr lang="en-US" dirty="0" smtClean="0"/>
              <a:t> (</a:t>
            </a:r>
            <a:r>
              <a:rPr lang="en-US" b="1" i="1" dirty="0"/>
              <a:t>C</a:t>
            </a:r>
            <a:r>
              <a:rPr lang="en-US" i="1" dirty="0"/>
              <a:t>oupled </a:t>
            </a:r>
            <a:r>
              <a:rPr lang="en-US" b="1" i="1" dirty="0"/>
              <a:t>A</a:t>
            </a:r>
            <a:r>
              <a:rPr lang="en-US" i="1" dirty="0"/>
              <a:t>uxiliary and </a:t>
            </a:r>
            <a:r>
              <a:rPr lang="en-US" b="1" i="1" dirty="0"/>
              <a:t>T</a:t>
            </a:r>
            <a:r>
              <a:rPr lang="en-US" i="1" dirty="0"/>
              <a:t>arget </a:t>
            </a:r>
            <a:r>
              <a:rPr lang="en-US" b="1" i="1" dirty="0" smtClean="0"/>
              <a:t>S</a:t>
            </a:r>
            <a:r>
              <a:rPr lang="en-US" i="1" dirty="0" smtClean="0"/>
              <a:t>pecific Features </a:t>
            </a:r>
            <a:r>
              <a:rPr lang="en-US" b="1" i="1" dirty="0"/>
              <a:t>M</a:t>
            </a:r>
            <a:r>
              <a:rPr lang="en-US" i="1" dirty="0"/>
              <a:t>ulti-Target </a:t>
            </a:r>
            <a:r>
              <a:rPr lang="en-US" b="1" i="1" dirty="0" smtClean="0"/>
              <a:t>F</a:t>
            </a:r>
            <a:r>
              <a:rPr lang="en-US" i="1" dirty="0" smtClean="0"/>
              <a:t>actorization)</a:t>
            </a:r>
          </a:p>
          <a:p>
            <a:pPr lvl="1"/>
            <a:r>
              <a:rPr lang="en-US" dirty="0"/>
              <a:t>proposed </a:t>
            </a:r>
            <a:r>
              <a:rPr lang="en-US" dirty="0" smtClean="0"/>
              <a:t>to </a:t>
            </a:r>
            <a:r>
              <a:rPr lang="en-US" dirty="0"/>
              <a:t>improve the </a:t>
            </a:r>
            <a:r>
              <a:rPr lang="en-US" dirty="0" smtClean="0"/>
              <a:t>efficiency of </a:t>
            </a:r>
            <a:r>
              <a:rPr lang="en-US" dirty="0"/>
              <a:t>the DMF model when applied to multiple </a:t>
            </a:r>
            <a:r>
              <a:rPr lang="en-US" dirty="0" smtClean="0"/>
              <a:t>targets</a:t>
            </a:r>
          </a:p>
          <a:p>
            <a:pPr lvl="1"/>
            <a:r>
              <a:rPr lang="en-US" dirty="0" smtClean="0"/>
              <a:t>better accuracy than DMF in some domains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54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80% of the data as training set and the rest as test </a:t>
            </a:r>
            <a:r>
              <a:rPr lang="en-US" dirty="0" smtClean="0"/>
              <a:t>set</a:t>
            </a:r>
          </a:p>
          <a:p>
            <a:pPr lvl="1"/>
            <a:r>
              <a:rPr lang="en-US" dirty="0" smtClean="0"/>
              <a:t>All </a:t>
            </a:r>
            <a:r>
              <a:rPr lang="en-US" dirty="0" smtClean="0"/>
              <a:t>meta-paths </a:t>
            </a:r>
            <a:r>
              <a:rPr lang="en-US" dirty="0"/>
              <a:t>are generated based on training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2 step and 3 step versions</a:t>
            </a:r>
            <a:endParaRPr lang="en-US" dirty="0"/>
          </a:p>
          <a:p>
            <a:r>
              <a:rPr lang="en-US" dirty="0"/>
              <a:t>Optimize the factorization model using </a:t>
            </a:r>
            <a:r>
              <a:rPr lang="en-US" dirty="0" smtClean="0"/>
              <a:t>BPR</a:t>
            </a:r>
            <a:r>
              <a:rPr lang="en-US" dirty="0"/>
              <a:t> </a:t>
            </a:r>
            <a:r>
              <a:rPr lang="en-US" dirty="0" smtClean="0"/>
              <a:t>as </a:t>
            </a:r>
            <a:r>
              <a:rPr lang="en-US" dirty="0"/>
              <a:t>loss function</a:t>
            </a:r>
          </a:p>
          <a:p>
            <a:r>
              <a:rPr lang="en-US" dirty="0"/>
              <a:t>Generate the list of 10 </a:t>
            </a:r>
            <a:r>
              <a:rPr lang="en-US" dirty="0" smtClean="0"/>
              <a:t>recommendations</a:t>
            </a:r>
            <a:endParaRPr lang="en-US" dirty="0"/>
          </a:p>
          <a:p>
            <a:r>
              <a:rPr lang="en-US" dirty="0"/>
              <a:t>Measure the recall and precision for top 10 </a:t>
            </a:r>
            <a:r>
              <a:rPr lang="en-US" dirty="0" smtClean="0"/>
              <a:t>recommendations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3554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MovieLens</a:t>
            </a:r>
            <a:r>
              <a:rPr lang="en-US" dirty="0" smtClean="0"/>
              <a:t> Dataset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 relation is UM</a:t>
            </a:r>
          </a:p>
          <a:p>
            <a:r>
              <a:rPr lang="en-US" dirty="0" smtClean="0"/>
              <a:t>The user profile paths: UM, UMA, UMG, UMD, UMGM, UMDM, UMAM</a:t>
            </a:r>
          </a:p>
          <a:p>
            <a:r>
              <a:rPr lang="en-US" dirty="0" smtClean="0"/>
              <a:t>The item profile paths: MG, MD, MA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692" y="4068045"/>
            <a:ext cx="2562223" cy="211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522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Movie Recommendation Results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34" y="2218267"/>
            <a:ext cx="3837918" cy="3740469"/>
          </a:xfr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007017"/>
              </p:ext>
            </p:extLst>
          </p:nvPr>
        </p:nvGraphicFramePr>
        <p:xfrm>
          <a:off x="4927601" y="2659588"/>
          <a:ext cx="3894665" cy="1524000"/>
        </p:xfrm>
        <a:graphic>
          <a:graphicData uri="http://schemas.openxmlformats.org/drawingml/2006/table">
            <a:tbl>
              <a:tblPr/>
              <a:tblGrid>
                <a:gridCol w="551863"/>
                <a:gridCol w="310424"/>
                <a:gridCol w="336292"/>
                <a:gridCol w="232818"/>
                <a:gridCol w="298926"/>
                <a:gridCol w="321921"/>
                <a:gridCol w="310424"/>
                <a:gridCol w="333419"/>
                <a:gridCol w="405275"/>
                <a:gridCol w="402400"/>
                <a:gridCol w="39090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md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mg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uma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umd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umg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umam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umdm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umgm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DMF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DMF1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DMF2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DMF3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DMF4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CATSMF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CATSMF2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76504" y="5748866"/>
            <a:ext cx="9609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Recall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522675" y="4040199"/>
            <a:ext cx="84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precision</a:t>
            </a:r>
            <a:r>
              <a:rPr lang="en-US" dirty="0"/>
              <a:t>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900086" y="3422964"/>
            <a:ext cx="3922179" cy="380263"/>
          </a:xfrm>
          <a:prstGeom prst="roundRect">
            <a:avLst/>
          </a:prstGeom>
          <a:noFill/>
          <a:ln w="222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3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DBLP dataset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301" y="2616199"/>
            <a:ext cx="7200897" cy="3318936"/>
          </a:xfrm>
        </p:spPr>
        <p:txBody>
          <a:bodyPr>
            <a:normAutofit/>
          </a:bodyPr>
          <a:lstStyle/>
          <a:p>
            <a:r>
              <a:rPr lang="en-US" dirty="0" smtClean="0"/>
              <a:t>Venue Recommendation to Author</a:t>
            </a:r>
          </a:p>
          <a:p>
            <a:pPr lvl="1"/>
            <a:r>
              <a:rPr lang="en-US" dirty="0" smtClean="0"/>
              <a:t>APV is the target relation</a:t>
            </a:r>
          </a:p>
          <a:p>
            <a:pPr lvl="1"/>
            <a:r>
              <a:rPr lang="en-US" dirty="0" smtClean="0"/>
              <a:t> Direct links: paper-author, paper-citation, paper-venue</a:t>
            </a:r>
          </a:p>
          <a:p>
            <a:pPr lvl="1"/>
            <a:r>
              <a:rPr lang="en-US" dirty="0" smtClean="0"/>
              <a:t>Meta-paths</a:t>
            </a:r>
            <a:r>
              <a:rPr lang="en-US" dirty="0" smtClean="0"/>
              <a:t>: Author-paper-Author, Author-paper-citation</a:t>
            </a:r>
          </a:p>
          <a:p>
            <a:r>
              <a:rPr lang="en-US" dirty="0" smtClean="0"/>
              <a:t>Citation Recommendation</a:t>
            </a:r>
          </a:p>
          <a:p>
            <a:pPr lvl="1"/>
            <a:r>
              <a:rPr lang="en-US" dirty="0" smtClean="0"/>
              <a:t>Paper-citation is target relation</a:t>
            </a:r>
          </a:p>
          <a:p>
            <a:pPr lvl="1"/>
            <a:r>
              <a:rPr lang="en-US" dirty="0" smtClean="0"/>
              <a:t>Direct </a:t>
            </a:r>
            <a:r>
              <a:rPr lang="en-US" dirty="0"/>
              <a:t>links: paper-author, paper-citation, </a:t>
            </a:r>
            <a:r>
              <a:rPr lang="en-US" dirty="0" smtClean="0"/>
              <a:t>paper-venue</a:t>
            </a:r>
          </a:p>
          <a:p>
            <a:pPr lvl="1"/>
            <a:r>
              <a:rPr lang="en-US" dirty="0" smtClean="0"/>
              <a:t>Meta-paths</a:t>
            </a:r>
            <a:r>
              <a:rPr lang="en-US" dirty="0" smtClean="0"/>
              <a:t>: paper-citation-venue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957277" y="2088571"/>
            <a:ext cx="508001" cy="61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76325" y="2225638"/>
            <a:ext cx="768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668477" y="2706637"/>
            <a:ext cx="508001" cy="61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392127" y="2706637"/>
            <a:ext cx="508001" cy="61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>
            <a:off x="7154128" y="2088572"/>
            <a:ext cx="139700" cy="4571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ircular Arrow 11"/>
          <p:cNvSpPr/>
          <p:nvPr/>
        </p:nvSpPr>
        <p:spPr>
          <a:xfrm>
            <a:off x="7068403" y="1751175"/>
            <a:ext cx="234950" cy="674793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7452577" y="2569570"/>
            <a:ext cx="277595" cy="20218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3"/>
            <a:endCxn id="7" idx="7"/>
          </p:cNvCxnSpPr>
          <p:nvPr/>
        </p:nvCxnSpPr>
        <p:spPr>
          <a:xfrm flipH="1">
            <a:off x="6825733" y="2616123"/>
            <a:ext cx="205939" cy="1810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60582" y="2831004"/>
            <a:ext cx="8011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Author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7681177" y="2845193"/>
            <a:ext cx="819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Venue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850007" y="1373376"/>
            <a:ext cx="98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400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Venue Recommendation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1840"/>
              </p:ext>
            </p:extLst>
          </p:nvPr>
        </p:nvGraphicFramePr>
        <p:xfrm>
          <a:off x="1394886" y="5429063"/>
          <a:ext cx="6527796" cy="905403"/>
        </p:xfrm>
        <a:graphic>
          <a:graphicData uri="http://schemas.openxmlformats.org/drawingml/2006/table">
            <a:tbl>
              <a:tblPr firstRow="1" firstCol="1" bandRow="1"/>
              <a:tblGrid>
                <a:gridCol w="560609"/>
                <a:gridCol w="408581"/>
                <a:gridCol w="323064"/>
                <a:gridCol w="323064"/>
                <a:gridCol w="323064"/>
                <a:gridCol w="418083"/>
                <a:gridCol w="399080"/>
                <a:gridCol w="399080"/>
                <a:gridCol w="399080"/>
                <a:gridCol w="475095"/>
                <a:gridCol w="494098"/>
                <a:gridCol w="522604"/>
                <a:gridCol w="494098"/>
                <a:gridCol w="494098"/>
                <a:gridCol w="494098"/>
              </a:tblGrid>
              <a:tr h="3590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APV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PV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PC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APC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APA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VPA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VPC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APCA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APCV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APAP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APVP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VPAP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VPCP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DMF-1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DMF-2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DMF-3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0174073"/>
              </p:ext>
            </p:extLst>
          </p:nvPr>
        </p:nvGraphicFramePr>
        <p:xfrm>
          <a:off x="2760663" y="1519580"/>
          <a:ext cx="3571875" cy="3638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2154360" y="3743858"/>
            <a:ext cx="84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precision</a:t>
            </a:r>
            <a:r>
              <a:rPr lang="en-US" dirty="0"/>
              <a:t>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394886" y="5969000"/>
            <a:ext cx="3532714" cy="169330"/>
          </a:xfrm>
          <a:prstGeom prst="roundRect">
            <a:avLst/>
          </a:prstGeom>
          <a:noFill/>
          <a:ln w="22225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75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Citation-Recommendation Results</a:t>
            </a:r>
            <a:endParaRPr lang="en-US" dirty="0"/>
          </a:p>
        </p:txBody>
      </p:sp>
      <p:pic>
        <p:nvPicPr>
          <p:cNvPr id="4098" name="Picture 2" descr="F:\CDM-PC\socrs_2015\citResult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4" y="1529240"/>
            <a:ext cx="3827277" cy="331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960683"/>
              </p:ext>
            </p:extLst>
          </p:nvPr>
        </p:nvGraphicFramePr>
        <p:xfrm>
          <a:off x="1936897" y="5307309"/>
          <a:ext cx="5401800" cy="885080"/>
        </p:xfrm>
        <a:graphic>
          <a:graphicData uri="http://schemas.openxmlformats.org/drawingml/2006/table">
            <a:tbl>
              <a:tblPr/>
              <a:tblGrid>
                <a:gridCol w="468155"/>
                <a:gridCol w="270091"/>
                <a:gridCol w="234076"/>
                <a:gridCol w="261088"/>
                <a:gridCol w="333111"/>
                <a:gridCol w="333111"/>
                <a:gridCol w="333111"/>
                <a:gridCol w="342115"/>
                <a:gridCol w="324108"/>
                <a:gridCol w="306102"/>
                <a:gridCol w="297099"/>
                <a:gridCol w="387129"/>
                <a:gridCol w="378126"/>
                <a:gridCol w="378126"/>
                <a:gridCol w="369123"/>
                <a:gridCol w="387129"/>
              </a:tblGrid>
              <a:tr h="107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pv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cpc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cpv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cpa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pap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pcp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pcv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papa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papc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papv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pcpv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pcpa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DMF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DMF-1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DMF-2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DMF-3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032" marR="7032" marT="93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936896" y="5850466"/>
            <a:ext cx="3498703" cy="174035"/>
          </a:xfrm>
          <a:prstGeom prst="roundRect">
            <a:avLst/>
          </a:prstGeom>
          <a:noFill/>
          <a:ln w="22225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91696" y="4579102"/>
            <a:ext cx="708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Recall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2048965" y="2851099"/>
            <a:ext cx="84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precision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0156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Heterogeneous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 explanation needed for this audience</a:t>
            </a:r>
          </a:p>
          <a:p>
            <a:r>
              <a:rPr lang="en-US" dirty="0" smtClean="0"/>
              <a:t>A variety of data sets in </a:t>
            </a:r>
            <a:r>
              <a:rPr lang="en-US" dirty="0" smtClean="0"/>
              <a:t>this work</a:t>
            </a:r>
            <a:endParaRPr lang="en-US" dirty="0" smtClean="0"/>
          </a:p>
          <a:p>
            <a:pPr lvl="1"/>
            <a:r>
              <a:rPr lang="en-US" dirty="0" smtClean="0"/>
              <a:t>social tagging systems</a:t>
            </a:r>
          </a:p>
          <a:p>
            <a:pPr lvl="2"/>
            <a:r>
              <a:rPr lang="en-US" dirty="0" smtClean="0"/>
              <a:t>users, resources, tags</a:t>
            </a:r>
          </a:p>
          <a:p>
            <a:pPr lvl="1"/>
            <a:r>
              <a:rPr lang="en-US" dirty="0" smtClean="0"/>
              <a:t>social media sites</a:t>
            </a:r>
          </a:p>
          <a:p>
            <a:pPr lvl="2"/>
            <a:r>
              <a:rPr lang="en-US" dirty="0" smtClean="0"/>
              <a:t>users, businesses, locations, categories (Yelp)</a:t>
            </a:r>
          </a:p>
          <a:p>
            <a:pPr lvl="1"/>
            <a:r>
              <a:rPr lang="en-US" dirty="0" smtClean="0"/>
              <a:t>informal education</a:t>
            </a:r>
          </a:p>
          <a:p>
            <a:pPr lvl="2"/>
            <a:r>
              <a:rPr lang="en-US" dirty="0" smtClean="0"/>
              <a:t>students, schools, organizations, programs, offerings</a:t>
            </a:r>
          </a:p>
          <a:p>
            <a:pPr lvl="1"/>
            <a:r>
              <a:rPr lang="en-US" dirty="0" smtClean="0"/>
              <a:t>scientific publications</a:t>
            </a:r>
          </a:p>
          <a:p>
            <a:pPr lvl="2"/>
            <a:r>
              <a:rPr lang="en-US" dirty="0" smtClean="0"/>
              <a:t>authors, publications, venues, series</a:t>
            </a:r>
          </a:p>
          <a:p>
            <a:pPr lvl="1"/>
            <a:r>
              <a:rPr lang="en-US" dirty="0" smtClean="0"/>
              <a:t>commercial</a:t>
            </a:r>
          </a:p>
          <a:p>
            <a:pPr lvl="2"/>
            <a:r>
              <a:rPr lang="en-US" dirty="0" smtClean="0"/>
              <a:t>users, employers, job ads, applications, schools,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188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heterogeneous network approach is valuable for recommendation</a:t>
            </a:r>
          </a:p>
          <a:p>
            <a:pPr lvl="1"/>
            <a:r>
              <a:rPr lang="en-US" dirty="0" smtClean="0"/>
              <a:t>distant relations through the network can add accuracy</a:t>
            </a:r>
          </a:p>
          <a:p>
            <a:pPr lvl="1"/>
            <a:r>
              <a:rPr lang="en-US" dirty="0" smtClean="0"/>
              <a:t>(and sometimes diversity)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weighted hybrid</a:t>
            </a:r>
          </a:p>
          <a:p>
            <a:pPr lvl="1"/>
            <a:r>
              <a:rPr lang="en-US" dirty="0" smtClean="0"/>
              <a:t>multi-relational factorization</a:t>
            </a:r>
          </a:p>
          <a:p>
            <a:r>
              <a:rPr lang="en-US" dirty="0" smtClean="0"/>
              <a:t>Information gain</a:t>
            </a:r>
          </a:p>
          <a:p>
            <a:pPr lvl="1"/>
            <a:r>
              <a:rPr lang="en-US" dirty="0" smtClean="0"/>
              <a:t>correlates with component / relation utility</a:t>
            </a:r>
          </a:p>
          <a:p>
            <a:pPr lvl="1"/>
            <a:r>
              <a:rPr lang="en-US" dirty="0" smtClean="0"/>
              <a:t>but is probably too simple</a:t>
            </a:r>
          </a:p>
          <a:p>
            <a:pPr lvl="2"/>
            <a:r>
              <a:rPr lang="en-US" dirty="0" smtClean="0"/>
              <a:t>not sensitive to recommendation task</a:t>
            </a:r>
          </a:p>
          <a:p>
            <a:pPr lvl="1"/>
            <a:r>
              <a:rPr lang="en-US" dirty="0" smtClean="0"/>
              <a:t>is also computationally intensive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191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926" y="1828800"/>
            <a:ext cx="7583487" cy="4208930"/>
          </a:xfrm>
        </p:spPr>
        <p:txBody>
          <a:bodyPr/>
          <a:lstStyle/>
          <a:p>
            <a:r>
              <a:rPr lang="en-US" dirty="0" smtClean="0"/>
              <a:t>Studying information gain-based pruning in multi-relational models</a:t>
            </a:r>
          </a:p>
          <a:p>
            <a:r>
              <a:rPr lang="en-US" dirty="0" smtClean="0"/>
              <a:t>Better relation / component utility metric</a:t>
            </a:r>
          </a:p>
          <a:p>
            <a:r>
              <a:rPr lang="en-US" dirty="0" smtClean="0"/>
              <a:t>MRF </a:t>
            </a:r>
            <a:r>
              <a:rPr lang="en-US" dirty="0" err="1" smtClean="0"/>
              <a:t>vs</a:t>
            </a:r>
            <a:r>
              <a:rPr lang="en-US" dirty="0" smtClean="0"/>
              <a:t> weighted hybrid</a:t>
            </a:r>
          </a:p>
          <a:p>
            <a:pPr lvl="1"/>
            <a:r>
              <a:rPr lang="en-US" dirty="0" smtClean="0"/>
              <a:t>factorization is not always </a:t>
            </a:r>
            <a:r>
              <a:rPr lang="en-US" dirty="0" smtClean="0"/>
              <a:t>better</a:t>
            </a:r>
          </a:p>
          <a:p>
            <a:pPr lvl="1"/>
            <a:r>
              <a:rPr lang="en-US" dirty="0" smtClean="0"/>
              <a:t>when / why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42557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and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 </a:t>
            </a:r>
            <a:r>
              <a:rPr lang="en-US" dirty="0"/>
              <a:t>using </a:t>
            </a:r>
            <a:r>
              <a:rPr lang="en-US" dirty="0" smtClean="0"/>
              <a:t>multi-relational matrix </a:t>
            </a:r>
            <a:r>
              <a:rPr lang="en-US" dirty="0"/>
              <a:t>factorization in networked data can be </a:t>
            </a:r>
            <a:r>
              <a:rPr lang="en-US" dirty="0" smtClean="0"/>
              <a:t>enhanced through </a:t>
            </a:r>
            <a:r>
              <a:rPr lang="en-US" dirty="0"/>
              <a:t>in the inclusion of relations derived from </a:t>
            </a:r>
            <a:r>
              <a:rPr lang="en-US" dirty="0" smtClean="0"/>
              <a:t>meta-path expansions</a:t>
            </a:r>
          </a:p>
          <a:p>
            <a:r>
              <a:rPr lang="en-US" dirty="0" smtClean="0"/>
              <a:t>Longer meta-paths are not always good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Predicting the usefulness of generated meta-paths</a:t>
            </a:r>
          </a:p>
          <a:p>
            <a:pPr lvl="1"/>
            <a:r>
              <a:rPr lang="en-US" dirty="0" smtClean="0"/>
              <a:t>Weighted meta-paths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653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Tagging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Gemmell</a:t>
            </a:r>
            <a:r>
              <a:rPr lang="en-US" dirty="0" smtClean="0"/>
              <a:t>, et al. 2009,</a:t>
            </a:r>
            <a:r>
              <a:rPr lang="en-US" dirty="0" smtClean="0"/>
              <a:t> </a:t>
            </a:r>
            <a:r>
              <a:rPr lang="en-US" dirty="0" smtClean="0"/>
              <a:t>2011) </a:t>
            </a:r>
            <a:endParaRPr lang="en-US" dirty="0" smtClean="0"/>
          </a:p>
          <a:p>
            <a:r>
              <a:rPr lang="en-US" dirty="0" smtClean="0"/>
              <a:t>Users </a:t>
            </a:r>
            <a:r>
              <a:rPr lang="en-US" dirty="0" smtClean="0"/>
              <a:t>apply tags to resources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err="1" smtClean="0"/>
              <a:t>delicious.com</a:t>
            </a:r>
            <a:endParaRPr lang="en-US" dirty="0" smtClean="0"/>
          </a:p>
          <a:p>
            <a:pPr lvl="1"/>
            <a:r>
              <a:rPr lang="en-US" dirty="0" err="1" smtClean="0"/>
              <a:t>Amazon.com</a:t>
            </a:r>
            <a:endParaRPr lang="en-US" dirty="0" smtClean="0"/>
          </a:p>
          <a:p>
            <a:pPr lvl="1"/>
            <a:r>
              <a:rPr lang="en-US" dirty="0" err="1" smtClean="0"/>
              <a:t>Last.fm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133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44675"/>
            <a:ext cx="7583487" cy="420893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495800" y="2743200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A1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124200" y="3429000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A2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819400" y="4648200"/>
            <a:ext cx="533400" cy="5334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U2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895600" y="2209800"/>
            <a:ext cx="533400" cy="5334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400800" y="3886200"/>
            <a:ext cx="533400" cy="533400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T2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400800" y="2971800"/>
            <a:ext cx="533400" cy="533400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T1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867400" y="1905000"/>
            <a:ext cx="533400" cy="5334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R1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495800" y="4648200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A3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12" name="Straight Connector 11"/>
          <p:cNvCxnSpPr>
            <a:stCxn id="7" idx="6"/>
            <a:endCxn id="4" idx="2"/>
          </p:cNvCxnSpPr>
          <p:nvPr/>
        </p:nvCxnSpPr>
        <p:spPr>
          <a:xfrm>
            <a:off x="3429000" y="2476500"/>
            <a:ext cx="10668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4"/>
            <a:endCxn id="5" idx="0"/>
          </p:cNvCxnSpPr>
          <p:nvPr/>
        </p:nvCxnSpPr>
        <p:spPr>
          <a:xfrm>
            <a:off x="3162300" y="2743200"/>
            <a:ext cx="22860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6"/>
            <a:endCxn id="11" idx="2"/>
          </p:cNvCxnSpPr>
          <p:nvPr/>
        </p:nvCxnSpPr>
        <p:spPr>
          <a:xfrm>
            <a:off x="3352800" y="4914900"/>
            <a:ext cx="1143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1" idx="6"/>
            <a:endCxn id="10" idx="4"/>
          </p:cNvCxnSpPr>
          <p:nvPr/>
        </p:nvCxnSpPr>
        <p:spPr>
          <a:xfrm flipV="1">
            <a:off x="5029200" y="2438400"/>
            <a:ext cx="1104900" cy="2476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6"/>
            <a:endCxn id="10" idx="3"/>
          </p:cNvCxnSpPr>
          <p:nvPr/>
        </p:nvCxnSpPr>
        <p:spPr>
          <a:xfrm flipV="1">
            <a:off x="5029200" y="2360285"/>
            <a:ext cx="916315" cy="6496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219200" y="3505200"/>
            <a:ext cx="533400" cy="5334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R</a:t>
            </a:r>
            <a:r>
              <a:rPr lang="en-US" sz="1200" dirty="0" smtClean="0">
                <a:solidFill>
                  <a:schemeClr val="bg1"/>
                </a:solidFill>
              </a:rPr>
              <a:t>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400800" y="4876800"/>
            <a:ext cx="533400" cy="533400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T3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1143000" y="4876800"/>
            <a:ext cx="533400" cy="533400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T4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20" name="Straight Connector 19"/>
          <p:cNvCxnSpPr>
            <a:stCxn id="4" idx="6"/>
            <a:endCxn id="9" idx="2"/>
          </p:cNvCxnSpPr>
          <p:nvPr/>
        </p:nvCxnSpPr>
        <p:spPr>
          <a:xfrm>
            <a:off x="5029200" y="3009900"/>
            <a:ext cx="13716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5"/>
            <a:endCxn id="8" idx="1"/>
          </p:cNvCxnSpPr>
          <p:nvPr/>
        </p:nvCxnSpPr>
        <p:spPr>
          <a:xfrm>
            <a:off x="4951085" y="3198485"/>
            <a:ext cx="1527830" cy="7658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6"/>
            <a:endCxn id="8" idx="2"/>
          </p:cNvCxnSpPr>
          <p:nvPr/>
        </p:nvCxnSpPr>
        <p:spPr>
          <a:xfrm flipV="1">
            <a:off x="5029200" y="4152900"/>
            <a:ext cx="13716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6"/>
            <a:endCxn id="18" idx="2"/>
          </p:cNvCxnSpPr>
          <p:nvPr/>
        </p:nvCxnSpPr>
        <p:spPr>
          <a:xfrm>
            <a:off x="5029200" y="4914900"/>
            <a:ext cx="13716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6"/>
            <a:endCxn id="5" idx="2"/>
          </p:cNvCxnSpPr>
          <p:nvPr/>
        </p:nvCxnSpPr>
        <p:spPr>
          <a:xfrm flipV="1">
            <a:off x="1752600" y="3695700"/>
            <a:ext cx="1371600" cy="76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9" idx="7"/>
            <a:endCxn id="5" idx="3"/>
          </p:cNvCxnSpPr>
          <p:nvPr/>
        </p:nvCxnSpPr>
        <p:spPr>
          <a:xfrm flipV="1">
            <a:off x="1598285" y="3884285"/>
            <a:ext cx="1604030" cy="10706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8" idx="1"/>
            <a:endCxn id="5" idx="5"/>
          </p:cNvCxnSpPr>
          <p:nvPr/>
        </p:nvCxnSpPr>
        <p:spPr>
          <a:xfrm flipH="1" flipV="1">
            <a:off x="3579485" y="3884285"/>
            <a:ext cx="2899430" cy="10706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000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0086045"/>
              </p:ext>
            </p:extLst>
          </p:nvPr>
        </p:nvGraphicFramePr>
        <p:xfrm>
          <a:off x="1371600" y="2209800"/>
          <a:ext cx="5715000" cy="2223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7500"/>
                <a:gridCol w="2857500"/>
              </a:tblGrid>
              <a:tr h="436215"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</a:tr>
              <a:tr h="833618">
                <a:tc>
                  <a:txBody>
                    <a:bodyPr/>
                    <a:lstStyle/>
                    <a:p>
                      <a:r>
                        <a:rPr lang="en-US" dirty="0" smtClean="0"/>
                        <a:t>User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Similar users</a:t>
                      </a:r>
                    </a:p>
                    <a:p>
                      <a:r>
                        <a:rPr lang="en-US" baseline="0" dirty="0" smtClean="0"/>
                        <a:t>Recommended resources</a:t>
                      </a:r>
                    </a:p>
                    <a:p>
                      <a:r>
                        <a:rPr lang="en-US" baseline="0" dirty="0" smtClean="0"/>
                        <a:t>Recommended tags</a:t>
                      </a:r>
                      <a:endParaRPr lang="en-US" dirty="0"/>
                    </a:p>
                  </a:txBody>
                  <a:tcPr/>
                </a:tc>
              </a:tr>
              <a:tr h="436215">
                <a:tc>
                  <a:txBody>
                    <a:bodyPr/>
                    <a:lstStyle/>
                    <a:p>
                      <a:r>
                        <a:rPr lang="en-US" dirty="0" smtClean="0"/>
                        <a:t>User, Tag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Recommended resources</a:t>
                      </a:r>
                      <a:endParaRPr lang="en-US" dirty="0"/>
                    </a:p>
                  </a:txBody>
                  <a:tcPr/>
                </a:tc>
              </a:tr>
              <a:tr h="43621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User, Resource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Recommended tags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301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</a:t>
            </a:r>
            <a:r>
              <a:rPr lang="en-US" dirty="0" smtClean="0"/>
              <a:t>ce </a:t>
            </a:r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0040" indent="-320040">
              <a:buFont typeface="Wingdings"/>
              <a:buChar char=""/>
              <a:defRPr/>
            </a:pPr>
            <a:r>
              <a:rPr lang="en-US" dirty="0"/>
              <a:t>Given a user</a:t>
            </a:r>
          </a:p>
          <a:p>
            <a:pPr marL="640080" lvl="1" indent="-274320">
              <a:buFont typeface="Wingdings 2"/>
              <a:buChar char=""/>
              <a:defRPr/>
            </a:pPr>
            <a:r>
              <a:rPr lang="en-US" dirty="0"/>
              <a:t>what resources to recommend</a:t>
            </a:r>
          </a:p>
          <a:p>
            <a:pPr marL="914717" lvl="2" indent="-274320">
              <a:buFont typeface="Wingdings 2"/>
              <a:buChar char=""/>
              <a:defRPr/>
            </a:pPr>
            <a:r>
              <a:rPr lang="en-US" dirty="0"/>
              <a:t>most analogous to “normal” recommendation</a:t>
            </a:r>
          </a:p>
          <a:p>
            <a:pPr marL="914717" lvl="2" indent="-274320">
              <a:buFont typeface="Wingdings 2"/>
              <a:buChar char=""/>
              <a:defRPr/>
            </a:pPr>
            <a:r>
              <a:rPr lang="en-US" dirty="0"/>
              <a:t>but little </a:t>
            </a:r>
            <a:r>
              <a:rPr lang="en-US" dirty="0" smtClean="0"/>
              <a:t>studied at the time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07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Two-Dimensional Projections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0"/>
            <a:ext cx="80676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4191000"/>
            <a:ext cx="12446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ight Arrow 5"/>
          <p:cNvSpPr/>
          <p:nvPr/>
        </p:nvSpPr>
        <p:spPr>
          <a:xfrm>
            <a:off x="3783013" y="4497388"/>
            <a:ext cx="560387" cy="558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581400"/>
            <a:ext cx="1090613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495800"/>
            <a:ext cx="1090613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5410200"/>
            <a:ext cx="1090613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5597525" y="3811588"/>
            <a:ext cx="6381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RT</a:t>
            </a:r>
          </a:p>
          <a:p>
            <a:endParaRPr lang="en-US">
              <a:latin typeface="Tw Cen MT" pitchFamily="34" charset="0"/>
            </a:endParaRPr>
          </a:p>
          <a:p>
            <a:endParaRPr lang="en-US">
              <a:latin typeface="Tw Cen MT" pitchFamily="34" charset="0"/>
            </a:endParaRPr>
          </a:p>
          <a:p>
            <a:r>
              <a:rPr lang="en-US">
                <a:latin typeface="Tw Cen MT" pitchFamily="34" charset="0"/>
              </a:rPr>
              <a:t>UR</a:t>
            </a:r>
          </a:p>
          <a:p>
            <a:endParaRPr lang="en-US">
              <a:latin typeface="Tw Cen MT" pitchFamily="34" charset="0"/>
            </a:endParaRPr>
          </a:p>
          <a:p>
            <a:endParaRPr lang="en-US">
              <a:latin typeface="Tw Cen MT" pitchFamily="34" charset="0"/>
            </a:endParaRPr>
          </a:p>
          <a:p>
            <a:r>
              <a:rPr lang="en-US">
                <a:latin typeface="Tw Cen MT" pitchFamily="34" charset="0"/>
              </a:rPr>
              <a:t>UT</a:t>
            </a:r>
          </a:p>
        </p:txBody>
      </p:sp>
    </p:spTree>
    <p:extLst>
      <p:ext uri="{BB962C8B-B14F-4D97-AF65-F5344CB8AC3E}">
        <p14:creationId xmlns:p14="http://schemas.microsoft.com/office/powerpoint/2010/main" val="503241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135</TotalTime>
  <Words>1576</Words>
  <Application>Microsoft Macintosh PowerPoint</Application>
  <PresentationFormat>On-screen Show (4:3)</PresentationFormat>
  <Paragraphs>616</Paragraphs>
  <Slides>42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Revolution</vt:lpstr>
      <vt:lpstr>Equation</vt:lpstr>
      <vt:lpstr>Recommendation using  Extended Paths in Complex Networks </vt:lpstr>
      <vt:lpstr>Other contributors</vt:lpstr>
      <vt:lpstr>Outline</vt:lpstr>
      <vt:lpstr>Heterogeneous networks</vt:lpstr>
      <vt:lpstr>Social Tagging Research</vt:lpstr>
      <vt:lpstr>As a network</vt:lpstr>
      <vt:lpstr>Recommendation Options</vt:lpstr>
      <vt:lpstr>Resource Recommendation</vt:lpstr>
      <vt:lpstr>Two-Dimensional Projections</vt:lpstr>
      <vt:lpstr>Approach</vt:lpstr>
      <vt:lpstr>Typical results</vt:lpstr>
      <vt:lpstr>Learned weights</vt:lpstr>
      <vt:lpstr>Key findings</vt:lpstr>
      <vt:lpstr>Extending to heterogeneous networks</vt:lpstr>
      <vt:lpstr>Examples</vt:lpstr>
      <vt:lpstr>Meta-paths</vt:lpstr>
      <vt:lpstr>Meta-path example (UBLB)</vt:lpstr>
      <vt:lpstr>Meta-path example (BCBU)</vt:lpstr>
      <vt:lpstr>WHyLDR</vt:lpstr>
      <vt:lpstr>Problem: Unbounded</vt:lpstr>
      <vt:lpstr>Computing Information Gain 1</vt:lpstr>
      <vt:lpstr>Computing information gain 2</vt:lpstr>
      <vt:lpstr>Information gain</vt:lpstr>
      <vt:lpstr>Example: Yelp</vt:lpstr>
      <vt:lpstr>Meta-paths in Yelp</vt:lpstr>
      <vt:lpstr>Hybrids</vt:lpstr>
      <vt:lpstr>Results</vt:lpstr>
      <vt:lpstr>Component contribution</vt:lpstr>
      <vt:lpstr>Correlation</vt:lpstr>
      <vt:lpstr>Alternative recommendation model</vt:lpstr>
      <vt:lpstr>Single relation  (from Krohn-Grimberghe, et al. 2012) </vt:lpstr>
      <vt:lpstr>Multiple relations</vt:lpstr>
      <vt:lpstr>DMF / CATSMF (Drummond, et al. 2014)</vt:lpstr>
      <vt:lpstr>Methodology</vt:lpstr>
      <vt:lpstr>MovieLens Dataset Experiments</vt:lpstr>
      <vt:lpstr>Movie Recommendation Results</vt:lpstr>
      <vt:lpstr>DBLP dataset Experiment</vt:lpstr>
      <vt:lpstr>Venue Recommendation Results</vt:lpstr>
      <vt:lpstr>Citation-Recommendation Results</vt:lpstr>
      <vt:lpstr>Conclusions</vt:lpstr>
      <vt:lpstr>Future work</vt:lpstr>
      <vt:lpstr>Conclusion and Future work</vt:lpstr>
    </vt:vector>
  </TitlesOfParts>
  <Company>DePaul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Recommendation using Extended Paths in Complex Networks </dc:title>
  <dc:creator>Robin Burke</dc:creator>
  <cp:lastModifiedBy>Robin Burke</cp:lastModifiedBy>
  <cp:revision>18</cp:revision>
  <dcterms:created xsi:type="dcterms:W3CDTF">2015-07-24T21:26:22Z</dcterms:created>
  <dcterms:modified xsi:type="dcterms:W3CDTF">2015-07-25T05:00:08Z</dcterms:modified>
</cp:coreProperties>
</file>